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8" r:id="rId2"/>
    <p:sldId id="259" r:id="rId3"/>
    <p:sldId id="260" r:id="rId4"/>
    <p:sldId id="265" r:id="rId5"/>
    <p:sldId id="261" r:id="rId6"/>
    <p:sldId id="262" r:id="rId7"/>
    <p:sldId id="263" r:id="rId8"/>
    <p:sldId id="264"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5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4099"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4100" name="Picture 4"/>
          <p:cNvPicPr>
            <a:picLocks noChangeAspect="1" noChangeArrowheads="1"/>
          </p:cNvPicPr>
          <p:nvPr/>
        </p:nvPicPr>
        <p:blipFill>
          <a:blip r:embed="rId14"/>
          <a:srcRect/>
          <a:stretch>
            <a:fillRect/>
          </a:stretch>
        </p:blipFill>
        <p:spPr bwMode="auto">
          <a:xfrm>
            <a:off x="468313" y="6165850"/>
            <a:ext cx="1524000" cy="571500"/>
          </a:xfrm>
          <a:prstGeom prst="rect">
            <a:avLst/>
          </a:prstGeom>
          <a:noFill/>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vert="horz" wrap="square" lIns="91440" tIns="45720" rIns="91440" bIns="45720" numCol="1" anchor="ctr" anchorCtr="0" compatLnSpc="1">
            <a:prstTxWarp prst="textNoShape">
              <a:avLst/>
            </a:prstTxWarp>
          </a:bodyPr>
          <a:lstStyle/>
          <a:p>
            <a:pPr algn="ctr"/>
            <a:r>
              <a:rPr kumimoji="0" lang="ja-JP" altLang="en-US" sz="2400">
                <a:solidFill>
                  <a:schemeClr val="tx2"/>
                </a:solidFill>
              </a:rPr>
              <a:t>わんくま同盟 東京勉強会 </a:t>
            </a:r>
            <a:r>
              <a:rPr kumimoji="0" lang="en-US" altLang="ja-JP" sz="2400">
                <a:solidFill>
                  <a:schemeClr val="tx2"/>
                </a:solidFill>
              </a:rPr>
              <a:t>#3</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fontAlgn="base">
        <a:spcBef>
          <a:spcPct val="0"/>
        </a:spcBef>
        <a:spcAft>
          <a:spcPct val="0"/>
        </a:spcAft>
        <a:defRPr sz="2400">
          <a:solidFill>
            <a:schemeClr val="tx2"/>
          </a:solidFill>
          <a:latin typeface="+mj-lt"/>
          <a:ea typeface="+mj-ea"/>
          <a:cs typeface="+mj-cs"/>
        </a:defRPr>
      </a:lvl1pPr>
      <a:lvl2pPr algn="ctr" rtl="0" fontAlgn="base">
        <a:spcBef>
          <a:spcPct val="0"/>
        </a:spcBef>
        <a:spcAft>
          <a:spcPct val="0"/>
        </a:spcAft>
        <a:defRPr sz="2400">
          <a:solidFill>
            <a:schemeClr val="tx2"/>
          </a:solidFill>
          <a:latin typeface="Arial" charset="0"/>
          <a:ea typeface="ＭＳ Ｐゴシック" pitchFamily="50" charset="-128"/>
        </a:defRPr>
      </a:lvl2pPr>
      <a:lvl3pPr algn="ctr" rtl="0" fontAlgn="base">
        <a:spcBef>
          <a:spcPct val="0"/>
        </a:spcBef>
        <a:spcAft>
          <a:spcPct val="0"/>
        </a:spcAft>
        <a:defRPr sz="2400">
          <a:solidFill>
            <a:schemeClr val="tx2"/>
          </a:solidFill>
          <a:latin typeface="Arial" charset="0"/>
          <a:ea typeface="ＭＳ Ｐゴシック" pitchFamily="50" charset="-128"/>
        </a:defRPr>
      </a:lvl3pPr>
      <a:lvl4pPr algn="ctr" rtl="0" fontAlgn="base">
        <a:spcBef>
          <a:spcPct val="0"/>
        </a:spcBef>
        <a:spcAft>
          <a:spcPct val="0"/>
        </a:spcAft>
        <a:defRPr sz="2400">
          <a:solidFill>
            <a:schemeClr val="tx2"/>
          </a:solidFill>
          <a:latin typeface="Arial" charset="0"/>
          <a:ea typeface="ＭＳ Ｐゴシック" pitchFamily="50" charset="-128"/>
        </a:defRPr>
      </a:lvl4pPr>
      <a:lvl5pPr algn="ctr" rtl="0" fontAlgn="base">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ja-JP" altLang="en-US"/>
              <a:t>わんくま同盟 東京勉強会 </a:t>
            </a:r>
            <a:r>
              <a:rPr lang="en-US" altLang="ja-JP"/>
              <a:t>#3</a:t>
            </a:r>
          </a:p>
        </p:txBody>
      </p:sp>
      <p:sp>
        <p:nvSpPr>
          <p:cNvPr id="17411" name="Rectangle 3"/>
          <p:cNvSpPr>
            <a:spLocks noGrp="1" noChangeArrowheads="1"/>
          </p:cNvSpPr>
          <p:nvPr>
            <p:ph type="body" idx="1"/>
          </p:nvPr>
        </p:nvSpPr>
        <p:spPr>
          <a:xfrm>
            <a:off x="468313" y="1052513"/>
            <a:ext cx="8229600" cy="3816350"/>
          </a:xfrm>
        </p:spPr>
        <p:txBody>
          <a:bodyPr/>
          <a:lstStyle/>
          <a:p>
            <a:r>
              <a:rPr lang="en-US" altLang="ja-JP" sz="1800" dirty="0" smtClean="0"/>
              <a:t>10:30</a:t>
            </a:r>
            <a:r>
              <a:rPr lang="ja-JP" altLang="en-US" sz="1800" dirty="0" smtClean="0"/>
              <a:t>～</a:t>
            </a:r>
            <a:r>
              <a:rPr lang="en-US" altLang="ja-JP" sz="1800" dirty="0" smtClean="0"/>
              <a:t>10:40 </a:t>
            </a:r>
            <a:r>
              <a:rPr lang="ja-JP" altLang="en-US" sz="1800" dirty="0" err="1" smtClean="0"/>
              <a:t>わんくま</a:t>
            </a:r>
            <a:r>
              <a:rPr lang="ja-JP" altLang="en-US" sz="1800" dirty="0" smtClean="0"/>
              <a:t>同盟について、</a:t>
            </a:r>
            <a:r>
              <a:rPr lang="ja-JP" altLang="en-US" sz="1800" dirty="0" err="1" smtClean="0"/>
              <a:t>え</a:t>
            </a:r>
            <a:r>
              <a:rPr lang="ja-JP" altLang="en-US" sz="1800" dirty="0" smtClean="0"/>
              <a:t>ムナウのプログラミングのページについて </a:t>
            </a:r>
          </a:p>
          <a:p>
            <a:r>
              <a:rPr lang="en-US" altLang="ja-JP" sz="1800" dirty="0" smtClean="0"/>
              <a:t>10:40</a:t>
            </a:r>
            <a:r>
              <a:rPr lang="ja-JP" altLang="en-US" sz="1800" dirty="0" smtClean="0"/>
              <a:t>～</a:t>
            </a:r>
            <a:r>
              <a:rPr lang="en-US" altLang="ja-JP" sz="1800" dirty="0" smtClean="0"/>
              <a:t>11:20 </a:t>
            </a:r>
            <a:r>
              <a:rPr lang="ja-JP" altLang="en-US" sz="1800" dirty="0" smtClean="0"/>
              <a:t>もっと知ろうよ。コード アクセス セキュリティ </a:t>
            </a:r>
            <a:r>
              <a:rPr lang="en-US" altLang="ja-JP" sz="1800" dirty="0" smtClean="0"/>
              <a:t>by </a:t>
            </a:r>
            <a:r>
              <a:rPr lang="en-US" altLang="ja-JP" sz="1800" dirty="0" err="1" smtClean="0"/>
              <a:t>om</a:t>
            </a:r>
            <a:r>
              <a:rPr lang="en-US" altLang="ja-JP" sz="1800" dirty="0" smtClean="0"/>
              <a:t>(</a:t>
            </a:r>
            <a:r>
              <a:rPr lang="en-US" altLang="ja-JP" sz="1800" dirty="0" err="1" smtClean="0"/>
              <a:t>takanao</a:t>
            </a:r>
            <a:r>
              <a:rPr lang="en-US" altLang="ja-JP" sz="1800" dirty="0" smtClean="0"/>
              <a:t>) </a:t>
            </a:r>
          </a:p>
          <a:p>
            <a:r>
              <a:rPr lang="en-US" altLang="ja-JP" sz="1800" dirty="0" smtClean="0"/>
              <a:t>11:20</a:t>
            </a:r>
            <a:r>
              <a:rPr lang="ja-JP" altLang="en-US" sz="1800" dirty="0" smtClean="0"/>
              <a:t>～</a:t>
            </a:r>
            <a:r>
              <a:rPr lang="en-US" altLang="ja-JP" sz="1800" dirty="0" smtClean="0"/>
              <a:t>12:00 "template vs. generics" </a:t>
            </a:r>
            <a:r>
              <a:rPr lang="ja-JP" altLang="en-US" sz="1800" dirty="0" smtClean="0"/>
              <a:t>総称型のからくりと功罪 </a:t>
            </a:r>
            <a:r>
              <a:rPr lang="en-US" altLang="ja-JP" sz="1800" dirty="0" smtClean="0"/>
              <a:t>by </a:t>
            </a:r>
            <a:r>
              <a:rPr lang="en-US" altLang="ja-JP" sz="1800" dirty="0" err="1" smtClean="0"/>
              <a:t>επιστημη</a:t>
            </a:r>
            <a:r>
              <a:rPr lang="en-US" altLang="ja-JP" sz="1800" dirty="0" smtClean="0"/>
              <a:t> </a:t>
            </a:r>
          </a:p>
          <a:p>
            <a:r>
              <a:rPr lang="en-US" altLang="ja-JP" sz="1800" dirty="0" smtClean="0"/>
              <a:t>12:00</a:t>
            </a:r>
            <a:r>
              <a:rPr lang="ja-JP" altLang="en-US" sz="1800" dirty="0" smtClean="0"/>
              <a:t>～</a:t>
            </a:r>
            <a:r>
              <a:rPr lang="en-US" altLang="ja-JP" sz="1800" dirty="0" smtClean="0"/>
              <a:t>13:00 </a:t>
            </a:r>
            <a:r>
              <a:rPr lang="ja-JP" altLang="en-US" sz="1800" dirty="0" smtClean="0"/>
              <a:t>お昼休憩  </a:t>
            </a:r>
          </a:p>
          <a:p>
            <a:r>
              <a:rPr lang="en-US" altLang="ja-JP" sz="1800" dirty="0" smtClean="0"/>
              <a:t>13:00</a:t>
            </a:r>
            <a:r>
              <a:rPr lang="ja-JP" altLang="en-US" sz="1800" dirty="0" smtClean="0"/>
              <a:t>～</a:t>
            </a:r>
            <a:r>
              <a:rPr lang="en-US" altLang="ja-JP" sz="1800" dirty="0" smtClean="0"/>
              <a:t>15:00 MSON IIS7.0 </a:t>
            </a:r>
            <a:r>
              <a:rPr lang="ja-JP" altLang="en-US" sz="1800" dirty="0" smtClean="0"/>
              <a:t>概要とアーキテクチャ</a:t>
            </a:r>
            <a:r>
              <a:rPr lang="en-US" altLang="ja-JP" sz="1800" dirty="0" smtClean="0"/>
              <a:t/>
            </a:r>
            <a:br>
              <a:rPr lang="en-US" altLang="ja-JP" sz="1800" dirty="0" smtClean="0"/>
            </a:br>
            <a:r>
              <a:rPr lang="en-US" altLang="ja-JP" sz="1800" dirty="0" smtClean="0"/>
              <a:t>		      </a:t>
            </a:r>
            <a:r>
              <a:rPr lang="ja-JP" altLang="en-US" sz="1800" dirty="0" smtClean="0"/>
              <a:t> </a:t>
            </a:r>
            <a:r>
              <a:rPr lang="en-US" altLang="ja-JP" sz="1800" dirty="0" smtClean="0"/>
              <a:t>by Microsoft </a:t>
            </a:r>
            <a:r>
              <a:rPr lang="ja-JP" altLang="en-US" sz="1800" dirty="0" smtClean="0"/>
              <a:t>エバンジェリスト 奥主さん</a:t>
            </a:r>
          </a:p>
          <a:p>
            <a:r>
              <a:rPr lang="en-US" altLang="ja-JP" sz="1800" dirty="0" smtClean="0"/>
              <a:t>15:00</a:t>
            </a:r>
            <a:r>
              <a:rPr lang="ja-JP" altLang="en-US" sz="1800" dirty="0" smtClean="0"/>
              <a:t>～</a:t>
            </a:r>
            <a:r>
              <a:rPr lang="en-US" altLang="ja-JP" sz="1800" dirty="0" smtClean="0"/>
              <a:t>15:15 </a:t>
            </a:r>
            <a:r>
              <a:rPr lang="ja-JP" altLang="en-US" sz="1800" dirty="0" smtClean="0"/>
              <a:t>休憩 </a:t>
            </a:r>
          </a:p>
          <a:p>
            <a:r>
              <a:rPr lang="en-US" altLang="ja-JP" sz="1800" dirty="0" smtClean="0"/>
              <a:t>15:15</a:t>
            </a:r>
            <a:r>
              <a:rPr lang="ja-JP" altLang="en-US" sz="1800" dirty="0" smtClean="0"/>
              <a:t>～</a:t>
            </a:r>
            <a:r>
              <a:rPr lang="en-US" altLang="ja-JP" sz="1800" dirty="0" smtClean="0"/>
              <a:t>16:15 "delegate + generics" </a:t>
            </a:r>
            <a:r>
              <a:rPr lang="ja-JP" altLang="en-US" sz="1800" dirty="0" smtClean="0"/>
              <a:t>汎用化による量産の技術 </a:t>
            </a:r>
            <a:r>
              <a:rPr lang="en-US" altLang="ja-JP" sz="1800" dirty="0" smtClean="0"/>
              <a:t>by </a:t>
            </a:r>
            <a:r>
              <a:rPr lang="ja-JP" altLang="en-US" sz="1800" dirty="0" smtClean="0"/>
              <a:t>えムナウ </a:t>
            </a:r>
          </a:p>
          <a:p>
            <a:r>
              <a:rPr lang="en-US" altLang="ja-JP" sz="1800" dirty="0" smtClean="0"/>
              <a:t>16:15</a:t>
            </a:r>
            <a:r>
              <a:rPr lang="ja-JP" altLang="en-US" sz="1800" dirty="0" smtClean="0"/>
              <a:t>～</a:t>
            </a:r>
            <a:r>
              <a:rPr lang="en-US" altLang="ja-JP" sz="1800" dirty="0" smtClean="0"/>
              <a:t>16:30 </a:t>
            </a:r>
            <a:r>
              <a:rPr lang="ja-JP" altLang="en-US" sz="1800" dirty="0" smtClean="0"/>
              <a:t>休憩 </a:t>
            </a:r>
          </a:p>
          <a:p>
            <a:r>
              <a:rPr lang="en-US" altLang="ja-JP" sz="1800" dirty="0" smtClean="0"/>
              <a:t>16:30</a:t>
            </a:r>
            <a:r>
              <a:rPr lang="ja-JP" altLang="en-US" sz="1800" dirty="0" smtClean="0"/>
              <a:t>～</a:t>
            </a:r>
            <a:r>
              <a:rPr lang="en-US" altLang="ja-JP" sz="1800" dirty="0" smtClean="0"/>
              <a:t>17:30 Microsoft AJAX Library 8</a:t>
            </a:r>
            <a:r>
              <a:rPr lang="ja-JP" altLang="en-US" sz="1800" dirty="0" smtClean="0"/>
              <a:t>年越しの開花 </a:t>
            </a:r>
            <a:r>
              <a:rPr lang="en-US" altLang="ja-JP" sz="1800" dirty="0" smtClean="0"/>
              <a:t>by </a:t>
            </a:r>
            <a:r>
              <a:rPr lang="ja-JP" altLang="en-US" sz="1800" dirty="0" smtClean="0"/>
              <a:t>中博俊</a:t>
            </a:r>
            <a:endParaRPr lang="ja-JP" altLang="en-US" sz="1800" dirty="0"/>
          </a:p>
        </p:txBody>
      </p:sp>
      <p:sp>
        <p:nvSpPr>
          <p:cNvPr id="17412" name="Text Box 4"/>
          <p:cNvSpPr txBox="1">
            <a:spLocks noChangeArrowheads="1"/>
          </p:cNvSpPr>
          <p:nvPr/>
        </p:nvSpPr>
        <p:spPr bwMode="auto">
          <a:xfrm>
            <a:off x="1187450" y="5302250"/>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後援：</a:t>
            </a:r>
            <a:r>
              <a:rPr lang="en-US" altLang="ja-JP"/>
              <a:t>INETA                         Culminis</a:t>
            </a:r>
          </a:p>
        </p:txBody>
      </p:sp>
      <p:sp>
        <p:nvSpPr>
          <p:cNvPr id="17413" name="Text Box 5"/>
          <p:cNvSpPr txBox="1">
            <a:spLocks noChangeArrowheads="1"/>
          </p:cNvSpPr>
          <p:nvPr/>
        </p:nvSpPr>
        <p:spPr bwMode="auto">
          <a:xfrm>
            <a:off x="1187450" y="5734050"/>
            <a:ext cx="16827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協力：</a:t>
            </a:r>
            <a:r>
              <a:rPr lang="en-US" altLang="ja-JP"/>
              <a:t>Microsoft</a:t>
            </a:r>
          </a:p>
        </p:txBody>
      </p:sp>
      <p:pic>
        <p:nvPicPr>
          <p:cNvPr id="17414" name="Picture 6"/>
          <p:cNvPicPr>
            <a:picLocks noChangeAspect="1" noChangeArrowheads="1"/>
          </p:cNvPicPr>
          <p:nvPr/>
        </p:nvPicPr>
        <p:blipFill>
          <a:blip r:embed="rId2"/>
          <a:srcRect/>
          <a:stretch>
            <a:fillRect/>
          </a:stretch>
        </p:blipFill>
        <p:spPr bwMode="auto">
          <a:xfrm>
            <a:off x="2843213" y="5229225"/>
            <a:ext cx="792162" cy="423863"/>
          </a:xfrm>
          <a:prstGeom prst="rect">
            <a:avLst/>
          </a:prstGeom>
          <a:noFill/>
        </p:spPr>
      </p:pic>
      <p:sp>
        <p:nvSpPr>
          <p:cNvPr id="17416" name="Text Box 8"/>
          <p:cNvSpPr txBox="1">
            <a:spLocks noChangeArrowheads="1"/>
          </p:cNvSpPr>
          <p:nvPr/>
        </p:nvSpPr>
        <p:spPr bwMode="auto">
          <a:xfrm>
            <a:off x="1187450" y="4868863"/>
            <a:ext cx="4090988"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共催</a:t>
            </a:r>
            <a:r>
              <a:rPr lang="en-US" altLang="ja-JP"/>
              <a:t>:</a:t>
            </a:r>
            <a:r>
              <a:rPr lang="ja-JP" altLang="en-US"/>
              <a:t>えムナウのプログラミングのページ </a:t>
            </a:r>
          </a:p>
        </p:txBody>
      </p:sp>
      <p:pic>
        <p:nvPicPr>
          <p:cNvPr id="17417" name="Picture 9" descr="alliance_member_apac_eng"/>
          <p:cNvPicPr>
            <a:picLocks noChangeAspect="1" noChangeArrowheads="1"/>
          </p:cNvPicPr>
          <p:nvPr/>
        </p:nvPicPr>
        <p:blipFill>
          <a:blip r:embed="rId3" cstate="print"/>
          <a:srcRect/>
          <a:stretch>
            <a:fillRect/>
          </a:stretch>
        </p:blipFill>
        <p:spPr bwMode="auto">
          <a:xfrm>
            <a:off x="5148263" y="5229225"/>
            <a:ext cx="2087562" cy="66198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ja-JP" altLang="en-US"/>
              <a:t>わんくま同盟って何？</a:t>
            </a:r>
          </a:p>
        </p:txBody>
      </p:sp>
      <p:sp>
        <p:nvSpPr>
          <p:cNvPr id="18435" name="Rectangle 3"/>
          <p:cNvSpPr>
            <a:spLocks noGrp="1" noChangeArrowheads="1"/>
          </p:cNvSpPr>
          <p:nvPr>
            <p:ph type="body" idx="1"/>
          </p:nvPr>
        </p:nvSpPr>
        <p:spPr/>
        <p:txBody>
          <a:bodyPr/>
          <a:lstStyle/>
          <a:p>
            <a:r>
              <a:rPr lang="ja-JP" altLang="en-US" dirty="0" err="1"/>
              <a:t>わんくま</a:t>
            </a:r>
            <a:r>
              <a:rPr lang="ja-JP" altLang="en-US" dirty="0"/>
              <a:t>同盟は、コミュニティで活動している者たちの集団です。 </a:t>
            </a:r>
          </a:p>
          <a:p>
            <a:r>
              <a:rPr lang="ja-JP" altLang="en-US" dirty="0"/>
              <a:t>縦の繋がりはなく、横の繋がりで成り立っています。</a:t>
            </a:r>
          </a:p>
          <a:p>
            <a:endParaRPr lang="ja-JP" altLang="en-US" dirty="0"/>
          </a:p>
          <a:p>
            <a:r>
              <a:rPr lang="ja-JP" altLang="en-US" b="1" dirty="0"/>
              <a:t>各自</a:t>
            </a:r>
            <a:r>
              <a:rPr lang="ja-JP" altLang="en-US" dirty="0"/>
              <a:t>のスタイルで情報提供などをしています。</a:t>
            </a:r>
            <a:r>
              <a:rPr lang="en-US" altLang="ja-JP" dirty="0" smtClean="0"/>
              <a:t/>
            </a:r>
            <a:br>
              <a:rPr lang="en-US" altLang="ja-JP" dirty="0" smtClean="0"/>
            </a:br>
            <a:endParaRPr lang="en-US" altLang="ja-JP" dirty="0" smtClean="0"/>
          </a:p>
          <a:p>
            <a:r>
              <a:rPr lang="ja-JP" altLang="en-US" dirty="0" smtClean="0"/>
              <a:t>あなたも一緒に情報発信しませんか？</a:t>
            </a:r>
          </a:p>
          <a:p>
            <a:endParaRPr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ja-JP" altLang="en-US"/>
              <a:t>わんくま同盟にはどんな人が参加しているの？</a:t>
            </a:r>
          </a:p>
        </p:txBody>
      </p:sp>
      <p:sp>
        <p:nvSpPr>
          <p:cNvPr id="19459" name="Text Box 3"/>
          <p:cNvSpPr txBox="1">
            <a:spLocks noChangeArrowheads="1"/>
          </p:cNvSpPr>
          <p:nvPr/>
        </p:nvSpPr>
        <p:spPr bwMode="auto">
          <a:xfrm>
            <a:off x="808038" y="2446338"/>
            <a:ext cx="1031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中博俊 </a:t>
            </a:r>
          </a:p>
        </p:txBody>
      </p:sp>
      <p:sp>
        <p:nvSpPr>
          <p:cNvPr id="19460" name="Text Box 4"/>
          <p:cNvSpPr txBox="1">
            <a:spLocks noChangeArrowheads="1"/>
          </p:cNvSpPr>
          <p:nvPr/>
        </p:nvSpPr>
        <p:spPr bwMode="auto">
          <a:xfrm>
            <a:off x="3635375" y="1916113"/>
            <a:ext cx="2047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じゃんぬねっと </a:t>
            </a:r>
          </a:p>
        </p:txBody>
      </p:sp>
      <p:sp>
        <p:nvSpPr>
          <p:cNvPr id="19461" name="Text Box 5"/>
          <p:cNvSpPr txBox="1">
            <a:spLocks noChangeArrowheads="1"/>
          </p:cNvSpPr>
          <p:nvPr/>
        </p:nvSpPr>
        <p:spPr bwMode="auto">
          <a:xfrm>
            <a:off x="1476375" y="3644900"/>
            <a:ext cx="788988"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sz="2000">
                <a:latin typeface="Meiryo" pitchFamily="50" charset="-128"/>
                <a:ea typeface="Meiryo" pitchFamily="50" charset="-128"/>
              </a:rPr>
              <a:t>Jitta </a:t>
            </a:r>
          </a:p>
        </p:txBody>
      </p:sp>
      <p:sp>
        <p:nvSpPr>
          <p:cNvPr id="19462" name="Text Box 6"/>
          <p:cNvSpPr txBox="1">
            <a:spLocks noChangeArrowheads="1"/>
          </p:cNvSpPr>
          <p:nvPr/>
        </p:nvSpPr>
        <p:spPr bwMode="auto">
          <a:xfrm>
            <a:off x="2700338" y="2924175"/>
            <a:ext cx="1497012"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a:spcBef>
                <a:spcPct val="50000"/>
              </a:spcBef>
            </a:pPr>
            <a:r>
              <a:rPr lang="en-US" altLang="ja-JP" sz="2000">
                <a:latin typeface="Meiryo" pitchFamily="50" charset="-128"/>
                <a:ea typeface="Meiryo" pitchFamily="50" charset="-128"/>
              </a:rPr>
              <a:t>trapemiya </a:t>
            </a:r>
          </a:p>
        </p:txBody>
      </p:sp>
      <p:sp>
        <p:nvSpPr>
          <p:cNvPr id="19463" name="Text Box 7"/>
          <p:cNvSpPr txBox="1">
            <a:spLocks noChangeArrowheads="1"/>
          </p:cNvSpPr>
          <p:nvPr/>
        </p:nvSpPr>
        <p:spPr bwMode="auto">
          <a:xfrm>
            <a:off x="7164388" y="2060575"/>
            <a:ext cx="1539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やねうらお </a:t>
            </a:r>
          </a:p>
        </p:txBody>
      </p:sp>
      <p:sp>
        <p:nvSpPr>
          <p:cNvPr id="19464" name="Text Box 8"/>
          <p:cNvSpPr txBox="1">
            <a:spLocks noChangeArrowheads="1"/>
          </p:cNvSpPr>
          <p:nvPr/>
        </p:nvSpPr>
        <p:spPr bwMode="auto">
          <a:xfrm>
            <a:off x="4695825" y="2735263"/>
            <a:ext cx="777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夏椰 </a:t>
            </a:r>
          </a:p>
        </p:txBody>
      </p:sp>
      <p:sp>
        <p:nvSpPr>
          <p:cNvPr id="19465" name="Text Box 9"/>
          <p:cNvSpPr txBox="1">
            <a:spLocks noChangeArrowheads="1"/>
          </p:cNvSpPr>
          <p:nvPr/>
        </p:nvSpPr>
        <p:spPr bwMode="auto">
          <a:xfrm>
            <a:off x="5435600" y="3789363"/>
            <a:ext cx="201612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なおこ</a:t>
            </a:r>
            <a:r>
              <a:rPr lang="en-US" altLang="ja-JP" sz="2000">
                <a:latin typeface="Meiryo" pitchFamily="50" charset="-128"/>
                <a:ea typeface="Meiryo" pitchFamily="50" charset="-128"/>
              </a:rPr>
              <a:t>(</a:t>
            </a:r>
            <a:r>
              <a:rPr lang="ja-JP" altLang="en-US" sz="2000">
                <a:latin typeface="Meiryo" pitchFamily="50" charset="-128"/>
                <a:ea typeface="Meiryo" pitchFamily="50" charset="-128"/>
              </a:rPr>
              <a:t>・∀・</a:t>
            </a:r>
            <a:r>
              <a:rPr lang="en-US" altLang="ja-JP" sz="2000">
                <a:latin typeface="Meiryo" pitchFamily="50" charset="-128"/>
                <a:ea typeface="Meiryo" pitchFamily="50" charset="-128"/>
              </a:rPr>
              <a:t>) </a:t>
            </a:r>
          </a:p>
        </p:txBody>
      </p:sp>
      <p:sp>
        <p:nvSpPr>
          <p:cNvPr id="19466" name="Text Box 10"/>
          <p:cNvSpPr txBox="1">
            <a:spLocks noChangeArrowheads="1"/>
          </p:cNvSpPr>
          <p:nvPr/>
        </p:nvSpPr>
        <p:spPr bwMode="auto">
          <a:xfrm>
            <a:off x="1619250" y="1484313"/>
            <a:ext cx="1285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まゆりん </a:t>
            </a:r>
          </a:p>
        </p:txBody>
      </p:sp>
      <p:sp>
        <p:nvSpPr>
          <p:cNvPr id="19467" name="Text Box 11"/>
          <p:cNvSpPr txBox="1">
            <a:spLocks noChangeArrowheads="1"/>
          </p:cNvSpPr>
          <p:nvPr/>
        </p:nvSpPr>
        <p:spPr bwMode="auto">
          <a:xfrm>
            <a:off x="539750" y="3357563"/>
            <a:ext cx="777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囚人 </a:t>
            </a:r>
          </a:p>
        </p:txBody>
      </p:sp>
      <p:sp>
        <p:nvSpPr>
          <p:cNvPr id="19468" name="Text Box 12"/>
          <p:cNvSpPr txBox="1">
            <a:spLocks noChangeArrowheads="1"/>
          </p:cNvSpPr>
          <p:nvPr/>
        </p:nvSpPr>
        <p:spPr bwMode="auto">
          <a:xfrm>
            <a:off x="2287588" y="3835400"/>
            <a:ext cx="782637"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sz="2000">
                <a:latin typeface="Meiryo" pitchFamily="50" charset="-128"/>
                <a:ea typeface="Meiryo" pitchFamily="50" charset="-128"/>
              </a:rPr>
              <a:t>Moo </a:t>
            </a:r>
          </a:p>
        </p:txBody>
      </p:sp>
      <p:sp>
        <p:nvSpPr>
          <p:cNvPr id="19469" name="Text Box 13"/>
          <p:cNvSpPr txBox="1">
            <a:spLocks noChangeArrowheads="1"/>
          </p:cNvSpPr>
          <p:nvPr/>
        </p:nvSpPr>
        <p:spPr bwMode="auto">
          <a:xfrm>
            <a:off x="3924300" y="3357563"/>
            <a:ext cx="138112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sz="2000">
                <a:latin typeface="Meiryo" pitchFamily="50" charset="-128"/>
                <a:ea typeface="Meiryo" pitchFamily="50" charset="-128"/>
              </a:rPr>
              <a:t>επιστημη </a:t>
            </a:r>
          </a:p>
        </p:txBody>
      </p:sp>
      <p:sp>
        <p:nvSpPr>
          <p:cNvPr id="19470" name="Text Box 14"/>
          <p:cNvSpPr txBox="1">
            <a:spLocks noChangeArrowheads="1"/>
          </p:cNvSpPr>
          <p:nvPr/>
        </p:nvSpPr>
        <p:spPr bwMode="auto">
          <a:xfrm>
            <a:off x="6084888" y="1557338"/>
            <a:ext cx="1539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とっちゃん </a:t>
            </a:r>
          </a:p>
        </p:txBody>
      </p:sp>
      <p:sp>
        <p:nvSpPr>
          <p:cNvPr id="19471" name="Text Box 15"/>
          <p:cNvSpPr txBox="1">
            <a:spLocks noChangeArrowheads="1"/>
          </p:cNvSpPr>
          <p:nvPr/>
        </p:nvSpPr>
        <p:spPr bwMode="auto">
          <a:xfrm>
            <a:off x="2268538" y="2205038"/>
            <a:ext cx="1285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おぎわら </a:t>
            </a:r>
          </a:p>
        </p:txBody>
      </p:sp>
      <p:sp>
        <p:nvSpPr>
          <p:cNvPr id="19472" name="Text Box 16"/>
          <p:cNvSpPr txBox="1">
            <a:spLocks noChangeArrowheads="1"/>
          </p:cNvSpPr>
          <p:nvPr/>
        </p:nvSpPr>
        <p:spPr bwMode="auto">
          <a:xfrm>
            <a:off x="6856413" y="2590800"/>
            <a:ext cx="1285875"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えムナウ </a:t>
            </a:r>
          </a:p>
        </p:txBody>
      </p:sp>
      <p:sp>
        <p:nvSpPr>
          <p:cNvPr id="19473" name="Text Box 17"/>
          <p:cNvSpPr txBox="1">
            <a:spLocks noChangeArrowheads="1"/>
          </p:cNvSpPr>
          <p:nvPr/>
        </p:nvSpPr>
        <p:spPr bwMode="auto">
          <a:xfrm>
            <a:off x="6516688" y="2997200"/>
            <a:ext cx="946150" cy="3968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sz="2000">
                <a:latin typeface="Meiryo" pitchFamily="50" charset="-128"/>
                <a:ea typeface="Meiryo" pitchFamily="50" charset="-128"/>
              </a:rPr>
              <a:t>買太郎</a:t>
            </a:r>
          </a:p>
        </p:txBody>
      </p:sp>
      <p:sp>
        <p:nvSpPr>
          <p:cNvPr id="19474" name="Text Box 18"/>
          <p:cNvSpPr txBox="1">
            <a:spLocks noChangeArrowheads="1"/>
          </p:cNvSpPr>
          <p:nvPr/>
        </p:nvSpPr>
        <p:spPr bwMode="auto">
          <a:xfrm>
            <a:off x="592138" y="4868863"/>
            <a:ext cx="27622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前回イベント以降の参加者</a:t>
            </a:r>
          </a:p>
        </p:txBody>
      </p:sp>
      <p:sp>
        <p:nvSpPr>
          <p:cNvPr id="19475" name="Text Box 19"/>
          <p:cNvSpPr txBox="1">
            <a:spLocks noChangeArrowheads="1"/>
          </p:cNvSpPr>
          <p:nvPr/>
        </p:nvSpPr>
        <p:spPr bwMode="auto">
          <a:xfrm>
            <a:off x="900113" y="5300663"/>
            <a:ext cx="7561262" cy="6463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dirty="0"/>
              <a:t>ゆき、恣意の、ひろえむ、</a:t>
            </a:r>
            <a:r>
              <a:rPr lang="en-US" altLang="ja-JP" dirty="0"/>
              <a:t>taka, </a:t>
            </a:r>
            <a:r>
              <a:rPr lang="en-US" altLang="ja-JP" dirty="0" smtClean="0"/>
              <a:t>c, DS7, w,</a:t>
            </a:r>
            <a:r>
              <a:rPr lang="ja-JP" altLang="en-US" dirty="0" smtClean="0"/>
              <a:t> 沢渡真雪</a:t>
            </a:r>
            <a:r>
              <a:rPr lang="en-US" altLang="ja-JP" dirty="0" smtClean="0"/>
              <a:t>, THREE-ONE, Blue, RAPT,</a:t>
            </a:r>
            <a:r>
              <a:rPr lang="ja-JP" altLang="en-US" dirty="0" smtClean="0"/>
              <a:t>初音玲</a:t>
            </a:r>
            <a:r>
              <a:rPr lang="en-US" altLang="ja-JP" dirty="0" smtClean="0"/>
              <a:t>, </a:t>
            </a:r>
            <a:r>
              <a:rPr lang="ja-JP" altLang="en-US" dirty="0" smtClean="0"/>
              <a:t>のぶさん</a:t>
            </a:r>
            <a:r>
              <a:rPr lang="en-US" altLang="ja-JP" dirty="0" smtClean="0"/>
              <a:t>, </a:t>
            </a:r>
            <a:r>
              <a:rPr lang="ja-JP" altLang="en-US" dirty="0" err="1" smtClean="0"/>
              <a:t>ぽぴ</a:t>
            </a:r>
            <a:r>
              <a:rPr lang="ja-JP" altLang="en-US" dirty="0" smtClean="0"/>
              <a:t>王子</a:t>
            </a:r>
            <a:r>
              <a:rPr lang="en-US" altLang="ja-JP" dirty="0" smtClean="0"/>
              <a:t>, g, a, s</a:t>
            </a:r>
            <a:endParaRPr lang="en-US" altLang="ja-JP" dirty="0"/>
          </a:p>
        </p:txBody>
      </p:sp>
      <p:sp>
        <p:nvSpPr>
          <p:cNvPr id="19477" name="Text Box 21"/>
          <p:cNvSpPr txBox="1">
            <a:spLocks noChangeArrowheads="1"/>
          </p:cNvSpPr>
          <p:nvPr/>
        </p:nvSpPr>
        <p:spPr bwMode="auto">
          <a:xfrm>
            <a:off x="1476375" y="2997200"/>
            <a:ext cx="100330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むたぐち</a:t>
            </a:r>
          </a:p>
        </p:txBody>
      </p:sp>
      <p:sp>
        <p:nvSpPr>
          <p:cNvPr id="19478" name="Text Box 22"/>
          <p:cNvSpPr txBox="1">
            <a:spLocks noChangeArrowheads="1"/>
          </p:cNvSpPr>
          <p:nvPr/>
        </p:nvSpPr>
        <p:spPr bwMode="auto">
          <a:xfrm>
            <a:off x="5364163" y="3068638"/>
            <a:ext cx="6413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aera</a:t>
            </a:r>
          </a:p>
        </p:txBody>
      </p:sp>
      <p:sp>
        <p:nvSpPr>
          <p:cNvPr id="19479" name="Text Box 23"/>
          <p:cNvSpPr txBox="1">
            <a:spLocks noChangeArrowheads="1"/>
          </p:cNvSpPr>
          <p:nvPr/>
        </p:nvSpPr>
        <p:spPr bwMode="auto">
          <a:xfrm>
            <a:off x="7740650" y="4005263"/>
            <a:ext cx="4381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ue</a:t>
            </a:r>
          </a:p>
        </p:txBody>
      </p:sp>
      <p:sp>
        <p:nvSpPr>
          <p:cNvPr id="19480" name="Text Box 24"/>
          <p:cNvSpPr txBox="1">
            <a:spLocks noChangeArrowheads="1"/>
          </p:cNvSpPr>
          <p:nvPr/>
        </p:nvSpPr>
        <p:spPr bwMode="auto">
          <a:xfrm>
            <a:off x="5724525" y="2420938"/>
            <a:ext cx="6159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taos</a:t>
            </a:r>
          </a:p>
        </p:txBody>
      </p:sp>
      <p:sp>
        <p:nvSpPr>
          <p:cNvPr id="19481" name="Text Box 25"/>
          <p:cNvSpPr txBox="1">
            <a:spLocks noChangeArrowheads="1"/>
          </p:cNvSpPr>
          <p:nvPr/>
        </p:nvSpPr>
        <p:spPr bwMode="auto">
          <a:xfrm>
            <a:off x="3635375" y="3860800"/>
            <a:ext cx="8064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ognac</a:t>
            </a:r>
          </a:p>
        </p:txBody>
      </p:sp>
      <p:sp>
        <p:nvSpPr>
          <p:cNvPr id="19482" name="Text Box 26"/>
          <p:cNvSpPr txBox="1">
            <a:spLocks noChangeArrowheads="1"/>
          </p:cNvSpPr>
          <p:nvPr/>
        </p:nvSpPr>
        <p:spPr bwMode="auto">
          <a:xfrm>
            <a:off x="7308850" y="3357563"/>
            <a:ext cx="11874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108bones</a:t>
            </a:r>
          </a:p>
        </p:txBody>
      </p:sp>
      <p:sp>
        <p:nvSpPr>
          <p:cNvPr id="19483" name="Text Box 27"/>
          <p:cNvSpPr txBox="1">
            <a:spLocks noChangeArrowheads="1"/>
          </p:cNvSpPr>
          <p:nvPr/>
        </p:nvSpPr>
        <p:spPr bwMode="auto">
          <a:xfrm>
            <a:off x="900113" y="1916113"/>
            <a:ext cx="14033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ghost_shell </a:t>
            </a:r>
          </a:p>
        </p:txBody>
      </p:sp>
      <p:sp>
        <p:nvSpPr>
          <p:cNvPr id="19484" name="Text Box 28"/>
          <p:cNvSpPr txBox="1">
            <a:spLocks noChangeArrowheads="1"/>
          </p:cNvSpPr>
          <p:nvPr/>
        </p:nvSpPr>
        <p:spPr bwMode="auto">
          <a:xfrm>
            <a:off x="684213" y="4271963"/>
            <a:ext cx="6413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黒龍</a:t>
            </a:r>
          </a:p>
        </p:txBody>
      </p:sp>
      <p:sp>
        <p:nvSpPr>
          <p:cNvPr id="19485" name="Text Box 29"/>
          <p:cNvSpPr txBox="1">
            <a:spLocks noChangeArrowheads="1"/>
          </p:cNvSpPr>
          <p:nvPr/>
        </p:nvSpPr>
        <p:spPr bwMode="auto">
          <a:xfrm>
            <a:off x="2986088" y="1643063"/>
            <a:ext cx="6667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koka</a:t>
            </a:r>
          </a:p>
        </p:txBody>
      </p:sp>
      <p:sp>
        <p:nvSpPr>
          <p:cNvPr id="19486" name="Text Box 30"/>
          <p:cNvSpPr txBox="1">
            <a:spLocks noChangeArrowheads="1"/>
          </p:cNvSpPr>
          <p:nvPr/>
        </p:nvSpPr>
        <p:spPr bwMode="auto">
          <a:xfrm>
            <a:off x="3851275" y="1628775"/>
            <a:ext cx="10223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inogucci</a:t>
            </a:r>
          </a:p>
        </p:txBody>
      </p:sp>
      <p:sp>
        <p:nvSpPr>
          <p:cNvPr id="19487" name="Text Box 31"/>
          <p:cNvSpPr txBox="1">
            <a:spLocks noChangeArrowheads="1"/>
          </p:cNvSpPr>
          <p:nvPr/>
        </p:nvSpPr>
        <p:spPr bwMode="auto">
          <a:xfrm>
            <a:off x="5580063" y="2060575"/>
            <a:ext cx="1563687"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ヽ</a:t>
            </a:r>
            <a:r>
              <a:rPr lang="en-US" altLang="ja-JP"/>
              <a:t>(</a:t>
            </a:r>
            <a:r>
              <a:rPr lang="ja-JP" altLang="en-US"/>
              <a:t>ﾟ∀</a:t>
            </a:r>
            <a:r>
              <a:rPr lang="en-US" altLang="ja-JP"/>
              <a:t>｡)</a:t>
            </a:r>
            <a:r>
              <a:rPr lang="ja-JP" altLang="en-US"/>
              <a:t>ﾉうぇね</a:t>
            </a:r>
          </a:p>
        </p:txBody>
      </p:sp>
      <p:sp>
        <p:nvSpPr>
          <p:cNvPr id="19488" name="Text Box 32"/>
          <p:cNvSpPr txBox="1">
            <a:spLocks noChangeArrowheads="1"/>
          </p:cNvSpPr>
          <p:nvPr/>
        </p:nvSpPr>
        <p:spPr bwMode="auto">
          <a:xfrm>
            <a:off x="4859338" y="2190750"/>
            <a:ext cx="777875"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アクア</a:t>
            </a:r>
          </a:p>
        </p:txBody>
      </p:sp>
      <p:sp>
        <p:nvSpPr>
          <p:cNvPr id="19489" name="Text Box 33"/>
          <p:cNvSpPr txBox="1">
            <a:spLocks noChangeArrowheads="1"/>
          </p:cNvSpPr>
          <p:nvPr/>
        </p:nvSpPr>
        <p:spPr bwMode="auto">
          <a:xfrm>
            <a:off x="1116013" y="1557338"/>
            <a:ext cx="3111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n</a:t>
            </a:r>
          </a:p>
        </p:txBody>
      </p:sp>
      <p:sp>
        <p:nvSpPr>
          <p:cNvPr id="19490" name="Text Box 34"/>
          <p:cNvSpPr txBox="1">
            <a:spLocks noChangeArrowheads="1"/>
          </p:cNvSpPr>
          <p:nvPr/>
        </p:nvSpPr>
        <p:spPr bwMode="auto">
          <a:xfrm>
            <a:off x="1835150" y="2636838"/>
            <a:ext cx="11620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刈歩 菜良</a:t>
            </a:r>
          </a:p>
        </p:txBody>
      </p:sp>
      <p:sp>
        <p:nvSpPr>
          <p:cNvPr id="19491" name="Text Box 35"/>
          <p:cNvSpPr txBox="1">
            <a:spLocks noChangeArrowheads="1"/>
          </p:cNvSpPr>
          <p:nvPr/>
        </p:nvSpPr>
        <p:spPr bwMode="auto">
          <a:xfrm>
            <a:off x="4643438" y="4076700"/>
            <a:ext cx="5524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zee</a:t>
            </a:r>
          </a:p>
        </p:txBody>
      </p:sp>
      <p:sp>
        <p:nvSpPr>
          <p:cNvPr id="19492" name="Text Box 36"/>
          <p:cNvSpPr txBox="1">
            <a:spLocks noChangeArrowheads="1"/>
          </p:cNvSpPr>
          <p:nvPr/>
        </p:nvSpPr>
        <p:spPr bwMode="auto">
          <a:xfrm>
            <a:off x="4786314" y="1285860"/>
            <a:ext cx="646331" cy="36933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smtClean="0"/>
              <a:t>十郎</a:t>
            </a:r>
            <a:endParaRPr lang="en-US" altLang="ja-JP" dirty="0"/>
          </a:p>
        </p:txBody>
      </p:sp>
      <p:sp>
        <p:nvSpPr>
          <p:cNvPr id="19493" name="Text Box 37"/>
          <p:cNvSpPr txBox="1">
            <a:spLocks noChangeArrowheads="1"/>
          </p:cNvSpPr>
          <p:nvPr/>
        </p:nvSpPr>
        <p:spPr bwMode="auto">
          <a:xfrm>
            <a:off x="3492500" y="2420938"/>
            <a:ext cx="10477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Pandora</a:t>
            </a:r>
          </a:p>
        </p:txBody>
      </p:sp>
      <p:sp>
        <p:nvSpPr>
          <p:cNvPr id="19494" name="Text Box 38"/>
          <p:cNvSpPr txBox="1">
            <a:spLocks noChangeArrowheads="1"/>
          </p:cNvSpPr>
          <p:nvPr/>
        </p:nvSpPr>
        <p:spPr bwMode="auto">
          <a:xfrm>
            <a:off x="1908175" y="4292600"/>
            <a:ext cx="13779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en-US" altLang="ja-JP"/>
              <a:t>R</a:t>
            </a:r>
            <a:r>
              <a:rPr lang="ja-JP" altLang="en-US"/>
              <a:t>・田中一郎</a:t>
            </a:r>
          </a:p>
        </p:txBody>
      </p:sp>
      <p:sp>
        <p:nvSpPr>
          <p:cNvPr id="19495" name="Text Box 39"/>
          <p:cNvSpPr txBox="1">
            <a:spLocks noChangeArrowheads="1"/>
          </p:cNvSpPr>
          <p:nvPr/>
        </p:nvSpPr>
        <p:spPr bwMode="auto">
          <a:xfrm>
            <a:off x="3635375" y="4494213"/>
            <a:ext cx="8699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十兵衛</a:t>
            </a:r>
          </a:p>
        </p:txBody>
      </p:sp>
      <p:sp>
        <p:nvSpPr>
          <p:cNvPr id="19496" name="Text Box 40"/>
          <p:cNvSpPr txBox="1">
            <a:spLocks noChangeArrowheads="1"/>
          </p:cNvSpPr>
          <p:nvPr/>
        </p:nvSpPr>
        <p:spPr bwMode="auto">
          <a:xfrm>
            <a:off x="5292725" y="4508500"/>
            <a:ext cx="10096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まさぶん</a:t>
            </a:r>
          </a:p>
        </p:txBody>
      </p:sp>
      <p:sp>
        <p:nvSpPr>
          <p:cNvPr id="19497" name="Text Box 41"/>
          <p:cNvSpPr txBox="1">
            <a:spLocks noChangeArrowheads="1"/>
          </p:cNvSpPr>
          <p:nvPr/>
        </p:nvSpPr>
        <p:spPr bwMode="auto">
          <a:xfrm>
            <a:off x="6372225" y="4221163"/>
            <a:ext cx="817563"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まどか</a:t>
            </a:r>
          </a:p>
        </p:txBody>
      </p:sp>
      <p:sp>
        <p:nvSpPr>
          <p:cNvPr id="19476" name="WordArt 20"/>
          <p:cNvSpPr>
            <a:spLocks noChangeArrowheads="1" noChangeShapeType="1" noTextEdit="1"/>
          </p:cNvSpPr>
          <p:nvPr/>
        </p:nvSpPr>
        <p:spPr bwMode="auto">
          <a:xfrm>
            <a:off x="755650" y="2492375"/>
            <a:ext cx="7561263" cy="1165225"/>
          </a:xfrm>
          <a:prstGeom prst="rect">
            <a:avLst/>
          </a:prstGeom>
        </p:spPr>
        <p:txBody>
          <a:bodyPr wrap="none" fromWordArt="1">
            <a:prstTxWarp prst="textPlain">
              <a:avLst>
                <a:gd name="adj" fmla="val 50000"/>
              </a:avLst>
            </a:prstTxWarp>
          </a:bodyPr>
          <a:lstStyle/>
          <a:p>
            <a:pPr algn="ctr"/>
            <a:r>
              <a:rPr lang="ja-JP" altLang="en-US" sz="3600" i="1" kern="1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9476"/>
                                        </p:tgtEl>
                                        <p:attrNameLst>
                                          <p:attrName>style.visibility</p:attrName>
                                        </p:attrNameLst>
                                      </p:cBhvr>
                                      <p:to>
                                        <p:strVal val="visible"/>
                                      </p:to>
                                    </p:set>
                                    <p:animEffect transition="in" filter="diamond(in)">
                                      <p:cBhvr>
                                        <p:cTn id="7" dur="2000"/>
                                        <p:tgtEl>
                                          <p:spTgt spid="194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7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kumimoji="1" lang="ja-JP" altLang="en-US">
                <a:solidFill>
                  <a:schemeClr val="tx1"/>
                </a:solidFill>
              </a:rPr>
              <a:t>えムナウのプログラミングのページ</a:t>
            </a:r>
            <a:r>
              <a:rPr lang="ja-JP" altLang="en-US"/>
              <a:t>って何？</a:t>
            </a:r>
          </a:p>
        </p:txBody>
      </p:sp>
      <p:sp>
        <p:nvSpPr>
          <p:cNvPr id="24579" name="Rectangle 3"/>
          <p:cNvSpPr>
            <a:spLocks noGrp="1" noChangeArrowheads="1"/>
          </p:cNvSpPr>
          <p:nvPr>
            <p:ph type="body" idx="1"/>
          </p:nvPr>
        </p:nvSpPr>
        <p:spPr/>
        <p:txBody>
          <a:bodyPr/>
          <a:lstStyle/>
          <a:p>
            <a:pPr>
              <a:buFontTx/>
              <a:buNone/>
            </a:pPr>
            <a:r>
              <a:rPr lang="en-US" altLang="ja-JP"/>
              <a:t>http://mnow.wankuma.com/</a:t>
            </a:r>
            <a:br>
              <a:rPr lang="en-US" altLang="ja-JP"/>
            </a:br>
            <a:endParaRPr lang="en-US" altLang="ja-JP"/>
          </a:p>
          <a:p>
            <a:pPr>
              <a:buFontTx/>
              <a:buNone/>
            </a:pPr>
            <a:r>
              <a:rPr lang="en-US" altLang="ja-JP"/>
              <a:t>Windows Forms </a:t>
            </a:r>
            <a:r>
              <a:rPr lang="ja-JP" altLang="en-US"/>
              <a:t>アプリを簡単に作成する</a:t>
            </a:r>
          </a:p>
          <a:p>
            <a:pPr lvl="1"/>
            <a:r>
              <a:rPr lang="ja-JP" altLang="en-US"/>
              <a:t>コントロール研究</a:t>
            </a:r>
          </a:p>
          <a:p>
            <a:pPr lvl="1"/>
            <a:r>
              <a:rPr lang="en-US" altLang="ja-JP"/>
              <a:t>ADO.NET </a:t>
            </a:r>
            <a:r>
              <a:rPr lang="ja-JP" altLang="en-US"/>
              <a:t>の研究</a:t>
            </a:r>
          </a:p>
          <a:p>
            <a:pPr>
              <a:buFontTx/>
              <a:buNone/>
            </a:pPr>
            <a:r>
              <a:rPr lang="ja-JP" altLang="en-US"/>
              <a:t>えムナウ コントロールライブラリ</a:t>
            </a:r>
          </a:p>
          <a:p>
            <a:pPr lvl="1"/>
            <a:r>
              <a:rPr lang="en-US" altLang="ja-JP"/>
              <a:t>Windows Forms </a:t>
            </a:r>
            <a:r>
              <a:rPr lang="ja-JP" altLang="en-US"/>
              <a:t>のための検証コントロール </a:t>
            </a:r>
          </a:p>
          <a:p>
            <a:pPr lvl="1"/>
            <a:r>
              <a:rPr lang="en-US" altLang="ja-JP"/>
              <a:t>ToolStrip</a:t>
            </a:r>
            <a:r>
              <a:rPr lang="ja-JP" altLang="en-US"/>
              <a:t>で作る</a:t>
            </a:r>
            <a:r>
              <a:rPr lang="en-US" altLang="ja-JP"/>
              <a:t>MenuToolBar </a:t>
            </a:r>
          </a:p>
          <a:p>
            <a:pPr lvl="1"/>
            <a:r>
              <a:rPr lang="en-US" altLang="ja-JP"/>
              <a:t>TableAdapter</a:t>
            </a:r>
            <a:r>
              <a:rPr lang="ja-JP" altLang="en-US"/>
              <a:t>を</a:t>
            </a:r>
            <a:r>
              <a:rPr lang="en-US" altLang="ja-JP"/>
              <a:t>partial</a:t>
            </a:r>
            <a:r>
              <a:rPr lang="ja-JP" altLang="en-US"/>
              <a:t>で拡張する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ja-JP"/>
              <a:t>INETA</a:t>
            </a:r>
            <a:r>
              <a:rPr lang="ja-JP" altLang="en-US"/>
              <a:t>って何？</a:t>
            </a:r>
          </a:p>
        </p:txBody>
      </p:sp>
      <p:sp>
        <p:nvSpPr>
          <p:cNvPr id="20483" name="Rectangle 3"/>
          <p:cNvSpPr>
            <a:spLocks noGrp="1" noChangeArrowheads="1"/>
          </p:cNvSpPr>
          <p:nvPr>
            <p:ph type="body" idx="1"/>
          </p:nvPr>
        </p:nvSpPr>
        <p:spPr/>
        <p:txBody>
          <a:bodyPr/>
          <a:lstStyle/>
          <a:p>
            <a:r>
              <a:rPr lang="en-US" altLang="ja-JP"/>
              <a:t>Microsoft .NET </a:t>
            </a:r>
            <a:r>
              <a:rPr lang="ja-JP" altLang="en-US"/>
              <a:t>に興味を持つユーザーで構成される開発者のコミュニティの支援を目的に北米のワシントンに本拠を置くワールドワイドの組織です。 </a:t>
            </a:r>
          </a:p>
          <a:p>
            <a:r>
              <a:rPr lang="en-US" altLang="ja-JP"/>
              <a:t>Microsoft .NET </a:t>
            </a:r>
            <a:r>
              <a:rPr lang="ja-JP" altLang="en-US"/>
              <a:t>に興味を持つ開発者コミュニティの連携と活動の支援を行うことを目的とする組織です。</a:t>
            </a:r>
            <a:r>
              <a:rPr lang="en-US" altLang="ja-JP"/>
              <a:t>INETA </a:t>
            </a:r>
            <a:r>
              <a:rPr lang="ja-JP" altLang="en-US"/>
              <a:t>とはパートナー関係にあり、連携をとりながら活動を行っていきます。 </a:t>
            </a:r>
            <a:r>
              <a:rPr lang="en-US" altLang="ja-JP"/>
              <a:t/>
            </a:r>
            <a:br>
              <a:rPr lang="en-US" altLang="ja-JP"/>
            </a:br>
            <a:r>
              <a:rPr lang="en-US" altLang="ja-JP"/>
              <a:t>INETA Japan </a:t>
            </a:r>
            <a:r>
              <a:rPr lang="ja-JP" altLang="en-US"/>
              <a:t>は、</a:t>
            </a:r>
            <a:r>
              <a:rPr lang="en-US" altLang="ja-JP"/>
              <a:t>INETA</a:t>
            </a:r>
            <a:r>
              <a:rPr lang="ja-JP" altLang="en-US"/>
              <a:t>における日本支部という位置づけです。 </a:t>
            </a:r>
          </a:p>
        </p:txBody>
      </p:sp>
      <p:pic>
        <p:nvPicPr>
          <p:cNvPr id="20484" name="Picture 4"/>
          <p:cNvPicPr>
            <a:picLocks noChangeAspect="1" noChangeArrowheads="1"/>
          </p:cNvPicPr>
          <p:nvPr/>
        </p:nvPicPr>
        <p:blipFill>
          <a:blip r:embed="rId2"/>
          <a:srcRect/>
          <a:stretch>
            <a:fillRect/>
          </a:stretch>
        </p:blipFill>
        <p:spPr bwMode="auto">
          <a:xfrm>
            <a:off x="1116013" y="0"/>
            <a:ext cx="1873250" cy="100171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ja-JP"/>
              <a:t>Culminis</a:t>
            </a:r>
            <a:r>
              <a:rPr lang="ja-JP" altLang="en-US"/>
              <a:t>って何？</a:t>
            </a:r>
          </a:p>
        </p:txBody>
      </p:sp>
      <p:sp>
        <p:nvSpPr>
          <p:cNvPr id="21507" name="Rectangle 3"/>
          <p:cNvSpPr>
            <a:spLocks noGrp="1" noChangeArrowheads="1"/>
          </p:cNvSpPr>
          <p:nvPr>
            <p:ph type="body" idx="1"/>
          </p:nvPr>
        </p:nvSpPr>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21508"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ja-JP" altLang="en-US"/>
              <a:t>参加料について</a:t>
            </a:r>
          </a:p>
        </p:txBody>
      </p:sp>
      <p:sp>
        <p:nvSpPr>
          <p:cNvPr id="22531" name="Rectangle 3"/>
          <p:cNvSpPr>
            <a:spLocks noGrp="1" noChangeArrowheads="1"/>
          </p:cNvSpPr>
          <p:nvPr>
            <p:ph type="body" idx="1"/>
          </p:nvPr>
        </p:nvSpPr>
        <p:spPr/>
        <p:txBody>
          <a:bodyPr/>
          <a:lstStyle/>
          <a:p>
            <a:pPr>
              <a:lnSpc>
                <a:spcPct val="90000"/>
              </a:lnSpc>
            </a:pPr>
            <a:r>
              <a:rPr lang="ja-JP" altLang="en-US" sz="2800" dirty="0"/>
              <a:t>今日のイベントが面白かったと</a:t>
            </a:r>
            <a:r>
              <a:rPr lang="ja-JP" altLang="en-US" sz="2800" dirty="0" smtClean="0"/>
              <a:t>おもったら部屋で入り口に設置している募金箱または以下</a:t>
            </a:r>
            <a:r>
              <a:rPr lang="ja-JP" altLang="en-US" sz="2800" dirty="0"/>
              <a:t>の口座に振り込んでください</a:t>
            </a:r>
            <a:r>
              <a:rPr lang="ja-JP" altLang="en-US" sz="2800" dirty="0" smtClean="0"/>
              <a:t>。</a:t>
            </a:r>
            <a:r>
              <a:rPr lang="en-US" altLang="ja-JP" sz="2800" dirty="0" smtClean="0"/>
              <a:t>(</a:t>
            </a:r>
            <a:r>
              <a:rPr lang="ja-JP" altLang="en-US" sz="2800" dirty="0" smtClean="0"/>
              <a:t>懇親会参加の方はそちらで</a:t>
            </a:r>
            <a:r>
              <a:rPr lang="en-US" altLang="ja-JP" sz="2800" dirty="0" smtClean="0"/>
              <a:t>)</a:t>
            </a:r>
            <a:endParaRPr lang="ja-JP" altLang="en-US" sz="2800" dirty="0"/>
          </a:p>
          <a:p>
            <a:pPr>
              <a:lnSpc>
                <a:spcPct val="90000"/>
              </a:lnSpc>
            </a:pPr>
            <a:r>
              <a:rPr lang="ja-JP" altLang="en-US" sz="2800" dirty="0"/>
              <a:t>振り込まれたかどうかの追跡も行いません。</a:t>
            </a:r>
          </a:p>
          <a:p>
            <a:pPr>
              <a:lnSpc>
                <a:spcPct val="90000"/>
              </a:lnSpc>
            </a:pPr>
            <a:r>
              <a:rPr lang="ja-JP" altLang="en-US" sz="2800" dirty="0"/>
              <a:t>振り込んでいただいたお金はサーバ購入費、通信費、イベント交通費等に利用します。</a:t>
            </a:r>
          </a:p>
          <a:p>
            <a:pPr>
              <a:lnSpc>
                <a:spcPct val="90000"/>
              </a:lnSpc>
            </a:pPr>
            <a:r>
              <a:rPr lang="ja-JP" altLang="en-US" sz="2800" dirty="0"/>
              <a:t>懇親会でも受け付けます。</a:t>
            </a:r>
          </a:p>
          <a:p>
            <a:pPr>
              <a:lnSpc>
                <a:spcPct val="90000"/>
              </a:lnSpc>
            </a:pPr>
            <a:endParaRPr lang="ja-JP" altLang="en-US" sz="2800" dirty="0"/>
          </a:p>
          <a:p>
            <a:pPr lvl="1">
              <a:lnSpc>
                <a:spcPct val="90000"/>
              </a:lnSpc>
            </a:pPr>
            <a:r>
              <a:rPr lang="ja-JP" altLang="en-US" sz="2400" dirty="0"/>
              <a:t>みずほ銀行</a:t>
            </a:r>
          </a:p>
          <a:p>
            <a:pPr lvl="1">
              <a:lnSpc>
                <a:spcPct val="90000"/>
              </a:lnSpc>
            </a:pPr>
            <a:r>
              <a:rPr lang="ja-JP" altLang="en-US" sz="2400" dirty="0"/>
              <a:t>西野田支店</a:t>
            </a:r>
          </a:p>
          <a:p>
            <a:pPr lvl="1">
              <a:lnSpc>
                <a:spcPct val="90000"/>
              </a:lnSpc>
            </a:pPr>
            <a:r>
              <a:rPr lang="ja-JP" altLang="en-US" sz="2400" dirty="0"/>
              <a:t>普通 </a:t>
            </a:r>
            <a:r>
              <a:rPr lang="en-US" altLang="ja-JP" sz="2400" dirty="0"/>
              <a:t>1597161</a:t>
            </a:r>
          </a:p>
          <a:p>
            <a:pPr lvl="1">
              <a:lnSpc>
                <a:spcPct val="90000"/>
              </a:lnSpc>
            </a:pPr>
            <a:r>
              <a:rPr lang="ja-JP" altLang="en-US" sz="2400" dirty="0"/>
              <a:t>ナカ ヒロトシ</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ja-JP" altLang="en-US"/>
              <a:t>懇親会について</a:t>
            </a:r>
          </a:p>
        </p:txBody>
      </p:sp>
      <p:sp>
        <p:nvSpPr>
          <p:cNvPr id="23555" name="Rectangle 3"/>
          <p:cNvSpPr>
            <a:spLocks noGrp="1" noChangeArrowheads="1"/>
          </p:cNvSpPr>
          <p:nvPr>
            <p:ph type="body" idx="1"/>
          </p:nvPr>
        </p:nvSpPr>
        <p:spPr/>
        <p:txBody>
          <a:bodyPr/>
          <a:lstStyle/>
          <a:p>
            <a:r>
              <a:rPr lang="ja-JP" altLang="en-US"/>
              <a:t>この後懇親会を行います。</a:t>
            </a:r>
          </a:p>
          <a:p>
            <a:endParaRPr lang="ja-JP" altLang="en-US"/>
          </a:p>
          <a:p>
            <a:pPr lvl="1"/>
            <a:r>
              <a:rPr lang="ja-JP" altLang="en-US"/>
              <a:t>お菜家</a:t>
            </a:r>
          </a:p>
          <a:p>
            <a:pPr lvl="1"/>
            <a:r>
              <a:rPr lang="en-US" altLang="ja-JP"/>
              <a:t>Tel:03-3352-0898</a:t>
            </a:r>
          </a:p>
          <a:p>
            <a:pPr lvl="1"/>
            <a:r>
              <a:rPr lang="ja-JP" altLang="en-US"/>
              <a:t>予算：</a:t>
            </a:r>
            <a:r>
              <a:rPr lang="en-US" altLang="ja-JP"/>
              <a:t>4000</a:t>
            </a:r>
            <a:r>
              <a:rPr lang="ja-JP" altLang="en-US"/>
              <a:t>円</a:t>
            </a:r>
          </a:p>
          <a:p>
            <a:pPr lvl="1"/>
            <a:r>
              <a:rPr lang="ja-JP" altLang="en-US"/>
              <a:t>幹事：えムナウ</a:t>
            </a:r>
          </a:p>
        </p:txBody>
      </p:sp>
      <p:pic>
        <p:nvPicPr>
          <p:cNvPr id="23556" name="Picture 4" descr="info_map"/>
          <p:cNvPicPr>
            <a:picLocks noChangeAspect="1" noChangeArrowheads="1"/>
          </p:cNvPicPr>
          <p:nvPr/>
        </p:nvPicPr>
        <p:blipFill>
          <a:blip r:embed="rId2"/>
          <a:srcRect/>
          <a:stretch>
            <a:fillRect/>
          </a:stretch>
        </p:blipFill>
        <p:spPr bwMode="auto">
          <a:xfrm>
            <a:off x="4787900" y="2133600"/>
            <a:ext cx="3836988" cy="388778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315</TotalTime>
  <Words>521</Words>
  <Application>Microsoft Office PowerPoint</Application>
  <PresentationFormat>画面に合わせる (4:3)</PresentationFormat>
  <Paragraphs>90</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プレゼンテーション1</vt:lpstr>
      <vt:lpstr>わんくま同盟 東京勉強会 #3</vt:lpstr>
      <vt:lpstr>わんくま同盟って何？</vt:lpstr>
      <vt:lpstr>わんくま同盟にはどんな人が参加しているの？</vt:lpstr>
      <vt:lpstr>えムナウのプログラミングのページって何？</vt:lpstr>
      <vt:lpstr>INETAって何？</vt:lpstr>
      <vt:lpstr>Culminisって何？</vt:lpstr>
      <vt:lpstr>参加料について</vt:lpstr>
      <vt:lpstr>懇親会について</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22</cp:revision>
  <dcterms:created xsi:type="dcterms:W3CDTF">2006-05-15T04:25:02Z</dcterms:created>
  <dcterms:modified xsi:type="dcterms:W3CDTF">2006-12-14T12:02:13Z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