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67" r:id="rId2"/>
    <p:sldId id="289" r:id="rId3"/>
    <p:sldId id="279" r:id="rId4"/>
    <p:sldId id="268" r:id="rId5"/>
    <p:sldId id="270" r:id="rId6"/>
    <p:sldId id="269" r:id="rId7"/>
    <p:sldId id="271" r:id="rId8"/>
    <p:sldId id="296" r:id="rId9"/>
    <p:sldId id="297" r:id="rId10"/>
    <p:sldId id="266" r:id="rId11"/>
    <p:sldId id="276" r:id="rId12"/>
    <p:sldId id="298" r:id="rId13"/>
    <p:sldId id="282" r:id="rId14"/>
    <p:sldId id="280" r:id="rId15"/>
    <p:sldId id="304" r:id="rId16"/>
    <p:sldId id="277" r:id="rId17"/>
    <p:sldId id="283" r:id="rId18"/>
    <p:sldId id="285" r:id="rId19"/>
    <p:sldId id="288" r:id="rId20"/>
    <p:sldId id="286" r:id="rId21"/>
    <p:sldId id="287" r:id="rId22"/>
    <p:sldId id="303" r:id="rId23"/>
    <p:sldId id="295" r:id="rId24"/>
    <p:sldId id="301" r:id="rId25"/>
    <p:sldId id="293" r:id="rId26"/>
    <p:sldId id="302" r:id="rId27"/>
    <p:sldId id="300" r:id="rId28"/>
    <p:sldId id="281" r:id="rId29"/>
    <p:sldId id="292" r:id="rId30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FF3300"/>
    <a:srgbClr val="CC6600"/>
    <a:srgbClr val="FFCC00"/>
    <a:srgbClr val="FFFFCC"/>
    <a:srgbClr val="99FFCC"/>
    <a:srgbClr val="FF7C80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17" autoAdjust="0"/>
    <p:restoredTop sz="94660"/>
  </p:normalViewPr>
  <p:slideViewPr>
    <p:cSldViewPr>
      <p:cViewPr varScale="1">
        <p:scale>
          <a:sx n="81" d="100"/>
          <a:sy n="8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6045F8-6A71-402B-99CE-601E718F61BC}" type="datetimeFigureOut">
              <a:rPr lang="ja-JP" altLang="en-US"/>
              <a:pPr>
                <a:defRPr/>
              </a:pPr>
              <a:t>2006/12/14</a:t>
            </a:fld>
            <a:endParaRPr lang="en-US" altLang="ja-JP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90B429E-DEAE-4B64-A5A9-1320638C6ABC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B429E-DEAE-4B64-A5A9-1320638C6ABC}" type="slidenum">
              <a:rPr lang="ja-JP" altLang="en-US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クリックしてタイトルを入力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6165850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400">
                <a:solidFill>
                  <a:schemeClr val="tx2"/>
                </a:solidFill>
                <a:ea typeface="ＭＳ Ｐゴシック" pitchFamily="50" charset="-128"/>
              </a:rPr>
              <a:t>わんくま同盟 東京勉強会 </a:t>
            </a:r>
            <a:r>
              <a:rPr kumimoji="0" lang="en-US" altLang="ja-JP" sz="2400">
                <a:solidFill>
                  <a:schemeClr val="tx2"/>
                </a:solidFill>
                <a:ea typeface="ＭＳ Ｐゴシック" pitchFamily="50" charset="-128"/>
              </a:rPr>
              <a:t>#3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sug.j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comuplus.ne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もっと知ろうよ。</a:t>
            </a:r>
            <a:b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コード アクセス セキュリティ（</a:t>
            </a: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mtClean="0"/>
              <a:t>尾崎　義尚</a:t>
            </a:r>
          </a:p>
          <a:p>
            <a:r>
              <a:rPr lang="en-US" altLang="ja-JP" smtClean="0"/>
              <a:t>om(takanao)</a:t>
            </a:r>
          </a:p>
        </p:txBody>
      </p:sp>
    </p:spTree>
  </p:cSld>
  <p:clrMapOvr>
    <a:masterClrMapping/>
  </p:clrMapOvr>
  <p:transition advTm="11306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アクセス許可セットが付与されるまで</a:t>
            </a: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6375400" y="3284538"/>
            <a:ext cx="0" cy="576262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90600" y="2133600"/>
            <a:ext cx="2519363" cy="503238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9966"/>
              </a:gs>
              <a:gs pos="100000">
                <a:srgbClr val="FFCCCC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ja-JP" alt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アセンブリ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916238" y="1484313"/>
            <a:ext cx="1223962" cy="863600"/>
          </a:xfrm>
          <a:prstGeom prst="flowChartMultidocument">
            <a:avLst/>
          </a:prstGeom>
          <a:gradFill rotWithShape="1">
            <a:gsLst>
              <a:gs pos="0">
                <a:srgbClr val="99CCFF">
                  <a:alpha val="30000"/>
                </a:srgbClr>
              </a:gs>
              <a:gs pos="50000">
                <a:srgbClr val="66CCFF"/>
              </a:gs>
              <a:gs pos="100000">
                <a:srgbClr val="99CCFF">
                  <a:alpha val="30000"/>
                </a:srgbClr>
              </a:gs>
            </a:gsLst>
            <a:lin ang="2700000" scaled="1"/>
          </a:gradFill>
          <a:ln w="254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ja-JP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証拠</a:t>
            </a: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5076825" y="1773238"/>
            <a:ext cx="2454275" cy="1439862"/>
            <a:chOff x="2653" y="482"/>
            <a:chExt cx="1905" cy="907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2653" y="482"/>
              <a:ext cx="1905" cy="907"/>
            </a:xfrm>
            <a:prstGeom prst="rect">
              <a:avLst/>
            </a:prstGeom>
            <a:gradFill rotWithShape="1">
              <a:gsLst>
                <a:gs pos="0">
                  <a:srgbClr val="99CCFF">
                    <a:alpha val="30000"/>
                  </a:srgbClr>
                </a:gs>
                <a:gs pos="50000">
                  <a:srgbClr val="66CCFF"/>
                </a:gs>
                <a:gs pos="100000">
                  <a:srgbClr val="99CCFF">
                    <a:alpha val="30000"/>
                  </a:srgbClr>
                </a:gs>
              </a:gsLst>
              <a:lin ang="2700000" scaled="1"/>
            </a:gra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>
                <a:defRPr/>
              </a:pPr>
              <a:r>
                <a:rPr lang="ja-JP" alt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コード グループ</a:t>
              </a: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789" y="754"/>
              <a:ext cx="1724" cy="318"/>
            </a:xfrm>
            <a:prstGeom prst="rect">
              <a:avLst/>
            </a:prstGeom>
            <a:gradFill rotWithShape="1">
              <a:gsLst>
                <a:gs pos="0">
                  <a:srgbClr val="99CCFF">
                    <a:alpha val="30000"/>
                  </a:srgbClr>
                </a:gs>
                <a:gs pos="50000">
                  <a:srgbClr val="66CCFF"/>
                </a:gs>
                <a:gs pos="100000">
                  <a:srgbClr val="99CCFF">
                    <a:alpha val="30000"/>
                  </a:srgbClr>
                </a:gs>
              </a:gsLst>
              <a:lin ang="2700000" scaled="1"/>
            </a:gra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 sz="2000" b="1">
                <a:solidFill>
                  <a:srgbClr val="FF9933"/>
                </a:solidFill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744" y="845"/>
              <a:ext cx="1724" cy="318"/>
            </a:xfrm>
            <a:prstGeom prst="rect">
              <a:avLst/>
            </a:prstGeom>
            <a:gradFill rotWithShape="1">
              <a:gsLst>
                <a:gs pos="0">
                  <a:srgbClr val="99CCFF">
                    <a:alpha val="30000"/>
                  </a:srgbClr>
                </a:gs>
                <a:gs pos="50000">
                  <a:srgbClr val="66CCFF"/>
                </a:gs>
                <a:gs pos="100000">
                  <a:srgbClr val="99CCFF">
                    <a:alpha val="30000"/>
                  </a:srgbClr>
                </a:gs>
              </a:gsLst>
              <a:lin ang="2700000" scaled="1"/>
            </a:gra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 sz="2000" b="1">
                <a:solidFill>
                  <a:srgbClr val="FF9933"/>
                </a:solidFill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699" y="935"/>
              <a:ext cx="1724" cy="318"/>
            </a:xfrm>
            <a:prstGeom prst="rect">
              <a:avLst/>
            </a:prstGeom>
            <a:gradFill rotWithShape="1">
              <a:gsLst>
                <a:gs pos="0">
                  <a:srgbClr val="99CCFF">
                    <a:alpha val="30000"/>
                  </a:srgbClr>
                </a:gs>
                <a:gs pos="50000">
                  <a:srgbClr val="66CCFF"/>
                </a:gs>
                <a:gs pos="100000">
                  <a:srgbClr val="99CCFF">
                    <a:alpha val="30000"/>
                  </a:srgbClr>
                </a:gs>
              </a:gsLst>
              <a:lin ang="2700000" scaled="1"/>
            </a:gradFill>
            <a:ln w="317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証拠</a:t>
              </a:r>
            </a:p>
          </p:txBody>
        </p:sp>
      </p:grpSp>
      <p:grpSp>
        <p:nvGrpSpPr>
          <p:cNvPr id="8201" name="Group 13"/>
          <p:cNvGrpSpPr>
            <a:grpSpLocks/>
          </p:cNvGrpSpPr>
          <p:nvPr/>
        </p:nvGrpSpPr>
        <p:grpSpPr bwMode="auto">
          <a:xfrm>
            <a:off x="5078413" y="3860800"/>
            <a:ext cx="2520950" cy="1439863"/>
            <a:chOff x="2653" y="482"/>
            <a:chExt cx="1905" cy="907"/>
          </a:xfrm>
        </p:grpSpPr>
        <p:sp>
          <p:nvSpPr>
            <p:cNvPr id="8207" name="Rectangle 14"/>
            <p:cNvSpPr>
              <a:spLocks noChangeArrowheads="1"/>
            </p:cNvSpPr>
            <p:nvPr/>
          </p:nvSpPr>
          <p:spPr bwMode="auto">
            <a:xfrm>
              <a:off x="2653" y="482"/>
              <a:ext cx="1905" cy="907"/>
            </a:xfrm>
            <a:prstGeom prst="rect">
              <a:avLst/>
            </a:prstGeom>
            <a:solidFill>
              <a:srgbClr val="FFFFCC">
                <a:alpha val="79999"/>
              </a:srgbClr>
            </a:solidFill>
            <a:ln w="2540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90000" tIns="46800" rIns="90000" bIns="46800"/>
            <a:lstStyle/>
            <a:p>
              <a:pPr algn="ctr"/>
              <a:r>
                <a:rPr lang="ja-JP" altLang="en-US" sz="2000">
                  <a:solidFill>
                    <a:srgbClr val="FF6600"/>
                  </a:solidFill>
                </a:rPr>
                <a:t>アクセス許可セット</a:t>
              </a:r>
            </a:p>
          </p:txBody>
        </p:sp>
        <p:sp>
          <p:nvSpPr>
            <p:cNvPr id="8208" name="Rectangle 15"/>
            <p:cNvSpPr>
              <a:spLocks noChangeArrowheads="1"/>
            </p:cNvSpPr>
            <p:nvPr/>
          </p:nvSpPr>
          <p:spPr bwMode="auto">
            <a:xfrm>
              <a:off x="2789" y="754"/>
              <a:ext cx="1724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000" b="1">
                <a:solidFill>
                  <a:srgbClr val="FF9933"/>
                </a:solidFill>
              </a:endParaRPr>
            </a:p>
          </p:txBody>
        </p:sp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2744" y="845"/>
              <a:ext cx="1724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000" b="1">
                <a:solidFill>
                  <a:srgbClr val="FF9933"/>
                </a:solidFill>
              </a:endParaRPr>
            </a:p>
          </p:txBody>
        </p:sp>
        <p:sp>
          <p:nvSpPr>
            <p:cNvPr id="8210" name="Rectangle 17"/>
            <p:cNvSpPr>
              <a:spLocks noChangeArrowheads="1"/>
            </p:cNvSpPr>
            <p:nvPr/>
          </p:nvSpPr>
          <p:spPr bwMode="auto">
            <a:xfrm>
              <a:off x="2699" y="935"/>
              <a:ext cx="1724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 b="1">
                  <a:solidFill>
                    <a:srgbClr val="FF9933"/>
                  </a:solidFill>
                </a:rPr>
                <a:t>アクセス許可</a:t>
              </a:r>
            </a:p>
          </p:txBody>
        </p:sp>
      </p:grp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448425" y="3357563"/>
            <a:ext cx="11652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マッピング</a:t>
            </a: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>
            <a:off x="4157663" y="2349500"/>
            <a:ext cx="792162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365500" y="3284538"/>
            <a:ext cx="8667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②付与</a:t>
            </a: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294063" y="2781300"/>
            <a:ext cx="1655762" cy="10795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 type="triangle" w="med" len="med"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157663" y="1700213"/>
            <a:ext cx="8667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①比較</a:t>
            </a:r>
          </a:p>
        </p:txBody>
      </p:sp>
    </p:spTree>
    <p:custDataLst>
      <p:tags r:id="rId1"/>
    </p:custDataLst>
  </p:cSld>
  <p:clrMapOvr>
    <a:masterClrMapping/>
  </p:clrMapOvr>
  <p:transition advTm="4578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67" grpId="0" animBg="1"/>
      <p:bldP spid="2068" grpId="0"/>
      <p:bldP spid="2069" grpId="0" animBg="1"/>
      <p:bldP spid="20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証拠って？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アセンブリの身元調査資料</a:t>
            </a:r>
          </a:p>
          <a:p>
            <a:pPr lvl="1"/>
            <a:r>
              <a:rPr lang="en-US" altLang="ja-JP" smtClean="0"/>
              <a:t>GAC</a:t>
            </a:r>
          </a:p>
          <a:p>
            <a:pPr lvl="1"/>
            <a:r>
              <a:rPr lang="ja-JP" altLang="en-US" smtClean="0"/>
              <a:t>ハッシュ</a:t>
            </a:r>
          </a:p>
          <a:p>
            <a:pPr lvl="1"/>
            <a:r>
              <a:rPr lang="ja-JP" altLang="en-US" smtClean="0"/>
              <a:t>発行者</a:t>
            </a:r>
          </a:p>
          <a:p>
            <a:pPr lvl="1"/>
            <a:r>
              <a:rPr lang="ja-JP" altLang="en-US" smtClean="0"/>
              <a:t>サイト</a:t>
            </a:r>
          </a:p>
          <a:p>
            <a:pPr lvl="1"/>
            <a:r>
              <a:rPr lang="ja-JP" altLang="en-US" smtClean="0"/>
              <a:t>厳密名</a:t>
            </a:r>
          </a:p>
          <a:p>
            <a:pPr lvl="1"/>
            <a:r>
              <a:rPr lang="en-US" altLang="ja-JP" smtClean="0"/>
              <a:t>URL</a:t>
            </a:r>
          </a:p>
          <a:p>
            <a:pPr lvl="1"/>
            <a:r>
              <a:rPr lang="ja-JP" altLang="en-US" smtClean="0"/>
              <a:t>ゾーン</a:t>
            </a:r>
          </a:p>
        </p:txBody>
      </p:sp>
      <p:pic>
        <p:nvPicPr>
          <p:cNvPr id="9220" name="Picture 7" descr="MCj022978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924175"/>
            <a:ext cx="230346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4695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既定で用意されているセキュリティ構成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0108"/>
            <a:ext cx="63531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121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既定で用意されているセキュリティ構成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642910" y="1142984"/>
          <a:ext cx="7929618" cy="34290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57652"/>
                <a:gridCol w="407196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コードグループ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アクセス許可セット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err="1" smtClean="0"/>
                        <a:t>MyComputer_Zone</a:t>
                      </a:r>
                      <a:endParaRPr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FullTrust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err="1" smtClean="0"/>
                        <a:t>LocalIntranet_Zone</a:t>
                      </a:r>
                      <a:endParaRPr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LocalIntranet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altLang="ja-JP" sz="2400" dirty="0" err="1" smtClean="0"/>
                        <a:t>Internet_Zone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Internet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err="1" smtClean="0"/>
                        <a:t>Restricted_Zone</a:t>
                      </a:r>
                      <a:endParaRPr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Nothing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err="1" smtClean="0"/>
                        <a:t>Trusted_Zone</a:t>
                      </a:r>
                      <a:endParaRPr lang="ja-JP" alt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Internet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083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アクセス許可って？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073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 dirty="0" smtClean="0"/>
              <a:t>環境変数</a:t>
            </a:r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ファイルダイアログ</a:t>
            </a:r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ファイル</a:t>
            </a:r>
            <a:r>
              <a:rPr lang="en-US" altLang="ja-JP" sz="2400" dirty="0" smtClean="0"/>
              <a:t>IO</a:t>
            </a:r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分離された記憶領域</a:t>
            </a:r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リフレクション</a:t>
            </a:r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レジストリ</a:t>
            </a:r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セキュリティ</a:t>
            </a:r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ユーザー インターフェイス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/>
              <a:t>DNS</a:t>
            </a:r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印刷</a:t>
            </a:r>
            <a:endParaRPr lang="en-US" altLang="ja-JP" sz="2400" dirty="0" smtClean="0"/>
          </a:p>
        </p:txBody>
      </p:sp>
      <p:pic>
        <p:nvPicPr>
          <p:cNvPr id="10244" name="Picture 5" descr="MCj040400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76250"/>
            <a:ext cx="10731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572000" y="1308100"/>
            <a:ext cx="412591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イベント ログ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ソケット アクセス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/>
              <a:t>Web </a:t>
            </a:r>
            <a:r>
              <a:rPr lang="ja-JP" altLang="en-US" sz="2400"/>
              <a:t>アクセス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パフォーマンス カウンタ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ディレクトリ サービス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メッセージ キュー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サービス コントローラ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/>
              <a:t>OLE DB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/>
              <a:t>SQL </a:t>
            </a:r>
            <a:r>
              <a:rPr lang="ja-JP" altLang="en-US" sz="2400"/>
              <a:t>クライアント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/>
              <a:t>など</a:t>
            </a:r>
          </a:p>
        </p:txBody>
      </p:sp>
    </p:spTree>
  </p:cSld>
  <p:clrMapOvr>
    <a:masterClrMapping/>
  </p:clrMapOvr>
  <p:transition advTm="56522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アクセス許可って？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アクセス許可は、処理実行時にチェックされる</a:t>
            </a:r>
            <a:endParaRPr lang="en-US" altLang="ja-JP" dirty="0" smtClean="0"/>
          </a:p>
          <a:p>
            <a:r>
              <a:rPr lang="ja-JP" altLang="en-US" dirty="0" smtClean="0"/>
              <a:t>たとえば、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「ファイルを開く」 ダイアログを表示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「ファイルダイアログ」 アクセス許可の存在をチェック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存在している場合 → 処理続行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存在していない場合 → </a:t>
            </a:r>
            <a:r>
              <a:rPr lang="en-US" altLang="ja-JP" dirty="0" smtClean="0"/>
              <a:t>Exception </a:t>
            </a:r>
            <a:r>
              <a:rPr lang="ja-JP" altLang="en-US" dirty="0" smtClean="0"/>
              <a:t>が発生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つまり</a:t>
            </a:r>
          </a:p>
        </p:txBody>
      </p:sp>
      <p:pic>
        <p:nvPicPr>
          <p:cNvPr id="11267" name="Picture 4" descr="MCj03325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44675"/>
            <a:ext cx="1349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MCj023445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00213"/>
            <a:ext cx="18732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468313" y="2774950"/>
            <a:ext cx="241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アセンブリの</a:t>
            </a:r>
          </a:p>
          <a:p>
            <a:r>
              <a:rPr lang="ja-JP" altLang="en-US" sz="2400"/>
              <a:t>　　　　　読み込み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 rot="10800000">
            <a:off x="2555875" y="2060575"/>
            <a:ext cx="1079500" cy="647700"/>
          </a:xfrm>
          <a:prstGeom prst="lef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/>
            <a:endParaRPr lang="ja-JP" altLang="en-US"/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 rot="10800000">
            <a:off x="5364163" y="2060575"/>
            <a:ext cx="1079500" cy="647700"/>
          </a:xfrm>
          <a:prstGeom prst="lef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/>
            <a:endParaRPr lang="ja-JP" altLang="en-US"/>
          </a:p>
        </p:txBody>
      </p:sp>
      <p:pic>
        <p:nvPicPr>
          <p:cNvPr id="11272" name="Picture 13" descr="MCj040400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844675"/>
            <a:ext cx="10731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3779838" y="3789363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身元調査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5867400" y="3068638"/>
            <a:ext cx="3087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アクセス許可（権限）の</a:t>
            </a:r>
          </a:p>
          <a:p>
            <a:r>
              <a:rPr lang="ja-JP" altLang="en-US" sz="2400"/>
              <a:t>　　　　　　付与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714348" y="4572008"/>
            <a:ext cx="7500990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ファイル サーバーに配置したアセンブリで、</a:t>
            </a:r>
            <a:r>
              <a:rPr kumimoji="1" lang="en-US" altLang="ja-JP" dirty="0" err="1" smtClean="0"/>
              <a:t>LocalIntranet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アクセス許可セットを超える処理をさせたい場合には、あらかじめコンピュータにセキュリティ構成を配布しておく必要がある。</a:t>
            </a:r>
            <a:endParaRPr kumimoji="1" lang="ja-JP" altLang="en-US" dirty="0"/>
          </a:p>
        </p:txBody>
      </p:sp>
    </p:spTree>
  </p:cSld>
  <p:clrMapOvr>
    <a:masterClrMapping/>
  </p:clrMapOvr>
  <p:transition advTm="38956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2176480" y="3624281"/>
            <a:ext cx="3671888" cy="1295400"/>
          </a:xfrm>
          <a:prstGeom prst="rect">
            <a:avLst/>
          </a:prstGeom>
          <a:solidFill>
            <a:srgbClr val="FFFFCC">
              <a:alpha val="79999"/>
            </a:srgbClr>
          </a:solidFill>
          <a:ln w="25400">
            <a:solidFill>
              <a:srgbClr val="FFCC99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endParaRPr lang="ja-JP" altLang="en-US">
              <a:solidFill>
                <a:srgbClr val="FF6600"/>
              </a:solidFill>
            </a:endParaRPr>
          </a:p>
        </p:txBody>
      </p:sp>
      <p:sp>
        <p:nvSpPr>
          <p:cNvPr id="15366" name="Rectangle 32"/>
          <p:cNvSpPr>
            <a:spLocks noChangeArrowheads="1"/>
          </p:cNvSpPr>
          <p:nvPr/>
        </p:nvSpPr>
        <p:spPr bwMode="auto">
          <a:xfrm>
            <a:off x="2824180" y="3767156"/>
            <a:ext cx="2879725" cy="100965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9966"/>
              </a:gs>
              <a:gs pos="100000">
                <a:srgbClr val="FFCCCC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b" anchorCtr="0"/>
          <a:lstStyle/>
          <a:p>
            <a:pPr algn="ctr"/>
            <a:r>
              <a:rPr lang="en-US" altLang="ja-JP">
                <a:solidFill>
                  <a:srgbClr val="FFFFCC"/>
                </a:solidFill>
              </a:rPr>
              <a:t>Office </a:t>
            </a:r>
            <a:r>
              <a:rPr lang="ja-JP" altLang="en-US">
                <a:solidFill>
                  <a:srgbClr val="FFFFCC"/>
                </a:solidFill>
              </a:rPr>
              <a:t>処理用アセンブリ</a:t>
            </a:r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>
            <a:off x="4286248" y="4429132"/>
            <a:ext cx="0" cy="504825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6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じゃあ、こんな場合は？</a:t>
            </a:r>
          </a:p>
        </p:txBody>
      </p:sp>
      <p:sp>
        <p:nvSpPr>
          <p:cNvPr id="15364" name="Rectangle 27"/>
          <p:cNvSpPr>
            <a:spLocks noChangeArrowheads="1"/>
          </p:cNvSpPr>
          <p:nvPr/>
        </p:nvSpPr>
        <p:spPr bwMode="auto">
          <a:xfrm>
            <a:off x="2176480" y="1535131"/>
            <a:ext cx="3671888" cy="1584325"/>
          </a:xfrm>
          <a:prstGeom prst="rect">
            <a:avLst/>
          </a:prstGeom>
          <a:solidFill>
            <a:srgbClr val="FFFFCC">
              <a:alpha val="79999"/>
            </a:srgbClr>
          </a:solidFill>
          <a:ln w="25400">
            <a:solidFill>
              <a:srgbClr val="FFCC99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endParaRPr lang="ja-JP" altLang="en-US">
              <a:solidFill>
                <a:srgbClr val="FF6600"/>
              </a:solidFill>
            </a:endParaRPr>
          </a:p>
        </p:txBody>
      </p:sp>
      <p:sp>
        <p:nvSpPr>
          <p:cNvPr id="15367" name="Rectangle 33"/>
          <p:cNvSpPr>
            <a:spLocks noChangeArrowheads="1"/>
          </p:cNvSpPr>
          <p:nvPr/>
        </p:nvSpPr>
        <p:spPr bwMode="auto">
          <a:xfrm>
            <a:off x="2824180" y="1928802"/>
            <a:ext cx="2879725" cy="1117629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9966"/>
              </a:gs>
              <a:gs pos="100000">
                <a:srgbClr val="FFCCCC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b" anchorCtr="0"/>
          <a:lstStyle/>
          <a:p>
            <a:pPr algn="ctr"/>
            <a:r>
              <a:rPr lang="ja-JP" altLang="en-US">
                <a:solidFill>
                  <a:srgbClr val="FFFFCC"/>
                </a:solidFill>
              </a:rPr>
              <a:t>起動アセンブリ</a:t>
            </a:r>
          </a:p>
        </p:txBody>
      </p:sp>
      <p:sp>
        <p:nvSpPr>
          <p:cNvPr id="15368" name="Line 34"/>
          <p:cNvSpPr>
            <a:spLocks noChangeShapeType="1"/>
          </p:cNvSpPr>
          <p:nvPr/>
        </p:nvSpPr>
        <p:spPr bwMode="auto">
          <a:xfrm>
            <a:off x="4264043" y="3119456"/>
            <a:ext cx="0" cy="50482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69" name="Line 35"/>
          <p:cNvSpPr>
            <a:spLocks noChangeShapeType="1"/>
          </p:cNvSpPr>
          <p:nvPr/>
        </p:nvSpPr>
        <p:spPr bwMode="auto">
          <a:xfrm>
            <a:off x="4264043" y="4919681"/>
            <a:ext cx="0" cy="6477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70" name="Rectangle 36"/>
          <p:cNvSpPr>
            <a:spLocks noChangeArrowheads="1"/>
          </p:cNvSpPr>
          <p:nvPr/>
        </p:nvSpPr>
        <p:spPr bwMode="auto">
          <a:xfrm>
            <a:off x="3616343" y="5567381"/>
            <a:ext cx="1228725" cy="50482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 dirty="0">
                <a:solidFill>
                  <a:schemeClr val="hlink"/>
                </a:solidFill>
              </a:rPr>
              <a:t>Excel</a:t>
            </a:r>
          </a:p>
        </p:txBody>
      </p:sp>
      <p:sp>
        <p:nvSpPr>
          <p:cNvPr id="15371" name="AutoShape 37"/>
          <p:cNvSpPr>
            <a:spLocks noChangeArrowheads="1"/>
          </p:cNvSpPr>
          <p:nvPr/>
        </p:nvSpPr>
        <p:spPr bwMode="auto">
          <a:xfrm>
            <a:off x="1142976" y="928670"/>
            <a:ext cx="1825667" cy="893799"/>
          </a:xfrm>
          <a:prstGeom prst="irregularSeal1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ja-JP" altLang="en-US" dirty="0">
                <a:solidFill>
                  <a:srgbClr val="FF3300"/>
                </a:solidFill>
              </a:rPr>
              <a:t>部分信頼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471880" y="2687656"/>
            <a:ext cx="1871663" cy="1943100"/>
            <a:chOff x="-295" y="2160"/>
            <a:chExt cx="1179" cy="1224"/>
          </a:xfrm>
        </p:grpSpPr>
        <p:sp>
          <p:nvSpPr>
            <p:cNvPr id="15384" name="Rectangle 39"/>
            <p:cNvSpPr>
              <a:spLocks noChangeArrowheads="1"/>
            </p:cNvSpPr>
            <p:nvPr/>
          </p:nvSpPr>
          <p:spPr bwMode="auto">
            <a:xfrm>
              <a:off x="-295" y="3203"/>
              <a:ext cx="1179" cy="1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15385" name="Rectangle 40"/>
            <p:cNvSpPr>
              <a:spLocks noChangeArrowheads="1"/>
            </p:cNvSpPr>
            <p:nvPr/>
          </p:nvSpPr>
          <p:spPr bwMode="auto">
            <a:xfrm>
              <a:off x="-295" y="2886"/>
              <a:ext cx="1179" cy="1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15386" name="Rectangle 41"/>
            <p:cNvSpPr>
              <a:spLocks noChangeArrowheads="1"/>
            </p:cNvSpPr>
            <p:nvPr/>
          </p:nvSpPr>
          <p:spPr bwMode="auto">
            <a:xfrm>
              <a:off x="-295" y="2160"/>
              <a:ext cx="1179" cy="1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15387" name="Rectangle 42"/>
            <p:cNvSpPr>
              <a:spLocks noChangeArrowheads="1"/>
            </p:cNvSpPr>
            <p:nvPr/>
          </p:nvSpPr>
          <p:spPr bwMode="auto">
            <a:xfrm>
              <a:off x="-295" y="3203"/>
              <a:ext cx="1179" cy="181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ja-JP" altLang="en-US">
                  <a:solidFill>
                    <a:schemeClr val="accent2"/>
                  </a:solidFill>
                </a:rPr>
                <a:t>メソッド</a:t>
              </a:r>
              <a:r>
                <a:rPr lang="en-US" altLang="ja-JP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15388" name="Rectangle 43"/>
            <p:cNvSpPr>
              <a:spLocks noChangeArrowheads="1"/>
            </p:cNvSpPr>
            <p:nvPr/>
          </p:nvSpPr>
          <p:spPr bwMode="auto">
            <a:xfrm>
              <a:off x="-295" y="2886"/>
              <a:ext cx="1179" cy="181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ja-JP" altLang="en-US">
                  <a:solidFill>
                    <a:schemeClr val="accent2"/>
                  </a:solidFill>
                </a:rPr>
                <a:t>メソッド</a:t>
              </a:r>
              <a:r>
                <a:rPr lang="en-US" altLang="ja-JP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5389" name="Rectangle 44"/>
            <p:cNvSpPr>
              <a:spLocks noChangeArrowheads="1"/>
            </p:cNvSpPr>
            <p:nvPr/>
          </p:nvSpPr>
          <p:spPr bwMode="auto">
            <a:xfrm>
              <a:off x="-295" y="2160"/>
              <a:ext cx="1179" cy="181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ja-JP" altLang="en-US" dirty="0">
                  <a:solidFill>
                    <a:schemeClr val="accent2"/>
                  </a:solidFill>
                </a:rPr>
                <a:t>メソッド</a:t>
              </a:r>
              <a:r>
                <a:rPr lang="en-US" altLang="ja-JP" dirty="0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15373" name="AutoShape 45"/>
          <p:cNvSpPr>
            <a:spLocks noChangeArrowheads="1"/>
          </p:cNvSpPr>
          <p:nvPr/>
        </p:nvSpPr>
        <p:spPr bwMode="auto">
          <a:xfrm>
            <a:off x="1214414" y="3286125"/>
            <a:ext cx="1754229" cy="912832"/>
          </a:xfrm>
          <a:prstGeom prst="irregularSeal1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ja-JP" altLang="en-US" dirty="0">
                <a:solidFill>
                  <a:srgbClr val="FF3300"/>
                </a:solidFill>
              </a:rPr>
              <a:t>完全信頼</a:t>
            </a:r>
          </a:p>
        </p:txBody>
      </p:sp>
      <p:sp>
        <p:nvSpPr>
          <p:cNvPr id="15374" name="AutoShape 46"/>
          <p:cNvSpPr>
            <a:spLocks noChangeArrowheads="1"/>
          </p:cNvSpPr>
          <p:nvPr/>
        </p:nvSpPr>
        <p:spPr bwMode="auto">
          <a:xfrm>
            <a:off x="6064268" y="2687656"/>
            <a:ext cx="792162" cy="2889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600" b="1" dirty="0">
                <a:solidFill>
                  <a:srgbClr val="FF0066"/>
                </a:solidFill>
              </a:rPr>
              <a:t>NG</a:t>
            </a:r>
          </a:p>
        </p:txBody>
      </p:sp>
      <p:sp>
        <p:nvSpPr>
          <p:cNvPr id="15375" name="AutoShape 47"/>
          <p:cNvSpPr>
            <a:spLocks noChangeArrowheads="1"/>
          </p:cNvSpPr>
          <p:nvPr/>
        </p:nvSpPr>
        <p:spPr bwMode="auto">
          <a:xfrm>
            <a:off x="6064268" y="3811606"/>
            <a:ext cx="792162" cy="2889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600" b="1">
                <a:solidFill>
                  <a:srgbClr val="0066FF"/>
                </a:solidFill>
              </a:rPr>
              <a:t>OK</a:t>
            </a:r>
          </a:p>
        </p:txBody>
      </p:sp>
      <p:sp>
        <p:nvSpPr>
          <p:cNvPr id="15376" name="AutoShape 48"/>
          <p:cNvSpPr>
            <a:spLocks noChangeArrowheads="1"/>
          </p:cNvSpPr>
          <p:nvPr/>
        </p:nvSpPr>
        <p:spPr bwMode="auto">
          <a:xfrm>
            <a:off x="6064268" y="4343419"/>
            <a:ext cx="792162" cy="2889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600" b="1" dirty="0">
                <a:solidFill>
                  <a:srgbClr val="0066FF"/>
                </a:solidFill>
              </a:rPr>
              <a:t>OK</a:t>
            </a:r>
          </a:p>
        </p:txBody>
      </p:sp>
      <p:sp>
        <p:nvSpPr>
          <p:cNvPr id="15377" name="Freeform 49"/>
          <p:cNvSpPr>
            <a:spLocks/>
          </p:cNvSpPr>
          <p:nvPr/>
        </p:nvSpPr>
        <p:spPr bwMode="auto">
          <a:xfrm>
            <a:off x="5343543" y="4056081"/>
            <a:ext cx="517525" cy="431800"/>
          </a:xfrm>
          <a:custGeom>
            <a:avLst/>
            <a:gdLst>
              <a:gd name="T0" fmla="*/ 30163 w 326"/>
              <a:gd name="T1" fmla="*/ 431800 h 452"/>
              <a:gd name="T2" fmla="*/ 517525 w 326"/>
              <a:gd name="T3" fmla="*/ 429889 h 452"/>
              <a:gd name="T4" fmla="*/ 515938 w 326"/>
              <a:gd name="T5" fmla="*/ 0 h 452"/>
              <a:gd name="T6" fmla="*/ 0 w 326"/>
              <a:gd name="T7" fmla="*/ 2866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452"/>
              <a:gd name="T14" fmla="*/ 326 w 326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452">
                <a:moveTo>
                  <a:pt x="19" y="452"/>
                </a:moveTo>
                <a:lnTo>
                  <a:pt x="326" y="450"/>
                </a:lnTo>
                <a:lnTo>
                  <a:pt x="325" y="0"/>
                </a:lnTo>
                <a:lnTo>
                  <a:pt x="0" y="3"/>
                </a:lnTo>
              </a:path>
            </a:pathLst>
          </a:custGeom>
          <a:noFill/>
          <a:ln w="85725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78" name="Freeform 50"/>
          <p:cNvSpPr>
            <a:spLocks/>
          </p:cNvSpPr>
          <p:nvPr/>
        </p:nvSpPr>
        <p:spPr bwMode="auto">
          <a:xfrm>
            <a:off x="5343543" y="2832119"/>
            <a:ext cx="517525" cy="1081087"/>
          </a:xfrm>
          <a:custGeom>
            <a:avLst/>
            <a:gdLst>
              <a:gd name="T0" fmla="*/ 30163 w 326"/>
              <a:gd name="T1" fmla="*/ 1081087 h 452"/>
              <a:gd name="T2" fmla="*/ 517525 w 326"/>
              <a:gd name="T3" fmla="*/ 1076303 h 452"/>
              <a:gd name="T4" fmla="*/ 515938 w 326"/>
              <a:gd name="T5" fmla="*/ 0 h 452"/>
              <a:gd name="T6" fmla="*/ 0 w 326"/>
              <a:gd name="T7" fmla="*/ 7175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452"/>
              <a:gd name="T14" fmla="*/ 326 w 326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452">
                <a:moveTo>
                  <a:pt x="19" y="452"/>
                </a:moveTo>
                <a:lnTo>
                  <a:pt x="326" y="450"/>
                </a:lnTo>
                <a:lnTo>
                  <a:pt x="325" y="0"/>
                </a:lnTo>
                <a:lnTo>
                  <a:pt x="0" y="3"/>
                </a:lnTo>
              </a:path>
            </a:pathLst>
          </a:custGeom>
          <a:noFill/>
          <a:ln w="85725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73305" y="4927619"/>
            <a:ext cx="3671888" cy="287337"/>
            <a:chOff x="4468" y="1979"/>
            <a:chExt cx="1179" cy="181"/>
          </a:xfrm>
        </p:grpSpPr>
        <p:sp>
          <p:nvSpPr>
            <p:cNvPr id="15382" name="Rectangle 52"/>
            <p:cNvSpPr>
              <a:spLocks noChangeArrowheads="1"/>
            </p:cNvSpPr>
            <p:nvPr/>
          </p:nvSpPr>
          <p:spPr bwMode="auto">
            <a:xfrm>
              <a:off x="4468" y="1979"/>
              <a:ext cx="1179" cy="18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15383" name="Rectangle 53"/>
            <p:cNvSpPr>
              <a:spLocks noChangeArrowheads="1"/>
            </p:cNvSpPr>
            <p:nvPr/>
          </p:nvSpPr>
          <p:spPr bwMode="auto">
            <a:xfrm>
              <a:off x="4468" y="1979"/>
              <a:ext cx="1179" cy="181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200" b="1" dirty="0">
                  <a:solidFill>
                    <a:srgbClr val="0066FF"/>
                  </a:solidFill>
                  <a:latin typeface="Verdana" pitchFamily="34" charset="0"/>
                </a:rPr>
                <a:t>Office</a:t>
              </a:r>
              <a:r>
                <a:rPr lang="ja-JP" altLang="en-US" sz="1200" b="1" dirty="0">
                  <a:solidFill>
                    <a:srgbClr val="0066FF"/>
                  </a:solidFill>
                  <a:latin typeface="Verdana" pitchFamily="34" charset="0"/>
                </a:rPr>
                <a:t>相互互換アセンブリ</a:t>
              </a:r>
            </a:p>
          </p:txBody>
        </p:sp>
      </p:grpSp>
      <p:sp>
        <p:nvSpPr>
          <p:cNvPr id="15380" name="Freeform 54"/>
          <p:cNvSpPr>
            <a:spLocks/>
          </p:cNvSpPr>
          <p:nvPr/>
        </p:nvSpPr>
        <p:spPr bwMode="auto">
          <a:xfrm>
            <a:off x="5343543" y="4632344"/>
            <a:ext cx="517525" cy="431800"/>
          </a:xfrm>
          <a:custGeom>
            <a:avLst/>
            <a:gdLst>
              <a:gd name="T0" fmla="*/ 30163 w 326"/>
              <a:gd name="T1" fmla="*/ 431800 h 452"/>
              <a:gd name="T2" fmla="*/ 517525 w 326"/>
              <a:gd name="T3" fmla="*/ 429889 h 452"/>
              <a:gd name="T4" fmla="*/ 515938 w 326"/>
              <a:gd name="T5" fmla="*/ 0 h 452"/>
              <a:gd name="T6" fmla="*/ 0 w 326"/>
              <a:gd name="T7" fmla="*/ 2866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452"/>
              <a:gd name="T14" fmla="*/ 326 w 326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452">
                <a:moveTo>
                  <a:pt x="19" y="452"/>
                </a:moveTo>
                <a:lnTo>
                  <a:pt x="326" y="450"/>
                </a:lnTo>
                <a:lnTo>
                  <a:pt x="325" y="0"/>
                </a:lnTo>
                <a:lnTo>
                  <a:pt x="0" y="3"/>
                </a:lnTo>
              </a:path>
            </a:pathLst>
          </a:custGeom>
          <a:noFill/>
          <a:ln w="85725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6072198" y="4857760"/>
            <a:ext cx="2563813" cy="457200"/>
          </a:xfrm>
          <a:prstGeom prst="wedgeEllipseCallout">
            <a:avLst>
              <a:gd name="adj1" fmla="val -61718"/>
              <a:gd name="adj2" fmla="val 5208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ja-JP" altLang="en-US" sz="1600" b="1">
                <a:solidFill>
                  <a:srgbClr val="FF6600"/>
                </a:solidFill>
              </a:rPr>
              <a:t>完全信頼を要求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47918" y="1608156"/>
            <a:ext cx="2400300" cy="792163"/>
            <a:chOff x="1104" y="1071"/>
            <a:chExt cx="1512" cy="499"/>
          </a:xfrm>
        </p:grpSpPr>
        <p:sp>
          <p:nvSpPr>
            <p:cNvPr id="15390" name="Rectangle 29"/>
            <p:cNvSpPr>
              <a:spLocks noChangeArrowheads="1"/>
            </p:cNvSpPr>
            <p:nvPr/>
          </p:nvSpPr>
          <p:spPr bwMode="auto">
            <a:xfrm>
              <a:off x="1179" y="1071"/>
              <a:ext cx="1437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b="1">
                <a:solidFill>
                  <a:srgbClr val="FF9933"/>
                </a:solidFill>
              </a:endParaRPr>
            </a:p>
          </p:txBody>
        </p:sp>
        <p:sp>
          <p:nvSpPr>
            <p:cNvPr id="15391" name="Rectangle 30"/>
            <p:cNvSpPr>
              <a:spLocks noChangeArrowheads="1"/>
            </p:cNvSpPr>
            <p:nvPr/>
          </p:nvSpPr>
          <p:spPr bwMode="auto">
            <a:xfrm>
              <a:off x="1142" y="1162"/>
              <a:ext cx="1437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b="1">
                <a:solidFill>
                  <a:srgbClr val="FF9933"/>
                </a:solidFill>
              </a:endParaRPr>
            </a:p>
          </p:txBody>
        </p:sp>
        <p:sp>
          <p:nvSpPr>
            <p:cNvPr id="15392" name="Rectangle 31"/>
            <p:cNvSpPr>
              <a:spLocks noChangeArrowheads="1"/>
            </p:cNvSpPr>
            <p:nvPr/>
          </p:nvSpPr>
          <p:spPr bwMode="auto">
            <a:xfrm>
              <a:off x="1104" y="1252"/>
              <a:ext cx="1437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b="1" dirty="0">
                  <a:solidFill>
                    <a:srgbClr val="FF9933"/>
                  </a:solidFill>
                </a:rPr>
                <a:t>アクセス許可</a:t>
              </a:r>
            </a:p>
          </p:txBody>
        </p:sp>
      </p:grp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4929190" y="5072074"/>
            <a:ext cx="1754229" cy="912832"/>
          </a:xfrm>
          <a:prstGeom prst="irregularSeal1">
            <a:avLst/>
          </a:prstGeom>
          <a:solidFill>
            <a:srgbClr val="FF3300"/>
          </a:solidFill>
          <a:ln w="25400">
            <a:solidFill>
              <a:srgbClr val="FF7C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dirty="0" smtClean="0">
                <a:solidFill>
                  <a:srgbClr val="FFFFCC"/>
                </a:solidFill>
              </a:rPr>
              <a:t>Exception</a:t>
            </a:r>
            <a:endParaRPr lang="ja-JP" altLang="en-US" dirty="0">
              <a:solidFill>
                <a:srgbClr val="FFFFCC"/>
              </a:solidFill>
            </a:endParaRPr>
          </a:p>
        </p:txBody>
      </p:sp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3"/>
          <a:srcRect t="8332" r="3500" b="6863"/>
          <a:stretch>
            <a:fillRect/>
          </a:stretch>
        </p:blipFill>
        <p:spPr bwMode="auto">
          <a:xfrm>
            <a:off x="2571736" y="2500306"/>
            <a:ext cx="459581" cy="411957"/>
          </a:xfrm>
          <a:prstGeom prst="rect">
            <a:avLst/>
          </a:prstGeom>
          <a:noFill/>
        </p:spPr>
      </p:pic>
      <p:pic>
        <p:nvPicPr>
          <p:cNvPr id="46" name="Picture 15"/>
          <p:cNvPicPr>
            <a:picLocks noChangeAspect="1" noChangeArrowheads="1"/>
          </p:cNvPicPr>
          <p:nvPr/>
        </p:nvPicPr>
        <p:blipFill>
          <a:blip r:embed="rId4"/>
          <a:srcRect r="5921"/>
          <a:stretch>
            <a:fillRect/>
          </a:stretch>
        </p:blipFill>
        <p:spPr bwMode="auto">
          <a:xfrm>
            <a:off x="2643174" y="4071942"/>
            <a:ext cx="340518" cy="4381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6" grpId="0" animBg="1"/>
      <p:bldP spid="42" grpId="0" animBg="1"/>
      <p:bldP spid="15368" grpId="0" animBg="1"/>
      <p:bldP spid="15369" grpId="0" animBg="1"/>
      <p:bldP spid="15370" grpId="0" animBg="1"/>
      <p:bldP spid="15371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80" grpId="0" animBg="1"/>
      <p:bldP spid="33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1281094" y="3624281"/>
            <a:ext cx="3671888" cy="1295400"/>
          </a:xfrm>
          <a:prstGeom prst="rect">
            <a:avLst/>
          </a:prstGeom>
          <a:solidFill>
            <a:srgbClr val="FFFFCC">
              <a:alpha val="79999"/>
            </a:srgbClr>
          </a:solidFill>
          <a:ln w="25400">
            <a:solidFill>
              <a:srgbClr val="FFCC99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endParaRPr lang="ja-JP" altLang="en-US">
              <a:solidFill>
                <a:srgbClr val="FF6600"/>
              </a:solidFill>
            </a:endParaRPr>
          </a:p>
        </p:txBody>
      </p:sp>
      <p:sp>
        <p:nvSpPr>
          <p:cNvPr id="15366" name="Rectangle 32"/>
          <p:cNvSpPr>
            <a:spLocks noChangeArrowheads="1"/>
          </p:cNvSpPr>
          <p:nvPr/>
        </p:nvSpPr>
        <p:spPr bwMode="auto">
          <a:xfrm>
            <a:off x="1928794" y="3767156"/>
            <a:ext cx="2879725" cy="100965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9966"/>
              </a:gs>
              <a:gs pos="100000">
                <a:srgbClr val="FFCCCC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b" anchorCtr="0"/>
          <a:lstStyle/>
          <a:p>
            <a:pPr algn="ctr"/>
            <a:r>
              <a:rPr lang="en-US" altLang="ja-JP">
                <a:solidFill>
                  <a:srgbClr val="FFFFCC"/>
                </a:solidFill>
              </a:rPr>
              <a:t>Office </a:t>
            </a:r>
            <a:r>
              <a:rPr lang="ja-JP" altLang="en-US">
                <a:solidFill>
                  <a:srgbClr val="FFFFCC"/>
                </a:solidFill>
              </a:rPr>
              <a:t>処理用アセンブリ</a:t>
            </a:r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>
            <a:off x="3390862" y="4429132"/>
            <a:ext cx="0" cy="504825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6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どうにかならない？ 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(Assert)</a:t>
            </a:r>
            <a:endParaRPr kumimoji="1" lang="ja-JP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Rectangle 27"/>
          <p:cNvSpPr>
            <a:spLocks noChangeArrowheads="1"/>
          </p:cNvSpPr>
          <p:nvPr/>
        </p:nvSpPr>
        <p:spPr bwMode="auto">
          <a:xfrm>
            <a:off x="1281094" y="1535131"/>
            <a:ext cx="3671888" cy="1584325"/>
          </a:xfrm>
          <a:prstGeom prst="rect">
            <a:avLst/>
          </a:prstGeom>
          <a:solidFill>
            <a:srgbClr val="FFFFCC">
              <a:alpha val="79999"/>
            </a:srgbClr>
          </a:solidFill>
          <a:ln w="25400">
            <a:solidFill>
              <a:srgbClr val="FFCC99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endParaRPr lang="ja-JP" altLang="en-US">
              <a:solidFill>
                <a:srgbClr val="FF6600"/>
              </a:solidFill>
            </a:endParaRPr>
          </a:p>
        </p:txBody>
      </p:sp>
      <p:sp>
        <p:nvSpPr>
          <p:cNvPr id="15367" name="Rectangle 33"/>
          <p:cNvSpPr>
            <a:spLocks noChangeArrowheads="1"/>
          </p:cNvSpPr>
          <p:nvPr/>
        </p:nvSpPr>
        <p:spPr bwMode="auto">
          <a:xfrm>
            <a:off x="1928794" y="1928802"/>
            <a:ext cx="2879725" cy="1117629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9966"/>
              </a:gs>
              <a:gs pos="100000">
                <a:srgbClr val="FFCCCC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b" anchorCtr="0"/>
          <a:lstStyle/>
          <a:p>
            <a:pPr algn="ctr"/>
            <a:r>
              <a:rPr lang="ja-JP" altLang="en-US">
                <a:solidFill>
                  <a:srgbClr val="FFFFCC"/>
                </a:solidFill>
              </a:rPr>
              <a:t>起動アセンブリ</a:t>
            </a:r>
          </a:p>
        </p:txBody>
      </p:sp>
      <p:sp>
        <p:nvSpPr>
          <p:cNvPr id="15368" name="Line 34"/>
          <p:cNvSpPr>
            <a:spLocks noChangeShapeType="1"/>
          </p:cNvSpPr>
          <p:nvPr/>
        </p:nvSpPr>
        <p:spPr bwMode="auto">
          <a:xfrm>
            <a:off x="3368657" y="3119456"/>
            <a:ext cx="0" cy="50482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69" name="Line 35"/>
          <p:cNvSpPr>
            <a:spLocks noChangeShapeType="1"/>
          </p:cNvSpPr>
          <p:nvPr/>
        </p:nvSpPr>
        <p:spPr bwMode="auto">
          <a:xfrm>
            <a:off x="3368657" y="4919681"/>
            <a:ext cx="0" cy="6477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70" name="Rectangle 36"/>
          <p:cNvSpPr>
            <a:spLocks noChangeArrowheads="1"/>
          </p:cNvSpPr>
          <p:nvPr/>
        </p:nvSpPr>
        <p:spPr bwMode="auto">
          <a:xfrm>
            <a:off x="2720957" y="5567381"/>
            <a:ext cx="1228725" cy="50482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 dirty="0">
                <a:solidFill>
                  <a:schemeClr val="hlink"/>
                </a:solidFill>
              </a:rPr>
              <a:t>Excel</a:t>
            </a:r>
          </a:p>
        </p:txBody>
      </p:sp>
      <p:sp>
        <p:nvSpPr>
          <p:cNvPr id="15371" name="AutoShape 37"/>
          <p:cNvSpPr>
            <a:spLocks noChangeArrowheads="1"/>
          </p:cNvSpPr>
          <p:nvPr/>
        </p:nvSpPr>
        <p:spPr bwMode="auto">
          <a:xfrm>
            <a:off x="247590" y="928670"/>
            <a:ext cx="1825667" cy="893799"/>
          </a:xfrm>
          <a:prstGeom prst="irregularSeal1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ja-JP" altLang="en-US" dirty="0">
                <a:solidFill>
                  <a:srgbClr val="FF3300"/>
                </a:solidFill>
              </a:rPr>
              <a:t>部分信頼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576494" y="2687656"/>
            <a:ext cx="1871663" cy="1943100"/>
            <a:chOff x="-295" y="2160"/>
            <a:chExt cx="1179" cy="1224"/>
          </a:xfrm>
        </p:grpSpPr>
        <p:sp>
          <p:nvSpPr>
            <p:cNvPr id="15384" name="Rectangle 39"/>
            <p:cNvSpPr>
              <a:spLocks noChangeArrowheads="1"/>
            </p:cNvSpPr>
            <p:nvPr/>
          </p:nvSpPr>
          <p:spPr bwMode="auto">
            <a:xfrm>
              <a:off x="-295" y="3203"/>
              <a:ext cx="1179" cy="1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15385" name="Rectangle 40"/>
            <p:cNvSpPr>
              <a:spLocks noChangeArrowheads="1"/>
            </p:cNvSpPr>
            <p:nvPr/>
          </p:nvSpPr>
          <p:spPr bwMode="auto">
            <a:xfrm>
              <a:off x="-295" y="2886"/>
              <a:ext cx="1179" cy="1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15386" name="Rectangle 41"/>
            <p:cNvSpPr>
              <a:spLocks noChangeArrowheads="1"/>
            </p:cNvSpPr>
            <p:nvPr/>
          </p:nvSpPr>
          <p:spPr bwMode="auto">
            <a:xfrm>
              <a:off x="-295" y="2160"/>
              <a:ext cx="1179" cy="1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15387" name="Rectangle 42"/>
            <p:cNvSpPr>
              <a:spLocks noChangeArrowheads="1"/>
            </p:cNvSpPr>
            <p:nvPr/>
          </p:nvSpPr>
          <p:spPr bwMode="auto">
            <a:xfrm>
              <a:off x="-295" y="3203"/>
              <a:ext cx="1179" cy="181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ja-JP" altLang="en-US">
                  <a:solidFill>
                    <a:schemeClr val="accent2"/>
                  </a:solidFill>
                </a:rPr>
                <a:t>メソッド</a:t>
              </a:r>
              <a:r>
                <a:rPr lang="en-US" altLang="ja-JP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15388" name="Rectangle 43"/>
            <p:cNvSpPr>
              <a:spLocks noChangeArrowheads="1"/>
            </p:cNvSpPr>
            <p:nvPr/>
          </p:nvSpPr>
          <p:spPr bwMode="auto">
            <a:xfrm>
              <a:off x="-295" y="2886"/>
              <a:ext cx="1179" cy="181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ja-JP" altLang="en-US">
                  <a:solidFill>
                    <a:schemeClr val="accent2"/>
                  </a:solidFill>
                </a:rPr>
                <a:t>メソッド</a:t>
              </a:r>
              <a:r>
                <a:rPr lang="en-US" altLang="ja-JP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5389" name="Rectangle 44"/>
            <p:cNvSpPr>
              <a:spLocks noChangeArrowheads="1"/>
            </p:cNvSpPr>
            <p:nvPr/>
          </p:nvSpPr>
          <p:spPr bwMode="auto">
            <a:xfrm>
              <a:off x="-295" y="2160"/>
              <a:ext cx="1179" cy="181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ja-JP" altLang="en-US" dirty="0">
                  <a:solidFill>
                    <a:schemeClr val="accent2"/>
                  </a:solidFill>
                </a:rPr>
                <a:t>メソッド</a:t>
              </a:r>
              <a:r>
                <a:rPr lang="en-US" altLang="ja-JP" dirty="0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15373" name="AutoShape 45"/>
          <p:cNvSpPr>
            <a:spLocks noChangeArrowheads="1"/>
          </p:cNvSpPr>
          <p:nvPr/>
        </p:nvSpPr>
        <p:spPr bwMode="auto">
          <a:xfrm>
            <a:off x="319028" y="3286125"/>
            <a:ext cx="1754229" cy="912832"/>
          </a:xfrm>
          <a:prstGeom prst="irregularSeal1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ja-JP" altLang="en-US" dirty="0">
                <a:solidFill>
                  <a:srgbClr val="FF3300"/>
                </a:solidFill>
              </a:rPr>
              <a:t>完全信頼</a:t>
            </a:r>
          </a:p>
        </p:txBody>
      </p:sp>
      <p:sp>
        <p:nvSpPr>
          <p:cNvPr id="15376" name="AutoShape 48"/>
          <p:cNvSpPr>
            <a:spLocks noChangeArrowheads="1"/>
          </p:cNvSpPr>
          <p:nvPr/>
        </p:nvSpPr>
        <p:spPr bwMode="auto">
          <a:xfrm>
            <a:off x="5168882" y="4343419"/>
            <a:ext cx="792162" cy="2889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600" b="1" dirty="0">
                <a:solidFill>
                  <a:srgbClr val="0066FF"/>
                </a:solidFill>
              </a:rPr>
              <a:t>OK</a:t>
            </a:r>
          </a:p>
        </p:txBody>
      </p:sp>
      <p:sp>
        <p:nvSpPr>
          <p:cNvPr id="15377" name="Freeform 49"/>
          <p:cNvSpPr>
            <a:spLocks/>
          </p:cNvSpPr>
          <p:nvPr/>
        </p:nvSpPr>
        <p:spPr bwMode="auto">
          <a:xfrm>
            <a:off x="4448157" y="4056081"/>
            <a:ext cx="517525" cy="431800"/>
          </a:xfrm>
          <a:custGeom>
            <a:avLst/>
            <a:gdLst>
              <a:gd name="T0" fmla="*/ 30163 w 326"/>
              <a:gd name="T1" fmla="*/ 431800 h 452"/>
              <a:gd name="T2" fmla="*/ 517525 w 326"/>
              <a:gd name="T3" fmla="*/ 429889 h 452"/>
              <a:gd name="T4" fmla="*/ 515938 w 326"/>
              <a:gd name="T5" fmla="*/ 0 h 452"/>
              <a:gd name="T6" fmla="*/ 0 w 326"/>
              <a:gd name="T7" fmla="*/ 2866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452"/>
              <a:gd name="T14" fmla="*/ 326 w 326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452">
                <a:moveTo>
                  <a:pt x="19" y="452"/>
                </a:moveTo>
                <a:lnTo>
                  <a:pt x="326" y="450"/>
                </a:lnTo>
                <a:lnTo>
                  <a:pt x="325" y="0"/>
                </a:lnTo>
                <a:lnTo>
                  <a:pt x="0" y="3"/>
                </a:lnTo>
              </a:path>
            </a:pathLst>
          </a:custGeom>
          <a:noFill/>
          <a:ln w="85725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277919" y="4927619"/>
            <a:ext cx="3671888" cy="287337"/>
            <a:chOff x="4468" y="1979"/>
            <a:chExt cx="1179" cy="181"/>
          </a:xfrm>
        </p:grpSpPr>
        <p:sp>
          <p:nvSpPr>
            <p:cNvPr id="15382" name="Rectangle 52"/>
            <p:cNvSpPr>
              <a:spLocks noChangeArrowheads="1"/>
            </p:cNvSpPr>
            <p:nvPr/>
          </p:nvSpPr>
          <p:spPr bwMode="auto">
            <a:xfrm>
              <a:off x="4468" y="1979"/>
              <a:ext cx="1179" cy="18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15383" name="Rectangle 53"/>
            <p:cNvSpPr>
              <a:spLocks noChangeArrowheads="1"/>
            </p:cNvSpPr>
            <p:nvPr/>
          </p:nvSpPr>
          <p:spPr bwMode="auto">
            <a:xfrm>
              <a:off x="4468" y="1979"/>
              <a:ext cx="1179" cy="181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200" b="1" dirty="0">
                  <a:solidFill>
                    <a:srgbClr val="0066FF"/>
                  </a:solidFill>
                  <a:latin typeface="Verdana" pitchFamily="34" charset="0"/>
                </a:rPr>
                <a:t>Office</a:t>
              </a:r>
              <a:r>
                <a:rPr lang="ja-JP" altLang="en-US" sz="1200" b="1" dirty="0">
                  <a:solidFill>
                    <a:srgbClr val="0066FF"/>
                  </a:solidFill>
                  <a:latin typeface="Verdana" pitchFamily="34" charset="0"/>
                </a:rPr>
                <a:t>相互互換アセンブリ</a:t>
              </a:r>
            </a:p>
          </p:txBody>
        </p:sp>
      </p:grpSp>
      <p:sp>
        <p:nvSpPr>
          <p:cNvPr id="15380" name="Freeform 54"/>
          <p:cNvSpPr>
            <a:spLocks/>
          </p:cNvSpPr>
          <p:nvPr/>
        </p:nvSpPr>
        <p:spPr bwMode="auto">
          <a:xfrm>
            <a:off x="4448157" y="4632344"/>
            <a:ext cx="517525" cy="431800"/>
          </a:xfrm>
          <a:custGeom>
            <a:avLst/>
            <a:gdLst>
              <a:gd name="T0" fmla="*/ 30163 w 326"/>
              <a:gd name="T1" fmla="*/ 431800 h 452"/>
              <a:gd name="T2" fmla="*/ 517525 w 326"/>
              <a:gd name="T3" fmla="*/ 429889 h 452"/>
              <a:gd name="T4" fmla="*/ 515938 w 326"/>
              <a:gd name="T5" fmla="*/ 0 h 452"/>
              <a:gd name="T6" fmla="*/ 0 w 326"/>
              <a:gd name="T7" fmla="*/ 2866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452"/>
              <a:gd name="T14" fmla="*/ 326 w 326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452">
                <a:moveTo>
                  <a:pt x="19" y="452"/>
                </a:moveTo>
                <a:lnTo>
                  <a:pt x="326" y="450"/>
                </a:lnTo>
                <a:lnTo>
                  <a:pt x="325" y="0"/>
                </a:lnTo>
                <a:lnTo>
                  <a:pt x="0" y="3"/>
                </a:lnTo>
              </a:path>
            </a:pathLst>
          </a:custGeom>
          <a:noFill/>
          <a:ln w="85725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5176812" y="4857760"/>
            <a:ext cx="2563813" cy="457200"/>
          </a:xfrm>
          <a:prstGeom prst="wedgeEllipseCallout">
            <a:avLst>
              <a:gd name="adj1" fmla="val -61718"/>
              <a:gd name="adj2" fmla="val 5208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ja-JP" altLang="en-US" sz="1600" b="1">
                <a:solidFill>
                  <a:srgbClr val="FF6600"/>
                </a:solidFill>
              </a:rPr>
              <a:t>完全信頼を要求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352532" y="1608156"/>
            <a:ext cx="2400300" cy="792163"/>
            <a:chOff x="1104" y="1071"/>
            <a:chExt cx="1512" cy="499"/>
          </a:xfrm>
        </p:grpSpPr>
        <p:sp>
          <p:nvSpPr>
            <p:cNvPr id="15390" name="Rectangle 29"/>
            <p:cNvSpPr>
              <a:spLocks noChangeArrowheads="1"/>
            </p:cNvSpPr>
            <p:nvPr/>
          </p:nvSpPr>
          <p:spPr bwMode="auto">
            <a:xfrm>
              <a:off x="1179" y="1071"/>
              <a:ext cx="1437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b="1">
                <a:solidFill>
                  <a:srgbClr val="FF9933"/>
                </a:solidFill>
              </a:endParaRPr>
            </a:p>
          </p:txBody>
        </p:sp>
        <p:sp>
          <p:nvSpPr>
            <p:cNvPr id="15391" name="Rectangle 30"/>
            <p:cNvSpPr>
              <a:spLocks noChangeArrowheads="1"/>
            </p:cNvSpPr>
            <p:nvPr/>
          </p:nvSpPr>
          <p:spPr bwMode="auto">
            <a:xfrm>
              <a:off x="1142" y="1162"/>
              <a:ext cx="1437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b="1">
                <a:solidFill>
                  <a:srgbClr val="FF9933"/>
                </a:solidFill>
              </a:endParaRPr>
            </a:p>
          </p:txBody>
        </p:sp>
        <p:sp>
          <p:nvSpPr>
            <p:cNvPr id="15392" name="Rectangle 31"/>
            <p:cNvSpPr>
              <a:spLocks noChangeArrowheads="1"/>
            </p:cNvSpPr>
            <p:nvPr/>
          </p:nvSpPr>
          <p:spPr bwMode="auto">
            <a:xfrm>
              <a:off x="1104" y="1252"/>
              <a:ext cx="1437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b="1" dirty="0">
                  <a:solidFill>
                    <a:srgbClr val="FF9933"/>
                  </a:solidFill>
                </a:rPr>
                <a:t>アクセス許可</a:t>
              </a:r>
            </a:p>
          </p:txBody>
        </p:sp>
      </p:grpSp>
      <p:sp>
        <p:nvSpPr>
          <p:cNvPr id="35" name="AutoShape 53"/>
          <p:cNvSpPr>
            <a:spLocks noChangeArrowheads="1"/>
          </p:cNvSpPr>
          <p:nvPr/>
        </p:nvSpPr>
        <p:spPr bwMode="auto">
          <a:xfrm>
            <a:off x="3890928" y="3214686"/>
            <a:ext cx="1857388" cy="763589"/>
          </a:xfrm>
          <a:prstGeom prst="star5">
            <a:avLst/>
          </a:prstGeom>
          <a:solidFill>
            <a:srgbClr val="FFFF00">
              <a:alpha val="39000"/>
            </a:srgbClr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ja-JP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Assert</a:t>
            </a:r>
            <a:endParaRPr lang="en-US" altLang="ja-JP" sz="14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5" name="AutoShape 47"/>
          <p:cNvSpPr>
            <a:spLocks noChangeArrowheads="1"/>
          </p:cNvSpPr>
          <p:nvPr/>
        </p:nvSpPr>
        <p:spPr bwMode="auto">
          <a:xfrm>
            <a:off x="5168882" y="3811606"/>
            <a:ext cx="792162" cy="2889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600" b="1" dirty="0">
                <a:solidFill>
                  <a:srgbClr val="0066FF"/>
                </a:solidFill>
              </a:rPr>
              <a:t>OK</a:t>
            </a:r>
          </a:p>
        </p:txBody>
      </p:sp>
      <p:sp>
        <p:nvSpPr>
          <p:cNvPr id="36" name="AutoShape 45"/>
          <p:cNvSpPr>
            <a:spLocks noChangeArrowheads="1"/>
          </p:cNvSpPr>
          <p:nvPr/>
        </p:nvSpPr>
        <p:spPr bwMode="auto">
          <a:xfrm>
            <a:off x="4033804" y="5072074"/>
            <a:ext cx="1754229" cy="912832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en-US" altLang="ja-JP" sz="2000" dirty="0" smtClean="0">
                <a:solidFill>
                  <a:srgbClr val="0070C0"/>
                </a:solidFill>
              </a:rPr>
              <a:t>OK </a:t>
            </a:r>
            <a:r>
              <a:rPr lang="ja-JP" altLang="en-US" sz="2000" dirty="0" smtClean="0">
                <a:solidFill>
                  <a:srgbClr val="0070C0"/>
                </a:solidFill>
              </a:rPr>
              <a:t>～♪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3"/>
          <a:srcRect t="8332" r="3500" b="6863"/>
          <a:stretch>
            <a:fillRect/>
          </a:stretch>
        </p:blipFill>
        <p:spPr bwMode="auto">
          <a:xfrm>
            <a:off x="1676350" y="2500306"/>
            <a:ext cx="459581" cy="411957"/>
          </a:xfrm>
          <a:prstGeom prst="rect">
            <a:avLst/>
          </a:prstGeom>
          <a:noFill/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4"/>
          <a:srcRect r="5921"/>
          <a:stretch>
            <a:fillRect/>
          </a:stretch>
        </p:blipFill>
        <p:spPr bwMode="auto">
          <a:xfrm>
            <a:off x="1747788" y="4071942"/>
            <a:ext cx="340518" cy="438150"/>
          </a:xfrm>
          <a:prstGeom prst="rect">
            <a:avLst/>
          </a:prstGeom>
          <a:noFill/>
        </p:spPr>
      </p:pic>
      <p:pic>
        <p:nvPicPr>
          <p:cNvPr id="57347" name="Picture 3" descr="C:\Documents and Settings\yoshihisa\Local Settings\Temporary Internet Files\Content.IE5\0TSXY7CP\MCj0397194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285992"/>
            <a:ext cx="1141779" cy="1441320"/>
          </a:xfrm>
          <a:prstGeom prst="rect">
            <a:avLst/>
          </a:prstGeom>
          <a:noFill/>
        </p:spPr>
      </p:pic>
      <p:sp>
        <p:nvSpPr>
          <p:cNvPr id="46" name="AutoShape 27"/>
          <p:cNvSpPr>
            <a:spLocks noChangeArrowheads="1"/>
          </p:cNvSpPr>
          <p:nvPr/>
        </p:nvSpPr>
        <p:spPr bwMode="auto">
          <a:xfrm>
            <a:off x="6580187" y="1357298"/>
            <a:ext cx="2563813" cy="814390"/>
          </a:xfrm>
          <a:prstGeom prst="wedgeEllipseCallout">
            <a:avLst>
              <a:gd name="adj1" fmla="val -52094"/>
              <a:gd name="adj2" fmla="val 116876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ja-JP" altLang="en-US" sz="1600" b="1" dirty="0" smtClean="0">
                <a:solidFill>
                  <a:srgbClr val="FF6600"/>
                </a:solidFill>
              </a:rPr>
              <a:t>あいつは大丈夫だ。</a:t>
            </a:r>
            <a:endParaRPr lang="en-US" altLang="ja-JP" sz="1600" b="1" dirty="0" smtClean="0">
              <a:solidFill>
                <a:srgbClr val="FF6600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rgbClr val="FF6600"/>
                </a:solidFill>
              </a:rPr>
              <a:t>私を信用しろ。</a:t>
            </a:r>
            <a:endParaRPr lang="ja-JP" altLang="en-US" sz="1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5376" grpId="0" animBg="1"/>
      <p:bldP spid="15377" grpId="0" animBg="1"/>
      <p:bldP spid="15380" grpId="0" animBg="1"/>
      <p:bldP spid="35" grpId="0" animBg="1"/>
      <p:bldP spid="15375" grpId="0" animBg="1"/>
      <p:bldP spid="36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1000108"/>
            <a:ext cx="4889299" cy="52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タイトル 1"/>
          <p:cNvSpPr txBox="1"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どうにかならない？ 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(Assert)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214546" y="2428868"/>
            <a:ext cx="4000528" cy="357190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714480" y="3286124"/>
            <a:ext cx="6643734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呼び出し先アセンブリにアサートが許可されている必要がある。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714480" y="4143380"/>
            <a:ext cx="6643734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呼び出し元は、呼び出し先のアクセス許可を理解して呼び</a:t>
            </a:r>
            <a:r>
              <a:rPr lang="ja-JP" altLang="en-US" dirty="0" smtClean="0"/>
              <a:t>出す。</a:t>
            </a:r>
            <a:endParaRPr kumimoji="1" lang="ja-JP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am I ?</a:t>
            </a:r>
            <a:endParaRPr lang="ja-JP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尾崎　義尚 </a:t>
            </a:r>
            <a:r>
              <a:rPr lang="en-US" altLang="ja-JP" dirty="0" smtClean="0"/>
              <a:t>- </a:t>
            </a:r>
            <a:r>
              <a:rPr lang="en-US" altLang="ja-JP" dirty="0" err="1" smtClean="0"/>
              <a:t>om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takanao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ja-JP" altLang="en-US" sz="2800" dirty="0" err="1" smtClean="0"/>
              <a:t>わんくま</a:t>
            </a:r>
            <a:r>
              <a:rPr lang="ja-JP" altLang="en-US" sz="2800" dirty="0" smtClean="0"/>
              <a:t>同盟のメンバーではありません。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Visual Studio User Group </a:t>
            </a:r>
            <a:r>
              <a:rPr lang="ja-JP" altLang="en-US" sz="2800" dirty="0" smtClean="0"/>
              <a:t>モバイル・スマートクライアント フォーラム リーダー </a:t>
            </a:r>
            <a:r>
              <a:rPr lang="en-US" altLang="ja-JP" sz="2800" dirty="0" smtClean="0"/>
              <a:t>(</a:t>
            </a:r>
            <a:r>
              <a:rPr lang="en-US" altLang="ja-JP" sz="2800" dirty="0" smtClean="0">
                <a:hlinkClick r:id="rId3"/>
              </a:rPr>
              <a:t>http://vsug.jp</a:t>
            </a:r>
            <a:r>
              <a:rPr lang="en-US" altLang="ja-JP" sz="2800" dirty="0" smtClean="0"/>
              <a:t>/)</a:t>
            </a:r>
          </a:p>
          <a:p>
            <a:r>
              <a:rPr lang="en-US" altLang="ja-JP" sz="2800" dirty="0" smtClean="0"/>
              <a:t>MVP for C# Oct, 2005 - </a:t>
            </a:r>
            <a:r>
              <a:rPr lang="en-US" altLang="ja-JP" sz="2800" dirty="0" err="1" smtClean="0"/>
              <a:t>Spt</a:t>
            </a:r>
            <a:r>
              <a:rPr lang="en-US" altLang="ja-JP" sz="2800" dirty="0" smtClean="0"/>
              <a:t>, 2007</a:t>
            </a:r>
          </a:p>
          <a:p>
            <a:r>
              <a:rPr lang="ja-JP" altLang="en-US" sz="2800" dirty="0" err="1" smtClean="0"/>
              <a:t>こみゅぷらす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smtClean="0">
                <a:hlinkClick r:id="rId4"/>
              </a:rPr>
              <a:t>http://comuplus.net/</a:t>
            </a:r>
            <a:r>
              <a:rPr lang="en-US" altLang="ja-JP" sz="2800" dirty="0" smtClean="0"/>
              <a:t>) </a:t>
            </a:r>
            <a:r>
              <a:rPr lang="ja-JP" altLang="en-US" sz="2800" dirty="0" smtClean="0"/>
              <a:t>メンバー</a:t>
            </a:r>
          </a:p>
        </p:txBody>
      </p:sp>
      <p:pic>
        <p:nvPicPr>
          <p:cNvPr id="51202" name="Picture 2" descr="F:\OfficePC\20061123\Documents&amp;Settings\デスクトップ\comuplus\com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214950"/>
            <a:ext cx="1448885" cy="861995"/>
          </a:xfrm>
          <a:prstGeom prst="rect">
            <a:avLst/>
          </a:prstGeom>
          <a:noFill/>
        </p:spPr>
      </p:pic>
    </p:spTree>
  </p:cSld>
  <p:clrMapOvr>
    <a:masterClrMapping/>
  </p:clrMapOvr>
  <p:transition advTm="6926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どうにかならない？ 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(Assert)</a:t>
            </a:r>
            <a:endParaRPr kumimoji="1" lang="ja-JP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14348" y="1285860"/>
            <a:ext cx="7643866" cy="2143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2400" dirty="0" err="1" smtClean="0">
                <a:solidFill>
                  <a:schemeClr val="accent4"/>
                </a:solidFill>
              </a:rPr>
              <a:t>NamedPermissionSet</a:t>
            </a:r>
            <a:r>
              <a:rPr lang="en-US" altLang="ja-JP" sz="2400" dirty="0" smtClean="0">
                <a:solidFill>
                  <a:schemeClr val="accent4"/>
                </a:solidFill>
              </a:rPr>
              <a:t>  </a:t>
            </a:r>
            <a:r>
              <a:rPr lang="en-US" altLang="ja-JP" sz="2400" dirty="0" err="1" smtClean="0">
                <a:solidFill>
                  <a:schemeClr val="accent4"/>
                </a:solidFill>
              </a:rPr>
              <a:t>fullTrust</a:t>
            </a:r>
            <a:r>
              <a:rPr lang="en-US" altLang="ja-JP" sz="2400" dirty="0" smtClean="0">
                <a:solidFill>
                  <a:schemeClr val="accent4"/>
                </a:solidFill>
              </a:rPr>
              <a:t>;</a:t>
            </a:r>
          </a:p>
          <a:p>
            <a:r>
              <a:rPr lang="en-US" altLang="ja-JP" sz="2400" dirty="0" err="1" smtClean="0">
                <a:solidFill>
                  <a:schemeClr val="accent4"/>
                </a:solidFill>
              </a:rPr>
              <a:t>fullTrust</a:t>
            </a:r>
            <a:r>
              <a:rPr lang="en-US" altLang="ja-JP" sz="2400" dirty="0" smtClean="0">
                <a:solidFill>
                  <a:schemeClr val="accent4"/>
                </a:solidFill>
              </a:rPr>
              <a:t> = </a:t>
            </a:r>
            <a:r>
              <a:rPr lang="en-US" altLang="ja-JP" sz="2400" dirty="0" smtClean="0">
                <a:solidFill>
                  <a:srgbClr val="0000FF"/>
                </a:solidFill>
              </a:rPr>
              <a:t>new</a:t>
            </a:r>
            <a:r>
              <a:rPr lang="en-US" altLang="ja-JP" sz="2400" dirty="0" smtClean="0">
                <a:solidFill>
                  <a:schemeClr val="accent4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accent4"/>
                </a:solidFill>
              </a:rPr>
              <a:t>NamedPermissionSet</a:t>
            </a:r>
            <a:r>
              <a:rPr lang="en-US" altLang="ja-JP" sz="2400" dirty="0" smtClean="0">
                <a:solidFill>
                  <a:schemeClr val="accent4"/>
                </a:solidFill>
              </a:rPr>
              <a:t>(_</a:t>
            </a:r>
          </a:p>
          <a:p>
            <a:r>
              <a:rPr lang="en-US" altLang="ja-JP" sz="2400" dirty="0" smtClean="0">
                <a:solidFill>
                  <a:schemeClr val="accent4"/>
                </a:solidFill>
              </a:rPr>
              <a:t>                    "</a:t>
            </a:r>
            <a:r>
              <a:rPr lang="en-US" altLang="ja-JP" sz="2400" dirty="0" err="1" smtClean="0">
                <a:solidFill>
                  <a:schemeClr val="accent4"/>
                </a:solidFill>
              </a:rPr>
              <a:t>FullTrust</a:t>
            </a:r>
            <a:r>
              <a:rPr lang="en-US" altLang="ja-JP" sz="2400" dirty="0" smtClean="0">
                <a:solidFill>
                  <a:schemeClr val="accent4"/>
                </a:solidFill>
              </a:rPr>
              <a:t>", </a:t>
            </a:r>
            <a:r>
              <a:rPr lang="en-US" altLang="ja-JP" sz="2400" dirty="0" err="1" smtClean="0">
                <a:solidFill>
                  <a:schemeClr val="accent4"/>
                </a:solidFill>
              </a:rPr>
              <a:t>PermissionState.Unrestricted</a:t>
            </a:r>
            <a:r>
              <a:rPr lang="en-US" altLang="ja-JP" sz="2400" dirty="0" smtClean="0">
                <a:solidFill>
                  <a:schemeClr val="accent4"/>
                </a:solidFill>
              </a:rPr>
              <a:t>);</a:t>
            </a:r>
          </a:p>
          <a:p>
            <a:r>
              <a:rPr lang="en-US" altLang="ja-JP" sz="2400" dirty="0" err="1" smtClean="0">
                <a:solidFill>
                  <a:schemeClr val="accent4"/>
                </a:solidFill>
              </a:rPr>
              <a:t>fullTrust.Assert</a:t>
            </a:r>
            <a:r>
              <a:rPr lang="en-US" altLang="ja-JP" sz="2400" dirty="0" smtClean="0">
                <a:solidFill>
                  <a:schemeClr val="accent4"/>
                </a:solidFill>
              </a:rPr>
              <a:t>();</a:t>
            </a:r>
          </a:p>
          <a:p>
            <a:r>
              <a:rPr lang="en-US" altLang="ja-JP" sz="2400" b="1" dirty="0" smtClean="0">
                <a:solidFill>
                  <a:srgbClr val="00B050"/>
                </a:solidFill>
              </a:rPr>
              <a:t>// Excel 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呼び出し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14348" y="3929066"/>
            <a:ext cx="7643866" cy="214314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Dim</a:t>
            </a:r>
            <a:r>
              <a:rPr lang="en-US" altLang="ja-JP" sz="2400" dirty="0" smtClean="0">
                <a:solidFill>
                  <a:schemeClr val="accent4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accent4"/>
                </a:solidFill>
              </a:rPr>
              <a:t>fullTrust</a:t>
            </a:r>
            <a:r>
              <a:rPr lang="en-US" altLang="ja-JP" sz="2400" dirty="0" smtClean="0">
                <a:solidFill>
                  <a:schemeClr val="accent4"/>
                </a:solidFill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</a:rPr>
              <a:t>As</a:t>
            </a:r>
            <a:r>
              <a:rPr lang="en-US" altLang="ja-JP" sz="2400" dirty="0" smtClean="0">
                <a:solidFill>
                  <a:schemeClr val="accent4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accent4"/>
                </a:solidFill>
              </a:rPr>
              <a:t>NamedPermissionSet</a:t>
            </a:r>
            <a:r>
              <a:rPr lang="en-US" altLang="ja-JP" sz="2400" dirty="0" smtClean="0">
                <a:solidFill>
                  <a:schemeClr val="accent4"/>
                </a:solidFill>
              </a:rPr>
              <a:t> </a:t>
            </a:r>
          </a:p>
          <a:p>
            <a:r>
              <a:rPr lang="en-US" altLang="ja-JP" sz="2400" dirty="0" err="1" smtClean="0">
                <a:solidFill>
                  <a:schemeClr val="accent4"/>
                </a:solidFill>
              </a:rPr>
              <a:t>fullTrust</a:t>
            </a:r>
            <a:r>
              <a:rPr lang="en-US" altLang="ja-JP" sz="2400" dirty="0" smtClean="0">
                <a:solidFill>
                  <a:schemeClr val="accent4"/>
                </a:solidFill>
              </a:rPr>
              <a:t> = </a:t>
            </a:r>
            <a:r>
              <a:rPr lang="en-US" altLang="ja-JP" sz="2400" dirty="0" smtClean="0">
                <a:solidFill>
                  <a:srgbClr val="0000FF"/>
                </a:solidFill>
              </a:rPr>
              <a:t>New</a:t>
            </a:r>
            <a:r>
              <a:rPr lang="en-US" altLang="ja-JP" sz="2400" dirty="0" smtClean="0">
                <a:solidFill>
                  <a:schemeClr val="accent4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accent4"/>
                </a:solidFill>
              </a:rPr>
              <a:t>NamedPermissionSet</a:t>
            </a:r>
            <a:r>
              <a:rPr lang="en-US" altLang="ja-JP" sz="2400" dirty="0" smtClean="0">
                <a:solidFill>
                  <a:schemeClr val="accent4"/>
                </a:solidFill>
              </a:rPr>
              <a:t>(_</a:t>
            </a:r>
          </a:p>
          <a:p>
            <a:r>
              <a:rPr lang="en-US" altLang="ja-JP" sz="2400" dirty="0" smtClean="0">
                <a:solidFill>
                  <a:schemeClr val="accent4"/>
                </a:solidFill>
              </a:rPr>
              <a:t>                    "</a:t>
            </a:r>
            <a:r>
              <a:rPr lang="en-US" altLang="ja-JP" sz="2400" dirty="0" err="1" smtClean="0">
                <a:solidFill>
                  <a:schemeClr val="accent4"/>
                </a:solidFill>
              </a:rPr>
              <a:t>FullTrust</a:t>
            </a:r>
            <a:r>
              <a:rPr lang="en-US" altLang="ja-JP" sz="2400" dirty="0" smtClean="0">
                <a:solidFill>
                  <a:schemeClr val="accent4"/>
                </a:solidFill>
              </a:rPr>
              <a:t>", </a:t>
            </a:r>
            <a:r>
              <a:rPr lang="en-US" altLang="ja-JP" sz="2400" dirty="0" err="1" smtClean="0">
                <a:solidFill>
                  <a:schemeClr val="accent4"/>
                </a:solidFill>
              </a:rPr>
              <a:t>PermissionState.Unrestricted</a:t>
            </a:r>
            <a:r>
              <a:rPr lang="en-US" altLang="ja-JP" sz="2400" dirty="0" smtClean="0">
                <a:solidFill>
                  <a:schemeClr val="accent4"/>
                </a:solidFill>
              </a:rPr>
              <a:t>)</a:t>
            </a:r>
          </a:p>
          <a:p>
            <a:r>
              <a:rPr lang="en-US" altLang="ja-JP" sz="2400" dirty="0" err="1" smtClean="0">
                <a:solidFill>
                  <a:schemeClr val="accent4"/>
                </a:solidFill>
              </a:rPr>
              <a:t>fullTrust.Assert</a:t>
            </a:r>
            <a:r>
              <a:rPr lang="en-US" altLang="ja-JP" sz="2400" dirty="0" smtClean="0">
                <a:solidFill>
                  <a:schemeClr val="accent4"/>
                </a:solidFill>
              </a:rPr>
              <a:t>()</a:t>
            </a:r>
          </a:p>
          <a:p>
            <a:r>
              <a:rPr lang="en-US" altLang="ja-JP" sz="2400" b="1" dirty="0" smtClean="0">
                <a:solidFill>
                  <a:srgbClr val="00B050"/>
                </a:solidFill>
              </a:rPr>
              <a:t>‘ Excel 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呼び出し</a:t>
            </a:r>
            <a:endParaRPr lang="en-US" altLang="ja-JP" sz="2400" b="1" dirty="0" smtClean="0">
              <a:solidFill>
                <a:srgbClr val="00B050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714348" y="1000108"/>
            <a:ext cx="7643866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C#</a:t>
            </a:r>
            <a:endParaRPr kumimoji="1" lang="ja-JP" altLang="en-US" dirty="0"/>
          </a:p>
        </p:txBody>
      </p:sp>
      <p:sp>
        <p:nvSpPr>
          <p:cNvPr id="39" name="角丸四角形 38"/>
          <p:cNvSpPr/>
          <p:nvPr/>
        </p:nvSpPr>
        <p:spPr>
          <a:xfrm>
            <a:off x="714348" y="3643314"/>
            <a:ext cx="7643866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VB</a:t>
            </a:r>
            <a:endParaRPr kumimoji="1" lang="ja-JP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線矢印コネクタ 50"/>
          <p:cNvCxnSpPr>
            <a:stCxn id="21" idx="2"/>
            <a:endCxn id="48" idx="0"/>
          </p:cNvCxnSpPr>
          <p:nvPr/>
        </p:nvCxnSpPr>
        <p:spPr>
          <a:xfrm rot="5400000">
            <a:off x="3135310" y="4001297"/>
            <a:ext cx="715966" cy="1588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Assert 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処理は切り出してはいけません。</a:t>
            </a:r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5857884" y="2930520"/>
            <a:ext cx="2414618" cy="7127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en-US" altLang="ja-JP" sz="2800" dirty="0" smtClean="0">
                <a:solidFill>
                  <a:schemeClr val="accent2"/>
                </a:solidFill>
              </a:rPr>
              <a:t>Assert</a:t>
            </a:r>
            <a:endParaRPr lang="en-US" altLang="ja-JP" sz="2800" dirty="0">
              <a:solidFill>
                <a:schemeClr val="accent2"/>
              </a:solidFill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2285984" y="2930520"/>
            <a:ext cx="2414618" cy="7127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ja-JP" altLang="en-US" sz="2800" dirty="0">
                <a:solidFill>
                  <a:schemeClr val="accent2"/>
                </a:solidFill>
              </a:rPr>
              <a:t>メソッド</a:t>
            </a:r>
            <a:r>
              <a:rPr lang="en-US" altLang="ja-JP" sz="28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2285984" y="1573198"/>
            <a:ext cx="2414618" cy="7127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ja-JP" altLang="en-US" sz="2800" dirty="0">
                <a:solidFill>
                  <a:schemeClr val="accent2"/>
                </a:solidFill>
              </a:rPr>
              <a:t>メソッド</a:t>
            </a:r>
            <a:r>
              <a:rPr lang="en-US" altLang="ja-JP" sz="28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2285984" y="4359280"/>
            <a:ext cx="2414618" cy="7127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ja-JP" altLang="en-US" sz="2800" dirty="0" smtClean="0">
                <a:solidFill>
                  <a:schemeClr val="accent2"/>
                </a:solidFill>
              </a:rPr>
              <a:t>メソッド</a:t>
            </a:r>
            <a:r>
              <a:rPr lang="en-US" altLang="ja-JP" sz="2800" dirty="0" smtClean="0">
                <a:solidFill>
                  <a:schemeClr val="accent2"/>
                </a:solidFill>
              </a:rPr>
              <a:t>C</a:t>
            </a:r>
            <a:endParaRPr lang="en-US" altLang="ja-JP" sz="2800" dirty="0">
              <a:solidFill>
                <a:schemeClr val="accent2"/>
              </a:solidFill>
            </a:endParaRPr>
          </a:p>
        </p:txBody>
      </p:sp>
      <p:cxnSp>
        <p:nvCxnSpPr>
          <p:cNvPr id="53" name="直線矢印コネクタ 52"/>
          <p:cNvCxnSpPr>
            <a:stCxn id="21" idx="3"/>
            <a:endCxn id="20" idx="1"/>
          </p:cNvCxnSpPr>
          <p:nvPr/>
        </p:nvCxnSpPr>
        <p:spPr>
          <a:xfrm>
            <a:off x="4700602" y="3286917"/>
            <a:ext cx="1157282" cy="1588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stCxn id="22" idx="2"/>
            <a:endCxn id="21" idx="0"/>
          </p:cNvCxnSpPr>
          <p:nvPr/>
        </p:nvCxnSpPr>
        <p:spPr>
          <a:xfrm rot="5400000">
            <a:off x="3171029" y="2608256"/>
            <a:ext cx="644528" cy="1588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アプリケーションをファイル サーバーで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配布するには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142983"/>
            <a:ext cx="8229600" cy="4983179"/>
          </a:xfrm>
        </p:spPr>
        <p:txBody>
          <a:bodyPr/>
          <a:lstStyle/>
          <a:p>
            <a:r>
              <a:rPr lang="ja-JP" altLang="en-US" dirty="0" smtClean="0"/>
              <a:t>あらかじめクライアントで、適切なアクセス許可が設定されている必要がある。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ファイルサーバーの場合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セキュリティ構成の配布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セキュリティ構成を配布するには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. Active Directory </a:t>
            </a:r>
            <a:r>
              <a:rPr kumimoji="1" lang="ja-JP" altLang="en-US" dirty="0" smtClean="0"/>
              <a:t>による配布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ソフトウェアの配布を使用して配布</a:t>
            </a:r>
            <a:endParaRPr kumimoji="1" lang="en-US" altLang="ja-JP" dirty="0" smtClean="0"/>
          </a:p>
          <a:p>
            <a:r>
              <a:rPr kumimoji="1" lang="en-US" altLang="ja-JP" dirty="0" smtClean="0"/>
              <a:t>2. SMS </a:t>
            </a:r>
            <a:r>
              <a:rPr kumimoji="1" lang="ja-JP" altLang="en-US" dirty="0" smtClean="0"/>
              <a:t>による配布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System Management Server </a:t>
            </a:r>
            <a:r>
              <a:rPr kumimoji="1" lang="ja-JP" altLang="en-US" dirty="0" smtClean="0"/>
              <a:t>による配布</a:t>
            </a:r>
            <a:endParaRPr kumimoji="1" lang="en-US" altLang="ja-JP" dirty="0" smtClean="0"/>
          </a:p>
          <a:p>
            <a:r>
              <a:rPr lang="en-US" altLang="ja-JP" dirty="0" smtClean="0"/>
              <a:t>3. </a:t>
            </a:r>
            <a:r>
              <a:rPr lang="ja-JP" altLang="en-US" dirty="0" smtClean="0"/>
              <a:t>カスタム配布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</a:t>
            </a:r>
            <a:r>
              <a:rPr lang="en-US" altLang="ja-JP" dirty="0" err="1" smtClean="0"/>
              <a:t>msi</a:t>
            </a:r>
            <a:r>
              <a:rPr lang="en-US" altLang="ja-JP" dirty="0" smtClean="0"/>
              <a:t> </a:t>
            </a:r>
            <a:r>
              <a:rPr lang="ja-JP" altLang="en-US" dirty="0" smtClean="0"/>
              <a:t>ファイルをどうにかして配布、クライアントで実行する。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セキュリティ構成を配布するには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. Active Directory </a:t>
            </a:r>
            <a:r>
              <a:rPr kumimoji="1" lang="ja-JP" altLang="en-US" dirty="0" smtClean="0"/>
              <a:t>による配布</a:t>
            </a:r>
            <a:endParaRPr kumimoji="1" lang="en-US" altLang="ja-JP" dirty="0" smtClean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835210" cy="2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 descr="fs_netFxSecDel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572008"/>
            <a:ext cx="46291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ClickOnce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の場合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yoshihisa\Local Settings\Temporary Internet Files\Content.IE5\SHMJOPAZ\MCj03320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1208638" cy="1792586"/>
          </a:xfrm>
          <a:prstGeom prst="rect">
            <a:avLst/>
          </a:prstGeom>
          <a:noFill/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ClickOnce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の場合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500166" y="3857628"/>
            <a:ext cx="642942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643042" y="3214686"/>
            <a:ext cx="1428760" cy="9286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000232" y="2428868"/>
            <a:ext cx="2571768" cy="15001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85926"/>
            <a:ext cx="4684207" cy="2519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kumimoji="1" lang="en-US" altLang="ja-JP" dirty="0" err="1" smtClean="0"/>
              <a:t>ClickOnce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のセキュリティ設定</a:t>
            </a:r>
            <a:endParaRPr kumimoji="1" lang="en-US" altLang="ja-JP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797035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ClickOnce</a:t>
            </a:r>
            <a:r>
              <a:rPr lang="en-US" altLang="ja-JP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ja-JP" altLang="en-US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の場合</a:t>
            </a:r>
            <a:endParaRPr lang="ja-JP" alt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29124" y="3786190"/>
            <a:ext cx="3959225" cy="2303463"/>
          </a:xfrm>
          <a:prstGeom prst="rect">
            <a:avLst/>
          </a:prstGeom>
          <a:solidFill>
            <a:srgbClr val="FFFFCC">
              <a:alpha val="79999"/>
            </a:srgbClr>
          </a:solidFill>
          <a:ln w="25400">
            <a:solidFill>
              <a:srgbClr val="FFCC99"/>
            </a:solidFill>
            <a:miter lim="800000"/>
            <a:headEnd/>
            <a:tailEnd/>
          </a:ln>
        </p:spPr>
        <p:txBody>
          <a:bodyPr wrap="none" lIns="90000" tIns="46800" rIns="90000" bIns="46800" anchor="b" anchorCtr="0"/>
          <a:lstStyle/>
          <a:p>
            <a:pPr algn="ctr"/>
            <a:r>
              <a:rPr lang="ja-JP" altLang="en-US" sz="2000" b="1" dirty="0" smtClean="0">
                <a:solidFill>
                  <a:srgbClr val="FF6600"/>
                </a:solidFill>
              </a:rPr>
              <a:t>サンドボックス</a:t>
            </a:r>
            <a:endParaRPr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29190" y="5143512"/>
            <a:ext cx="3105150" cy="495298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9966"/>
              </a:gs>
              <a:gs pos="100000">
                <a:srgbClr val="FFCCCC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ja-JP" altLang="en-US" sz="2000" b="1" dirty="0" smtClean="0">
                <a:solidFill>
                  <a:srgbClr val="FFFFCC"/>
                </a:solidFill>
              </a:rPr>
              <a:t>アセンブリ</a:t>
            </a:r>
            <a:endParaRPr lang="ja-JP" altLang="en-US" sz="2000" b="1" dirty="0">
              <a:solidFill>
                <a:srgbClr val="FFFFCC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929190" y="4429132"/>
            <a:ext cx="3105150" cy="495298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9966"/>
              </a:gs>
              <a:gs pos="100000">
                <a:srgbClr val="FFCCCC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ja-JP" altLang="en-US" sz="2000" b="1" dirty="0">
                <a:solidFill>
                  <a:srgbClr val="FFFFCC"/>
                </a:solidFill>
              </a:rPr>
              <a:t>起動アセンブリ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714348" y="5214950"/>
            <a:ext cx="3214710" cy="928694"/>
          </a:xfrm>
          <a:prstGeom prst="wedgeEllipseCallout">
            <a:avLst>
              <a:gd name="adj1" fmla="val 72496"/>
              <a:gd name="adj2" fmla="val -11202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ja-JP" altLang="en-US" sz="1600" b="1" dirty="0" smtClean="0">
                <a:solidFill>
                  <a:srgbClr val="FF6600"/>
                </a:solidFill>
              </a:rPr>
              <a:t>宣言されたアクセス許可をもつサンドボックスを作成</a:t>
            </a:r>
            <a:endParaRPr lang="ja-JP" altLang="en-US" sz="1600" b="1" dirty="0">
              <a:solidFill>
                <a:srgbClr val="FF6600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14348" y="1004875"/>
            <a:ext cx="7273925" cy="220981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ja-JP" altLang="en-US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650973" y="1155682"/>
            <a:ext cx="3024187" cy="57626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b="1" dirty="0">
                <a:solidFill>
                  <a:schemeClr val="accent5">
                    <a:lumMod val="25000"/>
                  </a:schemeClr>
                </a:solidFill>
              </a:rPr>
              <a:t>アプリケーション マニフェスト</a:t>
            </a:r>
          </a:p>
          <a:p>
            <a:pPr algn="ctr"/>
            <a:r>
              <a:rPr lang="ja-JP" altLang="en-US" b="1" dirty="0">
                <a:solidFill>
                  <a:schemeClr val="accent5">
                    <a:lumMod val="25000"/>
                  </a:schemeClr>
                </a:solidFill>
              </a:rPr>
              <a:t>（</a:t>
            </a:r>
            <a:r>
              <a:rPr lang="en-US" altLang="ja-JP" b="1" dirty="0">
                <a:solidFill>
                  <a:schemeClr val="accent5">
                    <a:lumMod val="25000"/>
                  </a:schemeClr>
                </a:solidFill>
              </a:rPr>
              <a:t>.manifest</a:t>
            </a:r>
            <a:r>
              <a:rPr lang="ja-JP" altLang="en-US" b="1" dirty="0">
                <a:solidFill>
                  <a:schemeClr val="accent5">
                    <a:lumMod val="25000"/>
                  </a:schemeClr>
                </a:solidFill>
              </a:rPr>
              <a:t>）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650973" y="2451082"/>
            <a:ext cx="3024187" cy="57626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b="1" dirty="0" smtClean="0">
                <a:solidFill>
                  <a:schemeClr val="accent1">
                    <a:lumMod val="25000"/>
                  </a:schemeClr>
                </a:solidFill>
              </a:rPr>
              <a:t>デプロイメント マニフェスト</a:t>
            </a:r>
          </a:p>
          <a:p>
            <a:pPr algn="ctr"/>
            <a:r>
              <a:rPr lang="en-US" altLang="ja-JP" b="1" dirty="0" smtClean="0">
                <a:solidFill>
                  <a:schemeClr val="accent1">
                    <a:lumMod val="25000"/>
                  </a:schemeClr>
                </a:solidFill>
              </a:rPr>
              <a:t>(.application)</a:t>
            </a:r>
            <a:endParaRPr lang="en-US" altLang="ja-JP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 rot="16200000">
            <a:off x="6253966" y="2890044"/>
            <a:ext cx="714379" cy="9350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ja-JP" altLang="en-US" b="1" dirty="0" smtClean="0">
                <a:solidFill>
                  <a:srgbClr val="CC6600"/>
                </a:solidFill>
              </a:rPr>
              <a:t>ダウンロード</a:t>
            </a:r>
            <a:endParaRPr lang="ja-JP" altLang="en-US" b="1" dirty="0">
              <a:solidFill>
                <a:srgbClr val="CC6600"/>
              </a:solidFill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510" y="2300283"/>
            <a:ext cx="476250" cy="485775"/>
          </a:xfrm>
          <a:prstGeom prst="rect">
            <a:avLst/>
          </a:prstGeom>
          <a:noFill/>
        </p:spPr>
      </p:pic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2659034" y="1803382"/>
            <a:ext cx="912833" cy="574675"/>
          </a:xfrm>
          <a:prstGeom prst="up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</a:rPr>
              <a:t>参照</a:t>
            </a: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4819623" y="1082656"/>
            <a:ext cx="649287" cy="703269"/>
          </a:xfrm>
          <a:prstGeom prst="rightArrow">
            <a:avLst>
              <a:gd name="adj1" fmla="val 50000"/>
              <a:gd name="adj2" fmla="val 2506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</a:rPr>
              <a:t>参照</a:t>
            </a:r>
          </a:p>
        </p:txBody>
      </p:sp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685" y="2012946"/>
            <a:ext cx="361950" cy="438150"/>
          </a:xfrm>
          <a:prstGeom prst="rect">
            <a:avLst/>
          </a:prstGeom>
          <a:noFill/>
        </p:spPr>
      </p:pic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5500694" y="1285861"/>
            <a:ext cx="2159000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ja-JP" altLang="en-US"/>
              <a:t>アプリケーションと</a:t>
            </a:r>
          </a:p>
          <a:p>
            <a:pPr algn="ctr"/>
            <a:r>
              <a:rPr lang="ja-JP" altLang="en-US"/>
              <a:t>実行に必要なファイル</a:t>
            </a:r>
          </a:p>
        </p:txBody>
      </p:sp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0210" y="1939921"/>
            <a:ext cx="438150" cy="495300"/>
          </a:xfrm>
          <a:prstGeom prst="rect">
            <a:avLst/>
          </a:prstGeom>
          <a:noFill/>
        </p:spPr>
      </p:pic>
      <p:graphicFrame>
        <p:nvGraphicFramePr>
          <p:cNvPr id="35" name="Object 20"/>
          <p:cNvGraphicFramePr>
            <a:graphicFrameLocks noChangeAspect="1"/>
          </p:cNvGraphicFramePr>
          <p:nvPr/>
        </p:nvGraphicFramePr>
        <p:xfrm>
          <a:off x="857224" y="1219189"/>
          <a:ext cx="738187" cy="941387"/>
        </p:xfrm>
        <a:graphic>
          <a:graphicData uri="http://schemas.openxmlformats.org/presentationml/2006/ole">
            <p:oleObj spid="_x0000_s17413" name="Visio" r:id="rId7" imgW="738664" imgH="941070" progId="">
              <p:embed/>
            </p:oleObj>
          </a:graphicData>
        </a:graphic>
      </p:graphicFrame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4"/>
          <a:srcRect t="8332" r="3500" b="6863"/>
          <a:stretch>
            <a:fillRect/>
          </a:stretch>
        </p:blipFill>
        <p:spPr bwMode="auto">
          <a:xfrm>
            <a:off x="4714876" y="4429132"/>
            <a:ext cx="459581" cy="411957"/>
          </a:xfrm>
          <a:prstGeom prst="rect">
            <a:avLst/>
          </a:prstGeom>
          <a:noFill/>
        </p:spPr>
      </p:pic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5"/>
          <a:srcRect r="5921"/>
          <a:stretch>
            <a:fillRect/>
          </a:stretch>
        </p:blipFill>
        <p:spPr bwMode="auto">
          <a:xfrm>
            <a:off x="4786314" y="5214950"/>
            <a:ext cx="340518" cy="438150"/>
          </a:xfrm>
          <a:prstGeom prst="rect">
            <a:avLst/>
          </a:prstGeom>
          <a:noFill/>
        </p:spPr>
      </p:pic>
      <p:graphicFrame>
        <p:nvGraphicFramePr>
          <p:cNvPr id="39" name="Object 18"/>
          <p:cNvGraphicFramePr>
            <a:graphicFrameLocks noChangeAspect="1"/>
          </p:cNvGraphicFramePr>
          <p:nvPr/>
        </p:nvGraphicFramePr>
        <p:xfrm>
          <a:off x="2066912" y="4075116"/>
          <a:ext cx="593725" cy="773112"/>
        </p:xfrm>
        <a:graphic>
          <a:graphicData uri="http://schemas.openxmlformats.org/presentationml/2006/ole">
            <p:oleObj spid="_x0000_s17414" name="Visio" r:id="rId8" imgW="593884" imgH="773906" progId="">
              <p:embed/>
            </p:oleObj>
          </a:graphicData>
        </a:graphic>
      </p:graphicFrame>
      <p:graphicFrame>
        <p:nvGraphicFramePr>
          <p:cNvPr id="40" name="Object 19"/>
          <p:cNvGraphicFramePr>
            <a:graphicFrameLocks noChangeAspect="1"/>
          </p:cNvGraphicFramePr>
          <p:nvPr/>
        </p:nvGraphicFramePr>
        <p:xfrm>
          <a:off x="2643174" y="3857628"/>
          <a:ext cx="1027113" cy="947738"/>
        </p:xfrm>
        <a:graphic>
          <a:graphicData uri="http://schemas.openxmlformats.org/presentationml/2006/ole">
            <p:oleObj spid="_x0000_s17415" name="Visio" r:id="rId9" imgW="1027271" imgH="947738" progId="">
              <p:embed/>
            </p:oleObj>
          </a:graphicData>
        </a:graphic>
      </p:graphicFrame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190737" y="4886328"/>
            <a:ext cx="1608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クライアント</a:t>
            </a:r>
            <a:r>
              <a:rPr lang="en-US" altLang="ja-JP"/>
              <a:t>PC</a:t>
            </a: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2643174" y="3071810"/>
            <a:ext cx="928694" cy="574675"/>
          </a:xfrm>
          <a:prstGeom prst="up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</a:rPr>
              <a:t>リクエスト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6357950" y="3500438"/>
            <a:ext cx="2400300" cy="792163"/>
            <a:chOff x="1104" y="1071"/>
            <a:chExt cx="1512" cy="499"/>
          </a:xfrm>
        </p:grpSpPr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179" y="1071"/>
              <a:ext cx="1437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b="1">
                <a:solidFill>
                  <a:srgbClr val="FF9933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1142" y="1162"/>
              <a:ext cx="1437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b="1">
                <a:solidFill>
                  <a:srgbClr val="FF9933"/>
                </a:solidFill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1104" y="1252"/>
              <a:ext cx="1437" cy="318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b="1" dirty="0">
                  <a:solidFill>
                    <a:srgbClr val="FF9933"/>
                  </a:solidFill>
                </a:rPr>
                <a:t>アクセス許可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理解度チェック！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229600" cy="5073650"/>
          </a:xfrm>
        </p:spPr>
        <p:txBody>
          <a:bodyPr/>
          <a:lstStyle/>
          <a:p>
            <a:r>
              <a:rPr lang="en-US" altLang="ja-JP" dirty="0" smtClean="0"/>
              <a:t>【Q】 Visual Studio 2005 </a:t>
            </a:r>
            <a:r>
              <a:rPr lang="ja-JP" altLang="en-US" dirty="0" smtClean="0"/>
              <a:t>で作成したアプリケーションをファイルサーバーにコピーして実行しました。うまく動きますか？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 rot="-5400000">
            <a:off x="4320381" y="2383632"/>
            <a:ext cx="792163" cy="1441450"/>
          </a:xfrm>
          <a:prstGeom prst="lef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9750" y="3573463"/>
            <a:ext cx="82296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3200" dirty="0"/>
              <a:t>【A】 </a:t>
            </a:r>
            <a:r>
              <a:rPr lang="ja-JP" altLang="en-US" sz="3200" dirty="0" smtClean="0"/>
              <a:t>ファイル サーバーなどに配置しているときには実行できない処理もあります。</a:t>
            </a:r>
            <a:endParaRPr lang="en-US" altLang="ja-JP" sz="3200" dirty="0" smtClean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ja-JP" altLang="en-US" sz="3200" dirty="0" smtClean="0"/>
              <a:t>その場合には、</a:t>
            </a:r>
            <a:r>
              <a:rPr lang="ja-JP" altLang="en-US" sz="3200" dirty="0" smtClean="0">
                <a:solidFill>
                  <a:srgbClr val="0000FF"/>
                </a:solidFill>
              </a:rPr>
              <a:t>クライアントに適切なアクセス許可を設定する</a:t>
            </a:r>
            <a:r>
              <a:rPr lang="ja-JP" altLang="en-US" sz="3200" dirty="0" smtClean="0"/>
              <a:t>か、</a:t>
            </a:r>
            <a:r>
              <a:rPr lang="en-US" altLang="ja-JP" sz="3200" dirty="0" err="1" smtClean="0">
                <a:solidFill>
                  <a:srgbClr val="0000FF"/>
                </a:solidFill>
              </a:rPr>
              <a:t>ClickOnce</a:t>
            </a:r>
            <a:r>
              <a:rPr lang="en-US" altLang="ja-JP" sz="3200" dirty="0" smtClean="0"/>
              <a:t> </a:t>
            </a:r>
            <a:r>
              <a:rPr lang="ja-JP" altLang="en-US" sz="3200" dirty="0" err="1" smtClean="0"/>
              <a:t>での</a:t>
            </a:r>
            <a:r>
              <a:rPr lang="ja-JP" altLang="en-US" sz="3200" dirty="0" smtClean="0"/>
              <a:t>配布を検討する必要があります。</a:t>
            </a:r>
            <a:endParaRPr lang="ja-JP" altLang="en-US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はじめに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時間も短いですし、環境の作成が難しかったので、デモなしで突っ走りたいと思います。</a:t>
            </a:r>
            <a:endParaRPr lang="en-US" altLang="ja-JP" dirty="0" smtClean="0"/>
          </a:p>
          <a:p>
            <a:r>
              <a:rPr lang="ja-JP" altLang="en-US" dirty="0" smtClean="0"/>
              <a:t>概要ではなく、もうちょっと中の話をしていきます。</a:t>
            </a:r>
          </a:p>
        </p:txBody>
      </p:sp>
    </p:spTree>
  </p:cSld>
  <p:clrMapOvr>
    <a:masterClrMapping/>
  </p:clrMapOvr>
  <p:transition advTm="17716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コード アクセス セキュリティ とは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.NET Framework </a:t>
            </a:r>
            <a:r>
              <a:rPr lang="ja-JP" altLang="en-US" dirty="0" smtClean="0"/>
              <a:t>で採用されているセキュリティ機構</a:t>
            </a:r>
            <a:endParaRPr lang="en-US" altLang="ja-JP" dirty="0" smtClean="0"/>
          </a:p>
        </p:txBody>
      </p:sp>
    </p:spTree>
  </p:cSld>
  <p:clrMapOvr>
    <a:masterClrMapping/>
  </p:clrMapOvr>
  <p:transition advTm="19678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理解度チェック！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229600" cy="5073650"/>
          </a:xfrm>
        </p:spPr>
        <p:txBody>
          <a:bodyPr/>
          <a:lstStyle/>
          <a:p>
            <a:r>
              <a:rPr lang="en-US" altLang="ja-JP" smtClean="0"/>
              <a:t>【Q】 Visual Studio 2005 </a:t>
            </a:r>
            <a:r>
              <a:rPr lang="ja-JP" altLang="en-US" smtClean="0"/>
              <a:t>で作成したアプリケーションをファイルサーバーにコピーして実行しました。うまく動きますか？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 rot="-5400000">
            <a:off x="4320381" y="2383632"/>
            <a:ext cx="792163" cy="1441450"/>
          </a:xfrm>
          <a:prstGeom prst="lef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9750" y="3573463"/>
            <a:ext cx="82296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4400"/>
              <a:t>【A】 </a:t>
            </a:r>
            <a:r>
              <a:rPr lang="ja-JP" altLang="en-US" sz="4400"/>
              <a:t>う、う～ん・・・</a:t>
            </a:r>
          </a:p>
        </p:txBody>
      </p:sp>
    </p:spTree>
    <p:custDataLst>
      <p:tags r:id="rId1"/>
    </p:custDataLst>
  </p:cSld>
  <p:clrMapOvr>
    <a:masterClrMapping/>
  </p:clrMapOvr>
  <p:transition advTm="2753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.NET 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以前のセキュリティ機構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218488" cy="5073650"/>
          </a:xfrm>
        </p:spPr>
        <p:txBody>
          <a:bodyPr/>
          <a:lstStyle/>
          <a:p>
            <a:r>
              <a:rPr lang="ja-JP" altLang="en-US" sz="2800" dirty="0" smtClean="0"/>
              <a:t>ロールベース セキュリティ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426494" y="3945727"/>
            <a:ext cx="2987675" cy="6604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9966"/>
              </a:gs>
              <a:gs pos="100000">
                <a:srgbClr val="FFCCCC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プログラム</a:t>
            </a: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1514475" y="4637088"/>
            <a:ext cx="3887788" cy="719137"/>
          </a:xfrm>
          <a:prstGeom prst="rect">
            <a:avLst/>
          </a:prstGeom>
          <a:solidFill>
            <a:srgbClr val="FFFF99">
              <a:alpha val="79999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 dirty="0">
                <a:solidFill>
                  <a:srgbClr val="FF9933"/>
                </a:solidFill>
              </a:rPr>
              <a:t>ロール（</a:t>
            </a:r>
            <a:r>
              <a:rPr lang="en-US" altLang="ja-JP" sz="2400" b="1" dirty="0">
                <a:solidFill>
                  <a:srgbClr val="FF9933"/>
                </a:solidFill>
              </a:rPr>
              <a:t>Windows</a:t>
            </a:r>
            <a:r>
              <a:rPr lang="ja-JP" altLang="en-US" sz="2400" b="1" dirty="0">
                <a:solidFill>
                  <a:srgbClr val="FF9933"/>
                </a:solidFill>
              </a:rPr>
              <a:t>）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3860800"/>
          <a:ext cx="869950" cy="1135063"/>
        </p:xfrm>
        <a:graphic>
          <a:graphicData uri="http://schemas.openxmlformats.org/presentationml/2006/ole">
            <p:oleObj spid="_x0000_s1026" name="Visio" r:id="rId4" imgW="593476" imgH="774123" progId="">
              <p:embed/>
            </p:oleObj>
          </a:graphicData>
        </a:graphic>
      </p:graphicFrame>
      <p:sp>
        <p:nvSpPr>
          <p:cNvPr id="1031" name="AutoShape 13"/>
          <p:cNvSpPr>
            <a:spLocks noChangeArrowheads="1"/>
          </p:cNvSpPr>
          <p:nvPr/>
        </p:nvSpPr>
        <p:spPr bwMode="auto">
          <a:xfrm rot="14986247">
            <a:off x="641217" y="2972028"/>
            <a:ext cx="1152525" cy="647700"/>
          </a:xfrm>
          <a:prstGeom prst="leftArrow">
            <a:avLst>
              <a:gd name="adj1" fmla="val 50000"/>
              <a:gd name="adj2" fmla="val 4448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250825" y="2276475"/>
            <a:ext cx="420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ja-JP" altLang="en-US" sz="2000"/>
              <a:t>この人のロール（権限）で実行される。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6300788" y="4292600"/>
            <a:ext cx="1008062" cy="93662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6CCFF"/>
              </a:gs>
              <a:gs pos="50000">
                <a:srgbClr val="99CCFF"/>
              </a:gs>
              <a:gs pos="100000">
                <a:srgbClr val="66CCFF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データ</a:t>
            </a:r>
          </a:p>
          <a:p>
            <a:pPr algn="ctr">
              <a:defRPr/>
            </a:pPr>
            <a:r>
              <a:rPr lang="ja-JP" alt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ベース</a:t>
            </a:r>
            <a:endParaRPr lang="ja-JP" altLang="en-US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6300788" y="3427413"/>
            <a:ext cx="1093787" cy="679450"/>
          </a:xfrm>
          <a:prstGeom prst="verticalScroll">
            <a:avLst>
              <a:gd name="adj" fmla="val 12500"/>
            </a:avLst>
          </a:prstGeom>
          <a:solidFill>
            <a:srgbClr val="FFFF99">
              <a:alpha val="60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ファイル</a:t>
            </a:r>
            <a:endParaRPr lang="ja-JP" altLang="en-US" b="1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5" name="Line 17"/>
          <p:cNvSpPr>
            <a:spLocks noChangeShapeType="1"/>
          </p:cNvSpPr>
          <p:nvPr/>
        </p:nvSpPr>
        <p:spPr bwMode="auto">
          <a:xfrm flipV="1">
            <a:off x="5580063" y="4076700"/>
            <a:ext cx="574675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6" name="Line 18"/>
          <p:cNvSpPr>
            <a:spLocks noChangeShapeType="1"/>
          </p:cNvSpPr>
          <p:nvPr/>
        </p:nvSpPr>
        <p:spPr bwMode="auto">
          <a:xfrm flipV="1">
            <a:off x="5580063" y="4508500"/>
            <a:ext cx="576262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7" name="AutoShape 19"/>
          <p:cNvSpPr>
            <a:spLocks noChangeArrowheads="1"/>
          </p:cNvSpPr>
          <p:nvPr/>
        </p:nvSpPr>
        <p:spPr bwMode="auto">
          <a:xfrm rot="10800000">
            <a:off x="4427538" y="2060575"/>
            <a:ext cx="792162" cy="647700"/>
          </a:xfrm>
          <a:prstGeom prst="leftArrow">
            <a:avLst>
              <a:gd name="adj1" fmla="val 50000"/>
              <a:gd name="adj2" fmla="val 3057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Rectangle 20"/>
          <p:cNvSpPr>
            <a:spLocks noChangeArrowheads="1"/>
          </p:cNvSpPr>
          <p:nvPr/>
        </p:nvSpPr>
        <p:spPr bwMode="auto">
          <a:xfrm>
            <a:off x="5292725" y="1916113"/>
            <a:ext cx="37433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ja-JP" altLang="en-US" sz="2000"/>
              <a:t>・ファイルのアクセス許可</a:t>
            </a:r>
          </a:p>
          <a:p>
            <a:pPr eaLnBrk="0" hangingPunct="0">
              <a:spcBef>
                <a:spcPct val="20000"/>
              </a:spcBef>
            </a:pPr>
            <a:r>
              <a:rPr lang="ja-JP" altLang="en-US" sz="2000"/>
              <a:t>・データベースへのアクセス権限</a:t>
            </a:r>
          </a:p>
          <a:p>
            <a:pPr eaLnBrk="0" hangingPunct="0">
              <a:spcBef>
                <a:spcPct val="20000"/>
              </a:spcBef>
            </a:pPr>
            <a:r>
              <a:rPr lang="ja-JP" altLang="en-US" sz="2000"/>
              <a:t>など</a:t>
            </a:r>
          </a:p>
        </p:txBody>
      </p:sp>
    </p:spTree>
  </p:cSld>
  <p:clrMapOvr>
    <a:masterClrMapping/>
  </p:clrMapOvr>
  <p:transition advTm="49902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.NET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のセキュリティ機構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218488" cy="5073650"/>
          </a:xfrm>
        </p:spPr>
        <p:txBody>
          <a:bodyPr/>
          <a:lstStyle/>
          <a:p>
            <a:r>
              <a:rPr lang="ja-JP" altLang="en-US" sz="2800" dirty="0" smtClean="0"/>
              <a:t>コード アクセス セキュリティ （</a:t>
            </a:r>
            <a:r>
              <a:rPr lang="en-US" altLang="ja-JP" sz="2800" dirty="0" smtClean="0"/>
              <a:t>CAS</a:t>
            </a:r>
            <a:r>
              <a:rPr lang="ja-JP" altLang="en-US" sz="2800" dirty="0" smtClean="0"/>
              <a:t>）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38288" y="4976813"/>
            <a:ext cx="3887787" cy="719137"/>
          </a:xfrm>
          <a:prstGeom prst="rect">
            <a:avLst/>
          </a:prstGeom>
          <a:solidFill>
            <a:srgbClr val="FFFF99">
              <a:alpha val="79999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>
                <a:solidFill>
                  <a:srgbClr val="FF9933"/>
                </a:solidFill>
              </a:rPr>
              <a:t>ロール（</a:t>
            </a:r>
            <a:r>
              <a:rPr lang="en-US" altLang="ja-JP" sz="2400" b="1">
                <a:solidFill>
                  <a:srgbClr val="FF9933"/>
                </a:solidFill>
              </a:rPr>
              <a:t>Windows</a:t>
            </a:r>
            <a:r>
              <a:rPr lang="ja-JP" altLang="en-US" sz="2400" b="1">
                <a:solidFill>
                  <a:srgbClr val="FF9933"/>
                </a:solidFill>
              </a:rPr>
              <a:t>）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4192588"/>
          <a:ext cx="869950" cy="1135062"/>
        </p:xfrm>
        <a:graphic>
          <a:graphicData uri="http://schemas.openxmlformats.org/presentationml/2006/ole">
            <p:oleObj spid="_x0000_s2050" name="Visio" r:id="rId4" imgW="593476" imgH="774123" progId="">
              <p:embed/>
            </p:oleObj>
          </a:graphicData>
        </a:graphic>
      </p:graphicFrame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6300788" y="4076700"/>
            <a:ext cx="1008062" cy="93662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6CCFF"/>
              </a:gs>
              <a:gs pos="50000">
                <a:srgbClr val="99CCFF"/>
              </a:gs>
              <a:gs pos="100000">
                <a:srgbClr val="66CCFF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データ</a:t>
            </a:r>
          </a:p>
          <a:p>
            <a:pPr algn="ctr">
              <a:defRPr/>
            </a:pPr>
            <a:r>
              <a:rPr lang="ja-JP" alt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ベース</a:t>
            </a:r>
            <a:endParaRPr lang="ja-JP" altLang="en-US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6300788" y="3282950"/>
            <a:ext cx="1093787" cy="679450"/>
          </a:xfrm>
          <a:prstGeom prst="verticalScroll">
            <a:avLst>
              <a:gd name="adj" fmla="val 12500"/>
            </a:avLst>
          </a:prstGeom>
          <a:solidFill>
            <a:srgbClr val="FFFF99">
              <a:alpha val="60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ファイル</a:t>
            </a:r>
            <a:endParaRPr lang="ja-JP" altLang="en-US" b="1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6" name="Line 11"/>
          <p:cNvSpPr>
            <a:spLocks noChangeShapeType="1"/>
          </p:cNvSpPr>
          <p:nvPr/>
        </p:nvSpPr>
        <p:spPr bwMode="auto">
          <a:xfrm flipV="1">
            <a:off x="5580063" y="3646488"/>
            <a:ext cx="574675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auto">
          <a:xfrm flipV="1">
            <a:off x="5580063" y="4078288"/>
            <a:ext cx="576262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411413" y="3575050"/>
            <a:ext cx="3014662" cy="6477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9966"/>
              </a:gs>
              <a:gs pos="100000">
                <a:srgbClr val="FFCCCC"/>
              </a:gs>
            </a:gsLst>
            <a:lin ang="2700000" scaled="1"/>
          </a:gra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ja-JP" altLang="en-US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プログラム</a:t>
            </a:r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2411413" y="4256088"/>
            <a:ext cx="3009900" cy="719137"/>
          </a:xfrm>
          <a:prstGeom prst="rect">
            <a:avLst/>
          </a:prstGeom>
          <a:solidFill>
            <a:srgbClr val="FFFF99">
              <a:alpha val="79999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>
                <a:solidFill>
                  <a:srgbClr val="FF9933"/>
                </a:solidFill>
              </a:rPr>
              <a:t>アクセス許可</a:t>
            </a:r>
            <a:r>
              <a:rPr lang="en-US" altLang="ja-JP" sz="2400" b="1">
                <a:solidFill>
                  <a:srgbClr val="FF9933"/>
                </a:solidFill>
              </a:rPr>
              <a:t>(CAS)</a:t>
            </a:r>
          </a:p>
        </p:txBody>
      </p:sp>
      <p:sp>
        <p:nvSpPr>
          <p:cNvPr id="2060" name="AutoShape 15"/>
          <p:cNvSpPr>
            <a:spLocks noChangeArrowheads="1"/>
          </p:cNvSpPr>
          <p:nvPr/>
        </p:nvSpPr>
        <p:spPr bwMode="auto">
          <a:xfrm rot="-6363052">
            <a:off x="588647" y="2988145"/>
            <a:ext cx="1800225" cy="647700"/>
          </a:xfrm>
          <a:prstGeom prst="leftArrow">
            <a:avLst>
              <a:gd name="adj1" fmla="val 50000"/>
              <a:gd name="adj2" fmla="val 6948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684213" y="1858963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ja-JP" altLang="en-US" sz="2000"/>
              <a:t>この人のロール（権限） と</a:t>
            </a:r>
            <a:r>
              <a:rPr lang="en-US" altLang="ja-JP" sz="2000"/>
              <a:t>(AND)</a:t>
            </a:r>
          </a:p>
        </p:txBody>
      </p:sp>
      <p:sp>
        <p:nvSpPr>
          <p:cNvPr id="2062" name="AutoShape 17"/>
          <p:cNvSpPr>
            <a:spLocks noChangeArrowheads="1"/>
          </p:cNvSpPr>
          <p:nvPr/>
        </p:nvSpPr>
        <p:spPr bwMode="auto">
          <a:xfrm rot="-5941600">
            <a:off x="1978600" y="3188555"/>
            <a:ext cx="1657350" cy="647700"/>
          </a:xfrm>
          <a:prstGeom prst="leftArrow">
            <a:avLst>
              <a:gd name="adj1" fmla="val 50000"/>
              <a:gd name="adj2" fmla="val 6397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063" name="Rectangle 18"/>
          <p:cNvSpPr>
            <a:spLocks noChangeArrowheads="1"/>
          </p:cNvSpPr>
          <p:nvPr/>
        </p:nvSpPr>
        <p:spPr bwMode="auto">
          <a:xfrm>
            <a:off x="1835150" y="2276475"/>
            <a:ext cx="346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ja-JP" altLang="en-US" sz="2000"/>
              <a:t>このアクセス許可</a:t>
            </a:r>
            <a:r>
              <a:rPr lang="en-US" altLang="ja-JP" sz="2000"/>
              <a:t>(Permission)</a:t>
            </a:r>
          </a:p>
        </p:txBody>
      </p:sp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3779838" y="2708275"/>
            <a:ext cx="1757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ja-JP" altLang="en-US" sz="2000"/>
              <a:t>で実行される。</a:t>
            </a:r>
            <a:endParaRPr lang="en-US" altLang="ja-JP" sz="2000"/>
          </a:p>
        </p:txBody>
      </p:sp>
      <p:sp>
        <p:nvSpPr>
          <p:cNvPr id="2065" name="AutoShape 20"/>
          <p:cNvSpPr>
            <a:spLocks noChangeArrowheads="1"/>
          </p:cNvSpPr>
          <p:nvPr/>
        </p:nvSpPr>
        <p:spPr bwMode="auto">
          <a:xfrm rot="10800000">
            <a:off x="5508625" y="1989138"/>
            <a:ext cx="792163" cy="647700"/>
          </a:xfrm>
          <a:prstGeom prst="leftArrow">
            <a:avLst>
              <a:gd name="adj1" fmla="val 50000"/>
              <a:gd name="adj2" fmla="val 3057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066" name="Rectangle 21"/>
          <p:cNvSpPr>
            <a:spLocks noChangeArrowheads="1"/>
          </p:cNvSpPr>
          <p:nvPr/>
        </p:nvSpPr>
        <p:spPr bwMode="auto">
          <a:xfrm>
            <a:off x="6372225" y="1844675"/>
            <a:ext cx="2555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ja-JP" altLang="en-US" sz="2000" dirty="0"/>
              <a:t>つまり、ロールと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ja-JP" sz="2000" dirty="0" smtClean="0"/>
              <a:t>CAS </a:t>
            </a:r>
            <a:r>
              <a:rPr lang="ja-JP" altLang="en-US" sz="2000" dirty="0" smtClean="0"/>
              <a:t>のアクセス許可が</a:t>
            </a:r>
            <a:r>
              <a:rPr lang="ja-JP" altLang="en-US" sz="2000" dirty="0"/>
              <a:t>ない</a:t>
            </a:r>
            <a:r>
              <a:rPr lang="ja-JP" altLang="en-US" sz="2000" dirty="0" smtClean="0"/>
              <a:t>と処理</a:t>
            </a:r>
            <a:r>
              <a:rPr lang="ja-JP" altLang="en-US" sz="2000" dirty="0"/>
              <a:t>が実行できない。</a:t>
            </a:r>
          </a:p>
        </p:txBody>
      </p:sp>
    </p:spTree>
  </p:cSld>
  <p:clrMapOvr>
    <a:masterClrMapping/>
  </p:clrMapOvr>
  <p:transition advTm="78302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アクセス許可セットが付与されるまで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証拠</a:t>
            </a:r>
            <a:r>
              <a:rPr lang="ja-JP" altLang="en-US" dirty="0" smtClean="0"/>
              <a:t>を評価して、対応する</a:t>
            </a:r>
            <a:r>
              <a:rPr lang="ja-JP" altLang="en-US" dirty="0" smtClean="0">
                <a:solidFill>
                  <a:srgbClr val="0000FF"/>
                </a:solidFill>
              </a:rPr>
              <a:t>コード グループ</a:t>
            </a:r>
            <a:r>
              <a:rPr lang="ja-JP" altLang="en-US" dirty="0" smtClean="0"/>
              <a:t>を判断、コード グループに関連づけられた</a:t>
            </a:r>
            <a:r>
              <a:rPr lang="ja-JP" altLang="en-US" dirty="0" smtClean="0">
                <a:solidFill>
                  <a:srgbClr val="0000FF"/>
                </a:solidFill>
              </a:rPr>
              <a:t>アクセス許可セット</a:t>
            </a:r>
            <a:r>
              <a:rPr lang="ja-JP" altLang="en-US" dirty="0" smtClean="0"/>
              <a:t>が付与されます。</a:t>
            </a:r>
          </a:p>
        </p:txBody>
      </p:sp>
    </p:spTree>
  </p:cSld>
  <p:clrMapOvr>
    <a:masterClrMapping/>
  </p:clrMapOvr>
  <p:transition advTm="19628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アクセス許可セットが付与されるまで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証拠</a:t>
            </a:r>
            <a:r>
              <a:rPr lang="ja-JP" altLang="en-US" dirty="0" smtClean="0">
                <a:solidFill>
                  <a:schemeClr val="bg1"/>
                </a:solidFill>
              </a:rPr>
              <a:t>を評価して、対応する</a:t>
            </a:r>
            <a:r>
              <a:rPr lang="ja-JP" altLang="en-US" dirty="0" smtClean="0">
                <a:solidFill>
                  <a:srgbClr val="0000FF"/>
                </a:solidFill>
              </a:rPr>
              <a:t>コード グループ</a:t>
            </a:r>
            <a:r>
              <a:rPr lang="ja-JP" altLang="en-US" dirty="0" smtClean="0">
                <a:solidFill>
                  <a:schemeClr val="bg1"/>
                </a:solidFill>
              </a:rPr>
              <a:t>を判断、コード グループに関連づけられた</a:t>
            </a:r>
            <a:r>
              <a:rPr lang="ja-JP" altLang="en-US" dirty="0" smtClean="0">
                <a:solidFill>
                  <a:srgbClr val="0000FF"/>
                </a:solidFill>
              </a:rPr>
              <a:t>アクセス許可セット</a:t>
            </a:r>
            <a:r>
              <a:rPr lang="ja-JP" altLang="en-US" dirty="0" smtClean="0">
                <a:solidFill>
                  <a:schemeClr val="bg1"/>
                </a:solidFill>
              </a:rPr>
              <a:t>が付与されます。</a:t>
            </a:r>
          </a:p>
        </p:txBody>
      </p:sp>
    </p:spTree>
  </p:cSld>
  <p:clrMapOvr>
    <a:masterClrMapping/>
  </p:clrMapOvr>
  <p:transition advTm="11236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4.4|6.5"/>
</p:tagLst>
</file>

<file path=ppt/theme/theme1.xml><?xml version="1.0" encoding="utf-8"?>
<a:theme xmlns:a="http://schemas.openxmlformats.org/drawingml/2006/main" name="プレゼンテーション1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856</Words>
  <Application>Microsoft Office PowerPoint</Application>
  <PresentationFormat>画面に合わせる (4:3)</PresentationFormat>
  <Paragraphs>208</Paragraphs>
  <Slides>29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1" baseType="lpstr">
      <vt:lpstr>プレゼンテーション1</vt:lpstr>
      <vt:lpstr>Visio</vt:lpstr>
      <vt:lpstr>もっと知ろうよ。 コード アクセス セキュリティ（CAS）</vt:lpstr>
      <vt:lpstr>Who am I ?</vt:lpstr>
      <vt:lpstr>はじめに</vt:lpstr>
      <vt:lpstr>コード アクセス セキュリティ とは</vt:lpstr>
      <vt:lpstr>CAS 理解度チェック！</vt:lpstr>
      <vt:lpstr>.NET 以前のセキュリティ機構</vt:lpstr>
      <vt:lpstr>.NETのセキュリティ機構</vt:lpstr>
      <vt:lpstr>アクセス許可セットが付与されるまで</vt:lpstr>
      <vt:lpstr>アクセス許可セットが付与されるまで</vt:lpstr>
      <vt:lpstr>アクセス許可セットが付与されるまで</vt:lpstr>
      <vt:lpstr>証拠って？</vt:lpstr>
      <vt:lpstr>既定で用意されているセキュリティ構成</vt:lpstr>
      <vt:lpstr>既定で用意されているセキュリティ構成</vt:lpstr>
      <vt:lpstr>アクセス許可って？</vt:lpstr>
      <vt:lpstr>アクセス許可って？</vt:lpstr>
      <vt:lpstr>つまり</vt:lpstr>
      <vt:lpstr>じゃあ、こんな場合は？</vt:lpstr>
      <vt:lpstr>どうにかならない？ (Assert)</vt:lpstr>
      <vt:lpstr>スライド 19</vt:lpstr>
      <vt:lpstr>どうにかならない？ (Assert)</vt:lpstr>
      <vt:lpstr>Assert 処理は切り出してはいけません。</vt:lpstr>
      <vt:lpstr>アプリケーションをファイル サーバーで 配布するには</vt:lpstr>
      <vt:lpstr>ファイルサーバーの場合</vt:lpstr>
      <vt:lpstr>セキュリティ構成を配布するには</vt:lpstr>
      <vt:lpstr>セキュリティ構成を配布するには</vt:lpstr>
      <vt:lpstr>ClickOnce の場合</vt:lpstr>
      <vt:lpstr>ClickOnce の場合</vt:lpstr>
      <vt:lpstr>スライド 28</vt:lpstr>
      <vt:lpstr>CAS 理解度チェック！</vt:lpstr>
    </vt:vector>
  </TitlesOfParts>
  <Company>UG Software.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わんくま同盟 大阪勉強会 #1</dc:title>
  <dc:creator>中 博俊</dc:creator>
  <cp:lastModifiedBy>中　博俊</cp:lastModifiedBy>
  <cp:revision>149</cp:revision>
  <dcterms:created xsi:type="dcterms:W3CDTF">2006-05-15T04:25:02Z</dcterms:created>
  <dcterms:modified xsi:type="dcterms:W3CDTF">2006-12-14T12:04:31Z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