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8" r:id="rId13"/>
    <p:sldId id="279" r:id="rId1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>
                <a:solidFill>
                  <a:schemeClr val="tx2"/>
                </a:solidFill>
              </a:rPr>
              <a:t>わんくま同盟 東京勉強会 </a:t>
            </a:r>
            <a:r>
              <a:rPr kumimoji="0" lang="en-US" altLang="ja-JP" sz="2400">
                <a:solidFill>
                  <a:schemeClr val="tx2"/>
                </a:solidFill>
              </a:rPr>
              <a:t>#3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258888" y="1844675"/>
            <a:ext cx="67246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5400"/>
              <a:t>template vs. generics</a:t>
            </a:r>
            <a:r>
              <a:rPr lang="en-US" altLang="ja-JP"/>
              <a:t> </a:t>
            </a:r>
            <a:br>
              <a:rPr lang="en-US" altLang="ja-JP"/>
            </a:br>
            <a:r>
              <a:rPr lang="en-US" altLang="ja-JP"/>
              <a:t/>
            </a:r>
            <a:br>
              <a:rPr lang="en-US" altLang="ja-JP"/>
            </a:br>
            <a:r>
              <a:rPr lang="ja-JP" altLang="en-US" b="1"/>
              <a:t>─ ─　総称型のからくりと功罪 ──</a:t>
            </a:r>
            <a:r>
              <a:rPr lang="en-US" altLang="ja-JP"/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651500" y="4076700"/>
            <a:ext cx="2978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2006.12.09</a:t>
            </a:r>
            <a:br>
              <a:rPr lang="en-US" altLang="ja-JP"/>
            </a:br>
            <a:r>
              <a:rPr lang="ja-JP" altLang="en-US"/>
              <a:t>わんくま同盟</a:t>
            </a:r>
            <a:br>
              <a:rPr lang="ja-JP" altLang="en-US"/>
            </a:br>
            <a:r>
              <a:rPr lang="en-US" altLang="ja-JP" sz="4000" b="1" i="1">
                <a:latin typeface="Symbol" pitchFamily="18" charset="2"/>
              </a:rPr>
              <a:t>episthmh</a:t>
            </a:r>
            <a:r>
              <a:rPr lang="en-US" altLang="ja-JP"/>
              <a:t/>
            </a:r>
            <a:br>
              <a:rPr lang="en-US" altLang="ja-JP"/>
            </a:br>
            <a:r>
              <a:rPr lang="en-US" altLang="ja-JP"/>
              <a:t>Microsoft MVP : Visual C++</a:t>
            </a:r>
          </a:p>
          <a:p>
            <a:r>
              <a:rPr lang="en-US" altLang="ja-JP"/>
              <a:t>episteme@cppll.jp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generic </a:t>
            </a:r>
            <a:r>
              <a:rPr lang="ja-JP" altLang="en-US" smtClean="0"/>
              <a:t>と </a:t>
            </a:r>
            <a:r>
              <a:rPr lang="en-US" altLang="ja-JP" smtClean="0"/>
              <a:t>template </a:t>
            </a:r>
            <a:r>
              <a:rPr lang="ja-JP" altLang="en-US" smtClean="0"/>
              <a:t>の違い </a:t>
            </a:r>
            <a:r>
              <a:rPr lang="en-US" altLang="ja-JP" smtClean="0"/>
              <a:t>: template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pPr fontAlgn="t">
              <a:buFontTx/>
              <a:buNone/>
            </a:pPr>
            <a:r>
              <a:rPr lang="en-US" altLang="ja-JP" smtClean="0"/>
              <a:t>template</a:t>
            </a:r>
          </a:p>
          <a:p>
            <a:pPr fontAlgn="t"/>
            <a:r>
              <a:rPr lang="ja-JP" altLang="en-US" smtClean="0"/>
              <a:t>使われるまでコンパイルしない</a:t>
            </a:r>
            <a:r>
              <a:rPr lang="en-US" altLang="ja-JP" smtClean="0"/>
              <a:t>/</a:t>
            </a:r>
            <a:r>
              <a:rPr lang="ja-JP" altLang="en-US" smtClean="0"/>
              <a:t>できない</a:t>
            </a:r>
          </a:p>
          <a:p>
            <a:pPr fontAlgn="t">
              <a:buFontTx/>
              <a:buNone/>
            </a:pPr>
            <a:r>
              <a:rPr lang="ja-JP" altLang="en-US" smtClean="0"/>
              <a:t>　　→ ソースによるライブラリ</a:t>
            </a:r>
          </a:p>
          <a:p>
            <a:pPr fontAlgn="t">
              <a:buFontTx/>
              <a:buNone/>
            </a:pPr>
            <a:r>
              <a:rPr lang="en-US" altLang="ja-JP" smtClean="0"/>
              <a:t>       ( .lib </a:t>
            </a:r>
            <a:r>
              <a:rPr lang="ja-JP" altLang="en-US" smtClean="0"/>
              <a:t>や </a:t>
            </a:r>
            <a:r>
              <a:rPr lang="en-US" altLang="ja-JP" smtClean="0"/>
              <a:t>.dll </a:t>
            </a:r>
            <a:r>
              <a:rPr lang="ja-JP" altLang="en-US" smtClean="0"/>
              <a:t>は </a:t>
            </a:r>
            <a:r>
              <a:rPr lang="ja-JP" altLang="en-US" i="1" smtClean="0">
                <a:solidFill>
                  <a:srgbClr val="FF0000"/>
                </a:solidFill>
              </a:rPr>
              <a:t>ありえねー</a:t>
            </a:r>
            <a:r>
              <a:rPr lang="ja-JP" altLang="en-US" i="1" smtClean="0"/>
              <a:t> </a:t>
            </a:r>
            <a:r>
              <a:rPr lang="en-US" altLang="ja-JP" smtClean="0"/>
              <a:t>)</a:t>
            </a:r>
            <a:r>
              <a:rPr lang="ja-JP" altLang="en-US" i="1" smtClean="0"/>
              <a:t> </a:t>
            </a:r>
            <a:endParaRPr lang="en-US" altLang="ja-JP" i="1" smtClean="0"/>
          </a:p>
          <a:p>
            <a:pPr fontAlgn="t"/>
            <a:r>
              <a:rPr lang="ja-JP" altLang="en-US" smtClean="0"/>
              <a:t>与える型ごとに異なる実装を生成</a:t>
            </a:r>
          </a:p>
          <a:p>
            <a:pPr fontAlgn="t">
              <a:buFontTx/>
              <a:buNone/>
            </a:pPr>
            <a:r>
              <a:rPr lang="ja-JP" altLang="en-US" smtClean="0"/>
              <a:t>    → 膨張</a:t>
            </a:r>
            <a:r>
              <a:rPr lang="en-US" altLang="ja-JP" smtClean="0"/>
              <a:t>/</a:t>
            </a:r>
            <a:r>
              <a:rPr lang="ja-JP" altLang="en-US" smtClean="0"/>
              <a:t>爆発の危険性アリ</a:t>
            </a:r>
          </a:p>
          <a:p>
            <a:pPr fontAlgn="t"/>
            <a:r>
              <a:rPr lang="ja-JP" altLang="en-US" smtClean="0"/>
              <a:t>コンパイル時につじつまが合えばいい</a:t>
            </a:r>
          </a:p>
          <a:p>
            <a:pPr fontAlgn="t">
              <a:buFontTx/>
              <a:buNone/>
            </a:pPr>
            <a:r>
              <a:rPr lang="ja-JP" altLang="en-US" smtClean="0"/>
              <a:t>    → めっさ自由</a:t>
            </a:r>
            <a:r>
              <a:rPr lang="en-US" altLang="ja-JP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generic </a:t>
            </a:r>
            <a:r>
              <a:rPr lang="ja-JP" altLang="en-US" smtClean="0"/>
              <a:t>の制約</a:t>
            </a:r>
            <a:endParaRPr lang="en-US" altLang="ja-JP" smtClean="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403350" y="1557338"/>
            <a:ext cx="505460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3200"/>
              <a:t>// C#</a:t>
            </a:r>
          </a:p>
          <a:p>
            <a:r>
              <a:rPr lang="en-US" altLang="ja-JP" sz="3200" noProof="1"/>
              <a:t>public class PrintUtil&lt;</a:t>
            </a:r>
            <a:r>
              <a:rPr lang="en-US" altLang="ja-JP" sz="3200" noProof="1">
                <a:solidFill>
                  <a:srgbClr val="FF0000"/>
                </a:solidFill>
              </a:rPr>
              <a:t>T</a:t>
            </a:r>
            <a:r>
              <a:rPr lang="en-US" altLang="ja-JP" sz="3200" noProof="1"/>
              <a:t>&gt; {</a:t>
            </a:r>
            <a:endParaRPr lang="en-US" altLang="ja-JP" sz="3200"/>
          </a:p>
          <a:p>
            <a:r>
              <a:rPr lang="en-US" altLang="ja-JP" sz="3200"/>
              <a:t>  private TextWriter writer_;</a:t>
            </a:r>
            <a:endParaRPr lang="en-US" altLang="ja-JP" sz="3200" noProof="1"/>
          </a:p>
          <a:p>
            <a:r>
              <a:rPr lang="en-US" altLang="ja-JP" sz="3200"/>
              <a:t>  </a:t>
            </a:r>
            <a:r>
              <a:rPr lang="en-US" altLang="ja-JP" sz="3200" noProof="1"/>
              <a:t>public void Print(</a:t>
            </a:r>
            <a:r>
              <a:rPr lang="en-US" altLang="ja-JP" sz="3200" noProof="1">
                <a:solidFill>
                  <a:srgbClr val="FF0000"/>
                </a:solidFill>
              </a:rPr>
              <a:t>T</a:t>
            </a:r>
            <a:r>
              <a:rPr lang="en-US" altLang="ja-JP" sz="3200" noProof="1"/>
              <a:t> item) {</a:t>
            </a:r>
          </a:p>
          <a:p>
            <a:r>
              <a:rPr lang="en-US" altLang="ja-JP" sz="3200"/>
              <a:t>    </a:t>
            </a:r>
            <a:r>
              <a:rPr lang="en-US" altLang="ja-JP" sz="3200" noProof="1"/>
              <a:t>item.</a:t>
            </a:r>
            <a:r>
              <a:rPr lang="en-US" altLang="ja-JP" sz="3200" u="sng" noProof="1"/>
              <a:t>PrintOn</a:t>
            </a:r>
            <a:r>
              <a:rPr lang="en-US" altLang="ja-JP" sz="3200" noProof="1"/>
              <a:t>(writer_);</a:t>
            </a:r>
          </a:p>
          <a:p>
            <a:r>
              <a:rPr lang="en-US" altLang="ja-JP" sz="3200"/>
              <a:t>  </a:t>
            </a:r>
            <a:r>
              <a:rPr lang="en-US" altLang="ja-JP" sz="3200" noProof="1"/>
              <a:t>}</a:t>
            </a:r>
          </a:p>
          <a:p>
            <a:r>
              <a:rPr lang="en-US" altLang="ja-JP" sz="3200" noProof="1"/>
              <a:t>}</a:t>
            </a:r>
            <a:endParaRPr lang="ja-JP" altLang="en-US" sz="320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763713" y="4941888"/>
            <a:ext cx="6618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rgbClr val="FF0000"/>
                </a:solidFill>
              </a:rPr>
              <a:t>エラー </a:t>
            </a:r>
            <a:r>
              <a:rPr lang="en-US" altLang="ja-JP" sz="2800">
                <a:solidFill>
                  <a:srgbClr val="FF0000"/>
                </a:solidFill>
              </a:rPr>
              <a:t>: T </a:t>
            </a:r>
            <a:r>
              <a:rPr lang="ja-JP" altLang="en-US" sz="2800">
                <a:solidFill>
                  <a:srgbClr val="FF0000"/>
                </a:solidFill>
              </a:rPr>
              <a:t>に </a:t>
            </a:r>
            <a:r>
              <a:rPr lang="en-US" altLang="ja-JP" sz="2800">
                <a:solidFill>
                  <a:srgbClr val="FF0000"/>
                </a:solidFill>
              </a:rPr>
              <a:t>PrintOn </a:t>
            </a:r>
            <a:r>
              <a:rPr lang="ja-JP" altLang="en-US" sz="2800">
                <a:solidFill>
                  <a:srgbClr val="FF0000"/>
                </a:solidFill>
              </a:rPr>
              <a:t>なんてメソッドねーよ</a:t>
            </a:r>
            <a:r>
              <a:rPr lang="en-US" altLang="ja-JP" sz="280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 flipV="1">
            <a:off x="3779838" y="4076700"/>
            <a:ext cx="792162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184525" y="5392738"/>
            <a:ext cx="3386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(</a:t>
            </a:r>
            <a:r>
              <a:rPr lang="ja-JP" altLang="en-US"/>
              <a:t>だって</a:t>
            </a:r>
            <a:r>
              <a:rPr lang="en-US" altLang="ja-JP"/>
              <a:t>object</a:t>
            </a:r>
            <a:r>
              <a:rPr lang="ja-JP" altLang="en-US"/>
              <a:t>だと思ってんだもん</a:t>
            </a:r>
            <a:r>
              <a:rPr lang="en-US" altLang="ja-JP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 animBg="1"/>
      <p:bldP spid="256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generic </a:t>
            </a:r>
            <a:r>
              <a:rPr lang="ja-JP" altLang="en-US" smtClean="0"/>
              <a:t>の制約</a:t>
            </a:r>
            <a:endParaRPr lang="en-US" altLang="ja-JP" smtClean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052513"/>
            <a:ext cx="76549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3200"/>
              <a:t>public interface </a:t>
            </a:r>
            <a:r>
              <a:rPr lang="en-US" altLang="ja-JP" sz="3200">
                <a:solidFill>
                  <a:srgbClr val="FF0000"/>
                </a:solidFill>
              </a:rPr>
              <a:t>IPrint</a:t>
            </a:r>
            <a:r>
              <a:rPr lang="en-US" altLang="ja-JP" sz="3200"/>
              <a:t> {</a:t>
            </a:r>
          </a:p>
          <a:p>
            <a:r>
              <a:rPr lang="en-US" altLang="ja-JP" sz="3200"/>
              <a:t>  void </a:t>
            </a:r>
            <a:r>
              <a:rPr lang="en-US" altLang="ja-JP" sz="3200">
                <a:solidFill>
                  <a:srgbClr val="FF0000"/>
                </a:solidFill>
              </a:rPr>
              <a:t>PrintOn</a:t>
            </a:r>
            <a:r>
              <a:rPr lang="en-US" altLang="ja-JP" sz="3200"/>
              <a:t>(TextWriter writer);</a:t>
            </a:r>
          </a:p>
          <a:p>
            <a:r>
              <a:rPr lang="en-US" altLang="ja-JP" sz="3200"/>
              <a:t>}</a:t>
            </a:r>
          </a:p>
          <a:p>
            <a:endParaRPr lang="en-US" altLang="ja-JP" sz="3200"/>
          </a:p>
          <a:p>
            <a:r>
              <a:rPr lang="en-US" altLang="ja-JP" sz="3200" noProof="1"/>
              <a:t>public class PrintUtil&lt;</a:t>
            </a:r>
            <a:r>
              <a:rPr lang="en-US" altLang="ja-JP" sz="3200" noProof="1">
                <a:solidFill>
                  <a:srgbClr val="FF0000"/>
                </a:solidFill>
              </a:rPr>
              <a:t>T</a:t>
            </a:r>
            <a:r>
              <a:rPr lang="en-US" altLang="ja-JP" sz="3200" noProof="1"/>
              <a:t>&gt; </a:t>
            </a:r>
            <a:r>
              <a:rPr lang="en-US" altLang="ja-JP" sz="3200">
                <a:solidFill>
                  <a:srgbClr val="FF0000"/>
                </a:solidFill>
              </a:rPr>
              <a:t>where T : IPrint</a:t>
            </a:r>
            <a:r>
              <a:rPr lang="en-US" altLang="ja-JP" sz="3200"/>
              <a:t> </a:t>
            </a:r>
            <a:r>
              <a:rPr lang="en-US" altLang="ja-JP" sz="3200" noProof="1"/>
              <a:t>{</a:t>
            </a:r>
            <a:endParaRPr lang="en-US" altLang="ja-JP" sz="3200"/>
          </a:p>
          <a:p>
            <a:r>
              <a:rPr lang="en-US" altLang="ja-JP" sz="3200"/>
              <a:t>  private TextWriter writer_;</a:t>
            </a:r>
            <a:endParaRPr lang="en-US" altLang="ja-JP" sz="3200" noProof="1"/>
          </a:p>
          <a:p>
            <a:r>
              <a:rPr lang="en-US" altLang="ja-JP" sz="3200"/>
              <a:t>  </a:t>
            </a:r>
            <a:r>
              <a:rPr lang="en-US" altLang="ja-JP" sz="3200" noProof="1"/>
              <a:t>public void Print(</a:t>
            </a:r>
            <a:r>
              <a:rPr lang="en-US" altLang="ja-JP" sz="3200" noProof="1">
                <a:solidFill>
                  <a:srgbClr val="FF0000"/>
                </a:solidFill>
              </a:rPr>
              <a:t>T</a:t>
            </a:r>
            <a:r>
              <a:rPr lang="en-US" altLang="ja-JP" sz="3200" noProof="1"/>
              <a:t> item) {</a:t>
            </a:r>
          </a:p>
          <a:p>
            <a:r>
              <a:rPr lang="en-US" altLang="ja-JP" sz="3200"/>
              <a:t>    </a:t>
            </a:r>
            <a:r>
              <a:rPr lang="en-US" altLang="ja-JP" sz="3200" noProof="1"/>
              <a:t>item.</a:t>
            </a:r>
            <a:r>
              <a:rPr lang="en-US" altLang="ja-JP" sz="3200" noProof="1">
                <a:solidFill>
                  <a:srgbClr val="FF0000"/>
                </a:solidFill>
              </a:rPr>
              <a:t>PrintOn</a:t>
            </a:r>
            <a:r>
              <a:rPr lang="en-US" altLang="ja-JP" sz="3200" noProof="1"/>
              <a:t>(writer_);</a:t>
            </a:r>
          </a:p>
          <a:p>
            <a:r>
              <a:rPr lang="en-US" altLang="ja-JP" sz="3200"/>
              <a:t>  </a:t>
            </a:r>
            <a:r>
              <a:rPr lang="en-US" altLang="ja-JP" sz="3200" noProof="1"/>
              <a:t>}</a:t>
            </a:r>
          </a:p>
          <a:p>
            <a:r>
              <a:rPr lang="en-US" altLang="ja-JP" sz="3200" noProof="1"/>
              <a:t>}</a:t>
            </a:r>
            <a:endParaRPr lang="ja-JP" altLang="en-US" sz="320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555875" y="5300663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rgbClr val="FF0000"/>
                </a:solidFill>
              </a:rPr>
              <a:t>※ IPrint </a:t>
            </a:r>
            <a:r>
              <a:rPr lang="ja-JP" altLang="en-US" sz="2400" b="1">
                <a:solidFill>
                  <a:srgbClr val="FF0000"/>
                </a:solidFill>
              </a:rPr>
              <a:t>じゃない </a:t>
            </a:r>
            <a:r>
              <a:rPr lang="en-US" altLang="ja-JP" sz="2400" b="1">
                <a:solidFill>
                  <a:srgbClr val="FF0000"/>
                </a:solidFill>
              </a:rPr>
              <a:t>T </a:t>
            </a:r>
            <a:r>
              <a:rPr lang="ja-JP" altLang="en-US" sz="2400" b="1">
                <a:solidFill>
                  <a:srgbClr val="FF0000"/>
                </a:solidFill>
              </a:rPr>
              <a:t>はコンパイル・エラー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6084888" y="3573463"/>
            <a:ext cx="647700" cy="172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6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730091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6600" b="1">
                <a:solidFill>
                  <a:srgbClr val="FF0000"/>
                </a:solidFill>
                <a:ea typeface="ＭＳ Ｐ明朝" pitchFamily="18" charset="-128"/>
              </a:rPr>
              <a:t>コード、読んでみる</a:t>
            </a:r>
            <a:r>
              <a:rPr lang="en-US" altLang="ja-JP" sz="6600" b="1">
                <a:solidFill>
                  <a:srgbClr val="FF0000"/>
                </a:solidFill>
                <a:ea typeface="ＭＳ Ｐ明朝" pitchFamily="18" charset="-128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総称性って･･･</a:t>
            </a:r>
            <a:r>
              <a:rPr lang="en-US" altLang="ja-JP" smtClean="0"/>
              <a:t>?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27088" y="1916113"/>
            <a:ext cx="2060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ぶっちゃけていえば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2636838"/>
            <a:ext cx="80137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9600" b="1">
                <a:solidFill>
                  <a:srgbClr val="FF0000"/>
                </a:solidFill>
                <a:ea typeface="ＭＳ Ｐ明朝" pitchFamily="18" charset="-128"/>
              </a:rPr>
              <a:t>十把ひとからげ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毎度おなじみ</a:t>
            </a:r>
            <a:r>
              <a:rPr lang="en-US" altLang="ja-JP" smtClean="0"/>
              <a:t>Stack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3097212"/>
          </a:xfrm>
        </p:spPr>
        <p:txBody>
          <a:bodyPr/>
          <a:lstStyle/>
          <a:p>
            <a:r>
              <a:rPr lang="en-US" altLang="ja-JP" smtClean="0">
                <a:solidFill>
                  <a:srgbClr val="FF0000"/>
                </a:solidFill>
              </a:rPr>
              <a:t>string</a:t>
            </a:r>
            <a:r>
              <a:rPr lang="en-US" altLang="ja-JP" smtClean="0"/>
              <a:t> </a:t>
            </a:r>
            <a:r>
              <a:rPr lang="ja-JP" altLang="en-US" smtClean="0"/>
              <a:t>の </a:t>
            </a:r>
            <a:r>
              <a:rPr lang="en-US" altLang="ja-JP" smtClean="0"/>
              <a:t>Stack</a:t>
            </a:r>
          </a:p>
          <a:p>
            <a:r>
              <a:rPr lang="en-US" altLang="ja-JP" smtClean="0">
                <a:solidFill>
                  <a:srgbClr val="FF0000"/>
                </a:solidFill>
              </a:rPr>
              <a:t>int</a:t>
            </a:r>
            <a:r>
              <a:rPr lang="en-US" altLang="ja-JP" smtClean="0"/>
              <a:t> </a:t>
            </a:r>
            <a:r>
              <a:rPr lang="ja-JP" altLang="en-US" smtClean="0"/>
              <a:t>の </a:t>
            </a:r>
            <a:r>
              <a:rPr lang="en-US" altLang="ja-JP" smtClean="0"/>
              <a:t>Stack</a:t>
            </a:r>
          </a:p>
          <a:p>
            <a:r>
              <a:rPr lang="en-US" altLang="ja-JP" smtClean="0">
                <a:solidFill>
                  <a:srgbClr val="FF0000"/>
                </a:solidFill>
              </a:rPr>
              <a:t>long</a:t>
            </a:r>
            <a:r>
              <a:rPr lang="en-US" altLang="ja-JP" smtClean="0"/>
              <a:t> </a:t>
            </a:r>
            <a:r>
              <a:rPr lang="ja-JP" altLang="en-US" smtClean="0"/>
              <a:t>の Ｓｔａｃｋ</a:t>
            </a:r>
          </a:p>
          <a:p>
            <a:r>
              <a:rPr lang="ja-JP" altLang="en-US" smtClean="0">
                <a:solidFill>
                  <a:srgbClr val="FF0000"/>
                </a:solidFill>
              </a:rPr>
              <a:t>Ｂｕｔｔｏｎ</a:t>
            </a:r>
            <a:r>
              <a:rPr lang="ja-JP" altLang="en-US" smtClean="0"/>
              <a:t> の </a:t>
            </a:r>
            <a:r>
              <a:rPr lang="en-US" altLang="ja-JP" smtClean="0"/>
              <a:t>Stack</a:t>
            </a:r>
          </a:p>
          <a:p>
            <a:r>
              <a:rPr lang="en-US" altLang="ja-JP" smtClean="0">
                <a:solidFill>
                  <a:srgbClr val="FF0000"/>
                </a:solidFill>
              </a:rPr>
              <a:t>……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692275" y="4221163"/>
            <a:ext cx="4900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3200" b="1"/>
              <a:t>ぜんぶまとめて </a:t>
            </a:r>
            <a:r>
              <a:rPr lang="en-US" altLang="ja-JP" sz="3200" b="1">
                <a:solidFill>
                  <a:srgbClr val="FF0000"/>
                </a:solidFill>
              </a:rPr>
              <a:t>T</a:t>
            </a:r>
            <a:r>
              <a:rPr lang="en-US" altLang="ja-JP" sz="3200" b="1"/>
              <a:t> </a:t>
            </a:r>
            <a:r>
              <a:rPr lang="ja-JP" altLang="en-US" sz="3200" b="1"/>
              <a:t>の </a:t>
            </a:r>
            <a:r>
              <a:rPr lang="en-US" altLang="ja-JP" sz="3200" b="1"/>
              <a:t>Stack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132138" y="4941888"/>
            <a:ext cx="4633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/>
              <a:t>→ </a:t>
            </a:r>
            <a:r>
              <a:rPr lang="en-US" altLang="ja-JP" sz="2400">
                <a:solidFill>
                  <a:srgbClr val="FF0000"/>
                </a:solidFill>
              </a:rPr>
              <a:t>T</a:t>
            </a:r>
            <a:r>
              <a:rPr lang="en-US" altLang="ja-JP" sz="2400"/>
              <a:t> </a:t>
            </a:r>
            <a:r>
              <a:rPr lang="ja-JP" altLang="en-US" sz="2400"/>
              <a:t>は使うときに決めることにする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総称性の言語サポート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80400" cy="2592387"/>
          </a:xfrm>
        </p:spPr>
        <p:txBody>
          <a:bodyPr/>
          <a:lstStyle/>
          <a:p>
            <a:r>
              <a:rPr lang="en-US" altLang="ja-JP" sz="4000" smtClean="0"/>
              <a:t>C#, VB.Net </a:t>
            </a:r>
            <a:r>
              <a:rPr lang="ja-JP" altLang="en-US" sz="4000" smtClean="0"/>
              <a:t>では </a:t>
            </a:r>
            <a:r>
              <a:rPr lang="en-US" altLang="ja-JP" sz="4000" smtClean="0"/>
              <a:t>generics</a:t>
            </a:r>
          </a:p>
          <a:p>
            <a:r>
              <a:rPr lang="en-US" altLang="ja-JP" sz="4000" smtClean="0"/>
              <a:t>C++ </a:t>
            </a:r>
            <a:r>
              <a:rPr lang="ja-JP" altLang="en-US" sz="4000" smtClean="0"/>
              <a:t>では </a:t>
            </a:r>
            <a:r>
              <a:rPr lang="en-US" altLang="ja-JP" sz="4000" smtClean="0"/>
              <a:t>template</a:t>
            </a:r>
          </a:p>
          <a:p>
            <a:r>
              <a:rPr lang="en-US" altLang="ja-JP" sz="4000" smtClean="0"/>
              <a:t>C++/CLI </a:t>
            </a:r>
            <a:r>
              <a:rPr lang="ja-JP" altLang="en-US" sz="4000" smtClean="0"/>
              <a:t>では </a:t>
            </a:r>
            <a:r>
              <a:rPr lang="en-US" altLang="ja-JP" sz="4000" smtClean="0"/>
              <a:t>template </a:t>
            </a:r>
            <a:r>
              <a:rPr lang="ja-JP" altLang="en-US" sz="4000" smtClean="0"/>
              <a:t>と </a:t>
            </a:r>
            <a:r>
              <a:rPr lang="en-US" altLang="ja-JP" sz="4000" smtClean="0"/>
              <a:t>generics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68538" y="4508500"/>
            <a:ext cx="466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※ STL/CLR</a:t>
            </a:r>
            <a:r>
              <a:rPr lang="ja-JP" altLang="en-US">
                <a:solidFill>
                  <a:srgbClr val="FF0000"/>
                </a:solidFill>
              </a:rPr>
              <a:t>はこのタイプの</a:t>
            </a:r>
            <a:r>
              <a:rPr lang="en-US" altLang="ja-JP">
                <a:solidFill>
                  <a:srgbClr val="FF0000"/>
                </a:solidFill>
              </a:rPr>
              <a:t>Managed </a:t>
            </a:r>
            <a:r>
              <a:rPr lang="ja-JP" altLang="en-US">
                <a:solidFill>
                  <a:srgbClr val="FF0000"/>
                </a:solidFill>
              </a:rPr>
              <a:t>コンテナ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4356100" y="3573463"/>
            <a:ext cx="287338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VB </a:t>
            </a:r>
            <a:r>
              <a:rPr lang="ja-JP" altLang="en-US" smtClean="0"/>
              <a:t>による </a:t>
            </a:r>
            <a:r>
              <a:rPr lang="en-US" altLang="ja-JP" smtClean="0"/>
              <a:t>T </a:t>
            </a:r>
            <a:r>
              <a:rPr lang="ja-JP" altLang="en-US" smtClean="0"/>
              <a:t>の Ｓｔａｃｋ </a:t>
            </a:r>
            <a:r>
              <a:rPr lang="en-US" altLang="ja-JP" smtClean="0"/>
              <a:t>(generics)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27175" y="1922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50825" y="981075"/>
            <a:ext cx="52133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noProof="1"/>
              <a:t>Public Class </a:t>
            </a:r>
            <a:r>
              <a:rPr lang="en-US" altLang="ja-JP" b="1" noProof="1"/>
              <a:t>Stack</a:t>
            </a:r>
            <a:r>
              <a:rPr lang="en-US" altLang="ja-JP" noProof="1"/>
              <a:t>(Of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)</a:t>
            </a:r>
          </a:p>
          <a:p>
            <a:endParaRPr lang="en-US" altLang="ja-JP" noProof="1"/>
          </a:p>
          <a:p>
            <a:r>
              <a:rPr lang="en-US" altLang="ja-JP" noProof="1"/>
              <a:t>    Private data_() As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</a:p>
          <a:p>
            <a:r>
              <a:rPr lang="en-US" altLang="ja-JP" noProof="1"/>
              <a:t>    Private size_ As Integer</a:t>
            </a:r>
          </a:p>
          <a:p>
            <a:endParaRPr lang="en-US" altLang="ja-JP" noProof="1"/>
          </a:p>
          <a:p>
            <a:r>
              <a:rPr lang="en-US" altLang="ja-JP" noProof="1"/>
              <a:t>    Public Sub </a:t>
            </a:r>
            <a:r>
              <a:rPr lang="en-US" altLang="ja-JP" b="1" noProof="1"/>
              <a:t>New</a:t>
            </a:r>
            <a:r>
              <a:rPr lang="en-US" altLang="ja-JP" noProof="1"/>
              <a:t>(ByVal n As Integer)</a:t>
            </a:r>
          </a:p>
          <a:p>
            <a:r>
              <a:rPr lang="en-US" altLang="ja-JP" noProof="1"/>
              <a:t>        ReDim data_(n)</a:t>
            </a:r>
          </a:p>
          <a:p>
            <a:r>
              <a:rPr lang="en-US" altLang="ja-JP" noProof="1"/>
              <a:t>        size_ = 0</a:t>
            </a:r>
          </a:p>
          <a:p>
            <a:r>
              <a:rPr lang="en-US" altLang="ja-JP" noProof="1"/>
              <a:t>    End Sub</a:t>
            </a:r>
          </a:p>
          <a:p>
            <a:endParaRPr lang="en-US" altLang="ja-JP" noProof="1"/>
          </a:p>
          <a:p>
            <a:r>
              <a:rPr lang="en-US" altLang="ja-JP" noProof="1"/>
              <a:t>    Public ReadOnly Property </a:t>
            </a:r>
            <a:r>
              <a:rPr lang="en-US" altLang="ja-JP" b="1" noProof="1"/>
              <a:t>Empty</a:t>
            </a:r>
            <a:r>
              <a:rPr lang="en-US" altLang="ja-JP" noProof="1"/>
              <a:t>() As Boolean</a:t>
            </a:r>
          </a:p>
          <a:p>
            <a:r>
              <a:rPr lang="en-US" altLang="ja-JP" noProof="1"/>
              <a:t>        Get</a:t>
            </a:r>
          </a:p>
          <a:p>
            <a:r>
              <a:rPr lang="en-US" altLang="ja-JP" noProof="1"/>
              <a:t>            Return size_ = 0</a:t>
            </a:r>
          </a:p>
          <a:p>
            <a:r>
              <a:rPr lang="en-US" altLang="ja-JP" noProof="1"/>
              <a:t>        End Get</a:t>
            </a:r>
          </a:p>
          <a:p>
            <a:r>
              <a:rPr lang="en-US" altLang="ja-JP" noProof="1"/>
              <a:t>    End Property</a:t>
            </a:r>
          </a:p>
          <a:p>
            <a:endParaRPr lang="en-US" altLang="ja-JP" noProof="1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251450" y="2276475"/>
            <a:ext cx="39306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ja-JP" noProof="1"/>
          </a:p>
          <a:p>
            <a:r>
              <a:rPr lang="en-US" altLang="ja-JP" noProof="1"/>
              <a:t>    Public Sub </a:t>
            </a:r>
            <a:r>
              <a:rPr lang="en-US" altLang="ja-JP" b="1" noProof="1"/>
              <a:t>Push</a:t>
            </a:r>
            <a:r>
              <a:rPr lang="en-US" altLang="ja-JP" noProof="1"/>
              <a:t>(ByVal item As </a:t>
            </a:r>
            <a:r>
              <a:rPr lang="en-US" altLang="ja-JP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)</a:t>
            </a:r>
          </a:p>
          <a:p>
            <a:r>
              <a:rPr lang="en-US" altLang="ja-JP" noProof="1"/>
              <a:t>        data_(size_) = item</a:t>
            </a:r>
          </a:p>
          <a:p>
            <a:r>
              <a:rPr lang="en-US" altLang="ja-JP" noProof="1"/>
              <a:t>        size_ = size_ + 1</a:t>
            </a:r>
          </a:p>
          <a:p>
            <a:r>
              <a:rPr lang="en-US" altLang="ja-JP" noProof="1"/>
              <a:t>    End Sub</a:t>
            </a:r>
          </a:p>
          <a:p>
            <a:endParaRPr lang="en-US" altLang="ja-JP" noProof="1"/>
          </a:p>
          <a:p>
            <a:r>
              <a:rPr lang="en-US" altLang="ja-JP" noProof="1"/>
              <a:t>    Public Function </a:t>
            </a:r>
            <a:r>
              <a:rPr lang="en-US" altLang="ja-JP" b="1" noProof="1"/>
              <a:t>Pop</a:t>
            </a:r>
            <a:r>
              <a:rPr lang="en-US" altLang="ja-JP" noProof="1"/>
              <a:t>() As </a:t>
            </a:r>
            <a:r>
              <a:rPr lang="en-US" altLang="ja-JP" noProof="1">
                <a:solidFill>
                  <a:srgbClr val="FF0000"/>
                </a:solidFill>
              </a:rPr>
              <a:t>T</a:t>
            </a:r>
          </a:p>
          <a:p>
            <a:r>
              <a:rPr lang="en-US" altLang="ja-JP" noProof="1"/>
              <a:t>        size_ = size_ - 1</a:t>
            </a:r>
          </a:p>
          <a:p>
            <a:r>
              <a:rPr lang="en-US" altLang="ja-JP" noProof="1"/>
              <a:t>        Return data_(size_)</a:t>
            </a:r>
          </a:p>
          <a:p>
            <a:r>
              <a:rPr lang="en-US" altLang="ja-JP" noProof="1"/>
              <a:t>    End Function</a:t>
            </a:r>
          </a:p>
          <a:p>
            <a:endParaRPr lang="en-US" altLang="ja-JP" noProof="1"/>
          </a:p>
          <a:p>
            <a:r>
              <a:rPr lang="en-US" altLang="ja-JP" noProof="1"/>
              <a:t>End Class</a:t>
            </a:r>
          </a:p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C# </a:t>
            </a:r>
            <a:r>
              <a:rPr lang="ja-JP" altLang="en-US" smtClean="0"/>
              <a:t>による </a:t>
            </a:r>
            <a:r>
              <a:rPr lang="en-US" altLang="ja-JP" smtClean="0"/>
              <a:t>T </a:t>
            </a:r>
            <a:r>
              <a:rPr lang="ja-JP" altLang="en-US" smtClean="0"/>
              <a:t>の Ｓｔａｃｋ </a:t>
            </a:r>
            <a:r>
              <a:rPr lang="en-US" altLang="ja-JP" smtClean="0"/>
              <a:t>(generics)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527175" y="1922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692275" y="908050"/>
            <a:ext cx="55880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noProof="1"/>
              <a:t>public class </a:t>
            </a:r>
            <a:r>
              <a:rPr lang="en-US" altLang="ja-JP" b="1" noProof="1"/>
              <a:t>Stack</a:t>
            </a:r>
            <a:r>
              <a:rPr lang="en-US" altLang="ja-JP" noProof="1"/>
              <a:t>&lt;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 {</a:t>
            </a:r>
          </a:p>
          <a:p>
            <a:endParaRPr lang="en-US" altLang="ja-JP" noProof="1"/>
          </a:p>
          <a:p>
            <a:r>
              <a:rPr lang="en-US" altLang="ja-JP" noProof="1"/>
              <a:t>    private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[] data_;</a:t>
            </a:r>
          </a:p>
          <a:p>
            <a:r>
              <a:rPr lang="en-US" altLang="ja-JP" noProof="1"/>
              <a:t>    private int size_;</a:t>
            </a:r>
          </a:p>
          <a:p>
            <a:endParaRPr lang="en-US" altLang="ja-JP" noProof="1"/>
          </a:p>
          <a:p>
            <a:r>
              <a:rPr lang="en-US" altLang="ja-JP" noProof="1"/>
              <a:t>    public </a:t>
            </a:r>
            <a:r>
              <a:rPr lang="en-US" altLang="ja-JP" b="1" noProof="1"/>
              <a:t>Stack</a:t>
            </a:r>
            <a:r>
              <a:rPr lang="en-US" altLang="ja-JP" noProof="1"/>
              <a:t>(int n) {</a:t>
            </a:r>
          </a:p>
          <a:p>
            <a:r>
              <a:rPr lang="en-US" altLang="ja-JP" noProof="1"/>
              <a:t>        data_ = new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[n];</a:t>
            </a:r>
          </a:p>
          <a:p>
            <a:r>
              <a:rPr lang="en-US" altLang="ja-JP" noProof="1"/>
              <a:t>        size_ = 0;</a:t>
            </a:r>
          </a:p>
          <a:p>
            <a:r>
              <a:rPr lang="en-US" altLang="ja-JP" noProof="1"/>
              <a:t>    }</a:t>
            </a:r>
          </a:p>
          <a:p>
            <a:endParaRPr lang="en-US" altLang="ja-JP" noProof="1"/>
          </a:p>
          <a:p>
            <a:r>
              <a:rPr lang="en-US" altLang="ja-JP" noProof="1"/>
              <a:t>    public bool </a:t>
            </a:r>
            <a:r>
              <a:rPr lang="en-US" altLang="ja-JP" b="1" noProof="1"/>
              <a:t>Empty</a:t>
            </a:r>
            <a:r>
              <a:rPr lang="en-US" altLang="ja-JP" noProof="1"/>
              <a:t> {  get { return size_ == 0; }  }</a:t>
            </a:r>
          </a:p>
          <a:p>
            <a:endParaRPr lang="en-US" altLang="ja-JP" noProof="1"/>
          </a:p>
          <a:p>
            <a:r>
              <a:rPr lang="en-US" altLang="ja-JP" noProof="1"/>
              <a:t>    public void </a:t>
            </a:r>
            <a:r>
              <a:rPr lang="en-US" altLang="ja-JP" b="1" noProof="1"/>
              <a:t>Push</a:t>
            </a:r>
            <a:r>
              <a:rPr lang="en-US" altLang="ja-JP" noProof="1"/>
              <a:t>(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item) {  data_[size_++] = item;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</a:p>
          <a:p>
            <a:endParaRPr lang="en-US" altLang="ja-JP" noProof="1"/>
          </a:p>
          <a:p>
            <a:r>
              <a:rPr lang="en-US" altLang="ja-JP" noProof="1"/>
              <a:t>    public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</a:t>
            </a:r>
            <a:r>
              <a:rPr lang="en-US" altLang="ja-JP" b="1" noProof="1"/>
              <a:t>Pop</a:t>
            </a:r>
            <a:r>
              <a:rPr lang="en-US" altLang="ja-JP" noProof="1"/>
              <a:t>() {  return data_[--size_];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</a:p>
          <a:p>
            <a:endParaRPr lang="en-US" altLang="ja-JP" noProof="1"/>
          </a:p>
          <a:p>
            <a:r>
              <a:rPr lang="en-US" altLang="ja-JP" noProof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C++/CLI </a:t>
            </a:r>
            <a:r>
              <a:rPr lang="ja-JP" altLang="en-US" smtClean="0"/>
              <a:t>による </a:t>
            </a:r>
            <a:r>
              <a:rPr lang="en-US" altLang="ja-JP" smtClean="0"/>
              <a:t>T </a:t>
            </a:r>
            <a:r>
              <a:rPr lang="ja-JP" altLang="en-US" smtClean="0"/>
              <a:t>の Ｓｔａｃｋ </a:t>
            </a:r>
            <a:r>
              <a:rPr lang="en-US" altLang="ja-JP" smtClean="0"/>
              <a:t>(generics)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7175" y="1922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92275" y="908050"/>
            <a:ext cx="5962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 noProof="1">
                <a:solidFill>
                  <a:srgbClr val="FF0000"/>
                </a:solidFill>
              </a:rPr>
              <a:t>generic</a:t>
            </a:r>
            <a:r>
              <a:rPr lang="en-US" altLang="ja-JP" noProof="1"/>
              <a:t>&lt;typename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</a:t>
            </a:r>
          </a:p>
          <a:p>
            <a:r>
              <a:rPr lang="en-US" altLang="ja-JP" noProof="1"/>
              <a:t>public ref class </a:t>
            </a:r>
            <a:r>
              <a:rPr lang="en-US" altLang="ja-JP" b="1" noProof="1"/>
              <a:t>Stack</a:t>
            </a:r>
            <a:r>
              <a:rPr lang="en-US" altLang="ja-JP" noProof="1"/>
              <a:t> {</a:t>
            </a:r>
          </a:p>
          <a:p>
            <a:r>
              <a:rPr lang="en-US" altLang="ja-JP" noProof="1"/>
              <a:t>private:</a:t>
            </a:r>
          </a:p>
          <a:p>
            <a:r>
              <a:rPr lang="en-US" altLang="ja-JP" noProof="1"/>
              <a:t>    array&lt;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&gt;^ data_;</a:t>
            </a:r>
          </a:p>
          <a:p>
            <a:r>
              <a:rPr lang="en-US" altLang="ja-JP" noProof="1"/>
              <a:t>    int size_;</a:t>
            </a:r>
          </a:p>
          <a:p>
            <a:endParaRPr lang="en-US" altLang="ja-JP" noProof="1"/>
          </a:p>
          <a:p>
            <a:r>
              <a:rPr lang="en-US" altLang="ja-JP" noProof="1"/>
              <a:t>public:</a:t>
            </a:r>
          </a:p>
          <a:p>
            <a:r>
              <a:rPr lang="en-US" altLang="ja-JP" noProof="1"/>
              <a:t>    </a:t>
            </a:r>
            <a:r>
              <a:rPr lang="en-US" altLang="ja-JP" b="1" noProof="1"/>
              <a:t>Stack</a:t>
            </a:r>
            <a:r>
              <a:rPr lang="en-US" altLang="ja-JP" noProof="1"/>
              <a:t>(int n) {</a:t>
            </a:r>
          </a:p>
          <a:p>
            <a:r>
              <a:rPr lang="en-US" altLang="ja-JP" noProof="1"/>
              <a:t>        data_ = gcnew array&lt;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&gt;(n);</a:t>
            </a:r>
          </a:p>
          <a:p>
            <a:r>
              <a:rPr lang="en-US" altLang="ja-JP" noProof="1"/>
              <a:t>        size_ = 0;</a:t>
            </a:r>
          </a:p>
          <a:p>
            <a:r>
              <a:rPr lang="en-US" altLang="ja-JP" noProof="1"/>
              <a:t>    }</a:t>
            </a:r>
          </a:p>
          <a:p>
            <a:endParaRPr lang="en-US" altLang="ja-JP" noProof="1"/>
          </a:p>
          <a:p>
            <a:r>
              <a:rPr lang="en-US" altLang="ja-JP" noProof="1"/>
              <a:t>    property bool </a:t>
            </a:r>
            <a:r>
              <a:rPr lang="en-US" altLang="ja-JP" b="1" noProof="1"/>
              <a:t>Empty</a:t>
            </a:r>
            <a:r>
              <a:rPr lang="en-US" altLang="ja-JP" noProof="1"/>
              <a:t> { bool get() { return size_ == 0; } }</a:t>
            </a:r>
          </a:p>
          <a:p>
            <a:endParaRPr lang="en-US" altLang="ja-JP" noProof="1"/>
          </a:p>
          <a:p>
            <a:r>
              <a:rPr lang="en-US" altLang="ja-JP" noProof="1"/>
              <a:t>    void </a:t>
            </a:r>
            <a:r>
              <a:rPr lang="en-US" altLang="ja-JP" b="1" noProof="1"/>
              <a:t>Push</a:t>
            </a:r>
            <a:r>
              <a:rPr lang="en-US" altLang="ja-JP" noProof="1"/>
              <a:t>(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item) { data_[size_++] = item;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</a:p>
          <a:p>
            <a:endParaRPr lang="en-US" altLang="ja-JP" noProof="1"/>
          </a:p>
          <a:p>
            <a:r>
              <a:rPr lang="en-US" altLang="ja-JP" noProof="1"/>
              <a:t>   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</a:t>
            </a:r>
            <a:r>
              <a:rPr lang="en-US" altLang="ja-JP" b="1" noProof="1"/>
              <a:t>Pop</a:t>
            </a:r>
            <a:r>
              <a:rPr lang="en-US" altLang="ja-JP" noProof="1"/>
              <a:t>() { return data_[--size_]</a:t>
            </a:r>
            <a:r>
              <a:rPr lang="en-US" altLang="ja-JP"/>
              <a:t>; </a:t>
            </a:r>
            <a:r>
              <a:rPr lang="en-US" altLang="ja-JP" noProof="1"/>
              <a:t>}</a:t>
            </a:r>
          </a:p>
          <a:p>
            <a:r>
              <a:rPr lang="en-US" altLang="ja-JP" noProof="1"/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C++/CLI </a:t>
            </a:r>
            <a:r>
              <a:rPr lang="ja-JP" altLang="en-US" smtClean="0"/>
              <a:t>による </a:t>
            </a:r>
            <a:r>
              <a:rPr lang="en-US" altLang="ja-JP" smtClean="0"/>
              <a:t>T </a:t>
            </a:r>
            <a:r>
              <a:rPr lang="ja-JP" altLang="en-US" smtClean="0"/>
              <a:t>の Ｓｔａｃｋ </a:t>
            </a:r>
            <a:r>
              <a:rPr lang="en-US" altLang="ja-JP" smtClean="0"/>
              <a:t>(template)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7175" y="1922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63713" y="836613"/>
            <a:ext cx="5962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 noProof="1">
                <a:solidFill>
                  <a:srgbClr val="FF0000"/>
                </a:solidFill>
              </a:rPr>
              <a:t>template</a:t>
            </a:r>
            <a:r>
              <a:rPr lang="en-US" altLang="ja-JP" noProof="1"/>
              <a:t>&lt;typename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</a:t>
            </a:r>
          </a:p>
          <a:p>
            <a:r>
              <a:rPr lang="en-US" altLang="ja-JP" noProof="1"/>
              <a:t>public ref class </a:t>
            </a:r>
            <a:r>
              <a:rPr lang="en-US" altLang="ja-JP" b="1" noProof="1"/>
              <a:t>Stack</a:t>
            </a:r>
            <a:r>
              <a:rPr lang="en-US" altLang="ja-JP" noProof="1"/>
              <a:t> {</a:t>
            </a:r>
          </a:p>
          <a:p>
            <a:r>
              <a:rPr lang="en-US" altLang="ja-JP" noProof="1"/>
              <a:t>private:</a:t>
            </a:r>
          </a:p>
          <a:p>
            <a:r>
              <a:rPr lang="en-US" altLang="ja-JP" noProof="1"/>
              <a:t>    array&lt;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&gt;^ data_;</a:t>
            </a:r>
          </a:p>
          <a:p>
            <a:r>
              <a:rPr lang="en-US" altLang="ja-JP" noProof="1"/>
              <a:t>    int size_;</a:t>
            </a:r>
          </a:p>
          <a:p>
            <a:endParaRPr lang="en-US" altLang="ja-JP"/>
          </a:p>
          <a:p>
            <a:r>
              <a:rPr lang="en-US" altLang="ja-JP" noProof="1"/>
              <a:t>public:</a:t>
            </a:r>
          </a:p>
          <a:p>
            <a:r>
              <a:rPr lang="en-US" altLang="ja-JP" noProof="1"/>
              <a:t>    </a:t>
            </a:r>
            <a:r>
              <a:rPr lang="en-US" altLang="ja-JP" b="1" noProof="1"/>
              <a:t>Stack</a:t>
            </a:r>
            <a:r>
              <a:rPr lang="en-US" altLang="ja-JP" noProof="1"/>
              <a:t>(int n) {</a:t>
            </a:r>
          </a:p>
          <a:p>
            <a:r>
              <a:rPr lang="en-US" altLang="ja-JP"/>
              <a:t>  </a:t>
            </a:r>
            <a:r>
              <a:rPr lang="en-US" altLang="ja-JP" noProof="1"/>
              <a:t>    data_ = gcnew array&lt;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&gt;(n);</a:t>
            </a:r>
          </a:p>
          <a:p>
            <a:r>
              <a:rPr lang="en-US" altLang="ja-JP" noProof="1"/>
              <a:t>  </a:t>
            </a:r>
            <a:r>
              <a:rPr lang="en-US" altLang="ja-JP"/>
              <a:t>  </a:t>
            </a:r>
            <a:r>
              <a:rPr lang="en-US" altLang="ja-JP" noProof="1"/>
              <a:t>  size_ = 0;</a:t>
            </a:r>
          </a:p>
          <a:p>
            <a:r>
              <a:rPr lang="en-US" altLang="ja-JP"/>
              <a:t>    </a:t>
            </a:r>
            <a:r>
              <a:rPr lang="en-US" altLang="ja-JP" noProof="1"/>
              <a:t>}</a:t>
            </a:r>
          </a:p>
          <a:p>
            <a:endParaRPr lang="en-US" altLang="ja-JP" noProof="1"/>
          </a:p>
          <a:p>
            <a:r>
              <a:rPr lang="en-US" altLang="ja-JP" noProof="1"/>
              <a:t>    property bool </a:t>
            </a:r>
            <a:r>
              <a:rPr lang="en-US" altLang="ja-JP" b="1" noProof="1"/>
              <a:t>Empty</a:t>
            </a:r>
            <a:r>
              <a:rPr lang="en-US" altLang="ja-JP" noProof="1"/>
              <a:t> {</a:t>
            </a:r>
            <a:r>
              <a:rPr lang="en-US" altLang="ja-JP"/>
              <a:t> </a:t>
            </a:r>
            <a:r>
              <a:rPr lang="en-US" altLang="ja-JP" noProof="1"/>
              <a:t>bool get()</a:t>
            </a:r>
            <a:r>
              <a:rPr lang="en-US" altLang="ja-JP"/>
              <a:t> </a:t>
            </a:r>
            <a:r>
              <a:rPr lang="en-US" altLang="ja-JP" noProof="1"/>
              <a:t>{ return size_ == 0;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  <a:endParaRPr lang="en-US" altLang="ja-JP"/>
          </a:p>
          <a:p>
            <a:endParaRPr lang="en-US" altLang="ja-JP" noProof="1"/>
          </a:p>
          <a:p>
            <a:r>
              <a:rPr lang="en-US" altLang="ja-JP" noProof="1"/>
              <a:t>    void </a:t>
            </a:r>
            <a:r>
              <a:rPr lang="en-US" altLang="ja-JP" b="1" noProof="1"/>
              <a:t>Push</a:t>
            </a:r>
            <a:r>
              <a:rPr lang="en-US" altLang="ja-JP" noProof="1"/>
              <a:t>(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item) {</a:t>
            </a:r>
            <a:r>
              <a:rPr lang="en-US" altLang="ja-JP"/>
              <a:t> </a:t>
            </a:r>
            <a:r>
              <a:rPr lang="en-US" altLang="ja-JP" noProof="1"/>
              <a:t>data_[size_++] = item;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</a:p>
          <a:p>
            <a:endParaRPr lang="en-US" altLang="ja-JP" noProof="1"/>
          </a:p>
          <a:p>
            <a:r>
              <a:rPr lang="en-US" altLang="ja-JP" noProof="1"/>
              <a:t>    </a:t>
            </a:r>
            <a:r>
              <a:rPr lang="en-US" altLang="ja-JP" b="1" noProof="1">
                <a:solidFill>
                  <a:srgbClr val="FF0000"/>
                </a:solidFill>
              </a:rPr>
              <a:t>T</a:t>
            </a:r>
            <a:r>
              <a:rPr lang="en-US" altLang="ja-JP" noProof="1"/>
              <a:t> </a:t>
            </a:r>
            <a:r>
              <a:rPr lang="en-US" altLang="ja-JP" b="1" noProof="1"/>
              <a:t>Pop</a:t>
            </a:r>
            <a:r>
              <a:rPr lang="en-US" altLang="ja-JP" noProof="1"/>
              <a:t>() {</a:t>
            </a:r>
            <a:r>
              <a:rPr lang="en-US" altLang="ja-JP"/>
              <a:t> </a:t>
            </a:r>
            <a:r>
              <a:rPr lang="en-US" altLang="ja-JP" noProof="1"/>
              <a:t>return data_[--size_];</a:t>
            </a:r>
            <a:r>
              <a:rPr lang="en-US" altLang="ja-JP"/>
              <a:t> </a:t>
            </a:r>
            <a:r>
              <a:rPr lang="en-US" altLang="ja-JP" noProof="1"/>
              <a:t>}</a:t>
            </a:r>
          </a:p>
          <a:p>
            <a:r>
              <a:rPr lang="en-US" altLang="ja-JP" noProof="1"/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generics </a:t>
            </a:r>
            <a:r>
              <a:rPr lang="ja-JP" altLang="en-US" smtClean="0"/>
              <a:t>と </a:t>
            </a:r>
            <a:r>
              <a:rPr lang="en-US" altLang="ja-JP" smtClean="0"/>
              <a:t>template </a:t>
            </a:r>
            <a:r>
              <a:rPr lang="ja-JP" altLang="en-US" smtClean="0"/>
              <a:t>の違い </a:t>
            </a:r>
            <a:r>
              <a:rPr lang="en-US" altLang="ja-JP" smtClean="0"/>
              <a:t>: generics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pPr fontAlgn="t">
              <a:buFontTx/>
              <a:buNone/>
            </a:pPr>
            <a:r>
              <a:rPr lang="en-US" altLang="ja-JP" smtClean="0"/>
              <a:t>generics</a:t>
            </a:r>
          </a:p>
          <a:p>
            <a:pPr fontAlgn="t"/>
            <a:r>
              <a:rPr lang="en-US" altLang="ja-JP" smtClean="0">
                <a:solidFill>
                  <a:srgbClr val="FF0000"/>
                </a:solidFill>
              </a:rPr>
              <a:t>object</a:t>
            </a:r>
            <a:r>
              <a:rPr lang="en-US" altLang="ja-JP" smtClean="0"/>
              <a:t> </a:t>
            </a:r>
            <a:r>
              <a:rPr lang="ja-JP" altLang="en-US" smtClean="0"/>
              <a:t>とみなしてコンパイル → ライブラリ可</a:t>
            </a:r>
          </a:p>
          <a:p>
            <a:pPr fontAlgn="t">
              <a:buFontTx/>
              <a:buNone/>
            </a:pPr>
            <a:r>
              <a:rPr lang="en-US" altLang="ja-JP" smtClean="0"/>
              <a:t>      class Stack {</a:t>
            </a:r>
            <a:br>
              <a:rPr lang="en-US" altLang="ja-JP" smtClean="0"/>
            </a:br>
            <a:r>
              <a:rPr lang="en-US" altLang="ja-JP" smtClean="0"/>
              <a:t>     private </a:t>
            </a:r>
            <a:r>
              <a:rPr lang="en-US" altLang="ja-JP" smtClean="0">
                <a:solidFill>
                  <a:srgbClr val="FF0000"/>
                </a:solidFill>
              </a:rPr>
              <a:t>object</a:t>
            </a:r>
            <a:r>
              <a:rPr lang="en-US" altLang="ja-JP" smtClean="0"/>
              <a:t>[] data_;</a:t>
            </a:r>
          </a:p>
          <a:p>
            <a:pPr fontAlgn="t">
              <a:buFontTx/>
              <a:buNone/>
            </a:pPr>
            <a:r>
              <a:rPr lang="en-US" altLang="ja-JP" smtClean="0"/>
              <a:t>        public void Push(</a:t>
            </a:r>
            <a:r>
              <a:rPr lang="en-US" altLang="ja-JP" smtClean="0">
                <a:solidFill>
                  <a:srgbClr val="FF0000"/>
                </a:solidFill>
              </a:rPr>
              <a:t>object</a:t>
            </a:r>
            <a:r>
              <a:rPr lang="en-US" altLang="ja-JP" smtClean="0"/>
              <a:t> item) { … }</a:t>
            </a:r>
          </a:p>
          <a:p>
            <a:pPr fontAlgn="t">
              <a:buFontTx/>
              <a:buNone/>
            </a:pPr>
            <a:r>
              <a:rPr lang="en-US" altLang="ja-JP" smtClean="0"/>
              <a:t>        public </a:t>
            </a:r>
            <a:r>
              <a:rPr lang="en-US" altLang="ja-JP" smtClean="0">
                <a:solidFill>
                  <a:srgbClr val="FF0000"/>
                </a:solidFill>
              </a:rPr>
              <a:t>object</a:t>
            </a:r>
            <a:r>
              <a:rPr lang="en-US" altLang="ja-JP" smtClean="0"/>
              <a:t> Pop() { … }</a:t>
            </a:r>
          </a:p>
          <a:p>
            <a:pPr fontAlgn="t">
              <a:buFontTx/>
              <a:buNone/>
            </a:pPr>
            <a:r>
              <a:rPr lang="en-US" altLang="ja-JP" smtClean="0"/>
              <a:t>      }</a:t>
            </a:r>
          </a:p>
          <a:p>
            <a:pPr fontAlgn="t"/>
            <a:r>
              <a:rPr lang="ja-JP" altLang="en-US" smtClean="0"/>
              <a:t>使う側で型のチェックとキャストを行う 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3779838" y="3860800"/>
            <a:ext cx="86360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 flipV="1">
            <a:off x="3419475" y="4437063"/>
            <a:ext cx="17287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987675" y="5661025"/>
            <a:ext cx="460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※ </a:t>
            </a:r>
            <a:r>
              <a:rPr lang="ja-JP" altLang="en-US" b="1">
                <a:solidFill>
                  <a:srgbClr val="FF0000"/>
                </a:solidFill>
              </a:rPr>
              <a:t>値型の場合、型ごとに生成する</a:t>
            </a:r>
            <a:r>
              <a:rPr lang="en-US" altLang="ja-JP" b="1">
                <a:solidFill>
                  <a:srgbClr val="FF0000"/>
                </a:solidFill>
              </a:rPr>
              <a:t>(</a:t>
            </a:r>
            <a:r>
              <a:rPr lang="ja-JP" altLang="en-US" b="1">
                <a:solidFill>
                  <a:srgbClr val="FF0000"/>
                </a:solidFill>
              </a:rPr>
              <a:t>実行時</a:t>
            </a:r>
            <a:r>
              <a:rPr lang="en-US" altLang="ja-JP" b="1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631</Words>
  <Application>Microsoft Office PowerPoint</Application>
  <PresentationFormat>画面に合わせる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プレゼンテーション1</vt:lpstr>
      <vt:lpstr>スライド 1</vt:lpstr>
      <vt:lpstr>総称性って･･･?</vt:lpstr>
      <vt:lpstr>毎度おなじみStack</vt:lpstr>
      <vt:lpstr>総称性の言語サポート</vt:lpstr>
      <vt:lpstr>VB による T の Ｓｔａｃｋ (generics)</vt:lpstr>
      <vt:lpstr>C# による T の Ｓｔａｃｋ (generics)</vt:lpstr>
      <vt:lpstr>C++/CLI による T の Ｓｔａｃｋ (generics)</vt:lpstr>
      <vt:lpstr>C++/CLI による T の Ｓｔａｃｋ (template)</vt:lpstr>
      <vt:lpstr>generics と template の違い : generics</vt:lpstr>
      <vt:lpstr>generic と template の違い : template</vt:lpstr>
      <vt:lpstr>generic の制約</vt:lpstr>
      <vt:lpstr>generic の制約</vt:lpstr>
      <vt:lpstr>スライド 13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27</cp:revision>
  <dcterms:created xsi:type="dcterms:W3CDTF">2006-05-15T04:25:02Z</dcterms:created>
  <dcterms:modified xsi:type="dcterms:W3CDTF">2006-12-14T12:21:33Z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