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2"/>
  </p:notesMasterIdLst>
  <p:sldIdLst>
    <p:sldId id="266" r:id="rId2"/>
    <p:sldId id="267" r:id="rId3"/>
    <p:sldId id="268" r:id="rId4"/>
    <p:sldId id="269" r:id="rId5"/>
    <p:sldId id="270" r:id="rId6"/>
    <p:sldId id="271" r:id="rId7"/>
    <p:sldId id="272" r:id="rId8"/>
    <p:sldId id="273" r:id="rId9"/>
    <p:sldId id="274" r:id="rId10"/>
    <p:sldId id="275" r:id="rId11"/>
    <p:sldId id="276" r:id="rId12"/>
    <p:sldId id="277" r:id="rId13"/>
    <p:sldId id="278" r:id="rId14"/>
    <p:sldId id="293" r:id="rId15"/>
    <p:sldId id="280" r:id="rId16"/>
    <p:sldId id="279" r:id="rId17"/>
    <p:sldId id="281" r:id="rId18"/>
    <p:sldId id="289" r:id="rId19"/>
    <p:sldId id="290" r:id="rId20"/>
    <p:sldId id="292" r:id="rId21"/>
    <p:sldId id="291" r:id="rId22"/>
    <p:sldId id="282" r:id="rId23"/>
    <p:sldId id="283" r:id="rId24"/>
    <p:sldId id="284" r:id="rId25"/>
    <p:sldId id="285" r:id="rId26"/>
    <p:sldId id="286" r:id="rId27"/>
    <p:sldId id="288" r:id="rId28"/>
    <p:sldId id="296" r:id="rId29"/>
    <p:sldId id="294" r:id="rId30"/>
    <p:sldId id="295" r:id="rId31"/>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90" autoAdjust="0"/>
    <p:restoredTop sz="94660"/>
  </p:normalViewPr>
  <p:slideViewPr>
    <p:cSldViewPr>
      <p:cViewPr varScale="1">
        <p:scale>
          <a:sx n="81" d="100"/>
          <a:sy n="81" d="100"/>
        </p:scale>
        <p:origin x="-61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pPr>
              <a:defRPr/>
            </a:pPr>
            <a:fld id="{5719EFC4-6202-4DB6-871E-CE3558B9C8BB}" type="datetimeFigureOut">
              <a:rPr lang="ja-JP" altLang="en-US"/>
              <a:pPr>
                <a:defRPr/>
              </a:pPr>
              <a:t>2006/12/14</a:t>
            </a:fld>
            <a:endParaRPr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ja-JP" altLang="en-US" noProof="0" smtClean="0"/>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pPr>
              <a:defRPr/>
            </a:pPr>
            <a:fld id="{9967C30A-237D-45D7-A5A1-ECE13ACF67D9}"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33795"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3379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A34F0B2-B620-4D29-8086-A8CF2D4A58A9}" type="slidenum">
              <a:rPr lang="ja-JP" altLang="en-US" smtClean="0"/>
              <a:pPr/>
              <a:t>2</a:t>
            </a:fld>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クリックしてタイトルを入力</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7"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pic>
        <p:nvPicPr>
          <p:cNvPr id="1028" name="Picture 4"/>
          <p:cNvPicPr>
            <a:picLocks noChangeAspect="1" noChangeArrowheads="1"/>
          </p:cNvPicPr>
          <p:nvPr/>
        </p:nvPicPr>
        <p:blipFill>
          <a:blip r:embed="rId14"/>
          <a:srcRect/>
          <a:stretch>
            <a:fillRect/>
          </a:stretch>
        </p:blipFill>
        <p:spPr bwMode="auto">
          <a:xfrm>
            <a:off x="468313" y="6165850"/>
            <a:ext cx="1524000" cy="571500"/>
          </a:xfrm>
          <a:prstGeom prst="rect">
            <a:avLst/>
          </a:prstGeom>
          <a:noFill/>
          <a:ln w="9525">
            <a:noFill/>
            <a:miter lim="800000"/>
            <a:headEnd/>
            <a:tailEnd/>
          </a:ln>
        </p:spPr>
      </p:pic>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400">
                <a:solidFill>
                  <a:schemeClr val="tx2"/>
                </a:solidFill>
              </a:rPr>
              <a:t>わんくま同盟 東京勉強会 </a:t>
            </a:r>
            <a:r>
              <a:rPr kumimoji="0" lang="en-US" altLang="ja-JP" sz="2400">
                <a:solidFill>
                  <a:schemeClr val="tx2"/>
                </a:solidFill>
              </a:rPr>
              <a:t>#3</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rtl="0" eaLnBrk="0" fontAlgn="base" hangingPunct="0">
        <a:spcBef>
          <a:spcPct val="0"/>
        </a:spcBef>
        <a:spcAft>
          <a:spcPct val="0"/>
        </a:spcAft>
        <a:defRPr sz="2400">
          <a:solidFill>
            <a:schemeClr val="tx2"/>
          </a:solidFill>
          <a:latin typeface="+mj-lt"/>
          <a:ea typeface="+mj-ea"/>
          <a:cs typeface="+mj-cs"/>
        </a:defRPr>
      </a:lvl1pPr>
      <a:lvl2pPr algn="ctr" rtl="0" eaLnBrk="0" fontAlgn="base" hangingPunct="0">
        <a:spcBef>
          <a:spcPct val="0"/>
        </a:spcBef>
        <a:spcAft>
          <a:spcPct val="0"/>
        </a:spcAft>
        <a:defRPr sz="2400">
          <a:solidFill>
            <a:schemeClr val="tx2"/>
          </a:solidFill>
          <a:latin typeface="Arial" charset="0"/>
          <a:ea typeface="ＭＳ Ｐゴシック" pitchFamily="50" charset="-128"/>
        </a:defRPr>
      </a:lvl2pPr>
      <a:lvl3pPr algn="ctr" rtl="0" eaLnBrk="0" fontAlgn="base" hangingPunct="0">
        <a:spcBef>
          <a:spcPct val="0"/>
        </a:spcBef>
        <a:spcAft>
          <a:spcPct val="0"/>
        </a:spcAft>
        <a:defRPr sz="2400">
          <a:solidFill>
            <a:schemeClr val="tx2"/>
          </a:solidFill>
          <a:latin typeface="Arial" charset="0"/>
          <a:ea typeface="ＭＳ Ｐゴシック" pitchFamily="50" charset="-128"/>
        </a:defRPr>
      </a:lvl3pPr>
      <a:lvl4pPr algn="ctr" rtl="0" eaLnBrk="0" fontAlgn="base" hangingPunct="0">
        <a:spcBef>
          <a:spcPct val="0"/>
        </a:spcBef>
        <a:spcAft>
          <a:spcPct val="0"/>
        </a:spcAft>
        <a:defRPr sz="2400">
          <a:solidFill>
            <a:schemeClr val="tx2"/>
          </a:solidFill>
          <a:latin typeface="Arial" charset="0"/>
          <a:ea typeface="ＭＳ Ｐゴシック" pitchFamily="50" charset="-128"/>
        </a:defRPr>
      </a:lvl4pPr>
      <a:lvl5pPr algn="ctr" rtl="0" eaLnBrk="0" fontAlgn="base" hangingPunct="0">
        <a:spcBef>
          <a:spcPct val="0"/>
        </a:spcBef>
        <a:spcAft>
          <a:spcPct val="0"/>
        </a:spcAft>
        <a:defRPr sz="2400">
          <a:solidFill>
            <a:schemeClr val="tx2"/>
          </a:solidFill>
          <a:latin typeface="Arial" charset="0"/>
          <a:ea typeface="ＭＳ Ｐゴシック" pitchFamily="50" charset="-128"/>
        </a:defRPr>
      </a:lvl5pPr>
      <a:lvl6pPr marL="457200" algn="ctr" rtl="0" fontAlgn="base">
        <a:spcBef>
          <a:spcPct val="0"/>
        </a:spcBef>
        <a:spcAft>
          <a:spcPct val="0"/>
        </a:spcAft>
        <a:defRPr sz="2400">
          <a:solidFill>
            <a:schemeClr val="tx2"/>
          </a:solidFill>
          <a:latin typeface="Arial" charset="0"/>
          <a:ea typeface="ＭＳ Ｐゴシック" pitchFamily="50" charset="-128"/>
        </a:defRPr>
      </a:lvl6pPr>
      <a:lvl7pPr marL="914400" algn="ctr" rtl="0" fontAlgn="base">
        <a:spcBef>
          <a:spcPct val="0"/>
        </a:spcBef>
        <a:spcAft>
          <a:spcPct val="0"/>
        </a:spcAft>
        <a:defRPr sz="2400">
          <a:solidFill>
            <a:schemeClr val="tx2"/>
          </a:solidFill>
          <a:latin typeface="Arial" charset="0"/>
          <a:ea typeface="ＭＳ Ｐゴシック" pitchFamily="50" charset="-128"/>
        </a:defRPr>
      </a:lvl7pPr>
      <a:lvl8pPr marL="1371600" algn="ctr" rtl="0" fontAlgn="base">
        <a:spcBef>
          <a:spcPct val="0"/>
        </a:spcBef>
        <a:spcAft>
          <a:spcPct val="0"/>
        </a:spcAft>
        <a:defRPr sz="2400">
          <a:solidFill>
            <a:schemeClr val="tx2"/>
          </a:solidFill>
          <a:latin typeface="Arial" charset="0"/>
          <a:ea typeface="ＭＳ Ｐゴシック" pitchFamily="50" charset="-128"/>
        </a:defRPr>
      </a:lvl8pPr>
      <a:lvl9pPr marL="1828800" algn="ctr" rtl="0" fontAlgn="base">
        <a:spcBef>
          <a:spcPct val="0"/>
        </a:spcBef>
        <a:spcAft>
          <a:spcPct val="0"/>
        </a:spcAft>
        <a:defRPr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1"/>
          <p:cNvSpPr>
            <a:spLocks noGrp="1"/>
          </p:cNvSpPr>
          <p:nvPr>
            <p:ph type="title"/>
          </p:nvPr>
        </p:nvSpPr>
        <p:spPr>
          <a:xfrm>
            <a:off x="571500" y="2500313"/>
            <a:ext cx="8229600" cy="1643062"/>
          </a:xfrm>
        </p:spPr>
        <p:txBody>
          <a:bodyPr/>
          <a:lstStyle/>
          <a:p>
            <a:pPr eaLnBrk="1" hangingPunct="1"/>
            <a:r>
              <a:rPr lang="ja-JP" altLang="en-US" sz="6000" smtClean="0"/>
              <a:t>えムナウ　（児玉宏之）</a:t>
            </a:r>
            <a:r>
              <a:rPr lang="en-US" altLang="ja-JP" smtClean="0"/>
              <a:t/>
            </a:r>
            <a:br>
              <a:rPr lang="en-US" altLang="ja-JP" smtClean="0"/>
            </a:br>
            <a:endParaRPr kumimoji="1" lang="ja-JP" altLang="en-US" smtClean="0"/>
          </a:p>
        </p:txBody>
      </p:sp>
      <p:sp>
        <p:nvSpPr>
          <p:cNvPr id="3" name="タイトル 1"/>
          <p:cNvSpPr txBox="1">
            <a:spLocks/>
          </p:cNvSpPr>
          <p:nvPr/>
        </p:nvSpPr>
        <p:spPr bwMode="auto">
          <a:xfrm>
            <a:off x="642938" y="785813"/>
            <a:ext cx="8229600" cy="1500187"/>
          </a:xfrm>
          <a:prstGeom prst="rect">
            <a:avLst/>
          </a:prstGeom>
          <a:noFill/>
          <a:ln w="9525">
            <a:noFill/>
            <a:miter lim="800000"/>
            <a:headEnd/>
            <a:tailEnd/>
          </a:ln>
        </p:spPr>
        <p:txBody>
          <a:bodyPr anchor="ctr"/>
          <a:lstStyle/>
          <a:p>
            <a:pPr algn="ctr">
              <a:defRPr/>
            </a:pPr>
            <a:r>
              <a:rPr kumimoji="0" lang="en-US" altLang="ja-JP" sz="3200" kern="0" dirty="0">
                <a:solidFill>
                  <a:schemeClr val="tx2"/>
                </a:solidFill>
                <a:latin typeface="+mj-lt"/>
                <a:ea typeface="+mj-ea"/>
                <a:cs typeface="+mj-cs"/>
              </a:rPr>
              <a:t>“</a:t>
            </a:r>
            <a:r>
              <a:rPr kumimoji="0" lang="en-US" altLang="ja-JP" sz="3200" kern="0" dirty="0" err="1">
                <a:solidFill>
                  <a:schemeClr val="tx2"/>
                </a:solidFill>
                <a:latin typeface="+mj-lt"/>
                <a:ea typeface="+mj-ea"/>
                <a:cs typeface="+mj-cs"/>
              </a:rPr>
              <a:t>delegate+generics</a:t>
            </a:r>
            <a:r>
              <a:rPr kumimoji="0" lang="en-US" altLang="ja-JP" sz="3200" kern="0" dirty="0">
                <a:solidFill>
                  <a:schemeClr val="tx2"/>
                </a:solidFill>
                <a:latin typeface="+mj-lt"/>
                <a:ea typeface="+mj-ea"/>
                <a:cs typeface="+mj-cs"/>
              </a:rPr>
              <a:t>”</a:t>
            </a:r>
            <a:r>
              <a:rPr kumimoji="0" lang="ja-JP" altLang="en-US" sz="3200" kern="0" dirty="0">
                <a:solidFill>
                  <a:schemeClr val="tx2"/>
                </a:solidFill>
                <a:latin typeface="+mj-lt"/>
                <a:ea typeface="+mj-ea"/>
                <a:cs typeface="+mj-cs"/>
              </a:rPr>
              <a:t>汎用化による量産の技術</a:t>
            </a:r>
            <a:endParaRPr kumimoji="0" lang="en-US" altLang="ja-JP" sz="3200" kern="0" dirty="0">
              <a:solidFill>
                <a:schemeClr val="tx2"/>
              </a:solidFill>
              <a:latin typeface="+mj-lt"/>
              <a:ea typeface="+mj-ea"/>
              <a:cs typeface="+mj-cs"/>
            </a:endParaRPr>
          </a:p>
          <a:p>
            <a:pPr algn="ctr">
              <a:defRPr/>
            </a:pPr>
            <a:r>
              <a:rPr kumimoji="0" lang="ja-JP" altLang="en-US" sz="3200" kern="0" dirty="0">
                <a:solidFill>
                  <a:schemeClr val="tx2"/>
                </a:solidFill>
                <a:latin typeface="+mj-lt"/>
                <a:ea typeface="+mj-ea"/>
                <a:cs typeface="+mj-cs"/>
              </a:rPr>
              <a:t>（俺流なので要注意！！！）</a:t>
            </a:r>
            <a:r>
              <a:rPr kumimoji="0" lang="en-US" altLang="ja-JP" sz="2400" kern="0" dirty="0">
                <a:solidFill>
                  <a:schemeClr val="tx2"/>
                </a:solidFill>
                <a:latin typeface="+mj-lt"/>
                <a:ea typeface="+mj-ea"/>
                <a:cs typeface="+mj-cs"/>
              </a:rPr>
              <a:t/>
            </a:r>
            <a:br>
              <a:rPr kumimoji="0" lang="en-US" altLang="ja-JP" sz="2400" kern="0" dirty="0">
                <a:solidFill>
                  <a:schemeClr val="tx2"/>
                </a:solidFill>
                <a:latin typeface="+mj-lt"/>
                <a:ea typeface="+mj-ea"/>
                <a:cs typeface="+mj-cs"/>
              </a:rPr>
            </a:br>
            <a:endParaRPr lang="ja-JP" altLang="en-US" sz="2400" kern="0" dirty="0">
              <a:solidFill>
                <a:schemeClr val="tx2"/>
              </a:solidFill>
              <a:latin typeface="+mj-lt"/>
              <a:ea typeface="+mj-ea"/>
              <a:cs typeface="+mj-cs"/>
            </a:endParaRPr>
          </a:p>
        </p:txBody>
      </p:sp>
      <p:sp>
        <p:nvSpPr>
          <p:cNvPr id="4" name="タイトル 1"/>
          <p:cNvSpPr txBox="1">
            <a:spLocks/>
          </p:cNvSpPr>
          <p:nvPr/>
        </p:nvSpPr>
        <p:spPr bwMode="auto">
          <a:xfrm>
            <a:off x="642938" y="3857625"/>
            <a:ext cx="8229600" cy="2071688"/>
          </a:xfrm>
          <a:prstGeom prst="rect">
            <a:avLst/>
          </a:prstGeom>
          <a:noFill/>
          <a:ln w="9525">
            <a:noFill/>
            <a:miter lim="800000"/>
            <a:headEnd/>
            <a:tailEnd/>
          </a:ln>
        </p:spPr>
        <p:txBody>
          <a:bodyPr anchor="ctr"/>
          <a:lstStyle/>
          <a:p>
            <a:pPr algn="ctr">
              <a:defRPr/>
            </a:pPr>
            <a:r>
              <a:rPr kumimoji="0" lang="en-US" altLang="ja-JP" sz="2400" kern="0" dirty="0">
                <a:solidFill>
                  <a:schemeClr val="tx2"/>
                </a:solidFill>
                <a:latin typeface="+mj-lt"/>
                <a:ea typeface="+mj-ea"/>
                <a:cs typeface="+mj-cs"/>
              </a:rPr>
              <a:t/>
            </a:r>
            <a:br>
              <a:rPr kumimoji="0" lang="en-US" altLang="ja-JP" sz="2400" kern="0" dirty="0">
                <a:solidFill>
                  <a:schemeClr val="tx2"/>
                </a:solidFill>
                <a:latin typeface="+mj-lt"/>
                <a:ea typeface="+mj-ea"/>
                <a:cs typeface="+mj-cs"/>
              </a:rPr>
            </a:br>
            <a:r>
              <a:rPr kumimoji="0" lang="en-US" altLang="ja-JP" sz="4000" kern="0" dirty="0">
                <a:solidFill>
                  <a:schemeClr val="tx2"/>
                </a:solidFill>
                <a:latin typeface="+mj-lt"/>
                <a:ea typeface="+mj-ea"/>
                <a:cs typeface="+mj-cs"/>
              </a:rPr>
              <a:t>http://mnow.wankuma.com/</a:t>
            </a:r>
            <a:br>
              <a:rPr kumimoji="0" lang="en-US" altLang="ja-JP" sz="4000" kern="0" dirty="0">
                <a:solidFill>
                  <a:schemeClr val="tx2"/>
                </a:solidFill>
                <a:latin typeface="+mj-lt"/>
                <a:ea typeface="+mj-ea"/>
                <a:cs typeface="+mj-cs"/>
              </a:rPr>
            </a:br>
            <a:r>
              <a:rPr kumimoji="0" lang="en-US" altLang="ja-JP" sz="4000" kern="0" dirty="0">
                <a:solidFill>
                  <a:schemeClr val="tx2"/>
                </a:solidFill>
                <a:latin typeface="+mj-lt"/>
                <a:ea typeface="+mj-ea"/>
                <a:cs typeface="+mj-cs"/>
              </a:rPr>
              <a:t>http://blogs.wankuma.com/mnow/</a:t>
            </a:r>
            <a:br>
              <a:rPr kumimoji="0" lang="en-US" altLang="ja-JP" sz="4000" kern="0" dirty="0">
                <a:solidFill>
                  <a:schemeClr val="tx2"/>
                </a:solidFill>
                <a:latin typeface="+mj-lt"/>
                <a:ea typeface="+mj-ea"/>
                <a:cs typeface="+mj-cs"/>
              </a:rPr>
            </a:br>
            <a:r>
              <a:rPr kumimoji="0" lang="en-US" altLang="ja-JP" sz="4000" kern="0" dirty="0">
                <a:solidFill>
                  <a:schemeClr val="tx2"/>
                </a:solidFill>
                <a:latin typeface="+mj-lt"/>
                <a:ea typeface="+mj-ea"/>
                <a:cs typeface="+mj-cs"/>
              </a:rPr>
              <a:t>http://www.ailight.jp/blog/mnow/</a:t>
            </a:r>
            <a:endParaRPr lang="ja-JP" altLang="en-US" sz="4000" kern="0" dirty="0">
              <a:solidFill>
                <a:schemeClr val="tx2"/>
              </a:solidFill>
              <a:latin typeface="+mj-lt"/>
              <a:ea typeface="+mj-ea"/>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p:txBody>
          <a:bodyPr/>
          <a:lstStyle/>
          <a:p>
            <a:r>
              <a:rPr lang="ja-JP" altLang="en-US" smtClean="0"/>
              <a:t>画面要素のユーザーコントロール化</a:t>
            </a:r>
            <a:endParaRPr kumimoji="1" lang="ja-JP" altLang="en-US" smtClean="0"/>
          </a:p>
        </p:txBody>
      </p:sp>
      <p:sp>
        <p:nvSpPr>
          <p:cNvPr id="11267" name="テキスト プレースホルダ 2"/>
          <p:cNvSpPr>
            <a:spLocks noGrp="1"/>
          </p:cNvSpPr>
          <p:nvPr>
            <p:ph type="body" idx="1"/>
          </p:nvPr>
        </p:nvSpPr>
        <p:spPr/>
        <p:txBody>
          <a:bodyPr/>
          <a:lstStyle/>
          <a:p>
            <a:r>
              <a:rPr lang="ja-JP" altLang="en-US" smtClean="0"/>
              <a:t>画面で一般的に何をしますか？</a:t>
            </a:r>
            <a:endParaRPr lang="en-US" altLang="ja-JP" smtClean="0"/>
          </a:p>
          <a:p>
            <a:r>
              <a:rPr lang="ja-JP" altLang="en-US" smtClean="0"/>
              <a:t>検索一覧詳細のパターンは多いでしょうか？</a:t>
            </a:r>
            <a:endParaRPr lang="en-US" altLang="ja-JP" smtClean="0"/>
          </a:p>
          <a:p>
            <a:r>
              <a:rPr lang="ja-JP" altLang="en-US" smtClean="0"/>
              <a:t>検索と一覧と詳細を一つ一つユーザーコントロールにしましょう。</a:t>
            </a:r>
            <a:endParaRPr lang="en-US" altLang="ja-JP" smtClean="0"/>
          </a:p>
          <a:p>
            <a:r>
              <a:rPr lang="ja-JP" altLang="en-US" smtClean="0"/>
              <a:t>検索一覧詳細の入力</a:t>
            </a:r>
            <a:r>
              <a:rPr lang="en-US" altLang="ja-JP" smtClean="0"/>
              <a:t>Form</a:t>
            </a:r>
            <a:r>
              <a:rPr lang="ja-JP" altLang="en-US" smtClean="0"/>
              <a:t>だけではなく、一覧選択</a:t>
            </a:r>
            <a:r>
              <a:rPr lang="en-US" altLang="ja-JP" smtClean="0"/>
              <a:t>Form</a:t>
            </a:r>
            <a:r>
              <a:rPr lang="ja-JP" altLang="en-US" smtClean="0"/>
              <a:t>・コードと名称から詳細</a:t>
            </a:r>
            <a:r>
              <a:rPr lang="en-US" altLang="ja-JP" smtClean="0"/>
              <a:t>From</a:t>
            </a:r>
            <a:r>
              <a:rPr lang="ja-JP" altLang="en-US" smtClean="0"/>
              <a:t>を見れたり応用が効きます。</a:t>
            </a:r>
            <a:endParaRPr lang="en-US" altLang="ja-JP" smtClean="0"/>
          </a:p>
          <a:p>
            <a:pPr>
              <a:buFontTx/>
              <a:buNone/>
            </a:pPr>
            <a:endParaRPr lang="ja-JP" alt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p:txBody>
          <a:bodyPr/>
          <a:lstStyle/>
          <a:p>
            <a:r>
              <a:rPr lang="ja-JP" altLang="en-US" smtClean="0"/>
              <a:t>画面要素のユーザーコントロール化</a:t>
            </a:r>
            <a:endParaRPr kumimoji="1" lang="ja-JP" altLang="en-US" smtClean="0"/>
          </a:p>
        </p:txBody>
      </p:sp>
      <p:sp>
        <p:nvSpPr>
          <p:cNvPr id="12291" name="テキスト プレースホルダ 2"/>
          <p:cNvSpPr>
            <a:spLocks noGrp="1"/>
          </p:cNvSpPr>
          <p:nvPr>
            <p:ph type="body" idx="1"/>
          </p:nvPr>
        </p:nvSpPr>
        <p:spPr/>
        <p:txBody>
          <a:bodyPr/>
          <a:lstStyle/>
          <a:p>
            <a:endParaRPr lang="ja-JP" altLang="en-US" smtClean="0"/>
          </a:p>
        </p:txBody>
      </p:sp>
      <p:pic>
        <p:nvPicPr>
          <p:cNvPr id="12292" name="図 3" descr="form1.JPG"/>
          <p:cNvPicPr>
            <a:picLocks noChangeAspect="1"/>
          </p:cNvPicPr>
          <p:nvPr/>
        </p:nvPicPr>
        <p:blipFill>
          <a:blip r:embed="rId2"/>
          <a:srcRect/>
          <a:stretch>
            <a:fillRect/>
          </a:stretch>
        </p:blipFill>
        <p:spPr bwMode="auto">
          <a:xfrm>
            <a:off x="957263" y="1109663"/>
            <a:ext cx="7229475" cy="4638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p:txBody>
          <a:bodyPr/>
          <a:lstStyle/>
          <a:p>
            <a:r>
              <a:rPr lang="ja-JP" altLang="en-US" smtClean="0"/>
              <a:t>画面要素のユーザーコントロール化</a:t>
            </a:r>
            <a:endParaRPr kumimoji="1" lang="ja-JP" altLang="en-US" smtClean="0"/>
          </a:p>
        </p:txBody>
      </p:sp>
      <p:sp>
        <p:nvSpPr>
          <p:cNvPr id="13315" name="テキスト プレースホルダ 2"/>
          <p:cNvSpPr>
            <a:spLocks noGrp="1"/>
          </p:cNvSpPr>
          <p:nvPr>
            <p:ph type="body" idx="1"/>
          </p:nvPr>
        </p:nvSpPr>
        <p:spPr/>
        <p:txBody>
          <a:bodyPr/>
          <a:lstStyle/>
          <a:p>
            <a:endParaRPr lang="ja-JP" altLang="en-US" smtClean="0"/>
          </a:p>
        </p:txBody>
      </p:sp>
      <p:pic>
        <p:nvPicPr>
          <p:cNvPr id="13316" name="図 3" descr="form2.JPG"/>
          <p:cNvPicPr>
            <a:picLocks noChangeAspect="1"/>
          </p:cNvPicPr>
          <p:nvPr/>
        </p:nvPicPr>
        <p:blipFill>
          <a:blip r:embed="rId2"/>
          <a:srcRect/>
          <a:stretch>
            <a:fillRect/>
          </a:stretch>
        </p:blipFill>
        <p:spPr bwMode="auto">
          <a:xfrm>
            <a:off x="1347788" y="1104900"/>
            <a:ext cx="6448425" cy="4648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p:txBody>
          <a:bodyPr/>
          <a:lstStyle/>
          <a:p>
            <a:r>
              <a:rPr lang="ja-JP" altLang="en-US" smtClean="0"/>
              <a:t>画面要素のユーザーコントロール化</a:t>
            </a:r>
            <a:endParaRPr kumimoji="1" lang="ja-JP" altLang="en-US" smtClean="0"/>
          </a:p>
        </p:txBody>
      </p:sp>
      <p:sp>
        <p:nvSpPr>
          <p:cNvPr id="14339" name="テキスト プレースホルダ 2"/>
          <p:cNvSpPr>
            <a:spLocks noGrp="1"/>
          </p:cNvSpPr>
          <p:nvPr>
            <p:ph type="body" idx="1"/>
          </p:nvPr>
        </p:nvSpPr>
        <p:spPr/>
        <p:txBody>
          <a:bodyPr/>
          <a:lstStyle/>
          <a:p>
            <a:r>
              <a:rPr lang="ja-JP" altLang="en-US" smtClean="0"/>
              <a:t>検索一覧詳細の入力画面でも別々の３画面でも使うユーザーコントロールは一緒です。</a:t>
            </a:r>
            <a:endParaRPr lang="en-US" altLang="ja-JP" smtClean="0"/>
          </a:p>
          <a:p>
            <a:r>
              <a:rPr lang="ja-JP" altLang="en-US" smtClean="0"/>
              <a:t>検索一覧詳細の入力画面ではデータセットのインスタンスは共通で使えます。</a:t>
            </a:r>
            <a:endParaRPr lang="en-US" altLang="ja-JP" smtClean="0"/>
          </a:p>
          <a:p>
            <a:r>
              <a:rPr lang="ja-JP" altLang="en-US" smtClean="0"/>
              <a:t>別々の３画面ではデータセットのインスタンスは別に用意でします。もちろん詳細は一レコードだけ読み込みます。</a:t>
            </a:r>
            <a:endParaRPr lang="en-US" altLang="ja-JP" smtClean="0"/>
          </a:p>
          <a:p>
            <a:endParaRPr lang="en-US" altLang="ja-JP" smtClean="0"/>
          </a:p>
          <a:p>
            <a:pPr>
              <a:buFontTx/>
              <a:buNone/>
            </a:pPr>
            <a:r>
              <a:rPr lang="en-US" altLang="ja-JP" smtClean="0"/>
              <a:t>				</a:t>
            </a:r>
            <a:r>
              <a:rPr lang="ja-JP" altLang="en-US" smtClean="0"/>
              <a:t>デモを見ましょう。</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p:txBody>
          <a:bodyPr/>
          <a:lstStyle/>
          <a:p>
            <a:r>
              <a:rPr kumimoji="1" lang="en-US" altLang="ja-JP" smtClean="0"/>
              <a:t>3</a:t>
            </a:r>
            <a:r>
              <a:rPr kumimoji="1" lang="ja-JP" altLang="en-US" smtClean="0"/>
              <a:t>段継承</a:t>
            </a:r>
          </a:p>
        </p:txBody>
      </p:sp>
      <p:sp>
        <p:nvSpPr>
          <p:cNvPr id="15363" name="テキスト プレースホルダ 2"/>
          <p:cNvSpPr>
            <a:spLocks noGrp="1"/>
          </p:cNvSpPr>
          <p:nvPr>
            <p:ph type="body" idx="1"/>
          </p:nvPr>
        </p:nvSpPr>
        <p:spPr/>
        <p:txBody>
          <a:bodyPr/>
          <a:lstStyle/>
          <a:p>
            <a:r>
              <a:rPr lang="en-US" altLang="ja-JP" smtClean="0"/>
              <a:t>Form</a:t>
            </a:r>
            <a:r>
              <a:rPr lang="ja-JP" altLang="en-US" smtClean="0"/>
              <a:t>や</a:t>
            </a:r>
            <a:r>
              <a:rPr lang="en-US" altLang="ja-JP" smtClean="0"/>
              <a:t>UserControl</a:t>
            </a:r>
            <a:r>
              <a:rPr lang="ja-JP" altLang="en-US" smtClean="0"/>
              <a:t>を継承し元になるクラスを作成し共通部分を書きます。</a:t>
            </a:r>
            <a:endParaRPr lang="en-US" altLang="ja-JP" smtClean="0"/>
          </a:p>
          <a:p>
            <a:r>
              <a:rPr lang="ja-JP" altLang="en-US" smtClean="0"/>
              <a:t>元になるクラスを継承したクラスを作成し目的の機能をすべて実装した</a:t>
            </a:r>
            <a:r>
              <a:rPr lang="en-US" altLang="ja-JP" smtClean="0"/>
              <a:t>Form</a:t>
            </a:r>
            <a:r>
              <a:rPr lang="ja-JP" altLang="en-US" smtClean="0"/>
              <a:t>や</a:t>
            </a:r>
            <a:r>
              <a:rPr lang="en-US" altLang="ja-JP" smtClean="0"/>
              <a:t>UserControl</a:t>
            </a:r>
            <a:r>
              <a:rPr lang="ja-JP" altLang="en-US" smtClean="0"/>
              <a:t>を作成します。</a:t>
            </a:r>
            <a:endParaRPr lang="en-US" altLang="ja-JP" smtClean="0"/>
          </a:p>
          <a:p>
            <a:r>
              <a:rPr lang="ja-JP" altLang="en-US" smtClean="0"/>
              <a:t>目的の機能を持った</a:t>
            </a:r>
            <a:r>
              <a:rPr lang="en-US" altLang="ja-JP" smtClean="0"/>
              <a:t>Form</a:t>
            </a:r>
            <a:r>
              <a:rPr lang="ja-JP" altLang="en-US" smtClean="0"/>
              <a:t>や</a:t>
            </a:r>
            <a:r>
              <a:rPr lang="en-US" altLang="ja-JP" smtClean="0"/>
              <a:t>UserControl</a:t>
            </a:r>
            <a:r>
              <a:rPr lang="ja-JP" altLang="en-US" smtClean="0"/>
              <a:t>を継承して</a:t>
            </a:r>
            <a:r>
              <a:rPr lang="en-US" altLang="ja-JP" smtClean="0"/>
              <a:t>BindingSource</a:t>
            </a:r>
            <a:r>
              <a:rPr lang="ja-JP" altLang="en-US" smtClean="0"/>
              <a:t>、</a:t>
            </a:r>
            <a:r>
              <a:rPr lang="en-US" altLang="ja-JP" smtClean="0"/>
              <a:t>DataSet</a:t>
            </a:r>
            <a:r>
              <a:rPr lang="ja-JP" altLang="en-US" smtClean="0"/>
              <a:t>、</a:t>
            </a:r>
            <a:r>
              <a:rPr lang="en-US" altLang="ja-JP" smtClean="0"/>
              <a:t>TableAdapter</a:t>
            </a:r>
            <a:r>
              <a:rPr lang="ja-JP" altLang="en-US" smtClean="0"/>
              <a:t>を配置した実際に使う</a:t>
            </a:r>
            <a:r>
              <a:rPr lang="en-US" altLang="ja-JP" smtClean="0"/>
              <a:t>Form</a:t>
            </a:r>
            <a:r>
              <a:rPr lang="ja-JP" altLang="en-US" smtClean="0"/>
              <a:t>や</a:t>
            </a:r>
            <a:r>
              <a:rPr lang="en-US" altLang="ja-JP" smtClean="0"/>
              <a:t>UserControl</a:t>
            </a:r>
            <a:r>
              <a:rPr lang="ja-JP" altLang="en-US" smtClean="0"/>
              <a:t>を作成します。</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p:txBody>
          <a:bodyPr/>
          <a:lstStyle/>
          <a:p>
            <a:r>
              <a:rPr lang="ja-JP" altLang="en-US" smtClean="0"/>
              <a:t>コントローラを作成して</a:t>
            </a:r>
            <a:r>
              <a:rPr lang="en-US" altLang="ja-JP" smtClean="0"/>
              <a:t>MVC</a:t>
            </a:r>
            <a:r>
              <a:rPr lang="ja-JP" altLang="en-US" smtClean="0"/>
              <a:t>パターン化</a:t>
            </a:r>
            <a:endParaRPr kumimoji="1" lang="ja-JP" altLang="en-US" smtClean="0"/>
          </a:p>
        </p:txBody>
      </p:sp>
      <p:sp>
        <p:nvSpPr>
          <p:cNvPr id="16387" name="テキスト プレースホルダ 2"/>
          <p:cNvSpPr>
            <a:spLocks noGrp="1"/>
          </p:cNvSpPr>
          <p:nvPr>
            <p:ph type="body" idx="1"/>
          </p:nvPr>
        </p:nvSpPr>
        <p:spPr/>
        <p:txBody>
          <a:bodyPr/>
          <a:lstStyle/>
          <a:p>
            <a:endParaRPr lang="ja-JP" altLang="en-US" smtClean="0"/>
          </a:p>
        </p:txBody>
      </p:sp>
      <p:pic>
        <p:nvPicPr>
          <p:cNvPr id="16388" name="図 3" descr="MVC.JPG"/>
          <p:cNvPicPr>
            <a:picLocks noChangeAspect="1"/>
          </p:cNvPicPr>
          <p:nvPr/>
        </p:nvPicPr>
        <p:blipFill>
          <a:blip r:embed="rId2"/>
          <a:srcRect/>
          <a:stretch>
            <a:fillRect/>
          </a:stretch>
        </p:blipFill>
        <p:spPr bwMode="auto">
          <a:xfrm>
            <a:off x="61913" y="57150"/>
            <a:ext cx="9020175" cy="6743700"/>
          </a:xfrm>
          <a:prstGeom prst="rect">
            <a:avLst/>
          </a:prstGeom>
          <a:noFill/>
          <a:ln w="9525">
            <a:noFill/>
            <a:miter lim="800000"/>
            <a:headEnd/>
            <a:tailEnd/>
          </a:ln>
        </p:spPr>
      </p:pic>
      <p:sp>
        <p:nvSpPr>
          <p:cNvPr id="6" name="正方形/長方形 5"/>
          <p:cNvSpPr/>
          <p:nvPr/>
        </p:nvSpPr>
        <p:spPr>
          <a:xfrm>
            <a:off x="71438" y="71438"/>
            <a:ext cx="9001125" cy="485775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 name="正方形/長方形 6"/>
          <p:cNvSpPr/>
          <p:nvPr/>
        </p:nvSpPr>
        <p:spPr>
          <a:xfrm>
            <a:off x="71438" y="4991100"/>
            <a:ext cx="9001125" cy="938213"/>
          </a:xfrm>
          <a:prstGeom prst="rect">
            <a:avLst/>
          </a:prstGeom>
          <a:noFill/>
          <a:ln>
            <a:solidFill>
              <a:srgbClr val="00B05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正方形/長方形 8"/>
          <p:cNvSpPr/>
          <p:nvPr/>
        </p:nvSpPr>
        <p:spPr>
          <a:xfrm>
            <a:off x="71438" y="5991225"/>
            <a:ext cx="9001125" cy="795338"/>
          </a:xfrm>
          <a:prstGeom prst="rect">
            <a:avLst/>
          </a:prstGeom>
          <a:noFill/>
          <a:ln>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p:txBody>
          <a:bodyPr/>
          <a:lstStyle/>
          <a:p>
            <a:r>
              <a:rPr lang="ja-JP" altLang="en-US" smtClean="0"/>
              <a:t>コントローラを作成して</a:t>
            </a:r>
            <a:r>
              <a:rPr lang="en-US" altLang="ja-JP" smtClean="0"/>
              <a:t>MVC</a:t>
            </a:r>
            <a:r>
              <a:rPr lang="ja-JP" altLang="en-US" smtClean="0"/>
              <a:t>パターン化</a:t>
            </a:r>
            <a:endParaRPr kumimoji="1" lang="ja-JP" altLang="en-US" smtClean="0"/>
          </a:p>
        </p:txBody>
      </p:sp>
      <p:sp>
        <p:nvSpPr>
          <p:cNvPr id="17411" name="テキスト プレースホルダ 2"/>
          <p:cNvSpPr>
            <a:spLocks noGrp="1"/>
          </p:cNvSpPr>
          <p:nvPr>
            <p:ph type="body" idx="1"/>
          </p:nvPr>
        </p:nvSpPr>
        <p:spPr/>
        <p:txBody>
          <a:bodyPr/>
          <a:lstStyle/>
          <a:p>
            <a:r>
              <a:rPr lang="en-US" altLang="ja-JP" smtClean="0"/>
              <a:t>MVC</a:t>
            </a:r>
            <a:r>
              <a:rPr lang="ja-JP" altLang="en-US" smtClean="0"/>
              <a:t>（</a:t>
            </a:r>
            <a:r>
              <a:rPr lang="en-US" altLang="ja-JP" smtClean="0"/>
              <a:t>Model-View-Controller</a:t>
            </a:r>
            <a:r>
              <a:rPr lang="ja-JP" altLang="en-US" smtClean="0"/>
              <a:t>）</a:t>
            </a:r>
            <a:endParaRPr lang="en-US" altLang="ja-JP" smtClean="0"/>
          </a:p>
          <a:p>
            <a:r>
              <a:rPr lang="en-US" altLang="ja-JP" smtClean="0"/>
              <a:t>Model</a:t>
            </a:r>
            <a:r>
              <a:rPr lang="ja-JP" altLang="en-US" smtClean="0"/>
              <a:t>はデータのことです。データを変更するビジネスルールも含みます。</a:t>
            </a:r>
            <a:endParaRPr lang="en-US" altLang="ja-JP" smtClean="0"/>
          </a:p>
          <a:p>
            <a:r>
              <a:rPr lang="en-US" altLang="ja-JP" smtClean="0"/>
              <a:t>View</a:t>
            </a:r>
            <a:r>
              <a:rPr lang="ja-JP" altLang="en-US" smtClean="0"/>
              <a:t>はユーザにどのように見えるのかつまり画面のことです。</a:t>
            </a:r>
            <a:endParaRPr lang="en-US" altLang="ja-JP" smtClean="0"/>
          </a:p>
          <a:p>
            <a:r>
              <a:rPr lang="en-US" altLang="ja-JP" smtClean="0"/>
              <a:t>Controller</a:t>
            </a:r>
            <a:r>
              <a:rPr lang="ja-JP" altLang="en-US" smtClean="0"/>
              <a:t>はアプリケーションの制御を行います。</a:t>
            </a:r>
            <a:r>
              <a:rPr lang="en-US" altLang="ja-JP" smtClean="0"/>
              <a:t> View</a:t>
            </a:r>
            <a:r>
              <a:rPr lang="ja-JP" altLang="en-US" smtClean="0"/>
              <a:t>と</a:t>
            </a:r>
            <a:r>
              <a:rPr lang="en-US" altLang="ja-JP" smtClean="0"/>
              <a:t>Model</a:t>
            </a:r>
            <a:r>
              <a:rPr lang="ja-JP" altLang="en-US" smtClean="0"/>
              <a:t>の橋渡しをするだけではなく、</a:t>
            </a:r>
            <a:r>
              <a:rPr lang="en-US" altLang="ja-JP" smtClean="0"/>
              <a:t>View</a:t>
            </a:r>
            <a:r>
              <a:rPr lang="ja-JP" altLang="en-US" smtClean="0"/>
              <a:t>と</a:t>
            </a:r>
            <a:r>
              <a:rPr lang="en-US" altLang="ja-JP" smtClean="0"/>
              <a:t>View</a:t>
            </a:r>
            <a:r>
              <a:rPr lang="ja-JP" altLang="en-US" smtClean="0"/>
              <a:t>の橋渡しも担当します。</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p:txBody>
          <a:bodyPr/>
          <a:lstStyle/>
          <a:p>
            <a:r>
              <a:rPr lang="ja-JP" altLang="en-US" smtClean="0"/>
              <a:t>コントローラを作成して</a:t>
            </a:r>
            <a:r>
              <a:rPr lang="en-US" altLang="ja-JP" smtClean="0"/>
              <a:t>MVC</a:t>
            </a:r>
            <a:r>
              <a:rPr lang="ja-JP" altLang="en-US" smtClean="0"/>
              <a:t>パターン化</a:t>
            </a:r>
            <a:endParaRPr kumimoji="1" lang="ja-JP" altLang="en-US" smtClean="0"/>
          </a:p>
        </p:txBody>
      </p:sp>
      <p:sp>
        <p:nvSpPr>
          <p:cNvPr id="18435" name="テキスト プレースホルダ 2"/>
          <p:cNvSpPr>
            <a:spLocks noGrp="1"/>
          </p:cNvSpPr>
          <p:nvPr>
            <p:ph type="body" idx="1"/>
          </p:nvPr>
        </p:nvSpPr>
        <p:spPr/>
        <p:txBody>
          <a:bodyPr/>
          <a:lstStyle/>
          <a:p>
            <a:r>
              <a:rPr lang="ja-JP" altLang="en-US" smtClean="0"/>
              <a:t>画面はバインドする為に</a:t>
            </a:r>
            <a:r>
              <a:rPr lang="en-US" altLang="ja-JP" smtClean="0"/>
              <a:t>BindingSource</a:t>
            </a:r>
            <a:r>
              <a:rPr lang="ja-JP" altLang="en-US" smtClean="0"/>
              <a:t>、</a:t>
            </a:r>
            <a:r>
              <a:rPr lang="en-US" altLang="ja-JP" smtClean="0"/>
              <a:t>DataSet</a:t>
            </a:r>
            <a:r>
              <a:rPr lang="ja-JP" altLang="en-US" smtClean="0"/>
              <a:t>、</a:t>
            </a:r>
            <a:r>
              <a:rPr lang="en-US" altLang="ja-JP" smtClean="0"/>
              <a:t>TableAdapter</a:t>
            </a:r>
            <a:r>
              <a:rPr lang="ja-JP" altLang="en-US" smtClean="0"/>
              <a:t>を持ちます。</a:t>
            </a:r>
            <a:endParaRPr lang="en-US" altLang="ja-JP" smtClean="0"/>
          </a:p>
          <a:p>
            <a:r>
              <a:rPr lang="ja-JP" altLang="en-US" smtClean="0"/>
              <a:t>この</a:t>
            </a:r>
            <a:r>
              <a:rPr lang="en-US" altLang="ja-JP" smtClean="0"/>
              <a:t>MVC</a:t>
            </a:r>
            <a:r>
              <a:rPr lang="ja-JP" altLang="en-US" smtClean="0"/>
              <a:t>パターンではデータを扱う処理は</a:t>
            </a:r>
            <a:r>
              <a:rPr lang="en-US" altLang="ja-JP" smtClean="0"/>
              <a:t>Model</a:t>
            </a:r>
            <a:r>
              <a:rPr lang="ja-JP" altLang="en-US" smtClean="0"/>
              <a:t>に書きますが、データそのものは</a:t>
            </a:r>
            <a:r>
              <a:rPr lang="en-US" altLang="ja-JP" smtClean="0"/>
              <a:t>View</a:t>
            </a:r>
            <a:r>
              <a:rPr lang="ja-JP" altLang="en-US" smtClean="0"/>
              <a:t>に含まれています。</a:t>
            </a:r>
            <a:endParaRPr lang="en-US" altLang="ja-JP" smtClean="0"/>
          </a:p>
          <a:p>
            <a:r>
              <a:rPr lang="en-US" altLang="ja-JP" smtClean="0"/>
              <a:t>Visual</a:t>
            </a:r>
            <a:r>
              <a:rPr lang="ja-JP" altLang="en-US" smtClean="0"/>
              <a:t> </a:t>
            </a:r>
            <a:r>
              <a:rPr lang="en-US" altLang="ja-JP" smtClean="0"/>
              <a:t>Studio</a:t>
            </a:r>
            <a:r>
              <a:rPr lang="ja-JP" altLang="en-US" smtClean="0"/>
              <a:t> の環境を便利に使って画面を作成するにはデータそのものは</a:t>
            </a:r>
            <a:r>
              <a:rPr lang="en-US" altLang="ja-JP" smtClean="0"/>
              <a:t>View</a:t>
            </a:r>
            <a:r>
              <a:rPr lang="ja-JP" altLang="en-US" smtClean="0"/>
              <a:t>に含めたほうがいいからです。</a:t>
            </a:r>
            <a:endParaRPr lang="en-US" altLang="ja-JP" smtClean="0"/>
          </a:p>
          <a:p>
            <a:endParaRPr lang="ja-JP" alt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p:txBody>
          <a:bodyPr/>
          <a:lstStyle/>
          <a:p>
            <a:r>
              <a:rPr lang="ja-JP" altLang="en-US" smtClean="0"/>
              <a:t>コントローラを</a:t>
            </a:r>
            <a:r>
              <a:rPr lang="en-US" altLang="ja-JP" smtClean="0"/>
              <a:t>Generic</a:t>
            </a:r>
            <a:r>
              <a:rPr lang="ja-JP" altLang="en-US" smtClean="0"/>
              <a:t>で汎用化</a:t>
            </a:r>
            <a:endParaRPr kumimoji="1" lang="ja-JP" altLang="en-US" smtClean="0"/>
          </a:p>
        </p:txBody>
      </p:sp>
      <p:sp>
        <p:nvSpPr>
          <p:cNvPr id="19459" name="テキスト プレースホルダ 2"/>
          <p:cNvSpPr>
            <a:spLocks noGrp="1"/>
          </p:cNvSpPr>
          <p:nvPr>
            <p:ph type="body" idx="1"/>
          </p:nvPr>
        </p:nvSpPr>
        <p:spPr/>
        <p:txBody>
          <a:bodyPr/>
          <a:lstStyle/>
          <a:p>
            <a:pPr>
              <a:buFontTx/>
              <a:buNone/>
            </a:pPr>
            <a:r>
              <a:rPr lang="en-US" altLang="ja-JP" sz="2800" smtClean="0"/>
              <a:t>public class DetailBaseController&lt;DS, DT, DR&gt;</a:t>
            </a:r>
          </a:p>
          <a:p>
            <a:pPr>
              <a:buFontTx/>
              <a:buNone/>
            </a:pPr>
            <a:r>
              <a:rPr lang="en-US" altLang="ja-JP" sz="2800" smtClean="0"/>
              <a:t>	where DS : DataSet</a:t>
            </a:r>
          </a:p>
          <a:p>
            <a:pPr>
              <a:buFontTx/>
              <a:buNone/>
            </a:pPr>
            <a:r>
              <a:rPr lang="en-US" altLang="ja-JP" sz="2800" smtClean="0"/>
              <a:t>	where DT : DataTable</a:t>
            </a:r>
          </a:p>
          <a:p>
            <a:pPr>
              <a:buFontTx/>
              <a:buNone/>
            </a:pPr>
            <a:r>
              <a:rPr lang="en-US" altLang="ja-JP" sz="2800" smtClean="0"/>
              <a:t>	where DR : DataRow</a:t>
            </a:r>
          </a:p>
          <a:p>
            <a:r>
              <a:rPr lang="ja-JP" altLang="en-US" smtClean="0"/>
              <a:t>こんな定義をします、</a:t>
            </a:r>
            <a:r>
              <a:rPr lang="en-US" altLang="ja-JP" smtClean="0"/>
              <a:t>DS, DT, DR</a:t>
            </a:r>
            <a:r>
              <a:rPr lang="ja-JP" altLang="en-US" smtClean="0"/>
              <a:t>と仮に名前付けて実体を定義するときに</a:t>
            </a:r>
            <a:r>
              <a:rPr lang="en-US" altLang="ja-JP" smtClean="0"/>
              <a:t>DS</a:t>
            </a:r>
            <a:r>
              <a:rPr lang="ja-JP" altLang="en-US" smtClean="0"/>
              <a:t>は</a:t>
            </a:r>
            <a:r>
              <a:rPr lang="en-US" altLang="ja-JP" smtClean="0"/>
              <a:t>DataSet</a:t>
            </a:r>
            <a:r>
              <a:rPr lang="ja-JP" altLang="en-US" smtClean="0"/>
              <a:t>、</a:t>
            </a:r>
            <a:r>
              <a:rPr lang="en-US" altLang="ja-JP" smtClean="0"/>
              <a:t> DT</a:t>
            </a:r>
            <a:r>
              <a:rPr lang="ja-JP" altLang="en-US" smtClean="0"/>
              <a:t>は</a:t>
            </a:r>
            <a:r>
              <a:rPr lang="en-US" altLang="ja-JP" smtClean="0"/>
              <a:t>DataTable</a:t>
            </a:r>
            <a:r>
              <a:rPr lang="ja-JP" altLang="en-US" smtClean="0"/>
              <a:t>、</a:t>
            </a:r>
            <a:r>
              <a:rPr lang="en-US" altLang="ja-JP" smtClean="0"/>
              <a:t> DR</a:t>
            </a:r>
            <a:r>
              <a:rPr lang="ja-JP" altLang="en-US" smtClean="0"/>
              <a:t>は</a:t>
            </a:r>
            <a:r>
              <a:rPr lang="en-US" altLang="ja-JP" smtClean="0"/>
              <a:t>DataRow</a:t>
            </a:r>
            <a:r>
              <a:rPr lang="ja-JP" altLang="en-US" smtClean="0"/>
              <a:t>を継承したものを当てはめてください、という意味合いです。</a:t>
            </a:r>
            <a:endParaRPr lang="en-US" altLang="ja-JP"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タイトル 1"/>
          <p:cNvSpPr>
            <a:spLocks noGrp="1"/>
          </p:cNvSpPr>
          <p:nvPr>
            <p:ph type="title"/>
          </p:nvPr>
        </p:nvSpPr>
        <p:spPr/>
        <p:txBody>
          <a:bodyPr/>
          <a:lstStyle/>
          <a:p>
            <a:r>
              <a:rPr lang="ja-JP" altLang="en-US" smtClean="0"/>
              <a:t>コントローラを</a:t>
            </a:r>
            <a:r>
              <a:rPr lang="en-US" altLang="ja-JP" smtClean="0"/>
              <a:t>Generic</a:t>
            </a:r>
            <a:r>
              <a:rPr lang="ja-JP" altLang="en-US" smtClean="0"/>
              <a:t>で汎用化</a:t>
            </a:r>
            <a:endParaRPr kumimoji="1" lang="ja-JP" altLang="en-US" smtClean="0"/>
          </a:p>
        </p:txBody>
      </p:sp>
      <p:sp>
        <p:nvSpPr>
          <p:cNvPr id="20483" name="テキスト プレースホルダ 2"/>
          <p:cNvSpPr>
            <a:spLocks noGrp="1"/>
          </p:cNvSpPr>
          <p:nvPr>
            <p:ph type="body" idx="1"/>
          </p:nvPr>
        </p:nvSpPr>
        <p:spPr/>
        <p:txBody>
          <a:bodyPr/>
          <a:lstStyle/>
          <a:p>
            <a:r>
              <a:rPr lang="en-US" altLang="ja-JP" smtClean="0"/>
              <a:t>DS</a:t>
            </a:r>
            <a:r>
              <a:rPr lang="ja-JP" altLang="en-US" smtClean="0"/>
              <a:t>という仮の型で定義されたものは</a:t>
            </a:r>
            <a:r>
              <a:rPr lang="en-US" altLang="ja-JP" smtClean="0"/>
              <a:t>DataSet</a:t>
            </a:r>
            <a:r>
              <a:rPr lang="ja-JP" altLang="en-US" smtClean="0"/>
              <a:t>で定義されている機能はすべて使えます。</a:t>
            </a:r>
            <a:endParaRPr lang="en-US" altLang="ja-JP" smtClean="0"/>
          </a:p>
          <a:p>
            <a:r>
              <a:rPr lang="en-US" altLang="ja-JP" smtClean="0"/>
              <a:t>DetailBaseController</a:t>
            </a:r>
            <a:r>
              <a:rPr lang="ja-JP" altLang="en-US" smtClean="0"/>
              <a:t>というクラスでは</a:t>
            </a:r>
            <a:r>
              <a:rPr lang="en-US" altLang="ja-JP" smtClean="0"/>
              <a:t>DS</a:t>
            </a:r>
            <a:r>
              <a:rPr lang="ja-JP" altLang="en-US" smtClean="0"/>
              <a:t>という型で</a:t>
            </a:r>
            <a:r>
              <a:rPr lang="en-US" altLang="ja-JP" smtClean="0"/>
              <a:t>DataSet</a:t>
            </a:r>
            <a:r>
              <a:rPr lang="ja-JP" altLang="en-US" smtClean="0"/>
              <a:t>の機能を使っておいて、継承したクラスで実際の型をあてはめれば</a:t>
            </a:r>
            <a:r>
              <a:rPr lang="en-US" altLang="ja-JP" smtClean="0"/>
              <a:t>DetailBaseController</a:t>
            </a:r>
            <a:r>
              <a:rPr lang="ja-JP" altLang="en-US" smtClean="0"/>
              <a:t>側で</a:t>
            </a:r>
            <a:r>
              <a:rPr lang="en-US" altLang="ja-JP" smtClean="0"/>
              <a:t>DS</a:t>
            </a:r>
            <a:r>
              <a:rPr lang="ja-JP" altLang="en-US" smtClean="0"/>
              <a:t>に対してつかった機能は、継承したクラスで実際の型で使ったのと同じことになります。</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a:spLocks noGrp="1"/>
          </p:cNvSpPr>
          <p:nvPr>
            <p:ph type="title"/>
          </p:nvPr>
        </p:nvSpPr>
        <p:spPr/>
        <p:txBody>
          <a:bodyPr/>
          <a:lstStyle/>
          <a:p>
            <a:r>
              <a:rPr kumimoji="1" lang="ja-JP" altLang="en-US" smtClean="0"/>
              <a:t>アジェンダ</a:t>
            </a:r>
          </a:p>
        </p:txBody>
      </p:sp>
      <p:sp>
        <p:nvSpPr>
          <p:cNvPr id="3075" name="テキスト プレースホルダ 2"/>
          <p:cNvSpPr>
            <a:spLocks noGrp="1"/>
          </p:cNvSpPr>
          <p:nvPr>
            <p:ph type="body" idx="1"/>
          </p:nvPr>
        </p:nvSpPr>
        <p:spPr/>
        <p:txBody>
          <a:bodyPr/>
          <a:lstStyle/>
          <a:p>
            <a:r>
              <a:rPr lang="ja-JP" altLang="en-US" smtClean="0"/>
              <a:t>データベースと</a:t>
            </a:r>
            <a:r>
              <a:rPr lang="en-US" altLang="ja-JP" smtClean="0"/>
              <a:t>ADO.NET</a:t>
            </a:r>
          </a:p>
          <a:p>
            <a:r>
              <a:rPr lang="ja-JP" altLang="en-US" smtClean="0"/>
              <a:t>ラッパーカスタムコントロールのすすめ</a:t>
            </a:r>
            <a:endParaRPr lang="en-US" altLang="ja-JP" smtClean="0"/>
          </a:p>
          <a:p>
            <a:r>
              <a:rPr lang="ja-JP" altLang="en-US" smtClean="0"/>
              <a:t>画面要素のユーザーコントロール化</a:t>
            </a:r>
            <a:endParaRPr lang="en-US" altLang="ja-JP" smtClean="0"/>
          </a:p>
          <a:p>
            <a:r>
              <a:rPr lang="en-US" altLang="ja-JP" smtClean="0"/>
              <a:t>3</a:t>
            </a:r>
            <a:r>
              <a:rPr lang="ja-JP" altLang="en-US" smtClean="0"/>
              <a:t>段継承</a:t>
            </a:r>
            <a:endParaRPr lang="en-US" altLang="ja-JP" smtClean="0"/>
          </a:p>
          <a:p>
            <a:r>
              <a:rPr lang="en-US" altLang="ja-JP" smtClean="0"/>
              <a:t>Generic</a:t>
            </a:r>
            <a:r>
              <a:rPr lang="ja-JP" altLang="en-US" smtClean="0"/>
              <a:t>で汎用化</a:t>
            </a:r>
            <a:endParaRPr lang="en-US" altLang="ja-JP" smtClean="0"/>
          </a:p>
          <a:p>
            <a:r>
              <a:rPr lang="ja-JP" altLang="en-US" smtClean="0"/>
              <a:t>コントローラを作成して</a:t>
            </a:r>
            <a:r>
              <a:rPr lang="en-US" altLang="ja-JP" smtClean="0"/>
              <a:t>MVC</a:t>
            </a:r>
            <a:r>
              <a:rPr lang="ja-JP" altLang="en-US" smtClean="0"/>
              <a:t>パターン化</a:t>
            </a:r>
            <a:endParaRPr lang="en-US" altLang="ja-JP" smtClean="0"/>
          </a:p>
          <a:p>
            <a:r>
              <a:rPr lang="en-US" altLang="ja-JP" smtClean="0"/>
              <a:t>Delegate</a:t>
            </a:r>
            <a:r>
              <a:rPr lang="ja-JP" altLang="en-US" smtClean="0"/>
              <a:t>を使おう</a:t>
            </a:r>
            <a:endParaRPr lang="en-US" altLang="ja-JP" smtClean="0"/>
          </a:p>
          <a:p>
            <a:endParaRPr lang="ja-JP" alt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p:txBody>
          <a:bodyPr/>
          <a:lstStyle/>
          <a:p>
            <a:r>
              <a:rPr lang="ja-JP" altLang="en-US" smtClean="0"/>
              <a:t>コントローラを</a:t>
            </a:r>
            <a:r>
              <a:rPr lang="en-US" altLang="ja-JP" smtClean="0"/>
              <a:t>Generic</a:t>
            </a:r>
            <a:r>
              <a:rPr lang="ja-JP" altLang="en-US" smtClean="0"/>
              <a:t>で汎用化</a:t>
            </a:r>
            <a:endParaRPr kumimoji="1" lang="ja-JP" altLang="en-US" smtClean="0"/>
          </a:p>
        </p:txBody>
      </p:sp>
      <p:sp>
        <p:nvSpPr>
          <p:cNvPr id="21507" name="テキスト プレースホルダ 2"/>
          <p:cNvSpPr>
            <a:spLocks noGrp="1"/>
          </p:cNvSpPr>
          <p:nvPr>
            <p:ph type="body" idx="1"/>
          </p:nvPr>
        </p:nvSpPr>
        <p:spPr/>
        <p:txBody>
          <a:bodyPr/>
          <a:lstStyle/>
          <a:p>
            <a:pPr>
              <a:buFontTx/>
              <a:buNone/>
            </a:pPr>
            <a:r>
              <a:rPr lang="en-US" altLang="ja-JP" smtClean="0"/>
              <a:t>public class </a:t>
            </a:r>
            <a:r>
              <a:rPr lang="ja-JP" altLang="en-US" smtClean="0"/>
              <a:t>ユーザー</a:t>
            </a:r>
            <a:r>
              <a:rPr lang="en-US" altLang="ja-JP" smtClean="0"/>
              <a:t>DetailController : DetailBaseController</a:t>
            </a:r>
            <a:br>
              <a:rPr lang="en-US" altLang="ja-JP" smtClean="0"/>
            </a:br>
            <a:r>
              <a:rPr lang="en-US" altLang="ja-JP" smtClean="0"/>
              <a:t>&lt;</a:t>
            </a:r>
            <a:r>
              <a:rPr lang="ja-JP" altLang="en-US" smtClean="0"/>
              <a:t>ユーザー</a:t>
            </a:r>
            <a:r>
              <a:rPr lang="en-US" altLang="ja-JP" smtClean="0"/>
              <a:t>DataSe</a:t>
            </a:r>
            <a:r>
              <a:rPr lang="ja-JP" altLang="en-US" smtClean="0"/>
              <a:t>ｔ</a:t>
            </a:r>
            <a:r>
              <a:rPr lang="en-US" altLang="ja-JP" smtClean="0"/>
              <a:t>,</a:t>
            </a:r>
            <a:br>
              <a:rPr lang="en-US" altLang="ja-JP" smtClean="0"/>
            </a:br>
            <a:r>
              <a:rPr lang="ja-JP" altLang="en-US" smtClean="0"/>
              <a:t>ユーザー</a:t>
            </a:r>
            <a:r>
              <a:rPr lang="en-US" altLang="ja-JP" smtClean="0"/>
              <a:t>DataTable,</a:t>
            </a:r>
            <a:br>
              <a:rPr lang="en-US" altLang="ja-JP" smtClean="0"/>
            </a:br>
            <a:r>
              <a:rPr lang="ja-JP" altLang="en-US" smtClean="0"/>
              <a:t>ユーザー </a:t>
            </a:r>
            <a:r>
              <a:rPr lang="en-US" altLang="ja-JP" smtClean="0"/>
              <a:t>DataRow&gt;</a:t>
            </a:r>
          </a:p>
          <a:p>
            <a:r>
              <a:rPr lang="ja-JP" altLang="en-US" smtClean="0"/>
              <a:t>こんな定義をするとユーザー</a:t>
            </a:r>
            <a:r>
              <a:rPr lang="en-US" altLang="ja-JP" smtClean="0"/>
              <a:t>DetailController</a:t>
            </a:r>
            <a:r>
              <a:rPr lang="ja-JP" altLang="en-US" smtClean="0"/>
              <a:t>は</a:t>
            </a:r>
            <a:r>
              <a:rPr lang="en-US" altLang="ja-JP" smtClean="0"/>
              <a:t>DetailBaseController</a:t>
            </a:r>
            <a:r>
              <a:rPr lang="ja-JP" altLang="en-US" smtClean="0"/>
              <a:t>側で</a:t>
            </a:r>
            <a:r>
              <a:rPr lang="en-US" altLang="ja-JP" smtClean="0"/>
              <a:t>DS</a:t>
            </a:r>
            <a:r>
              <a:rPr lang="ja-JP" altLang="en-US" smtClean="0"/>
              <a:t>に対してつかった機能は、継承したクラスでユーザー</a:t>
            </a:r>
            <a:r>
              <a:rPr lang="en-US" altLang="ja-JP" smtClean="0"/>
              <a:t>DataSe</a:t>
            </a:r>
            <a:r>
              <a:rPr lang="ja-JP" altLang="en-US" smtClean="0"/>
              <a:t>ｔで使ったのと同じことになります。</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p:txBody>
          <a:bodyPr/>
          <a:lstStyle/>
          <a:p>
            <a:r>
              <a:rPr lang="ja-JP" altLang="en-US" smtClean="0"/>
              <a:t>コントローラを</a:t>
            </a:r>
            <a:r>
              <a:rPr lang="en-US" altLang="ja-JP" smtClean="0"/>
              <a:t>Generic</a:t>
            </a:r>
            <a:r>
              <a:rPr lang="ja-JP" altLang="en-US" smtClean="0"/>
              <a:t>で汎用化</a:t>
            </a:r>
            <a:endParaRPr kumimoji="1" lang="ja-JP" altLang="en-US" smtClean="0"/>
          </a:p>
        </p:txBody>
      </p:sp>
      <p:sp>
        <p:nvSpPr>
          <p:cNvPr id="22531" name="テキスト プレースホルダ 2"/>
          <p:cNvSpPr>
            <a:spLocks noGrp="1"/>
          </p:cNvSpPr>
          <p:nvPr>
            <p:ph type="body" idx="1"/>
          </p:nvPr>
        </p:nvSpPr>
        <p:spPr/>
        <p:txBody>
          <a:bodyPr/>
          <a:lstStyle/>
          <a:p>
            <a:r>
              <a:rPr lang="ja-JP" altLang="en-US" smtClean="0"/>
              <a:t>つまり、</a:t>
            </a:r>
            <a:r>
              <a:rPr lang="en-US" altLang="ja-JP" smtClean="0"/>
              <a:t> Generic</a:t>
            </a:r>
            <a:r>
              <a:rPr lang="ja-JP" altLang="en-US" smtClean="0"/>
              <a:t>を使って抽象化や汎用化ができるようになります。</a:t>
            </a:r>
            <a:endParaRPr lang="en-US" altLang="ja-JP" smtClean="0"/>
          </a:p>
          <a:p>
            <a:r>
              <a:rPr lang="ja-JP" altLang="en-US" smtClean="0"/>
              <a:t>これでいろんなものが抽象化できて</a:t>
            </a:r>
            <a:r>
              <a:rPr lang="en-US" altLang="ja-JP" smtClean="0"/>
              <a:t>Generic</a:t>
            </a:r>
            <a:r>
              <a:rPr lang="ja-JP" altLang="en-US" smtClean="0"/>
              <a:t>を使えばコントローラを作成でき、ばんばいざいですよね。</a:t>
            </a:r>
            <a:endParaRPr lang="en-US" altLang="ja-JP" smtClean="0"/>
          </a:p>
          <a:p>
            <a:r>
              <a:rPr lang="ja-JP" altLang="en-US" smtClean="0"/>
              <a:t>じゃ作ることを考えてみましょう。</a:t>
            </a:r>
            <a:endParaRPr lang="en-US" altLang="ja-JP" smtClean="0"/>
          </a:p>
          <a:p>
            <a:endParaRPr lang="ja-JP" altLang="en-US"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タイトル 1"/>
          <p:cNvSpPr>
            <a:spLocks noGrp="1"/>
          </p:cNvSpPr>
          <p:nvPr>
            <p:ph type="title"/>
          </p:nvPr>
        </p:nvSpPr>
        <p:spPr/>
        <p:txBody>
          <a:bodyPr/>
          <a:lstStyle/>
          <a:p>
            <a:r>
              <a:rPr lang="ja-JP" altLang="en-US" smtClean="0"/>
              <a:t>コントローラを</a:t>
            </a:r>
            <a:r>
              <a:rPr lang="en-US" altLang="ja-JP" smtClean="0"/>
              <a:t>Generic</a:t>
            </a:r>
            <a:r>
              <a:rPr lang="ja-JP" altLang="en-US" smtClean="0"/>
              <a:t>で汎用化</a:t>
            </a:r>
            <a:endParaRPr kumimoji="1" lang="ja-JP" altLang="en-US" smtClean="0"/>
          </a:p>
        </p:txBody>
      </p:sp>
      <p:sp>
        <p:nvSpPr>
          <p:cNvPr id="23555" name="テキスト プレースホルダ 2"/>
          <p:cNvSpPr>
            <a:spLocks noGrp="1"/>
          </p:cNvSpPr>
          <p:nvPr>
            <p:ph type="body" idx="1"/>
          </p:nvPr>
        </p:nvSpPr>
        <p:spPr/>
        <p:txBody>
          <a:bodyPr/>
          <a:lstStyle/>
          <a:p>
            <a:r>
              <a:rPr lang="ja-JP" altLang="en-US" smtClean="0"/>
              <a:t>コントローラは</a:t>
            </a:r>
            <a:r>
              <a:rPr lang="en-US" altLang="ja-JP" smtClean="0"/>
              <a:t>BindingSource</a:t>
            </a:r>
            <a:r>
              <a:rPr lang="ja-JP" altLang="en-US" smtClean="0"/>
              <a:t>、</a:t>
            </a:r>
            <a:r>
              <a:rPr lang="en-US" altLang="ja-JP" smtClean="0"/>
              <a:t>DataSet</a:t>
            </a:r>
            <a:r>
              <a:rPr lang="ja-JP" altLang="en-US" smtClean="0"/>
              <a:t>、</a:t>
            </a:r>
            <a:r>
              <a:rPr lang="en-US" altLang="ja-JP" smtClean="0"/>
              <a:t>TableAdapter</a:t>
            </a:r>
            <a:r>
              <a:rPr lang="ja-JP" altLang="en-US" smtClean="0"/>
              <a:t>の情報を理解する必要があります。</a:t>
            </a:r>
            <a:endParaRPr lang="en-US" altLang="ja-JP" smtClean="0"/>
          </a:p>
          <a:p>
            <a:r>
              <a:rPr lang="en-US" altLang="ja-JP" smtClean="0"/>
              <a:t>BindingSource</a:t>
            </a:r>
            <a:r>
              <a:rPr lang="ja-JP" altLang="en-US" smtClean="0"/>
              <a:t>は</a:t>
            </a:r>
            <a:r>
              <a:rPr lang="en-US" altLang="ja-JP" smtClean="0"/>
              <a:t>BindingSource</a:t>
            </a:r>
            <a:r>
              <a:rPr lang="ja-JP" altLang="en-US" smtClean="0"/>
              <a:t>クラス</a:t>
            </a:r>
            <a:endParaRPr lang="en-US" altLang="ja-JP" smtClean="0"/>
          </a:p>
          <a:p>
            <a:r>
              <a:rPr lang="ja-JP" altLang="en-US" smtClean="0"/>
              <a:t>型付き</a:t>
            </a:r>
            <a:r>
              <a:rPr lang="en-US" altLang="ja-JP" smtClean="0"/>
              <a:t>DataSet</a:t>
            </a:r>
            <a:r>
              <a:rPr lang="ja-JP" altLang="en-US" smtClean="0"/>
              <a:t>の基底クラスは</a:t>
            </a:r>
            <a:r>
              <a:rPr lang="en-US" altLang="ja-JP" smtClean="0"/>
              <a:t>DataSet</a:t>
            </a:r>
          </a:p>
          <a:p>
            <a:r>
              <a:rPr lang="ja-JP" altLang="en-US" smtClean="0"/>
              <a:t>では</a:t>
            </a:r>
            <a:r>
              <a:rPr lang="en-US" altLang="ja-JP" smtClean="0"/>
              <a:t>TableAdapter</a:t>
            </a:r>
            <a:r>
              <a:rPr lang="ja-JP" altLang="en-US" smtClean="0"/>
              <a:t>の基底クラスは何でしょう？</a:t>
            </a:r>
            <a:endParaRPr lang="en-US" altLang="ja-JP" smtClean="0"/>
          </a:p>
          <a:p>
            <a:endParaRPr lang="ja-JP" altLang="en-US"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タイトル 1"/>
          <p:cNvSpPr>
            <a:spLocks noGrp="1"/>
          </p:cNvSpPr>
          <p:nvPr>
            <p:ph type="title"/>
          </p:nvPr>
        </p:nvSpPr>
        <p:spPr/>
        <p:txBody>
          <a:bodyPr/>
          <a:lstStyle/>
          <a:p>
            <a:r>
              <a:rPr lang="en-US" altLang="ja-JP" smtClean="0"/>
              <a:t>Delegate</a:t>
            </a:r>
            <a:r>
              <a:rPr lang="ja-JP" altLang="en-US" smtClean="0"/>
              <a:t>を使おう</a:t>
            </a:r>
            <a:endParaRPr kumimoji="1" lang="ja-JP" altLang="en-US" smtClean="0"/>
          </a:p>
        </p:txBody>
      </p:sp>
      <p:sp>
        <p:nvSpPr>
          <p:cNvPr id="24579" name="テキスト プレースホルダ 2"/>
          <p:cNvSpPr>
            <a:spLocks noGrp="1"/>
          </p:cNvSpPr>
          <p:nvPr>
            <p:ph type="body" idx="1"/>
          </p:nvPr>
        </p:nvSpPr>
        <p:spPr/>
        <p:txBody>
          <a:bodyPr/>
          <a:lstStyle/>
          <a:p>
            <a:r>
              <a:rPr lang="ja-JP" altLang="en-US" smtClean="0"/>
              <a:t>はい、答えは</a:t>
            </a:r>
            <a:r>
              <a:rPr lang="en-US" altLang="ja-JP" smtClean="0"/>
              <a:t>Component</a:t>
            </a:r>
            <a:r>
              <a:rPr lang="ja-JP" altLang="en-US" smtClean="0"/>
              <a:t>です。</a:t>
            </a:r>
            <a:r>
              <a:rPr lang="en-US" altLang="ja-JP" smtClean="0"/>
              <a:t>System.ComponentModel.Component</a:t>
            </a:r>
          </a:p>
          <a:p>
            <a:r>
              <a:rPr lang="en-US" altLang="ja-JP" smtClean="0"/>
              <a:t>TableAdapter</a:t>
            </a:r>
            <a:r>
              <a:rPr lang="ja-JP" altLang="en-US" smtClean="0"/>
              <a:t>は</a:t>
            </a:r>
            <a:r>
              <a:rPr lang="en-US" altLang="ja-JP" smtClean="0"/>
              <a:t>ComponentModel</a:t>
            </a:r>
            <a:r>
              <a:rPr lang="ja-JP" altLang="en-US" smtClean="0"/>
              <a:t>から踏み外していることが一部で有名ですが、さらにひどいのは</a:t>
            </a:r>
            <a:r>
              <a:rPr lang="en-US" altLang="ja-JP" smtClean="0"/>
              <a:t>TableAdapter</a:t>
            </a:r>
            <a:r>
              <a:rPr lang="ja-JP" altLang="en-US" smtClean="0"/>
              <a:t>の特徴を説明する基底クラスを用意していないところです。</a:t>
            </a:r>
            <a:endParaRPr lang="en-US" altLang="ja-JP" smtClean="0"/>
          </a:p>
          <a:p>
            <a:r>
              <a:rPr lang="ja-JP" altLang="en-US" smtClean="0"/>
              <a:t>つまり基底クラスのルールは守らないくせに基底クラスとしてルール付けして欲しいところはサポートしない、めちゃくちゃなやつです。</a:t>
            </a:r>
            <a:endParaRPr lang="en-US" altLang="ja-JP" smtClean="0"/>
          </a:p>
          <a:p>
            <a:endParaRPr lang="ja-JP" altLang="en-US"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タイトル 1"/>
          <p:cNvSpPr>
            <a:spLocks noGrp="1"/>
          </p:cNvSpPr>
          <p:nvPr>
            <p:ph type="title"/>
          </p:nvPr>
        </p:nvSpPr>
        <p:spPr/>
        <p:txBody>
          <a:bodyPr/>
          <a:lstStyle/>
          <a:p>
            <a:r>
              <a:rPr lang="en-US" altLang="ja-JP" smtClean="0"/>
              <a:t>Delegate</a:t>
            </a:r>
            <a:r>
              <a:rPr lang="ja-JP" altLang="en-US" smtClean="0"/>
              <a:t>を使おう</a:t>
            </a:r>
            <a:endParaRPr kumimoji="1" lang="ja-JP" altLang="en-US" smtClean="0"/>
          </a:p>
        </p:txBody>
      </p:sp>
      <p:sp>
        <p:nvSpPr>
          <p:cNvPr id="25603" name="テキスト プレースホルダ 2"/>
          <p:cNvSpPr>
            <a:spLocks noGrp="1"/>
          </p:cNvSpPr>
          <p:nvPr>
            <p:ph type="body" idx="1"/>
          </p:nvPr>
        </p:nvSpPr>
        <p:spPr/>
        <p:txBody>
          <a:bodyPr/>
          <a:lstStyle/>
          <a:p>
            <a:r>
              <a:rPr lang="ja-JP" altLang="en-US" smtClean="0"/>
              <a:t>そこで出番は</a:t>
            </a:r>
            <a:r>
              <a:rPr lang="en-US" altLang="ja-JP" smtClean="0"/>
              <a:t>delegate</a:t>
            </a:r>
            <a:r>
              <a:rPr lang="ja-JP" altLang="en-US" smtClean="0"/>
              <a:t>です。</a:t>
            </a:r>
            <a:endParaRPr lang="en-US" altLang="ja-JP" smtClean="0"/>
          </a:p>
          <a:p>
            <a:pPr>
              <a:buFontTx/>
              <a:buNone/>
            </a:pPr>
            <a:endParaRPr lang="en-US" altLang="ja-JP" smtClean="0"/>
          </a:p>
          <a:p>
            <a:pPr>
              <a:buFontTx/>
              <a:buNone/>
            </a:pPr>
            <a:r>
              <a:rPr lang="en-US" altLang="ja-JP" smtClean="0"/>
              <a:t>public delegate void </a:t>
            </a:r>
          </a:p>
          <a:p>
            <a:pPr>
              <a:buFontTx/>
              <a:buNone/>
            </a:pPr>
            <a:r>
              <a:rPr lang="ja-JP" altLang="en-US" smtClean="0"/>
              <a:t>　</a:t>
            </a:r>
            <a:r>
              <a:rPr lang="en-US" altLang="ja-JP" smtClean="0"/>
              <a:t>FillDelegate(DataTable table);</a:t>
            </a:r>
          </a:p>
          <a:p>
            <a:pPr>
              <a:buFontTx/>
              <a:buNone/>
            </a:pPr>
            <a:r>
              <a:rPr lang="en-US" altLang="ja-JP" smtClean="0"/>
              <a:t>public delegate void UpdateDelegate(DataTable table);</a:t>
            </a:r>
          </a:p>
          <a:p>
            <a:pPr>
              <a:buFontTx/>
              <a:buNone/>
            </a:pPr>
            <a:endParaRPr lang="ja-JP" altLang="en-US"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p:cNvSpPr>
            <a:spLocks noGrp="1"/>
          </p:cNvSpPr>
          <p:nvPr>
            <p:ph type="title"/>
          </p:nvPr>
        </p:nvSpPr>
        <p:spPr/>
        <p:txBody>
          <a:bodyPr/>
          <a:lstStyle/>
          <a:p>
            <a:r>
              <a:rPr lang="en-US" altLang="ja-JP" smtClean="0"/>
              <a:t>Delegate</a:t>
            </a:r>
            <a:r>
              <a:rPr lang="ja-JP" altLang="en-US" smtClean="0"/>
              <a:t>を使おう</a:t>
            </a:r>
            <a:endParaRPr kumimoji="1" lang="ja-JP" altLang="en-US" smtClean="0"/>
          </a:p>
        </p:txBody>
      </p:sp>
      <p:sp>
        <p:nvSpPr>
          <p:cNvPr id="26627" name="テキスト プレースホルダ 2"/>
          <p:cNvSpPr>
            <a:spLocks noGrp="1"/>
          </p:cNvSpPr>
          <p:nvPr>
            <p:ph type="body" idx="1"/>
          </p:nvPr>
        </p:nvSpPr>
        <p:spPr/>
        <p:txBody>
          <a:bodyPr/>
          <a:lstStyle/>
          <a:p>
            <a:r>
              <a:rPr lang="en-US" altLang="ja-JP" smtClean="0"/>
              <a:t>Delegate</a:t>
            </a:r>
            <a:r>
              <a:rPr lang="ja-JP" altLang="en-US" smtClean="0"/>
              <a:t>って使ったことありますか？</a:t>
            </a:r>
            <a:endParaRPr lang="en-US" altLang="ja-JP" smtClean="0"/>
          </a:p>
          <a:p>
            <a:r>
              <a:rPr lang="en-US" altLang="ja-JP" smtClean="0"/>
              <a:t>Delegate</a:t>
            </a:r>
            <a:r>
              <a:rPr lang="ja-JP" altLang="en-US" smtClean="0"/>
              <a:t>は簡単に言うとメソッドのポインタと考えてください。</a:t>
            </a:r>
            <a:endParaRPr lang="en-US" altLang="ja-JP" smtClean="0"/>
          </a:p>
          <a:p>
            <a:r>
              <a:rPr lang="ja-JP" altLang="en-US" smtClean="0"/>
              <a:t>定義してあるメソッドを</a:t>
            </a:r>
            <a:r>
              <a:rPr lang="en-US" altLang="ja-JP" smtClean="0"/>
              <a:t>Delegate</a:t>
            </a:r>
            <a:r>
              <a:rPr lang="ja-JP" altLang="en-US" smtClean="0"/>
              <a:t>を介して呼んでやります。</a:t>
            </a:r>
            <a:endParaRPr lang="en-US" altLang="ja-JP"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タイトル 1"/>
          <p:cNvSpPr>
            <a:spLocks noGrp="1"/>
          </p:cNvSpPr>
          <p:nvPr>
            <p:ph type="title"/>
          </p:nvPr>
        </p:nvSpPr>
        <p:spPr/>
        <p:txBody>
          <a:bodyPr/>
          <a:lstStyle/>
          <a:p>
            <a:r>
              <a:rPr lang="en-US" altLang="ja-JP" smtClean="0"/>
              <a:t>Delegate</a:t>
            </a:r>
            <a:r>
              <a:rPr lang="ja-JP" altLang="en-US" smtClean="0"/>
              <a:t>を使おう</a:t>
            </a:r>
            <a:endParaRPr kumimoji="1" lang="ja-JP" altLang="en-US" smtClean="0"/>
          </a:p>
        </p:txBody>
      </p:sp>
      <p:sp>
        <p:nvSpPr>
          <p:cNvPr id="27651" name="テキスト プレースホルダ 2"/>
          <p:cNvSpPr>
            <a:spLocks noGrp="1"/>
          </p:cNvSpPr>
          <p:nvPr>
            <p:ph type="body" idx="1"/>
          </p:nvPr>
        </p:nvSpPr>
        <p:spPr/>
        <p:txBody>
          <a:bodyPr/>
          <a:lstStyle/>
          <a:p>
            <a:r>
              <a:rPr lang="ja-JP" altLang="en-US" smtClean="0"/>
              <a:t>イベントハンドラもデリゲートです。</a:t>
            </a:r>
            <a:endParaRPr lang="en-US" altLang="ja-JP" smtClean="0"/>
          </a:p>
          <a:p>
            <a:pPr>
              <a:buFontTx/>
              <a:buNone/>
            </a:pPr>
            <a:r>
              <a:rPr lang="en-US" altLang="ja-JP" smtClean="0"/>
              <a:t>private void </a:t>
            </a:r>
            <a:r>
              <a:rPr lang="ja-JP" altLang="en-US" smtClean="0"/>
              <a:t>ｘｘｘ</a:t>
            </a:r>
            <a:r>
              <a:rPr lang="en-US" altLang="ja-JP" smtClean="0"/>
              <a:t>_Click(object sender, EventArgs e)</a:t>
            </a:r>
          </a:p>
          <a:p>
            <a:pPr>
              <a:buFontTx/>
              <a:buNone/>
            </a:pPr>
            <a:r>
              <a:rPr lang="en-US" altLang="ja-JP" smtClean="0"/>
              <a:t>public event EventHandler Click</a:t>
            </a:r>
          </a:p>
          <a:p>
            <a:pPr>
              <a:buFontTx/>
              <a:buNone/>
            </a:pPr>
            <a:endParaRPr lang="en-US" altLang="ja-JP" smtClean="0"/>
          </a:p>
          <a:p>
            <a:pPr>
              <a:buFontTx/>
              <a:buNone/>
            </a:pPr>
            <a:r>
              <a:rPr lang="en-US" altLang="ja-JP" smtClean="0"/>
              <a:t>public delegate void EventHandler ( Object sender, EventArgs e )</a:t>
            </a:r>
            <a:endParaRPr lang="ja-JP" altLang="en-US" smtClean="0"/>
          </a:p>
          <a:p>
            <a:endParaRPr lang="ja-JP" altLang="en-US"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タイトル 1"/>
          <p:cNvSpPr>
            <a:spLocks noGrp="1"/>
          </p:cNvSpPr>
          <p:nvPr>
            <p:ph type="title"/>
          </p:nvPr>
        </p:nvSpPr>
        <p:spPr/>
        <p:txBody>
          <a:bodyPr/>
          <a:lstStyle/>
          <a:p>
            <a:r>
              <a:rPr lang="en-US" altLang="ja-JP" smtClean="0"/>
              <a:t>Delegate</a:t>
            </a:r>
            <a:r>
              <a:rPr lang="ja-JP" altLang="en-US" smtClean="0"/>
              <a:t>を使おう</a:t>
            </a:r>
            <a:endParaRPr kumimoji="1" lang="ja-JP" altLang="en-US" smtClean="0"/>
          </a:p>
        </p:txBody>
      </p:sp>
      <p:sp>
        <p:nvSpPr>
          <p:cNvPr id="28675" name="テキスト プレースホルダ 2"/>
          <p:cNvSpPr>
            <a:spLocks noGrp="1"/>
          </p:cNvSpPr>
          <p:nvPr>
            <p:ph type="body" idx="1"/>
          </p:nvPr>
        </p:nvSpPr>
        <p:spPr/>
        <p:txBody>
          <a:bodyPr/>
          <a:lstStyle/>
          <a:p>
            <a:pPr>
              <a:buFontTx/>
              <a:buNone/>
            </a:pPr>
            <a:r>
              <a:rPr lang="en-US" altLang="ja-JP" sz="2400" smtClean="0"/>
              <a:t>public delegate void UpdateDelegate(DataTable table);</a:t>
            </a:r>
          </a:p>
          <a:p>
            <a:pPr>
              <a:buFontTx/>
              <a:buNone/>
            </a:pPr>
            <a:endParaRPr lang="en-US" altLang="ja-JP" sz="2400" smtClean="0"/>
          </a:p>
          <a:p>
            <a:pPr>
              <a:buFontTx/>
              <a:buNone/>
            </a:pPr>
            <a:r>
              <a:rPr lang="en-US" altLang="ja-JP" sz="2400" smtClean="0"/>
              <a:t>private UpdateDelegate _update;</a:t>
            </a:r>
          </a:p>
          <a:p>
            <a:pPr>
              <a:buFontTx/>
              <a:buNone/>
            </a:pPr>
            <a:r>
              <a:rPr lang="en-US" altLang="ja-JP" sz="2400" smtClean="0"/>
              <a:t>public UpdateDelegate Update</a:t>
            </a:r>
          </a:p>
          <a:p>
            <a:pPr>
              <a:buFontTx/>
              <a:buNone/>
            </a:pPr>
            <a:r>
              <a:rPr lang="en-US" altLang="ja-JP" sz="2400" smtClean="0"/>
              <a:t>{</a:t>
            </a:r>
          </a:p>
          <a:p>
            <a:pPr>
              <a:buFontTx/>
              <a:buNone/>
            </a:pPr>
            <a:r>
              <a:rPr lang="en-US" altLang="ja-JP" sz="2400" smtClean="0"/>
              <a:t>	get { return _update; }</a:t>
            </a:r>
          </a:p>
          <a:p>
            <a:pPr>
              <a:buFontTx/>
              <a:buNone/>
            </a:pPr>
            <a:r>
              <a:rPr lang="en-US" altLang="ja-JP" sz="2400" smtClean="0"/>
              <a:t>	set { _update = value; }</a:t>
            </a:r>
          </a:p>
          <a:p>
            <a:pPr>
              <a:buFontTx/>
              <a:buNone/>
            </a:pPr>
            <a:r>
              <a:rPr lang="en-US" altLang="ja-JP" sz="2400" smtClean="0"/>
              <a:t>}</a:t>
            </a:r>
          </a:p>
          <a:p>
            <a:pPr>
              <a:buFontTx/>
              <a:buNone/>
            </a:pPr>
            <a:endParaRPr lang="en-US" altLang="ja-JP" sz="2400" smtClean="0"/>
          </a:p>
          <a:p>
            <a:pPr>
              <a:buFontTx/>
              <a:buNone/>
            </a:pPr>
            <a:r>
              <a:rPr lang="en-US" altLang="ja-JP" sz="2400" smtClean="0"/>
              <a:t>Update(DataTable);</a:t>
            </a:r>
            <a:endParaRPr lang="ja-JP" altLang="en-US" sz="240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タイトル 1"/>
          <p:cNvSpPr>
            <a:spLocks noGrp="1"/>
          </p:cNvSpPr>
          <p:nvPr>
            <p:ph type="title"/>
          </p:nvPr>
        </p:nvSpPr>
        <p:spPr/>
        <p:txBody>
          <a:bodyPr/>
          <a:lstStyle/>
          <a:p>
            <a:endParaRPr kumimoji="1" lang="ja-JP" altLang="en-US" smtClean="0"/>
          </a:p>
        </p:txBody>
      </p:sp>
      <p:sp>
        <p:nvSpPr>
          <p:cNvPr id="29699" name="テキスト プレースホルダ 2"/>
          <p:cNvSpPr>
            <a:spLocks noGrp="1"/>
          </p:cNvSpPr>
          <p:nvPr>
            <p:ph type="body" idx="1"/>
          </p:nvPr>
        </p:nvSpPr>
        <p:spPr/>
        <p:txBody>
          <a:bodyPr/>
          <a:lstStyle/>
          <a:p>
            <a:endParaRPr lang="ja-JP" altLang="en-US" smtClean="0"/>
          </a:p>
        </p:txBody>
      </p:sp>
      <p:pic>
        <p:nvPicPr>
          <p:cNvPr id="29700" name="図 3" descr="MVC3.JPG"/>
          <p:cNvPicPr>
            <a:picLocks noChangeAspect="1"/>
          </p:cNvPicPr>
          <p:nvPr/>
        </p:nvPicPr>
        <p:blipFill>
          <a:blip r:embed="rId2"/>
          <a:srcRect/>
          <a:stretch>
            <a:fillRect/>
          </a:stretch>
        </p:blipFill>
        <p:spPr bwMode="auto">
          <a:xfrm>
            <a:off x="0" y="3175"/>
            <a:ext cx="9144000" cy="6851650"/>
          </a:xfrm>
          <a:prstGeom prst="rect">
            <a:avLst/>
          </a:prstGeom>
          <a:noFill/>
          <a:ln w="9525">
            <a:noFill/>
            <a:miter lim="800000"/>
            <a:headEnd/>
            <a:tailEnd/>
          </a:ln>
        </p:spPr>
      </p:pic>
      <p:sp>
        <p:nvSpPr>
          <p:cNvPr id="5" name="正方形/長方形 4"/>
          <p:cNvSpPr/>
          <p:nvPr/>
        </p:nvSpPr>
        <p:spPr>
          <a:xfrm>
            <a:off x="4500563" y="5805488"/>
            <a:ext cx="2000250" cy="4286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タイトル 1"/>
          <p:cNvSpPr>
            <a:spLocks noGrp="1"/>
          </p:cNvSpPr>
          <p:nvPr>
            <p:ph type="title"/>
          </p:nvPr>
        </p:nvSpPr>
        <p:spPr/>
        <p:txBody>
          <a:bodyPr/>
          <a:lstStyle/>
          <a:p>
            <a:endParaRPr kumimoji="1" lang="ja-JP" altLang="en-US" smtClean="0"/>
          </a:p>
        </p:txBody>
      </p:sp>
      <p:sp>
        <p:nvSpPr>
          <p:cNvPr id="30723" name="テキスト プレースホルダ 2"/>
          <p:cNvSpPr>
            <a:spLocks noGrp="1"/>
          </p:cNvSpPr>
          <p:nvPr>
            <p:ph type="body" idx="1"/>
          </p:nvPr>
        </p:nvSpPr>
        <p:spPr/>
        <p:txBody>
          <a:bodyPr/>
          <a:lstStyle/>
          <a:p>
            <a:r>
              <a:rPr lang="en-US" altLang="ja-JP" smtClean="0"/>
              <a:t>Generic</a:t>
            </a:r>
            <a:r>
              <a:rPr lang="ja-JP" altLang="en-US" smtClean="0"/>
              <a:t>・</a:t>
            </a:r>
            <a:r>
              <a:rPr lang="en-US" altLang="ja-JP" smtClean="0"/>
              <a:t>Delegate</a:t>
            </a:r>
            <a:r>
              <a:rPr lang="ja-JP" altLang="en-US" smtClean="0"/>
              <a:t>で単純化してコントローラを作成して</a:t>
            </a:r>
            <a:r>
              <a:rPr lang="en-US" altLang="ja-JP" smtClean="0"/>
              <a:t>MVC</a:t>
            </a:r>
            <a:r>
              <a:rPr lang="ja-JP" altLang="en-US" smtClean="0"/>
              <a:t>パターン化しました。</a:t>
            </a:r>
            <a:endParaRPr lang="en-US" altLang="ja-JP" smtClean="0"/>
          </a:p>
          <a:p>
            <a:endParaRPr lang="en-US" altLang="ja-JP" smtClean="0"/>
          </a:p>
          <a:p>
            <a:r>
              <a:rPr lang="ja-JP" altLang="en-US" smtClean="0"/>
              <a:t>実際のソースを見てみましょう。</a:t>
            </a:r>
            <a:endParaRPr lang="en-US" altLang="ja-JP" smtClean="0"/>
          </a:p>
          <a:p>
            <a:endParaRPr lang="ja-JP" altLang="en-U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p:txBody>
          <a:bodyPr/>
          <a:lstStyle/>
          <a:p>
            <a:r>
              <a:rPr kumimoji="1" lang="ja-JP" altLang="en-US" smtClean="0"/>
              <a:t>データベースと</a:t>
            </a:r>
            <a:r>
              <a:rPr kumimoji="1" lang="en-US" altLang="ja-JP" smtClean="0"/>
              <a:t>ADO.NET</a:t>
            </a:r>
            <a:endParaRPr kumimoji="1" lang="ja-JP" altLang="en-US" smtClean="0"/>
          </a:p>
        </p:txBody>
      </p:sp>
      <p:sp>
        <p:nvSpPr>
          <p:cNvPr id="4099" name="テキスト プレースホルダ 2"/>
          <p:cNvSpPr>
            <a:spLocks noGrp="1"/>
          </p:cNvSpPr>
          <p:nvPr>
            <p:ph type="body" idx="1"/>
          </p:nvPr>
        </p:nvSpPr>
        <p:spPr/>
        <p:txBody>
          <a:bodyPr/>
          <a:lstStyle/>
          <a:p>
            <a:r>
              <a:rPr lang="ja-JP" altLang="en-US" smtClean="0"/>
              <a:t>画面や印刷イメージに合わせてビューを作る</a:t>
            </a:r>
            <a:endParaRPr lang="en-US" altLang="ja-JP" smtClean="0"/>
          </a:p>
          <a:p>
            <a:endParaRPr lang="ja-JP" altLang="en-US" smtClean="0"/>
          </a:p>
        </p:txBody>
      </p:sp>
      <p:pic>
        <p:nvPicPr>
          <p:cNvPr id="4100" name="図 3" descr="データベース.jpg"/>
          <p:cNvPicPr>
            <a:picLocks noChangeAspect="1"/>
          </p:cNvPicPr>
          <p:nvPr/>
        </p:nvPicPr>
        <p:blipFill>
          <a:blip r:embed="rId2"/>
          <a:srcRect/>
          <a:stretch>
            <a:fillRect/>
          </a:stretch>
        </p:blipFill>
        <p:spPr bwMode="auto">
          <a:xfrm>
            <a:off x="2843213" y="2076450"/>
            <a:ext cx="3457575" cy="2705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タイトル 1"/>
          <p:cNvSpPr>
            <a:spLocks noGrp="1"/>
          </p:cNvSpPr>
          <p:nvPr>
            <p:ph type="title"/>
          </p:nvPr>
        </p:nvSpPr>
        <p:spPr/>
        <p:txBody>
          <a:bodyPr/>
          <a:lstStyle/>
          <a:p>
            <a:r>
              <a:rPr kumimoji="1" lang="ja-JP" altLang="en-US" smtClean="0"/>
              <a:t>おまけ</a:t>
            </a:r>
          </a:p>
        </p:txBody>
      </p:sp>
      <p:sp>
        <p:nvSpPr>
          <p:cNvPr id="31747" name="テキスト プレースホルダ 2"/>
          <p:cNvSpPr>
            <a:spLocks noGrp="1"/>
          </p:cNvSpPr>
          <p:nvPr>
            <p:ph type="body" idx="1"/>
          </p:nvPr>
        </p:nvSpPr>
        <p:spPr>
          <a:xfrm>
            <a:off x="428625" y="1285875"/>
            <a:ext cx="8229600" cy="1071563"/>
          </a:xfrm>
        </p:spPr>
        <p:txBody>
          <a:bodyPr/>
          <a:lstStyle/>
          <a:p>
            <a:pPr>
              <a:buFontTx/>
              <a:buNone/>
            </a:pPr>
            <a:r>
              <a:rPr lang="en-US" altLang="ja-JP" smtClean="0"/>
              <a:t>	</a:t>
            </a:r>
            <a:r>
              <a:rPr lang="ja-JP" altLang="en-US" sz="6000" smtClean="0"/>
              <a:t>時間が余ったらおまけ</a:t>
            </a:r>
          </a:p>
        </p:txBody>
      </p:sp>
      <p:sp>
        <p:nvSpPr>
          <p:cNvPr id="4" name="テキスト プレースホルダ 2"/>
          <p:cNvSpPr txBox="1">
            <a:spLocks/>
          </p:cNvSpPr>
          <p:nvPr/>
        </p:nvSpPr>
        <p:spPr bwMode="auto">
          <a:xfrm>
            <a:off x="500063" y="2786063"/>
            <a:ext cx="8229600" cy="3071812"/>
          </a:xfrm>
          <a:prstGeom prst="rect">
            <a:avLst/>
          </a:prstGeom>
          <a:noFill/>
          <a:ln w="9525">
            <a:noFill/>
            <a:miter lim="800000"/>
            <a:headEnd/>
            <a:tailEnd/>
          </a:ln>
        </p:spPr>
        <p:txBody>
          <a:bodyPr/>
          <a:lstStyle/>
          <a:p>
            <a:pPr marL="342900" indent="-342900" eaLnBrk="0" hangingPunct="0">
              <a:spcBef>
                <a:spcPct val="20000"/>
              </a:spcBef>
              <a:defRPr/>
            </a:pPr>
            <a:r>
              <a:rPr lang="ja-JP" altLang="en-US" sz="4000" kern="0" dirty="0" err="1">
                <a:latin typeface="+mn-lt"/>
                <a:ea typeface="+mn-ea"/>
              </a:rPr>
              <a:t>わんくま</a:t>
            </a:r>
            <a:r>
              <a:rPr lang="ja-JP" altLang="en-US" sz="4000" kern="0" dirty="0">
                <a:latin typeface="+mn-lt"/>
                <a:ea typeface="+mn-ea"/>
              </a:rPr>
              <a:t>同盟ではないですが、</a:t>
            </a:r>
            <a:endParaRPr lang="en-US" altLang="ja-JP" sz="4000" kern="0" dirty="0">
              <a:latin typeface="+mn-lt"/>
              <a:ea typeface="+mn-ea"/>
            </a:endParaRPr>
          </a:p>
          <a:p>
            <a:pPr marL="342900" indent="-342900" eaLnBrk="0" hangingPunct="0">
              <a:spcBef>
                <a:spcPct val="20000"/>
              </a:spcBef>
              <a:defRPr/>
            </a:pPr>
            <a:r>
              <a:rPr lang="en-US" sz="4000" dirty="0"/>
              <a:t>TimberLandChapel.com</a:t>
            </a:r>
            <a:r>
              <a:rPr lang="ja-JP" altLang="en-US" sz="4000" dirty="0"/>
              <a:t>で、</a:t>
            </a:r>
            <a:endParaRPr lang="en-US" altLang="ja-JP" sz="4000" dirty="0"/>
          </a:p>
          <a:p>
            <a:pPr marL="342900" indent="-342900" eaLnBrk="0" hangingPunct="0">
              <a:spcBef>
                <a:spcPct val="20000"/>
              </a:spcBef>
              <a:defRPr/>
            </a:pPr>
            <a:r>
              <a:rPr lang="en-US" altLang="ja-JP" sz="4000" kern="0" dirty="0">
                <a:latin typeface="+mn-lt"/>
                <a:ea typeface="+mn-ea"/>
              </a:rPr>
              <a:t>2</a:t>
            </a:r>
            <a:r>
              <a:rPr lang="ja-JP" altLang="en-US" sz="4000" kern="0" dirty="0">
                <a:latin typeface="+mn-lt"/>
                <a:ea typeface="+mn-ea"/>
              </a:rPr>
              <a:t>月位に今回＋</a:t>
            </a:r>
            <a:r>
              <a:rPr lang="en-US" altLang="ja-JP" sz="4000" kern="0" dirty="0">
                <a:latin typeface="+mn-lt"/>
                <a:ea typeface="+mn-ea"/>
              </a:rPr>
              <a:t>α</a:t>
            </a:r>
            <a:r>
              <a:rPr lang="ja-JP" altLang="en-US" sz="4000" kern="0" dirty="0">
                <a:latin typeface="+mn-lt"/>
                <a:ea typeface="+mn-ea"/>
              </a:rPr>
              <a:t>で</a:t>
            </a:r>
            <a:r>
              <a:rPr lang="en-US" altLang="ja-JP" sz="4000" kern="0" dirty="0">
                <a:latin typeface="+mn-lt"/>
                <a:ea typeface="+mn-ea"/>
              </a:rPr>
              <a:t>2</a:t>
            </a:r>
            <a:r>
              <a:rPr lang="ja-JP" altLang="en-US" sz="4000" kern="0" dirty="0">
                <a:latin typeface="+mn-lt"/>
                <a:ea typeface="+mn-ea"/>
              </a:rPr>
              <a:t>時間やります。</a:t>
            </a:r>
            <a:endParaRPr lang="en-US" altLang="ja-JP" sz="4000" kern="0" dirty="0">
              <a:latin typeface="+mn-lt"/>
              <a:ea typeface="+mn-ea"/>
            </a:endParaRPr>
          </a:p>
          <a:p>
            <a:pPr marL="342900" indent="-342900" eaLnBrk="0" hangingPunct="0">
              <a:spcBef>
                <a:spcPct val="20000"/>
              </a:spcBef>
              <a:defRPr/>
            </a:pPr>
            <a:r>
              <a:rPr lang="ja-JP" altLang="en-US" sz="4000" kern="0" dirty="0">
                <a:latin typeface="+mn-lt"/>
                <a:ea typeface="+mn-ea"/>
              </a:rPr>
              <a:t>興味のある方は是非よろしく。</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title"/>
          </p:nvPr>
        </p:nvSpPr>
        <p:spPr/>
        <p:txBody>
          <a:bodyPr/>
          <a:lstStyle/>
          <a:p>
            <a:r>
              <a:rPr kumimoji="1" lang="ja-JP" altLang="en-US" smtClean="0"/>
              <a:t>データベースと</a:t>
            </a:r>
            <a:r>
              <a:rPr kumimoji="1" lang="en-US" altLang="ja-JP" smtClean="0"/>
              <a:t>ADO.NET</a:t>
            </a:r>
            <a:endParaRPr kumimoji="1" lang="ja-JP" altLang="en-US" smtClean="0"/>
          </a:p>
        </p:txBody>
      </p:sp>
      <p:sp>
        <p:nvSpPr>
          <p:cNvPr id="5123" name="テキスト プレースホルダ 2"/>
          <p:cNvSpPr>
            <a:spLocks noGrp="1"/>
          </p:cNvSpPr>
          <p:nvPr>
            <p:ph type="body" idx="1"/>
          </p:nvPr>
        </p:nvSpPr>
        <p:spPr/>
        <p:txBody>
          <a:bodyPr/>
          <a:lstStyle/>
          <a:p>
            <a:r>
              <a:rPr lang="en-US" altLang="ja-JP" smtClean="0"/>
              <a:t>SQL</a:t>
            </a:r>
            <a:r>
              <a:rPr lang="ja-JP" altLang="en-US" smtClean="0"/>
              <a:t>サーバーなら</a:t>
            </a:r>
            <a:r>
              <a:rPr lang="en-US" altLang="ja-JP" smtClean="0"/>
              <a:t>JOIN</a:t>
            </a:r>
            <a:r>
              <a:rPr lang="ja-JP" altLang="en-US" smtClean="0"/>
              <a:t>や</a:t>
            </a:r>
            <a:r>
              <a:rPr lang="en-US" altLang="ja-JP" smtClean="0"/>
              <a:t>CASE WHEN</a:t>
            </a:r>
            <a:r>
              <a:rPr lang="ja-JP" altLang="en-US" smtClean="0"/>
              <a:t>やサブクエリーは当たり前。</a:t>
            </a:r>
            <a:endParaRPr lang="en-US" altLang="ja-JP" smtClean="0"/>
          </a:p>
          <a:p>
            <a:r>
              <a:rPr lang="ja-JP" altLang="en-US" smtClean="0"/>
              <a:t>ビューを元にユーザーと表示イメージや印刷イメージを固められるほどにつめる。</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p:txBody>
          <a:bodyPr/>
          <a:lstStyle/>
          <a:p>
            <a:r>
              <a:rPr kumimoji="1" lang="ja-JP" altLang="en-US" smtClean="0"/>
              <a:t>データベースと</a:t>
            </a:r>
            <a:r>
              <a:rPr kumimoji="1" lang="en-US" altLang="ja-JP" smtClean="0"/>
              <a:t>ADO.NET</a:t>
            </a:r>
            <a:endParaRPr kumimoji="1" lang="ja-JP" altLang="en-US" smtClean="0"/>
          </a:p>
        </p:txBody>
      </p:sp>
      <p:sp>
        <p:nvSpPr>
          <p:cNvPr id="6147" name="テキスト プレースホルダ 2"/>
          <p:cNvSpPr>
            <a:spLocks noGrp="1"/>
          </p:cNvSpPr>
          <p:nvPr>
            <p:ph type="body" idx="1"/>
          </p:nvPr>
        </p:nvSpPr>
        <p:spPr/>
        <p:txBody>
          <a:bodyPr/>
          <a:lstStyle/>
          <a:p>
            <a:r>
              <a:rPr lang="ja-JP" altLang="en-US" smtClean="0"/>
              <a:t>ストアドプロシージャを作る</a:t>
            </a:r>
            <a:endParaRPr lang="en-US" altLang="ja-JP" smtClean="0"/>
          </a:p>
          <a:p>
            <a:r>
              <a:rPr lang="en-US" altLang="ja-JP" smtClean="0"/>
              <a:t>Fill</a:t>
            </a:r>
            <a:r>
              <a:rPr lang="ja-JP" altLang="en-US" smtClean="0"/>
              <a:t>は中心となるテーブルの</a:t>
            </a:r>
            <a:r>
              <a:rPr lang="en-US" altLang="ja-JP" smtClean="0"/>
              <a:t>Add/Update/Delete</a:t>
            </a:r>
            <a:r>
              <a:rPr lang="ja-JP" altLang="en-US" smtClean="0"/>
              <a:t>を考慮</a:t>
            </a:r>
            <a:endParaRPr lang="en-US" altLang="ja-JP" smtClean="0"/>
          </a:p>
          <a:p>
            <a:r>
              <a:rPr lang="en-US" altLang="ja-JP" smtClean="0"/>
              <a:t>VIEW</a:t>
            </a:r>
            <a:r>
              <a:rPr lang="ja-JP" altLang="en-US" smtClean="0"/>
              <a:t>の表示項目を網羅して手間が少なく</a:t>
            </a:r>
            <a:endParaRPr lang="en-US" altLang="ja-JP" smtClean="0"/>
          </a:p>
          <a:p>
            <a:r>
              <a:rPr lang="ja-JP" altLang="en-US" smtClean="0"/>
              <a:t>用意するストアドの例</a:t>
            </a:r>
            <a:endParaRPr lang="en-US" altLang="ja-JP" smtClean="0"/>
          </a:p>
          <a:p>
            <a:pPr>
              <a:buFontTx/>
              <a:buNone/>
            </a:pPr>
            <a:r>
              <a:rPr lang="ja-JP" altLang="en-US" smtClean="0"/>
              <a:t>　</a:t>
            </a:r>
            <a:r>
              <a:rPr lang="en-US" altLang="ja-JP" smtClean="0"/>
              <a:t> Fill/ Add/Update/Delete</a:t>
            </a:r>
            <a:br>
              <a:rPr lang="en-US" altLang="ja-JP" smtClean="0"/>
            </a:br>
            <a:r>
              <a:rPr lang="en-US" altLang="ja-JP" smtClean="0"/>
              <a:t> GetByKeys/Search</a:t>
            </a:r>
            <a:endParaRPr lang="ja-JP" alt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p:txBody>
          <a:bodyPr/>
          <a:lstStyle/>
          <a:p>
            <a:r>
              <a:rPr kumimoji="1" lang="ja-JP" altLang="en-US" smtClean="0"/>
              <a:t>データベースと</a:t>
            </a:r>
            <a:r>
              <a:rPr kumimoji="1" lang="en-US" altLang="ja-JP" smtClean="0"/>
              <a:t>ADO.NET</a:t>
            </a:r>
            <a:endParaRPr kumimoji="1" lang="ja-JP" altLang="en-US" smtClean="0"/>
          </a:p>
        </p:txBody>
      </p:sp>
      <p:sp>
        <p:nvSpPr>
          <p:cNvPr id="7171" name="テキスト プレースホルダ 2"/>
          <p:cNvSpPr>
            <a:spLocks noGrp="1"/>
          </p:cNvSpPr>
          <p:nvPr>
            <p:ph type="body" idx="1"/>
          </p:nvPr>
        </p:nvSpPr>
        <p:spPr/>
        <p:txBody>
          <a:bodyPr/>
          <a:lstStyle/>
          <a:p>
            <a:r>
              <a:rPr lang="ja-JP" altLang="en-US" smtClean="0"/>
              <a:t>メソッドの例</a:t>
            </a:r>
            <a:endParaRPr lang="en-US" altLang="ja-JP" smtClean="0"/>
          </a:p>
          <a:p>
            <a:pPr>
              <a:buFontTx/>
              <a:buNone/>
            </a:pPr>
            <a:r>
              <a:rPr lang="en-US" altLang="ja-JP" smtClean="0"/>
              <a:t>void FillTable(DataTable table);</a:t>
            </a:r>
          </a:p>
          <a:p>
            <a:pPr>
              <a:buFontTx/>
              <a:buNone/>
            </a:pPr>
            <a:r>
              <a:rPr lang="en-US" altLang="ja-JP" smtClean="0"/>
              <a:t>void UpdateTable(DataTable table);</a:t>
            </a:r>
          </a:p>
          <a:p>
            <a:pPr>
              <a:buFontTx/>
              <a:buNone/>
            </a:pPr>
            <a:r>
              <a:rPr lang="en-US" altLang="ja-JP" smtClean="0"/>
              <a:t>void FillTableByKeys(DataTable table, DataTableKeys keys);</a:t>
            </a:r>
          </a:p>
          <a:p>
            <a:pPr>
              <a:buFontTx/>
              <a:buNone/>
            </a:pPr>
            <a:r>
              <a:rPr lang="en-US" altLang="ja-JP" smtClean="0"/>
              <a:t>DataTableKeys GetKeys(DataRow row);</a:t>
            </a:r>
          </a:p>
          <a:p>
            <a:pPr>
              <a:buFontTx/>
              <a:buNone/>
            </a:pPr>
            <a:r>
              <a:rPr lang="en-US" altLang="ja-JP" smtClean="0"/>
              <a:t>void FillTableBySearch(DataTable table, SearchCondition condition);</a:t>
            </a:r>
            <a:endParaRPr lang="ja-JP" alt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p:txBody>
          <a:bodyPr/>
          <a:lstStyle/>
          <a:p>
            <a:r>
              <a:rPr kumimoji="1" lang="ja-JP" altLang="en-US" smtClean="0"/>
              <a:t>データベースと</a:t>
            </a:r>
            <a:r>
              <a:rPr kumimoji="1" lang="en-US" altLang="ja-JP" smtClean="0"/>
              <a:t>ADO.NET</a:t>
            </a:r>
            <a:endParaRPr kumimoji="1" lang="ja-JP" altLang="en-US" smtClean="0"/>
          </a:p>
        </p:txBody>
      </p:sp>
      <p:sp>
        <p:nvSpPr>
          <p:cNvPr id="8195" name="テキスト プレースホルダ 2"/>
          <p:cNvSpPr>
            <a:spLocks noGrp="1"/>
          </p:cNvSpPr>
          <p:nvPr>
            <p:ph type="body" idx="1"/>
          </p:nvPr>
        </p:nvSpPr>
        <p:spPr/>
        <p:txBody>
          <a:bodyPr/>
          <a:lstStyle/>
          <a:p>
            <a:r>
              <a:rPr lang="en-US" altLang="ja-JP" smtClean="0"/>
              <a:t>TableAdapter</a:t>
            </a:r>
            <a:r>
              <a:rPr lang="ja-JP" altLang="en-US" smtClean="0"/>
              <a:t>を</a:t>
            </a:r>
            <a:r>
              <a:rPr lang="en-US" altLang="ja-JP" smtClean="0"/>
              <a:t>Form</a:t>
            </a:r>
            <a:r>
              <a:rPr lang="ja-JP" altLang="en-US" smtClean="0"/>
              <a:t>の</a:t>
            </a:r>
            <a:r>
              <a:rPr lang="en-US" altLang="ja-JP" smtClean="0"/>
              <a:t>Container</a:t>
            </a:r>
            <a:r>
              <a:rPr lang="ja-JP" altLang="en-US" smtClean="0"/>
              <a:t>に参加させる。</a:t>
            </a:r>
            <a:endParaRPr lang="en-US" altLang="ja-JP" smtClean="0"/>
          </a:p>
          <a:p>
            <a:r>
              <a:rPr lang="en-US" altLang="ja-JP" smtClean="0"/>
              <a:t>TableAdapter</a:t>
            </a:r>
            <a:r>
              <a:rPr lang="ja-JP" altLang="en-US" smtClean="0"/>
              <a:t> は </a:t>
            </a:r>
            <a:r>
              <a:rPr lang="en-US" altLang="ja-JP" smtClean="0"/>
              <a:t>partial class</a:t>
            </a:r>
            <a:r>
              <a:rPr lang="ja-JP" altLang="en-US" smtClean="0"/>
              <a:t> で拡張する</a:t>
            </a:r>
            <a:endParaRPr lang="en-US" altLang="ja-JP" smtClean="0"/>
          </a:p>
          <a:p>
            <a:r>
              <a:rPr lang="en-US" altLang="ja-JP" noProof="1" smtClean="0"/>
              <a:t>TableAdapter</a:t>
            </a:r>
            <a:r>
              <a:rPr lang="ja-JP" altLang="en-US" noProof="1" smtClean="0"/>
              <a:t>の資源を</a:t>
            </a:r>
            <a:r>
              <a:rPr lang="en-US" altLang="ja-JP" noProof="1" smtClean="0"/>
              <a:t>Dispose</a:t>
            </a:r>
            <a:r>
              <a:rPr lang="ja-JP" smtClean="0"/>
              <a:t>する</a:t>
            </a:r>
            <a:endParaRPr lang="en-US" altLang="ja-JP" smtClean="0"/>
          </a:p>
          <a:p>
            <a:r>
              <a:rPr lang="en-US" altLang="en-US" noProof="1" smtClean="0"/>
              <a:t>StoredProcedure </a:t>
            </a:r>
            <a:r>
              <a:rPr lang="ja-JP" altLang="en-US" noProof="1" smtClean="0"/>
              <a:t>の戻り値を取得する</a:t>
            </a:r>
            <a:endParaRPr lang="ja-JP" altLang="ja-JP" noProof="1" smtClean="0"/>
          </a:p>
          <a:p>
            <a:r>
              <a:rPr lang="en-US" altLang="ja-JP" smtClean="0"/>
              <a:t>CommandTimeout </a:t>
            </a:r>
            <a:r>
              <a:rPr lang="ja-JP" altLang="en-US" smtClean="0"/>
              <a:t>を指定する</a:t>
            </a:r>
            <a:r>
              <a:rPr lang="en-US" altLang="ja-JP" smtClean="0"/>
              <a:t/>
            </a:r>
            <a:br>
              <a:rPr lang="en-US" altLang="ja-JP" smtClean="0"/>
            </a:br>
            <a:r>
              <a:rPr lang="en-US" altLang="ja-JP" smtClean="0"/>
              <a:t/>
            </a:r>
            <a:br>
              <a:rPr lang="en-US" altLang="ja-JP" smtClean="0"/>
            </a:br>
            <a:r>
              <a:rPr lang="en-US" altLang="ja-JP" smtClean="0"/>
              <a:t>http://mnow.wankuma.com/cs2005_mnowcontrol3.html</a:t>
            </a:r>
            <a:endParaRPr lang="ja-JP" alt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p:txBody>
          <a:bodyPr/>
          <a:lstStyle/>
          <a:p>
            <a:r>
              <a:rPr kumimoji="1" lang="ja-JP" altLang="en-US" smtClean="0"/>
              <a:t>ラッパーコントロールのすすめ</a:t>
            </a:r>
          </a:p>
        </p:txBody>
      </p:sp>
      <p:sp>
        <p:nvSpPr>
          <p:cNvPr id="9219" name="テキスト プレースホルダ 2"/>
          <p:cNvSpPr>
            <a:spLocks noGrp="1"/>
          </p:cNvSpPr>
          <p:nvPr>
            <p:ph type="body" idx="1"/>
          </p:nvPr>
        </p:nvSpPr>
        <p:spPr/>
        <p:txBody>
          <a:bodyPr/>
          <a:lstStyle/>
          <a:p>
            <a:r>
              <a:rPr lang="ja-JP" altLang="en-US" smtClean="0"/>
              <a:t>使用するコントロールはラッパーを作って、</a:t>
            </a:r>
            <a:endParaRPr lang="en-US" altLang="ja-JP" smtClean="0"/>
          </a:p>
          <a:p>
            <a:pPr>
              <a:buFontTx/>
              <a:buNone/>
            </a:pPr>
            <a:r>
              <a:rPr lang="ja-JP" altLang="en-US" smtClean="0"/>
              <a:t>　それを使用すると一括で変更できて便利</a:t>
            </a:r>
            <a:endParaRPr lang="en-US" altLang="ja-JP" smtClean="0"/>
          </a:p>
          <a:p>
            <a:r>
              <a:rPr lang="en-US" altLang="ja-JP" smtClean="0"/>
              <a:t>Enter</a:t>
            </a:r>
            <a:r>
              <a:rPr lang="ja-JP" altLang="en-US" smtClean="0"/>
              <a:t>時に背景色</a:t>
            </a:r>
            <a:endParaRPr lang="en-US" altLang="ja-JP" smtClean="0"/>
          </a:p>
          <a:p>
            <a:pPr>
              <a:buFontTx/>
              <a:buNone/>
            </a:pPr>
            <a:r>
              <a:rPr lang="ja-JP" altLang="en-US" smtClean="0"/>
              <a:t>を変える。</a:t>
            </a:r>
            <a:endParaRPr lang="en-US" altLang="ja-JP" smtClean="0"/>
          </a:p>
          <a:p>
            <a:r>
              <a:rPr lang="ja-JP" altLang="en-US" smtClean="0"/>
              <a:t>エラーが発生して</a:t>
            </a:r>
            <a:endParaRPr lang="en-US" altLang="ja-JP" smtClean="0"/>
          </a:p>
          <a:p>
            <a:pPr>
              <a:buFontTx/>
              <a:buNone/>
            </a:pPr>
            <a:r>
              <a:rPr lang="ja-JP" altLang="en-US" smtClean="0"/>
              <a:t>いたら背景色を赤</a:t>
            </a:r>
            <a:endParaRPr lang="en-US" altLang="ja-JP" smtClean="0"/>
          </a:p>
          <a:p>
            <a:pPr>
              <a:buFontTx/>
              <a:buNone/>
            </a:pPr>
            <a:r>
              <a:rPr lang="ja-JP" altLang="en-US" smtClean="0"/>
              <a:t>にする</a:t>
            </a:r>
            <a:endParaRPr lang="en-US" altLang="ja-JP" smtClean="0"/>
          </a:p>
          <a:p>
            <a:endParaRPr lang="en-US" altLang="ja-JP" smtClean="0"/>
          </a:p>
        </p:txBody>
      </p:sp>
      <p:pic>
        <p:nvPicPr>
          <p:cNvPr id="9220" name="図 3" descr="UIWrapper.JPG"/>
          <p:cNvPicPr>
            <a:picLocks noChangeAspect="1"/>
          </p:cNvPicPr>
          <p:nvPr/>
        </p:nvPicPr>
        <p:blipFill>
          <a:blip r:embed="rId2"/>
          <a:srcRect/>
          <a:stretch>
            <a:fillRect/>
          </a:stretch>
        </p:blipFill>
        <p:spPr bwMode="auto">
          <a:xfrm>
            <a:off x="4286250" y="2500313"/>
            <a:ext cx="4500563" cy="3136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p:txBody>
          <a:bodyPr/>
          <a:lstStyle/>
          <a:p>
            <a:r>
              <a:rPr kumimoji="1" lang="ja-JP" altLang="en-US" smtClean="0"/>
              <a:t>カスタムコントロールのすすめ</a:t>
            </a:r>
          </a:p>
        </p:txBody>
      </p:sp>
      <p:sp>
        <p:nvSpPr>
          <p:cNvPr id="10243" name="テキスト プレースホルダ 2"/>
          <p:cNvSpPr>
            <a:spLocks noGrp="1"/>
          </p:cNvSpPr>
          <p:nvPr>
            <p:ph type="body" idx="1"/>
          </p:nvPr>
        </p:nvSpPr>
        <p:spPr/>
        <p:txBody>
          <a:bodyPr/>
          <a:lstStyle/>
          <a:p>
            <a:r>
              <a:rPr lang="ja-JP" altLang="en-US" smtClean="0"/>
              <a:t>例：データベース参照のコンボボックス</a:t>
            </a:r>
            <a:endParaRPr lang="en-US" altLang="ja-JP" smtClean="0"/>
          </a:p>
          <a:p>
            <a:r>
              <a:rPr lang="ja-JP" altLang="en-US" smtClean="0"/>
              <a:t>インスタンスを一つだけ作るシングルトンパターンでデータセットを作成する。</a:t>
            </a:r>
            <a:endParaRPr lang="en-US" altLang="ja-JP" smtClean="0"/>
          </a:p>
          <a:p>
            <a:r>
              <a:rPr lang="ja-JP" altLang="en-US" smtClean="0"/>
              <a:t>データベースの読み込みは</a:t>
            </a:r>
            <a:r>
              <a:rPr lang="en-US" altLang="ja-JP" smtClean="0"/>
              <a:t>DesignMode</a:t>
            </a:r>
            <a:r>
              <a:rPr lang="ja-JP" altLang="en-US" smtClean="0"/>
              <a:t>が</a:t>
            </a:r>
            <a:r>
              <a:rPr lang="en-US" altLang="ja-JP" smtClean="0"/>
              <a:t>false</a:t>
            </a:r>
            <a:r>
              <a:rPr lang="ja-JP" altLang="en-US" smtClean="0"/>
              <a:t>のときだけにしよう。</a:t>
            </a:r>
            <a:endParaRPr lang="en-US" altLang="ja-JP" smtClean="0"/>
          </a:p>
          <a:p>
            <a:r>
              <a:rPr lang="en-US" altLang="ja-JP" smtClean="0"/>
              <a:t>DesignMode</a:t>
            </a:r>
            <a:r>
              <a:rPr lang="ja-JP" altLang="en-US" smtClean="0"/>
              <a:t>が有効になるのは</a:t>
            </a:r>
            <a:r>
              <a:rPr lang="en-US" altLang="ja-JP" smtClean="0"/>
              <a:t>InitLayout()</a:t>
            </a:r>
            <a:r>
              <a:rPr lang="ja-JP" altLang="en-US" smtClean="0"/>
              <a:t>か</a:t>
            </a:r>
            <a:r>
              <a:rPr lang="en-US" altLang="ja-JP" smtClean="0"/>
              <a:t>ISupportInitialize</a:t>
            </a:r>
            <a:r>
              <a:rPr lang="ja-JP" altLang="en-US" smtClean="0"/>
              <a:t>の</a:t>
            </a:r>
            <a:r>
              <a:rPr lang="en-US" altLang="ja-JP" smtClean="0"/>
              <a:t>EndInit()</a:t>
            </a:r>
            <a:r>
              <a:rPr lang="ja-JP" altLang="en-US" smtClean="0"/>
              <a:t>がおすすめ。</a:t>
            </a:r>
            <a:endParaRPr lang="en-US" altLang="ja-JP" smtClean="0"/>
          </a:p>
          <a:p>
            <a:pPr>
              <a:buFontTx/>
              <a:buNone/>
            </a:pPr>
            <a:endParaRPr lang="en-US" altLang="ja-JP" smtClean="0"/>
          </a:p>
          <a:p>
            <a:pPr>
              <a:buFontTx/>
              <a:buNone/>
            </a:pPr>
            <a:r>
              <a:rPr lang="en-US" altLang="ja-JP" smtClean="0"/>
              <a:t>			</a:t>
            </a:r>
            <a:r>
              <a:rPr lang="ja-JP" altLang="en-US" smtClean="0"/>
              <a:t>ソースを見ましょう。</a:t>
            </a:r>
            <a:endParaRPr lang="en-US" altLang="ja-JP" smtClean="0"/>
          </a:p>
          <a:p>
            <a:pPr>
              <a:buFontTx/>
              <a:buNone/>
            </a:pPr>
            <a:endParaRPr lang="ja-JP" alt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プレゼンテーション1">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649</TotalTime>
  <Words>1012</Words>
  <Application>Microsoft Office PowerPoint</Application>
  <PresentationFormat>画面に合わせる (4:3)</PresentationFormat>
  <Paragraphs>140</Paragraphs>
  <Slides>30</Slides>
  <Notes>1</Notes>
  <HiddenSlides>0</HiddenSlides>
  <MMClips>0</MMClips>
  <ScaleCrop>false</ScaleCrop>
  <HeadingPairs>
    <vt:vector size="4" baseType="variant">
      <vt:variant>
        <vt:lpstr>テーマ</vt:lpstr>
      </vt:variant>
      <vt:variant>
        <vt:i4>1</vt:i4>
      </vt:variant>
      <vt:variant>
        <vt:lpstr>スライド タイトル</vt:lpstr>
      </vt:variant>
      <vt:variant>
        <vt:i4>30</vt:i4>
      </vt:variant>
    </vt:vector>
  </HeadingPairs>
  <TitlesOfParts>
    <vt:vector size="31" baseType="lpstr">
      <vt:lpstr>プレゼンテーション1</vt:lpstr>
      <vt:lpstr>えムナウ　（児玉宏之） </vt:lpstr>
      <vt:lpstr>アジェンダ</vt:lpstr>
      <vt:lpstr>データベースとADO.NET</vt:lpstr>
      <vt:lpstr>データベースとADO.NET</vt:lpstr>
      <vt:lpstr>データベースとADO.NET</vt:lpstr>
      <vt:lpstr>データベースとADO.NET</vt:lpstr>
      <vt:lpstr>データベースとADO.NET</vt:lpstr>
      <vt:lpstr>ラッパーコントロールのすすめ</vt:lpstr>
      <vt:lpstr>カスタムコントロールのすすめ</vt:lpstr>
      <vt:lpstr>画面要素のユーザーコントロール化</vt:lpstr>
      <vt:lpstr>画面要素のユーザーコントロール化</vt:lpstr>
      <vt:lpstr>画面要素のユーザーコントロール化</vt:lpstr>
      <vt:lpstr>画面要素のユーザーコントロール化</vt:lpstr>
      <vt:lpstr>3段継承</vt:lpstr>
      <vt:lpstr>コントローラを作成してMVCパターン化</vt:lpstr>
      <vt:lpstr>コントローラを作成してMVCパターン化</vt:lpstr>
      <vt:lpstr>コントローラを作成してMVCパターン化</vt:lpstr>
      <vt:lpstr>コントローラをGenericで汎用化</vt:lpstr>
      <vt:lpstr>コントローラをGenericで汎用化</vt:lpstr>
      <vt:lpstr>コントローラをGenericで汎用化</vt:lpstr>
      <vt:lpstr>コントローラをGenericで汎用化</vt:lpstr>
      <vt:lpstr>コントローラをGenericで汎用化</vt:lpstr>
      <vt:lpstr>Delegateを使おう</vt:lpstr>
      <vt:lpstr>Delegateを使おう</vt:lpstr>
      <vt:lpstr>Delegateを使おう</vt:lpstr>
      <vt:lpstr>Delegateを使おう</vt:lpstr>
      <vt:lpstr>Delegateを使おう</vt:lpstr>
      <vt:lpstr>スライド 28</vt:lpstr>
      <vt:lpstr>スライド 29</vt:lpstr>
      <vt:lpstr>おまけ</vt:lpstr>
    </vt:vector>
  </TitlesOfParts>
  <Company>UG Software.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わんくま同盟 大阪勉強会 #1</dc:title>
  <dc:creator>中 博俊</dc:creator>
  <cp:lastModifiedBy>中　博俊</cp:lastModifiedBy>
  <cp:revision>51</cp:revision>
  <dcterms:created xsi:type="dcterms:W3CDTF">2006-05-15T04:25:02Z</dcterms:created>
  <dcterms:modified xsi:type="dcterms:W3CDTF">2006-12-14T12:21:48Z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