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sldIdLst>
    <p:sldId id="258" r:id="rId2"/>
    <p:sldId id="259" r:id="rId3"/>
    <p:sldId id="260" r:id="rId4"/>
    <p:sldId id="261" r:id="rId5"/>
    <p:sldId id="262" r:id="rId6"/>
    <p:sldId id="263" r:id="rId7"/>
    <p:sldId id="264" r:id="rId8"/>
    <p:sldId id="265" r:id="rId9"/>
  </p:sldIdLst>
  <p:sldSz cx="9144000" cy="6858000" type="screen4x3"/>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1" d="100"/>
          <a:sy n="81" d="100"/>
        </p:scale>
        <p:origin x="-59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クリックしてタイトルを入力</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タイトルと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274638"/>
            <a:ext cx="8229600" cy="70643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endParaRPr lang="ja-JP" altLang="ja-JP" smtClean="0"/>
          </a:p>
        </p:txBody>
      </p:sp>
      <p:sp>
        <p:nvSpPr>
          <p:cNvPr id="4099" name="Rectangle 3"/>
          <p:cNvSpPr>
            <a:spLocks noGrp="1" noChangeArrowheads="1"/>
          </p:cNvSpPr>
          <p:nvPr>
            <p:ph type="body" idx="1"/>
          </p:nvPr>
        </p:nvSpPr>
        <p:spPr bwMode="auto">
          <a:xfrm>
            <a:off x="457200" y="1052513"/>
            <a:ext cx="8229600" cy="50736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pic>
        <p:nvPicPr>
          <p:cNvPr id="4100" name="Picture 4"/>
          <p:cNvPicPr>
            <a:picLocks noChangeAspect="1" noChangeArrowheads="1"/>
          </p:cNvPicPr>
          <p:nvPr/>
        </p:nvPicPr>
        <p:blipFill>
          <a:blip r:embed="rId14"/>
          <a:srcRect/>
          <a:stretch>
            <a:fillRect/>
          </a:stretch>
        </p:blipFill>
        <p:spPr bwMode="auto">
          <a:xfrm>
            <a:off x="468313" y="6165850"/>
            <a:ext cx="1524000" cy="571500"/>
          </a:xfrm>
          <a:prstGeom prst="rect">
            <a:avLst/>
          </a:prstGeom>
          <a:noFill/>
        </p:spPr>
      </p:pic>
      <p:sp>
        <p:nvSpPr>
          <p:cNvPr id="4101" name="Rectangle 5"/>
          <p:cNvSpPr>
            <a:spLocks noChangeArrowheads="1"/>
          </p:cNvSpPr>
          <p:nvPr/>
        </p:nvSpPr>
        <p:spPr bwMode="auto">
          <a:xfrm>
            <a:off x="1979613" y="6165850"/>
            <a:ext cx="6624637" cy="571500"/>
          </a:xfrm>
          <a:prstGeom prst="rect">
            <a:avLst/>
          </a:prstGeom>
          <a:solidFill>
            <a:srgbClr val="F3BB50"/>
          </a:solidFill>
          <a:ln w="9525">
            <a:noFill/>
            <a:miter lim="800000"/>
            <a:headEnd/>
            <a:tailEnd/>
          </a:ln>
          <a:effectLst/>
        </p:spPr>
        <p:txBody>
          <a:bodyPr vert="horz" wrap="square" lIns="91440" tIns="45720" rIns="91440" bIns="45720" numCol="1" anchor="ctr" anchorCtr="0" compatLnSpc="1">
            <a:prstTxWarp prst="textNoShape">
              <a:avLst/>
            </a:prstTxWarp>
          </a:bodyPr>
          <a:lstStyle/>
          <a:p>
            <a:pPr algn="ctr"/>
            <a:r>
              <a:rPr kumimoji="0" lang="ja-JP" altLang="en-US" sz="2400">
                <a:solidFill>
                  <a:schemeClr val="tx2"/>
                </a:solidFill>
              </a:rPr>
              <a:t>わんくま同盟 大阪勉強会 </a:t>
            </a:r>
            <a:r>
              <a:rPr kumimoji="0" lang="en-US" altLang="ja-JP" sz="2400">
                <a:solidFill>
                  <a:schemeClr val="tx2"/>
                </a:solidFill>
              </a:rPr>
              <a:t>#4</a:t>
            </a: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txStyles>
    <p:titleStyle>
      <a:lvl1pPr algn="ctr" rtl="0" fontAlgn="base">
        <a:spcBef>
          <a:spcPct val="0"/>
        </a:spcBef>
        <a:spcAft>
          <a:spcPct val="0"/>
        </a:spcAft>
        <a:defRPr sz="2400">
          <a:solidFill>
            <a:schemeClr val="tx2"/>
          </a:solidFill>
          <a:latin typeface="+mj-lt"/>
          <a:ea typeface="+mj-ea"/>
          <a:cs typeface="+mj-cs"/>
        </a:defRPr>
      </a:lvl1pPr>
      <a:lvl2pPr algn="ctr" rtl="0" fontAlgn="base">
        <a:spcBef>
          <a:spcPct val="0"/>
        </a:spcBef>
        <a:spcAft>
          <a:spcPct val="0"/>
        </a:spcAft>
        <a:defRPr sz="2400">
          <a:solidFill>
            <a:schemeClr val="tx2"/>
          </a:solidFill>
          <a:latin typeface="Arial" charset="0"/>
          <a:ea typeface="ＭＳ Ｐゴシック" pitchFamily="50" charset="-128"/>
        </a:defRPr>
      </a:lvl2pPr>
      <a:lvl3pPr algn="ctr" rtl="0" fontAlgn="base">
        <a:spcBef>
          <a:spcPct val="0"/>
        </a:spcBef>
        <a:spcAft>
          <a:spcPct val="0"/>
        </a:spcAft>
        <a:defRPr sz="2400">
          <a:solidFill>
            <a:schemeClr val="tx2"/>
          </a:solidFill>
          <a:latin typeface="Arial" charset="0"/>
          <a:ea typeface="ＭＳ Ｐゴシック" pitchFamily="50" charset="-128"/>
        </a:defRPr>
      </a:lvl3pPr>
      <a:lvl4pPr algn="ctr" rtl="0" fontAlgn="base">
        <a:spcBef>
          <a:spcPct val="0"/>
        </a:spcBef>
        <a:spcAft>
          <a:spcPct val="0"/>
        </a:spcAft>
        <a:defRPr sz="2400">
          <a:solidFill>
            <a:schemeClr val="tx2"/>
          </a:solidFill>
          <a:latin typeface="Arial" charset="0"/>
          <a:ea typeface="ＭＳ Ｐゴシック" pitchFamily="50" charset="-128"/>
        </a:defRPr>
      </a:lvl4pPr>
      <a:lvl5pPr algn="ctr" rtl="0" fontAlgn="base">
        <a:spcBef>
          <a:spcPct val="0"/>
        </a:spcBef>
        <a:spcAft>
          <a:spcPct val="0"/>
        </a:spcAft>
        <a:defRPr sz="2400">
          <a:solidFill>
            <a:schemeClr val="tx2"/>
          </a:solidFill>
          <a:latin typeface="Arial" charset="0"/>
          <a:ea typeface="ＭＳ Ｐゴシック" pitchFamily="50" charset="-128"/>
        </a:defRPr>
      </a:lvl5pPr>
      <a:lvl6pPr marL="457200" algn="ctr" rtl="0" fontAlgn="base">
        <a:spcBef>
          <a:spcPct val="0"/>
        </a:spcBef>
        <a:spcAft>
          <a:spcPct val="0"/>
        </a:spcAft>
        <a:defRPr sz="2400">
          <a:solidFill>
            <a:schemeClr val="tx2"/>
          </a:solidFill>
          <a:latin typeface="Arial" charset="0"/>
          <a:ea typeface="ＭＳ Ｐゴシック" pitchFamily="50" charset="-128"/>
        </a:defRPr>
      </a:lvl6pPr>
      <a:lvl7pPr marL="914400" algn="ctr" rtl="0" fontAlgn="base">
        <a:spcBef>
          <a:spcPct val="0"/>
        </a:spcBef>
        <a:spcAft>
          <a:spcPct val="0"/>
        </a:spcAft>
        <a:defRPr sz="2400">
          <a:solidFill>
            <a:schemeClr val="tx2"/>
          </a:solidFill>
          <a:latin typeface="Arial" charset="0"/>
          <a:ea typeface="ＭＳ Ｐゴシック" pitchFamily="50" charset="-128"/>
        </a:defRPr>
      </a:lvl7pPr>
      <a:lvl8pPr marL="1371600" algn="ctr" rtl="0" fontAlgn="base">
        <a:spcBef>
          <a:spcPct val="0"/>
        </a:spcBef>
        <a:spcAft>
          <a:spcPct val="0"/>
        </a:spcAft>
        <a:defRPr sz="2400">
          <a:solidFill>
            <a:schemeClr val="tx2"/>
          </a:solidFill>
          <a:latin typeface="Arial" charset="0"/>
          <a:ea typeface="ＭＳ Ｐゴシック" pitchFamily="50" charset="-128"/>
        </a:defRPr>
      </a:lvl8pPr>
      <a:lvl9pPr marL="1828800" algn="ctr" rtl="0" fontAlgn="base">
        <a:spcBef>
          <a:spcPct val="0"/>
        </a:spcBef>
        <a:spcAft>
          <a:spcPct val="0"/>
        </a:spcAft>
        <a:defRPr sz="2400">
          <a:solidFill>
            <a:schemeClr val="tx2"/>
          </a:solidFill>
          <a:latin typeface="Arial" charset="0"/>
          <a:ea typeface="ＭＳ Ｐゴシック" pitchFamily="50" charset="-128"/>
        </a:defRPr>
      </a:lvl9pPr>
    </p:titleStyle>
    <p:bodyStyle>
      <a:lvl1pPr marL="342900" indent="-342900" algn="l" rtl="0" fontAlgn="base">
        <a:spcBef>
          <a:spcPct val="20000"/>
        </a:spcBef>
        <a:spcAft>
          <a:spcPct val="0"/>
        </a:spcAft>
        <a:buChar char="•"/>
        <a:defRPr kumimoji="1" sz="3200">
          <a:solidFill>
            <a:schemeClr val="tx1"/>
          </a:solidFill>
          <a:latin typeface="+mn-lt"/>
          <a:ea typeface="+mn-ea"/>
          <a:cs typeface="+mn-cs"/>
        </a:defRPr>
      </a:lvl1pPr>
      <a:lvl2pPr marL="742950" indent="-285750" algn="l" rtl="0" fontAlgn="base">
        <a:spcBef>
          <a:spcPct val="20000"/>
        </a:spcBef>
        <a:spcAft>
          <a:spcPct val="0"/>
        </a:spcAft>
        <a:buChar char="–"/>
        <a:defRPr kumimoji="1" sz="2800">
          <a:solidFill>
            <a:schemeClr val="tx1"/>
          </a:solidFill>
          <a:latin typeface="+mn-lt"/>
          <a:ea typeface="+mn-ea"/>
        </a:defRPr>
      </a:lvl2pPr>
      <a:lvl3pPr marL="1143000" indent="-228600" algn="l" rtl="0" fontAlgn="base">
        <a:spcBef>
          <a:spcPct val="20000"/>
        </a:spcBef>
        <a:spcAft>
          <a:spcPct val="0"/>
        </a:spcAft>
        <a:buChar char="•"/>
        <a:defRPr kumimoji="1" sz="2400">
          <a:solidFill>
            <a:schemeClr val="tx1"/>
          </a:solidFill>
          <a:latin typeface="+mn-lt"/>
          <a:ea typeface="+mn-ea"/>
        </a:defRPr>
      </a:lvl3pPr>
      <a:lvl4pPr marL="1600200" indent="-228600" algn="l" rtl="0" fontAlgn="base">
        <a:spcBef>
          <a:spcPct val="20000"/>
        </a:spcBef>
        <a:spcAft>
          <a:spcPct val="0"/>
        </a:spcAft>
        <a:buChar char="–"/>
        <a:defRPr kumimoji="1" sz="2000">
          <a:solidFill>
            <a:schemeClr val="tx1"/>
          </a:solidFill>
          <a:latin typeface="+mn-lt"/>
          <a:ea typeface="+mn-ea"/>
        </a:defRPr>
      </a:lvl4pPr>
      <a:lvl5pPr marL="2057400" indent="-228600" algn="l" rtl="0" fontAlgn="base">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ja-JP" altLang="en-US"/>
              <a:t>わんくま同盟 大阪勉強会 </a:t>
            </a:r>
            <a:r>
              <a:rPr lang="en-US" altLang="ja-JP"/>
              <a:t>#4</a:t>
            </a:r>
          </a:p>
        </p:txBody>
      </p:sp>
      <p:sp>
        <p:nvSpPr>
          <p:cNvPr id="17411" name="Rectangle 3"/>
          <p:cNvSpPr>
            <a:spLocks noGrp="1" noChangeArrowheads="1"/>
          </p:cNvSpPr>
          <p:nvPr>
            <p:ph type="body" idx="1"/>
          </p:nvPr>
        </p:nvSpPr>
        <p:spPr>
          <a:xfrm>
            <a:off x="468313" y="1052513"/>
            <a:ext cx="8229600" cy="3816350"/>
          </a:xfrm>
        </p:spPr>
        <p:txBody>
          <a:bodyPr/>
          <a:lstStyle/>
          <a:p>
            <a:r>
              <a:rPr lang="en-US" altLang="ja-JP" sz="1600" dirty="0" smtClean="0"/>
              <a:t>10:30</a:t>
            </a:r>
            <a:r>
              <a:rPr lang="ja-JP" altLang="en-US" sz="1600" dirty="0" smtClean="0"/>
              <a:t>～</a:t>
            </a:r>
            <a:r>
              <a:rPr lang="en-US" altLang="ja-JP" sz="1600" dirty="0" smtClean="0"/>
              <a:t>10:40 </a:t>
            </a:r>
            <a:r>
              <a:rPr lang="ja-JP" altLang="en-US" sz="1600" dirty="0" err="1" smtClean="0"/>
              <a:t>わんくま</a:t>
            </a:r>
            <a:r>
              <a:rPr lang="ja-JP" altLang="en-US" sz="1600" dirty="0" smtClean="0"/>
              <a:t>同盟について、</a:t>
            </a:r>
            <a:r>
              <a:rPr lang="ja-JP" altLang="en-US" sz="1600" dirty="0" err="1" smtClean="0"/>
              <a:t>え</a:t>
            </a:r>
            <a:r>
              <a:rPr lang="ja-JP" altLang="en-US" sz="1600" dirty="0" smtClean="0"/>
              <a:t>ムナウのプログラミングのページについて </a:t>
            </a:r>
          </a:p>
          <a:p>
            <a:r>
              <a:rPr lang="en-US" altLang="ja-JP" sz="1600" dirty="0" smtClean="0"/>
              <a:t>10:40</a:t>
            </a:r>
            <a:r>
              <a:rPr lang="ja-JP" altLang="en-US" sz="1600" dirty="0" smtClean="0"/>
              <a:t>～</a:t>
            </a:r>
            <a:r>
              <a:rPr lang="en-US" altLang="ja-JP" sz="1600" dirty="0" smtClean="0"/>
              <a:t>11:20 Windows </a:t>
            </a:r>
            <a:r>
              <a:rPr lang="en-US" altLang="ja-JP" sz="1600" dirty="0" err="1" smtClean="0"/>
              <a:t>PowerShell</a:t>
            </a:r>
            <a:r>
              <a:rPr lang="en-US" altLang="ja-JP" sz="1600" dirty="0" smtClean="0"/>
              <a:t> </a:t>
            </a:r>
            <a:r>
              <a:rPr lang="ja-JP" altLang="en-US" sz="1600" dirty="0" smtClean="0"/>
              <a:t>～</a:t>
            </a:r>
            <a:r>
              <a:rPr lang="en-US" altLang="ja-JP" sz="1600" dirty="0" smtClean="0"/>
              <a:t>.NET</a:t>
            </a:r>
            <a:r>
              <a:rPr lang="ja-JP" altLang="en-US" sz="1600" dirty="0" smtClean="0"/>
              <a:t>ベースのシェル・スクリプト実行環境～ </a:t>
            </a:r>
            <a:r>
              <a:rPr lang="en-US" altLang="ja-JP" sz="1600" dirty="0" smtClean="0"/>
              <a:t>by </a:t>
            </a:r>
            <a:r>
              <a:rPr lang="ja-JP" altLang="en-US" sz="1600" dirty="0" smtClean="0"/>
              <a:t>むたぐち </a:t>
            </a:r>
          </a:p>
          <a:p>
            <a:r>
              <a:rPr lang="en-US" altLang="ja-JP" sz="1600" dirty="0" smtClean="0"/>
              <a:t>11:20</a:t>
            </a:r>
            <a:r>
              <a:rPr lang="ja-JP" altLang="en-US" sz="1600" dirty="0" smtClean="0"/>
              <a:t>～</a:t>
            </a:r>
            <a:r>
              <a:rPr lang="en-US" altLang="ja-JP" sz="1600" dirty="0" smtClean="0"/>
              <a:t>12:00 </a:t>
            </a:r>
            <a:r>
              <a:rPr lang="ja-JP" altLang="en-US" sz="1600" dirty="0" smtClean="0"/>
              <a:t>リフレクションを使用したことがありますか？～私はリフレクションをこのように使用しました。～ </a:t>
            </a:r>
            <a:r>
              <a:rPr lang="en-US" altLang="ja-JP" sz="1600" dirty="0" smtClean="0"/>
              <a:t>by Pandora </a:t>
            </a:r>
          </a:p>
          <a:p>
            <a:r>
              <a:rPr lang="en-US" altLang="ja-JP" sz="1600" dirty="0" smtClean="0"/>
              <a:t>12:00</a:t>
            </a:r>
            <a:r>
              <a:rPr lang="ja-JP" altLang="en-US" sz="1600" dirty="0" smtClean="0"/>
              <a:t>～</a:t>
            </a:r>
            <a:r>
              <a:rPr lang="en-US" altLang="ja-JP" sz="1600" dirty="0" smtClean="0"/>
              <a:t>13:00</a:t>
            </a:r>
            <a:r>
              <a:rPr lang="ja-JP" altLang="en-US" sz="1600" dirty="0" smtClean="0"/>
              <a:t> お昼休憩  </a:t>
            </a:r>
          </a:p>
          <a:p>
            <a:r>
              <a:rPr lang="en-US" altLang="ja-JP" sz="1600" dirty="0" smtClean="0"/>
              <a:t>13:00</a:t>
            </a:r>
            <a:r>
              <a:rPr lang="ja-JP" altLang="en-US" sz="1600" dirty="0" smtClean="0"/>
              <a:t>～</a:t>
            </a:r>
            <a:r>
              <a:rPr lang="en-US" altLang="ja-JP" sz="1600" dirty="0" smtClean="0"/>
              <a:t>15:00</a:t>
            </a:r>
            <a:r>
              <a:rPr lang="ja-JP" altLang="en-US" sz="1600" dirty="0" smtClean="0"/>
              <a:t> </a:t>
            </a:r>
            <a:r>
              <a:rPr lang="en-US" altLang="ja-JP" sz="1600" dirty="0" smtClean="0"/>
              <a:t>MSON .NET 2.0 </a:t>
            </a:r>
            <a:r>
              <a:rPr lang="ja-JP" altLang="en-US" sz="1600" dirty="0" smtClean="0"/>
              <a:t>分散アプリケーション開発　</a:t>
            </a:r>
            <a:r>
              <a:rPr lang="en-US" altLang="ja-JP" sz="1600" dirty="0" smtClean="0"/>
              <a:t>by </a:t>
            </a:r>
            <a:r>
              <a:rPr lang="ja-JP" altLang="en-US" sz="1600" dirty="0" smtClean="0"/>
              <a:t> </a:t>
            </a:r>
            <a:r>
              <a:rPr lang="en-US" altLang="ja-JP" sz="1600" dirty="0" smtClean="0"/>
              <a:t>Microsoft </a:t>
            </a:r>
            <a:r>
              <a:rPr lang="ja-JP" altLang="en-US" sz="1600" dirty="0" smtClean="0"/>
              <a:t>エバンジェリスト　松崎</a:t>
            </a:r>
          </a:p>
          <a:p>
            <a:r>
              <a:rPr lang="en-US" altLang="ja-JP" sz="1600" dirty="0" smtClean="0"/>
              <a:t>15:00</a:t>
            </a:r>
            <a:r>
              <a:rPr lang="ja-JP" altLang="en-US" sz="1600" dirty="0" smtClean="0"/>
              <a:t>～</a:t>
            </a:r>
            <a:r>
              <a:rPr lang="en-US" altLang="ja-JP" sz="1600" dirty="0" smtClean="0"/>
              <a:t>15:15 </a:t>
            </a:r>
            <a:r>
              <a:rPr lang="ja-JP" altLang="en-US" sz="1600" dirty="0" smtClean="0"/>
              <a:t>休憩 </a:t>
            </a:r>
          </a:p>
          <a:p>
            <a:r>
              <a:rPr lang="en-US" altLang="ja-JP" sz="1600" dirty="0" smtClean="0"/>
              <a:t>15:15</a:t>
            </a:r>
            <a:r>
              <a:rPr lang="ja-JP" altLang="en-US" sz="1600" dirty="0" smtClean="0"/>
              <a:t>～</a:t>
            </a:r>
            <a:r>
              <a:rPr lang="en-US" altLang="ja-JP" sz="1600" dirty="0" smtClean="0"/>
              <a:t>16:15 </a:t>
            </a:r>
            <a:r>
              <a:rPr lang="ja-JP" altLang="en-US" sz="1600" dirty="0" smtClean="0"/>
              <a:t>いまさら聞けない</a:t>
            </a:r>
            <a:r>
              <a:rPr lang="en-US" altLang="ja-JP" sz="1600" dirty="0" smtClean="0"/>
              <a:t>DI</a:t>
            </a:r>
            <a:r>
              <a:rPr lang="ja-JP" altLang="en-US" sz="1600" dirty="0" smtClean="0"/>
              <a:t>コンテナ入門 ～自作</a:t>
            </a:r>
            <a:r>
              <a:rPr lang="en-US" altLang="ja-JP" sz="1600" dirty="0" smtClean="0"/>
              <a:t>DI</a:t>
            </a:r>
            <a:r>
              <a:rPr lang="ja-JP" altLang="en-US" sz="1600" dirty="0" smtClean="0"/>
              <a:t>コンテナのススメ～ </a:t>
            </a:r>
            <a:r>
              <a:rPr lang="en-US" altLang="ja-JP" sz="1600" dirty="0" smtClean="0"/>
              <a:t>by </a:t>
            </a:r>
            <a:r>
              <a:rPr lang="ja-JP" altLang="en-US" sz="1600" dirty="0" smtClean="0"/>
              <a:t>黒龍 </a:t>
            </a:r>
          </a:p>
          <a:p>
            <a:r>
              <a:rPr lang="en-US" altLang="ja-JP" sz="1600" dirty="0" smtClean="0"/>
              <a:t>16:15</a:t>
            </a:r>
            <a:r>
              <a:rPr lang="ja-JP" altLang="en-US" sz="1600" dirty="0" smtClean="0"/>
              <a:t>～</a:t>
            </a:r>
            <a:r>
              <a:rPr lang="en-US" altLang="ja-JP" sz="1600" dirty="0" smtClean="0"/>
              <a:t>16:30 </a:t>
            </a:r>
            <a:r>
              <a:rPr lang="ja-JP" altLang="en-US" sz="1600" dirty="0" smtClean="0"/>
              <a:t>休憩 </a:t>
            </a:r>
          </a:p>
          <a:p>
            <a:r>
              <a:rPr lang="en-US" altLang="ja-JP" sz="1600" dirty="0" smtClean="0"/>
              <a:t>16:30</a:t>
            </a:r>
            <a:r>
              <a:rPr lang="ja-JP" altLang="en-US" sz="1600" dirty="0" smtClean="0"/>
              <a:t>～</a:t>
            </a:r>
            <a:r>
              <a:rPr lang="en-US" altLang="ja-JP" sz="1600" dirty="0" smtClean="0"/>
              <a:t>18:00 Microsoft AJAX Library 8</a:t>
            </a:r>
            <a:r>
              <a:rPr lang="ja-JP" altLang="en-US" sz="1600" dirty="0" smtClean="0"/>
              <a:t>年越しの開花 </a:t>
            </a:r>
            <a:r>
              <a:rPr lang="en-US" altLang="ja-JP" sz="1600" dirty="0" smtClean="0"/>
              <a:t>by </a:t>
            </a:r>
            <a:r>
              <a:rPr lang="ja-JP" altLang="en-US" sz="1600" dirty="0" smtClean="0"/>
              <a:t>中博俊</a:t>
            </a:r>
            <a:endParaRPr lang="ja-JP" altLang="en-US" sz="1600" dirty="0"/>
          </a:p>
        </p:txBody>
      </p:sp>
      <p:sp>
        <p:nvSpPr>
          <p:cNvPr id="17412" name="Text Box 4"/>
          <p:cNvSpPr txBox="1">
            <a:spLocks noChangeArrowheads="1"/>
          </p:cNvSpPr>
          <p:nvPr/>
        </p:nvSpPr>
        <p:spPr bwMode="auto">
          <a:xfrm>
            <a:off x="1187450" y="5302250"/>
            <a:ext cx="3892550" cy="366713"/>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p>
            <a:r>
              <a:rPr lang="ja-JP" altLang="en-US"/>
              <a:t>後援：</a:t>
            </a:r>
            <a:r>
              <a:rPr lang="en-US" altLang="ja-JP"/>
              <a:t>INETA                         Culminis</a:t>
            </a:r>
          </a:p>
        </p:txBody>
      </p:sp>
      <p:sp>
        <p:nvSpPr>
          <p:cNvPr id="17413" name="Text Box 5"/>
          <p:cNvSpPr txBox="1">
            <a:spLocks noChangeArrowheads="1"/>
          </p:cNvSpPr>
          <p:nvPr/>
        </p:nvSpPr>
        <p:spPr bwMode="auto">
          <a:xfrm>
            <a:off x="1187450" y="5734050"/>
            <a:ext cx="1682750" cy="366713"/>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p>
            <a:r>
              <a:rPr lang="ja-JP" altLang="en-US"/>
              <a:t>協力：</a:t>
            </a:r>
            <a:r>
              <a:rPr lang="en-US" altLang="ja-JP"/>
              <a:t>Microsoft</a:t>
            </a:r>
          </a:p>
        </p:txBody>
      </p:sp>
      <p:pic>
        <p:nvPicPr>
          <p:cNvPr id="17414" name="Picture 6"/>
          <p:cNvPicPr>
            <a:picLocks noChangeAspect="1" noChangeArrowheads="1"/>
          </p:cNvPicPr>
          <p:nvPr/>
        </p:nvPicPr>
        <p:blipFill>
          <a:blip r:embed="rId2"/>
          <a:srcRect/>
          <a:stretch>
            <a:fillRect/>
          </a:stretch>
        </p:blipFill>
        <p:spPr bwMode="auto">
          <a:xfrm>
            <a:off x="2843213" y="5229225"/>
            <a:ext cx="792162" cy="423863"/>
          </a:xfrm>
          <a:prstGeom prst="rect">
            <a:avLst/>
          </a:prstGeom>
          <a:noFill/>
        </p:spPr>
      </p:pic>
      <p:pic>
        <p:nvPicPr>
          <p:cNvPr id="17417" name="Picture 9" descr="alliance_member_apac_eng"/>
          <p:cNvPicPr>
            <a:picLocks noChangeAspect="1" noChangeArrowheads="1"/>
          </p:cNvPicPr>
          <p:nvPr/>
        </p:nvPicPr>
        <p:blipFill>
          <a:blip r:embed="rId3" cstate="print"/>
          <a:srcRect/>
          <a:stretch>
            <a:fillRect/>
          </a:stretch>
        </p:blipFill>
        <p:spPr bwMode="auto">
          <a:xfrm>
            <a:off x="5148263" y="5229225"/>
            <a:ext cx="2087562" cy="661988"/>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ja-JP" altLang="en-US"/>
              <a:t>わんくま同盟って何？</a:t>
            </a:r>
          </a:p>
        </p:txBody>
      </p:sp>
      <p:sp>
        <p:nvSpPr>
          <p:cNvPr id="18435" name="Rectangle 3"/>
          <p:cNvSpPr>
            <a:spLocks noGrp="1" noChangeArrowheads="1"/>
          </p:cNvSpPr>
          <p:nvPr>
            <p:ph type="body" idx="1"/>
          </p:nvPr>
        </p:nvSpPr>
        <p:spPr/>
        <p:txBody>
          <a:bodyPr/>
          <a:lstStyle/>
          <a:p>
            <a:r>
              <a:rPr lang="ja-JP" altLang="en-US" dirty="0" err="1"/>
              <a:t>わんくま</a:t>
            </a:r>
            <a:r>
              <a:rPr lang="ja-JP" altLang="en-US" dirty="0"/>
              <a:t>同盟は、コミュニティで活動している者たちの集団です。 </a:t>
            </a:r>
          </a:p>
          <a:p>
            <a:r>
              <a:rPr lang="ja-JP" altLang="en-US" dirty="0"/>
              <a:t>縦の繋がりはなく、横の繋がりで成り立っています。</a:t>
            </a:r>
          </a:p>
          <a:p>
            <a:endParaRPr lang="ja-JP" altLang="en-US" dirty="0"/>
          </a:p>
          <a:p>
            <a:r>
              <a:rPr lang="ja-JP" altLang="en-US" b="1" dirty="0"/>
              <a:t>各自</a:t>
            </a:r>
            <a:r>
              <a:rPr lang="ja-JP" altLang="en-US" dirty="0"/>
              <a:t>のスタイルで情報提供などをしています。</a:t>
            </a:r>
            <a:r>
              <a:rPr lang="en-US" altLang="ja-JP" dirty="0" smtClean="0"/>
              <a:t/>
            </a:r>
            <a:br>
              <a:rPr lang="en-US" altLang="ja-JP" dirty="0" smtClean="0"/>
            </a:br>
            <a:endParaRPr lang="en-US" altLang="ja-JP" dirty="0" smtClean="0"/>
          </a:p>
          <a:p>
            <a:r>
              <a:rPr lang="ja-JP" altLang="en-US" smtClean="0"/>
              <a:t>あなたも一緒に情報発信しませんか？</a:t>
            </a:r>
          </a:p>
          <a:p>
            <a:endParaRPr lang="ja-JP"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ja-JP" altLang="en-US"/>
              <a:t>わんくま同盟にはどんな人が参加しているの？</a:t>
            </a:r>
          </a:p>
        </p:txBody>
      </p:sp>
      <p:sp>
        <p:nvSpPr>
          <p:cNvPr id="19459" name="Text Box 3"/>
          <p:cNvSpPr txBox="1">
            <a:spLocks noChangeArrowheads="1"/>
          </p:cNvSpPr>
          <p:nvPr/>
        </p:nvSpPr>
        <p:spPr bwMode="auto">
          <a:xfrm>
            <a:off x="808038" y="2446338"/>
            <a:ext cx="1031875" cy="396875"/>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p>
            <a:r>
              <a:rPr lang="ja-JP" altLang="en-US" sz="2000">
                <a:latin typeface="Meiryo" pitchFamily="50" charset="-128"/>
                <a:ea typeface="Meiryo" pitchFamily="50" charset="-128"/>
              </a:rPr>
              <a:t>中博俊 </a:t>
            </a:r>
          </a:p>
        </p:txBody>
      </p:sp>
      <p:sp>
        <p:nvSpPr>
          <p:cNvPr id="19460" name="Text Box 4"/>
          <p:cNvSpPr txBox="1">
            <a:spLocks noChangeArrowheads="1"/>
          </p:cNvSpPr>
          <p:nvPr/>
        </p:nvSpPr>
        <p:spPr bwMode="auto">
          <a:xfrm>
            <a:off x="3635375" y="1916113"/>
            <a:ext cx="2047875" cy="396875"/>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p>
            <a:r>
              <a:rPr lang="ja-JP" altLang="en-US" sz="2000">
                <a:latin typeface="Meiryo" pitchFamily="50" charset="-128"/>
                <a:ea typeface="Meiryo" pitchFamily="50" charset="-128"/>
              </a:rPr>
              <a:t>じゃんぬねっと </a:t>
            </a:r>
          </a:p>
        </p:txBody>
      </p:sp>
      <p:sp>
        <p:nvSpPr>
          <p:cNvPr id="19461" name="Text Box 5"/>
          <p:cNvSpPr txBox="1">
            <a:spLocks noChangeArrowheads="1"/>
          </p:cNvSpPr>
          <p:nvPr/>
        </p:nvSpPr>
        <p:spPr bwMode="auto">
          <a:xfrm>
            <a:off x="1476375" y="3644900"/>
            <a:ext cx="788988" cy="396875"/>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p>
            <a:r>
              <a:rPr lang="en-US" altLang="ja-JP" sz="2000">
                <a:latin typeface="Meiryo" pitchFamily="50" charset="-128"/>
                <a:ea typeface="Meiryo" pitchFamily="50" charset="-128"/>
              </a:rPr>
              <a:t>Jitta </a:t>
            </a:r>
          </a:p>
        </p:txBody>
      </p:sp>
      <p:sp>
        <p:nvSpPr>
          <p:cNvPr id="19462" name="Text Box 6"/>
          <p:cNvSpPr txBox="1">
            <a:spLocks noChangeArrowheads="1"/>
          </p:cNvSpPr>
          <p:nvPr/>
        </p:nvSpPr>
        <p:spPr bwMode="auto">
          <a:xfrm>
            <a:off x="2700338" y="2924175"/>
            <a:ext cx="1497012"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p>
            <a:pPr>
              <a:spcBef>
                <a:spcPct val="50000"/>
              </a:spcBef>
            </a:pPr>
            <a:r>
              <a:rPr lang="en-US" altLang="ja-JP" sz="2000">
                <a:latin typeface="Meiryo" pitchFamily="50" charset="-128"/>
                <a:ea typeface="Meiryo" pitchFamily="50" charset="-128"/>
              </a:rPr>
              <a:t>trapemiya </a:t>
            </a:r>
          </a:p>
        </p:txBody>
      </p:sp>
      <p:sp>
        <p:nvSpPr>
          <p:cNvPr id="19463" name="Text Box 7"/>
          <p:cNvSpPr txBox="1">
            <a:spLocks noChangeArrowheads="1"/>
          </p:cNvSpPr>
          <p:nvPr/>
        </p:nvSpPr>
        <p:spPr bwMode="auto">
          <a:xfrm>
            <a:off x="7164388" y="2060575"/>
            <a:ext cx="1539875" cy="396875"/>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p>
            <a:r>
              <a:rPr lang="ja-JP" altLang="en-US" sz="2000">
                <a:latin typeface="Meiryo" pitchFamily="50" charset="-128"/>
                <a:ea typeface="Meiryo" pitchFamily="50" charset="-128"/>
              </a:rPr>
              <a:t>やねうらお </a:t>
            </a:r>
          </a:p>
        </p:txBody>
      </p:sp>
      <p:sp>
        <p:nvSpPr>
          <p:cNvPr id="19464" name="Text Box 8"/>
          <p:cNvSpPr txBox="1">
            <a:spLocks noChangeArrowheads="1"/>
          </p:cNvSpPr>
          <p:nvPr/>
        </p:nvSpPr>
        <p:spPr bwMode="auto">
          <a:xfrm>
            <a:off x="4695825" y="2735263"/>
            <a:ext cx="777875" cy="396875"/>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p>
            <a:r>
              <a:rPr lang="ja-JP" altLang="en-US" sz="2000">
                <a:latin typeface="Meiryo" pitchFamily="50" charset="-128"/>
                <a:ea typeface="Meiryo" pitchFamily="50" charset="-128"/>
              </a:rPr>
              <a:t>夏椰 </a:t>
            </a:r>
          </a:p>
        </p:txBody>
      </p:sp>
      <p:sp>
        <p:nvSpPr>
          <p:cNvPr id="19465" name="Text Box 9"/>
          <p:cNvSpPr txBox="1">
            <a:spLocks noChangeArrowheads="1"/>
          </p:cNvSpPr>
          <p:nvPr/>
        </p:nvSpPr>
        <p:spPr bwMode="auto">
          <a:xfrm>
            <a:off x="5435600" y="3789363"/>
            <a:ext cx="2016125" cy="396875"/>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p>
            <a:r>
              <a:rPr lang="ja-JP" altLang="en-US" sz="2000">
                <a:latin typeface="Meiryo" pitchFamily="50" charset="-128"/>
                <a:ea typeface="Meiryo" pitchFamily="50" charset="-128"/>
              </a:rPr>
              <a:t>なおこ</a:t>
            </a:r>
            <a:r>
              <a:rPr lang="en-US" altLang="ja-JP" sz="2000">
                <a:latin typeface="Meiryo" pitchFamily="50" charset="-128"/>
                <a:ea typeface="Meiryo" pitchFamily="50" charset="-128"/>
              </a:rPr>
              <a:t>(</a:t>
            </a:r>
            <a:r>
              <a:rPr lang="ja-JP" altLang="en-US" sz="2000">
                <a:latin typeface="Meiryo" pitchFamily="50" charset="-128"/>
                <a:ea typeface="Meiryo" pitchFamily="50" charset="-128"/>
              </a:rPr>
              <a:t>・∀・</a:t>
            </a:r>
            <a:r>
              <a:rPr lang="en-US" altLang="ja-JP" sz="2000">
                <a:latin typeface="Meiryo" pitchFamily="50" charset="-128"/>
                <a:ea typeface="Meiryo" pitchFamily="50" charset="-128"/>
              </a:rPr>
              <a:t>) </a:t>
            </a:r>
          </a:p>
        </p:txBody>
      </p:sp>
      <p:sp>
        <p:nvSpPr>
          <p:cNvPr id="19466" name="Text Box 10"/>
          <p:cNvSpPr txBox="1">
            <a:spLocks noChangeArrowheads="1"/>
          </p:cNvSpPr>
          <p:nvPr/>
        </p:nvSpPr>
        <p:spPr bwMode="auto">
          <a:xfrm>
            <a:off x="1619250" y="1484313"/>
            <a:ext cx="1285875" cy="396875"/>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p>
            <a:r>
              <a:rPr lang="ja-JP" altLang="en-US" sz="2000">
                <a:latin typeface="Meiryo" pitchFamily="50" charset="-128"/>
                <a:ea typeface="Meiryo" pitchFamily="50" charset="-128"/>
              </a:rPr>
              <a:t>まゆりん </a:t>
            </a:r>
          </a:p>
        </p:txBody>
      </p:sp>
      <p:sp>
        <p:nvSpPr>
          <p:cNvPr id="19467" name="Text Box 11"/>
          <p:cNvSpPr txBox="1">
            <a:spLocks noChangeArrowheads="1"/>
          </p:cNvSpPr>
          <p:nvPr/>
        </p:nvSpPr>
        <p:spPr bwMode="auto">
          <a:xfrm>
            <a:off x="539750" y="3357563"/>
            <a:ext cx="777875" cy="396875"/>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p>
            <a:r>
              <a:rPr lang="ja-JP" altLang="en-US" sz="2000">
                <a:latin typeface="Meiryo" pitchFamily="50" charset="-128"/>
                <a:ea typeface="Meiryo" pitchFamily="50" charset="-128"/>
              </a:rPr>
              <a:t>囚人 </a:t>
            </a:r>
          </a:p>
        </p:txBody>
      </p:sp>
      <p:sp>
        <p:nvSpPr>
          <p:cNvPr id="19468" name="Text Box 12"/>
          <p:cNvSpPr txBox="1">
            <a:spLocks noChangeArrowheads="1"/>
          </p:cNvSpPr>
          <p:nvPr/>
        </p:nvSpPr>
        <p:spPr bwMode="auto">
          <a:xfrm>
            <a:off x="2287588" y="3835400"/>
            <a:ext cx="782637" cy="396875"/>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p>
            <a:r>
              <a:rPr lang="en-US" altLang="ja-JP" sz="2000">
                <a:latin typeface="Meiryo" pitchFamily="50" charset="-128"/>
                <a:ea typeface="Meiryo" pitchFamily="50" charset="-128"/>
              </a:rPr>
              <a:t>Moo </a:t>
            </a:r>
          </a:p>
        </p:txBody>
      </p:sp>
      <p:sp>
        <p:nvSpPr>
          <p:cNvPr id="19469" name="Text Box 13"/>
          <p:cNvSpPr txBox="1">
            <a:spLocks noChangeArrowheads="1"/>
          </p:cNvSpPr>
          <p:nvPr/>
        </p:nvSpPr>
        <p:spPr bwMode="auto">
          <a:xfrm>
            <a:off x="3924300" y="3357563"/>
            <a:ext cx="1381125" cy="396875"/>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p>
            <a:r>
              <a:rPr lang="en-US" altLang="ja-JP" sz="2000">
                <a:latin typeface="Meiryo" pitchFamily="50" charset="-128"/>
                <a:ea typeface="Meiryo" pitchFamily="50" charset="-128"/>
              </a:rPr>
              <a:t>επιστημη </a:t>
            </a:r>
          </a:p>
        </p:txBody>
      </p:sp>
      <p:sp>
        <p:nvSpPr>
          <p:cNvPr id="19470" name="Text Box 14"/>
          <p:cNvSpPr txBox="1">
            <a:spLocks noChangeArrowheads="1"/>
          </p:cNvSpPr>
          <p:nvPr/>
        </p:nvSpPr>
        <p:spPr bwMode="auto">
          <a:xfrm>
            <a:off x="6084888" y="1557338"/>
            <a:ext cx="1539875" cy="396875"/>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p>
            <a:r>
              <a:rPr lang="ja-JP" altLang="en-US" sz="2000">
                <a:latin typeface="Meiryo" pitchFamily="50" charset="-128"/>
                <a:ea typeface="Meiryo" pitchFamily="50" charset="-128"/>
              </a:rPr>
              <a:t>とっちゃん </a:t>
            </a:r>
          </a:p>
        </p:txBody>
      </p:sp>
      <p:sp>
        <p:nvSpPr>
          <p:cNvPr id="19471" name="Text Box 15"/>
          <p:cNvSpPr txBox="1">
            <a:spLocks noChangeArrowheads="1"/>
          </p:cNvSpPr>
          <p:nvPr/>
        </p:nvSpPr>
        <p:spPr bwMode="auto">
          <a:xfrm>
            <a:off x="2268538" y="2205038"/>
            <a:ext cx="1285875" cy="396875"/>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p>
            <a:r>
              <a:rPr lang="ja-JP" altLang="en-US" sz="2000">
                <a:latin typeface="Meiryo" pitchFamily="50" charset="-128"/>
                <a:ea typeface="Meiryo" pitchFamily="50" charset="-128"/>
              </a:rPr>
              <a:t>おぎわら </a:t>
            </a:r>
          </a:p>
        </p:txBody>
      </p:sp>
      <p:sp>
        <p:nvSpPr>
          <p:cNvPr id="19472" name="Text Box 16"/>
          <p:cNvSpPr txBox="1">
            <a:spLocks noChangeArrowheads="1"/>
          </p:cNvSpPr>
          <p:nvPr/>
        </p:nvSpPr>
        <p:spPr bwMode="auto">
          <a:xfrm>
            <a:off x="6856413" y="2590800"/>
            <a:ext cx="1285875" cy="396875"/>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p>
            <a:r>
              <a:rPr lang="ja-JP" altLang="en-US" sz="2000">
                <a:latin typeface="Meiryo" pitchFamily="50" charset="-128"/>
                <a:ea typeface="Meiryo" pitchFamily="50" charset="-128"/>
              </a:rPr>
              <a:t>えムナウ </a:t>
            </a:r>
          </a:p>
        </p:txBody>
      </p:sp>
      <p:sp>
        <p:nvSpPr>
          <p:cNvPr id="19473" name="Text Box 17"/>
          <p:cNvSpPr txBox="1">
            <a:spLocks noChangeArrowheads="1"/>
          </p:cNvSpPr>
          <p:nvPr/>
        </p:nvSpPr>
        <p:spPr bwMode="auto">
          <a:xfrm>
            <a:off x="6516688" y="2997200"/>
            <a:ext cx="946150" cy="396875"/>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p>
            <a:r>
              <a:rPr lang="ja-JP" altLang="en-US" sz="2000">
                <a:latin typeface="Meiryo" pitchFamily="50" charset="-128"/>
                <a:ea typeface="Meiryo" pitchFamily="50" charset="-128"/>
              </a:rPr>
              <a:t>買太郎</a:t>
            </a:r>
          </a:p>
        </p:txBody>
      </p:sp>
      <p:sp>
        <p:nvSpPr>
          <p:cNvPr id="19474" name="Text Box 18"/>
          <p:cNvSpPr txBox="1">
            <a:spLocks noChangeArrowheads="1"/>
          </p:cNvSpPr>
          <p:nvPr/>
        </p:nvSpPr>
        <p:spPr bwMode="auto">
          <a:xfrm>
            <a:off x="592138" y="4868863"/>
            <a:ext cx="2762250" cy="366712"/>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p>
            <a:r>
              <a:rPr lang="ja-JP" altLang="en-US"/>
              <a:t>前回イベント以降の参加者</a:t>
            </a:r>
          </a:p>
        </p:txBody>
      </p:sp>
      <p:sp>
        <p:nvSpPr>
          <p:cNvPr id="19475" name="Text Box 19"/>
          <p:cNvSpPr txBox="1">
            <a:spLocks noChangeArrowheads="1"/>
          </p:cNvSpPr>
          <p:nvPr/>
        </p:nvSpPr>
        <p:spPr bwMode="auto">
          <a:xfrm>
            <a:off x="900113" y="5300663"/>
            <a:ext cx="7561262" cy="64633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p>
            <a:r>
              <a:rPr lang="ja-JP" altLang="en-US" dirty="0" smtClean="0"/>
              <a:t>ゆき、恣意の、ひろえむ、</a:t>
            </a:r>
            <a:r>
              <a:rPr lang="en-US" altLang="ja-JP" dirty="0" smtClean="0"/>
              <a:t>taka, c, DS7, w,</a:t>
            </a:r>
            <a:r>
              <a:rPr lang="ja-JP" altLang="en-US" dirty="0" smtClean="0"/>
              <a:t> 沢渡真雪</a:t>
            </a:r>
            <a:r>
              <a:rPr lang="en-US" altLang="ja-JP" dirty="0" smtClean="0"/>
              <a:t>, THREE-ONE, Blue, RAPT,</a:t>
            </a:r>
            <a:r>
              <a:rPr lang="ja-JP" altLang="en-US" dirty="0" smtClean="0"/>
              <a:t>　初音玲</a:t>
            </a:r>
            <a:r>
              <a:rPr lang="en-US" altLang="ja-JP" dirty="0" smtClean="0"/>
              <a:t>, </a:t>
            </a:r>
            <a:r>
              <a:rPr lang="ja-JP" altLang="en-US" dirty="0" smtClean="0"/>
              <a:t>のぶさん</a:t>
            </a:r>
            <a:r>
              <a:rPr lang="en-US" altLang="ja-JP" dirty="0" smtClean="0"/>
              <a:t>, </a:t>
            </a:r>
            <a:r>
              <a:rPr lang="ja-JP" altLang="en-US" dirty="0" err="1" smtClean="0"/>
              <a:t>ぽぴ</a:t>
            </a:r>
            <a:r>
              <a:rPr lang="ja-JP" altLang="en-US" dirty="0" smtClean="0"/>
              <a:t>王子</a:t>
            </a:r>
            <a:r>
              <a:rPr lang="en-US" altLang="ja-JP" dirty="0" smtClean="0"/>
              <a:t>, g, a, s</a:t>
            </a:r>
            <a:endParaRPr lang="en-US" altLang="ja-JP" dirty="0"/>
          </a:p>
        </p:txBody>
      </p:sp>
      <p:sp>
        <p:nvSpPr>
          <p:cNvPr id="19477" name="Text Box 21"/>
          <p:cNvSpPr txBox="1">
            <a:spLocks noChangeArrowheads="1"/>
          </p:cNvSpPr>
          <p:nvPr/>
        </p:nvSpPr>
        <p:spPr bwMode="auto">
          <a:xfrm>
            <a:off x="1476375" y="2997200"/>
            <a:ext cx="1003300" cy="366713"/>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p>
            <a:r>
              <a:rPr lang="ja-JP" altLang="en-US"/>
              <a:t>むたぐち</a:t>
            </a:r>
          </a:p>
        </p:txBody>
      </p:sp>
      <p:sp>
        <p:nvSpPr>
          <p:cNvPr id="19478" name="Text Box 22"/>
          <p:cNvSpPr txBox="1">
            <a:spLocks noChangeArrowheads="1"/>
          </p:cNvSpPr>
          <p:nvPr/>
        </p:nvSpPr>
        <p:spPr bwMode="auto">
          <a:xfrm>
            <a:off x="5364163" y="3068638"/>
            <a:ext cx="641350" cy="366712"/>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p>
            <a:r>
              <a:rPr lang="en-US" altLang="ja-JP"/>
              <a:t>aera</a:t>
            </a:r>
          </a:p>
        </p:txBody>
      </p:sp>
      <p:sp>
        <p:nvSpPr>
          <p:cNvPr id="19479" name="Text Box 23"/>
          <p:cNvSpPr txBox="1">
            <a:spLocks noChangeArrowheads="1"/>
          </p:cNvSpPr>
          <p:nvPr/>
        </p:nvSpPr>
        <p:spPr bwMode="auto">
          <a:xfrm>
            <a:off x="7740650" y="4005263"/>
            <a:ext cx="438150" cy="366712"/>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p>
            <a:r>
              <a:rPr lang="en-US" altLang="ja-JP"/>
              <a:t>ue</a:t>
            </a:r>
          </a:p>
        </p:txBody>
      </p:sp>
      <p:sp>
        <p:nvSpPr>
          <p:cNvPr id="19480" name="Text Box 24"/>
          <p:cNvSpPr txBox="1">
            <a:spLocks noChangeArrowheads="1"/>
          </p:cNvSpPr>
          <p:nvPr/>
        </p:nvSpPr>
        <p:spPr bwMode="auto">
          <a:xfrm>
            <a:off x="5724525" y="2420938"/>
            <a:ext cx="615950" cy="366712"/>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p>
            <a:r>
              <a:rPr lang="en-US" altLang="ja-JP"/>
              <a:t>taos</a:t>
            </a:r>
          </a:p>
        </p:txBody>
      </p:sp>
      <p:sp>
        <p:nvSpPr>
          <p:cNvPr id="19481" name="Text Box 25"/>
          <p:cNvSpPr txBox="1">
            <a:spLocks noChangeArrowheads="1"/>
          </p:cNvSpPr>
          <p:nvPr/>
        </p:nvSpPr>
        <p:spPr bwMode="auto">
          <a:xfrm>
            <a:off x="3635375" y="3860800"/>
            <a:ext cx="806450" cy="366713"/>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p>
            <a:r>
              <a:rPr lang="en-US" altLang="ja-JP"/>
              <a:t>ognac</a:t>
            </a:r>
          </a:p>
        </p:txBody>
      </p:sp>
      <p:sp>
        <p:nvSpPr>
          <p:cNvPr id="19482" name="Text Box 26"/>
          <p:cNvSpPr txBox="1">
            <a:spLocks noChangeArrowheads="1"/>
          </p:cNvSpPr>
          <p:nvPr/>
        </p:nvSpPr>
        <p:spPr bwMode="auto">
          <a:xfrm>
            <a:off x="7308850" y="3357563"/>
            <a:ext cx="1187450" cy="366712"/>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p>
            <a:r>
              <a:rPr lang="en-US" altLang="ja-JP"/>
              <a:t>108bones</a:t>
            </a:r>
          </a:p>
        </p:txBody>
      </p:sp>
      <p:sp>
        <p:nvSpPr>
          <p:cNvPr id="19483" name="Text Box 27"/>
          <p:cNvSpPr txBox="1">
            <a:spLocks noChangeArrowheads="1"/>
          </p:cNvSpPr>
          <p:nvPr/>
        </p:nvSpPr>
        <p:spPr bwMode="auto">
          <a:xfrm>
            <a:off x="900113" y="1916113"/>
            <a:ext cx="1403350" cy="366712"/>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p>
            <a:r>
              <a:rPr lang="en-US" altLang="ja-JP"/>
              <a:t>ghost_shell </a:t>
            </a:r>
          </a:p>
        </p:txBody>
      </p:sp>
      <p:sp>
        <p:nvSpPr>
          <p:cNvPr id="19484" name="Text Box 28"/>
          <p:cNvSpPr txBox="1">
            <a:spLocks noChangeArrowheads="1"/>
          </p:cNvSpPr>
          <p:nvPr/>
        </p:nvSpPr>
        <p:spPr bwMode="auto">
          <a:xfrm>
            <a:off x="684213" y="4271963"/>
            <a:ext cx="641350" cy="366712"/>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p>
            <a:r>
              <a:rPr lang="ja-JP" altLang="en-US"/>
              <a:t>黒龍</a:t>
            </a:r>
          </a:p>
        </p:txBody>
      </p:sp>
      <p:sp>
        <p:nvSpPr>
          <p:cNvPr id="19485" name="Text Box 29"/>
          <p:cNvSpPr txBox="1">
            <a:spLocks noChangeArrowheads="1"/>
          </p:cNvSpPr>
          <p:nvPr/>
        </p:nvSpPr>
        <p:spPr bwMode="auto">
          <a:xfrm>
            <a:off x="2986088" y="1643063"/>
            <a:ext cx="666750" cy="366712"/>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p>
            <a:r>
              <a:rPr lang="en-US" altLang="ja-JP"/>
              <a:t>koka</a:t>
            </a:r>
          </a:p>
        </p:txBody>
      </p:sp>
      <p:sp>
        <p:nvSpPr>
          <p:cNvPr id="19486" name="Text Box 30"/>
          <p:cNvSpPr txBox="1">
            <a:spLocks noChangeArrowheads="1"/>
          </p:cNvSpPr>
          <p:nvPr/>
        </p:nvSpPr>
        <p:spPr bwMode="auto">
          <a:xfrm>
            <a:off x="3851275" y="1628775"/>
            <a:ext cx="1022350" cy="366713"/>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p>
            <a:r>
              <a:rPr lang="en-US" altLang="ja-JP"/>
              <a:t>inogucci</a:t>
            </a:r>
          </a:p>
        </p:txBody>
      </p:sp>
      <p:sp>
        <p:nvSpPr>
          <p:cNvPr id="19487" name="Text Box 31"/>
          <p:cNvSpPr txBox="1">
            <a:spLocks noChangeArrowheads="1"/>
          </p:cNvSpPr>
          <p:nvPr/>
        </p:nvSpPr>
        <p:spPr bwMode="auto">
          <a:xfrm>
            <a:off x="5580063" y="2060575"/>
            <a:ext cx="1563687" cy="366713"/>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p>
            <a:r>
              <a:rPr lang="ja-JP" altLang="en-US"/>
              <a:t>ヽ</a:t>
            </a:r>
            <a:r>
              <a:rPr lang="en-US" altLang="ja-JP"/>
              <a:t>(</a:t>
            </a:r>
            <a:r>
              <a:rPr lang="ja-JP" altLang="en-US"/>
              <a:t>ﾟ∀</a:t>
            </a:r>
            <a:r>
              <a:rPr lang="en-US" altLang="ja-JP"/>
              <a:t>｡)</a:t>
            </a:r>
            <a:r>
              <a:rPr lang="ja-JP" altLang="en-US"/>
              <a:t>ﾉうぇね</a:t>
            </a:r>
          </a:p>
        </p:txBody>
      </p:sp>
      <p:sp>
        <p:nvSpPr>
          <p:cNvPr id="19488" name="Text Box 32"/>
          <p:cNvSpPr txBox="1">
            <a:spLocks noChangeArrowheads="1"/>
          </p:cNvSpPr>
          <p:nvPr/>
        </p:nvSpPr>
        <p:spPr bwMode="auto">
          <a:xfrm>
            <a:off x="4859338" y="2190750"/>
            <a:ext cx="777875" cy="366713"/>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p>
            <a:r>
              <a:rPr lang="ja-JP" altLang="en-US"/>
              <a:t>アクア</a:t>
            </a:r>
          </a:p>
        </p:txBody>
      </p:sp>
      <p:sp>
        <p:nvSpPr>
          <p:cNvPr id="19489" name="Text Box 33"/>
          <p:cNvSpPr txBox="1">
            <a:spLocks noChangeArrowheads="1"/>
          </p:cNvSpPr>
          <p:nvPr/>
        </p:nvSpPr>
        <p:spPr bwMode="auto">
          <a:xfrm>
            <a:off x="1116013" y="1557338"/>
            <a:ext cx="311150" cy="366712"/>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p>
            <a:r>
              <a:rPr lang="en-US" altLang="ja-JP"/>
              <a:t>n</a:t>
            </a:r>
          </a:p>
        </p:txBody>
      </p:sp>
      <p:sp>
        <p:nvSpPr>
          <p:cNvPr id="19490" name="Text Box 34"/>
          <p:cNvSpPr txBox="1">
            <a:spLocks noChangeArrowheads="1"/>
          </p:cNvSpPr>
          <p:nvPr/>
        </p:nvSpPr>
        <p:spPr bwMode="auto">
          <a:xfrm>
            <a:off x="1835150" y="2636838"/>
            <a:ext cx="1162050" cy="366712"/>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p>
            <a:r>
              <a:rPr lang="ja-JP" altLang="en-US"/>
              <a:t>刈歩 菜良</a:t>
            </a:r>
          </a:p>
        </p:txBody>
      </p:sp>
      <p:sp>
        <p:nvSpPr>
          <p:cNvPr id="19491" name="Text Box 35"/>
          <p:cNvSpPr txBox="1">
            <a:spLocks noChangeArrowheads="1"/>
          </p:cNvSpPr>
          <p:nvPr/>
        </p:nvSpPr>
        <p:spPr bwMode="auto">
          <a:xfrm>
            <a:off x="4643438" y="4076700"/>
            <a:ext cx="552450" cy="366713"/>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p>
            <a:r>
              <a:rPr lang="en-US" altLang="ja-JP"/>
              <a:t>zee</a:t>
            </a:r>
          </a:p>
        </p:txBody>
      </p:sp>
      <p:sp>
        <p:nvSpPr>
          <p:cNvPr id="19493" name="Text Box 37"/>
          <p:cNvSpPr txBox="1">
            <a:spLocks noChangeArrowheads="1"/>
          </p:cNvSpPr>
          <p:nvPr/>
        </p:nvSpPr>
        <p:spPr bwMode="auto">
          <a:xfrm>
            <a:off x="3492500" y="2420938"/>
            <a:ext cx="1047750" cy="366712"/>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p>
            <a:r>
              <a:rPr lang="en-US" altLang="ja-JP"/>
              <a:t>Pandora</a:t>
            </a:r>
          </a:p>
        </p:txBody>
      </p:sp>
      <p:sp>
        <p:nvSpPr>
          <p:cNvPr id="19494" name="Text Box 38"/>
          <p:cNvSpPr txBox="1">
            <a:spLocks noChangeArrowheads="1"/>
          </p:cNvSpPr>
          <p:nvPr/>
        </p:nvSpPr>
        <p:spPr bwMode="auto">
          <a:xfrm>
            <a:off x="1908175" y="4292600"/>
            <a:ext cx="1377950" cy="366713"/>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p>
            <a:r>
              <a:rPr lang="en-US" altLang="ja-JP"/>
              <a:t>R</a:t>
            </a:r>
            <a:r>
              <a:rPr lang="ja-JP" altLang="en-US"/>
              <a:t>・田中一郎</a:t>
            </a:r>
          </a:p>
        </p:txBody>
      </p:sp>
      <p:sp>
        <p:nvSpPr>
          <p:cNvPr id="19495" name="Text Box 39"/>
          <p:cNvSpPr txBox="1">
            <a:spLocks noChangeArrowheads="1"/>
          </p:cNvSpPr>
          <p:nvPr/>
        </p:nvSpPr>
        <p:spPr bwMode="auto">
          <a:xfrm>
            <a:off x="3635375" y="4494213"/>
            <a:ext cx="869950" cy="366712"/>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p>
            <a:r>
              <a:rPr lang="ja-JP" altLang="en-US"/>
              <a:t>十兵衛</a:t>
            </a:r>
          </a:p>
        </p:txBody>
      </p:sp>
      <p:sp>
        <p:nvSpPr>
          <p:cNvPr id="19496" name="Text Box 40"/>
          <p:cNvSpPr txBox="1">
            <a:spLocks noChangeArrowheads="1"/>
          </p:cNvSpPr>
          <p:nvPr/>
        </p:nvSpPr>
        <p:spPr bwMode="auto">
          <a:xfrm>
            <a:off x="5292725" y="4508500"/>
            <a:ext cx="1009650" cy="366713"/>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p>
            <a:r>
              <a:rPr lang="ja-JP" altLang="en-US"/>
              <a:t>まさぶん</a:t>
            </a:r>
          </a:p>
        </p:txBody>
      </p:sp>
      <p:sp>
        <p:nvSpPr>
          <p:cNvPr id="19497" name="Text Box 41"/>
          <p:cNvSpPr txBox="1">
            <a:spLocks noChangeArrowheads="1"/>
          </p:cNvSpPr>
          <p:nvPr/>
        </p:nvSpPr>
        <p:spPr bwMode="auto">
          <a:xfrm>
            <a:off x="6372225" y="4221163"/>
            <a:ext cx="817563" cy="366712"/>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p>
            <a:r>
              <a:rPr lang="ja-JP" altLang="en-US"/>
              <a:t>まどか</a:t>
            </a:r>
          </a:p>
        </p:txBody>
      </p:sp>
      <p:sp>
        <p:nvSpPr>
          <p:cNvPr id="19476" name="WordArt 20"/>
          <p:cNvSpPr>
            <a:spLocks noChangeArrowheads="1" noChangeShapeType="1" noTextEdit="1"/>
          </p:cNvSpPr>
          <p:nvPr/>
        </p:nvSpPr>
        <p:spPr bwMode="auto">
          <a:xfrm>
            <a:off x="755650" y="2492375"/>
            <a:ext cx="7561263" cy="1165225"/>
          </a:xfrm>
          <a:prstGeom prst="rect">
            <a:avLst/>
          </a:prstGeom>
        </p:spPr>
        <p:txBody>
          <a:bodyPr wrap="none" fromWordArt="1">
            <a:prstTxWarp prst="textPlain">
              <a:avLst>
                <a:gd name="adj" fmla="val 50000"/>
              </a:avLst>
            </a:prstTxWarp>
          </a:bodyPr>
          <a:lstStyle/>
          <a:p>
            <a:pPr algn="ctr"/>
            <a:r>
              <a:rPr lang="ja-JP" altLang="en-US" sz="3600" i="1" kern="10">
                <a:ln w="9525">
                  <a:solidFill>
                    <a:srgbClr val="000000"/>
                  </a:solidFill>
                  <a:round/>
                  <a:headEnd/>
                  <a:tailEnd/>
                </a:ln>
                <a:solidFill>
                  <a:schemeClr val="accent1"/>
                </a:solidFill>
                <a:effectLst>
                  <a:outerShdw dist="35921" dir="2700000" algn="ctr" rotWithShape="0">
                    <a:srgbClr val="808080">
                      <a:alpha val="80000"/>
                    </a:srgbClr>
                  </a:outerShdw>
                </a:effectLst>
                <a:latin typeface="ＭＳ Ｐゴシック"/>
                <a:ea typeface="ＭＳ Ｐゴシック"/>
              </a:rPr>
              <a:t>ぜひご参加ください</a:t>
            </a:r>
            <a:r>
              <a:rPr lang="en-US" altLang="ja-JP" sz="3600" i="1" kern="10">
                <a:ln w="9525">
                  <a:solidFill>
                    <a:srgbClr val="000000"/>
                  </a:solidFill>
                  <a:round/>
                  <a:headEnd/>
                  <a:tailEnd/>
                </a:ln>
                <a:solidFill>
                  <a:schemeClr val="accent1"/>
                </a:solidFill>
                <a:effectLst>
                  <a:outerShdw dist="35921" dir="2700000" algn="ctr" rotWithShape="0">
                    <a:srgbClr val="808080">
                      <a:alpha val="80000"/>
                    </a:srgbClr>
                  </a:outerShdw>
                </a:effectLst>
                <a:latin typeface="ＭＳ Ｐゴシック"/>
                <a:ea typeface="ＭＳ Ｐゴシック"/>
              </a:rPr>
              <a:t>!!</a:t>
            </a:r>
            <a:endParaRPr lang="ja-JP" altLang="en-US" sz="3600" i="1" kern="10">
              <a:ln w="9525">
                <a:solidFill>
                  <a:srgbClr val="000000"/>
                </a:solidFill>
                <a:round/>
                <a:headEnd/>
                <a:tailEnd/>
              </a:ln>
              <a:solidFill>
                <a:schemeClr val="accent1"/>
              </a:solidFill>
              <a:effectLst>
                <a:outerShdw dist="35921" dir="2700000" algn="ctr" rotWithShape="0">
                  <a:srgbClr val="808080">
                    <a:alpha val="80000"/>
                  </a:srgbClr>
                </a:outerShdw>
              </a:effectLst>
              <a:latin typeface="ＭＳ Ｐゴシック"/>
              <a:ea typeface="ＭＳ Ｐゴシック"/>
            </a:endParaRPr>
          </a:p>
        </p:txBody>
      </p:sp>
      <p:sp>
        <p:nvSpPr>
          <p:cNvPr id="42" name="Text Box 36"/>
          <p:cNvSpPr txBox="1">
            <a:spLocks noChangeArrowheads="1"/>
          </p:cNvSpPr>
          <p:nvPr/>
        </p:nvSpPr>
        <p:spPr bwMode="auto">
          <a:xfrm>
            <a:off x="4786314" y="1285860"/>
            <a:ext cx="646331" cy="369332"/>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p>
            <a:r>
              <a:rPr lang="ja-JP" altLang="en-US" dirty="0"/>
              <a:t>十郎</a:t>
            </a:r>
            <a:endParaRPr lang="en-US" altLang="ja-JP"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9476"/>
                                        </p:tgtEl>
                                        <p:attrNameLst>
                                          <p:attrName>style.visibility</p:attrName>
                                        </p:attrNameLst>
                                      </p:cBhvr>
                                      <p:to>
                                        <p:strVal val="visible"/>
                                      </p:to>
                                    </p:set>
                                    <p:animEffect transition="in" filter="diamond(in)">
                                      <p:cBhvr>
                                        <p:cTn id="7" dur="2000"/>
                                        <p:tgtEl>
                                          <p:spTgt spid="194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7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US" altLang="ja-JP"/>
              <a:t>INETA</a:t>
            </a:r>
            <a:r>
              <a:rPr lang="ja-JP" altLang="en-US"/>
              <a:t>って何？</a:t>
            </a:r>
          </a:p>
        </p:txBody>
      </p:sp>
      <p:sp>
        <p:nvSpPr>
          <p:cNvPr id="20483" name="Rectangle 3"/>
          <p:cNvSpPr>
            <a:spLocks noGrp="1" noChangeArrowheads="1"/>
          </p:cNvSpPr>
          <p:nvPr>
            <p:ph type="body" idx="1"/>
          </p:nvPr>
        </p:nvSpPr>
        <p:spPr/>
        <p:txBody>
          <a:bodyPr/>
          <a:lstStyle/>
          <a:p>
            <a:r>
              <a:rPr lang="en-US" altLang="ja-JP"/>
              <a:t>Microsoft .NET </a:t>
            </a:r>
            <a:r>
              <a:rPr lang="ja-JP" altLang="en-US"/>
              <a:t>に興味を持つユーザーで構成される開発者のコミュニティの支援を目的に北米のワシントンに本拠を置くワールドワイドの組織です。 </a:t>
            </a:r>
          </a:p>
          <a:p>
            <a:r>
              <a:rPr lang="en-US" altLang="ja-JP"/>
              <a:t>Microsoft .NET </a:t>
            </a:r>
            <a:r>
              <a:rPr lang="ja-JP" altLang="en-US"/>
              <a:t>に興味を持つ開発者コミュニティの連携と活動の支援を行うことを目的とする組織です。</a:t>
            </a:r>
            <a:r>
              <a:rPr lang="en-US" altLang="ja-JP"/>
              <a:t>INETA </a:t>
            </a:r>
            <a:r>
              <a:rPr lang="ja-JP" altLang="en-US"/>
              <a:t>とはパートナー関係にあり、連携をとりながら活動を行っていきます。 </a:t>
            </a:r>
            <a:r>
              <a:rPr lang="en-US" altLang="ja-JP"/>
              <a:t/>
            </a:r>
            <a:br>
              <a:rPr lang="en-US" altLang="ja-JP"/>
            </a:br>
            <a:r>
              <a:rPr lang="en-US" altLang="ja-JP"/>
              <a:t>INETA Japan </a:t>
            </a:r>
            <a:r>
              <a:rPr lang="ja-JP" altLang="en-US"/>
              <a:t>は、</a:t>
            </a:r>
            <a:r>
              <a:rPr lang="en-US" altLang="ja-JP"/>
              <a:t>INETA</a:t>
            </a:r>
            <a:r>
              <a:rPr lang="ja-JP" altLang="en-US"/>
              <a:t>における日本支部という位置づけです。 </a:t>
            </a:r>
          </a:p>
        </p:txBody>
      </p:sp>
      <p:pic>
        <p:nvPicPr>
          <p:cNvPr id="20484" name="Picture 4"/>
          <p:cNvPicPr>
            <a:picLocks noChangeAspect="1" noChangeArrowheads="1"/>
          </p:cNvPicPr>
          <p:nvPr/>
        </p:nvPicPr>
        <p:blipFill>
          <a:blip r:embed="rId2"/>
          <a:srcRect/>
          <a:stretch>
            <a:fillRect/>
          </a:stretch>
        </p:blipFill>
        <p:spPr bwMode="auto">
          <a:xfrm>
            <a:off x="1116013" y="0"/>
            <a:ext cx="1873250" cy="1001713"/>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US" altLang="ja-JP"/>
              <a:t>Culminis</a:t>
            </a:r>
            <a:r>
              <a:rPr lang="ja-JP" altLang="en-US"/>
              <a:t>って何？</a:t>
            </a:r>
          </a:p>
        </p:txBody>
      </p:sp>
      <p:sp>
        <p:nvSpPr>
          <p:cNvPr id="21507" name="Rectangle 3"/>
          <p:cNvSpPr>
            <a:spLocks noGrp="1" noChangeArrowheads="1"/>
          </p:cNvSpPr>
          <p:nvPr>
            <p:ph type="body" idx="1"/>
          </p:nvPr>
        </p:nvSpPr>
        <p:spPr/>
        <p:txBody>
          <a:bodyPr/>
          <a:lstStyle/>
          <a:p>
            <a:pPr>
              <a:lnSpc>
                <a:spcPct val="90000"/>
              </a:lnSpc>
            </a:pPr>
            <a:r>
              <a:rPr lang="en-US" altLang="ja-JP" b="1"/>
              <a:t>Culminis</a:t>
            </a:r>
            <a:r>
              <a:rPr lang="en-US" altLang="ja-JP"/>
              <a:t> </a:t>
            </a:r>
            <a:r>
              <a:rPr lang="ja-JP" altLang="en-US"/>
              <a:t>は、国際的な非営利組織で、</a:t>
            </a:r>
            <a:r>
              <a:rPr lang="en-US" altLang="ja-JP"/>
              <a:t>IT</a:t>
            </a:r>
            <a:r>
              <a:rPr lang="ja-JP" altLang="en-US"/>
              <a:t>コミュニティの発展と成長に力を注いでいます。過去２年余り、プロのユーザーグループや団体、学生組織、ソリューションプロバイダーへの支援や関係構築を行うことにより、それぞれの目標やニーズ、共有すべきリソースが分かってきました。これをもとに、そのようなリソースを有意義かつ公平に交換できるプログラムを</a:t>
            </a:r>
            <a:r>
              <a:rPr lang="en-US" altLang="ja-JP"/>
              <a:t>Culminis</a:t>
            </a:r>
            <a:r>
              <a:rPr lang="ja-JP" altLang="en-US"/>
              <a:t>は開発し、最終的に </a:t>
            </a:r>
            <a:r>
              <a:rPr lang="en-US" altLang="ja-JP"/>
              <a:t>IT</a:t>
            </a:r>
            <a:r>
              <a:rPr lang="ja-JP" altLang="en-US"/>
              <a:t>プロ のステータスを業界でもコミュニティでも高めようとしています。 </a:t>
            </a:r>
          </a:p>
        </p:txBody>
      </p:sp>
      <p:pic>
        <p:nvPicPr>
          <p:cNvPr id="21508" name="Picture 4" descr="alliance_member_apac_eng"/>
          <p:cNvPicPr>
            <a:picLocks noChangeAspect="1" noChangeArrowheads="1"/>
          </p:cNvPicPr>
          <p:nvPr/>
        </p:nvPicPr>
        <p:blipFill>
          <a:blip r:embed="rId2" cstate="print"/>
          <a:srcRect/>
          <a:stretch>
            <a:fillRect/>
          </a:stretch>
        </p:blipFill>
        <p:spPr bwMode="auto">
          <a:xfrm>
            <a:off x="1258888" y="333375"/>
            <a:ext cx="2087562" cy="661988"/>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ja-JP" altLang="en-US"/>
              <a:t>参加料について</a:t>
            </a:r>
          </a:p>
        </p:txBody>
      </p:sp>
      <p:sp>
        <p:nvSpPr>
          <p:cNvPr id="22531" name="Rectangle 3"/>
          <p:cNvSpPr>
            <a:spLocks noGrp="1" noChangeArrowheads="1"/>
          </p:cNvSpPr>
          <p:nvPr>
            <p:ph type="body" idx="1"/>
          </p:nvPr>
        </p:nvSpPr>
        <p:spPr/>
        <p:txBody>
          <a:bodyPr/>
          <a:lstStyle/>
          <a:p>
            <a:pPr>
              <a:lnSpc>
                <a:spcPct val="90000"/>
              </a:lnSpc>
            </a:pPr>
            <a:r>
              <a:rPr lang="ja-JP" altLang="en-US" sz="2800"/>
              <a:t>今日のイベントが面白かったとおもったら以下の口座に振り込んでください。</a:t>
            </a:r>
          </a:p>
          <a:p>
            <a:pPr>
              <a:lnSpc>
                <a:spcPct val="90000"/>
              </a:lnSpc>
            </a:pPr>
            <a:r>
              <a:rPr lang="ja-JP" altLang="en-US" sz="2800"/>
              <a:t>振り込まれたかどうかの追跡も行いません。</a:t>
            </a:r>
          </a:p>
          <a:p>
            <a:pPr>
              <a:lnSpc>
                <a:spcPct val="90000"/>
              </a:lnSpc>
            </a:pPr>
            <a:r>
              <a:rPr lang="ja-JP" altLang="en-US" sz="2800"/>
              <a:t>振り込んでいただいたお金はサーバ購入費、通信費、イベント交通費等に利用します。</a:t>
            </a:r>
          </a:p>
          <a:p>
            <a:pPr>
              <a:lnSpc>
                <a:spcPct val="90000"/>
              </a:lnSpc>
            </a:pPr>
            <a:r>
              <a:rPr lang="ja-JP" altLang="en-US" sz="2800"/>
              <a:t>懇親会でも受け付けます。</a:t>
            </a:r>
          </a:p>
          <a:p>
            <a:pPr>
              <a:lnSpc>
                <a:spcPct val="90000"/>
              </a:lnSpc>
            </a:pPr>
            <a:endParaRPr lang="ja-JP" altLang="en-US" sz="2800"/>
          </a:p>
          <a:p>
            <a:pPr lvl="1">
              <a:lnSpc>
                <a:spcPct val="90000"/>
              </a:lnSpc>
            </a:pPr>
            <a:r>
              <a:rPr lang="ja-JP" altLang="en-US" sz="2400"/>
              <a:t>みずほ銀行</a:t>
            </a:r>
          </a:p>
          <a:p>
            <a:pPr lvl="1">
              <a:lnSpc>
                <a:spcPct val="90000"/>
              </a:lnSpc>
            </a:pPr>
            <a:r>
              <a:rPr lang="ja-JP" altLang="en-US" sz="2400"/>
              <a:t>西野田支店</a:t>
            </a:r>
          </a:p>
          <a:p>
            <a:pPr lvl="1">
              <a:lnSpc>
                <a:spcPct val="90000"/>
              </a:lnSpc>
            </a:pPr>
            <a:r>
              <a:rPr lang="ja-JP" altLang="en-US" sz="2400"/>
              <a:t>普通 </a:t>
            </a:r>
            <a:r>
              <a:rPr lang="en-US" altLang="ja-JP" sz="2400"/>
              <a:t>1597161</a:t>
            </a:r>
          </a:p>
          <a:p>
            <a:pPr lvl="1">
              <a:lnSpc>
                <a:spcPct val="90000"/>
              </a:lnSpc>
            </a:pPr>
            <a:r>
              <a:rPr lang="ja-JP" altLang="en-US" sz="2400"/>
              <a:t>ナカ ヒロトシ</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ja-JP" altLang="en-US"/>
              <a:t>懇親会について</a:t>
            </a:r>
          </a:p>
        </p:txBody>
      </p:sp>
      <p:sp>
        <p:nvSpPr>
          <p:cNvPr id="23555" name="Rectangle 3"/>
          <p:cNvSpPr>
            <a:spLocks noGrp="1" noChangeArrowheads="1"/>
          </p:cNvSpPr>
          <p:nvPr>
            <p:ph type="body" idx="1"/>
          </p:nvPr>
        </p:nvSpPr>
        <p:spPr>
          <a:xfrm>
            <a:off x="457200" y="1052513"/>
            <a:ext cx="4329114" cy="3019429"/>
          </a:xfrm>
        </p:spPr>
        <p:txBody>
          <a:bodyPr/>
          <a:lstStyle/>
          <a:p>
            <a:r>
              <a:rPr lang="ja-JP" altLang="en-US" dirty="0"/>
              <a:t>この後懇親会を行います。</a:t>
            </a:r>
          </a:p>
          <a:p>
            <a:r>
              <a:rPr lang="en-US" altLang="ja-JP" sz="1800" dirty="0" smtClean="0"/>
              <a:t>18:30</a:t>
            </a:r>
            <a:r>
              <a:rPr lang="ja-JP" altLang="en-US" sz="1800" dirty="0" smtClean="0"/>
              <a:t>より懇親会も開催いたします。ぜひご参加ください。</a:t>
            </a:r>
          </a:p>
          <a:p>
            <a:r>
              <a:rPr lang="ja-JP" altLang="en-US" sz="1800" dirty="0" smtClean="0"/>
              <a:t>時間 </a:t>
            </a:r>
            <a:r>
              <a:rPr lang="en-US" altLang="ja-JP" sz="1800" dirty="0" smtClean="0"/>
              <a:t>18</a:t>
            </a:r>
            <a:r>
              <a:rPr lang="ja-JP" altLang="en-US" sz="1800" dirty="0" smtClean="0"/>
              <a:t>：</a:t>
            </a:r>
            <a:r>
              <a:rPr lang="en-US" altLang="ja-JP" sz="1800" dirty="0" smtClean="0"/>
              <a:t>30</a:t>
            </a:r>
            <a:r>
              <a:rPr lang="ja-JP" altLang="en-US" sz="1800" dirty="0" smtClean="0"/>
              <a:t>～</a:t>
            </a:r>
            <a:r>
              <a:rPr lang="en-US" altLang="ja-JP" sz="1800" dirty="0" smtClean="0"/>
              <a:t>21</a:t>
            </a:r>
            <a:r>
              <a:rPr lang="ja-JP" altLang="en-US" sz="1800" dirty="0" smtClean="0"/>
              <a:t>：</a:t>
            </a:r>
            <a:r>
              <a:rPr lang="en-US" altLang="ja-JP" sz="1800" dirty="0" smtClean="0"/>
              <a:t>30</a:t>
            </a:r>
            <a:r>
              <a:rPr lang="ja-JP" altLang="en-US" sz="1800" dirty="0" smtClean="0"/>
              <a:t>（３時間） </a:t>
            </a:r>
          </a:p>
          <a:p>
            <a:r>
              <a:rPr lang="ja-JP" altLang="en-US" sz="1800" dirty="0" smtClean="0"/>
              <a:t>予算 </a:t>
            </a:r>
            <a:r>
              <a:rPr lang="en-US" altLang="ja-JP" sz="1800" dirty="0" smtClean="0"/>
              <a:t>4500</a:t>
            </a:r>
            <a:r>
              <a:rPr lang="ja-JP" altLang="en-US" sz="1800" dirty="0" smtClean="0"/>
              <a:t>円</a:t>
            </a:r>
            <a:endParaRPr lang="en-US" altLang="ja-JP" sz="1800" dirty="0" smtClean="0"/>
          </a:p>
          <a:p>
            <a:pPr lvl="1"/>
            <a:r>
              <a:rPr lang="ja-JP" altLang="en-US" sz="1400" dirty="0" smtClean="0"/>
              <a:t>（食事</a:t>
            </a:r>
            <a:r>
              <a:rPr lang="en-US" altLang="ja-JP" sz="1400" dirty="0" smtClean="0"/>
              <a:t>3000</a:t>
            </a:r>
            <a:r>
              <a:rPr lang="ja-JP" altLang="en-US" sz="1400" dirty="0" smtClean="0"/>
              <a:t>円</a:t>
            </a:r>
            <a:r>
              <a:rPr lang="en-US" altLang="ja-JP" sz="1400" dirty="0" smtClean="0"/>
              <a:t>+</a:t>
            </a:r>
            <a:r>
              <a:rPr lang="ja-JP" altLang="en-US" sz="1400" dirty="0" smtClean="0"/>
              <a:t>飲み放題</a:t>
            </a:r>
            <a:r>
              <a:rPr lang="en-US" altLang="ja-JP" sz="1400" dirty="0" smtClean="0"/>
              <a:t>1500</a:t>
            </a:r>
            <a:r>
              <a:rPr lang="ja-JP" altLang="en-US" sz="1400" dirty="0" smtClean="0"/>
              <a:t>円） </a:t>
            </a:r>
          </a:p>
          <a:p>
            <a:r>
              <a:rPr lang="ja-JP" altLang="en-US" sz="1800" dirty="0" smtClean="0"/>
              <a:t>場所 福島金魚</a:t>
            </a:r>
            <a:endParaRPr lang="en-US" altLang="ja-JP" sz="2400" dirty="0"/>
          </a:p>
        </p:txBody>
      </p:sp>
      <p:pic>
        <p:nvPicPr>
          <p:cNvPr id="1026" name="Picture 2"/>
          <p:cNvPicPr>
            <a:picLocks noChangeAspect="1" noChangeArrowheads="1"/>
          </p:cNvPicPr>
          <p:nvPr/>
        </p:nvPicPr>
        <p:blipFill>
          <a:blip r:embed="rId2"/>
          <a:srcRect/>
          <a:stretch>
            <a:fillRect/>
          </a:stretch>
        </p:blipFill>
        <p:spPr bwMode="auto">
          <a:xfrm>
            <a:off x="5000628" y="1142984"/>
            <a:ext cx="3467099" cy="3073734"/>
          </a:xfrm>
          <a:prstGeom prst="rect">
            <a:avLst/>
          </a:prstGeom>
          <a:noFill/>
          <a:ln w="9525">
            <a:noFill/>
            <a:miter lim="800000"/>
            <a:headEnd/>
            <a:tailEnd/>
          </a:ln>
          <a:effectLst/>
        </p:spPr>
      </p:pic>
      <p:sp>
        <p:nvSpPr>
          <p:cNvPr id="5" name="円/楕円 4"/>
          <p:cNvSpPr/>
          <p:nvPr/>
        </p:nvSpPr>
        <p:spPr>
          <a:xfrm>
            <a:off x="5500694" y="3500438"/>
            <a:ext cx="428628" cy="285752"/>
          </a:xfrm>
          <a:prstGeom prst="ellipse">
            <a:avLst/>
          </a:prstGeom>
          <a:solidFill>
            <a:srgbClr val="FF00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500034" y="4357694"/>
            <a:ext cx="8072494" cy="1754326"/>
          </a:xfrm>
          <a:prstGeom prst="rect">
            <a:avLst/>
          </a:prstGeom>
          <a:noFill/>
        </p:spPr>
        <p:txBody>
          <a:bodyPr wrap="square" rtlCol="0">
            <a:spAutoFit/>
          </a:bodyPr>
          <a:lstStyle/>
          <a:p>
            <a:r>
              <a:rPr kumimoji="1" lang="ja-JP" altLang="en-US" dirty="0" smtClean="0"/>
              <a:t>今後の予定</a:t>
            </a:r>
            <a:endParaRPr kumimoji="1" lang="en-US" altLang="ja-JP" dirty="0" smtClean="0"/>
          </a:p>
          <a:p>
            <a:r>
              <a:rPr lang="en-US" altLang="ja-JP" dirty="0" smtClean="0"/>
              <a:t>1/12(</a:t>
            </a:r>
            <a:r>
              <a:rPr lang="ja-JP" altLang="en-US" dirty="0" smtClean="0"/>
              <a:t>金</a:t>
            </a:r>
            <a:r>
              <a:rPr lang="en-US" altLang="ja-JP" dirty="0" smtClean="0"/>
              <a:t>)19:00 </a:t>
            </a:r>
            <a:r>
              <a:rPr lang="ja-JP" altLang="en-US" dirty="0" smtClean="0"/>
              <a:t>大阪　むたぐちさん </a:t>
            </a:r>
            <a:r>
              <a:rPr lang="en-US" altLang="ja-JP" dirty="0" err="1" smtClean="0"/>
              <a:t>PowerShell</a:t>
            </a:r>
            <a:r>
              <a:rPr lang="en-US" altLang="ja-JP" dirty="0" smtClean="0"/>
              <a:t>(</a:t>
            </a:r>
            <a:r>
              <a:rPr lang="ja-JP" altLang="en-US" dirty="0" smtClean="0"/>
              <a:t>今回のおさらいと、</a:t>
            </a:r>
            <a:r>
              <a:rPr lang="en-US" altLang="ja-JP" dirty="0" smtClean="0"/>
              <a:t>+</a:t>
            </a:r>
            <a:r>
              <a:rPr lang="ja-JP" altLang="en-US" dirty="0" smtClean="0"/>
              <a:t>アルファ</a:t>
            </a:r>
            <a:r>
              <a:rPr lang="en-US" altLang="ja-JP" dirty="0" smtClean="0"/>
              <a:t>)</a:t>
            </a:r>
          </a:p>
          <a:p>
            <a:r>
              <a:rPr kumimoji="1" lang="en-US" altLang="ja-JP" dirty="0" smtClean="0"/>
              <a:t>2/3(</a:t>
            </a:r>
            <a:r>
              <a:rPr kumimoji="1" lang="ja-JP" altLang="en-US" dirty="0" smtClean="0"/>
              <a:t>土</a:t>
            </a:r>
            <a:r>
              <a:rPr kumimoji="1" lang="en-US" altLang="ja-JP" dirty="0" smtClean="0"/>
              <a:t>) 10:30 </a:t>
            </a:r>
            <a:r>
              <a:rPr kumimoji="1" lang="ja-JP" altLang="en-US" dirty="0" smtClean="0"/>
              <a:t>東京 </a:t>
            </a:r>
            <a:r>
              <a:rPr kumimoji="1" lang="en-US" altLang="ja-JP" dirty="0" smtClean="0"/>
              <a:t>Amazon</a:t>
            </a:r>
            <a:r>
              <a:rPr kumimoji="1" lang="ja-JP" altLang="en-US" dirty="0" smtClean="0"/>
              <a:t>の</a:t>
            </a:r>
            <a:r>
              <a:rPr lang="en-US" altLang="ja-JP" dirty="0" smtClean="0"/>
              <a:t>Mills</a:t>
            </a:r>
            <a:r>
              <a:rPr lang="ja-JP" altLang="en-US" dirty="0" err="1" smtClean="0"/>
              <a:t>さんの</a:t>
            </a:r>
            <a:r>
              <a:rPr lang="ja-JP" altLang="en-US" dirty="0" smtClean="0"/>
              <a:t>スペシャルセッション </a:t>
            </a:r>
            <a:r>
              <a:rPr lang="en-US" altLang="ja-JP" dirty="0" smtClean="0"/>
              <a:t>+ </a:t>
            </a:r>
            <a:r>
              <a:rPr lang="ja-JP" altLang="en-US" dirty="0" smtClean="0"/>
              <a:t>パネルディスカッション</a:t>
            </a:r>
            <a:endParaRPr lang="en-US" altLang="ja-JP" dirty="0" smtClean="0"/>
          </a:p>
          <a:p>
            <a:r>
              <a:rPr kumimoji="1" lang="en-US" altLang="ja-JP" dirty="0" smtClean="0"/>
              <a:t>2/10(</a:t>
            </a:r>
            <a:r>
              <a:rPr kumimoji="1" lang="ja-JP" altLang="en-US" dirty="0" smtClean="0"/>
              <a:t>土</a:t>
            </a:r>
            <a:r>
              <a:rPr kumimoji="1" lang="en-US" altLang="ja-JP" dirty="0" smtClean="0"/>
              <a:t>) 11:30 </a:t>
            </a:r>
            <a:r>
              <a:rPr kumimoji="1" lang="ja-JP" altLang="en-US" dirty="0" smtClean="0"/>
              <a:t>大阪 </a:t>
            </a:r>
            <a:r>
              <a:rPr kumimoji="1" lang="ja-JP" altLang="en-US" dirty="0" err="1" smtClean="0"/>
              <a:t>えぴさん</a:t>
            </a:r>
            <a:r>
              <a:rPr kumimoji="1" lang="ja-JP" altLang="en-US" dirty="0" smtClean="0"/>
              <a:t>大阪降臨　</a:t>
            </a:r>
            <a:r>
              <a:rPr lang="ja-JP" altLang="en-US" dirty="0" smtClean="0"/>
              <a:t>スペシャルセッション </a:t>
            </a:r>
            <a:r>
              <a:rPr lang="en-US" altLang="ja-JP" dirty="0" smtClean="0"/>
              <a:t>+ </a:t>
            </a:r>
            <a:r>
              <a:rPr lang="ja-JP" altLang="en-US" dirty="0" smtClean="0"/>
              <a:t>パネルディスカッション</a:t>
            </a:r>
            <a:endParaRPr kumimoji="1" lang="ja-JP" alt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endParaRPr lang="ja-JP" altLang="ja-JP"/>
          </a:p>
        </p:txBody>
      </p:sp>
      <p:sp>
        <p:nvSpPr>
          <p:cNvPr id="25603" name="Rectangle 3"/>
          <p:cNvSpPr>
            <a:spLocks noGrp="1" noChangeArrowheads="1"/>
          </p:cNvSpPr>
          <p:nvPr>
            <p:ph type="body" idx="1"/>
          </p:nvPr>
        </p:nvSpPr>
        <p:spPr/>
        <p:txBody>
          <a:bodyPr/>
          <a:lstStyle/>
          <a:p>
            <a:endParaRPr lang="ja-JP" altLang="ja-JP"/>
          </a:p>
        </p:txBody>
      </p:sp>
    </p:spTree>
  </p:cSld>
  <p:clrMapOvr>
    <a:masterClrMapping/>
  </p:clrMapOvr>
</p:sld>
</file>

<file path=ppt/theme/theme1.xml><?xml version="1.0" encoding="utf-8"?>
<a:theme xmlns:a="http://schemas.openxmlformats.org/drawingml/2006/main" name="プレゼンテーション1">
  <a:themeElements>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プレゼンテーション1">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extraClrScheme>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プレゼンテーション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プレゼンテーション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プレゼンテーション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プレゼンテーション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プレゼンテーション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プレゼンテーション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プレゼンテーション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プレゼンテーション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プレゼンテーション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プレゼンテーション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プレゼンテーション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981</TotalTime>
  <Words>515</Words>
  <Application>Microsoft Office PowerPoint</Application>
  <PresentationFormat>画面に合わせる (4:3)</PresentationFormat>
  <Paragraphs>84</Paragraphs>
  <Slides>8</Slides>
  <Notes>0</Notes>
  <HiddenSlides>0</HiddenSlides>
  <MMClips>0</MMClips>
  <ScaleCrop>false</ScaleCrop>
  <HeadingPairs>
    <vt:vector size="4" baseType="variant">
      <vt:variant>
        <vt:lpstr>テーマ</vt:lpstr>
      </vt:variant>
      <vt:variant>
        <vt:i4>1</vt:i4>
      </vt:variant>
      <vt:variant>
        <vt:lpstr>スライド タイトル</vt:lpstr>
      </vt:variant>
      <vt:variant>
        <vt:i4>8</vt:i4>
      </vt:variant>
    </vt:vector>
  </HeadingPairs>
  <TitlesOfParts>
    <vt:vector size="9" baseType="lpstr">
      <vt:lpstr>プレゼンテーション1</vt:lpstr>
      <vt:lpstr>わんくま同盟 大阪勉強会 #4</vt:lpstr>
      <vt:lpstr>わんくま同盟って何？</vt:lpstr>
      <vt:lpstr>わんくま同盟にはどんな人が参加しているの？</vt:lpstr>
      <vt:lpstr>INETAって何？</vt:lpstr>
      <vt:lpstr>Culminisって何？</vt:lpstr>
      <vt:lpstr>参加料について</vt:lpstr>
      <vt:lpstr>懇親会について</vt:lpstr>
      <vt:lpstr>スライド 8</vt:lpstr>
    </vt:vector>
  </TitlesOfParts>
  <Company>UG Software.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わんくま同盟 大阪勉強会 #1</dc:title>
  <dc:creator>中 博俊</dc:creator>
  <cp:lastModifiedBy>中　博俊</cp:lastModifiedBy>
  <cp:revision>28</cp:revision>
  <dcterms:created xsi:type="dcterms:W3CDTF">2006-05-15T04:25:02Z</dcterms:created>
  <dcterms:modified xsi:type="dcterms:W3CDTF">2006-12-17T15:28:57Z</dcterms:modified>
  <cp:contentStatus>最終版</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