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65" r:id="rId2"/>
    <p:sldId id="267" r:id="rId3"/>
    <p:sldId id="266"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0" r:id="rId18"/>
    <p:sldId id="281" r:id="rId19"/>
    <p:sldId id="283" r:id="rId20"/>
    <p:sldId id="284" r:id="rId21"/>
    <p:sldId id="285" r:id="rId22"/>
    <p:sldId id="286" r:id="rId23"/>
    <p:sldId id="287" r:id="rId24"/>
    <p:sldId id="295" r:id="rId25"/>
    <p:sldId id="288" r:id="rId26"/>
    <p:sldId id="289" r:id="rId27"/>
    <p:sldId id="292" r:id="rId28"/>
    <p:sldId id="291" r:id="rId29"/>
    <p:sldId id="294" r:id="rId30"/>
    <p:sldId id="296" r:id="rId31"/>
    <p:sldId id="293" r:id="rId3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56" autoAdjust="0"/>
    <p:restoredTop sz="94685"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50" charset="-128"/>
              </a:defRPr>
            </a:lvl1pPr>
          </a:lstStyle>
          <a:p>
            <a:pPr>
              <a:defRPr/>
            </a:pPr>
            <a:endParaRPr lang="en-US" altLang="ja-JP"/>
          </a:p>
        </p:txBody>
      </p:sp>
      <p:sp>
        <p:nvSpPr>
          <p:cNvPr id="15363"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50" charset="-128"/>
              </a:defRPr>
            </a:lvl1pPr>
          </a:lstStyle>
          <a:p>
            <a:pPr>
              <a:defRPr/>
            </a:pPr>
            <a:fld id="{2FD2A72E-A1B8-4F61-8CED-3D56CDD46429}" type="datetimeFigureOut">
              <a:rPr lang="ja-JP" altLang="en-US"/>
              <a:pPr>
                <a:defRPr/>
              </a:pPr>
              <a:t>2006/12/18</a:t>
            </a:fld>
            <a:endParaRPr lang="en-US" altLang="ja-JP"/>
          </a:p>
        </p:txBody>
      </p:sp>
      <p:sp>
        <p:nvSpPr>
          <p:cNvPr id="33796"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50" charset="-128"/>
              </a:defRPr>
            </a:lvl1pPr>
          </a:lstStyle>
          <a:p>
            <a:pPr>
              <a:defRPr/>
            </a:pPr>
            <a:endParaRPr lang="en-US" altLang="ja-JP"/>
          </a:p>
        </p:txBody>
      </p:sp>
      <p:sp>
        <p:nvSpPr>
          <p:cNvPr id="15367"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50" charset="-128"/>
              </a:defRPr>
            </a:lvl1pPr>
          </a:lstStyle>
          <a:p>
            <a:pPr>
              <a:defRPr/>
            </a:pPr>
            <a:fld id="{D1946F95-23A9-45C5-9285-B0C51AA2B2E8}"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ln/>
        </p:spPr>
      </p:sp>
      <p:sp>
        <p:nvSpPr>
          <p:cNvPr id="58371"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
        <p:nvSpPr>
          <p:cNvPr id="58372" name="スライド番号プレースホルダ 3"/>
          <p:cNvSpPr>
            <a:spLocks noGrp="1"/>
          </p:cNvSpPr>
          <p:nvPr>
            <p:ph type="sldNum" sz="quarter" idx="5"/>
          </p:nvPr>
        </p:nvSpPr>
        <p:spPr>
          <a:noFill/>
        </p:spPr>
        <p:txBody>
          <a:bodyPr/>
          <a:lstStyle/>
          <a:p>
            <a:fld id="{80D45DEA-CB0E-4F1C-B7E4-A3ACCE0E8E0F}" type="slidenum">
              <a:rPr lang="ja-JP" altLang="en-US" smtClean="0">
                <a:ea typeface="ＭＳ Ｐゴシック" charset="-128"/>
              </a:rPr>
              <a:pPr/>
              <a:t>24</a:t>
            </a:fld>
            <a:endParaRPr lang="en-US" altLang="ja-JP" smtClean="0">
              <a:ea typeface="ＭＳ Ｐゴシック"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 1"/>
          <p:cNvSpPr>
            <a:spLocks noGrp="1" noRot="1" noChangeAspect="1" noTextEdit="1"/>
          </p:cNvSpPr>
          <p:nvPr>
            <p:ph type="sldImg"/>
          </p:nvPr>
        </p:nvSpPr>
        <p:spPr>
          <a:ln/>
        </p:spPr>
      </p:sp>
      <p:sp>
        <p:nvSpPr>
          <p:cNvPr id="63491" name="ノート プレースホルダ 2"/>
          <p:cNvSpPr>
            <a:spLocks noGrp="1"/>
          </p:cNvSpPr>
          <p:nvPr>
            <p:ph type="body" idx="1"/>
          </p:nvPr>
        </p:nvSpPr>
        <p:spPr>
          <a:noFill/>
          <a:ln/>
        </p:spPr>
        <p:txBody>
          <a:bodyPr/>
          <a:lstStyle/>
          <a:p>
            <a:pPr eaLnBrk="1" hangingPunct="1"/>
            <a:endParaRPr lang="ja-JP" altLang="en-US" smtClean="0">
              <a:ea typeface="ＭＳ Ｐゴシック" charset="-128"/>
            </a:endParaRPr>
          </a:p>
        </p:txBody>
      </p:sp>
      <p:sp>
        <p:nvSpPr>
          <p:cNvPr id="63492" name="スライド番号プレースホルダ 3"/>
          <p:cNvSpPr>
            <a:spLocks noGrp="1"/>
          </p:cNvSpPr>
          <p:nvPr>
            <p:ph type="sldNum" sz="quarter" idx="5"/>
          </p:nvPr>
        </p:nvSpPr>
        <p:spPr>
          <a:noFill/>
        </p:spPr>
        <p:txBody>
          <a:bodyPr/>
          <a:lstStyle/>
          <a:p>
            <a:fld id="{A09318B5-E66B-4E96-8B25-571421032B48}" type="slidenum">
              <a:rPr lang="ja-JP" altLang="en-US" smtClean="0">
                <a:ea typeface="ＭＳ Ｐゴシック" charset="-128"/>
              </a:rPr>
              <a:pPr/>
              <a:t>29</a:t>
            </a:fld>
            <a:endParaRPr lang="en-US"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 イメージ プレースホルダ 1"/>
          <p:cNvSpPr>
            <a:spLocks noGrp="1" noRot="1" noChangeAspect="1" noTextEdit="1"/>
          </p:cNvSpPr>
          <p:nvPr>
            <p:ph type="sldImg"/>
          </p:nvPr>
        </p:nvSpPr>
        <p:spPr>
          <a:ln/>
        </p:spPr>
      </p:sp>
      <p:sp>
        <p:nvSpPr>
          <p:cNvPr id="64515"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
        <p:nvSpPr>
          <p:cNvPr id="64516" name="スライド番号プレースホルダ 3"/>
          <p:cNvSpPr>
            <a:spLocks noGrp="1"/>
          </p:cNvSpPr>
          <p:nvPr>
            <p:ph type="sldNum" sz="quarter" idx="5"/>
          </p:nvPr>
        </p:nvSpPr>
        <p:spPr>
          <a:noFill/>
        </p:spPr>
        <p:txBody>
          <a:bodyPr/>
          <a:lstStyle/>
          <a:p>
            <a:fld id="{4DBDF4D5-F698-49E4-A224-0F202F931F41}" type="slidenum">
              <a:rPr lang="ja-JP" altLang="en-US" smtClean="0">
                <a:ea typeface="ＭＳ Ｐゴシック" charset="-128"/>
              </a:rPr>
              <a:pPr/>
              <a:t>30</a:t>
            </a:fld>
            <a:endParaRPr lang="en-US" altLang="ja-JP" smtClean="0">
              <a:ea typeface="ＭＳ Ｐゴシック"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7"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8"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a:solidFill>
                  <a:schemeClr val="tx2"/>
                </a:solidFill>
                <a:ea typeface="ＭＳ Ｐゴシック" pitchFamily="50" charset="-128"/>
              </a:rPr>
              <a:t>わんくま同盟 大阪勉強会 </a:t>
            </a:r>
            <a:r>
              <a:rPr kumimoji="0" lang="en-US" altLang="ja-JP" sz="2400">
                <a:solidFill>
                  <a:schemeClr val="tx2"/>
                </a:solidFill>
                <a:ea typeface="ＭＳ Ｐゴシック" pitchFamily="50" charset="-128"/>
              </a:rPr>
              <a:t>#4</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a:xfrm>
            <a:off x="539750" y="2276475"/>
            <a:ext cx="8229600" cy="5073650"/>
          </a:xfrm>
        </p:spPr>
        <p:txBody>
          <a:bodyPr/>
          <a:lstStyle/>
          <a:p>
            <a:pPr algn="ctr" eaLnBrk="1" hangingPunct="1">
              <a:buFontTx/>
              <a:buNone/>
            </a:pPr>
            <a:r>
              <a:rPr lang="ja-JP" altLang="en-US" smtClean="0"/>
              <a:t>　</a:t>
            </a:r>
            <a:r>
              <a:rPr lang="en-US" altLang="ja-JP" smtClean="0"/>
              <a:t>Windows PowerShell</a:t>
            </a:r>
          </a:p>
          <a:p>
            <a:pPr algn="ctr" eaLnBrk="1" hangingPunct="1">
              <a:buFontTx/>
              <a:buNone/>
            </a:pPr>
            <a:r>
              <a:rPr lang="en-US" altLang="ja-JP" smtClean="0"/>
              <a:t> </a:t>
            </a:r>
            <a:r>
              <a:rPr lang="ja-JP" altLang="en-US" smtClean="0"/>
              <a:t>～</a:t>
            </a:r>
            <a:r>
              <a:rPr lang="en-US" altLang="ja-JP" smtClean="0"/>
              <a:t>.NET</a:t>
            </a:r>
            <a:r>
              <a:rPr lang="ja-JP" altLang="en-US" smtClean="0"/>
              <a:t>ベースのシェル・スクリプト実行環境～ </a:t>
            </a:r>
            <a:endParaRPr lang="ja-JP" altLang="ja-JP" smtClean="0"/>
          </a:p>
        </p:txBody>
      </p:sp>
      <p:pic>
        <p:nvPicPr>
          <p:cNvPr id="2051" name="Picture 6" descr="powershell"/>
          <p:cNvPicPr>
            <a:picLocks noChangeAspect="1" noChangeArrowheads="1"/>
          </p:cNvPicPr>
          <p:nvPr/>
        </p:nvPicPr>
        <p:blipFill>
          <a:blip r:embed="rId3"/>
          <a:srcRect/>
          <a:stretch>
            <a:fillRect/>
          </a:stretch>
        </p:blipFill>
        <p:spPr bwMode="auto">
          <a:xfrm>
            <a:off x="1979613" y="2133600"/>
            <a:ext cx="885825" cy="866775"/>
          </a:xfrm>
          <a:prstGeom prst="rect">
            <a:avLst/>
          </a:prstGeom>
          <a:noFill/>
          <a:ln w="9525">
            <a:noFill/>
            <a:miter lim="800000"/>
            <a:headEnd/>
            <a:tailEnd/>
          </a:ln>
        </p:spPr>
      </p:pic>
      <p:sp>
        <p:nvSpPr>
          <p:cNvPr id="2052" name="Text Box 5"/>
          <p:cNvSpPr txBox="1">
            <a:spLocks noChangeArrowheads="1"/>
          </p:cNvSpPr>
          <p:nvPr/>
        </p:nvSpPr>
        <p:spPr bwMode="auto">
          <a:xfrm>
            <a:off x="4716463" y="4868863"/>
            <a:ext cx="3887787" cy="519112"/>
          </a:xfrm>
          <a:prstGeom prst="rect">
            <a:avLst/>
          </a:prstGeom>
          <a:noFill/>
          <a:ln w="9525">
            <a:noFill/>
            <a:miter lim="800000"/>
            <a:headEnd/>
            <a:tailEnd/>
          </a:ln>
        </p:spPr>
        <p:txBody>
          <a:bodyPr>
            <a:spAutoFit/>
          </a:bodyPr>
          <a:lstStyle/>
          <a:p>
            <a:r>
              <a:rPr lang="ja-JP" altLang="en-US" sz="2800"/>
              <a:t>むたぐち＠わんくま同盟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ja-JP" smtClean="0"/>
              <a:t>PowerShell</a:t>
            </a:r>
            <a:r>
              <a:rPr lang="ja-JP" altLang="en-US" smtClean="0"/>
              <a:t>のインストール条件</a:t>
            </a:r>
          </a:p>
        </p:txBody>
      </p:sp>
      <p:sp>
        <p:nvSpPr>
          <p:cNvPr id="11267" name="Rectangle 3"/>
          <p:cNvSpPr>
            <a:spLocks noGrp="1" noChangeArrowheads="1"/>
          </p:cNvSpPr>
          <p:nvPr>
            <p:ph type="body" idx="1"/>
          </p:nvPr>
        </p:nvSpPr>
        <p:spPr/>
        <p:txBody>
          <a:bodyPr/>
          <a:lstStyle/>
          <a:p>
            <a:r>
              <a:rPr lang="en-US" altLang="ja-JP" smtClean="0"/>
              <a:t>Windows Server 2003 SP1 </a:t>
            </a:r>
            <a:br>
              <a:rPr lang="en-US" altLang="ja-JP" smtClean="0"/>
            </a:br>
            <a:r>
              <a:rPr lang="en-US" altLang="ja-JP" smtClean="0"/>
              <a:t>                or</a:t>
            </a:r>
            <a:br>
              <a:rPr lang="en-US" altLang="ja-JP" smtClean="0"/>
            </a:br>
            <a:r>
              <a:rPr lang="en-US" altLang="ja-JP" smtClean="0"/>
              <a:t>Windows XP SP2  </a:t>
            </a:r>
          </a:p>
          <a:p>
            <a:r>
              <a:rPr lang="en-US" altLang="ja-JP" smtClean="0"/>
              <a:t>.NET Framework Version 2.0 (2.0.50727)  </a:t>
            </a:r>
          </a:p>
          <a:p>
            <a:endParaRPr lang="en-US" altLang="ja-JP" smtClean="0"/>
          </a:p>
          <a:p>
            <a:pPr>
              <a:buFontTx/>
              <a:buNone/>
            </a:pPr>
            <a:r>
              <a:rPr lang="ja-JP" altLang="en-US" smtClean="0"/>
              <a:t>　　　　</a:t>
            </a:r>
            <a:r>
              <a:rPr lang="en-US" altLang="ja-JP" smtClean="0"/>
              <a:t>※Vista</a:t>
            </a:r>
            <a:r>
              <a:rPr lang="ja-JP" altLang="en-US" smtClean="0"/>
              <a:t>版は</a:t>
            </a:r>
            <a:r>
              <a:rPr lang="en-US" altLang="ja-JP" smtClean="0"/>
              <a:t>2007/1/31</a:t>
            </a:r>
            <a:r>
              <a:rPr lang="ja-JP" altLang="en-US" smtClean="0"/>
              <a:t>にリリース予定</a:t>
            </a:r>
          </a:p>
          <a:p>
            <a:endParaRPr lang="ja-JP"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ja-JP" smtClean="0"/>
              <a:t>PowerShell</a:t>
            </a:r>
            <a:r>
              <a:rPr lang="ja-JP" altLang="en-US" smtClean="0"/>
              <a:t>の</a:t>
            </a:r>
            <a:r>
              <a:rPr lang="en-US" altLang="ja-JP" smtClean="0"/>
              <a:t>Power</a:t>
            </a:r>
            <a:r>
              <a:rPr lang="ja-JP" altLang="en-US" smtClean="0"/>
              <a:t>の源　コマンドレット</a:t>
            </a:r>
          </a:p>
        </p:txBody>
      </p:sp>
      <p:sp>
        <p:nvSpPr>
          <p:cNvPr id="12291" name="Rectangle 3"/>
          <p:cNvSpPr>
            <a:spLocks noGrp="1" noChangeArrowheads="1"/>
          </p:cNvSpPr>
          <p:nvPr>
            <p:ph type="body" idx="1"/>
          </p:nvPr>
        </p:nvSpPr>
        <p:spPr/>
        <p:txBody>
          <a:bodyPr/>
          <a:lstStyle/>
          <a:p>
            <a:r>
              <a:rPr lang="en-US" altLang="ja-JP" smtClean="0"/>
              <a:t>PowerShell</a:t>
            </a:r>
            <a:r>
              <a:rPr lang="ja-JP" altLang="en-US" smtClean="0"/>
              <a:t>にはデフォルトで</a:t>
            </a:r>
            <a:r>
              <a:rPr lang="en-US" altLang="ja-JP" smtClean="0"/>
              <a:t>120</a:t>
            </a:r>
            <a:r>
              <a:rPr lang="ja-JP" altLang="en-US" smtClean="0"/>
              <a:t>種を超える</a:t>
            </a:r>
            <a:r>
              <a:rPr lang="en-US" altLang="ja-JP" smtClean="0">
                <a:solidFill>
                  <a:srgbClr val="FF0000"/>
                </a:solidFill>
              </a:rPr>
              <a:t>Cmdlet</a:t>
            </a:r>
            <a:r>
              <a:rPr lang="ja-JP" altLang="en-US" smtClean="0">
                <a:solidFill>
                  <a:srgbClr val="FF0000"/>
                </a:solidFill>
              </a:rPr>
              <a:t>（コマンドレット）</a:t>
            </a:r>
            <a:r>
              <a:rPr lang="ja-JP" altLang="en-US" smtClean="0"/>
              <a:t>が含まれている。</a:t>
            </a:r>
          </a:p>
          <a:p>
            <a:pPr lvl="1"/>
            <a:r>
              <a:rPr lang="ja-JP" altLang="en-US" smtClean="0"/>
              <a:t>コマンドプロンプトで言うところの「内部コマンド」に相当</a:t>
            </a:r>
          </a:p>
          <a:p>
            <a:r>
              <a:rPr lang="ja-JP" altLang="en-US" smtClean="0"/>
              <a:t>コマンドレットを単独で、あるいは組み合わせることで様々な処理を実現可能。</a:t>
            </a:r>
          </a:p>
          <a:p>
            <a:r>
              <a:rPr lang="ja-JP" altLang="en-US" smtClean="0"/>
              <a:t>コマンドレットの引数も戻り値もみな</a:t>
            </a:r>
            <a:r>
              <a:rPr lang="en-US" altLang="ja-JP" smtClean="0"/>
              <a:t>.NET</a:t>
            </a:r>
            <a:r>
              <a:rPr lang="ja-JP" altLang="en-US" smtClean="0"/>
              <a:t>のオブジェクトである。</a:t>
            </a:r>
            <a:endParaRPr lang="en-US" altLang="ja-JP" smtClean="0"/>
          </a:p>
          <a:p>
            <a:pPr lvl="1"/>
            <a:r>
              <a:rPr lang="ja-JP" altLang="en-US" smtClean="0"/>
              <a:t>コマンドレット自体も</a:t>
            </a:r>
            <a:r>
              <a:rPr lang="en-US" altLang="ja-JP" smtClean="0"/>
              <a:t>…</a:t>
            </a:r>
            <a:endParaRPr lang="ja-JP"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ja-JP" altLang="en-US" smtClean="0"/>
              <a:t>コマンドレットの基本</a:t>
            </a:r>
            <a:r>
              <a:rPr lang="en-US" altLang="ja-JP" smtClean="0"/>
              <a:t>(1)</a:t>
            </a:r>
            <a:r>
              <a:rPr lang="ja-JP" altLang="en-US" smtClean="0"/>
              <a:t>　命名法</a:t>
            </a:r>
          </a:p>
        </p:txBody>
      </p:sp>
      <p:sp>
        <p:nvSpPr>
          <p:cNvPr id="13315" name="Rectangle 3"/>
          <p:cNvSpPr>
            <a:spLocks noGrp="1" noChangeArrowheads="1"/>
          </p:cNvSpPr>
          <p:nvPr>
            <p:ph type="body" idx="1"/>
          </p:nvPr>
        </p:nvSpPr>
        <p:spPr/>
        <p:txBody>
          <a:bodyPr/>
          <a:lstStyle/>
          <a:p>
            <a:r>
              <a:rPr lang="ja-JP" altLang="en-US" smtClean="0"/>
              <a:t>コマンドレット命名法は</a:t>
            </a:r>
          </a:p>
          <a:p>
            <a:pPr algn="ctr">
              <a:buFontTx/>
              <a:buNone/>
            </a:pPr>
            <a:r>
              <a:rPr lang="en-US" altLang="ja-JP" smtClean="0"/>
              <a:t>”</a:t>
            </a:r>
            <a:r>
              <a:rPr lang="en-US" altLang="ja-JP" b="1" smtClean="0"/>
              <a:t>Verb-Noun</a:t>
            </a:r>
            <a:r>
              <a:rPr lang="en-US" altLang="ja-JP" smtClean="0"/>
              <a:t>”</a:t>
            </a:r>
            <a:r>
              <a:rPr lang="ja-JP" altLang="en-US" smtClean="0"/>
              <a:t>（動詞</a:t>
            </a:r>
            <a:r>
              <a:rPr lang="en-US" altLang="ja-JP" smtClean="0"/>
              <a:t>-</a:t>
            </a:r>
            <a:r>
              <a:rPr lang="ja-JP" altLang="en-US" smtClean="0"/>
              <a:t>名詞）</a:t>
            </a:r>
          </a:p>
          <a:p>
            <a:r>
              <a:rPr lang="ja-JP" altLang="en-US" smtClean="0"/>
              <a:t>例：ディレクトリを移動する</a:t>
            </a:r>
            <a:r>
              <a:rPr lang="en-US" altLang="ja-JP" smtClean="0"/>
              <a:t>Set-Location</a:t>
            </a:r>
            <a:r>
              <a:rPr lang="ja-JP" altLang="en-US" smtClean="0"/>
              <a:t>コマンドレット</a:t>
            </a:r>
            <a:r>
              <a:rPr lang="en-US" altLang="ja-JP" smtClean="0"/>
              <a:t>(</a:t>
            </a:r>
            <a:r>
              <a:rPr lang="ja-JP" altLang="en-US" smtClean="0"/>
              <a:t>コマンドプロンプトの</a:t>
            </a:r>
            <a:r>
              <a:rPr lang="en-US" altLang="ja-JP" smtClean="0"/>
              <a:t>cd</a:t>
            </a:r>
            <a:r>
              <a:rPr lang="ja-JP" altLang="en-US" smtClean="0"/>
              <a:t>に相当</a:t>
            </a:r>
            <a:r>
              <a:rPr lang="en-US" altLang="ja-JP" smtClean="0"/>
              <a:t>)</a:t>
            </a:r>
          </a:p>
          <a:p>
            <a:endParaRPr lang="ja-JP" altLang="en-US" smtClean="0"/>
          </a:p>
          <a:p>
            <a:endParaRPr lang="ja-JP" altLang="en-US" smtClean="0"/>
          </a:p>
          <a:p>
            <a:endParaRPr lang="ja-JP" altLang="en-US" smtClean="0"/>
          </a:p>
          <a:p>
            <a:endParaRPr lang="ja-JP" altLang="en-US" smtClean="0"/>
          </a:p>
          <a:p>
            <a:endParaRPr lang="ja-JP" altLang="en-US" smtClean="0"/>
          </a:p>
          <a:p>
            <a:endParaRPr lang="ja-JP" altLang="en-US" smtClean="0"/>
          </a:p>
        </p:txBody>
      </p:sp>
      <p:sp>
        <p:nvSpPr>
          <p:cNvPr id="13316" name="Text Box 4"/>
          <p:cNvSpPr txBox="1">
            <a:spLocks noChangeArrowheads="1"/>
          </p:cNvSpPr>
          <p:nvPr/>
        </p:nvSpPr>
        <p:spPr bwMode="auto">
          <a:xfrm>
            <a:off x="971550" y="3644900"/>
            <a:ext cx="7200900" cy="1165225"/>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Windows PowerShell</a:t>
            </a:r>
          </a:p>
          <a:p>
            <a:r>
              <a:rPr lang="en-US" altLang="ja-JP" sz="1400">
                <a:latin typeface="ＭＳ ゴシック" pitchFamily="49" charset="-128"/>
                <a:ea typeface="ＭＳ ゴシック" pitchFamily="49" charset="-128"/>
              </a:rPr>
              <a:t>Copyright (C) 2006 Microsoft Corporation. All rights reserved.</a:t>
            </a:r>
          </a:p>
          <a:p>
            <a:endParaRPr lang="ja-JP" altLang="en-US"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PS C:\Documents and Settings\daisuke&gt; S</a:t>
            </a:r>
            <a:r>
              <a:rPr lang="en-US" altLang="ja-JP" sz="1400" b="1">
                <a:latin typeface="ＭＳ ゴシック" pitchFamily="49" charset="-128"/>
                <a:ea typeface="ＭＳ ゴシック" pitchFamily="49" charset="-128"/>
              </a:rPr>
              <a:t>et-Location</a:t>
            </a:r>
            <a:r>
              <a:rPr lang="en-US" altLang="ja-JP" sz="1400">
                <a:latin typeface="ＭＳ ゴシック" pitchFamily="49" charset="-128"/>
                <a:ea typeface="ＭＳ ゴシック" pitchFamily="49" charset="-128"/>
              </a:rPr>
              <a:t> –Path C:\</a:t>
            </a:r>
          </a:p>
          <a:p>
            <a:r>
              <a:rPr lang="en-US" altLang="ja-JP" sz="1400">
                <a:latin typeface="ＭＳ ゴシック" pitchFamily="49" charset="-128"/>
                <a:ea typeface="ＭＳ ゴシック" pitchFamily="49" charset="-128"/>
              </a:rPr>
              <a:t>PS C:\&gt;</a:t>
            </a:r>
            <a:endParaRPr lang="ja-JP" altLang="en-US" sz="140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ja-JP" altLang="en-US" smtClean="0"/>
              <a:t>コマンドレットの基本</a:t>
            </a:r>
            <a:r>
              <a:rPr lang="en-US" altLang="ja-JP" smtClean="0"/>
              <a:t>(2)</a:t>
            </a:r>
            <a:r>
              <a:rPr lang="ja-JP" altLang="en-US" smtClean="0"/>
              <a:t>　ヘルプ</a:t>
            </a:r>
          </a:p>
        </p:txBody>
      </p:sp>
      <p:sp>
        <p:nvSpPr>
          <p:cNvPr id="14339" name="Rectangle 3"/>
          <p:cNvSpPr>
            <a:spLocks noGrp="1" noChangeArrowheads="1"/>
          </p:cNvSpPr>
          <p:nvPr>
            <p:ph type="body" idx="1"/>
          </p:nvPr>
        </p:nvSpPr>
        <p:spPr/>
        <p:txBody>
          <a:bodyPr/>
          <a:lstStyle/>
          <a:p>
            <a:r>
              <a:rPr lang="ja-JP" altLang="en-US" smtClean="0"/>
              <a:t>どんなコマンドレットがあるのかを調べるには</a:t>
            </a:r>
          </a:p>
          <a:p>
            <a:pPr algn="ctr">
              <a:buFontTx/>
              <a:buNone/>
            </a:pPr>
            <a:r>
              <a:rPr lang="en-US" altLang="ja-JP" sz="2800" smtClean="0"/>
              <a:t>Get-Command</a:t>
            </a:r>
          </a:p>
          <a:p>
            <a:r>
              <a:rPr lang="ja-JP" altLang="en-US" smtClean="0"/>
              <a:t>コマンドレットのヘルプを引くには</a:t>
            </a:r>
          </a:p>
          <a:p>
            <a:pPr algn="ctr">
              <a:buFontTx/>
              <a:buNone/>
            </a:pPr>
            <a:r>
              <a:rPr lang="en-US" altLang="ja-JP" sz="2800" smtClean="0"/>
              <a:t>Get-Help </a:t>
            </a:r>
            <a:r>
              <a:rPr lang="ja-JP" altLang="en-US" sz="2800" smtClean="0"/>
              <a:t>コマンドレット名</a:t>
            </a:r>
          </a:p>
          <a:p>
            <a:pPr algn="ctr">
              <a:buFontTx/>
              <a:buNone/>
            </a:pPr>
            <a:r>
              <a:rPr lang="ja-JP" altLang="en-US" sz="2800" smtClean="0"/>
              <a:t>または</a:t>
            </a:r>
          </a:p>
          <a:p>
            <a:pPr algn="ctr">
              <a:buFontTx/>
              <a:buNone/>
            </a:pPr>
            <a:r>
              <a:rPr lang="ja-JP" altLang="en-US" sz="2800" smtClean="0"/>
              <a:t>コマンドレット名 </a:t>
            </a:r>
            <a:r>
              <a:rPr lang="en-US" altLang="ja-JP" sz="2800" smtClean="0"/>
              <a:t>-?</a:t>
            </a:r>
          </a:p>
          <a:p>
            <a:r>
              <a:rPr lang="en-US" altLang="ja-JP" smtClean="0"/>
              <a:t>.NET</a:t>
            </a:r>
            <a:r>
              <a:rPr lang="ja-JP" altLang="en-US" smtClean="0"/>
              <a:t>オブジェクトのメンバ（プロパティ、メソッドなど）を調べるには</a:t>
            </a:r>
          </a:p>
          <a:p>
            <a:pPr algn="ctr">
              <a:buFontTx/>
              <a:buNone/>
            </a:pPr>
            <a:r>
              <a:rPr lang="ja-JP" altLang="en-US" sz="2800" smtClean="0"/>
              <a:t>コマンドレットなどの後に</a:t>
            </a:r>
            <a:r>
              <a:rPr lang="en-US" altLang="ja-JP" sz="2800" smtClean="0"/>
              <a:t>|Get-Member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ja-JP" altLang="en-US" smtClean="0"/>
              <a:t>コマンドレットの基本</a:t>
            </a:r>
            <a:r>
              <a:rPr lang="en-US" altLang="ja-JP" smtClean="0"/>
              <a:t>(3)</a:t>
            </a:r>
            <a:r>
              <a:rPr lang="ja-JP" altLang="en-US" smtClean="0"/>
              <a:t>　パラメータ</a:t>
            </a:r>
          </a:p>
        </p:txBody>
      </p:sp>
      <p:sp>
        <p:nvSpPr>
          <p:cNvPr id="15363" name="Rectangle 3"/>
          <p:cNvSpPr>
            <a:spLocks noGrp="1" noChangeArrowheads="1"/>
          </p:cNvSpPr>
          <p:nvPr>
            <p:ph type="body" idx="1"/>
          </p:nvPr>
        </p:nvSpPr>
        <p:spPr/>
        <p:txBody>
          <a:bodyPr/>
          <a:lstStyle/>
          <a:p>
            <a:r>
              <a:rPr lang="ja-JP" altLang="en-US" sz="2800" smtClean="0"/>
              <a:t>コマンドレットのパラメータはすべて</a:t>
            </a:r>
          </a:p>
          <a:p>
            <a:pPr algn="ctr">
              <a:buFontTx/>
              <a:buNone/>
            </a:pPr>
            <a:r>
              <a:rPr lang="en-US" altLang="ja-JP" sz="2400" smtClean="0"/>
              <a:t>-</a:t>
            </a:r>
            <a:r>
              <a:rPr lang="ja-JP" altLang="en-US" sz="2400" smtClean="0"/>
              <a:t>パラメータ名　または　</a:t>
            </a:r>
            <a:r>
              <a:rPr lang="en-US" altLang="ja-JP" sz="2400" smtClean="0"/>
              <a:t>-</a:t>
            </a:r>
            <a:r>
              <a:rPr lang="ja-JP" altLang="en-US" sz="2400" smtClean="0"/>
              <a:t>パラメータ名 パラメータ</a:t>
            </a:r>
          </a:p>
          <a:p>
            <a:pPr algn="ctr">
              <a:buFontTx/>
              <a:buNone/>
            </a:pPr>
            <a:r>
              <a:rPr lang="ja-JP" altLang="en-US" sz="2400" smtClean="0"/>
              <a:t>（</a:t>
            </a:r>
            <a:r>
              <a:rPr lang="en-US" altLang="ja-JP" sz="2400" smtClean="0"/>
              <a:t>c.f. Cmdlet -param1 value -param2 value</a:t>
            </a:r>
            <a:r>
              <a:rPr lang="ja-JP" altLang="en-US" sz="2400" smtClean="0"/>
              <a:t> </a:t>
            </a:r>
            <a:r>
              <a:rPr lang="en-US" altLang="ja-JP" sz="2400" smtClean="0"/>
              <a:t>-param3</a:t>
            </a:r>
            <a:r>
              <a:rPr lang="ja-JP" altLang="en-US" sz="2400" smtClean="0"/>
              <a:t>）</a:t>
            </a:r>
          </a:p>
          <a:p>
            <a:r>
              <a:rPr lang="ja-JP" altLang="en-US" sz="2800" smtClean="0"/>
              <a:t>パラメータによってはパラメータ名を省略できる。</a:t>
            </a:r>
          </a:p>
          <a:p>
            <a:r>
              <a:rPr lang="ja-JP" altLang="en-US" sz="2800" smtClean="0"/>
              <a:t>文字列はスペースを含まない限り</a:t>
            </a:r>
            <a:r>
              <a:rPr lang="en-US" altLang="ja-JP" sz="2800" smtClean="0"/>
              <a:t>""</a:t>
            </a:r>
            <a:r>
              <a:rPr lang="ja-JP" altLang="en-US" sz="2800" smtClean="0"/>
              <a:t>で括らなくて良い。</a:t>
            </a:r>
          </a:p>
          <a:p>
            <a:r>
              <a:rPr lang="ja-JP" altLang="en-US" sz="2800" smtClean="0"/>
              <a:t>コマンドレットに共通のパラメータがある。</a:t>
            </a:r>
          </a:p>
          <a:p>
            <a:pPr lvl="1"/>
            <a:r>
              <a:rPr lang="en-US" altLang="ja-JP" sz="2400" smtClean="0"/>
              <a:t>-?, -Verbose, -Debug, -ErrorAction, -ErrorVariable, -OutVariable, -OutBuffer, -WhatIf, -Confirm</a:t>
            </a:r>
            <a:endParaRPr lang="ja-JP" altLang="en-US" sz="2400" smtClean="0"/>
          </a:p>
          <a:p>
            <a:pPr>
              <a:buFontTx/>
              <a:buNone/>
            </a:pPr>
            <a:endParaRPr lang="ja-JP" altLang="en-US" sz="2400" smtClean="0"/>
          </a:p>
        </p:txBody>
      </p:sp>
      <p:sp>
        <p:nvSpPr>
          <p:cNvPr id="41988" name="Text Box 4"/>
          <p:cNvSpPr txBox="1">
            <a:spLocks noChangeArrowheads="1"/>
          </p:cNvSpPr>
          <p:nvPr/>
        </p:nvSpPr>
        <p:spPr bwMode="auto">
          <a:xfrm>
            <a:off x="1979613" y="5445125"/>
            <a:ext cx="5400675" cy="579438"/>
          </a:xfrm>
          <a:prstGeom prst="rect">
            <a:avLst/>
          </a:prstGeom>
          <a:noFill/>
          <a:ln w="9525">
            <a:noFill/>
            <a:miter lim="800000"/>
            <a:headEnd/>
            <a:tailEnd/>
          </a:ln>
        </p:spPr>
        <p:txBody>
          <a:bodyPr>
            <a:spAutoFit/>
          </a:bodyPr>
          <a:lstStyle/>
          <a:p>
            <a:pPr algn="ctr">
              <a:spcBef>
                <a:spcPct val="50000"/>
              </a:spcBef>
            </a:pPr>
            <a:r>
              <a:rPr lang="ja-JP" altLang="en-US" sz="3200">
                <a:solidFill>
                  <a:srgbClr val="FF0000"/>
                </a:solidFill>
              </a:rPr>
              <a:t>統一的なコマンド体系</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blinds(horizontal)">
                                      <p:cBhvr>
                                        <p:cTn id="7" dur="5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ja-JP" altLang="en-US" smtClean="0"/>
              <a:t>コマンドレットの基本</a:t>
            </a:r>
            <a:r>
              <a:rPr lang="en-US" altLang="ja-JP" smtClean="0"/>
              <a:t>(4)</a:t>
            </a:r>
            <a:r>
              <a:rPr lang="ja-JP" altLang="en-US" smtClean="0"/>
              <a:t>　省力化</a:t>
            </a:r>
          </a:p>
        </p:txBody>
      </p:sp>
      <p:sp>
        <p:nvSpPr>
          <p:cNvPr id="16387" name="Rectangle 3"/>
          <p:cNvSpPr>
            <a:spLocks noGrp="1" noChangeArrowheads="1"/>
          </p:cNvSpPr>
          <p:nvPr>
            <p:ph type="body" sz="half" idx="1"/>
          </p:nvPr>
        </p:nvSpPr>
        <p:spPr>
          <a:xfrm>
            <a:off x="457200" y="1052513"/>
            <a:ext cx="8147050" cy="5073650"/>
          </a:xfrm>
        </p:spPr>
        <p:txBody>
          <a:bodyPr/>
          <a:lstStyle/>
          <a:p>
            <a:r>
              <a:rPr lang="ja-JP" altLang="en-US" sz="2400" smtClean="0"/>
              <a:t>コマンドレットにエイリアスが定義可能。デフォルトでもいくつか定義されている。</a:t>
            </a:r>
            <a:br>
              <a:rPr lang="ja-JP" altLang="en-US" sz="2400" smtClean="0"/>
            </a:br>
            <a:r>
              <a:rPr lang="ja-JP" altLang="en-US" sz="2400" smtClean="0"/>
              <a:t>（</a:t>
            </a:r>
            <a:r>
              <a:rPr lang="en-US" altLang="ja-JP" sz="2400" smtClean="0"/>
              <a:t>Get-Alias</a:t>
            </a:r>
            <a:r>
              <a:rPr lang="ja-JP" altLang="en-US" sz="2400" smtClean="0"/>
              <a:t>で一覧を取得可能）</a:t>
            </a:r>
          </a:p>
          <a:p>
            <a:endParaRPr lang="ja-JP" altLang="en-US" sz="2400" smtClean="0"/>
          </a:p>
          <a:p>
            <a:pPr algn="r">
              <a:buFontTx/>
              <a:buNone/>
            </a:pPr>
            <a:endParaRPr lang="en-US" altLang="ja-JP" sz="2400" smtClean="0"/>
          </a:p>
          <a:p>
            <a:pPr algn="r">
              <a:buFontTx/>
              <a:buNone/>
            </a:pPr>
            <a:r>
              <a:rPr lang="en-US" altLang="ja-JP" sz="2400" smtClean="0"/>
              <a:t>etc</a:t>
            </a:r>
          </a:p>
          <a:p>
            <a:r>
              <a:rPr lang="ja-JP" altLang="en-US" sz="2400" smtClean="0"/>
              <a:t>コマンドレット、パラメータ名、パラメータ、すべて、大文字と小文字を区別しない。（変数、メソッド名なども）</a:t>
            </a:r>
          </a:p>
          <a:p>
            <a:r>
              <a:rPr lang="ja-JP" altLang="en-US" sz="2400" smtClean="0"/>
              <a:t>パラメータ名の省略、一部省略</a:t>
            </a:r>
            <a:br>
              <a:rPr lang="ja-JP" altLang="en-US" sz="2400" smtClean="0"/>
            </a:br>
            <a:r>
              <a:rPr lang="ja-JP" altLang="en-US" sz="2000" smtClean="0"/>
              <a:t>（</a:t>
            </a:r>
            <a:r>
              <a:rPr lang="en-US" altLang="ja-JP" sz="2000" smtClean="0"/>
              <a:t>-path</a:t>
            </a:r>
            <a:r>
              <a:rPr lang="ja-JP" altLang="en-US" sz="2000" smtClean="0"/>
              <a:t>→省略、</a:t>
            </a:r>
            <a:r>
              <a:rPr lang="en-US" altLang="ja-JP" sz="2000" smtClean="0"/>
              <a:t>-exclude</a:t>
            </a:r>
            <a:r>
              <a:rPr lang="ja-JP" altLang="en-US" sz="2000" smtClean="0"/>
              <a:t>→</a:t>
            </a:r>
            <a:r>
              <a:rPr lang="en-US" altLang="ja-JP" sz="2000" smtClean="0"/>
              <a:t>-ex</a:t>
            </a:r>
            <a:r>
              <a:rPr lang="ja-JP" altLang="en-US" sz="2000" smtClean="0"/>
              <a:t>）</a:t>
            </a:r>
          </a:p>
          <a:p>
            <a:r>
              <a:rPr lang="ja-JP" altLang="en-US" sz="2400" smtClean="0"/>
              <a:t>タブ補完</a:t>
            </a:r>
            <a:br>
              <a:rPr lang="ja-JP" altLang="en-US" sz="2400" smtClean="0"/>
            </a:br>
            <a:r>
              <a:rPr lang="ja-JP" altLang="en-US" sz="2000" smtClean="0"/>
              <a:t>（</a:t>
            </a:r>
            <a:r>
              <a:rPr lang="en-US" altLang="ja-JP" sz="2000" smtClean="0"/>
              <a:t>set-&lt;Tab&gt;</a:t>
            </a:r>
            <a:r>
              <a:rPr lang="ja-JP" altLang="en-US" sz="2000" smtClean="0"/>
              <a:t>→</a:t>
            </a:r>
            <a:r>
              <a:rPr lang="en-US" altLang="ja-JP" sz="2000" smtClean="0"/>
              <a:t>Set-Acl</a:t>
            </a:r>
            <a:r>
              <a:rPr lang="ja-JP" altLang="en-US" sz="2000" smtClean="0"/>
              <a:t>→</a:t>
            </a:r>
            <a:r>
              <a:rPr lang="en-US" altLang="ja-JP" sz="2000" smtClean="0"/>
              <a:t>Set-Alias</a:t>
            </a:r>
            <a:r>
              <a:rPr lang="ja-JP" altLang="en-US" sz="2000" smtClean="0"/>
              <a:t>→</a:t>
            </a:r>
            <a:r>
              <a:rPr lang="ja-JP" altLang="ja-JP" sz="2000" smtClean="0"/>
              <a:t> Set-AuthenticodeSignature</a:t>
            </a:r>
            <a:r>
              <a:rPr lang="ja-JP" altLang="en-US" sz="2000" smtClean="0"/>
              <a:t>）</a:t>
            </a:r>
            <a:endParaRPr lang="en-US" altLang="ja-JP" sz="2000" smtClean="0"/>
          </a:p>
          <a:p>
            <a:endParaRPr lang="en-US" altLang="ja-JP" sz="2000" smtClean="0"/>
          </a:p>
        </p:txBody>
      </p:sp>
      <p:graphicFrame>
        <p:nvGraphicFramePr>
          <p:cNvPr id="43062" name="Group 54"/>
          <p:cNvGraphicFramePr>
            <a:graphicFrameLocks noGrp="1"/>
          </p:cNvGraphicFramePr>
          <p:nvPr>
            <p:ph sz="half" idx="2"/>
          </p:nvPr>
        </p:nvGraphicFramePr>
        <p:xfrm>
          <a:off x="1042988" y="2205038"/>
          <a:ext cx="6913562" cy="1371600"/>
        </p:xfrm>
        <a:graphic>
          <a:graphicData uri="http://schemas.openxmlformats.org/drawingml/2006/table">
            <a:tbl>
              <a:tblPr/>
              <a:tblGrid>
                <a:gridCol w="4105275"/>
                <a:gridCol w="2808287"/>
              </a:tblGrid>
              <a:tr h="3587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Set-Location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sl, cd ,chdir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Get-ChildItem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gci, dir, 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Get-Process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ja-JP" smtClean="0"/>
              <a:t>PS</a:t>
            </a:r>
            <a:r>
              <a:rPr lang="ja-JP" altLang="en-US" smtClean="0"/>
              <a:t>ドライブ</a:t>
            </a:r>
            <a:r>
              <a:rPr lang="en-US" altLang="ja-JP" smtClean="0"/>
              <a:t>(1) </a:t>
            </a:r>
            <a:r>
              <a:rPr lang="ja-JP" altLang="en-US" smtClean="0"/>
              <a:t>概要</a:t>
            </a:r>
          </a:p>
        </p:txBody>
      </p:sp>
      <p:sp>
        <p:nvSpPr>
          <p:cNvPr id="17411" name="Rectangle 3"/>
          <p:cNvSpPr>
            <a:spLocks noGrp="1" noChangeArrowheads="1"/>
          </p:cNvSpPr>
          <p:nvPr>
            <p:ph type="body" idx="1"/>
          </p:nvPr>
        </p:nvSpPr>
        <p:spPr/>
        <p:txBody>
          <a:bodyPr/>
          <a:lstStyle/>
          <a:p>
            <a:r>
              <a:rPr lang="ja-JP" altLang="en-US" sz="2800" smtClean="0"/>
              <a:t>従来のシェルはファイルシステムのドライブしか扱えなかったが、</a:t>
            </a:r>
          </a:p>
          <a:p>
            <a:r>
              <a:rPr lang="en-US" altLang="ja-JP" sz="2800" smtClean="0"/>
              <a:t>PowerShell</a:t>
            </a:r>
            <a:r>
              <a:rPr lang="ja-JP" altLang="en-US" sz="2800" smtClean="0"/>
              <a:t>では、デフォルトで、ファイルシステム、レジストリ、デジタル署名、環境変数、エイリアス、スクリプト変数、関数を「</a:t>
            </a:r>
            <a:r>
              <a:rPr lang="en-US" altLang="ja-JP" sz="2800" smtClean="0">
                <a:solidFill>
                  <a:srgbClr val="FF0000"/>
                </a:solidFill>
              </a:rPr>
              <a:t>PS</a:t>
            </a:r>
            <a:r>
              <a:rPr lang="ja-JP" altLang="en-US" sz="2800" smtClean="0">
                <a:solidFill>
                  <a:srgbClr val="FF0000"/>
                </a:solidFill>
              </a:rPr>
              <a:t>ドライブ</a:t>
            </a:r>
            <a:r>
              <a:rPr lang="ja-JP" altLang="en-US" sz="2800" smtClean="0"/>
              <a:t>」として扱うことができる。（</a:t>
            </a:r>
            <a:r>
              <a:rPr lang="en-US" altLang="ja-JP" sz="2800" smtClean="0"/>
              <a:t>Get-PSDrive</a:t>
            </a:r>
            <a:r>
              <a:rPr lang="ja-JP" altLang="en-US" sz="2800" smtClean="0"/>
              <a:t>）</a:t>
            </a:r>
          </a:p>
          <a:p>
            <a:r>
              <a:rPr lang="en-US" altLang="ja-JP" sz="2800" smtClean="0"/>
              <a:t>PS</a:t>
            </a:r>
            <a:r>
              <a:rPr lang="ja-JP" altLang="en-US" sz="2800" smtClean="0"/>
              <a:t>ドライブを扱うための</a:t>
            </a:r>
            <a:r>
              <a:rPr lang="en-US" altLang="ja-JP" sz="2800" smtClean="0"/>
              <a:t>.NET</a:t>
            </a:r>
            <a:r>
              <a:rPr lang="ja-JP" altLang="en-US" sz="2800" smtClean="0"/>
              <a:t>プログラムが「</a:t>
            </a:r>
            <a:r>
              <a:rPr lang="en-US" altLang="ja-JP" sz="2800" smtClean="0">
                <a:solidFill>
                  <a:srgbClr val="FF0000"/>
                </a:solidFill>
              </a:rPr>
              <a:t>PS</a:t>
            </a:r>
            <a:r>
              <a:rPr lang="ja-JP" altLang="en-US" sz="2800" smtClean="0">
                <a:solidFill>
                  <a:srgbClr val="FF0000"/>
                </a:solidFill>
              </a:rPr>
              <a:t>プロバイダ</a:t>
            </a:r>
            <a:r>
              <a:rPr lang="ja-JP" altLang="en-US" sz="2800" smtClean="0"/>
              <a:t>」。</a:t>
            </a:r>
          </a:p>
          <a:p>
            <a:r>
              <a:rPr lang="ja-JP" altLang="en-US" sz="2800" smtClean="0"/>
              <a:t>コマンドレットと</a:t>
            </a:r>
            <a:r>
              <a:rPr lang="en-US" altLang="ja-JP" sz="2800" smtClean="0"/>
              <a:t>PS</a:t>
            </a:r>
            <a:r>
              <a:rPr lang="ja-JP" altLang="en-US" sz="2800" smtClean="0"/>
              <a:t>プロバイダを含む</a:t>
            </a:r>
            <a:r>
              <a:rPr lang="en-US" altLang="ja-JP" sz="2800" smtClean="0"/>
              <a:t>.NET</a:t>
            </a:r>
            <a:r>
              <a:rPr lang="ja-JP" altLang="en-US" sz="2800" smtClean="0"/>
              <a:t>アセンブリを「</a:t>
            </a:r>
            <a:r>
              <a:rPr lang="en-US" altLang="ja-JP" sz="2800" smtClean="0">
                <a:solidFill>
                  <a:srgbClr val="FF0000"/>
                </a:solidFill>
              </a:rPr>
              <a:t>PS</a:t>
            </a:r>
            <a:r>
              <a:rPr lang="ja-JP" altLang="en-US" sz="2800" smtClean="0">
                <a:solidFill>
                  <a:srgbClr val="FF0000"/>
                </a:solidFill>
              </a:rPr>
              <a:t>スナップイン</a:t>
            </a:r>
            <a:r>
              <a:rPr lang="ja-JP" altLang="en-US" sz="2800" smtClean="0"/>
              <a:t>」という。</a:t>
            </a:r>
            <a:r>
              <a:rPr lang="en-US" altLang="ja-JP" sz="2800" smtClean="0"/>
              <a:t>PS</a:t>
            </a:r>
            <a:r>
              <a:rPr lang="ja-JP" altLang="en-US" sz="2800" smtClean="0"/>
              <a:t>スナップインをインストールすることで機能拡張が可能。</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smtClean="0"/>
              <a:t>PS</a:t>
            </a:r>
            <a:r>
              <a:rPr lang="ja-JP" altLang="en-US" smtClean="0"/>
              <a:t>ドライブ</a:t>
            </a:r>
            <a:r>
              <a:rPr lang="en-US" altLang="ja-JP" smtClean="0"/>
              <a:t>(2) </a:t>
            </a:r>
            <a:r>
              <a:rPr lang="ja-JP" altLang="en-US" smtClean="0"/>
              <a:t>項目の操作</a:t>
            </a:r>
          </a:p>
        </p:txBody>
      </p:sp>
      <p:sp>
        <p:nvSpPr>
          <p:cNvPr id="18435" name="Rectangle 3"/>
          <p:cNvSpPr>
            <a:spLocks noGrp="1" noChangeArrowheads="1"/>
          </p:cNvSpPr>
          <p:nvPr>
            <p:ph type="body" idx="1"/>
          </p:nvPr>
        </p:nvSpPr>
        <p:spPr/>
        <p:txBody>
          <a:bodyPr/>
          <a:lstStyle/>
          <a:p>
            <a:endParaRPr lang="ja-JP" altLang="en-US" sz="2800" smtClean="0"/>
          </a:p>
          <a:p>
            <a:endParaRPr lang="ja-JP" altLang="en-US" sz="2800" smtClean="0"/>
          </a:p>
          <a:p>
            <a:endParaRPr lang="ja-JP" altLang="en-US" sz="2800" smtClean="0"/>
          </a:p>
          <a:p>
            <a:endParaRPr lang="ja-JP" altLang="en-US" sz="2800" smtClean="0"/>
          </a:p>
          <a:p>
            <a:endParaRPr lang="ja-JP" altLang="en-US" sz="2800" smtClean="0"/>
          </a:p>
          <a:p>
            <a:endParaRPr lang="ja-JP" altLang="en-US" sz="2800" smtClean="0"/>
          </a:p>
          <a:p>
            <a:endParaRPr lang="ja-JP" altLang="en-US" sz="2800" smtClean="0"/>
          </a:p>
          <a:p>
            <a:endParaRPr lang="ja-JP" altLang="en-US" sz="2800" smtClean="0"/>
          </a:p>
          <a:p>
            <a:endParaRPr lang="ja-JP" altLang="en-US" sz="2800" smtClean="0"/>
          </a:p>
          <a:p>
            <a:r>
              <a:rPr lang="ja-JP" altLang="en-US" sz="2800" smtClean="0">
                <a:solidFill>
                  <a:srgbClr val="FF0000"/>
                </a:solidFill>
              </a:rPr>
              <a:t>これらの操作がどのドライブでも可能</a:t>
            </a:r>
          </a:p>
        </p:txBody>
      </p:sp>
      <p:graphicFrame>
        <p:nvGraphicFramePr>
          <p:cNvPr id="64648" name="Group 136"/>
          <p:cNvGraphicFramePr>
            <a:graphicFrameLocks noGrp="1"/>
          </p:cNvGraphicFramePr>
          <p:nvPr/>
        </p:nvGraphicFramePr>
        <p:xfrm>
          <a:off x="900113" y="836613"/>
          <a:ext cx="7777162" cy="4827270"/>
        </p:xfrm>
        <a:graphic>
          <a:graphicData uri="http://schemas.openxmlformats.org/drawingml/2006/table">
            <a:tbl>
              <a:tblPr/>
              <a:tblGrid>
                <a:gridCol w="1728787"/>
                <a:gridCol w="3455988"/>
                <a:gridCol w="2592387"/>
              </a:tblGrid>
              <a:tr h="288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作成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New-Item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ni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名前変更</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Rename-Item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rni, ren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移動</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Move-Item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mi, mv, move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コピー</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Copy-Item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cpi, cp, copy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削除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Remove-Item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ri, rm, rmdir, del, erase, 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実行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Invoke-Item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604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プロパティ操作</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Get-</a:t>
                      </a:r>
                      <a:r>
                        <a:rPr kumimoji="1" lang="en-US" altLang="ja-JP" sz="2800" b="0" i="0" u="none" strike="noStrike" cap="none" normalizeH="0" baseline="0" dirty="0" err="1" smtClean="0">
                          <a:ln>
                            <a:noFill/>
                          </a:ln>
                          <a:solidFill>
                            <a:schemeClr val="tx1"/>
                          </a:solidFill>
                          <a:effectLst/>
                          <a:latin typeface="Arial" charset="0"/>
                          <a:ea typeface="ＭＳ Ｐゴシック" pitchFamily="50" charset="-128"/>
                        </a:rPr>
                        <a:t>ItemProperty</a:t>
                      </a: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000" b="0" i="0" u="none" strike="noStrike" cap="none" normalizeH="0" baseline="0" dirty="0" smtClean="0">
                          <a:ln>
                            <a:noFill/>
                          </a:ln>
                          <a:solidFill>
                            <a:schemeClr val="tx1"/>
                          </a:solidFill>
                          <a:effectLst/>
                          <a:latin typeface="Arial" charset="0"/>
                          <a:ea typeface="ＭＳ Ｐゴシック" pitchFamily="50" charset="-128"/>
                        </a:rPr>
                        <a:t> Copy-</a:t>
                      </a:r>
                      <a:r>
                        <a:rPr kumimoji="1" lang="en-US" altLang="ja-JP" sz="2000" b="0" i="0" u="none" strike="noStrike" cap="none" normalizeH="0" baseline="0" smtClean="0">
                          <a:ln>
                            <a:noFill/>
                          </a:ln>
                          <a:solidFill>
                            <a:schemeClr val="tx1"/>
                          </a:solidFill>
                          <a:effectLst/>
                          <a:latin typeface="Arial" charset="0"/>
                          <a:ea typeface="ＭＳ Ｐゴシック" pitchFamily="50" charset="-128"/>
                        </a:rPr>
                        <a:t>, Clear-, </a:t>
                      </a:r>
                      <a:r>
                        <a:rPr kumimoji="1" lang="en-US" altLang="ja-JP" sz="2000" b="0" i="0" u="none" strike="noStrike" cap="none" normalizeH="0" baseline="0" dirty="0" smtClean="0">
                          <a:ln>
                            <a:noFill/>
                          </a:ln>
                          <a:solidFill>
                            <a:schemeClr val="tx1"/>
                          </a:solidFill>
                          <a:effectLst/>
                          <a:latin typeface="Arial" charset="0"/>
                          <a:ea typeface="ＭＳ Ｐゴシック" pitchFamily="50" charset="-128"/>
                        </a:rPr>
                        <a:t>Move-,</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000" b="0" i="0" u="none" strike="noStrike" cap="none" normalizeH="0" baseline="0" dirty="0" smtClean="0">
                          <a:ln>
                            <a:noFill/>
                          </a:ln>
                          <a:solidFill>
                            <a:schemeClr val="tx1"/>
                          </a:solidFill>
                          <a:effectLst/>
                          <a:latin typeface="Arial" charset="0"/>
                          <a:ea typeface="ＭＳ Ｐゴシック" pitchFamily="50" charset="-128"/>
                        </a:rPr>
                        <a:t> Rename-, Remove-, 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ja-JP" smtClean="0"/>
              <a:t>PS</a:t>
            </a:r>
            <a:r>
              <a:rPr lang="ja-JP" altLang="en-US" smtClean="0"/>
              <a:t>ドライブ</a:t>
            </a:r>
            <a:r>
              <a:rPr lang="en-US" altLang="ja-JP" smtClean="0"/>
              <a:t>(3) </a:t>
            </a:r>
            <a:r>
              <a:rPr lang="ja-JP" altLang="en-US" smtClean="0"/>
              <a:t>レジストリドライブの例</a:t>
            </a:r>
          </a:p>
        </p:txBody>
      </p:sp>
      <p:sp>
        <p:nvSpPr>
          <p:cNvPr id="19459" name="Rectangle 3"/>
          <p:cNvSpPr>
            <a:spLocks noGrp="1" noChangeArrowheads="1"/>
          </p:cNvSpPr>
          <p:nvPr>
            <p:ph type="body" idx="1"/>
          </p:nvPr>
        </p:nvSpPr>
        <p:spPr/>
        <p:txBody>
          <a:bodyPr/>
          <a:lstStyle/>
          <a:p>
            <a:r>
              <a:rPr lang="ja-JP" altLang="en-US" sz="2000" smtClean="0"/>
              <a:t>レジストリプロバイダのおかげでレジストリもファイルシステムと同様に</a:t>
            </a:r>
            <a:r>
              <a:rPr lang="en-US" altLang="ja-JP" sz="2000" smtClean="0"/>
              <a:t>PS</a:t>
            </a:r>
            <a:r>
              <a:rPr lang="ja-JP" altLang="en-US" sz="2000" smtClean="0"/>
              <a:t>ドライブとして操作できる。</a:t>
            </a:r>
          </a:p>
        </p:txBody>
      </p:sp>
      <p:sp>
        <p:nvSpPr>
          <p:cNvPr id="19460" name="Text Box 4"/>
          <p:cNvSpPr txBox="1">
            <a:spLocks noChangeArrowheads="1"/>
          </p:cNvSpPr>
          <p:nvPr/>
        </p:nvSpPr>
        <p:spPr bwMode="auto">
          <a:xfrm>
            <a:off x="971550" y="1773238"/>
            <a:ext cx="7345363" cy="435610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cd</a:t>
            </a:r>
            <a:r>
              <a:rPr lang="en-US" altLang="ja-JP" sz="1400">
                <a:latin typeface="ＭＳ ゴシック" pitchFamily="49" charset="-128"/>
                <a:ea typeface="ＭＳ ゴシック" pitchFamily="49" charset="-128"/>
              </a:rPr>
              <a:t> hkcu:</a:t>
            </a:r>
          </a:p>
          <a:p>
            <a:r>
              <a:rPr lang="en-US" altLang="ja-JP" sz="1400">
                <a:latin typeface="ＭＳ ゴシック" pitchFamily="49" charset="-128"/>
                <a:ea typeface="ＭＳ ゴシック" pitchFamily="49" charset="-128"/>
              </a:rPr>
              <a:t>PS HKCU:\&gt; </a:t>
            </a:r>
            <a:r>
              <a:rPr lang="en-US" altLang="ja-JP" sz="1400" b="1">
                <a:latin typeface="ＭＳ ゴシック" pitchFamily="49" charset="-128"/>
                <a:ea typeface="ＭＳ ゴシック" pitchFamily="49" charset="-128"/>
              </a:rPr>
              <a:t>dir</a:t>
            </a:r>
            <a:r>
              <a:rPr lang="en-US" altLang="ja-JP" sz="1400">
                <a:latin typeface="ＭＳ ゴシック" pitchFamily="49" charset="-128"/>
                <a:ea typeface="ＭＳ ゴシック" pitchFamily="49" charset="-128"/>
              </a:rPr>
              <a:t> s*</a:t>
            </a:r>
          </a:p>
          <a:p>
            <a:endParaRPr lang="en-US" altLang="ja-JP" sz="1400">
              <a:latin typeface="ＭＳ ゴシック" pitchFamily="49" charset="-128"/>
              <a:ea typeface="ＭＳ ゴシック" pitchFamily="49" charset="-128"/>
            </a:endParaRP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Hive: Microsoft.PowerShell.Core\Registry::HKEY_CURRENT_USER</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SKC  VC Name                           Property</a:t>
            </a:r>
          </a:p>
          <a:p>
            <a:r>
              <a:rPr lang="en-US" altLang="ja-JP" sz="1400">
                <a:latin typeface="ＭＳ ゴシック" pitchFamily="49" charset="-128"/>
                <a:ea typeface="ＭＳ ゴシック" pitchFamily="49" charset="-128"/>
              </a:rPr>
              <a:t>---  -- ----                           --------</a:t>
            </a:r>
          </a:p>
          <a:p>
            <a:r>
              <a:rPr lang="en-US" altLang="ja-JP" sz="1400">
                <a:latin typeface="ＭＳ ゴシック" pitchFamily="49" charset="-128"/>
                <a:ea typeface="ＭＳ ゴシック" pitchFamily="49" charset="-128"/>
              </a:rPr>
              <a:t> 43   0 Software                       {}</a:t>
            </a:r>
          </a:p>
          <a:p>
            <a:r>
              <a:rPr lang="en-US" altLang="ja-JP" sz="1400">
                <a:latin typeface="ＭＳ ゴシック" pitchFamily="49" charset="-128"/>
                <a:ea typeface="ＭＳ ゴシック" pitchFamily="49" charset="-128"/>
              </a:rPr>
              <a:t>  0   1 SessionInformation             {ProgramCount}</a:t>
            </a:r>
            <a:br>
              <a:rPr lang="en-US" altLang="ja-JP" sz="1400">
                <a:latin typeface="ＭＳ ゴシック" pitchFamily="49" charset="-128"/>
                <a:ea typeface="ＭＳ ゴシック" pitchFamily="49" charset="-128"/>
              </a:rPr>
            </a:br>
            <a:r>
              <a:rPr lang="en-US" altLang="ja-JP" sz="1400">
                <a:latin typeface="ＭＳ ゴシック" pitchFamily="49" charset="-128"/>
                <a:ea typeface="ＭＳ ゴシック" pitchFamily="49" charset="-128"/>
              </a:rPr>
              <a:t/>
            </a:r>
            <a:br>
              <a:rPr lang="en-US" altLang="ja-JP" sz="1400">
                <a:latin typeface="ＭＳ ゴシック" pitchFamily="49" charset="-128"/>
                <a:ea typeface="ＭＳ ゴシック" pitchFamily="49" charset="-128"/>
              </a:rPr>
            </a:br>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PS HKCU:\&gt; </a:t>
            </a:r>
            <a:r>
              <a:rPr lang="en-US" altLang="ja-JP" sz="1400" b="1">
                <a:latin typeface="ＭＳ ゴシック" pitchFamily="49" charset="-128"/>
                <a:ea typeface="ＭＳ ゴシック" pitchFamily="49" charset="-128"/>
              </a:rPr>
              <a:t>cd</a:t>
            </a:r>
            <a:r>
              <a:rPr lang="en-US" altLang="ja-JP" sz="1400">
                <a:latin typeface="ＭＳ ゴシック" pitchFamily="49" charset="-128"/>
                <a:ea typeface="ＭＳ ゴシック" pitchFamily="49" charset="-128"/>
              </a:rPr>
              <a:t> 'HKCU:\Software\Microsoft\Windows\CurrentVersion\'</a:t>
            </a:r>
            <a:br>
              <a:rPr lang="en-US" altLang="ja-JP" sz="1400">
                <a:latin typeface="ＭＳ ゴシック" pitchFamily="49" charset="-128"/>
                <a:ea typeface="ＭＳ ゴシック" pitchFamily="49" charset="-128"/>
              </a:rPr>
            </a:br>
            <a:r>
              <a:rPr lang="en-US" altLang="ja-JP" sz="1400">
                <a:latin typeface="ＭＳ ゴシック" pitchFamily="49" charset="-128"/>
                <a:ea typeface="ＭＳ ゴシック" pitchFamily="49" charset="-128"/>
              </a:rPr>
              <a:t>PS HKCU:\Software\Microsoft\Windows\CurrentVersion&gt; </a:t>
            </a:r>
            <a:r>
              <a:rPr lang="en-US" altLang="ja-JP" sz="1400" b="1">
                <a:latin typeface="ＭＳ ゴシック" pitchFamily="49" charset="-128"/>
                <a:ea typeface="ＭＳ ゴシック" pitchFamily="49" charset="-128"/>
              </a:rPr>
              <a:t>Get-ItemProperty</a:t>
            </a:r>
            <a:r>
              <a:rPr lang="en-US" altLang="ja-JP" sz="1400">
                <a:latin typeface="ＭＳ ゴシック" pitchFamily="49" charset="-128"/>
                <a:ea typeface="ＭＳ ゴシック" pitchFamily="49" charset="-128"/>
              </a:rPr>
              <a:t> Explorer</a:t>
            </a:r>
          </a:p>
          <a:p>
            <a:r>
              <a:rPr lang="ja-JP" altLang="en-US" sz="1400">
                <a:latin typeface="ＭＳ ゴシック" pitchFamily="49" charset="-128"/>
                <a:ea typeface="ＭＳ ゴシック" pitchFamily="49" charset="-128"/>
              </a:rPr>
              <a:t>・・・</a:t>
            </a:r>
          </a:p>
          <a:p>
            <a:r>
              <a:rPr lang="en-US" altLang="ja-JP" sz="1400">
                <a:latin typeface="ＭＳ ゴシック" pitchFamily="49" charset="-128"/>
                <a:ea typeface="ＭＳ ゴシック" pitchFamily="49" charset="-128"/>
              </a:rPr>
              <a:t>WebFindBandHook          : {68F2D3FC-8366-4a46-8224-58EFA2749425}</a:t>
            </a:r>
          </a:p>
          <a:p>
            <a:r>
              <a:rPr lang="en-US" altLang="ja-JP" sz="1400">
                <a:latin typeface="ＭＳ ゴシック" pitchFamily="49" charset="-128"/>
                <a:ea typeface="ＭＳ ゴシック" pitchFamily="49" charset="-128"/>
              </a:rPr>
              <a:t>FileFindBandHook         : {FFAC7A18-EDF9-40de-BA3F-49FC2269855E}</a:t>
            </a:r>
          </a:p>
          <a:p>
            <a:r>
              <a:rPr lang="en-US" altLang="ja-JP" sz="1400">
                <a:latin typeface="ＭＳ ゴシック" pitchFamily="49" charset="-128"/>
                <a:ea typeface="ＭＳ ゴシック" pitchFamily="49" charset="-128"/>
              </a:rPr>
              <a:t>Logon User Name          : daisuke</a:t>
            </a:r>
          </a:p>
          <a:p>
            <a:r>
              <a:rPr lang="en-US" altLang="ja-JP" sz="1400">
                <a:latin typeface="ＭＳ ゴシック" pitchFamily="49" charset="-128"/>
                <a:ea typeface="ＭＳ ゴシック" pitchFamily="49" charset="-128"/>
              </a:rPr>
              <a:t>ShellState               : {36, 0, 0, 0...}</a:t>
            </a:r>
          </a:p>
          <a:p>
            <a:r>
              <a:rPr lang="ja-JP" altLang="en-US" sz="1400">
                <a:latin typeface="ＭＳ ゴシック" pitchFamily="49" charset="-128"/>
                <a:ea typeface="ＭＳ ゴシック" pitchFamily="49" charset="-128"/>
              </a:rPr>
              <a:t>・・・</a:t>
            </a:r>
          </a:p>
        </p:txBody>
      </p:sp>
      <p:sp>
        <p:nvSpPr>
          <p:cNvPr id="19461" name="AutoShape 6"/>
          <p:cNvSpPr>
            <a:spLocks noChangeArrowheads="1"/>
          </p:cNvSpPr>
          <p:nvPr/>
        </p:nvSpPr>
        <p:spPr bwMode="auto">
          <a:xfrm>
            <a:off x="6877050" y="4292600"/>
            <a:ext cx="936625" cy="287338"/>
          </a:xfrm>
          <a:prstGeom prst="leftArrow">
            <a:avLst>
              <a:gd name="adj1" fmla="val 50000"/>
              <a:gd name="adj2" fmla="val 81492"/>
            </a:avLst>
          </a:prstGeom>
          <a:noFill/>
          <a:ln w="28575">
            <a:solidFill>
              <a:srgbClr val="0000FF"/>
            </a:solidFill>
            <a:miter lim="800000"/>
            <a:headEnd/>
            <a:tailEnd/>
          </a:ln>
        </p:spPr>
        <p:txBody>
          <a:bodyPr wrap="none" anchor="ctr"/>
          <a:lstStyle/>
          <a:p>
            <a:endParaRPr lang="ja-JP" altLang="en-US"/>
          </a:p>
        </p:txBody>
      </p:sp>
      <p:sp>
        <p:nvSpPr>
          <p:cNvPr id="19462" name="Text Box 7"/>
          <p:cNvSpPr txBox="1">
            <a:spLocks noChangeArrowheads="1"/>
          </p:cNvSpPr>
          <p:nvPr/>
        </p:nvSpPr>
        <p:spPr bwMode="auto">
          <a:xfrm>
            <a:off x="7812088" y="3933825"/>
            <a:ext cx="1152525" cy="669925"/>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タブ補完</a:t>
            </a:r>
            <a:br>
              <a:rPr lang="ja-JP" altLang="en-US">
                <a:solidFill>
                  <a:srgbClr val="0000FF"/>
                </a:solidFill>
              </a:rPr>
            </a:br>
            <a:r>
              <a:rPr lang="ja-JP" altLang="en-US">
                <a:solidFill>
                  <a:srgbClr val="0000FF"/>
                </a:solidFill>
              </a:rPr>
              <a:t>できます</a:t>
            </a:r>
          </a:p>
        </p:txBody>
      </p:sp>
      <p:sp>
        <p:nvSpPr>
          <p:cNvPr id="19463" name="AutoShape 8"/>
          <p:cNvSpPr>
            <a:spLocks noChangeArrowheads="1"/>
          </p:cNvSpPr>
          <p:nvPr/>
        </p:nvSpPr>
        <p:spPr bwMode="auto">
          <a:xfrm>
            <a:off x="2843213" y="1989138"/>
            <a:ext cx="4968875" cy="287337"/>
          </a:xfrm>
          <a:prstGeom prst="leftArrow">
            <a:avLst>
              <a:gd name="adj1" fmla="val 50000"/>
              <a:gd name="adj2" fmla="val 432321"/>
            </a:avLst>
          </a:prstGeom>
          <a:noFill/>
          <a:ln w="28575">
            <a:solidFill>
              <a:srgbClr val="0000FF"/>
            </a:solidFill>
            <a:miter lim="800000"/>
            <a:headEnd/>
            <a:tailEnd/>
          </a:ln>
        </p:spPr>
        <p:txBody>
          <a:bodyPr wrap="none" anchor="ctr"/>
          <a:lstStyle/>
          <a:p>
            <a:endParaRPr lang="ja-JP" altLang="en-US"/>
          </a:p>
        </p:txBody>
      </p:sp>
      <p:sp>
        <p:nvSpPr>
          <p:cNvPr id="19464" name="Text Box 9"/>
          <p:cNvSpPr txBox="1">
            <a:spLocks noChangeArrowheads="1"/>
          </p:cNvSpPr>
          <p:nvPr/>
        </p:nvSpPr>
        <p:spPr bwMode="auto">
          <a:xfrm>
            <a:off x="7235825" y="1844675"/>
            <a:ext cx="1728788" cy="669925"/>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ワイルドカード使えます</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ja-JP" altLang="en-US" smtClean="0"/>
              <a:t>従来のシェルにおけるパイプ</a:t>
            </a:r>
          </a:p>
        </p:txBody>
      </p:sp>
      <p:sp>
        <p:nvSpPr>
          <p:cNvPr id="52227" name="Rectangle 3"/>
          <p:cNvSpPr>
            <a:spLocks noGrp="1" noChangeArrowheads="1"/>
          </p:cNvSpPr>
          <p:nvPr>
            <p:ph type="body" idx="1"/>
          </p:nvPr>
        </p:nvSpPr>
        <p:spPr/>
        <p:txBody>
          <a:bodyPr/>
          <a:lstStyle/>
          <a:p>
            <a:r>
              <a:rPr lang="ja-JP" altLang="en-US" smtClean="0"/>
              <a:t>カレントのファイルをファイル名で逆順ソート</a:t>
            </a:r>
          </a:p>
          <a:p>
            <a:endParaRPr lang="ja-JP" altLang="en-US" smtClean="0"/>
          </a:p>
          <a:p>
            <a:endParaRPr lang="ja-JP" altLang="en-US" smtClean="0"/>
          </a:p>
          <a:p>
            <a:endParaRPr lang="ja-JP" altLang="en-US" smtClean="0"/>
          </a:p>
          <a:p>
            <a:endParaRPr lang="ja-JP" altLang="en-US" smtClean="0"/>
          </a:p>
          <a:p>
            <a:endParaRPr lang="ja-JP" altLang="en-US" smtClean="0"/>
          </a:p>
          <a:p>
            <a:pPr algn="ctr"/>
            <a:r>
              <a:rPr lang="ja-JP" altLang="en-US" smtClean="0"/>
              <a:t>上の例は単純なテキストなのでソートできるが、ではサイズでソートするには？</a:t>
            </a:r>
            <a:br>
              <a:rPr lang="ja-JP" altLang="en-US" smtClean="0"/>
            </a:br>
            <a:r>
              <a:rPr lang="ja-JP" altLang="en-US" smtClean="0"/>
              <a:t>？？？</a:t>
            </a:r>
          </a:p>
          <a:p>
            <a:endParaRPr lang="ja-JP" altLang="en-US" smtClean="0"/>
          </a:p>
        </p:txBody>
      </p:sp>
      <p:sp>
        <p:nvSpPr>
          <p:cNvPr id="20484" name="Text Box 4"/>
          <p:cNvSpPr txBox="1">
            <a:spLocks noChangeArrowheads="1"/>
          </p:cNvSpPr>
          <p:nvPr/>
        </p:nvSpPr>
        <p:spPr bwMode="auto">
          <a:xfrm>
            <a:off x="1116013" y="2781300"/>
            <a:ext cx="6337300" cy="1749425"/>
          </a:xfrm>
          <a:prstGeom prst="rect">
            <a:avLst/>
          </a:prstGeom>
          <a:noFill/>
          <a:ln w="9525">
            <a:solidFill>
              <a:schemeClr val="tx1"/>
            </a:solidFill>
            <a:miter lim="800000"/>
            <a:headEnd/>
            <a:tailEnd/>
          </a:ln>
        </p:spPr>
        <p:txBody>
          <a:bodyPr>
            <a:spAutoFit/>
          </a:bodyPr>
          <a:lstStyle/>
          <a:p>
            <a:r>
              <a:rPr lang="en-US" altLang="ja-JP">
                <a:latin typeface="ＭＳ ゴシック" pitchFamily="49" charset="-128"/>
                <a:ea typeface="ＭＳ ゴシック" pitchFamily="49" charset="-128"/>
              </a:rPr>
              <a:t>C:\WINDOWS\system32\drivers\etc&gt;dir /b </a:t>
            </a:r>
            <a:r>
              <a:rPr lang="en-US" altLang="ja-JP" b="1">
                <a:solidFill>
                  <a:schemeClr val="hlink"/>
                </a:solidFill>
                <a:latin typeface="ＭＳ ゴシック" pitchFamily="49" charset="-128"/>
                <a:ea typeface="ＭＳ ゴシック" pitchFamily="49" charset="-128"/>
              </a:rPr>
              <a:t>|</a:t>
            </a:r>
            <a:r>
              <a:rPr lang="en-US" altLang="ja-JP">
                <a:latin typeface="ＭＳ ゴシック" pitchFamily="49" charset="-128"/>
                <a:ea typeface="ＭＳ ゴシック" pitchFamily="49" charset="-128"/>
              </a:rPr>
              <a:t> sort /r</a:t>
            </a:r>
          </a:p>
          <a:p>
            <a:r>
              <a:rPr lang="en-US" altLang="ja-JP">
                <a:latin typeface="ＭＳ ゴシック" pitchFamily="49" charset="-128"/>
                <a:ea typeface="ＭＳ ゴシック" pitchFamily="49" charset="-128"/>
              </a:rPr>
              <a:t>services</a:t>
            </a:r>
          </a:p>
          <a:p>
            <a:r>
              <a:rPr lang="en-US" altLang="ja-JP">
                <a:latin typeface="ＭＳ ゴシック" pitchFamily="49" charset="-128"/>
                <a:ea typeface="ＭＳ ゴシック" pitchFamily="49" charset="-128"/>
              </a:rPr>
              <a:t>protocol</a:t>
            </a:r>
          </a:p>
          <a:p>
            <a:r>
              <a:rPr lang="en-US" altLang="ja-JP">
                <a:latin typeface="ＭＳ ゴシック" pitchFamily="49" charset="-128"/>
                <a:ea typeface="ＭＳ ゴシック" pitchFamily="49" charset="-128"/>
              </a:rPr>
              <a:t>networks</a:t>
            </a:r>
          </a:p>
          <a:p>
            <a:r>
              <a:rPr lang="en-US" altLang="ja-JP">
                <a:latin typeface="ＭＳ ゴシック" pitchFamily="49" charset="-128"/>
                <a:ea typeface="ＭＳ ゴシック" pitchFamily="49" charset="-128"/>
              </a:rPr>
              <a:t>lmhosts.sam</a:t>
            </a:r>
          </a:p>
          <a:p>
            <a:r>
              <a:rPr lang="en-US" altLang="ja-JP">
                <a:latin typeface="ＭＳ ゴシック" pitchFamily="49" charset="-128"/>
                <a:ea typeface="ＭＳ ゴシック" pitchFamily="49" charset="-128"/>
              </a:rPr>
              <a:t>hosts</a:t>
            </a:r>
            <a:endParaRPr lang="ja-JP" altLang="en-US">
              <a:latin typeface="ＭＳ ゴシック" pitchFamily="49" charset="-128"/>
              <a:ea typeface="ＭＳ ゴシック" pitchFamily="49" charset="-128"/>
            </a:endParaRPr>
          </a:p>
        </p:txBody>
      </p:sp>
      <p:sp>
        <p:nvSpPr>
          <p:cNvPr id="52229" name="AutoShape 5"/>
          <p:cNvSpPr>
            <a:spLocks noChangeArrowheads="1"/>
          </p:cNvSpPr>
          <p:nvPr/>
        </p:nvSpPr>
        <p:spPr bwMode="auto">
          <a:xfrm>
            <a:off x="5148263" y="2133600"/>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52230" name="Text Box 6"/>
          <p:cNvSpPr txBox="1">
            <a:spLocks noChangeArrowheads="1"/>
          </p:cNvSpPr>
          <p:nvPr/>
        </p:nvSpPr>
        <p:spPr bwMode="auto">
          <a:xfrm>
            <a:off x="2771775" y="1628775"/>
            <a:ext cx="5160963" cy="457200"/>
          </a:xfrm>
          <a:prstGeom prst="rect">
            <a:avLst/>
          </a:prstGeom>
          <a:noFill/>
          <a:ln w="9525">
            <a:noFill/>
            <a:miter lim="800000"/>
            <a:headEnd/>
            <a:tailEnd/>
          </a:ln>
        </p:spPr>
        <p:txBody>
          <a:bodyPr wrap="none">
            <a:spAutoFit/>
          </a:bodyPr>
          <a:lstStyle/>
          <a:p>
            <a:r>
              <a:rPr lang="en-US" altLang="ja-JP" sz="2400"/>
              <a:t>dir / b</a:t>
            </a:r>
            <a:r>
              <a:rPr lang="ja-JP" altLang="en-US" sz="2400"/>
              <a:t>の出力＝</a:t>
            </a:r>
            <a:r>
              <a:rPr lang="ja-JP" altLang="en-US" sz="2400">
                <a:solidFill>
                  <a:srgbClr val="0000FF"/>
                </a:solidFill>
              </a:rPr>
              <a:t>テキスト</a:t>
            </a:r>
            <a:r>
              <a:rPr lang="ja-JP" altLang="en-US" sz="2400"/>
              <a:t>がパイプを通る</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checkerboard(across)">
                                      <p:cBhvr>
                                        <p:cTn id="7" dur="500"/>
                                        <p:tgtEl>
                                          <p:spTgt spid="5222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2230"/>
                                        </p:tgtEl>
                                        <p:attrNameLst>
                                          <p:attrName>style.visibility</p:attrName>
                                        </p:attrNameLst>
                                      </p:cBhvr>
                                      <p:to>
                                        <p:strVal val="visible"/>
                                      </p:to>
                                    </p:set>
                                    <p:animEffect transition="in" filter="checkerboard(across)">
                                      <p:cBhvr>
                                        <p:cTn id="10" dur="500"/>
                                        <p:tgtEl>
                                          <p:spTgt spid="52230"/>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52227">
                                            <p:txEl>
                                              <p:pRg st="6" end="6"/>
                                            </p:txEl>
                                          </p:spTgt>
                                        </p:tgtEl>
                                        <p:attrNameLst>
                                          <p:attrName>style.visibility</p:attrName>
                                        </p:attrNameLst>
                                      </p:cBhvr>
                                      <p:to>
                                        <p:strVal val="visible"/>
                                      </p:to>
                                    </p:set>
                                    <p:animEffect transition="in" filter="diamond(in)">
                                      <p:cBhvr>
                                        <p:cTn id="15"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animBg="1"/>
      <p:bldP spid="522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ja-JP" altLang="en-US" smtClean="0"/>
              <a:t>シェルとは？</a:t>
            </a:r>
          </a:p>
        </p:txBody>
      </p:sp>
      <p:sp>
        <p:nvSpPr>
          <p:cNvPr id="3075" name="Rectangle 3"/>
          <p:cNvSpPr>
            <a:spLocks noGrp="1" noChangeArrowheads="1"/>
          </p:cNvSpPr>
          <p:nvPr>
            <p:ph type="body" idx="1"/>
          </p:nvPr>
        </p:nvSpPr>
        <p:spPr/>
        <p:txBody>
          <a:bodyPr/>
          <a:lstStyle/>
          <a:p>
            <a:r>
              <a:rPr lang="ja-JP" altLang="en-US" smtClean="0"/>
              <a:t>シェル</a:t>
            </a:r>
            <a:r>
              <a:rPr lang="en-US" altLang="ja-JP" smtClean="0"/>
              <a:t>(shell)</a:t>
            </a:r>
            <a:r>
              <a:rPr lang="ja-JP" altLang="en-US" smtClean="0"/>
              <a:t>はオペレーティングシステムの機能の一部であり、ユーザーからの指示を受けて解釈し、プログラムの起動や制御などを行うプログラムである。（</a:t>
            </a:r>
            <a:r>
              <a:rPr lang="en-US" altLang="ja-JP" smtClean="0"/>
              <a:t>By WikiPedia</a:t>
            </a:r>
            <a:r>
              <a:rPr lang="ja-JP" altLang="en-US" smtClean="0"/>
              <a:t>）</a:t>
            </a:r>
          </a:p>
          <a:p>
            <a:r>
              <a:rPr lang="ja-JP" altLang="en-US" smtClean="0"/>
              <a:t>シェルには「プログラムの起動終了」「ファイルの入出力」「パイプ」「環境変数の参照と設定」「入力履歴の参照」「エイリアス」「入力補完機能」「制御構造」「バッチ（スクリプト）処理」といった機能があ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ja-JP" altLang="en-US" smtClean="0"/>
              <a:t>オブジェクトが渡るパイプ</a:t>
            </a:r>
            <a:r>
              <a:rPr lang="en-US" altLang="ja-JP" smtClean="0"/>
              <a:t>(1)</a:t>
            </a:r>
            <a:r>
              <a:rPr lang="ja-JP" altLang="en-US" smtClean="0"/>
              <a:t> 概要</a:t>
            </a:r>
          </a:p>
        </p:txBody>
      </p:sp>
      <p:sp>
        <p:nvSpPr>
          <p:cNvPr id="21507" name="Rectangle 3"/>
          <p:cNvSpPr>
            <a:spLocks noGrp="1" noChangeArrowheads="1"/>
          </p:cNvSpPr>
          <p:nvPr>
            <p:ph type="body" idx="1"/>
          </p:nvPr>
        </p:nvSpPr>
        <p:spPr/>
        <p:txBody>
          <a:bodyPr/>
          <a:lstStyle/>
          <a:p>
            <a:r>
              <a:rPr lang="ja-JP" altLang="en-US" smtClean="0"/>
              <a:t>ファイルサイズでソート、</a:t>
            </a:r>
            <a:r>
              <a:rPr lang="en-US" altLang="ja-JP" smtClean="0"/>
              <a:t>PowerShell</a:t>
            </a:r>
            <a:r>
              <a:rPr lang="ja-JP" altLang="en-US" smtClean="0"/>
              <a:t>なら可能です。</a:t>
            </a:r>
          </a:p>
        </p:txBody>
      </p:sp>
      <p:sp>
        <p:nvSpPr>
          <p:cNvPr id="21508" name="Text Box 4"/>
          <p:cNvSpPr txBox="1">
            <a:spLocks noChangeArrowheads="1"/>
          </p:cNvSpPr>
          <p:nvPr/>
        </p:nvSpPr>
        <p:spPr bwMode="auto">
          <a:xfrm>
            <a:off x="684213" y="2997200"/>
            <a:ext cx="7632700" cy="307975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C:\WINDOWS\system32\drivers\etc&gt; </a:t>
            </a:r>
            <a:r>
              <a:rPr lang="en-US" altLang="ja-JP" sz="1400" b="1">
                <a:latin typeface="ＭＳ ゴシック" pitchFamily="49" charset="-128"/>
                <a:ea typeface="ＭＳ ゴシック" pitchFamily="49" charset="-128"/>
              </a:rPr>
              <a:t>dir</a:t>
            </a:r>
            <a:r>
              <a:rPr lang="en-US" altLang="ja-JP" sz="1400">
                <a:latin typeface="ＭＳ ゴシック" pitchFamily="49" charset="-128"/>
                <a:ea typeface="ＭＳ ゴシック" pitchFamily="49" charset="-128"/>
              </a:rPr>
              <a:t> </a:t>
            </a:r>
            <a:r>
              <a:rPr lang="en-US" altLang="ja-JP" sz="1400" b="1">
                <a:solidFill>
                  <a:schemeClr val="hlink"/>
                </a:solidFill>
                <a:latin typeface="ＭＳ ゴシック" pitchFamily="49" charset="-128"/>
                <a:ea typeface="ＭＳ ゴシック" pitchFamily="49" charset="-128"/>
              </a:rPr>
              <a:t>|</a:t>
            </a:r>
            <a:r>
              <a:rPr lang="en-US" altLang="ja-JP" sz="1400">
                <a:latin typeface="ＭＳ ゴシック" pitchFamily="49" charset="-128"/>
                <a:ea typeface="ＭＳ ゴシック" pitchFamily="49" charset="-128"/>
              </a:rPr>
              <a:t> </a:t>
            </a:r>
            <a:r>
              <a:rPr lang="en-US" altLang="ja-JP" sz="1400" b="1">
                <a:latin typeface="ＭＳ ゴシック" pitchFamily="49" charset="-128"/>
                <a:ea typeface="ＭＳ ゴシック" pitchFamily="49" charset="-128"/>
              </a:rPr>
              <a:t>Sort-Object</a:t>
            </a:r>
            <a:r>
              <a:rPr lang="en-US" altLang="ja-JP" sz="1400">
                <a:latin typeface="ＭＳ ゴシック" pitchFamily="49" charset="-128"/>
                <a:ea typeface="ＭＳ ゴシック" pitchFamily="49" charset="-128"/>
              </a:rPr>
              <a:t> -property Length</a:t>
            </a:r>
          </a:p>
          <a:p>
            <a:endParaRPr lang="en-US" altLang="ja-JP" sz="1400">
              <a:latin typeface="ＭＳ ゴシック" pitchFamily="49" charset="-128"/>
              <a:ea typeface="ＭＳ ゴシック" pitchFamily="49" charset="-128"/>
            </a:endParaRP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a:t>
            </a:r>
            <a:r>
              <a:rPr lang="ja-JP" altLang="en-US" sz="1400">
                <a:latin typeface="ＭＳ ゴシック" pitchFamily="49" charset="-128"/>
                <a:ea typeface="ＭＳ ゴシック" pitchFamily="49" charset="-128"/>
              </a:rPr>
              <a:t>ディレクトリ</a:t>
            </a:r>
            <a:r>
              <a:rPr lang="en-US" altLang="ja-JP" sz="1400">
                <a:latin typeface="ＭＳ ゴシック" pitchFamily="49" charset="-128"/>
                <a:ea typeface="ＭＳ ゴシック" pitchFamily="49" charset="-128"/>
              </a:rPr>
              <a:t>: Microsoft.PowerShell.Core\FileSystem::C:\WINDOWS\system32\dri</a:t>
            </a:r>
          </a:p>
          <a:p>
            <a:r>
              <a:rPr lang="en-US" altLang="ja-JP" sz="1400">
                <a:latin typeface="ＭＳ ゴシック" pitchFamily="49" charset="-128"/>
                <a:ea typeface="ＭＳ ゴシック" pitchFamily="49" charset="-128"/>
              </a:rPr>
              <a:t>    vers\etc</a:t>
            </a:r>
          </a:p>
          <a:p>
            <a:endParaRPr lang="en-US" altLang="ja-JP" sz="1400">
              <a:latin typeface="ＭＳ ゴシック" pitchFamily="49" charset="-128"/>
              <a:ea typeface="ＭＳ ゴシック" pitchFamily="49" charset="-128"/>
            </a:endParaRP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Mode                LastWriteTime     Length Name</a:t>
            </a:r>
          </a:p>
          <a:p>
            <a:r>
              <a:rPr lang="en-US" altLang="ja-JP" sz="1400">
                <a:latin typeface="ＭＳ ゴシック" pitchFamily="49" charset="-128"/>
                <a:ea typeface="ＭＳ ゴシック" pitchFamily="49" charset="-128"/>
              </a:rPr>
              <a:t>----                -------------     ------ ----</a:t>
            </a:r>
          </a:p>
          <a:p>
            <a:r>
              <a:rPr lang="en-US" altLang="ja-JP" sz="1400">
                <a:latin typeface="ＭＳ ゴシック" pitchFamily="49" charset="-128"/>
                <a:ea typeface="ＭＳ ゴシック" pitchFamily="49" charset="-128"/>
              </a:rPr>
              <a:t>-a---        2004/08/05     21:00        407 networks</a:t>
            </a:r>
          </a:p>
          <a:p>
            <a:r>
              <a:rPr lang="en-US" altLang="ja-JP" sz="1400">
                <a:latin typeface="ＭＳ ゴシック" pitchFamily="49" charset="-128"/>
                <a:ea typeface="ＭＳ ゴシック" pitchFamily="49" charset="-128"/>
              </a:rPr>
              <a:t>-a---        2004/08/05     21:00        734 hosts</a:t>
            </a:r>
          </a:p>
          <a:p>
            <a:r>
              <a:rPr lang="en-US" altLang="ja-JP" sz="1400">
                <a:latin typeface="ＭＳ ゴシック" pitchFamily="49" charset="-128"/>
                <a:ea typeface="ＭＳ ゴシック" pitchFamily="49" charset="-128"/>
              </a:rPr>
              <a:t>-a---        2004/08/05     21:00        799 protocol</a:t>
            </a:r>
          </a:p>
          <a:p>
            <a:r>
              <a:rPr lang="en-US" altLang="ja-JP" sz="1400">
                <a:latin typeface="ＭＳ ゴシック" pitchFamily="49" charset="-128"/>
                <a:ea typeface="ＭＳ ゴシック" pitchFamily="49" charset="-128"/>
              </a:rPr>
              <a:t>-a---        2004/08/05     21:00       3683 lmhosts.sam</a:t>
            </a:r>
          </a:p>
          <a:p>
            <a:r>
              <a:rPr lang="en-US" altLang="ja-JP" sz="1400">
                <a:latin typeface="ＭＳ ゴシック" pitchFamily="49" charset="-128"/>
                <a:ea typeface="ＭＳ ゴシック" pitchFamily="49" charset="-128"/>
              </a:rPr>
              <a:t>-a---        2004/08/05     21:00       7116 services</a:t>
            </a:r>
          </a:p>
        </p:txBody>
      </p:sp>
      <p:sp>
        <p:nvSpPr>
          <p:cNvPr id="55301" name="AutoShape 5"/>
          <p:cNvSpPr>
            <a:spLocks noChangeArrowheads="1"/>
          </p:cNvSpPr>
          <p:nvPr/>
        </p:nvSpPr>
        <p:spPr bwMode="auto">
          <a:xfrm>
            <a:off x="3925888" y="2347913"/>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55302" name="Text Box 6"/>
          <p:cNvSpPr txBox="1">
            <a:spLocks noChangeArrowheads="1"/>
          </p:cNvSpPr>
          <p:nvPr/>
        </p:nvSpPr>
        <p:spPr bwMode="auto">
          <a:xfrm>
            <a:off x="1763713" y="1916113"/>
            <a:ext cx="6116637" cy="457200"/>
          </a:xfrm>
          <a:prstGeom prst="rect">
            <a:avLst/>
          </a:prstGeom>
          <a:noFill/>
          <a:ln w="9525">
            <a:noFill/>
            <a:miter lim="800000"/>
            <a:headEnd/>
            <a:tailEnd/>
          </a:ln>
        </p:spPr>
        <p:txBody>
          <a:bodyPr wrap="none">
            <a:spAutoFit/>
          </a:bodyPr>
          <a:lstStyle/>
          <a:p>
            <a:r>
              <a:rPr lang="en-US" altLang="ja-JP" sz="2400"/>
              <a:t>dir</a:t>
            </a:r>
            <a:r>
              <a:rPr lang="ja-JP" altLang="en-US" sz="2400"/>
              <a:t>の出力＝</a:t>
            </a:r>
            <a:r>
              <a:rPr lang="ja-JP" altLang="en-US" sz="2400">
                <a:solidFill>
                  <a:srgbClr val="FF0000"/>
                </a:solidFill>
              </a:rPr>
              <a:t>オブジェクトの配列</a:t>
            </a:r>
            <a:r>
              <a:rPr lang="ja-JP" altLang="en-US" sz="2400"/>
              <a:t>がパイプを通る</a:t>
            </a:r>
          </a:p>
        </p:txBody>
      </p:sp>
      <p:grpSp>
        <p:nvGrpSpPr>
          <p:cNvPr id="2" name="Group 13"/>
          <p:cNvGrpSpPr>
            <a:grpSpLocks/>
          </p:cNvGrpSpPr>
          <p:nvPr/>
        </p:nvGrpSpPr>
        <p:grpSpPr bwMode="auto">
          <a:xfrm>
            <a:off x="3997325" y="4076700"/>
            <a:ext cx="3887788" cy="944563"/>
            <a:chOff x="2744" y="2568"/>
            <a:chExt cx="2449" cy="595"/>
          </a:xfrm>
        </p:grpSpPr>
        <p:grpSp>
          <p:nvGrpSpPr>
            <p:cNvPr id="21512" name="Group 11"/>
            <p:cNvGrpSpPr>
              <a:grpSpLocks/>
            </p:cNvGrpSpPr>
            <p:nvPr/>
          </p:nvGrpSpPr>
          <p:grpSpPr bwMode="auto">
            <a:xfrm>
              <a:off x="2744" y="2704"/>
              <a:ext cx="952" cy="363"/>
              <a:chOff x="2744" y="2704"/>
              <a:chExt cx="952" cy="363"/>
            </a:xfrm>
          </p:grpSpPr>
          <p:sp>
            <p:nvSpPr>
              <p:cNvPr id="21514" name="Oval 7"/>
              <p:cNvSpPr>
                <a:spLocks noChangeArrowheads="1"/>
              </p:cNvSpPr>
              <p:nvPr/>
            </p:nvSpPr>
            <p:spPr bwMode="auto">
              <a:xfrm>
                <a:off x="2744" y="2840"/>
                <a:ext cx="499" cy="227"/>
              </a:xfrm>
              <a:prstGeom prst="ellipse">
                <a:avLst/>
              </a:prstGeom>
              <a:noFill/>
              <a:ln w="28575">
                <a:solidFill>
                  <a:srgbClr val="FF0000"/>
                </a:solidFill>
                <a:round/>
                <a:headEnd/>
                <a:tailEnd/>
              </a:ln>
            </p:spPr>
            <p:txBody>
              <a:bodyPr wrap="none" anchor="ctr"/>
              <a:lstStyle/>
              <a:p>
                <a:endParaRPr lang="ja-JP" altLang="en-US"/>
              </a:p>
            </p:txBody>
          </p:sp>
          <p:sp>
            <p:nvSpPr>
              <p:cNvPr id="21515" name="Line 9"/>
              <p:cNvSpPr>
                <a:spLocks noChangeShapeType="1"/>
              </p:cNvSpPr>
              <p:nvPr/>
            </p:nvSpPr>
            <p:spPr bwMode="auto">
              <a:xfrm flipV="1">
                <a:off x="3198" y="2704"/>
                <a:ext cx="226" cy="182"/>
              </a:xfrm>
              <a:prstGeom prst="line">
                <a:avLst/>
              </a:prstGeom>
              <a:noFill/>
              <a:ln w="28575">
                <a:solidFill>
                  <a:srgbClr val="FF0000"/>
                </a:solidFill>
                <a:round/>
                <a:headEnd/>
                <a:tailEnd/>
              </a:ln>
            </p:spPr>
            <p:txBody>
              <a:bodyPr/>
              <a:lstStyle/>
              <a:p>
                <a:endParaRPr lang="ja-JP" altLang="en-US"/>
              </a:p>
            </p:txBody>
          </p:sp>
          <p:sp>
            <p:nvSpPr>
              <p:cNvPr id="21516" name="Line 10"/>
              <p:cNvSpPr>
                <a:spLocks noChangeShapeType="1"/>
              </p:cNvSpPr>
              <p:nvPr/>
            </p:nvSpPr>
            <p:spPr bwMode="auto">
              <a:xfrm>
                <a:off x="3424" y="2704"/>
                <a:ext cx="272" cy="0"/>
              </a:xfrm>
              <a:prstGeom prst="line">
                <a:avLst/>
              </a:prstGeom>
              <a:noFill/>
              <a:ln w="28575">
                <a:solidFill>
                  <a:srgbClr val="FF0000"/>
                </a:solidFill>
                <a:round/>
                <a:headEnd/>
                <a:tailEnd/>
              </a:ln>
            </p:spPr>
            <p:txBody>
              <a:bodyPr/>
              <a:lstStyle/>
              <a:p>
                <a:endParaRPr lang="ja-JP" altLang="en-US"/>
              </a:p>
            </p:txBody>
          </p:sp>
        </p:grpSp>
        <p:sp>
          <p:nvSpPr>
            <p:cNvPr id="21513" name="Text Box 12"/>
            <p:cNvSpPr txBox="1">
              <a:spLocks noChangeArrowheads="1"/>
            </p:cNvSpPr>
            <p:nvPr/>
          </p:nvSpPr>
          <p:spPr bwMode="auto">
            <a:xfrm>
              <a:off x="3696" y="2568"/>
              <a:ext cx="1497" cy="595"/>
            </a:xfrm>
            <a:prstGeom prst="rect">
              <a:avLst/>
            </a:prstGeom>
            <a:noFill/>
            <a:ln w="28575">
              <a:solidFill>
                <a:srgbClr val="FF0000"/>
              </a:solidFill>
              <a:miter lim="800000"/>
              <a:headEnd/>
              <a:tailEnd/>
            </a:ln>
          </p:spPr>
          <p:txBody>
            <a:bodyPr>
              <a:spAutoFit/>
            </a:bodyPr>
            <a:lstStyle/>
            <a:p>
              <a:pPr>
                <a:spcBef>
                  <a:spcPct val="50000"/>
                </a:spcBef>
              </a:pPr>
              <a:r>
                <a:rPr lang="en-US" altLang="ja-JP">
                  <a:solidFill>
                    <a:srgbClr val="FF0000"/>
                  </a:solidFill>
                </a:rPr>
                <a:t>FileInfo</a:t>
              </a:r>
              <a:r>
                <a:rPr lang="ja-JP" altLang="en-US">
                  <a:solidFill>
                    <a:srgbClr val="FF0000"/>
                  </a:solidFill>
                </a:rPr>
                <a:t>オブジェクトの</a:t>
              </a:r>
              <a:r>
                <a:rPr lang="en-US" altLang="ja-JP">
                  <a:solidFill>
                    <a:srgbClr val="FF0000"/>
                  </a:solidFill>
                </a:rPr>
                <a:t>Length</a:t>
              </a:r>
              <a:r>
                <a:rPr lang="ja-JP" altLang="en-US">
                  <a:solidFill>
                    <a:srgbClr val="FF0000"/>
                  </a:solidFill>
                </a:rPr>
                <a:t>プロパティを元にソートされる。</a:t>
              </a:r>
              <a:endParaRPr lang="en-US" altLang="ja-JP">
                <a:solidFill>
                  <a:srgbClr val="FF0000"/>
                </a:solidFill>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Effect transition="in" filter="checkerboard(across)">
                                      <p:cBhvr>
                                        <p:cTn id="7" dur="500"/>
                                        <p:tgtEl>
                                          <p:spTgt spid="5530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02"/>
                                        </p:tgtEl>
                                        <p:attrNameLst>
                                          <p:attrName>style.visibility</p:attrName>
                                        </p:attrNameLst>
                                      </p:cBhvr>
                                      <p:to>
                                        <p:strVal val="visible"/>
                                      </p:to>
                                    </p:set>
                                    <p:animEffect transition="in" filter="checkerboard(across)">
                                      <p:cBhvr>
                                        <p:cTn id="10" dur="500"/>
                                        <p:tgtEl>
                                          <p:spTgt spid="5530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P spid="5530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ja-JP" altLang="en-US" smtClean="0"/>
              <a:t>オブジェクトが渡るパイプ</a:t>
            </a:r>
            <a:r>
              <a:rPr lang="en-US" altLang="ja-JP" smtClean="0"/>
              <a:t>(2) </a:t>
            </a:r>
            <a:r>
              <a:rPr lang="ja-JP" altLang="en-US" smtClean="0"/>
              <a:t>実際にパイプを通っているもの</a:t>
            </a:r>
          </a:p>
        </p:txBody>
      </p:sp>
      <p:sp>
        <p:nvSpPr>
          <p:cNvPr id="22531" name="Rectangle 3"/>
          <p:cNvSpPr>
            <a:spLocks noGrp="1" noChangeArrowheads="1"/>
          </p:cNvSpPr>
          <p:nvPr>
            <p:ph type="body" idx="1"/>
          </p:nvPr>
        </p:nvSpPr>
        <p:spPr/>
        <p:txBody>
          <a:bodyPr/>
          <a:lstStyle/>
          <a:p>
            <a:r>
              <a:rPr lang="ja-JP" altLang="en-US" smtClean="0"/>
              <a:t>コマンドレットの戻り値は</a:t>
            </a:r>
            <a:r>
              <a:rPr lang="en-US" altLang="ja-JP" smtClean="0"/>
              <a:t>.NET</a:t>
            </a:r>
            <a:r>
              <a:rPr lang="ja-JP" altLang="en-US" smtClean="0"/>
              <a:t>のオブジェクト</a:t>
            </a:r>
          </a:p>
          <a:p>
            <a:pPr>
              <a:buFontTx/>
              <a:buNone/>
            </a:pPr>
            <a:endParaRPr lang="ja-JP" altLang="en-US" smtClean="0"/>
          </a:p>
        </p:txBody>
      </p:sp>
      <p:sp>
        <p:nvSpPr>
          <p:cNvPr id="22532" name="Text Box 4"/>
          <p:cNvSpPr txBox="1">
            <a:spLocks noChangeArrowheads="1"/>
          </p:cNvSpPr>
          <p:nvPr/>
        </p:nvSpPr>
        <p:spPr bwMode="auto">
          <a:xfrm>
            <a:off x="827088" y="1700213"/>
            <a:ext cx="7632700" cy="435610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C:\WINDOWS\system32\drivers\etc&gt; </a:t>
            </a:r>
            <a:r>
              <a:rPr lang="en-US" altLang="ja-JP" sz="1400" b="1">
                <a:latin typeface="ＭＳ ゴシック" pitchFamily="49" charset="-128"/>
                <a:ea typeface="ＭＳ ゴシック" pitchFamily="49" charset="-128"/>
              </a:rPr>
              <a:t>dir</a:t>
            </a:r>
            <a:r>
              <a:rPr lang="en-US" altLang="ja-JP" sz="1400">
                <a:latin typeface="ＭＳ ゴシック" pitchFamily="49" charset="-128"/>
                <a:ea typeface="ＭＳ ゴシック" pitchFamily="49" charset="-128"/>
              </a:rPr>
              <a:t> | </a:t>
            </a:r>
            <a:r>
              <a:rPr lang="en-US" altLang="ja-JP" sz="1400" b="1">
                <a:latin typeface="ＭＳ ゴシック" pitchFamily="49" charset="-128"/>
                <a:ea typeface="ＭＳ ゴシック" pitchFamily="49" charset="-128"/>
              </a:rPr>
              <a:t>get-member</a:t>
            </a:r>
          </a:p>
          <a:p>
            <a:endParaRPr lang="en-US" altLang="ja-JP" sz="1400">
              <a:latin typeface="ＭＳ ゴシック" pitchFamily="49" charset="-128"/>
              <a:ea typeface="ＭＳ ゴシック" pitchFamily="49" charset="-128"/>
            </a:endParaRP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TypeName: System.IO.FileInfo</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Name                      MemberType     Definition</a:t>
            </a:r>
          </a:p>
          <a:p>
            <a:r>
              <a:rPr lang="en-US" altLang="ja-JP" sz="1400">
                <a:latin typeface="ＭＳ ゴシック" pitchFamily="49" charset="-128"/>
                <a:ea typeface="ＭＳ ゴシック" pitchFamily="49" charset="-128"/>
              </a:rPr>
              <a:t>----                      ----------     ----------</a:t>
            </a:r>
          </a:p>
          <a:p>
            <a:r>
              <a:rPr lang="en-US" altLang="ja-JP" sz="1400">
                <a:latin typeface="ＭＳ ゴシック" pitchFamily="49" charset="-128"/>
                <a:ea typeface="ＭＳ ゴシック" pitchFamily="49" charset="-128"/>
              </a:rPr>
              <a:t>AppendText                Method         System.IO.StreamWriter AppendText()</a:t>
            </a:r>
          </a:p>
          <a:p>
            <a:r>
              <a:rPr lang="en-US" altLang="ja-JP" sz="1400">
                <a:latin typeface="ＭＳ ゴシック" pitchFamily="49" charset="-128"/>
                <a:ea typeface="ＭＳ ゴシック" pitchFamily="49" charset="-128"/>
              </a:rPr>
              <a:t>CopyTo                    Method         System.IO.FileInfo CopyTo(String de...</a:t>
            </a:r>
          </a:p>
          <a:p>
            <a:r>
              <a:rPr lang="en-US" altLang="ja-JP" sz="1400">
                <a:latin typeface="ＭＳ ゴシック" pitchFamily="49" charset="-128"/>
                <a:ea typeface="ＭＳ ゴシック" pitchFamily="49" charset="-128"/>
              </a:rPr>
              <a:t>Create                    Method         System.IO.FileStream Create()</a:t>
            </a:r>
          </a:p>
          <a:p>
            <a:r>
              <a:rPr lang="en-US" altLang="ja-JP" sz="1400">
                <a:latin typeface="ＭＳ ゴシック" pitchFamily="49" charset="-128"/>
                <a:ea typeface="ＭＳ ゴシック" pitchFamily="49" charset="-128"/>
              </a:rPr>
              <a:t>CreateObjRef              Method         System.Runtime.Remoting.ObjRef Crea...</a:t>
            </a:r>
          </a:p>
          <a:p>
            <a:r>
              <a:rPr lang="en-US" altLang="ja-JP" sz="1400">
                <a:latin typeface="ＭＳ ゴシック" pitchFamily="49" charset="-128"/>
                <a:ea typeface="ＭＳ ゴシック" pitchFamily="49" charset="-128"/>
              </a:rPr>
              <a:t>CreateText                Method         System.IO.StreamWriter CreateText()</a:t>
            </a:r>
            <a:br>
              <a:rPr lang="en-US" altLang="ja-JP" sz="1400">
                <a:latin typeface="ＭＳ ゴシック" pitchFamily="49" charset="-128"/>
                <a:ea typeface="ＭＳ ゴシック" pitchFamily="49" charset="-128"/>
              </a:rPr>
            </a:br>
            <a:r>
              <a:rPr lang="ja-JP" altLang="en-US" sz="1400">
                <a:latin typeface="ＭＳ ゴシック" pitchFamily="49" charset="-128"/>
                <a:ea typeface="ＭＳ ゴシック" pitchFamily="49" charset="-128"/>
              </a:rPr>
              <a:t>・・・</a:t>
            </a:r>
            <a:br>
              <a:rPr lang="ja-JP" altLang="en-US" sz="1400">
                <a:latin typeface="ＭＳ ゴシック" pitchFamily="49" charset="-128"/>
                <a:ea typeface="ＭＳ ゴシック" pitchFamily="49" charset="-128"/>
              </a:rPr>
            </a:br>
            <a:r>
              <a:rPr lang="en-US" altLang="ja-JP" sz="1400">
                <a:latin typeface="ＭＳ ゴシック" pitchFamily="49" charset="-128"/>
                <a:ea typeface="ＭＳ ゴシック" pitchFamily="49" charset="-128"/>
              </a:rPr>
              <a:t>LastAccessTime            Property       System.DateTime LastAccessTime {get...</a:t>
            </a:r>
          </a:p>
          <a:p>
            <a:r>
              <a:rPr lang="en-US" altLang="ja-JP" sz="1400">
                <a:latin typeface="ＭＳ ゴシック" pitchFamily="49" charset="-128"/>
                <a:ea typeface="ＭＳ ゴシック" pitchFamily="49" charset="-128"/>
              </a:rPr>
              <a:t>LastAccessTimeUtc         Property       System.DateTime LastAccessTimeUtc {...</a:t>
            </a:r>
          </a:p>
          <a:p>
            <a:r>
              <a:rPr lang="en-US" altLang="ja-JP" sz="1400">
                <a:latin typeface="ＭＳ ゴシック" pitchFamily="49" charset="-128"/>
                <a:ea typeface="ＭＳ ゴシック" pitchFamily="49" charset="-128"/>
              </a:rPr>
              <a:t>LastWriteTime             Property       System.DateTime LastWriteTime {get;...</a:t>
            </a:r>
          </a:p>
          <a:p>
            <a:r>
              <a:rPr lang="en-US" altLang="ja-JP" sz="1400">
                <a:latin typeface="ＭＳ ゴシック" pitchFamily="49" charset="-128"/>
                <a:ea typeface="ＭＳ ゴシック" pitchFamily="49" charset="-128"/>
              </a:rPr>
              <a:t>LastWriteTimeUtc          Property       System.DateTime LastWriteTimeUtc {g...</a:t>
            </a:r>
          </a:p>
          <a:p>
            <a:r>
              <a:rPr lang="en-US" altLang="ja-JP" sz="1400">
                <a:latin typeface="ＭＳ ゴシック" pitchFamily="49" charset="-128"/>
                <a:ea typeface="ＭＳ ゴシック" pitchFamily="49" charset="-128"/>
              </a:rPr>
              <a:t>Length                    Property       System.Int64 Length {get;}</a:t>
            </a:r>
          </a:p>
          <a:p>
            <a:r>
              <a:rPr lang="en-US" altLang="ja-JP" sz="1400">
                <a:latin typeface="ＭＳ ゴシック" pitchFamily="49" charset="-128"/>
                <a:ea typeface="ＭＳ ゴシック" pitchFamily="49" charset="-128"/>
              </a:rPr>
              <a:t>Name                      Property       System.String Name {get;}</a:t>
            </a:r>
          </a:p>
          <a:p>
            <a:r>
              <a:rPr lang="ja-JP" altLang="en-US" sz="1400">
                <a:latin typeface="ＭＳ ゴシック" pitchFamily="49" charset="-128"/>
                <a:ea typeface="ＭＳ ゴシック" pitchFamily="49" charset="-128"/>
              </a:rPr>
              <a:t>・・・</a:t>
            </a:r>
          </a:p>
        </p:txBody>
      </p:sp>
      <p:grpSp>
        <p:nvGrpSpPr>
          <p:cNvPr id="2" name="Group 10"/>
          <p:cNvGrpSpPr>
            <a:grpSpLocks/>
          </p:cNvGrpSpPr>
          <p:nvPr/>
        </p:nvGrpSpPr>
        <p:grpSpPr bwMode="auto">
          <a:xfrm>
            <a:off x="2051050" y="2133600"/>
            <a:ext cx="6551613" cy="669925"/>
            <a:chOff x="1292" y="1344"/>
            <a:chExt cx="4127" cy="422"/>
          </a:xfrm>
        </p:grpSpPr>
        <p:sp>
          <p:nvSpPr>
            <p:cNvPr id="22534" name="Line 5"/>
            <p:cNvSpPr>
              <a:spLocks noChangeShapeType="1"/>
            </p:cNvSpPr>
            <p:nvPr/>
          </p:nvSpPr>
          <p:spPr bwMode="auto">
            <a:xfrm>
              <a:off x="1292" y="1661"/>
              <a:ext cx="1044" cy="0"/>
            </a:xfrm>
            <a:prstGeom prst="line">
              <a:avLst/>
            </a:prstGeom>
            <a:noFill/>
            <a:ln w="28575">
              <a:solidFill>
                <a:srgbClr val="FF0000"/>
              </a:solidFill>
              <a:round/>
              <a:headEnd/>
              <a:tailEnd/>
            </a:ln>
          </p:spPr>
          <p:txBody>
            <a:bodyPr/>
            <a:lstStyle/>
            <a:p>
              <a:endParaRPr lang="ja-JP" altLang="en-US"/>
            </a:p>
          </p:txBody>
        </p:sp>
        <p:sp>
          <p:nvSpPr>
            <p:cNvPr id="22535" name="Line 6"/>
            <p:cNvSpPr>
              <a:spLocks noChangeShapeType="1"/>
            </p:cNvSpPr>
            <p:nvPr/>
          </p:nvSpPr>
          <p:spPr bwMode="auto">
            <a:xfrm flipV="1">
              <a:off x="2290" y="1480"/>
              <a:ext cx="91" cy="181"/>
            </a:xfrm>
            <a:prstGeom prst="line">
              <a:avLst/>
            </a:prstGeom>
            <a:noFill/>
            <a:ln w="19050">
              <a:solidFill>
                <a:srgbClr val="FF0000"/>
              </a:solidFill>
              <a:round/>
              <a:headEnd/>
              <a:tailEnd/>
            </a:ln>
          </p:spPr>
          <p:txBody>
            <a:bodyPr/>
            <a:lstStyle/>
            <a:p>
              <a:endParaRPr lang="ja-JP" altLang="en-US"/>
            </a:p>
          </p:txBody>
        </p:sp>
        <p:sp>
          <p:nvSpPr>
            <p:cNvPr id="22536" name="Line 7"/>
            <p:cNvSpPr>
              <a:spLocks noChangeShapeType="1"/>
            </p:cNvSpPr>
            <p:nvPr/>
          </p:nvSpPr>
          <p:spPr bwMode="auto">
            <a:xfrm>
              <a:off x="2381" y="1480"/>
              <a:ext cx="272" cy="0"/>
            </a:xfrm>
            <a:prstGeom prst="line">
              <a:avLst/>
            </a:prstGeom>
            <a:noFill/>
            <a:ln w="19050">
              <a:solidFill>
                <a:srgbClr val="FF0000"/>
              </a:solidFill>
              <a:round/>
              <a:headEnd/>
              <a:tailEnd/>
            </a:ln>
          </p:spPr>
          <p:txBody>
            <a:bodyPr/>
            <a:lstStyle/>
            <a:p>
              <a:endParaRPr lang="ja-JP" altLang="en-US"/>
            </a:p>
          </p:txBody>
        </p:sp>
        <p:sp>
          <p:nvSpPr>
            <p:cNvPr id="22537" name="Text Box 8"/>
            <p:cNvSpPr txBox="1">
              <a:spLocks noChangeArrowheads="1"/>
            </p:cNvSpPr>
            <p:nvPr/>
          </p:nvSpPr>
          <p:spPr bwMode="auto">
            <a:xfrm>
              <a:off x="2653" y="1344"/>
              <a:ext cx="2766" cy="422"/>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System.IO</a:t>
              </a:r>
              <a:r>
                <a:rPr lang="ja-JP" altLang="en-US">
                  <a:solidFill>
                    <a:srgbClr val="FF0000"/>
                  </a:solidFill>
                </a:rPr>
                <a:t>名前空間に属する</a:t>
              </a:r>
              <a:r>
                <a:rPr lang="en-US" altLang="ja-JP">
                  <a:solidFill>
                    <a:srgbClr val="FF0000"/>
                  </a:solidFill>
                </a:rPr>
                <a:t>FileInfo</a:t>
              </a:r>
              <a:r>
                <a:rPr lang="ja-JP" altLang="en-US">
                  <a:solidFill>
                    <a:srgbClr val="FF0000"/>
                  </a:solidFill>
                </a:rPr>
                <a:t>クラスのインスタンス（オブジェクト）</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ja-JP" altLang="en-US" smtClean="0"/>
              <a:t>オブジェクトが渡るパイプ</a:t>
            </a:r>
            <a:r>
              <a:rPr lang="en-US" altLang="ja-JP" smtClean="0"/>
              <a:t>(3) </a:t>
            </a:r>
            <a:r>
              <a:rPr lang="ja-JP" altLang="en-US" smtClean="0"/>
              <a:t>パイプの連携</a:t>
            </a:r>
          </a:p>
        </p:txBody>
      </p:sp>
      <p:sp>
        <p:nvSpPr>
          <p:cNvPr id="23555" name="Rectangle 3"/>
          <p:cNvSpPr>
            <a:spLocks noGrp="1" noChangeArrowheads="1"/>
          </p:cNvSpPr>
          <p:nvPr>
            <p:ph type="body" idx="1"/>
          </p:nvPr>
        </p:nvSpPr>
        <p:spPr/>
        <p:txBody>
          <a:bodyPr/>
          <a:lstStyle/>
          <a:p>
            <a:r>
              <a:rPr lang="ja-JP" altLang="en-US" smtClean="0"/>
              <a:t>パイプは繋げることももちろん可能</a:t>
            </a:r>
          </a:p>
        </p:txBody>
      </p:sp>
      <p:sp>
        <p:nvSpPr>
          <p:cNvPr id="23556" name="Text Box 4"/>
          <p:cNvSpPr txBox="1">
            <a:spLocks noChangeArrowheads="1"/>
          </p:cNvSpPr>
          <p:nvPr/>
        </p:nvSpPr>
        <p:spPr bwMode="auto">
          <a:xfrm>
            <a:off x="827088" y="1700213"/>
            <a:ext cx="7632700" cy="4143375"/>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C:\WINDOWS&gt; </a:t>
            </a:r>
            <a:r>
              <a:rPr lang="en-US" altLang="ja-JP" sz="1400" b="1">
                <a:latin typeface="ＭＳ ゴシック" pitchFamily="49" charset="-128"/>
                <a:ea typeface="ＭＳ ゴシック" pitchFamily="49" charset="-128"/>
              </a:rPr>
              <a:t>dir</a:t>
            </a:r>
            <a:r>
              <a:rPr lang="en-US" altLang="ja-JP" sz="1400">
                <a:latin typeface="ＭＳ ゴシック" pitchFamily="49" charset="-128"/>
                <a:ea typeface="ＭＳ ゴシック" pitchFamily="49" charset="-128"/>
              </a:rPr>
              <a:t> -recurse | </a:t>
            </a:r>
            <a:r>
              <a:rPr lang="en-US" altLang="ja-JP" sz="1400" b="1">
                <a:latin typeface="ＭＳ ゴシック" pitchFamily="49" charset="-128"/>
                <a:ea typeface="ＭＳ ゴシック" pitchFamily="49" charset="-128"/>
              </a:rPr>
              <a:t>sort</a:t>
            </a:r>
            <a:r>
              <a:rPr lang="en-US" altLang="ja-JP" sz="1400">
                <a:latin typeface="ＭＳ ゴシック" pitchFamily="49" charset="-128"/>
                <a:ea typeface="ＭＳ ゴシック" pitchFamily="49" charset="-128"/>
              </a:rPr>
              <a:t> length -descending | </a:t>
            </a:r>
            <a:r>
              <a:rPr lang="en-US" altLang="ja-JP" sz="1400" b="1">
                <a:latin typeface="ＭＳ ゴシック" pitchFamily="49" charset="-128"/>
                <a:ea typeface="ＭＳ ゴシック" pitchFamily="49" charset="-128"/>
              </a:rPr>
              <a:t>select</a:t>
            </a:r>
            <a:r>
              <a:rPr lang="en-US" altLang="ja-JP" sz="1400">
                <a:latin typeface="ＭＳ ゴシック" pitchFamily="49" charset="-128"/>
                <a:ea typeface="ＭＳ ゴシック" pitchFamily="49" charset="-128"/>
              </a:rPr>
              <a:t> -first 3</a:t>
            </a:r>
          </a:p>
          <a:p>
            <a:endParaRPr lang="ja-JP" altLang="en-US"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a:t>
            </a:r>
            <a:r>
              <a:rPr lang="ja-JP" altLang="en-US" sz="1400">
                <a:latin typeface="ＭＳ ゴシック" pitchFamily="49" charset="-128"/>
                <a:ea typeface="ＭＳ ゴシック" pitchFamily="49" charset="-128"/>
              </a:rPr>
              <a:t>ディレクトリ</a:t>
            </a:r>
            <a:r>
              <a:rPr lang="en-US" altLang="ja-JP" sz="1400">
                <a:latin typeface="ＭＳ ゴシック" pitchFamily="49" charset="-128"/>
                <a:ea typeface="ＭＳ ゴシック" pitchFamily="49" charset="-128"/>
              </a:rPr>
              <a:t>: Microsoft.PowerShell.Core\FileSystem::C:\WINDOWS\Driver Cache</a:t>
            </a:r>
          </a:p>
          <a:p>
            <a:r>
              <a:rPr lang="en-US" altLang="ja-JP" sz="1400">
                <a:latin typeface="ＭＳ ゴシック" pitchFamily="49" charset="-128"/>
                <a:ea typeface="ＭＳ ゴシック" pitchFamily="49" charset="-128"/>
              </a:rPr>
              <a:t>    \i386</a:t>
            </a:r>
          </a:p>
          <a:p>
            <a:r>
              <a:rPr lang="en-US" altLang="ja-JP" sz="1400">
                <a:latin typeface="ＭＳ ゴシック" pitchFamily="49" charset="-128"/>
                <a:ea typeface="ＭＳ ゴシック" pitchFamily="49" charset="-128"/>
              </a:rPr>
              <a:t>Mode                LastWriteTime     Length Name</a:t>
            </a:r>
          </a:p>
          <a:p>
            <a:r>
              <a:rPr lang="en-US" altLang="ja-JP" sz="1400">
                <a:latin typeface="ＭＳ ゴシック" pitchFamily="49" charset="-128"/>
                <a:ea typeface="ＭＳ ゴシック" pitchFamily="49" charset="-128"/>
              </a:rPr>
              <a:t>----                -------------     ------ ----</a:t>
            </a:r>
          </a:p>
          <a:p>
            <a:r>
              <a:rPr lang="en-US" altLang="ja-JP" sz="1400">
                <a:latin typeface="ＭＳ ゴシック" pitchFamily="49" charset="-128"/>
                <a:ea typeface="ＭＳ ゴシック" pitchFamily="49" charset="-128"/>
              </a:rPr>
              <a:t>-a---        2004/08/05     21:00   71286581 driver.cab</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a:t>
            </a:r>
            <a:r>
              <a:rPr lang="ja-JP" altLang="en-US" sz="1400">
                <a:latin typeface="ＭＳ ゴシック" pitchFamily="49" charset="-128"/>
                <a:ea typeface="ＭＳ ゴシック" pitchFamily="49" charset="-128"/>
              </a:rPr>
              <a:t>ディレクトリ</a:t>
            </a:r>
            <a:r>
              <a:rPr lang="en-US" altLang="ja-JP" sz="1400">
                <a:latin typeface="ＭＳ ゴシック" pitchFamily="49" charset="-128"/>
                <a:ea typeface="ＭＳ ゴシック" pitchFamily="49" charset="-128"/>
              </a:rPr>
              <a:t>: Microsoft.PowerShell.Core\FileSystem::C:\WINDOWS\system32\con</a:t>
            </a:r>
          </a:p>
          <a:p>
            <a:r>
              <a:rPr lang="en-US" altLang="ja-JP" sz="1400">
                <a:latin typeface="ＭＳ ゴシック" pitchFamily="49" charset="-128"/>
                <a:ea typeface="ＭＳ ゴシック" pitchFamily="49" charset="-128"/>
              </a:rPr>
              <a:t>    fig</a:t>
            </a:r>
          </a:p>
          <a:p>
            <a:r>
              <a:rPr lang="en-US" altLang="ja-JP" sz="1400">
                <a:latin typeface="ＭＳ ゴシック" pitchFamily="49" charset="-128"/>
                <a:ea typeface="ＭＳ ゴシック" pitchFamily="49" charset="-128"/>
              </a:rPr>
              <a:t>Mode                LastWriteTime     Length Name</a:t>
            </a:r>
          </a:p>
          <a:p>
            <a:r>
              <a:rPr lang="en-US" altLang="ja-JP" sz="1400">
                <a:latin typeface="ＭＳ ゴシック" pitchFamily="49" charset="-128"/>
                <a:ea typeface="ＭＳ ゴシック" pitchFamily="49" charset="-128"/>
              </a:rPr>
              <a:t>----                -------------     ------ ----</a:t>
            </a:r>
          </a:p>
          <a:p>
            <a:r>
              <a:rPr lang="en-US" altLang="ja-JP" sz="1400">
                <a:latin typeface="ＭＳ ゴシック" pitchFamily="49" charset="-128"/>
                <a:ea typeface="ＭＳ ゴシック" pitchFamily="49" charset="-128"/>
              </a:rPr>
              <a:t>-a---        2006/11/27      1:08   43253760 software</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    </a:t>
            </a:r>
            <a:r>
              <a:rPr lang="ja-JP" altLang="en-US" sz="1400">
                <a:latin typeface="ＭＳ ゴシック" pitchFamily="49" charset="-128"/>
                <a:ea typeface="ＭＳ ゴシック" pitchFamily="49" charset="-128"/>
              </a:rPr>
              <a:t>ディレクトリ</a:t>
            </a:r>
            <a:r>
              <a:rPr lang="en-US" altLang="ja-JP" sz="1400">
                <a:latin typeface="ＭＳ ゴシック" pitchFamily="49" charset="-128"/>
                <a:ea typeface="ＭＳ ゴシック" pitchFamily="49" charset="-128"/>
              </a:rPr>
              <a:t>: Microsoft.PowerShell.Core\FileSystem::C:\WINDOWS\Downloaded I</a:t>
            </a:r>
          </a:p>
          <a:p>
            <a:r>
              <a:rPr lang="en-US" altLang="ja-JP" sz="1400">
                <a:latin typeface="ＭＳ ゴシック" pitchFamily="49" charset="-128"/>
                <a:ea typeface="ＭＳ ゴシック" pitchFamily="49" charset="-128"/>
              </a:rPr>
              <a:t>    nstallations\{59C4F14F-7590-45FC-BE9F-A67AB3590709}</a:t>
            </a:r>
          </a:p>
          <a:p>
            <a:r>
              <a:rPr lang="en-US" altLang="ja-JP" sz="1400">
                <a:latin typeface="ＭＳ ゴシック" pitchFamily="49" charset="-128"/>
                <a:ea typeface="ＭＳ ゴシック" pitchFamily="49" charset="-128"/>
              </a:rPr>
              <a:t>Mode                LastWriteTime     Length Name</a:t>
            </a:r>
          </a:p>
          <a:p>
            <a:r>
              <a:rPr lang="en-US" altLang="ja-JP" sz="1400">
                <a:latin typeface="ＭＳ ゴシック" pitchFamily="49" charset="-128"/>
                <a:ea typeface="ＭＳ ゴシック" pitchFamily="49" charset="-128"/>
              </a:rPr>
              <a:t>----                -------------     ------ ----</a:t>
            </a:r>
          </a:p>
          <a:p>
            <a:r>
              <a:rPr lang="en-US" altLang="ja-JP" sz="1400">
                <a:latin typeface="ＭＳ ゴシック" pitchFamily="49" charset="-128"/>
                <a:ea typeface="ＭＳ ゴシック" pitchFamily="49" charset="-128"/>
              </a:rPr>
              <a:t>-a---        2005/12/19     20:33   34321552 QuickTimeInstaller.exe</a:t>
            </a:r>
            <a:endParaRPr lang="ja-JP" altLang="en-US" sz="1400">
              <a:latin typeface="ＭＳ ゴシック" pitchFamily="49" charset="-128"/>
              <a:ea typeface="ＭＳ ゴシック" pitchFamily="49" charset="-128"/>
            </a:endParaRPr>
          </a:p>
        </p:txBody>
      </p:sp>
      <p:sp>
        <p:nvSpPr>
          <p:cNvPr id="23557" name="Text Box 5"/>
          <p:cNvSpPr txBox="1">
            <a:spLocks noChangeArrowheads="1"/>
          </p:cNvSpPr>
          <p:nvPr/>
        </p:nvSpPr>
        <p:spPr bwMode="auto">
          <a:xfrm>
            <a:off x="3924300" y="4581525"/>
            <a:ext cx="4391025" cy="944563"/>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Windows</a:t>
            </a:r>
            <a:r>
              <a:rPr lang="ja-JP" altLang="en-US">
                <a:solidFill>
                  <a:srgbClr val="FF0000"/>
                </a:solidFill>
              </a:rPr>
              <a:t>フォルダ配下を再帰的に検索し、サイズで降順ソートし、そのうち最初の</a:t>
            </a:r>
            <a:r>
              <a:rPr lang="en-US" altLang="ja-JP">
                <a:solidFill>
                  <a:srgbClr val="FF0000"/>
                </a:solidFill>
              </a:rPr>
              <a:t>3</a:t>
            </a:r>
            <a:r>
              <a:rPr lang="ja-JP" altLang="en-US">
                <a:solidFill>
                  <a:srgbClr val="FF0000"/>
                </a:solidFill>
              </a:rPr>
              <a:t>ファイルを取得</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ja-JP" altLang="en-US" smtClean="0"/>
              <a:t>オブジェクトが渡るパイプ</a:t>
            </a:r>
            <a:r>
              <a:rPr lang="en-US" altLang="ja-JP" smtClean="0"/>
              <a:t>(4) </a:t>
            </a:r>
            <a:r>
              <a:rPr lang="ja-JP" altLang="en-US" smtClean="0"/>
              <a:t>フィルタ</a:t>
            </a:r>
          </a:p>
        </p:txBody>
      </p:sp>
      <p:sp>
        <p:nvSpPr>
          <p:cNvPr id="24579" name="Rectangle 3"/>
          <p:cNvSpPr>
            <a:spLocks noGrp="1" noChangeArrowheads="1"/>
          </p:cNvSpPr>
          <p:nvPr>
            <p:ph type="body" idx="1"/>
          </p:nvPr>
        </p:nvSpPr>
        <p:spPr/>
        <p:txBody>
          <a:bodyPr/>
          <a:lstStyle/>
          <a:p>
            <a:r>
              <a:rPr lang="en-US" altLang="ja-JP" sz="2800" smtClean="0"/>
              <a:t>Where-Object</a:t>
            </a:r>
            <a:r>
              <a:rPr lang="ja-JP" altLang="en-US" sz="2800" smtClean="0"/>
              <a:t>を使うとさらに細かくフィルタ可能</a:t>
            </a:r>
          </a:p>
        </p:txBody>
      </p:sp>
      <p:sp>
        <p:nvSpPr>
          <p:cNvPr id="24580" name="Text Box 4"/>
          <p:cNvSpPr txBox="1">
            <a:spLocks noChangeArrowheads="1"/>
          </p:cNvSpPr>
          <p:nvPr/>
        </p:nvSpPr>
        <p:spPr bwMode="auto">
          <a:xfrm>
            <a:off x="900113" y="2205038"/>
            <a:ext cx="7632700" cy="265430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Get-Process</a:t>
            </a:r>
            <a:r>
              <a:rPr lang="en-US" altLang="ja-JP" sz="1400">
                <a:latin typeface="ＭＳ ゴシック" pitchFamily="49" charset="-128"/>
                <a:ea typeface="ＭＳ ゴシック" pitchFamily="49" charset="-128"/>
              </a:rPr>
              <a:t> | </a:t>
            </a:r>
            <a:r>
              <a:rPr lang="en-US" altLang="ja-JP" sz="1400" b="1">
                <a:latin typeface="ＭＳ ゴシック" pitchFamily="49" charset="-128"/>
                <a:ea typeface="ＭＳ ゴシック" pitchFamily="49" charset="-128"/>
              </a:rPr>
              <a:t>Where-Object</a:t>
            </a:r>
            <a:r>
              <a:rPr lang="en-US" altLang="ja-JP" sz="1400">
                <a:latin typeface="ＭＳ ゴシック" pitchFamily="49" charset="-128"/>
                <a:ea typeface="ＭＳ ゴシック" pitchFamily="49" charset="-128"/>
              </a:rPr>
              <a:t> -filterScript {$_.handles -gt 500}</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Handles  NPM(K)    PM(K)      WS(K) VM(M)   CPU(s)     Id ProcessName</a:t>
            </a:r>
          </a:p>
          <a:p>
            <a:r>
              <a:rPr lang="en-US" altLang="ja-JP" sz="1400">
                <a:latin typeface="ＭＳ ゴシック" pitchFamily="49" charset="-128"/>
                <a:ea typeface="ＭＳ ゴシック" pitchFamily="49" charset="-128"/>
              </a:rPr>
              <a:t>-------  ------    -----      ----- -----   ------     -- -----------</a:t>
            </a:r>
          </a:p>
          <a:p>
            <a:r>
              <a:rPr lang="en-US" altLang="ja-JP" sz="1400">
                <a:latin typeface="ＭＳ ゴシック" pitchFamily="49" charset="-128"/>
                <a:ea typeface="ＭＳ ゴシック" pitchFamily="49" charset="-128"/>
              </a:rPr>
              <a:t>    699       7     2232       9568    74     6.72    696 csrss</a:t>
            </a:r>
          </a:p>
          <a:p>
            <a:r>
              <a:rPr lang="en-US" altLang="ja-JP" sz="1400">
                <a:latin typeface="ＭＳ ゴシック" pitchFamily="49" charset="-128"/>
                <a:ea typeface="ＭＳ ゴシック" pitchFamily="49" charset="-128"/>
              </a:rPr>
              <a:t>    585      18    18476      12444   171    42.69   2312 GoogleDesktopDisplay</a:t>
            </a:r>
          </a:p>
          <a:p>
            <a:r>
              <a:rPr lang="en-US" altLang="ja-JP" sz="1400">
                <a:latin typeface="ＭＳ ゴシック" pitchFamily="49" charset="-128"/>
                <a:ea typeface="ＭＳ ゴシック" pitchFamily="49" charset="-128"/>
              </a:rPr>
              <a:t>    523      12     4720       1908    50     1.77    776 lsass</a:t>
            </a:r>
          </a:p>
          <a:p>
            <a:r>
              <a:rPr lang="en-US" altLang="ja-JP" sz="1400">
                <a:latin typeface="ＭＳ ゴシック" pitchFamily="49" charset="-128"/>
                <a:ea typeface="ＭＳ ゴシック" pitchFamily="49" charset="-128"/>
              </a:rPr>
              <a:t>    674      28    35224      54164   314    42.27   3692 OUTLOOK</a:t>
            </a:r>
          </a:p>
          <a:p>
            <a:r>
              <a:rPr lang="en-US" altLang="ja-JP" sz="1400">
                <a:latin typeface="ＭＳ ゴシック" pitchFamily="49" charset="-128"/>
                <a:ea typeface="ＭＳ ゴシック" pitchFamily="49" charset="-128"/>
              </a:rPr>
              <a:t>   1781      63    28232      36856   176    53.22   1120 svchost</a:t>
            </a:r>
          </a:p>
          <a:p>
            <a:r>
              <a:rPr lang="en-US" altLang="ja-JP" sz="1400">
                <a:latin typeface="ＭＳ ゴシック" pitchFamily="49" charset="-128"/>
                <a:ea typeface="ＭＳ ゴシック" pitchFamily="49" charset="-128"/>
              </a:rPr>
              <a:t>    640       0        0        280     2    14.00      4 System</a:t>
            </a:r>
          </a:p>
          <a:p>
            <a:r>
              <a:rPr lang="en-US" altLang="ja-JP" sz="1400">
                <a:latin typeface="ＭＳ ゴシック" pitchFamily="49" charset="-128"/>
                <a:ea typeface="ＭＳ ゴシック" pitchFamily="49" charset="-128"/>
              </a:rPr>
              <a:t>    590      20    30236      48004   188   134.11   1220 unDonut</a:t>
            </a:r>
          </a:p>
          <a:p>
            <a:r>
              <a:rPr lang="en-US" altLang="ja-JP" sz="1400">
                <a:latin typeface="ＭＳ ゴシック" pitchFamily="49" charset="-128"/>
                <a:ea typeface="ＭＳ ゴシック" pitchFamily="49" charset="-128"/>
              </a:rPr>
              <a:t>    541      51     9144       4680    64     1.50    720 winlogon</a:t>
            </a:r>
            <a:endParaRPr lang="ja-JP" altLang="en-US" sz="1400">
              <a:latin typeface="ＭＳ ゴシック" pitchFamily="49" charset="-128"/>
              <a:ea typeface="ＭＳ ゴシック" pitchFamily="49" charset="-128"/>
            </a:endParaRPr>
          </a:p>
        </p:txBody>
      </p:sp>
      <p:sp>
        <p:nvSpPr>
          <p:cNvPr id="24581" name="Text Box 5"/>
          <p:cNvSpPr txBox="1">
            <a:spLocks noChangeArrowheads="1"/>
          </p:cNvSpPr>
          <p:nvPr/>
        </p:nvSpPr>
        <p:spPr bwMode="auto">
          <a:xfrm>
            <a:off x="4356100" y="5084763"/>
            <a:ext cx="4391025" cy="669925"/>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稼働中のプロセスからハンドル数が</a:t>
            </a:r>
            <a:r>
              <a:rPr lang="en-US" altLang="ja-JP">
                <a:solidFill>
                  <a:srgbClr val="FF0000"/>
                </a:solidFill>
              </a:rPr>
              <a:t>500</a:t>
            </a:r>
            <a:r>
              <a:rPr lang="ja-JP" altLang="en-US">
                <a:solidFill>
                  <a:srgbClr val="FF0000"/>
                </a:solidFill>
              </a:rPr>
              <a:t>より多いものを列挙</a:t>
            </a:r>
          </a:p>
        </p:txBody>
      </p:sp>
      <p:grpSp>
        <p:nvGrpSpPr>
          <p:cNvPr id="24582" name="Group 19"/>
          <p:cNvGrpSpPr>
            <a:grpSpLocks/>
          </p:cNvGrpSpPr>
          <p:nvPr/>
        </p:nvGrpSpPr>
        <p:grpSpPr bwMode="auto">
          <a:xfrm>
            <a:off x="1476375" y="1484313"/>
            <a:ext cx="7416800" cy="1008062"/>
            <a:chOff x="930" y="935"/>
            <a:chExt cx="4672" cy="635"/>
          </a:xfrm>
        </p:grpSpPr>
        <p:sp>
          <p:nvSpPr>
            <p:cNvPr id="24583" name="Line 6"/>
            <p:cNvSpPr>
              <a:spLocks noChangeShapeType="1"/>
            </p:cNvSpPr>
            <p:nvPr/>
          </p:nvSpPr>
          <p:spPr bwMode="auto">
            <a:xfrm>
              <a:off x="1791" y="1570"/>
              <a:ext cx="771" cy="0"/>
            </a:xfrm>
            <a:prstGeom prst="line">
              <a:avLst/>
            </a:prstGeom>
            <a:noFill/>
            <a:ln w="28575">
              <a:solidFill>
                <a:srgbClr val="FF0000"/>
              </a:solidFill>
              <a:round/>
              <a:headEnd/>
              <a:tailEnd/>
            </a:ln>
          </p:spPr>
          <p:txBody>
            <a:bodyPr/>
            <a:lstStyle/>
            <a:p>
              <a:endParaRPr lang="ja-JP" altLang="en-US"/>
            </a:p>
          </p:txBody>
        </p:sp>
        <p:sp>
          <p:nvSpPr>
            <p:cNvPr id="24584" name="Line 7"/>
            <p:cNvSpPr>
              <a:spLocks noChangeShapeType="1"/>
            </p:cNvSpPr>
            <p:nvPr/>
          </p:nvSpPr>
          <p:spPr bwMode="auto">
            <a:xfrm>
              <a:off x="2608" y="1570"/>
              <a:ext cx="771" cy="0"/>
            </a:xfrm>
            <a:prstGeom prst="line">
              <a:avLst/>
            </a:prstGeom>
            <a:noFill/>
            <a:ln w="28575">
              <a:solidFill>
                <a:srgbClr val="FF0000"/>
              </a:solidFill>
              <a:round/>
              <a:headEnd/>
              <a:tailEnd/>
            </a:ln>
          </p:spPr>
          <p:txBody>
            <a:bodyPr/>
            <a:lstStyle/>
            <a:p>
              <a:endParaRPr lang="ja-JP" altLang="en-US"/>
            </a:p>
          </p:txBody>
        </p:sp>
        <p:sp>
          <p:nvSpPr>
            <p:cNvPr id="24585" name="Line 8"/>
            <p:cNvSpPr>
              <a:spLocks noChangeShapeType="1"/>
            </p:cNvSpPr>
            <p:nvPr/>
          </p:nvSpPr>
          <p:spPr bwMode="auto">
            <a:xfrm>
              <a:off x="3424" y="1570"/>
              <a:ext cx="1089" cy="0"/>
            </a:xfrm>
            <a:prstGeom prst="line">
              <a:avLst/>
            </a:prstGeom>
            <a:noFill/>
            <a:ln w="28575">
              <a:solidFill>
                <a:srgbClr val="FF0000"/>
              </a:solidFill>
              <a:round/>
              <a:headEnd/>
              <a:tailEnd/>
            </a:ln>
          </p:spPr>
          <p:txBody>
            <a:bodyPr/>
            <a:lstStyle/>
            <a:p>
              <a:endParaRPr lang="ja-JP" altLang="en-US"/>
            </a:p>
          </p:txBody>
        </p:sp>
        <p:sp>
          <p:nvSpPr>
            <p:cNvPr id="24586" name="Line 9"/>
            <p:cNvSpPr>
              <a:spLocks noChangeShapeType="1"/>
            </p:cNvSpPr>
            <p:nvPr/>
          </p:nvSpPr>
          <p:spPr bwMode="auto">
            <a:xfrm flipH="1" flipV="1">
              <a:off x="1791" y="1344"/>
              <a:ext cx="46" cy="226"/>
            </a:xfrm>
            <a:prstGeom prst="line">
              <a:avLst/>
            </a:prstGeom>
            <a:noFill/>
            <a:ln w="19050">
              <a:solidFill>
                <a:srgbClr val="FF0000"/>
              </a:solidFill>
              <a:round/>
              <a:headEnd/>
              <a:tailEnd/>
            </a:ln>
          </p:spPr>
          <p:txBody>
            <a:bodyPr/>
            <a:lstStyle/>
            <a:p>
              <a:endParaRPr lang="ja-JP" altLang="en-US"/>
            </a:p>
          </p:txBody>
        </p:sp>
        <p:sp>
          <p:nvSpPr>
            <p:cNvPr id="24587" name="Text Box 12"/>
            <p:cNvSpPr txBox="1">
              <a:spLocks noChangeArrowheads="1"/>
            </p:cNvSpPr>
            <p:nvPr/>
          </p:nvSpPr>
          <p:spPr bwMode="auto">
            <a:xfrm>
              <a:off x="930" y="1117"/>
              <a:ext cx="1406" cy="249"/>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a:t>
              </a:r>
              <a:r>
                <a:rPr lang="ja-JP" altLang="en-US">
                  <a:solidFill>
                    <a:srgbClr val="FF0000"/>
                  </a:solidFill>
                </a:rPr>
                <a:t>または</a:t>
              </a:r>
              <a:r>
                <a:rPr lang="en-US" altLang="ja-JP">
                  <a:solidFill>
                    <a:srgbClr val="FF0000"/>
                  </a:solidFill>
                </a:rPr>
                <a:t>where</a:t>
              </a:r>
              <a:r>
                <a:rPr lang="ja-JP" altLang="en-US">
                  <a:solidFill>
                    <a:srgbClr val="FF0000"/>
                  </a:solidFill>
                </a:rPr>
                <a:t>でも可</a:t>
              </a:r>
            </a:p>
          </p:txBody>
        </p:sp>
        <p:sp>
          <p:nvSpPr>
            <p:cNvPr id="24588" name="Text Box 13"/>
            <p:cNvSpPr txBox="1">
              <a:spLocks noChangeArrowheads="1"/>
            </p:cNvSpPr>
            <p:nvPr/>
          </p:nvSpPr>
          <p:spPr bwMode="auto">
            <a:xfrm>
              <a:off x="2562" y="1117"/>
              <a:ext cx="590" cy="249"/>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省略可</a:t>
              </a:r>
            </a:p>
          </p:txBody>
        </p:sp>
        <p:sp>
          <p:nvSpPr>
            <p:cNvPr id="24589" name="Line 14"/>
            <p:cNvSpPr>
              <a:spLocks noChangeShapeType="1"/>
            </p:cNvSpPr>
            <p:nvPr/>
          </p:nvSpPr>
          <p:spPr bwMode="auto">
            <a:xfrm flipH="1" flipV="1">
              <a:off x="3288" y="1253"/>
              <a:ext cx="45" cy="317"/>
            </a:xfrm>
            <a:prstGeom prst="line">
              <a:avLst/>
            </a:prstGeom>
            <a:noFill/>
            <a:ln w="19050">
              <a:solidFill>
                <a:srgbClr val="FF0000"/>
              </a:solidFill>
              <a:round/>
              <a:headEnd/>
              <a:tailEnd/>
            </a:ln>
          </p:spPr>
          <p:txBody>
            <a:bodyPr/>
            <a:lstStyle/>
            <a:p>
              <a:endParaRPr lang="ja-JP" altLang="en-US"/>
            </a:p>
          </p:txBody>
        </p:sp>
        <p:sp>
          <p:nvSpPr>
            <p:cNvPr id="24590" name="Line 15"/>
            <p:cNvSpPr>
              <a:spLocks noChangeShapeType="1"/>
            </p:cNvSpPr>
            <p:nvPr/>
          </p:nvSpPr>
          <p:spPr bwMode="auto">
            <a:xfrm>
              <a:off x="3152" y="1253"/>
              <a:ext cx="136" cy="0"/>
            </a:xfrm>
            <a:prstGeom prst="line">
              <a:avLst/>
            </a:prstGeom>
            <a:noFill/>
            <a:ln w="19050">
              <a:solidFill>
                <a:srgbClr val="FF0000"/>
              </a:solidFill>
              <a:round/>
              <a:headEnd/>
              <a:tailEnd/>
            </a:ln>
          </p:spPr>
          <p:txBody>
            <a:bodyPr/>
            <a:lstStyle/>
            <a:p>
              <a:endParaRPr lang="ja-JP" altLang="en-US"/>
            </a:p>
          </p:txBody>
        </p:sp>
        <p:sp>
          <p:nvSpPr>
            <p:cNvPr id="24591" name="Line 16"/>
            <p:cNvSpPr>
              <a:spLocks noChangeShapeType="1"/>
            </p:cNvSpPr>
            <p:nvPr/>
          </p:nvSpPr>
          <p:spPr bwMode="auto">
            <a:xfrm flipV="1">
              <a:off x="4468" y="1298"/>
              <a:ext cx="136" cy="272"/>
            </a:xfrm>
            <a:prstGeom prst="line">
              <a:avLst/>
            </a:prstGeom>
            <a:noFill/>
            <a:ln w="19050">
              <a:solidFill>
                <a:srgbClr val="FF0000"/>
              </a:solidFill>
              <a:round/>
              <a:headEnd/>
              <a:tailEnd/>
            </a:ln>
          </p:spPr>
          <p:txBody>
            <a:bodyPr/>
            <a:lstStyle/>
            <a:p>
              <a:endParaRPr lang="ja-JP" altLang="en-US"/>
            </a:p>
          </p:txBody>
        </p:sp>
        <p:sp>
          <p:nvSpPr>
            <p:cNvPr id="24592" name="Text Box 17"/>
            <p:cNvSpPr txBox="1">
              <a:spLocks noChangeArrowheads="1"/>
            </p:cNvSpPr>
            <p:nvPr/>
          </p:nvSpPr>
          <p:spPr bwMode="auto">
            <a:xfrm>
              <a:off x="3379" y="935"/>
              <a:ext cx="2223" cy="422"/>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スクリプトブロック。</a:t>
              </a:r>
              <a:r>
                <a:rPr lang="en-US" altLang="ja-JP">
                  <a:solidFill>
                    <a:srgbClr val="FF0000"/>
                  </a:solidFill>
                </a:rPr>
                <a:t>$_</a:t>
              </a:r>
              <a:r>
                <a:rPr lang="ja-JP" altLang="en-US">
                  <a:solidFill>
                    <a:srgbClr val="FF0000"/>
                  </a:solidFill>
                </a:rPr>
                <a:t>にはパイプに渡されたオブジェクトが格納</a:t>
              </a:r>
            </a:p>
          </p:txBody>
        </p:sp>
      </p:gr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オブジェクトが渡るパイプ</a:t>
            </a:r>
            <a:r>
              <a:rPr lang="en-US" altLang="ja-JP" smtClean="0"/>
              <a:t>(5) </a:t>
            </a:r>
            <a:r>
              <a:rPr lang="ja-JP" altLang="en-US" smtClean="0"/>
              <a:t>列挙</a:t>
            </a:r>
            <a:endParaRPr kumimoji="1" lang="ja-JP" altLang="en-US" smtClean="0"/>
          </a:p>
        </p:txBody>
      </p:sp>
      <p:sp>
        <p:nvSpPr>
          <p:cNvPr id="25603" name="コンテンツ プレースホルダ 2"/>
          <p:cNvSpPr>
            <a:spLocks noGrp="1"/>
          </p:cNvSpPr>
          <p:nvPr>
            <p:ph idx="1"/>
          </p:nvPr>
        </p:nvSpPr>
        <p:spPr/>
        <p:txBody>
          <a:bodyPr/>
          <a:lstStyle/>
          <a:p>
            <a:r>
              <a:rPr lang="en-US" altLang="ja-JP" sz="2400" smtClean="0"/>
              <a:t>Foreach-Object</a:t>
            </a:r>
            <a:r>
              <a:rPr lang="ja-JP" altLang="en-US" sz="2400" smtClean="0"/>
              <a:t>でパイプを渡ったオブジェクト配列の要素それぞれに対してコマンド実行可能。</a:t>
            </a:r>
          </a:p>
        </p:txBody>
      </p:sp>
      <p:sp>
        <p:nvSpPr>
          <p:cNvPr id="25604" name="Text Box 4"/>
          <p:cNvSpPr txBox="1">
            <a:spLocks noChangeArrowheads="1"/>
          </p:cNvSpPr>
          <p:nvPr/>
        </p:nvSpPr>
        <p:spPr bwMode="auto">
          <a:xfrm>
            <a:off x="857250" y="2428875"/>
            <a:ext cx="7632700" cy="3540125"/>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C:\Documents and Settings\daisuke&gt; </a:t>
            </a:r>
            <a:r>
              <a:rPr lang="en-US" altLang="ja-JP" sz="1400" b="1">
                <a:latin typeface="ＭＳ ゴシック" pitchFamily="49" charset="-128"/>
                <a:ea typeface="ＭＳ ゴシック" pitchFamily="49" charset="-128"/>
              </a:rPr>
              <a:t>dir</a:t>
            </a:r>
            <a:r>
              <a:rPr lang="en-US" altLang="ja-JP" sz="1400">
                <a:latin typeface="ＭＳ ゴシック" pitchFamily="49" charset="-128"/>
                <a:ea typeface="ＭＳ ゴシック" pitchFamily="49" charset="-128"/>
              </a:rPr>
              <a:t> | </a:t>
            </a:r>
            <a:r>
              <a:rPr lang="en-US" altLang="ja-JP" sz="1400" b="1">
                <a:latin typeface="ＭＳ ゴシック" pitchFamily="49" charset="-128"/>
                <a:ea typeface="ＭＳ ゴシック" pitchFamily="49" charset="-128"/>
              </a:rPr>
              <a:t>Foreach-Object</a:t>
            </a:r>
            <a:r>
              <a:rPr lang="en-US" altLang="ja-JP" sz="1400">
                <a:latin typeface="ＭＳ ゴシック" pitchFamily="49" charset="-128"/>
                <a:ea typeface="ＭＳ ゴシック" pitchFamily="49" charset="-128"/>
              </a:rPr>
              <a:t> -process{</a:t>
            </a:r>
            <a:r>
              <a:rPr lang="en-US" altLang="ja-JP" sz="1400" b="1">
                <a:latin typeface="ＭＳ ゴシック" pitchFamily="49" charset="-128"/>
                <a:ea typeface="ＭＳ ゴシック" pitchFamily="49" charset="-128"/>
              </a:rPr>
              <a:t>Write-Host</a:t>
            </a:r>
            <a:r>
              <a:rPr lang="en-US" altLang="ja-JP" sz="1400">
                <a:latin typeface="ＭＳ ゴシック" pitchFamily="49" charset="-128"/>
                <a:ea typeface="ＭＳ ゴシック" pitchFamily="49" charset="-128"/>
              </a:rPr>
              <a:t> $</a:t>
            </a:r>
          </a:p>
          <a:p>
            <a:r>
              <a:rPr lang="en-US" altLang="ja-JP" sz="1400">
                <a:latin typeface="ＭＳ ゴシック" pitchFamily="49" charset="-128"/>
                <a:ea typeface="ＭＳ ゴシック" pitchFamily="49" charset="-128"/>
              </a:rPr>
              <a:t>_.FullName}</a:t>
            </a:r>
          </a:p>
          <a:p>
            <a:r>
              <a:rPr lang="en-US" altLang="ja-JP" sz="1400">
                <a:latin typeface="ＭＳ ゴシック" pitchFamily="49" charset="-128"/>
                <a:ea typeface="ＭＳ ゴシック" pitchFamily="49" charset="-128"/>
              </a:rPr>
              <a:t>C:\Documents and Settings\daisuke\Application Data</a:t>
            </a:r>
          </a:p>
          <a:p>
            <a:r>
              <a:rPr lang="en-US" altLang="ja-JP" sz="1400">
                <a:latin typeface="ＭＳ ゴシック" pitchFamily="49" charset="-128"/>
                <a:ea typeface="ＭＳ ゴシック" pitchFamily="49" charset="-128"/>
              </a:rPr>
              <a:t>C:\Documents and Settings\daisuke\Contacts</a:t>
            </a:r>
          </a:p>
          <a:p>
            <a:r>
              <a:rPr lang="en-US" altLang="ja-JP" sz="1400">
                <a:latin typeface="ＭＳ ゴシック" pitchFamily="49" charset="-128"/>
                <a:ea typeface="ＭＳ ゴシック" pitchFamily="49" charset="-128"/>
              </a:rPr>
              <a:t>C:\Documents and Settings\daisuke\Favorites</a:t>
            </a:r>
          </a:p>
          <a:p>
            <a:r>
              <a:rPr lang="en-US" altLang="ja-JP" sz="1400">
                <a:latin typeface="ＭＳ ゴシック" pitchFamily="49" charset="-128"/>
                <a:ea typeface="ＭＳ ゴシック" pitchFamily="49" charset="-128"/>
              </a:rPr>
              <a:t>C:\Documents and Settings\daisuke\Local Settings</a:t>
            </a:r>
          </a:p>
          <a:p>
            <a:r>
              <a:rPr lang="en-US" altLang="ja-JP" sz="1400">
                <a:latin typeface="ＭＳ ゴシック" pitchFamily="49" charset="-128"/>
                <a:ea typeface="ＭＳ ゴシック" pitchFamily="49" charset="-128"/>
              </a:rPr>
              <a:t>C:\Documents and Settings\daisuke\My Documents</a:t>
            </a:r>
          </a:p>
          <a:p>
            <a:r>
              <a:rPr lang="en-US" altLang="ja-JP" sz="1400">
                <a:latin typeface="ＭＳ ゴシック" pitchFamily="49" charset="-128"/>
                <a:ea typeface="ＭＳ ゴシック" pitchFamily="49" charset="-128"/>
              </a:rPr>
              <a:t>C:\Documents and Settings\daisuke\NetHood</a:t>
            </a:r>
          </a:p>
          <a:p>
            <a:r>
              <a:rPr lang="en-US" altLang="ja-JP" sz="1400">
                <a:latin typeface="ＭＳ ゴシック" pitchFamily="49" charset="-128"/>
                <a:ea typeface="ＭＳ ゴシック" pitchFamily="49" charset="-128"/>
              </a:rPr>
              <a:t>C:\Documents and Settings\daisuke\PrintHood</a:t>
            </a:r>
          </a:p>
          <a:p>
            <a:r>
              <a:rPr lang="en-US" altLang="ja-JP" sz="1400">
                <a:latin typeface="ＭＳ ゴシック" pitchFamily="49" charset="-128"/>
                <a:ea typeface="ＭＳ ゴシック" pitchFamily="49" charset="-128"/>
              </a:rPr>
              <a:t>C:\Documents and Settings\daisuke\Recent</a:t>
            </a:r>
          </a:p>
          <a:p>
            <a:r>
              <a:rPr lang="en-US" altLang="ja-JP" sz="1400">
                <a:latin typeface="ＭＳ ゴシック" pitchFamily="49" charset="-128"/>
                <a:ea typeface="ＭＳ ゴシック" pitchFamily="49" charset="-128"/>
              </a:rPr>
              <a:t>C:\Documents and Settings\daisuke\SendTo</a:t>
            </a:r>
          </a:p>
          <a:p>
            <a:r>
              <a:rPr lang="en-US" altLang="ja-JP" sz="1400">
                <a:latin typeface="ＭＳ ゴシック" pitchFamily="49" charset="-128"/>
                <a:ea typeface="ＭＳ ゴシック" pitchFamily="49" charset="-128"/>
              </a:rPr>
              <a:t>C:\Documents and Settings\daisuke\Templates</a:t>
            </a:r>
          </a:p>
          <a:p>
            <a:r>
              <a:rPr lang="en-US" altLang="ja-JP" sz="1400">
                <a:latin typeface="ＭＳ ゴシック" pitchFamily="49" charset="-128"/>
                <a:ea typeface="ＭＳ ゴシック" pitchFamily="49" charset="-128"/>
              </a:rPr>
              <a:t>C:\Documents and Settings\daisuke\UserData</a:t>
            </a:r>
          </a:p>
          <a:p>
            <a:r>
              <a:rPr lang="en-US" altLang="ja-JP" sz="1400">
                <a:latin typeface="ＭＳ ゴシック" pitchFamily="49" charset="-128"/>
                <a:ea typeface="ＭＳ ゴシック" pitchFamily="49" charset="-128"/>
              </a:rPr>
              <a:t>C:\Documents and Settings\daisuke\WINDOWS</a:t>
            </a:r>
          </a:p>
          <a:p>
            <a:r>
              <a:rPr lang="en-US" altLang="ja-JP" sz="1400">
                <a:latin typeface="ＭＳ ゴシック" pitchFamily="49" charset="-128"/>
                <a:ea typeface="ＭＳ ゴシック" pitchFamily="49" charset="-128"/>
              </a:rPr>
              <a:t>C:\Documents and Settings\daisuke\</a:t>
            </a:r>
            <a:r>
              <a:rPr lang="ja-JP" altLang="en-US" sz="1400">
                <a:latin typeface="ＭＳ ゴシック" pitchFamily="49" charset="-128"/>
                <a:ea typeface="ＭＳ ゴシック" pitchFamily="49" charset="-128"/>
              </a:rPr>
              <a:t>スタート メニュー</a:t>
            </a:r>
          </a:p>
          <a:p>
            <a:r>
              <a:rPr lang="en-US" altLang="ja-JP" sz="1400">
                <a:latin typeface="ＭＳ ゴシック" pitchFamily="49" charset="-128"/>
                <a:ea typeface="ＭＳ ゴシック" pitchFamily="49" charset="-128"/>
              </a:rPr>
              <a:t>C:\Documents and Settings\daisuke\</a:t>
            </a:r>
            <a:r>
              <a:rPr lang="ja-JP" altLang="en-US" sz="1400">
                <a:latin typeface="ＭＳ ゴシック" pitchFamily="49" charset="-128"/>
                <a:ea typeface="ＭＳ ゴシック" pitchFamily="49" charset="-128"/>
              </a:rPr>
              <a:t>デスクトップ</a:t>
            </a:r>
          </a:p>
        </p:txBody>
      </p:sp>
      <p:grpSp>
        <p:nvGrpSpPr>
          <p:cNvPr id="25605" name="グループ化 22"/>
          <p:cNvGrpSpPr>
            <a:grpSpLocks/>
          </p:cNvGrpSpPr>
          <p:nvPr/>
        </p:nvGrpSpPr>
        <p:grpSpPr bwMode="auto">
          <a:xfrm>
            <a:off x="928688" y="1484313"/>
            <a:ext cx="7964487" cy="1982787"/>
            <a:chOff x="928688" y="1484313"/>
            <a:chExt cx="7964487" cy="1982787"/>
          </a:xfrm>
        </p:grpSpPr>
        <p:sp>
          <p:nvSpPr>
            <p:cNvPr id="25607" name="Line 16"/>
            <p:cNvSpPr>
              <a:spLocks noChangeShapeType="1"/>
            </p:cNvSpPr>
            <p:nvPr/>
          </p:nvSpPr>
          <p:spPr bwMode="auto">
            <a:xfrm flipH="1" flipV="1">
              <a:off x="8072438" y="2143125"/>
              <a:ext cx="285750" cy="574675"/>
            </a:xfrm>
            <a:prstGeom prst="line">
              <a:avLst/>
            </a:prstGeom>
            <a:noFill/>
            <a:ln w="19050">
              <a:solidFill>
                <a:srgbClr val="FF0000"/>
              </a:solidFill>
              <a:round/>
              <a:headEnd/>
              <a:tailEnd/>
            </a:ln>
          </p:spPr>
          <p:txBody>
            <a:bodyPr/>
            <a:lstStyle/>
            <a:p>
              <a:endParaRPr lang="ja-JP" altLang="en-US"/>
            </a:p>
          </p:txBody>
        </p:sp>
        <p:grpSp>
          <p:nvGrpSpPr>
            <p:cNvPr id="25608" name="グループ化 21"/>
            <p:cNvGrpSpPr>
              <a:grpSpLocks/>
            </p:cNvGrpSpPr>
            <p:nvPr/>
          </p:nvGrpSpPr>
          <p:grpSpPr bwMode="auto">
            <a:xfrm>
              <a:off x="928688" y="1484313"/>
              <a:ext cx="7964487" cy="1982787"/>
              <a:chOff x="928688" y="1484313"/>
              <a:chExt cx="7964487" cy="1982787"/>
            </a:xfrm>
          </p:grpSpPr>
          <p:sp>
            <p:nvSpPr>
              <p:cNvPr id="25609" name="Line 6"/>
              <p:cNvSpPr>
                <a:spLocks noChangeShapeType="1"/>
              </p:cNvSpPr>
              <p:nvPr/>
            </p:nvSpPr>
            <p:spPr bwMode="auto">
              <a:xfrm>
                <a:off x="4857750" y="2714625"/>
                <a:ext cx="1285875" cy="0"/>
              </a:xfrm>
              <a:prstGeom prst="line">
                <a:avLst/>
              </a:prstGeom>
              <a:noFill/>
              <a:ln w="28575">
                <a:solidFill>
                  <a:srgbClr val="FF0000"/>
                </a:solidFill>
                <a:round/>
                <a:headEnd/>
                <a:tailEnd/>
              </a:ln>
            </p:spPr>
            <p:txBody>
              <a:bodyPr/>
              <a:lstStyle/>
              <a:p>
                <a:endParaRPr lang="ja-JP" altLang="en-US"/>
              </a:p>
            </p:txBody>
          </p:sp>
          <p:sp>
            <p:nvSpPr>
              <p:cNvPr id="25610" name="Line 8"/>
              <p:cNvSpPr>
                <a:spLocks noChangeShapeType="1"/>
              </p:cNvSpPr>
              <p:nvPr/>
            </p:nvSpPr>
            <p:spPr bwMode="auto">
              <a:xfrm>
                <a:off x="7000875" y="2714625"/>
                <a:ext cx="1428750" cy="0"/>
              </a:xfrm>
              <a:prstGeom prst="line">
                <a:avLst/>
              </a:prstGeom>
              <a:noFill/>
              <a:ln w="28575">
                <a:solidFill>
                  <a:srgbClr val="FF0000"/>
                </a:solidFill>
                <a:round/>
                <a:headEnd/>
                <a:tailEnd/>
              </a:ln>
            </p:spPr>
            <p:txBody>
              <a:bodyPr/>
              <a:lstStyle/>
              <a:p>
                <a:endParaRPr lang="ja-JP" altLang="en-US"/>
              </a:p>
            </p:txBody>
          </p:sp>
          <p:sp>
            <p:nvSpPr>
              <p:cNvPr id="25611" name="Line 9"/>
              <p:cNvSpPr>
                <a:spLocks noChangeShapeType="1"/>
              </p:cNvSpPr>
              <p:nvPr/>
            </p:nvSpPr>
            <p:spPr bwMode="auto">
              <a:xfrm flipH="1" flipV="1">
                <a:off x="4786313" y="2286000"/>
                <a:ext cx="71437" cy="428625"/>
              </a:xfrm>
              <a:prstGeom prst="line">
                <a:avLst/>
              </a:prstGeom>
              <a:noFill/>
              <a:ln w="19050">
                <a:solidFill>
                  <a:srgbClr val="FF0000"/>
                </a:solidFill>
                <a:round/>
                <a:headEnd/>
                <a:tailEnd/>
              </a:ln>
            </p:spPr>
            <p:txBody>
              <a:bodyPr/>
              <a:lstStyle/>
              <a:p>
                <a:endParaRPr lang="ja-JP" altLang="en-US"/>
              </a:p>
            </p:txBody>
          </p:sp>
          <p:sp>
            <p:nvSpPr>
              <p:cNvPr id="25612" name="Text Box 12"/>
              <p:cNvSpPr txBox="1">
                <a:spLocks noChangeArrowheads="1"/>
              </p:cNvSpPr>
              <p:nvPr/>
            </p:nvSpPr>
            <p:spPr bwMode="auto">
              <a:xfrm>
                <a:off x="2500313" y="1928813"/>
                <a:ext cx="2452687" cy="3698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a:t>
                </a:r>
                <a:r>
                  <a:rPr lang="ja-JP" altLang="en-US">
                    <a:solidFill>
                      <a:srgbClr val="FF0000"/>
                    </a:solidFill>
                  </a:rPr>
                  <a:t>または</a:t>
                </a:r>
                <a:r>
                  <a:rPr lang="en-US" altLang="ja-JP">
                    <a:solidFill>
                      <a:srgbClr val="FF0000"/>
                    </a:solidFill>
                  </a:rPr>
                  <a:t>foreach</a:t>
                </a:r>
                <a:r>
                  <a:rPr lang="ja-JP" altLang="en-US">
                    <a:solidFill>
                      <a:srgbClr val="FF0000"/>
                    </a:solidFill>
                  </a:rPr>
                  <a:t>でも可</a:t>
                </a:r>
              </a:p>
            </p:txBody>
          </p:sp>
          <p:sp>
            <p:nvSpPr>
              <p:cNvPr id="25613" name="Text Box 13"/>
              <p:cNvSpPr txBox="1">
                <a:spLocks noChangeArrowheads="1"/>
              </p:cNvSpPr>
              <p:nvPr/>
            </p:nvSpPr>
            <p:spPr bwMode="auto">
              <a:xfrm>
                <a:off x="6215063" y="3071813"/>
                <a:ext cx="9366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省略可</a:t>
                </a:r>
              </a:p>
            </p:txBody>
          </p:sp>
          <p:sp>
            <p:nvSpPr>
              <p:cNvPr id="25614" name="Line 14"/>
              <p:cNvSpPr>
                <a:spLocks noChangeShapeType="1"/>
              </p:cNvSpPr>
              <p:nvPr/>
            </p:nvSpPr>
            <p:spPr bwMode="auto">
              <a:xfrm flipH="1" flipV="1">
                <a:off x="6643688" y="2714625"/>
                <a:ext cx="71437" cy="357188"/>
              </a:xfrm>
              <a:prstGeom prst="line">
                <a:avLst/>
              </a:prstGeom>
              <a:noFill/>
              <a:ln w="19050">
                <a:solidFill>
                  <a:srgbClr val="FF0000"/>
                </a:solidFill>
                <a:round/>
                <a:headEnd/>
                <a:tailEnd/>
              </a:ln>
            </p:spPr>
            <p:txBody>
              <a:bodyPr/>
              <a:lstStyle/>
              <a:p>
                <a:endParaRPr lang="ja-JP" altLang="en-US"/>
              </a:p>
            </p:txBody>
          </p:sp>
          <p:sp>
            <p:nvSpPr>
              <p:cNvPr id="25615" name="Text Box 17"/>
              <p:cNvSpPr txBox="1">
                <a:spLocks noChangeArrowheads="1"/>
              </p:cNvSpPr>
              <p:nvPr/>
            </p:nvSpPr>
            <p:spPr bwMode="auto">
              <a:xfrm>
                <a:off x="5364163" y="1484313"/>
                <a:ext cx="3529012" cy="669925"/>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スクリプトブロック。</a:t>
                </a:r>
                <a:r>
                  <a:rPr lang="en-US" altLang="ja-JP">
                    <a:solidFill>
                      <a:srgbClr val="FF0000"/>
                    </a:solidFill>
                  </a:rPr>
                  <a:t>$_</a:t>
                </a:r>
                <a:r>
                  <a:rPr lang="ja-JP" altLang="en-US">
                    <a:solidFill>
                      <a:srgbClr val="FF0000"/>
                    </a:solidFill>
                  </a:rPr>
                  <a:t>にはパイプに渡されたオブジェクトが格納</a:t>
                </a:r>
              </a:p>
            </p:txBody>
          </p:sp>
          <p:sp>
            <p:nvSpPr>
              <p:cNvPr id="25616" name="Line 8"/>
              <p:cNvSpPr>
                <a:spLocks noChangeShapeType="1"/>
              </p:cNvSpPr>
              <p:nvPr/>
            </p:nvSpPr>
            <p:spPr bwMode="auto">
              <a:xfrm>
                <a:off x="6215063" y="2714625"/>
                <a:ext cx="714375" cy="0"/>
              </a:xfrm>
              <a:prstGeom prst="line">
                <a:avLst/>
              </a:prstGeom>
              <a:noFill/>
              <a:ln w="28575">
                <a:solidFill>
                  <a:srgbClr val="FF0000"/>
                </a:solidFill>
                <a:round/>
                <a:headEnd/>
                <a:tailEnd/>
              </a:ln>
            </p:spPr>
            <p:txBody>
              <a:bodyPr/>
              <a:lstStyle/>
              <a:p>
                <a:endParaRPr lang="ja-JP" altLang="en-US"/>
              </a:p>
            </p:txBody>
          </p:sp>
          <p:sp>
            <p:nvSpPr>
              <p:cNvPr id="25617" name="Line 8"/>
              <p:cNvSpPr>
                <a:spLocks noChangeShapeType="1"/>
              </p:cNvSpPr>
              <p:nvPr/>
            </p:nvSpPr>
            <p:spPr bwMode="auto">
              <a:xfrm>
                <a:off x="928688" y="2928938"/>
                <a:ext cx="1000125" cy="0"/>
              </a:xfrm>
              <a:prstGeom prst="line">
                <a:avLst/>
              </a:prstGeom>
              <a:noFill/>
              <a:ln w="28575">
                <a:solidFill>
                  <a:srgbClr val="FF0000"/>
                </a:solidFill>
                <a:round/>
                <a:headEnd/>
                <a:tailEnd/>
              </a:ln>
            </p:spPr>
            <p:txBody>
              <a:bodyPr/>
              <a:lstStyle/>
              <a:p>
                <a:endParaRPr lang="ja-JP" altLang="en-US"/>
              </a:p>
            </p:txBody>
          </p:sp>
        </p:grpSp>
      </p:grpSp>
      <p:sp>
        <p:nvSpPr>
          <p:cNvPr id="25606" name="Text Box 5"/>
          <p:cNvSpPr txBox="1">
            <a:spLocks noChangeArrowheads="1"/>
          </p:cNvSpPr>
          <p:nvPr/>
        </p:nvSpPr>
        <p:spPr bwMode="auto">
          <a:xfrm>
            <a:off x="5500688" y="5286375"/>
            <a:ext cx="3001962" cy="646113"/>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カレントにあるファイルのフルパスの一覧を表示</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ja-JP" altLang="en-US" smtClean="0"/>
              <a:t>オブジェクトが渡るパイプ</a:t>
            </a:r>
            <a:r>
              <a:rPr lang="en-US" altLang="ja-JP" smtClean="0"/>
              <a:t>(5) </a:t>
            </a:r>
            <a:r>
              <a:rPr lang="ja-JP" altLang="en-US" smtClean="0"/>
              <a:t>出力</a:t>
            </a:r>
          </a:p>
        </p:txBody>
      </p:sp>
      <p:sp>
        <p:nvSpPr>
          <p:cNvPr id="26627" name="Rectangle 3"/>
          <p:cNvSpPr>
            <a:spLocks noGrp="1" noChangeArrowheads="1"/>
          </p:cNvSpPr>
          <p:nvPr>
            <p:ph type="body" idx="1"/>
          </p:nvPr>
        </p:nvSpPr>
        <p:spPr/>
        <p:txBody>
          <a:bodyPr/>
          <a:lstStyle/>
          <a:p>
            <a:r>
              <a:rPr lang="ja-JP" altLang="en-US" smtClean="0"/>
              <a:t>出力形式も自由自在</a:t>
            </a:r>
          </a:p>
          <a:p>
            <a:endParaRPr lang="ja-JP" altLang="en-US" smtClean="0"/>
          </a:p>
          <a:p>
            <a:endParaRPr lang="ja-JP" altLang="en-US" smtClean="0"/>
          </a:p>
          <a:p>
            <a:endParaRPr lang="ja-JP" altLang="en-US" smtClean="0"/>
          </a:p>
          <a:p>
            <a:r>
              <a:rPr lang="ja-JP" altLang="en-US" smtClean="0"/>
              <a:t>出力先も自由自在</a:t>
            </a:r>
          </a:p>
          <a:p>
            <a:pPr>
              <a:buFontTx/>
              <a:buNone/>
            </a:pPr>
            <a:endParaRPr lang="ja-JP" altLang="en-US" smtClean="0"/>
          </a:p>
        </p:txBody>
      </p:sp>
      <p:sp>
        <p:nvSpPr>
          <p:cNvPr id="26628" name="Text Box 4"/>
          <p:cNvSpPr txBox="1">
            <a:spLocks noChangeArrowheads="1"/>
          </p:cNvSpPr>
          <p:nvPr/>
        </p:nvSpPr>
        <p:spPr bwMode="auto">
          <a:xfrm>
            <a:off x="1042988" y="4149725"/>
            <a:ext cx="6624637" cy="1604963"/>
          </a:xfrm>
          <a:prstGeom prst="rect">
            <a:avLst/>
          </a:prstGeom>
          <a:noFill/>
          <a:ln w="9525">
            <a:noFill/>
            <a:miter lim="800000"/>
            <a:headEnd/>
            <a:tailEnd/>
          </a:ln>
        </p:spPr>
        <p:txBody>
          <a:bodyPr>
            <a:spAutoFit/>
          </a:bodyPr>
          <a:lstStyle/>
          <a:p>
            <a:pPr>
              <a:spcBef>
                <a:spcPct val="50000"/>
              </a:spcBef>
            </a:pPr>
            <a:r>
              <a:rPr lang="ja-JP" altLang="en-US"/>
              <a:t>コンソール？	→	 ～ </a:t>
            </a:r>
            <a:r>
              <a:rPr lang="en-US" altLang="ja-JP"/>
              <a:t>| Out-Host (</a:t>
            </a:r>
            <a:r>
              <a:rPr lang="ja-JP" altLang="en-US"/>
              <a:t>デフォルト</a:t>
            </a:r>
            <a:r>
              <a:rPr lang="en-US" altLang="ja-JP"/>
              <a:t>)</a:t>
            </a:r>
            <a:endParaRPr lang="ja-JP" altLang="en-US"/>
          </a:p>
          <a:p>
            <a:pPr>
              <a:spcBef>
                <a:spcPct val="50000"/>
              </a:spcBef>
            </a:pPr>
            <a:r>
              <a:rPr lang="ja-JP" altLang="en-US"/>
              <a:t>ファイル？ 	→	 ～ </a:t>
            </a:r>
            <a:r>
              <a:rPr lang="en-US" altLang="ja-JP"/>
              <a:t>|</a:t>
            </a:r>
            <a:r>
              <a:rPr lang="ja-JP" altLang="en-US"/>
              <a:t> </a:t>
            </a:r>
            <a:r>
              <a:rPr lang="en-US" altLang="ja-JP"/>
              <a:t>Out-File </a:t>
            </a:r>
            <a:r>
              <a:rPr lang="ja-JP" altLang="en-US" sz="1600"/>
              <a:t>もしくは</a:t>
            </a:r>
            <a:r>
              <a:rPr lang="en-US" altLang="ja-JP" sz="1600"/>
              <a:t>&gt;</a:t>
            </a:r>
            <a:r>
              <a:rPr lang="ja-JP" altLang="en-US" sz="1600"/>
              <a:t>（リダイレクト）</a:t>
            </a:r>
          </a:p>
          <a:p>
            <a:pPr>
              <a:spcBef>
                <a:spcPct val="50000"/>
              </a:spcBef>
            </a:pPr>
            <a:r>
              <a:rPr lang="ja-JP" altLang="en-US"/>
              <a:t>プリンタ？	→	 ～ </a:t>
            </a:r>
            <a:r>
              <a:rPr lang="en-US" altLang="ja-JP"/>
              <a:t>|</a:t>
            </a:r>
            <a:r>
              <a:rPr lang="ja-JP" altLang="en-US"/>
              <a:t> </a:t>
            </a:r>
            <a:r>
              <a:rPr lang="en-US" altLang="ja-JP"/>
              <a:t>Out-Printer</a:t>
            </a:r>
            <a:endParaRPr lang="ja-JP" altLang="en-US"/>
          </a:p>
          <a:p>
            <a:pPr>
              <a:spcBef>
                <a:spcPct val="50000"/>
              </a:spcBef>
            </a:pPr>
            <a:r>
              <a:rPr lang="en-US" altLang="ja-JP"/>
              <a:t>etc</a:t>
            </a:r>
          </a:p>
        </p:txBody>
      </p:sp>
      <p:sp>
        <p:nvSpPr>
          <p:cNvPr id="26629" name="Text Box 5"/>
          <p:cNvSpPr txBox="1">
            <a:spLocks noChangeArrowheads="1"/>
          </p:cNvSpPr>
          <p:nvPr/>
        </p:nvSpPr>
        <p:spPr bwMode="auto">
          <a:xfrm>
            <a:off x="1042988" y="1773238"/>
            <a:ext cx="5400675" cy="1604962"/>
          </a:xfrm>
          <a:prstGeom prst="rect">
            <a:avLst/>
          </a:prstGeom>
          <a:noFill/>
          <a:ln w="9525">
            <a:noFill/>
            <a:miter lim="800000"/>
            <a:headEnd/>
            <a:tailEnd/>
          </a:ln>
        </p:spPr>
        <p:txBody>
          <a:bodyPr>
            <a:spAutoFit/>
          </a:bodyPr>
          <a:lstStyle/>
          <a:p>
            <a:pPr>
              <a:spcBef>
                <a:spcPct val="50000"/>
              </a:spcBef>
            </a:pPr>
            <a:r>
              <a:rPr lang="ja-JP" altLang="en-US"/>
              <a:t>テーブル？	→	 ～ </a:t>
            </a:r>
            <a:r>
              <a:rPr lang="en-US" altLang="ja-JP"/>
              <a:t>| Format-Table</a:t>
            </a:r>
            <a:endParaRPr lang="ja-JP" altLang="en-US"/>
          </a:p>
          <a:p>
            <a:pPr>
              <a:spcBef>
                <a:spcPct val="50000"/>
              </a:spcBef>
            </a:pPr>
            <a:r>
              <a:rPr lang="ja-JP" altLang="en-US"/>
              <a:t>リスト？ 		→	 ～ </a:t>
            </a:r>
            <a:r>
              <a:rPr lang="en-US" altLang="ja-JP"/>
              <a:t>|</a:t>
            </a:r>
            <a:r>
              <a:rPr lang="ja-JP" altLang="en-US"/>
              <a:t> </a:t>
            </a:r>
            <a:r>
              <a:rPr lang="en-US" altLang="ja-JP"/>
              <a:t>Format-List</a:t>
            </a:r>
            <a:endParaRPr lang="ja-JP" altLang="en-US"/>
          </a:p>
          <a:p>
            <a:pPr>
              <a:spcBef>
                <a:spcPct val="50000"/>
              </a:spcBef>
            </a:pPr>
            <a:r>
              <a:rPr lang="ja-JP" altLang="en-US"/>
              <a:t>一覧？		→	 ～ </a:t>
            </a:r>
            <a:r>
              <a:rPr lang="en-US" altLang="ja-JP"/>
              <a:t>|</a:t>
            </a:r>
            <a:r>
              <a:rPr lang="ja-JP" altLang="en-US"/>
              <a:t> </a:t>
            </a:r>
            <a:r>
              <a:rPr lang="en-US" altLang="ja-JP"/>
              <a:t>Format-Wide</a:t>
            </a:r>
          </a:p>
          <a:p>
            <a:pPr>
              <a:spcBef>
                <a:spcPct val="50000"/>
              </a:spcBef>
            </a:pPr>
            <a:r>
              <a:rPr lang="en-US" altLang="ja-JP"/>
              <a:t>etc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ja-JP" smtClean="0"/>
              <a:t>WMI</a:t>
            </a:r>
            <a:r>
              <a:rPr lang="ja-JP" altLang="en-US" smtClean="0"/>
              <a:t>も自由自在</a:t>
            </a:r>
            <a:r>
              <a:rPr lang="en-US" altLang="ja-JP" smtClean="0"/>
              <a:t>(1) Before &amp; After</a:t>
            </a:r>
          </a:p>
        </p:txBody>
      </p:sp>
      <p:sp>
        <p:nvSpPr>
          <p:cNvPr id="27651" name="Rectangle 3"/>
          <p:cNvSpPr>
            <a:spLocks noGrp="1" noChangeArrowheads="1"/>
          </p:cNvSpPr>
          <p:nvPr>
            <p:ph type="body" idx="1"/>
          </p:nvPr>
        </p:nvSpPr>
        <p:spPr/>
        <p:txBody>
          <a:bodyPr/>
          <a:lstStyle/>
          <a:p>
            <a:r>
              <a:rPr lang="en-US" altLang="ja-JP" sz="2800" smtClean="0"/>
              <a:t>WMI (Windows Management Instrumentation)</a:t>
            </a:r>
            <a:r>
              <a:rPr lang="ja-JP" altLang="en-US" sz="2800" smtClean="0"/>
              <a:t>のクラスのインスタンスを簡単に呼び出せる。</a:t>
            </a:r>
          </a:p>
        </p:txBody>
      </p:sp>
      <p:sp>
        <p:nvSpPr>
          <p:cNvPr id="27652" name="Text Box 4"/>
          <p:cNvSpPr txBox="1">
            <a:spLocks noChangeArrowheads="1"/>
          </p:cNvSpPr>
          <p:nvPr/>
        </p:nvSpPr>
        <p:spPr bwMode="auto">
          <a:xfrm>
            <a:off x="755650" y="2492375"/>
            <a:ext cx="7632700" cy="137795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Set wbemServices = GetObject("winmgmts:\\.")</a:t>
            </a:r>
          </a:p>
          <a:p>
            <a:r>
              <a:rPr lang="en-US" altLang="ja-JP" sz="1400">
                <a:latin typeface="ＭＳ ゴシック" pitchFamily="49" charset="-128"/>
                <a:ea typeface="ＭＳ ゴシック" pitchFamily="49" charset="-128"/>
              </a:rPr>
              <a:t>Set wbemObjectSet = wbemServices.InstancesOf("Win32_LogicalMemoryConfiguration")</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For Each wbemObject In wbemObjectSet</a:t>
            </a:r>
          </a:p>
          <a:p>
            <a:r>
              <a:rPr lang="en-US" altLang="ja-JP" sz="1400">
                <a:latin typeface="ＭＳ ゴシック" pitchFamily="49" charset="-128"/>
                <a:ea typeface="ＭＳ ゴシック" pitchFamily="49" charset="-128"/>
              </a:rPr>
              <a:t>    WScript.Echo "</a:t>
            </a:r>
            <a:r>
              <a:rPr lang="ja-JP" altLang="en-US" sz="1400">
                <a:latin typeface="ＭＳ ゴシック" pitchFamily="49" charset="-128"/>
                <a:ea typeface="ＭＳ ゴシック" pitchFamily="49" charset="-128"/>
              </a:rPr>
              <a:t>物理メモリの合計 </a:t>
            </a:r>
            <a:r>
              <a:rPr lang="en-US" altLang="ja-JP" sz="1400">
                <a:latin typeface="ＭＳ ゴシック" pitchFamily="49" charset="-128"/>
                <a:ea typeface="ＭＳ ゴシック" pitchFamily="49" charset="-128"/>
              </a:rPr>
              <a:t>(kb): " &amp; wbemObject.TotalPhysicalMemory</a:t>
            </a:r>
          </a:p>
          <a:p>
            <a:r>
              <a:rPr lang="en-US" altLang="ja-JP" sz="1400">
                <a:latin typeface="ＭＳ ゴシック" pitchFamily="49" charset="-128"/>
                <a:ea typeface="ＭＳ ゴシック" pitchFamily="49" charset="-128"/>
              </a:rPr>
              <a:t>Next</a:t>
            </a:r>
            <a:endParaRPr lang="ja-JP" altLang="en-US" sz="1400">
              <a:latin typeface="ＭＳ ゴシック" pitchFamily="49" charset="-128"/>
              <a:ea typeface="ＭＳ ゴシック" pitchFamily="49" charset="-128"/>
            </a:endParaRPr>
          </a:p>
        </p:txBody>
      </p:sp>
      <p:sp>
        <p:nvSpPr>
          <p:cNvPr id="27653" name="Text Box 5"/>
          <p:cNvSpPr txBox="1">
            <a:spLocks noChangeArrowheads="1"/>
          </p:cNvSpPr>
          <p:nvPr/>
        </p:nvSpPr>
        <p:spPr bwMode="auto">
          <a:xfrm>
            <a:off x="539750" y="2133600"/>
            <a:ext cx="4391025" cy="395288"/>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en-US" altLang="ja-JP">
                <a:solidFill>
                  <a:srgbClr val="0000FF"/>
                </a:solidFill>
              </a:rPr>
              <a:t>WSH with VBScript</a:t>
            </a:r>
            <a:r>
              <a:rPr lang="ja-JP" altLang="en-US">
                <a:solidFill>
                  <a:srgbClr val="0000FF"/>
                </a:solidFill>
              </a:rPr>
              <a:t>では</a:t>
            </a:r>
            <a:r>
              <a:rPr lang="en-US" altLang="ja-JP">
                <a:solidFill>
                  <a:srgbClr val="0000FF"/>
                </a:solidFill>
              </a:rPr>
              <a:t>…</a:t>
            </a:r>
          </a:p>
        </p:txBody>
      </p:sp>
      <p:sp>
        <p:nvSpPr>
          <p:cNvPr id="63495" name="Text Box 7"/>
          <p:cNvSpPr txBox="1">
            <a:spLocks noChangeArrowheads="1"/>
          </p:cNvSpPr>
          <p:nvPr/>
        </p:nvSpPr>
        <p:spPr bwMode="auto">
          <a:xfrm>
            <a:off x="755650" y="4508500"/>
            <a:ext cx="7632700" cy="52705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Get-WMIObject</a:t>
            </a:r>
            <a:r>
              <a:rPr lang="en-US" altLang="ja-JP" sz="1400">
                <a:latin typeface="ＭＳ ゴシック" pitchFamily="49" charset="-128"/>
                <a:ea typeface="ＭＳ ゴシック" pitchFamily="49" charset="-128"/>
              </a:rPr>
              <a:t> -class Win32_LogicalMemoryConfiguration -property TotalPhy</a:t>
            </a:r>
          </a:p>
          <a:p>
            <a:r>
              <a:rPr lang="en-US" altLang="ja-JP" sz="1400">
                <a:latin typeface="ＭＳ ゴシック" pitchFamily="49" charset="-128"/>
                <a:ea typeface="ＭＳ ゴシック" pitchFamily="49" charset="-128"/>
              </a:rPr>
              <a:t>sicalMemory</a:t>
            </a:r>
          </a:p>
        </p:txBody>
      </p:sp>
      <p:sp>
        <p:nvSpPr>
          <p:cNvPr id="63497" name="Text Box 9"/>
          <p:cNvSpPr txBox="1">
            <a:spLocks noChangeArrowheads="1"/>
          </p:cNvSpPr>
          <p:nvPr/>
        </p:nvSpPr>
        <p:spPr bwMode="auto">
          <a:xfrm>
            <a:off x="755650" y="5516563"/>
            <a:ext cx="7632700" cy="314325"/>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Win32_LogicalMemoryConfiguration -p TotalPhysicalMemory</a:t>
            </a:r>
          </a:p>
        </p:txBody>
      </p:sp>
      <p:sp>
        <p:nvSpPr>
          <p:cNvPr id="63498" name="Text Box 10"/>
          <p:cNvSpPr txBox="1">
            <a:spLocks noChangeArrowheads="1"/>
          </p:cNvSpPr>
          <p:nvPr/>
        </p:nvSpPr>
        <p:spPr bwMode="auto">
          <a:xfrm>
            <a:off x="539750" y="4149725"/>
            <a:ext cx="4391025"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PowerShell</a:t>
            </a:r>
            <a:r>
              <a:rPr lang="ja-JP" altLang="en-US">
                <a:solidFill>
                  <a:srgbClr val="FF0000"/>
                </a:solidFill>
              </a:rPr>
              <a:t>ではこんなに簡単！</a:t>
            </a:r>
            <a:endParaRPr lang="en-US" altLang="ja-JP">
              <a:solidFill>
                <a:srgbClr val="FF0000"/>
              </a:solidFill>
            </a:endParaRPr>
          </a:p>
        </p:txBody>
      </p:sp>
      <p:sp>
        <p:nvSpPr>
          <p:cNvPr id="63499" name="Text Box 11"/>
          <p:cNvSpPr txBox="1">
            <a:spLocks noChangeArrowheads="1"/>
          </p:cNvSpPr>
          <p:nvPr/>
        </p:nvSpPr>
        <p:spPr bwMode="auto">
          <a:xfrm>
            <a:off x="539750" y="5157788"/>
            <a:ext cx="43910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省略すればさらに簡単！</a:t>
            </a:r>
          </a:p>
        </p:txBody>
      </p:sp>
      <p:sp>
        <p:nvSpPr>
          <p:cNvPr id="27658" name="Text Box 12"/>
          <p:cNvSpPr txBox="1">
            <a:spLocks noChangeArrowheads="1"/>
          </p:cNvSpPr>
          <p:nvPr/>
        </p:nvSpPr>
        <p:spPr bwMode="auto">
          <a:xfrm>
            <a:off x="6659563" y="3716338"/>
            <a:ext cx="1871662" cy="395287"/>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長ったらしい</a:t>
            </a:r>
            <a:r>
              <a:rPr lang="en-US" altLang="ja-JP">
                <a:solidFill>
                  <a:srgbClr val="0000FF"/>
                </a:solidFill>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3498"/>
                                        </p:tgtEl>
                                        <p:attrNameLst>
                                          <p:attrName>style.visibility</p:attrName>
                                        </p:attrNameLst>
                                      </p:cBhvr>
                                      <p:to>
                                        <p:strVal val="visible"/>
                                      </p:to>
                                    </p:set>
                                    <p:animEffect transition="in" filter="box(in)">
                                      <p:cBhvr>
                                        <p:cTn id="7" dur="500"/>
                                        <p:tgtEl>
                                          <p:spTgt spid="6349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3495"/>
                                        </p:tgtEl>
                                        <p:attrNameLst>
                                          <p:attrName>style.visibility</p:attrName>
                                        </p:attrNameLst>
                                      </p:cBhvr>
                                      <p:to>
                                        <p:strVal val="visible"/>
                                      </p:to>
                                    </p:set>
                                    <p:animEffect transition="in" filter="box(in)">
                                      <p:cBhvr>
                                        <p:cTn id="10" dur="500"/>
                                        <p:tgtEl>
                                          <p:spTgt spid="6349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3499"/>
                                        </p:tgtEl>
                                        <p:attrNameLst>
                                          <p:attrName>style.visibility</p:attrName>
                                        </p:attrNameLst>
                                      </p:cBhvr>
                                      <p:to>
                                        <p:strVal val="visible"/>
                                      </p:to>
                                    </p:set>
                                    <p:animEffect transition="in" filter="box(in)">
                                      <p:cBhvr>
                                        <p:cTn id="13" dur="500"/>
                                        <p:tgtEl>
                                          <p:spTgt spid="6349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63497"/>
                                        </p:tgtEl>
                                        <p:attrNameLst>
                                          <p:attrName>style.visibility</p:attrName>
                                        </p:attrNameLst>
                                      </p:cBhvr>
                                      <p:to>
                                        <p:strVal val="visible"/>
                                      </p:to>
                                    </p:set>
                                    <p:animEffect transition="in" filter="box(in)">
                                      <p:cBhvr>
                                        <p:cTn id="16" dur="500"/>
                                        <p:tgtEl>
                                          <p:spTgt spid="63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5" grpId="0" animBg="1"/>
      <p:bldP spid="63497" grpId="0" animBg="1"/>
      <p:bldP spid="63498" grpId="0" animBg="1"/>
      <p:bldP spid="6349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ja-JP" smtClean="0"/>
              <a:t>WMI</a:t>
            </a:r>
            <a:r>
              <a:rPr lang="ja-JP" altLang="en-US" smtClean="0"/>
              <a:t>も自由自在</a:t>
            </a:r>
            <a:r>
              <a:rPr lang="en-US" altLang="ja-JP" smtClean="0"/>
              <a:t>(2)  </a:t>
            </a:r>
            <a:r>
              <a:rPr lang="ja-JP" altLang="en-US" smtClean="0"/>
              <a:t>実践編</a:t>
            </a:r>
          </a:p>
        </p:txBody>
      </p:sp>
      <p:sp>
        <p:nvSpPr>
          <p:cNvPr id="28675" name="Text Box 4"/>
          <p:cNvSpPr txBox="1">
            <a:spLocks noChangeArrowheads="1"/>
          </p:cNvSpPr>
          <p:nvPr/>
        </p:nvSpPr>
        <p:spPr bwMode="auto">
          <a:xfrm>
            <a:off x="755650" y="1412875"/>
            <a:ext cx="7632700" cy="393065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-list |? {$_.name -like "*disk*"}</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CIM_LogicalDisk                         Win32_MappedLogicalDisk</a:t>
            </a:r>
          </a:p>
          <a:p>
            <a:r>
              <a:rPr lang="en-US" altLang="ja-JP" sz="1400">
                <a:latin typeface="ＭＳ ゴシック" pitchFamily="49" charset="-128"/>
                <a:ea typeface="ＭＳ ゴシック" pitchFamily="49" charset="-128"/>
              </a:rPr>
              <a:t>Win32_LogicalDisk                       CIM_DiskPartition</a:t>
            </a:r>
          </a:p>
          <a:p>
            <a:r>
              <a:rPr lang="ja-JP" altLang="en-US" sz="1400">
                <a:latin typeface="ＭＳ ゴシック" pitchFamily="49" charset="-128"/>
                <a:ea typeface="ＭＳ ゴシック" pitchFamily="49" charset="-128"/>
              </a:rPr>
              <a:t>・・・・</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Win32_LogicalDisk</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DeviceID     : C:</a:t>
            </a:r>
          </a:p>
          <a:p>
            <a:r>
              <a:rPr lang="en-US" altLang="ja-JP" sz="1400">
                <a:latin typeface="ＭＳ ゴシック" pitchFamily="49" charset="-128"/>
                <a:ea typeface="ＭＳ ゴシック" pitchFamily="49" charset="-128"/>
              </a:rPr>
              <a:t>DriveType    : 3</a:t>
            </a:r>
          </a:p>
          <a:p>
            <a:r>
              <a:rPr lang="en-US" altLang="ja-JP" sz="1400">
                <a:latin typeface="ＭＳ ゴシック" pitchFamily="49" charset="-128"/>
                <a:ea typeface="ＭＳ ゴシック" pitchFamily="49" charset="-128"/>
              </a:rPr>
              <a:t>ProviderName :</a:t>
            </a:r>
          </a:p>
          <a:p>
            <a:r>
              <a:rPr lang="en-US" altLang="ja-JP" sz="1400">
                <a:latin typeface="ＭＳ ゴシック" pitchFamily="49" charset="-128"/>
                <a:ea typeface="ＭＳ ゴシック" pitchFamily="49" charset="-128"/>
              </a:rPr>
              <a:t>FreeSpace    : 13378641920</a:t>
            </a:r>
          </a:p>
          <a:p>
            <a:r>
              <a:rPr lang="en-US" altLang="ja-JP" sz="1400">
                <a:latin typeface="ＭＳ ゴシック" pitchFamily="49" charset="-128"/>
                <a:ea typeface="ＭＳ ゴシック" pitchFamily="49" charset="-128"/>
              </a:rPr>
              <a:t>Size         : 160031014912</a:t>
            </a:r>
          </a:p>
          <a:p>
            <a:r>
              <a:rPr lang="en-US" altLang="ja-JP" sz="1400">
                <a:latin typeface="ＭＳ ゴシック" pitchFamily="49" charset="-128"/>
                <a:ea typeface="ＭＳ ゴシック" pitchFamily="49" charset="-128"/>
              </a:rPr>
              <a:t>VolumeName   :</a:t>
            </a:r>
          </a:p>
          <a:p>
            <a:r>
              <a:rPr lang="ja-JP" altLang="en-US" sz="1400">
                <a:latin typeface="ＭＳ ゴシック" pitchFamily="49" charset="-128"/>
                <a:ea typeface="ＭＳ ゴシック" pitchFamily="49" charset="-128"/>
              </a:rPr>
              <a:t>・・・・</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Win32_LogicalDisk -filter "DeviceID='C:'"</a:t>
            </a:r>
          </a:p>
          <a:p>
            <a:r>
              <a:rPr lang="ja-JP" altLang="en-US" sz="1400">
                <a:latin typeface="ＭＳ ゴシック" pitchFamily="49" charset="-128"/>
                <a:ea typeface="ＭＳ ゴシック" pitchFamily="49" charset="-128"/>
              </a:rPr>
              <a:t>・・・・</a:t>
            </a:r>
          </a:p>
        </p:txBody>
      </p:sp>
      <p:sp>
        <p:nvSpPr>
          <p:cNvPr id="28676" name="Line 6"/>
          <p:cNvSpPr>
            <a:spLocks noChangeShapeType="1"/>
          </p:cNvSpPr>
          <p:nvPr/>
        </p:nvSpPr>
        <p:spPr bwMode="auto">
          <a:xfrm>
            <a:off x="1547813" y="1700213"/>
            <a:ext cx="3384550" cy="0"/>
          </a:xfrm>
          <a:prstGeom prst="line">
            <a:avLst/>
          </a:prstGeom>
          <a:noFill/>
          <a:ln w="28575">
            <a:solidFill>
              <a:srgbClr val="FF0000"/>
            </a:solidFill>
            <a:round/>
            <a:headEnd/>
            <a:tailEnd/>
          </a:ln>
        </p:spPr>
        <p:txBody>
          <a:bodyPr/>
          <a:lstStyle/>
          <a:p>
            <a:endParaRPr lang="ja-JP" altLang="en-US"/>
          </a:p>
        </p:txBody>
      </p:sp>
      <p:sp>
        <p:nvSpPr>
          <p:cNvPr id="28677" name="Line 7"/>
          <p:cNvSpPr>
            <a:spLocks noChangeShapeType="1"/>
          </p:cNvSpPr>
          <p:nvPr/>
        </p:nvSpPr>
        <p:spPr bwMode="auto">
          <a:xfrm flipH="1" flipV="1">
            <a:off x="4716463" y="1700213"/>
            <a:ext cx="144462" cy="215900"/>
          </a:xfrm>
          <a:prstGeom prst="line">
            <a:avLst/>
          </a:prstGeom>
          <a:noFill/>
          <a:ln w="19050">
            <a:solidFill>
              <a:srgbClr val="FF0000"/>
            </a:solidFill>
            <a:round/>
            <a:headEnd/>
            <a:tailEnd/>
          </a:ln>
        </p:spPr>
        <p:txBody>
          <a:bodyPr/>
          <a:lstStyle/>
          <a:p>
            <a:endParaRPr lang="ja-JP" altLang="en-US"/>
          </a:p>
        </p:txBody>
      </p:sp>
      <p:sp>
        <p:nvSpPr>
          <p:cNvPr id="28678" name="Line 8"/>
          <p:cNvSpPr>
            <a:spLocks noChangeShapeType="1"/>
          </p:cNvSpPr>
          <p:nvPr/>
        </p:nvSpPr>
        <p:spPr bwMode="auto">
          <a:xfrm>
            <a:off x="4859338" y="1916113"/>
            <a:ext cx="431800" cy="0"/>
          </a:xfrm>
          <a:prstGeom prst="line">
            <a:avLst/>
          </a:prstGeom>
          <a:noFill/>
          <a:ln w="19050">
            <a:solidFill>
              <a:srgbClr val="FF0000"/>
            </a:solidFill>
            <a:round/>
            <a:headEnd/>
            <a:tailEnd/>
          </a:ln>
        </p:spPr>
        <p:txBody>
          <a:bodyPr/>
          <a:lstStyle/>
          <a:p>
            <a:endParaRPr lang="ja-JP" altLang="en-US"/>
          </a:p>
        </p:txBody>
      </p:sp>
      <p:sp>
        <p:nvSpPr>
          <p:cNvPr id="28679" name="Text Box 9"/>
          <p:cNvSpPr txBox="1">
            <a:spLocks noChangeArrowheads="1"/>
          </p:cNvSpPr>
          <p:nvPr/>
        </p:nvSpPr>
        <p:spPr bwMode="auto">
          <a:xfrm>
            <a:off x="5292725" y="1628775"/>
            <a:ext cx="3671888"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"disk"</a:t>
            </a:r>
            <a:r>
              <a:rPr lang="ja-JP" altLang="en-US">
                <a:solidFill>
                  <a:srgbClr val="FF0000"/>
                </a:solidFill>
              </a:rPr>
              <a:t>という文字を含むクラスを探す</a:t>
            </a:r>
          </a:p>
        </p:txBody>
      </p:sp>
      <p:sp>
        <p:nvSpPr>
          <p:cNvPr id="28680" name="Line 10"/>
          <p:cNvSpPr>
            <a:spLocks noChangeShapeType="1"/>
          </p:cNvSpPr>
          <p:nvPr/>
        </p:nvSpPr>
        <p:spPr bwMode="auto">
          <a:xfrm>
            <a:off x="1547813" y="2995613"/>
            <a:ext cx="2016125" cy="1587"/>
          </a:xfrm>
          <a:prstGeom prst="line">
            <a:avLst/>
          </a:prstGeom>
          <a:noFill/>
          <a:ln w="28575">
            <a:solidFill>
              <a:srgbClr val="FF0000"/>
            </a:solidFill>
            <a:round/>
            <a:headEnd/>
            <a:tailEnd/>
          </a:ln>
        </p:spPr>
        <p:txBody>
          <a:bodyPr/>
          <a:lstStyle/>
          <a:p>
            <a:endParaRPr lang="ja-JP" altLang="en-US"/>
          </a:p>
        </p:txBody>
      </p:sp>
      <p:sp>
        <p:nvSpPr>
          <p:cNvPr id="28681" name="Line 11"/>
          <p:cNvSpPr>
            <a:spLocks noChangeShapeType="1"/>
          </p:cNvSpPr>
          <p:nvPr/>
        </p:nvSpPr>
        <p:spPr bwMode="auto">
          <a:xfrm flipH="1" flipV="1">
            <a:off x="3276600" y="2997200"/>
            <a:ext cx="144463" cy="215900"/>
          </a:xfrm>
          <a:prstGeom prst="line">
            <a:avLst/>
          </a:prstGeom>
          <a:noFill/>
          <a:ln w="19050">
            <a:solidFill>
              <a:srgbClr val="FF0000"/>
            </a:solidFill>
            <a:round/>
            <a:headEnd/>
            <a:tailEnd/>
          </a:ln>
        </p:spPr>
        <p:txBody>
          <a:bodyPr/>
          <a:lstStyle/>
          <a:p>
            <a:endParaRPr lang="ja-JP" altLang="en-US"/>
          </a:p>
        </p:txBody>
      </p:sp>
      <p:sp>
        <p:nvSpPr>
          <p:cNvPr id="28682" name="Line 12"/>
          <p:cNvSpPr>
            <a:spLocks noChangeShapeType="1"/>
          </p:cNvSpPr>
          <p:nvPr/>
        </p:nvSpPr>
        <p:spPr bwMode="auto">
          <a:xfrm flipV="1">
            <a:off x="3419475" y="3211513"/>
            <a:ext cx="1871663" cy="1587"/>
          </a:xfrm>
          <a:prstGeom prst="line">
            <a:avLst/>
          </a:prstGeom>
          <a:noFill/>
          <a:ln w="19050">
            <a:solidFill>
              <a:srgbClr val="FF0000"/>
            </a:solidFill>
            <a:round/>
            <a:headEnd/>
            <a:tailEnd/>
          </a:ln>
        </p:spPr>
        <p:txBody>
          <a:bodyPr/>
          <a:lstStyle/>
          <a:p>
            <a:endParaRPr lang="ja-JP" altLang="en-US"/>
          </a:p>
        </p:txBody>
      </p:sp>
      <p:sp>
        <p:nvSpPr>
          <p:cNvPr id="28683" name="Text Box 13"/>
          <p:cNvSpPr txBox="1">
            <a:spLocks noChangeArrowheads="1"/>
          </p:cNvSpPr>
          <p:nvPr/>
        </p:nvSpPr>
        <p:spPr bwMode="auto">
          <a:xfrm>
            <a:off x="5292725" y="2924175"/>
            <a:ext cx="3671888"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Win32_LogicalDisk</a:t>
            </a:r>
            <a:r>
              <a:rPr lang="ja-JP" altLang="en-US">
                <a:solidFill>
                  <a:srgbClr val="FF0000"/>
                </a:solidFill>
              </a:rPr>
              <a:t>クラスを取得</a:t>
            </a:r>
          </a:p>
        </p:txBody>
      </p:sp>
      <p:sp>
        <p:nvSpPr>
          <p:cNvPr id="28684" name="Line 14"/>
          <p:cNvSpPr>
            <a:spLocks noChangeShapeType="1"/>
          </p:cNvSpPr>
          <p:nvPr/>
        </p:nvSpPr>
        <p:spPr bwMode="auto">
          <a:xfrm>
            <a:off x="1547813" y="5084763"/>
            <a:ext cx="4176712" cy="0"/>
          </a:xfrm>
          <a:prstGeom prst="line">
            <a:avLst/>
          </a:prstGeom>
          <a:noFill/>
          <a:ln w="28575">
            <a:solidFill>
              <a:srgbClr val="FF0000"/>
            </a:solidFill>
            <a:round/>
            <a:headEnd/>
            <a:tailEnd/>
          </a:ln>
        </p:spPr>
        <p:txBody>
          <a:bodyPr/>
          <a:lstStyle/>
          <a:p>
            <a:endParaRPr lang="ja-JP" altLang="en-US"/>
          </a:p>
        </p:txBody>
      </p:sp>
      <p:sp>
        <p:nvSpPr>
          <p:cNvPr id="28685" name="Line 15"/>
          <p:cNvSpPr>
            <a:spLocks noChangeShapeType="1"/>
          </p:cNvSpPr>
          <p:nvPr/>
        </p:nvSpPr>
        <p:spPr bwMode="auto">
          <a:xfrm flipV="1">
            <a:off x="5580063" y="4797425"/>
            <a:ext cx="144462" cy="287338"/>
          </a:xfrm>
          <a:prstGeom prst="line">
            <a:avLst/>
          </a:prstGeom>
          <a:noFill/>
          <a:ln w="19050">
            <a:solidFill>
              <a:srgbClr val="FF0000"/>
            </a:solidFill>
            <a:round/>
            <a:headEnd/>
            <a:tailEnd/>
          </a:ln>
        </p:spPr>
        <p:txBody>
          <a:bodyPr/>
          <a:lstStyle/>
          <a:p>
            <a:endParaRPr lang="ja-JP" altLang="en-US"/>
          </a:p>
        </p:txBody>
      </p:sp>
      <p:sp>
        <p:nvSpPr>
          <p:cNvPr id="28686" name="Text Box 16"/>
          <p:cNvSpPr txBox="1">
            <a:spLocks noChangeArrowheads="1"/>
          </p:cNvSpPr>
          <p:nvPr/>
        </p:nvSpPr>
        <p:spPr bwMode="auto">
          <a:xfrm>
            <a:off x="5292725" y="4365625"/>
            <a:ext cx="3671888"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DeviceID</a:t>
            </a:r>
            <a:r>
              <a:rPr lang="ja-JP" altLang="en-US">
                <a:solidFill>
                  <a:srgbClr val="FF0000"/>
                </a:solidFill>
              </a:rPr>
              <a:t>が</a:t>
            </a:r>
            <a:r>
              <a:rPr lang="en-US" altLang="ja-JP">
                <a:solidFill>
                  <a:srgbClr val="FF0000"/>
                </a:solidFill>
              </a:rPr>
              <a:t>C:</a:t>
            </a:r>
            <a:r>
              <a:rPr lang="ja-JP" altLang="en-US">
                <a:solidFill>
                  <a:srgbClr val="FF0000"/>
                </a:solidFill>
              </a:rPr>
              <a:t>のドライブだけを取得</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ja-JP" smtClean="0"/>
              <a:t>WMI</a:t>
            </a:r>
            <a:r>
              <a:rPr lang="ja-JP" altLang="en-US" smtClean="0"/>
              <a:t>も自由自在</a:t>
            </a:r>
            <a:r>
              <a:rPr lang="en-US" altLang="ja-JP" smtClean="0"/>
              <a:t>(3)  </a:t>
            </a:r>
            <a:r>
              <a:rPr lang="ja-JP" altLang="en-US" smtClean="0"/>
              <a:t>応用編</a:t>
            </a:r>
          </a:p>
        </p:txBody>
      </p:sp>
      <p:sp>
        <p:nvSpPr>
          <p:cNvPr id="29699" name="Rectangle 3"/>
          <p:cNvSpPr>
            <a:spLocks noGrp="1" noChangeArrowheads="1"/>
          </p:cNvSpPr>
          <p:nvPr>
            <p:ph type="body" idx="1"/>
          </p:nvPr>
        </p:nvSpPr>
        <p:spPr>
          <a:xfrm>
            <a:off x="468313" y="1052513"/>
            <a:ext cx="8229600" cy="5073650"/>
          </a:xfrm>
        </p:spPr>
        <p:txBody>
          <a:bodyPr/>
          <a:lstStyle/>
          <a:p>
            <a:r>
              <a:rPr lang="ja-JP" altLang="en-US" smtClean="0"/>
              <a:t>ちょっと凝ったこともできますよ</a:t>
            </a:r>
          </a:p>
        </p:txBody>
      </p:sp>
      <p:sp>
        <p:nvSpPr>
          <p:cNvPr id="29700" name="Text Box 4"/>
          <p:cNvSpPr txBox="1">
            <a:spLocks noChangeArrowheads="1"/>
          </p:cNvSpPr>
          <p:nvPr/>
        </p:nvSpPr>
        <p:spPr bwMode="auto">
          <a:xfrm>
            <a:off x="827088" y="5011738"/>
            <a:ext cx="7632700" cy="95250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$disk=</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Win32_LogicalDisk -filter "DeviceID='C:'" #</a:t>
            </a:r>
            <a:r>
              <a:rPr lang="ja-JP" altLang="en-US" sz="1400">
                <a:latin typeface="ＭＳ ゴシック" pitchFamily="49" charset="-128"/>
                <a:ea typeface="ＭＳ ゴシック" pitchFamily="49" charset="-128"/>
              </a:rPr>
              <a:t>オブジェクトを変数に代入</a:t>
            </a:r>
          </a:p>
          <a:p>
            <a:r>
              <a:rPr lang="en-US" altLang="ja-JP" sz="1400">
                <a:latin typeface="ＭＳ ゴシック" pitchFamily="49" charset="-128"/>
                <a:ea typeface="ＭＳ ゴシック" pitchFamily="49" charset="-128"/>
              </a:rPr>
              <a:t>PS C:\&gt; $disk.volumename="aaa"                               #</a:t>
            </a:r>
            <a:r>
              <a:rPr lang="ja-JP" altLang="en-US" sz="1400">
                <a:latin typeface="ＭＳ ゴシック" pitchFamily="49" charset="-128"/>
                <a:ea typeface="ＭＳ ゴシック" pitchFamily="49" charset="-128"/>
              </a:rPr>
              <a:t>プロパティ設定</a:t>
            </a:r>
          </a:p>
          <a:p>
            <a:r>
              <a:rPr lang="en-US" altLang="ja-JP" sz="1400">
                <a:latin typeface="ＭＳ ゴシック" pitchFamily="49" charset="-128"/>
                <a:ea typeface="ＭＳ ゴシック" pitchFamily="49" charset="-128"/>
              </a:rPr>
              <a:t>PS C:\&gt; $disk.put()                                          #</a:t>
            </a:r>
            <a:r>
              <a:rPr lang="ja-JP" altLang="en-US" sz="1400">
                <a:latin typeface="ＭＳ ゴシック" pitchFamily="49" charset="-128"/>
                <a:ea typeface="ＭＳ ゴシック" pitchFamily="49" charset="-128"/>
              </a:rPr>
              <a:t>メソッド呼び出し</a:t>
            </a:r>
          </a:p>
        </p:txBody>
      </p:sp>
      <p:sp>
        <p:nvSpPr>
          <p:cNvPr id="29701" name="Text Box 5"/>
          <p:cNvSpPr txBox="1">
            <a:spLocks noChangeArrowheads="1"/>
          </p:cNvSpPr>
          <p:nvPr/>
        </p:nvSpPr>
        <p:spPr bwMode="auto">
          <a:xfrm>
            <a:off x="611188" y="4652963"/>
            <a:ext cx="43910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C:</a:t>
            </a:r>
            <a:r>
              <a:rPr lang="ja-JP" altLang="en-US">
                <a:solidFill>
                  <a:srgbClr val="FF0000"/>
                </a:solidFill>
              </a:rPr>
              <a:t>ドライブのボリュームネームを変更する</a:t>
            </a:r>
          </a:p>
        </p:txBody>
      </p:sp>
      <p:sp>
        <p:nvSpPr>
          <p:cNvPr id="29702" name="Text Box 6"/>
          <p:cNvSpPr txBox="1">
            <a:spLocks noChangeArrowheads="1"/>
          </p:cNvSpPr>
          <p:nvPr/>
        </p:nvSpPr>
        <p:spPr bwMode="auto">
          <a:xfrm>
            <a:off x="827088" y="2995613"/>
            <a:ext cx="7632700" cy="527050"/>
          </a:xfrm>
          <a:prstGeom prst="rect">
            <a:avLst/>
          </a:prstGeom>
          <a:noFill/>
          <a:ln w="9525">
            <a:solidFill>
              <a:schemeClr val="tx1"/>
            </a:solidFill>
            <a:miter lim="800000"/>
            <a:headEnd/>
            <a:tailEnd/>
          </a:ln>
        </p:spPr>
        <p:txBody>
          <a:bodyPr>
            <a:spAutoFit/>
          </a:bodyPr>
          <a:lstStyle/>
          <a:p>
            <a:r>
              <a:rPr lang="en-US" altLang="en-US" sz="1400">
                <a:latin typeface="ＭＳ ゴシック" pitchFamily="49" charset="-128"/>
                <a:ea typeface="ＭＳ ゴシック" pitchFamily="49" charset="-128"/>
              </a:rPr>
              <a:t>PS C:\&gt; </a:t>
            </a:r>
            <a:r>
              <a:rPr lang="en-US" altLang="en-US" sz="1400" b="1">
                <a:latin typeface="ＭＳ ゴシック" pitchFamily="49" charset="-128"/>
                <a:ea typeface="ＭＳ ゴシック" pitchFamily="49" charset="-128"/>
              </a:rPr>
              <a:t>gwmi</a:t>
            </a:r>
            <a:r>
              <a:rPr lang="en-US" altLang="en-US" sz="1400">
                <a:latin typeface="ＭＳ ゴシック" pitchFamily="49" charset="-128"/>
                <a:ea typeface="ＭＳ ゴシック" pitchFamily="49" charset="-128"/>
              </a:rPr>
              <a:t> Win32_NetworkAdapterConfiguration -filter IPEnabled=TRUE | select -</a:t>
            </a:r>
          </a:p>
          <a:p>
            <a:r>
              <a:rPr lang="en-US" altLang="en-US" sz="1400">
                <a:latin typeface="ＭＳ ゴシック" pitchFamily="49" charset="-128"/>
                <a:ea typeface="ＭＳ ゴシック" pitchFamily="49" charset="-128"/>
              </a:rPr>
              <a:t>ExpandProperty IPAddress</a:t>
            </a:r>
            <a:endParaRPr lang="ja-JP" altLang="en-US" sz="1400">
              <a:latin typeface="ＭＳ ゴシック" pitchFamily="49" charset="-128"/>
              <a:ea typeface="ＭＳ ゴシック" pitchFamily="49" charset="-128"/>
            </a:endParaRPr>
          </a:p>
        </p:txBody>
      </p:sp>
      <p:sp>
        <p:nvSpPr>
          <p:cNvPr id="29703" name="Text Box 7"/>
          <p:cNvSpPr txBox="1">
            <a:spLocks noChangeArrowheads="1"/>
          </p:cNvSpPr>
          <p:nvPr/>
        </p:nvSpPr>
        <p:spPr bwMode="auto">
          <a:xfrm>
            <a:off x="611188" y="2636838"/>
            <a:ext cx="43910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IP</a:t>
            </a:r>
            <a:r>
              <a:rPr lang="ja-JP" altLang="en-US">
                <a:solidFill>
                  <a:srgbClr val="FF0000"/>
                </a:solidFill>
              </a:rPr>
              <a:t>アドレスの一覧を表示する</a:t>
            </a:r>
          </a:p>
        </p:txBody>
      </p:sp>
      <p:sp>
        <p:nvSpPr>
          <p:cNvPr id="29704" name="Text Box 11"/>
          <p:cNvSpPr txBox="1">
            <a:spLocks noChangeArrowheads="1"/>
          </p:cNvSpPr>
          <p:nvPr/>
        </p:nvSpPr>
        <p:spPr bwMode="auto">
          <a:xfrm>
            <a:off x="827088" y="2132013"/>
            <a:ext cx="7632700" cy="314325"/>
          </a:xfrm>
          <a:prstGeom prst="rect">
            <a:avLst/>
          </a:prstGeom>
          <a:noFill/>
          <a:ln w="9525">
            <a:solidFill>
              <a:schemeClr val="tx1"/>
            </a:solidFill>
            <a:miter lim="800000"/>
            <a:headEnd/>
            <a:tailEnd/>
          </a:ln>
        </p:spPr>
        <p:txBody>
          <a:bodyPr>
            <a:spAutoFit/>
          </a:bodyPr>
          <a:lstStyle/>
          <a:p>
            <a:r>
              <a:rPr lang="en-US" altLang="en-US"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en-US" sz="1400">
                <a:latin typeface="ＭＳ ゴシック" pitchFamily="49" charset="-128"/>
                <a:ea typeface="ＭＳ ゴシック" pitchFamily="49" charset="-128"/>
              </a:rPr>
              <a:t> Win32_OperatingSystem | </a:t>
            </a:r>
            <a:r>
              <a:rPr lang="en-US" altLang="ja-JP" sz="1400">
                <a:latin typeface="ＭＳ ゴシック" pitchFamily="49" charset="-128"/>
                <a:ea typeface="ＭＳ ゴシック" pitchFamily="49" charset="-128"/>
              </a:rPr>
              <a:t>select </a:t>
            </a:r>
            <a:r>
              <a:rPr lang="en-US" altLang="en-US" sz="1400">
                <a:latin typeface="ＭＳ ゴシック" pitchFamily="49" charset="-128"/>
                <a:ea typeface="ＭＳ ゴシック" pitchFamily="49" charset="-128"/>
              </a:rPr>
              <a:t>*user*</a:t>
            </a:r>
            <a:endParaRPr lang="ja-JP" altLang="en-US" sz="1400">
              <a:latin typeface="ＭＳ ゴシック" pitchFamily="49" charset="-128"/>
              <a:ea typeface="ＭＳ ゴシック" pitchFamily="49" charset="-128"/>
            </a:endParaRPr>
          </a:p>
        </p:txBody>
      </p:sp>
      <p:sp>
        <p:nvSpPr>
          <p:cNvPr id="29705" name="Text Box 12"/>
          <p:cNvSpPr txBox="1">
            <a:spLocks noChangeArrowheads="1"/>
          </p:cNvSpPr>
          <p:nvPr/>
        </p:nvSpPr>
        <p:spPr bwMode="auto">
          <a:xfrm>
            <a:off x="611188" y="1773238"/>
            <a:ext cx="43910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ユーザーの一覧を表示する</a:t>
            </a:r>
          </a:p>
        </p:txBody>
      </p:sp>
      <p:sp>
        <p:nvSpPr>
          <p:cNvPr id="29706" name="Text Box 13"/>
          <p:cNvSpPr txBox="1">
            <a:spLocks noChangeArrowheads="1"/>
          </p:cNvSpPr>
          <p:nvPr/>
        </p:nvSpPr>
        <p:spPr bwMode="auto">
          <a:xfrm>
            <a:off x="827088" y="4076700"/>
            <a:ext cx="7632700" cy="314325"/>
          </a:xfrm>
          <a:prstGeom prst="rect">
            <a:avLst/>
          </a:prstGeom>
          <a:noFill/>
          <a:ln w="9525">
            <a:solidFill>
              <a:schemeClr val="tx1"/>
            </a:solidFill>
            <a:miter lim="800000"/>
            <a:headEnd/>
            <a:tailEnd/>
          </a:ln>
        </p:spPr>
        <p:txBody>
          <a:bodyPr>
            <a:spAutoFit/>
          </a:bodyPr>
          <a:lstStyle/>
          <a:p>
            <a:r>
              <a:rPr lang="en-US" altLang="en-US"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en-US" sz="1400">
                <a:latin typeface="ＭＳ ゴシック" pitchFamily="49" charset="-128"/>
                <a:ea typeface="ＭＳ ゴシック" pitchFamily="49" charset="-128"/>
              </a:rPr>
              <a:t> Win32_OperatingSystem).Win32Shutdown</a:t>
            </a:r>
            <a:r>
              <a:rPr lang="en-US" altLang="ja-JP" sz="1400">
                <a:latin typeface="ＭＳ ゴシック" pitchFamily="49" charset="-128"/>
                <a:ea typeface="ＭＳ ゴシック" pitchFamily="49" charset="-128"/>
              </a:rPr>
              <a:t>(</a:t>
            </a:r>
            <a:r>
              <a:rPr lang="en-US" altLang="en-US" sz="1400">
                <a:latin typeface="ＭＳ ゴシック" pitchFamily="49" charset="-128"/>
                <a:ea typeface="ＭＳ ゴシック" pitchFamily="49" charset="-128"/>
              </a:rPr>
              <a:t>0)</a:t>
            </a:r>
            <a:endParaRPr lang="ja-JP" altLang="en-US" sz="1400">
              <a:latin typeface="ＭＳ ゴシック" pitchFamily="49" charset="-128"/>
              <a:ea typeface="ＭＳ ゴシック" pitchFamily="49" charset="-128"/>
            </a:endParaRPr>
          </a:p>
        </p:txBody>
      </p:sp>
      <p:sp>
        <p:nvSpPr>
          <p:cNvPr id="29707" name="Text Box 14"/>
          <p:cNvSpPr txBox="1">
            <a:spLocks noChangeArrowheads="1"/>
          </p:cNvSpPr>
          <p:nvPr/>
        </p:nvSpPr>
        <p:spPr bwMode="auto">
          <a:xfrm>
            <a:off x="611188" y="3717925"/>
            <a:ext cx="4391025"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ログオフする</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ja-JP" smtClean="0"/>
              <a:t>PowerShell</a:t>
            </a:r>
            <a:r>
              <a:rPr lang="ja-JP" altLang="en-US" smtClean="0"/>
              <a:t>スクリプティング</a:t>
            </a:r>
          </a:p>
        </p:txBody>
      </p:sp>
      <p:sp>
        <p:nvSpPr>
          <p:cNvPr id="30723" name="Rectangle 3"/>
          <p:cNvSpPr>
            <a:spLocks noGrp="1" noChangeArrowheads="1"/>
          </p:cNvSpPr>
          <p:nvPr>
            <p:ph type="body" idx="1"/>
          </p:nvPr>
        </p:nvSpPr>
        <p:spPr/>
        <p:txBody>
          <a:bodyPr/>
          <a:lstStyle/>
          <a:p>
            <a:pPr>
              <a:buFontTx/>
              <a:buNone/>
            </a:pPr>
            <a:r>
              <a:rPr lang="ja-JP" altLang="en-US" sz="2000" smtClean="0"/>
              <a:t>時間がないので次回予告的になりますが</a:t>
            </a:r>
            <a:r>
              <a:rPr lang="en-US" altLang="ja-JP" sz="2000" smtClean="0"/>
              <a:t>…</a:t>
            </a:r>
          </a:p>
          <a:p>
            <a:endParaRPr lang="ja-JP" altLang="en-US" sz="2000" smtClean="0"/>
          </a:p>
          <a:p>
            <a:r>
              <a:rPr lang="ja-JP" altLang="en-US" sz="2000" smtClean="0"/>
              <a:t>スクリプトは*</a:t>
            </a:r>
            <a:r>
              <a:rPr lang="en-US" altLang="ja-JP" sz="2000" smtClean="0"/>
              <a:t>.ps1</a:t>
            </a:r>
            <a:r>
              <a:rPr lang="ja-JP" altLang="en-US" sz="2000" smtClean="0"/>
              <a:t>ファイルに記述。関連付けは手動で。</a:t>
            </a:r>
            <a:endParaRPr lang="en-US" altLang="ja-JP" sz="2000" smtClean="0"/>
          </a:p>
          <a:p>
            <a:r>
              <a:rPr lang="ja-JP" altLang="en-US" sz="2000" smtClean="0"/>
              <a:t>デフォルトではセキュリティ上、スクリプトの実行ができないので、</a:t>
            </a:r>
            <a:br>
              <a:rPr lang="ja-JP" altLang="en-US" sz="2000" smtClean="0"/>
            </a:br>
            <a:r>
              <a:rPr lang="en-US" altLang="ja-JP" sz="2000" smtClean="0"/>
              <a:t>Set-ExecutionPolicy Unrestricted</a:t>
            </a:r>
            <a:br>
              <a:rPr lang="en-US" altLang="ja-JP" sz="2000" smtClean="0"/>
            </a:br>
            <a:r>
              <a:rPr lang="ja-JP" altLang="en-US" sz="2000" smtClean="0"/>
              <a:t>などを実行しておく必要がある。</a:t>
            </a:r>
          </a:p>
          <a:p>
            <a:r>
              <a:rPr lang="ja-JP" altLang="en-US" sz="2000" smtClean="0"/>
              <a:t>基本はシェルの延長（バッチ的にコマンドラインを記述していく）。</a:t>
            </a:r>
          </a:p>
          <a:p>
            <a:r>
              <a:rPr lang="ja-JP" altLang="en-US" sz="2000" smtClean="0"/>
              <a:t>文法は</a:t>
            </a:r>
            <a:r>
              <a:rPr lang="en-US" altLang="ja-JP" sz="2000" smtClean="0"/>
              <a:t>C#</a:t>
            </a:r>
            <a:r>
              <a:rPr lang="ja-JP" altLang="en-US" sz="2000" smtClean="0"/>
              <a:t>と</a:t>
            </a:r>
            <a:r>
              <a:rPr lang="en-US" altLang="ja-JP" sz="2000" smtClean="0"/>
              <a:t>Perl</a:t>
            </a:r>
            <a:r>
              <a:rPr lang="ja-JP" altLang="en-US" sz="2000" smtClean="0"/>
              <a:t>のあいの子のような雰囲気です。</a:t>
            </a:r>
          </a:p>
          <a:p>
            <a:r>
              <a:rPr lang="ja-JP" altLang="en-US" sz="2000" smtClean="0"/>
              <a:t>あらゆる</a:t>
            </a:r>
            <a:r>
              <a:rPr lang="en-US" altLang="ja-JP" sz="2000" smtClean="0"/>
              <a:t>.NET</a:t>
            </a:r>
            <a:r>
              <a:rPr lang="ja-JP" altLang="en-US" sz="2000" smtClean="0"/>
              <a:t>クラスをインスタンス化できる。 </a:t>
            </a:r>
            <a:r>
              <a:rPr lang="en-US" altLang="ja-JP" sz="2000" smtClean="0"/>
              <a:t>New-Object</a:t>
            </a:r>
            <a:r>
              <a:rPr lang="ja-JP" altLang="en-US" sz="2000" smtClean="0"/>
              <a:t>コマンドレット使用。スタティックメンバ呼び出しも可能。</a:t>
            </a:r>
          </a:p>
          <a:p>
            <a:r>
              <a:rPr lang="en-US" altLang="ja-JP" sz="2000" smtClean="0"/>
              <a:t>New-Object</a:t>
            </a:r>
            <a:r>
              <a:rPr lang="ja-JP" altLang="en-US" sz="2000" smtClean="0"/>
              <a:t>で</a:t>
            </a:r>
            <a:r>
              <a:rPr lang="en-US" altLang="ja-JP" sz="2000" smtClean="0"/>
              <a:t>COM</a:t>
            </a:r>
            <a:r>
              <a:rPr lang="ja-JP" altLang="en-US" sz="2000" smtClean="0"/>
              <a:t>オブジェクトも呼び出せます。</a:t>
            </a:r>
          </a:p>
          <a:p>
            <a:r>
              <a:rPr lang="ja-JP" altLang="en-US" sz="2000" smtClean="0"/>
              <a:t>容易なエラー処理。</a:t>
            </a:r>
            <a:endParaRPr lang="en-US" altLang="ja-JP" sz="2000" smtClean="0"/>
          </a:p>
          <a:p>
            <a:endParaRPr lang="ja-JP" altLang="en-US" sz="2000" smtClean="0"/>
          </a:p>
          <a:p>
            <a:endParaRPr lang="ja-JP" alt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ja-JP" altLang="en-US" smtClean="0"/>
              <a:t>シェルの種類</a:t>
            </a:r>
          </a:p>
        </p:txBody>
      </p:sp>
      <p:sp>
        <p:nvSpPr>
          <p:cNvPr id="4099" name="Rectangle 3"/>
          <p:cNvSpPr>
            <a:spLocks noGrp="1" noChangeArrowheads="1"/>
          </p:cNvSpPr>
          <p:nvPr>
            <p:ph type="body" idx="1"/>
          </p:nvPr>
        </p:nvSpPr>
        <p:spPr/>
        <p:txBody>
          <a:bodyPr/>
          <a:lstStyle/>
          <a:p>
            <a:pPr>
              <a:lnSpc>
                <a:spcPct val="80000"/>
              </a:lnSpc>
              <a:buFontTx/>
              <a:buNone/>
            </a:pPr>
            <a:r>
              <a:rPr lang="ja-JP" altLang="en-US" sz="2800" smtClean="0"/>
              <a:t>■</a:t>
            </a:r>
            <a:r>
              <a:rPr lang="en-US" altLang="ja-JP" sz="2800" smtClean="0"/>
              <a:t>GUI</a:t>
            </a:r>
          </a:p>
          <a:p>
            <a:pPr>
              <a:lnSpc>
                <a:spcPct val="80000"/>
              </a:lnSpc>
              <a:buFontTx/>
              <a:buNone/>
            </a:pPr>
            <a:r>
              <a:rPr lang="en-US" altLang="ja-JP" sz="2800" smtClean="0"/>
              <a:t>-Windows</a:t>
            </a:r>
            <a:r>
              <a:rPr lang="ja-JP" altLang="en-US" sz="2800" smtClean="0"/>
              <a:t>系</a:t>
            </a:r>
          </a:p>
          <a:p>
            <a:pPr>
              <a:lnSpc>
                <a:spcPct val="80000"/>
              </a:lnSpc>
            </a:pPr>
            <a:r>
              <a:rPr lang="en-US" altLang="ja-JP" sz="2800" smtClean="0"/>
              <a:t>explorer.exe</a:t>
            </a:r>
            <a:r>
              <a:rPr lang="ja-JP" altLang="en-US" sz="2800" smtClean="0"/>
              <a:t>（エクスプローラ）など</a:t>
            </a:r>
          </a:p>
          <a:p>
            <a:pPr>
              <a:lnSpc>
                <a:spcPct val="80000"/>
              </a:lnSpc>
              <a:buFontTx/>
              <a:buNone/>
            </a:pPr>
            <a:r>
              <a:rPr lang="en-US" altLang="ja-JP" sz="2800" smtClean="0"/>
              <a:t>-UNIX</a:t>
            </a:r>
            <a:r>
              <a:rPr lang="ja-JP" altLang="en-US" sz="2800" smtClean="0"/>
              <a:t>系</a:t>
            </a:r>
          </a:p>
          <a:p>
            <a:pPr>
              <a:lnSpc>
                <a:spcPct val="80000"/>
              </a:lnSpc>
            </a:pPr>
            <a:r>
              <a:rPr lang="en-US" altLang="ja-JP" sz="2800" smtClean="0"/>
              <a:t>X-Window</a:t>
            </a:r>
            <a:r>
              <a:rPr lang="ja-JP" altLang="en-US" sz="2800" smtClean="0"/>
              <a:t>など</a:t>
            </a:r>
          </a:p>
          <a:p>
            <a:pPr>
              <a:lnSpc>
                <a:spcPct val="80000"/>
              </a:lnSpc>
              <a:buFontTx/>
              <a:buNone/>
            </a:pPr>
            <a:endParaRPr lang="en-US" altLang="ja-JP" sz="2800" smtClean="0"/>
          </a:p>
          <a:p>
            <a:pPr>
              <a:lnSpc>
                <a:spcPct val="80000"/>
              </a:lnSpc>
              <a:buFontTx/>
              <a:buNone/>
            </a:pPr>
            <a:r>
              <a:rPr lang="ja-JP" altLang="en-US" sz="2800" smtClean="0"/>
              <a:t>■</a:t>
            </a:r>
            <a:r>
              <a:rPr lang="en-US" altLang="ja-JP" sz="2800" smtClean="0"/>
              <a:t>CUI</a:t>
            </a:r>
          </a:p>
          <a:p>
            <a:pPr>
              <a:lnSpc>
                <a:spcPct val="80000"/>
              </a:lnSpc>
              <a:buFontTx/>
              <a:buNone/>
            </a:pPr>
            <a:r>
              <a:rPr lang="en-US" altLang="ja-JP" sz="2800" smtClean="0"/>
              <a:t>- Windows</a:t>
            </a:r>
            <a:r>
              <a:rPr lang="ja-JP" altLang="en-US" sz="2800" smtClean="0"/>
              <a:t>系</a:t>
            </a:r>
          </a:p>
          <a:p>
            <a:pPr>
              <a:lnSpc>
                <a:spcPct val="80000"/>
              </a:lnSpc>
            </a:pPr>
            <a:r>
              <a:rPr lang="en-US" altLang="ja-JP" sz="2800" smtClean="0"/>
              <a:t>command.com</a:t>
            </a:r>
            <a:r>
              <a:rPr lang="ja-JP" altLang="en-US" sz="2800" smtClean="0"/>
              <a:t>（</a:t>
            </a:r>
            <a:r>
              <a:rPr lang="en-US" altLang="ja-JP" sz="2800" smtClean="0"/>
              <a:t>DOS</a:t>
            </a:r>
            <a:r>
              <a:rPr lang="ja-JP" altLang="en-US" sz="2800" smtClean="0"/>
              <a:t>プロンプト）、</a:t>
            </a:r>
            <a:r>
              <a:rPr lang="en-US" altLang="ja-JP" sz="2800" smtClean="0"/>
              <a:t>cmd.exe</a:t>
            </a:r>
            <a:r>
              <a:rPr lang="ja-JP" altLang="en-US" sz="2800" smtClean="0"/>
              <a:t>（コマンドプロンプト）など</a:t>
            </a:r>
          </a:p>
          <a:p>
            <a:pPr>
              <a:lnSpc>
                <a:spcPct val="80000"/>
              </a:lnSpc>
              <a:buFontTx/>
              <a:buNone/>
            </a:pPr>
            <a:r>
              <a:rPr lang="en-US" altLang="ja-JP" sz="2800" smtClean="0"/>
              <a:t>- UNIX</a:t>
            </a:r>
            <a:r>
              <a:rPr lang="ja-JP" altLang="en-US" sz="2800" smtClean="0"/>
              <a:t>系</a:t>
            </a:r>
          </a:p>
          <a:p>
            <a:pPr>
              <a:lnSpc>
                <a:spcPct val="80000"/>
              </a:lnSpc>
            </a:pPr>
            <a:r>
              <a:rPr lang="en-US" altLang="ja-JP" sz="2800" smtClean="0"/>
              <a:t>sh</a:t>
            </a:r>
            <a:r>
              <a:rPr lang="ja-JP" altLang="en-US" sz="2800" smtClean="0"/>
              <a:t>、</a:t>
            </a:r>
            <a:r>
              <a:rPr lang="en-US" altLang="ja-JP" sz="2800" smtClean="0"/>
              <a:t>bash</a:t>
            </a:r>
            <a:r>
              <a:rPr lang="ja-JP" altLang="en-US" sz="2800" smtClean="0"/>
              <a:t>、</a:t>
            </a:r>
            <a:r>
              <a:rPr lang="en-US" altLang="ja-JP" sz="2800" smtClean="0"/>
              <a:t>tcsh</a:t>
            </a:r>
            <a:r>
              <a:rPr lang="ja-JP" altLang="en-US" sz="2800" smtClean="0"/>
              <a:t>、</a:t>
            </a:r>
            <a:r>
              <a:rPr lang="en-US" altLang="ja-JP" sz="2800" smtClean="0"/>
              <a:t>zsh</a:t>
            </a:r>
            <a:r>
              <a:rPr lang="ja-JP" altLang="en-US" sz="2800" smtClean="0"/>
              <a:t>など</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ja-JP" altLang="en-US" smtClean="0"/>
              <a:t>スクリプトサンプル</a:t>
            </a:r>
            <a:r>
              <a:rPr lang="en-US" altLang="ja-JP" smtClean="0"/>
              <a:t>:RSS1.0/2.0</a:t>
            </a:r>
            <a:r>
              <a:rPr lang="ja-JP" altLang="en-US" smtClean="0"/>
              <a:t>のタイトル一覧を取得</a:t>
            </a:r>
            <a:endParaRPr kumimoji="1" lang="ja-JP" altLang="en-US" smtClean="0"/>
          </a:p>
        </p:txBody>
      </p:sp>
      <p:sp>
        <p:nvSpPr>
          <p:cNvPr id="31747" name="Text Box 4"/>
          <p:cNvSpPr txBox="1">
            <a:spLocks noChangeArrowheads="1"/>
          </p:cNvSpPr>
          <p:nvPr/>
        </p:nvSpPr>
        <p:spPr bwMode="auto">
          <a:xfrm>
            <a:off x="214313" y="1071563"/>
            <a:ext cx="8929687" cy="4708525"/>
          </a:xfrm>
          <a:prstGeom prst="rect">
            <a:avLst/>
          </a:prstGeom>
          <a:noFill/>
          <a:ln w="9525">
            <a:solidFill>
              <a:schemeClr val="tx1"/>
            </a:solidFill>
            <a:miter lim="800000"/>
            <a:headEnd/>
            <a:tailEnd/>
          </a:ln>
        </p:spPr>
        <p:txBody>
          <a:bodyPr>
            <a:spAutoFit/>
          </a:bodyPr>
          <a:lstStyle/>
          <a:p>
            <a:r>
              <a:rPr lang="en-US" altLang="ja-JP" sz="1200">
                <a:latin typeface="ＭＳ ゴシック" pitchFamily="49" charset="-128"/>
                <a:ea typeface="ＭＳ ゴシック" pitchFamily="49" charset="-128"/>
              </a:rPr>
              <a:t>function ReadRSS </a:t>
            </a:r>
          </a:p>
          <a:p>
            <a:r>
              <a:rPr lang="en-US" altLang="ja-JP" sz="1200">
                <a:latin typeface="ＭＳ ゴシック" pitchFamily="49" charset="-128"/>
                <a:ea typeface="ＭＳ ゴシック" pitchFamily="49" charset="-128"/>
              </a:rPr>
              <a:t>{</a:t>
            </a:r>
          </a:p>
          <a:p>
            <a:r>
              <a:rPr lang="en-US" altLang="ja-JP" sz="1200">
                <a:latin typeface="ＭＳ ゴシック" pitchFamily="49" charset="-128"/>
                <a:ea typeface="ＭＳ ゴシック" pitchFamily="49" charset="-128"/>
              </a:rPr>
              <a:t>    param ([string]$url, [int]$maxResults)               # </a:t>
            </a:r>
            <a:r>
              <a:rPr lang="ja-JP" altLang="en-US" sz="1200">
                <a:latin typeface="ＭＳ ゴシック" pitchFamily="49" charset="-128"/>
                <a:ea typeface="ＭＳ ゴシック" pitchFamily="49" charset="-128"/>
              </a:rPr>
              <a:t>パラメータ　</a:t>
            </a:r>
            <a:r>
              <a:rPr lang="en-US" altLang="ja-JP" sz="1200">
                <a:latin typeface="ＭＳ ゴシック" pitchFamily="49" charset="-128"/>
                <a:ea typeface="ＭＳ ゴシック" pitchFamily="49" charset="-128"/>
              </a:rPr>
              <a:t>URL</a:t>
            </a:r>
            <a:r>
              <a:rPr lang="ja-JP" altLang="en-US" sz="1200">
                <a:latin typeface="ＭＳ ゴシック" pitchFamily="49" charset="-128"/>
                <a:ea typeface="ＭＳ ゴシック" pitchFamily="49" charset="-128"/>
              </a:rPr>
              <a:t>と取得するタイトル数</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$client = new-object System.Net.WebClient;           # WebClient</a:t>
            </a:r>
            <a:r>
              <a:rPr lang="ja-JP" altLang="en-US" sz="1200">
                <a:latin typeface="ＭＳ ゴシック" pitchFamily="49" charset="-128"/>
                <a:ea typeface="ＭＳ ゴシック" pitchFamily="49" charset="-128"/>
              </a:rPr>
              <a:t>オブジェクト作成</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$client.Encoding = [System.Text.Encoding]::UTF8;     # Encoding</a:t>
            </a:r>
            <a:r>
              <a:rPr lang="ja-JP" altLang="en-US" sz="1200">
                <a:latin typeface="ＭＳ ゴシック" pitchFamily="49" charset="-128"/>
                <a:ea typeface="ＭＳ ゴシック" pitchFamily="49" charset="-128"/>
              </a:rPr>
              <a:t>クラスの</a:t>
            </a:r>
            <a:r>
              <a:rPr lang="en-US" altLang="ja-JP" sz="1200">
                <a:latin typeface="ＭＳ ゴシック" pitchFamily="49" charset="-128"/>
                <a:ea typeface="ＭＳ ゴシック" pitchFamily="49" charset="-128"/>
              </a:rPr>
              <a:t>UTF8</a:t>
            </a:r>
            <a:r>
              <a:rPr lang="ja-JP" altLang="en-US" sz="1200">
                <a:latin typeface="ＭＳ ゴシック" pitchFamily="49" charset="-128"/>
                <a:ea typeface="ＭＳ ゴシック" pitchFamily="49" charset="-128"/>
              </a:rPr>
              <a:t>プロパティ（スタティック）参照</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$xmldoc =  [xml]$client.downloadstring($url);        # </a:t>
            </a:r>
            <a:r>
              <a:rPr lang="ja-JP" altLang="en-US" sz="1200">
                <a:latin typeface="ＭＳ ゴシック" pitchFamily="49" charset="-128"/>
                <a:ea typeface="ＭＳ ゴシック" pitchFamily="49" charset="-128"/>
              </a:rPr>
              <a:t>ダウンロードした結果をテキストで得て</a:t>
            </a:r>
            <a:r>
              <a:rPr lang="en-US" altLang="ja-JP" sz="1200">
                <a:latin typeface="ＭＳ ゴシック" pitchFamily="49" charset="-128"/>
                <a:ea typeface="ＭＳ ゴシック" pitchFamily="49" charset="-128"/>
              </a:rPr>
              <a:t>[XML]</a:t>
            </a:r>
            <a:r>
              <a:rPr lang="ja-JP" altLang="en-US" sz="1200">
                <a:latin typeface="ＭＳ ゴシック" pitchFamily="49" charset="-128"/>
                <a:ea typeface="ＭＳ ゴシック" pitchFamily="49" charset="-128"/>
              </a:rPr>
              <a:t>にキャスト</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if ($xmldoc.rss -eq $null)                           # rss</a:t>
            </a:r>
            <a:r>
              <a:rPr lang="ja-JP" altLang="en-US" sz="1200">
                <a:latin typeface="ＭＳ ゴシック" pitchFamily="49" charset="-128"/>
                <a:ea typeface="ＭＳ ゴシック" pitchFamily="49" charset="-128"/>
              </a:rPr>
              <a:t>プロパティがなければ</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a:t>
            </a:r>
          </a:p>
          <a:p>
            <a:r>
              <a:rPr lang="en-US" altLang="ja-JP" sz="1200">
                <a:latin typeface="ＭＳ ゴシック" pitchFamily="49" charset="-128"/>
                <a:ea typeface="ＭＳ ゴシック" pitchFamily="49" charset="-128"/>
              </a:rPr>
              <a:t>    # RSS1.0</a:t>
            </a:r>
          </a:p>
          <a:p>
            <a:r>
              <a:rPr lang="en-US" altLang="ja-JP" sz="1200">
                <a:latin typeface="ＭＳ ゴシック" pitchFamily="49" charset="-128"/>
                <a:ea typeface="ＭＳ ゴシック" pitchFamily="49" charset="-128"/>
              </a:rPr>
              <a:t>        "[" + $xmldoc.RDF.channel.title + "]";           # </a:t>
            </a:r>
            <a:r>
              <a:rPr lang="ja-JP" altLang="en-US" sz="1200">
                <a:latin typeface="ＭＳ ゴシック" pitchFamily="49" charset="-128"/>
                <a:ea typeface="ＭＳ ゴシック" pitchFamily="49" charset="-128"/>
              </a:rPr>
              <a:t>ブログのタイトルを取得。</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$node = $xmldoc.RDF;                             # RDF</a:t>
            </a:r>
            <a:r>
              <a:rPr lang="ja-JP" altLang="en-US" sz="1200">
                <a:latin typeface="ＭＳ ゴシック" pitchFamily="49" charset="-128"/>
                <a:ea typeface="ＭＳ ゴシック" pitchFamily="49" charset="-128"/>
              </a:rPr>
              <a:t>プロパティを変数に代入</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}else{ </a:t>
            </a:r>
          </a:p>
          <a:p>
            <a:r>
              <a:rPr lang="en-US" altLang="ja-JP" sz="1200">
                <a:latin typeface="ＭＳ ゴシック" pitchFamily="49" charset="-128"/>
                <a:ea typeface="ＭＳ ゴシック" pitchFamily="49" charset="-128"/>
              </a:rPr>
              <a:t>    # RSS2.0</a:t>
            </a:r>
          </a:p>
          <a:p>
            <a:r>
              <a:rPr lang="en-US" altLang="ja-JP" sz="1200">
                <a:latin typeface="ＭＳ ゴシック" pitchFamily="49" charset="-128"/>
                <a:ea typeface="ＭＳ ゴシック" pitchFamily="49" charset="-128"/>
              </a:rPr>
              <a:t>        "[" + $xmldoc.rss.channel.title + "]";           # </a:t>
            </a:r>
            <a:r>
              <a:rPr lang="ja-JP" altLang="en-US" sz="1200">
                <a:latin typeface="ＭＳ ゴシック" pitchFamily="49" charset="-128"/>
                <a:ea typeface="ＭＳ ゴシック" pitchFamily="49" charset="-128"/>
              </a:rPr>
              <a:t>ブログのタイトルを取得</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$node = $xmldoc.rss.channel;                     # RSS</a:t>
            </a:r>
            <a:r>
              <a:rPr lang="ja-JP" altLang="en-US" sz="1200">
                <a:latin typeface="ＭＳ ゴシック" pitchFamily="49" charset="-128"/>
                <a:ea typeface="ＭＳ ゴシック" pitchFamily="49" charset="-128"/>
              </a:rPr>
              <a:t>プロパティを変数に代入</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a:t>
            </a:r>
          </a:p>
          <a:p>
            <a:endParaRPr lang="en-US" altLang="ja-JP" sz="1200">
              <a:latin typeface="ＭＳ ゴシック" pitchFamily="49" charset="-128"/>
              <a:ea typeface="ＭＳ ゴシック" pitchFamily="49" charset="-128"/>
            </a:endParaRPr>
          </a:p>
          <a:p>
            <a:r>
              <a:rPr lang="en-US" altLang="ja-JP" sz="1200">
                <a:latin typeface="ＭＳ ゴシック" pitchFamily="49" charset="-128"/>
                <a:ea typeface="ＭＳ ゴシック" pitchFamily="49" charset="-128"/>
              </a:rPr>
              <a:t>    for ($i = 0; $i -lt $maxResults; $i ++)              # 0</a:t>
            </a:r>
            <a:r>
              <a:rPr lang="ja-JP" altLang="en-US" sz="1200">
                <a:latin typeface="ＭＳ ゴシック" pitchFamily="49" charset="-128"/>
                <a:ea typeface="ＭＳ ゴシック" pitchFamily="49" charset="-128"/>
              </a:rPr>
              <a:t>から</a:t>
            </a:r>
            <a:r>
              <a:rPr lang="en-US" altLang="ja-JP" sz="1200">
                <a:latin typeface="ＭＳ ゴシック" pitchFamily="49" charset="-128"/>
                <a:ea typeface="ＭＳ ゴシック" pitchFamily="49" charset="-128"/>
              </a:rPr>
              <a:t>maxResult</a:t>
            </a:r>
            <a:r>
              <a:rPr lang="ja-JP" altLang="en-US" sz="1200">
                <a:latin typeface="ＭＳ ゴシック" pitchFamily="49" charset="-128"/>
                <a:ea typeface="ＭＳ ゴシック" pitchFamily="49" charset="-128"/>
              </a:rPr>
              <a:t>の値までループ</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a:t>
            </a:r>
          </a:p>
          <a:p>
            <a:r>
              <a:rPr lang="en-US" altLang="ja-JP" sz="1200">
                <a:latin typeface="ＭＳ ゴシック" pitchFamily="49" charset="-128"/>
                <a:ea typeface="ＭＳ ゴシック" pitchFamily="49" charset="-128"/>
              </a:rPr>
              <a:t>         $node.item[$i].Title;                           # channel</a:t>
            </a:r>
            <a:r>
              <a:rPr lang="ja-JP" altLang="en-US" sz="1200">
                <a:latin typeface="ＭＳ ゴシック" pitchFamily="49" charset="-128"/>
                <a:ea typeface="ＭＳ ゴシック" pitchFamily="49" charset="-128"/>
              </a:rPr>
              <a:t>の</a:t>
            </a:r>
            <a:r>
              <a:rPr lang="en-US" altLang="ja-JP" sz="1200">
                <a:latin typeface="ＭＳ ゴシック" pitchFamily="49" charset="-128"/>
                <a:ea typeface="ＭＳ ゴシック" pitchFamily="49" charset="-128"/>
              </a:rPr>
              <a:t>Item</a:t>
            </a:r>
            <a:r>
              <a:rPr lang="ja-JP" altLang="en-US" sz="1200">
                <a:latin typeface="ＭＳ ゴシック" pitchFamily="49" charset="-128"/>
                <a:ea typeface="ＭＳ ゴシック" pitchFamily="49" charset="-128"/>
              </a:rPr>
              <a:t>配列から</a:t>
            </a:r>
            <a:r>
              <a:rPr lang="en-US" altLang="ja-JP" sz="1200">
                <a:latin typeface="ＭＳ ゴシック" pitchFamily="49" charset="-128"/>
                <a:ea typeface="ＭＳ ゴシック" pitchFamily="49" charset="-128"/>
              </a:rPr>
              <a:t>Title</a:t>
            </a:r>
            <a:r>
              <a:rPr lang="ja-JP" altLang="en-US" sz="1200">
                <a:latin typeface="ＭＳ ゴシック" pitchFamily="49" charset="-128"/>
                <a:ea typeface="ＭＳ ゴシック" pitchFamily="49" charset="-128"/>
              </a:rPr>
              <a:t>プロパティを取得。</a:t>
            </a:r>
          </a:p>
          <a:p>
            <a:r>
              <a:rPr lang="ja-JP" altLang="en-US" sz="1200">
                <a:latin typeface="ＭＳ ゴシック" pitchFamily="49" charset="-128"/>
                <a:ea typeface="ＭＳ ゴシック" pitchFamily="49" charset="-128"/>
              </a:rPr>
              <a:t>    </a:t>
            </a:r>
            <a:r>
              <a:rPr lang="en-US" altLang="ja-JP" sz="1200">
                <a:latin typeface="ＭＳ ゴシック" pitchFamily="49" charset="-128"/>
                <a:ea typeface="ＭＳ ゴシック" pitchFamily="49" charset="-128"/>
              </a:rPr>
              <a:t>}</a:t>
            </a:r>
          </a:p>
          <a:p>
            <a:r>
              <a:rPr lang="en-US" altLang="ja-JP" sz="1200">
                <a:latin typeface="ＭＳ ゴシック" pitchFamily="49" charset="-128"/>
                <a:ea typeface="ＭＳ ゴシック" pitchFamily="49" charset="-128"/>
              </a:rPr>
              <a:t>}</a:t>
            </a:r>
          </a:p>
          <a:p>
            <a:endParaRPr lang="en-US" altLang="ja-JP" sz="1200">
              <a:latin typeface="ＭＳ ゴシック" pitchFamily="49" charset="-128"/>
              <a:ea typeface="ＭＳ ゴシック" pitchFamily="49" charset="-128"/>
            </a:endParaRPr>
          </a:p>
          <a:p>
            <a:r>
              <a:rPr lang="en-US" altLang="ja-JP" sz="1200">
                <a:latin typeface="ＭＳ ゴシック" pitchFamily="49" charset="-128"/>
                <a:ea typeface="ＭＳ ゴシック" pitchFamily="49" charset="-128"/>
              </a:rPr>
              <a:t>ReadRSS "http://rss.rssad.jp/rss/itm/rss2dc.xml" 10      #RSS1.0</a:t>
            </a:r>
            <a:r>
              <a:rPr lang="ja-JP" altLang="en-US" sz="1200">
                <a:latin typeface="ＭＳ ゴシック" pitchFamily="49" charset="-128"/>
                <a:ea typeface="ＭＳ ゴシック" pitchFamily="49" charset="-128"/>
              </a:rPr>
              <a:t>の例</a:t>
            </a:r>
          </a:p>
          <a:p>
            <a:r>
              <a:rPr lang="en-US" altLang="ja-JP" sz="1200">
                <a:latin typeface="ＭＳ ゴシック" pitchFamily="49" charset="-128"/>
                <a:ea typeface="ＭＳ ゴシック" pitchFamily="49" charset="-128"/>
              </a:rPr>
              <a:t>ReadRSS "http://blogs.wankuma.com/mutaguchi/Rss.aspx" 10 #RSS2.0</a:t>
            </a:r>
            <a:r>
              <a:rPr lang="ja-JP" altLang="en-US" sz="1200">
                <a:latin typeface="ＭＳ ゴシック" pitchFamily="49" charset="-128"/>
                <a:ea typeface="ＭＳ ゴシック" pitchFamily="49" charset="-128"/>
              </a:rPr>
              <a:t>の例</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ja-JP" smtClean="0"/>
              <a:t>PowerShell</a:t>
            </a:r>
            <a:r>
              <a:rPr lang="ja-JP" altLang="en-US" smtClean="0"/>
              <a:t>実演</a:t>
            </a:r>
          </a:p>
        </p:txBody>
      </p:sp>
      <p:sp>
        <p:nvSpPr>
          <p:cNvPr id="32771" name="Rectangle 3"/>
          <p:cNvSpPr>
            <a:spLocks noGrp="1" noChangeArrowheads="1"/>
          </p:cNvSpPr>
          <p:nvPr>
            <p:ph type="body" idx="1"/>
          </p:nvPr>
        </p:nvSpPr>
        <p:spPr/>
        <p:txBody>
          <a:bodyPr/>
          <a:lstStyle/>
          <a:p>
            <a:pPr>
              <a:buFontTx/>
              <a:buNone/>
            </a:pPr>
            <a:endParaRPr lang="en-US" altLang="ja-JP" sz="9600" smtClean="0"/>
          </a:p>
          <a:p>
            <a:pPr algn="ctr">
              <a:buFontTx/>
              <a:buNone/>
            </a:pPr>
            <a:r>
              <a:rPr lang="en-US" altLang="ja-JP" sz="9600" smtClean="0"/>
              <a:t>DEMO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ltLang="en-US" smtClean="0"/>
              <a:t>これまでの</a:t>
            </a:r>
            <a:r>
              <a:rPr lang="en-US" altLang="ja-JP" smtClean="0"/>
              <a:t>CUI</a:t>
            </a:r>
            <a:r>
              <a:rPr lang="ja-JP" altLang="en-US" smtClean="0"/>
              <a:t>シェル</a:t>
            </a:r>
          </a:p>
        </p:txBody>
      </p:sp>
      <p:sp>
        <p:nvSpPr>
          <p:cNvPr id="5123" name="Rectangle 3"/>
          <p:cNvSpPr>
            <a:spLocks noGrp="1" noChangeArrowheads="1"/>
          </p:cNvSpPr>
          <p:nvPr>
            <p:ph type="body" idx="1"/>
          </p:nvPr>
        </p:nvSpPr>
        <p:spPr/>
        <p:txBody>
          <a:bodyPr/>
          <a:lstStyle/>
          <a:p>
            <a:r>
              <a:rPr lang="ja-JP" altLang="en-US" smtClean="0"/>
              <a:t>すべてはテキストベースである</a:t>
            </a:r>
          </a:p>
          <a:p>
            <a:pPr lvl="1"/>
            <a:r>
              <a:rPr lang="ja-JP" altLang="en-US" smtClean="0"/>
              <a:t>パイプを渡るデータはテキスト</a:t>
            </a:r>
          </a:p>
          <a:p>
            <a:pPr lvl="1"/>
            <a:r>
              <a:rPr lang="ja-JP" altLang="en-US" smtClean="0"/>
              <a:t>リダイレクトはテキストの入出力</a:t>
            </a:r>
          </a:p>
          <a:p>
            <a:pPr lvl="1"/>
            <a:r>
              <a:rPr lang="ja-JP" altLang="en-US" smtClean="0"/>
              <a:t>変数はテキストを格納</a:t>
            </a:r>
          </a:p>
          <a:p>
            <a:pPr lvl="1"/>
            <a:endParaRPr lang="ja-JP" altLang="en-US" smtClean="0"/>
          </a:p>
          <a:p>
            <a:pPr>
              <a:buFontTx/>
              <a:buNone/>
            </a:pPr>
            <a:r>
              <a:rPr lang="ja-JP" altLang="en-US" smtClean="0"/>
              <a:t>　　</a:t>
            </a:r>
          </a:p>
          <a:p>
            <a:pPr>
              <a:buFontTx/>
              <a:buNone/>
            </a:pPr>
            <a:r>
              <a:rPr lang="ja-JP" altLang="en-US" smtClean="0"/>
              <a:t>　　</a:t>
            </a:r>
          </a:p>
          <a:p>
            <a:pPr>
              <a:buFontTx/>
              <a:buNone/>
            </a:pPr>
            <a:r>
              <a:rPr lang="ja-JP" altLang="en-US" smtClean="0"/>
              <a:t>　　</a:t>
            </a:r>
          </a:p>
        </p:txBody>
      </p:sp>
      <p:sp>
        <p:nvSpPr>
          <p:cNvPr id="5124" name="Text Box 4"/>
          <p:cNvSpPr txBox="1">
            <a:spLocks noChangeArrowheads="1"/>
          </p:cNvSpPr>
          <p:nvPr/>
        </p:nvSpPr>
        <p:spPr bwMode="auto">
          <a:xfrm>
            <a:off x="1692275" y="4221163"/>
            <a:ext cx="5313363" cy="946150"/>
          </a:xfrm>
          <a:prstGeom prst="rect">
            <a:avLst/>
          </a:prstGeom>
          <a:noFill/>
          <a:ln w="9525">
            <a:noFill/>
            <a:miter lim="800000"/>
            <a:headEnd/>
            <a:tailEnd/>
          </a:ln>
        </p:spPr>
        <p:txBody>
          <a:bodyPr wrap="none">
            <a:spAutoFit/>
          </a:bodyPr>
          <a:lstStyle/>
          <a:p>
            <a:r>
              <a:rPr lang="en-US" altLang="ja-JP" sz="2800"/>
              <a:t>Windows</a:t>
            </a:r>
            <a:r>
              <a:rPr lang="ja-JP" altLang="en-US" sz="2800"/>
              <a:t>系も</a:t>
            </a:r>
            <a:r>
              <a:rPr lang="en-US" altLang="ja-JP" sz="2800"/>
              <a:t>UNIX</a:t>
            </a:r>
            <a:r>
              <a:rPr lang="ja-JP" altLang="en-US" sz="2800"/>
              <a:t>系も同じく</a:t>
            </a:r>
          </a:p>
          <a:p>
            <a:r>
              <a:rPr lang="ja-JP" altLang="en-US" sz="2800"/>
              <a:t>テキストベースの</a:t>
            </a:r>
            <a:r>
              <a:rPr lang="en-US" altLang="ja-JP" sz="2800"/>
              <a:t>CUI</a:t>
            </a:r>
            <a:r>
              <a:rPr lang="ja-JP" altLang="en-US" sz="2800"/>
              <a:t>シェルを採用</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ja-JP" altLang="en-US" smtClean="0"/>
              <a:t>テキストベースのシェルの限界点</a:t>
            </a:r>
          </a:p>
        </p:txBody>
      </p:sp>
      <p:sp>
        <p:nvSpPr>
          <p:cNvPr id="6147" name="Rectangle 3"/>
          <p:cNvSpPr>
            <a:spLocks noGrp="1" noChangeArrowheads="1"/>
          </p:cNvSpPr>
          <p:nvPr>
            <p:ph type="body" idx="1"/>
          </p:nvPr>
        </p:nvSpPr>
        <p:spPr/>
        <p:txBody>
          <a:bodyPr/>
          <a:lstStyle/>
          <a:p>
            <a:r>
              <a:rPr lang="ja-JP" altLang="en-US" smtClean="0"/>
              <a:t>複雑なことをしようと思えば、複数のテキスト処理コマンドを複雑に組み合わせる必要がある。</a:t>
            </a:r>
          </a:p>
          <a:p>
            <a:r>
              <a:rPr lang="ja-JP" altLang="en-US" smtClean="0"/>
              <a:t>コマンドごとにさまざまに違うオプション、使い方を覚える必要がある。</a:t>
            </a:r>
          </a:p>
          <a:p>
            <a:r>
              <a:rPr lang="ja-JP" altLang="en-US" smtClean="0"/>
              <a:t>データの取り回しがテキストを介してでしか行えない。</a:t>
            </a:r>
          </a:p>
        </p:txBody>
      </p:sp>
      <p:sp>
        <p:nvSpPr>
          <p:cNvPr id="20484" name="Text Box 4"/>
          <p:cNvSpPr txBox="1">
            <a:spLocks noChangeArrowheads="1"/>
          </p:cNvSpPr>
          <p:nvPr/>
        </p:nvSpPr>
        <p:spPr bwMode="auto">
          <a:xfrm>
            <a:off x="2555875" y="5013325"/>
            <a:ext cx="3884613" cy="579438"/>
          </a:xfrm>
          <a:prstGeom prst="rect">
            <a:avLst/>
          </a:prstGeom>
          <a:noFill/>
          <a:ln w="9525">
            <a:noFill/>
            <a:miter lim="800000"/>
            <a:headEnd/>
            <a:tailEnd/>
          </a:ln>
        </p:spPr>
        <p:txBody>
          <a:bodyPr wrap="none">
            <a:spAutoFit/>
          </a:bodyPr>
          <a:lstStyle/>
          <a:p>
            <a:r>
              <a:rPr lang="ja-JP" altLang="en-US" sz="3200">
                <a:solidFill>
                  <a:srgbClr val="FF0000"/>
                </a:solidFill>
              </a:rPr>
              <a:t>所詮はテキストである</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additive="base">
                                        <p:cTn id="7" dur="500" fill="hold"/>
                                        <p:tgtEl>
                                          <p:spTgt spid="20484"/>
                                        </p:tgtEl>
                                        <p:attrNameLst>
                                          <p:attrName>ppt_x</p:attrName>
                                        </p:attrNameLst>
                                      </p:cBhvr>
                                      <p:tavLst>
                                        <p:tav tm="0">
                                          <p:val>
                                            <p:strVal val="0-#ppt_w/2"/>
                                          </p:val>
                                        </p:tav>
                                        <p:tav tm="100000">
                                          <p:val>
                                            <p:strVal val="#ppt_x"/>
                                          </p:val>
                                        </p:tav>
                                      </p:tavLst>
                                    </p:anim>
                                    <p:anim calcmode="lin" valueType="num">
                                      <p:cBhvr additive="base">
                                        <p:cTn id="8" dur="500" fill="hold"/>
                                        <p:tgtEl>
                                          <p:spTgt spid="204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ja-JP" altLang="en-US" smtClean="0"/>
              <a:t>そこで周りを見渡すと</a:t>
            </a:r>
          </a:p>
        </p:txBody>
      </p:sp>
      <p:sp>
        <p:nvSpPr>
          <p:cNvPr id="7171" name="Rectangle 3"/>
          <p:cNvSpPr>
            <a:spLocks noGrp="1" noChangeArrowheads="1"/>
          </p:cNvSpPr>
          <p:nvPr>
            <p:ph type="body" idx="1"/>
          </p:nvPr>
        </p:nvSpPr>
        <p:spPr/>
        <p:txBody>
          <a:bodyPr/>
          <a:lstStyle/>
          <a:p>
            <a:r>
              <a:rPr lang="ja-JP" altLang="en-US" smtClean="0"/>
              <a:t>世の中はオブジェクト指向プログラミングの時代</a:t>
            </a:r>
          </a:p>
          <a:p>
            <a:r>
              <a:rPr lang="en-US" altLang="ja-JP" smtClean="0"/>
              <a:t>C++</a:t>
            </a:r>
            <a:r>
              <a:rPr lang="ja-JP" altLang="en-US" smtClean="0"/>
              <a:t>、</a:t>
            </a:r>
            <a:r>
              <a:rPr lang="en-US" altLang="ja-JP" smtClean="0"/>
              <a:t>JAVA</a:t>
            </a:r>
            <a:r>
              <a:rPr lang="ja-JP" altLang="en-US" smtClean="0"/>
              <a:t>、</a:t>
            </a:r>
            <a:r>
              <a:rPr lang="en-US" altLang="ja-JP" smtClean="0"/>
              <a:t>C#</a:t>
            </a:r>
            <a:r>
              <a:rPr lang="ja-JP" altLang="en-US" smtClean="0"/>
              <a:t>、</a:t>
            </a:r>
            <a:r>
              <a:rPr lang="en-US" altLang="ja-JP" smtClean="0"/>
              <a:t>VB.NET etc etc</a:t>
            </a:r>
          </a:p>
          <a:p>
            <a:pPr>
              <a:buFontTx/>
              <a:buNone/>
            </a:pPr>
            <a:endParaRPr lang="en-US" altLang="ja-JP" smtClean="0"/>
          </a:p>
        </p:txBody>
      </p:sp>
      <p:sp>
        <p:nvSpPr>
          <p:cNvPr id="21509" name="Text Box 5"/>
          <p:cNvSpPr txBox="1">
            <a:spLocks noChangeArrowheads="1"/>
          </p:cNvSpPr>
          <p:nvPr/>
        </p:nvSpPr>
        <p:spPr bwMode="auto">
          <a:xfrm>
            <a:off x="2411413" y="5013325"/>
            <a:ext cx="4243387" cy="519113"/>
          </a:xfrm>
          <a:prstGeom prst="rect">
            <a:avLst/>
          </a:prstGeom>
          <a:noFill/>
          <a:ln w="9525">
            <a:noFill/>
            <a:miter lim="800000"/>
            <a:headEnd/>
            <a:tailEnd/>
          </a:ln>
        </p:spPr>
        <p:txBody>
          <a:bodyPr wrap="none">
            <a:spAutoFit/>
          </a:bodyPr>
          <a:lstStyle/>
          <a:p>
            <a:r>
              <a:rPr lang="ja-JP" altLang="en-US" sz="2800">
                <a:solidFill>
                  <a:srgbClr val="FF0000"/>
                </a:solidFill>
              </a:rPr>
              <a:t>プログラマはうらやましいな</a:t>
            </a:r>
          </a:p>
        </p:txBody>
      </p:sp>
      <p:sp>
        <p:nvSpPr>
          <p:cNvPr id="7173" name="Text Box 6"/>
          <p:cNvSpPr txBox="1">
            <a:spLocks noChangeArrowheads="1"/>
          </p:cNvSpPr>
          <p:nvPr/>
        </p:nvSpPr>
        <p:spPr bwMode="auto">
          <a:xfrm>
            <a:off x="1476375" y="3789363"/>
            <a:ext cx="7035800" cy="946150"/>
          </a:xfrm>
          <a:prstGeom prst="rect">
            <a:avLst/>
          </a:prstGeom>
          <a:noFill/>
          <a:ln w="9525">
            <a:noFill/>
            <a:miter lim="800000"/>
            <a:headEnd/>
            <a:tailEnd/>
          </a:ln>
        </p:spPr>
        <p:txBody>
          <a:bodyPr wrap="none">
            <a:spAutoFit/>
          </a:bodyPr>
          <a:lstStyle/>
          <a:p>
            <a:r>
              <a:rPr lang="ja-JP" altLang="en-US" sz="2800"/>
              <a:t>クラスライブラリを活用して、</a:t>
            </a:r>
          </a:p>
          <a:p>
            <a:r>
              <a:rPr lang="ja-JP" altLang="en-US" sz="2800"/>
              <a:t>高効率、高生産性のプログラムを記述できる。</a:t>
            </a:r>
          </a:p>
        </p:txBody>
      </p:sp>
      <p:sp>
        <p:nvSpPr>
          <p:cNvPr id="7174" name="AutoShape 7"/>
          <p:cNvSpPr>
            <a:spLocks noChangeArrowheads="1"/>
          </p:cNvSpPr>
          <p:nvPr/>
        </p:nvSpPr>
        <p:spPr bwMode="auto">
          <a:xfrm>
            <a:off x="3924300" y="2781300"/>
            <a:ext cx="863600" cy="935038"/>
          </a:xfrm>
          <a:prstGeom prst="downArrow">
            <a:avLst>
              <a:gd name="adj1" fmla="val 50000"/>
              <a:gd name="adj2" fmla="val 27068"/>
            </a:avLst>
          </a:prstGeom>
          <a:noFill/>
          <a:ln w="9525">
            <a:solidFill>
              <a:schemeClr val="tx1"/>
            </a:solidFill>
            <a:miter lim="800000"/>
            <a:headEnd/>
            <a:tailEnd/>
          </a:ln>
        </p:spPr>
        <p:txBody>
          <a:bodyPr vert="eaVert"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0-#ppt_w/2"/>
                                          </p:val>
                                        </p:tav>
                                        <p:tav tm="100000">
                                          <p:val>
                                            <p:strVal val="#ppt_x"/>
                                          </p:val>
                                        </p:tav>
                                      </p:tavLst>
                                    </p:anim>
                                    <p:anim calcmode="lin" valueType="num">
                                      <p:cBhvr additive="base">
                                        <p:cTn id="8"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ja-JP" altLang="en-US" smtClean="0"/>
              <a:t>スクリプト（バッチ）だけなら結構イケてるけど</a:t>
            </a:r>
            <a:r>
              <a:rPr lang="en-US" altLang="ja-JP" smtClean="0"/>
              <a:t>…</a:t>
            </a:r>
          </a:p>
        </p:txBody>
      </p:sp>
      <p:sp>
        <p:nvSpPr>
          <p:cNvPr id="8195" name="Rectangle 3"/>
          <p:cNvSpPr>
            <a:spLocks noGrp="1" noChangeArrowheads="1"/>
          </p:cNvSpPr>
          <p:nvPr>
            <p:ph type="body" idx="1"/>
          </p:nvPr>
        </p:nvSpPr>
        <p:spPr/>
        <p:txBody>
          <a:bodyPr/>
          <a:lstStyle/>
          <a:p>
            <a:r>
              <a:rPr lang="en-US" altLang="ja-JP" smtClean="0"/>
              <a:t>Windows98</a:t>
            </a:r>
            <a:r>
              <a:rPr lang="ja-JP" altLang="en-US" smtClean="0"/>
              <a:t>から</a:t>
            </a:r>
            <a:r>
              <a:rPr lang="en-US" altLang="ja-JP" smtClean="0"/>
              <a:t>Windows</a:t>
            </a:r>
            <a:r>
              <a:rPr lang="ja-JP" altLang="en-US" smtClean="0"/>
              <a:t>標準搭載の</a:t>
            </a:r>
            <a:r>
              <a:rPr lang="en-US" altLang="ja-JP" smtClean="0">
                <a:solidFill>
                  <a:srgbClr val="FF0000"/>
                </a:solidFill>
              </a:rPr>
              <a:t>WSH</a:t>
            </a:r>
            <a:r>
              <a:rPr lang="ja-JP" altLang="en-US" smtClean="0"/>
              <a:t>（</a:t>
            </a:r>
            <a:r>
              <a:rPr lang="en-US" altLang="ja-JP" smtClean="0"/>
              <a:t>Windows Script Host</a:t>
            </a:r>
            <a:r>
              <a:rPr lang="ja-JP" altLang="en-US" smtClean="0"/>
              <a:t>）は</a:t>
            </a:r>
            <a:r>
              <a:rPr lang="en-US" altLang="ja-JP" smtClean="0"/>
              <a:t>VBScript</a:t>
            </a:r>
            <a:r>
              <a:rPr lang="ja-JP" altLang="en-US" smtClean="0"/>
              <a:t>や</a:t>
            </a:r>
            <a:r>
              <a:rPr lang="en-US" altLang="ja-JP" smtClean="0"/>
              <a:t>JScript</a:t>
            </a:r>
            <a:r>
              <a:rPr lang="ja-JP" altLang="en-US" smtClean="0"/>
              <a:t>から</a:t>
            </a:r>
            <a:r>
              <a:rPr lang="en-US" altLang="ja-JP" smtClean="0"/>
              <a:t>COM</a:t>
            </a:r>
            <a:r>
              <a:rPr lang="ja-JP" altLang="en-US" smtClean="0"/>
              <a:t>コンポーネント（</a:t>
            </a:r>
            <a:r>
              <a:rPr lang="en-US" altLang="ja-JP" smtClean="0"/>
              <a:t>ActiveX DLL</a:t>
            </a:r>
            <a:r>
              <a:rPr lang="ja-JP" altLang="en-US" smtClean="0"/>
              <a:t>）のオブジェクトを呼び出して利用可能。</a:t>
            </a:r>
          </a:p>
        </p:txBody>
      </p:sp>
      <p:grpSp>
        <p:nvGrpSpPr>
          <p:cNvPr id="2" name="Group 10"/>
          <p:cNvGrpSpPr>
            <a:grpSpLocks/>
          </p:cNvGrpSpPr>
          <p:nvPr/>
        </p:nvGrpSpPr>
        <p:grpSpPr bwMode="auto">
          <a:xfrm>
            <a:off x="827088" y="3284538"/>
            <a:ext cx="7848600" cy="2735262"/>
            <a:chOff x="521" y="2069"/>
            <a:chExt cx="4944" cy="1723"/>
          </a:xfrm>
        </p:grpSpPr>
        <p:sp>
          <p:nvSpPr>
            <p:cNvPr id="8197" name="Oval 6"/>
            <p:cNvSpPr>
              <a:spLocks noChangeArrowheads="1"/>
            </p:cNvSpPr>
            <p:nvPr/>
          </p:nvSpPr>
          <p:spPr bwMode="auto">
            <a:xfrm>
              <a:off x="2109" y="2069"/>
              <a:ext cx="1089" cy="453"/>
            </a:xfrm>
            <a:prstGeom prst="ellipse">
              <a:avLst/>
            </a:prstGeom>
            <a:noFill/>
            <a:ln w="9525">
              <a:solidFill>
                <a:schemeClr val="tx1"/>
              </a:solidFill>
              <a:round/>
              <a:headEnd/>
              <a:tailEnd/>
            </a:ln>
          </p:spPr>
          <p:txBody>
            <a:bodyPr wrap="none" anchor="ctr"/>
            <a:lstStyle/>
            <a:p>
              <a:endParaRPr lang="ja-JP" altLang="en-US"/>
            </a:p>
          </p:txBody>
        </p:sp>
        <p:grpSp>
          <p:nvGrpSpPr>
            <p:cNvPr id="8198" name="Group 9"/>
            <p:cNvGrpSpPr>
              <a:grpSpLocks/>
            </p:cNvGrpSpPr>
            <p:nvPr/>
          </p:nvGrpSpPr>
          <p:grpSpPr bwMode="auto">
            <a:xfrm>
              <a:off x="521" y="2115"/>
              <a:ext cx="4944" cy="1677"/>
              <a:chOff x="521" y="2115"/>
              <a:chExt cx="4944" cy="1677"/>
            </a:xfrm>
          </p:grpSpPr>
          <p:sp>
            <p:nvSpPr>
              <p:cNvPr id="8199" name="Text Box 4"/>
              <p:cNvSpPr txBox="1">
                <a:spLocks noChangeArrowheads="1"/>
              </p:cNvSpPr>
              <p:nvPr/>
            </p:nvSpPr>
            <p:spPr bwMode="auto">
              <a:xfrm>
                <a:off x="2200" y="2115"/>
                <a:ext cx="907" cy="365"/>
              </a:xfrm>
              <a:prstGeom prst="rect">
                <a:avLst/>
              </a:prstGeom>
              <a:noFill/>
              <a:ln w="9525">
                <a:noFill/>
                <a:miter lim="800000"/>
                <a:headEnd/>
                <a:tailEnd/>
              </a:ln>
            </p:spPr>
            <p:txBody>
              <a:bodyPr>
                <a:spAutoFit/>
              </a:bodyPr>
              <a:lstStyle/>
              <a:p>
                <a:pPr>
                  <a:spcBef>
                    <a:spcPct val="50000"/>
                  </a:spcBef>
                </a:pPr>
                <a:r>
                  <a:rPr lang="ja-JP" altLang="en-US" sz="3200"/>
                  <a:t>だけど</a:t>
                </a:r>
              </a:p>
            </p:txBody>
          </p:sp>
          <p:sp>
            <p:nvSpPr>
              <p:cNvPr id="8200" name="Text Box 5"/>
              <p:cNvSpPr txBox="1">
                <a:spLocks noChangeArrowheads="1"/>
              </p:cNvSpPr>
              <p:nvPr/>
            </p:nvSpPr>
            <p:spPr bwMode="auto">
              <a:xfrm>
                <a:off x="521" y="2523"/>
                <a:ext cx="4944" cy="1269"/>
              </a:xfrm>
              <a:prstGeom prst="rect">
                <a:avLst/>
              </a:prstGeom>
              <a:noFill/>
              <a:ln w="9525">
                <a:noFill/>
                <a:miter lim="800000"/>
                <a:headEnd/>
                <a:tailEnd/>
              </a:ln>
            </p:spPr>
            <p:txBody>
              <a:bodyPr>
                <a:spAutoFit/>
              </a:bodyPr>
              <a:lstStyle/>
              <a:p>
                <a:pPr>
                  <a:spcBef>
                    <a:spcPct val="50000"/>
                  </a:spcBef>
                </a:pPr>
                <a:r>
                  <a:rPr lang="ja-JP" altLang="en-US" sz="2800"/>
                  <a:t>・</a:t>
                </a:r>
                <a:r>
                  <a:rPr lang="en-US" altLang="ja-JP" sz="2800"/>
                  <a:t>WSH</a:t>
                </a:r>
                <a:r>
                  <a:rPr lang="ja-JP" altLang="en-US" sz="2800"/>
                  <a:t>の</a:t>
                </a:r>
                <a:r>
                  <a:rPr lang="en-US" altLang="ja-JP" sz="2800"/>
                  <a:t>SH</a:t>
                </a:r>
                <a:r>
                  <a:rPr lang="ja-JP" altLang="en-US" sz="2800"/>
                  <a:t>は</a:t>
                </a:r>
                <a:r>
                  <a:rPr lang="en-US" altLang="ja-JP" sz="2800"/>
                  <a:t>Shell</a:t>
                </a:r>
                <a:r>
                  <a:rPr lang="ja-JP" altLang="en-US" sz="2800"/>
                  <a:t>を意味していない。</a:t>
                </a:r>
                <a:br>
                  <a:rPr lang="ja-JP" altLang="en-US" sz="2800"/>
                </a:br>
                <a:r>
                  <a:rPr lang="ja-JP" altLang="en-US" sz="2800"/>
                  <a:t>→シェルとしての機能はない。</a:t>
                </a:r>
              </a:p>
              <a:p>
                <a:pPr>
                  <a:spcBef>
                    <a:spcPct val="50000"/>
                  </a:spcBef>
                </a:pPr>
                <a:r>
                  <a:rPr lang="ja-JP" altLang="en-US" sz="2800"/>
                  <a:t>・</a:t>
                </a:r>
                <a:r>
                  <a:rPr lang="en-US" altLang="ja-JP" sz="2800"/>
                  <a:t>COM</a:t>
                </a:r>
                <a:r>
                  <a:rPr lang="ja-JP" altLang="en-US" sz="2800"/>
                  <a:t>は</a:t>
                </a:r>
                <a:r>
                  <a:rPr lang="en-US" altLang="ja-JP" sz="2800"/>
                  <a:t>.NET</a:t>
                </a:r>
                <a:r>
                  <a:rPr lang="ja-JP" altLang="en-US" sz="2800"/>
                  <a:t>全盛期の今となっては廃れつつある技術→トレンドではない。</a:t>
                </a:r>
              </a:p>
            </p:txBody>
          </p:sp>
        </p:gr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ja-JP" altLang="en-US" smtClean="0"/>
              <a:t>そこで登場する</a:t>
            </a:r>
            <a:r>
              <a:rPr lang="en-US" altLang="ja-JP" smtClean="0"/>
              <a:t>PowerShell</a:t>
            </a:r>
          </a:p>
        </p:txBody>
      </p:sp>
      <p:sp>
        <p:nvSpPr>
          <p:cNvPr id="9219" name="Rectangle 3"/>
          <p:cNvSpPr>
            <a:spLocks noGrp="1" noChangeArrowheads="1"/>
          </p:cNvSpPr>
          <p:nvPr>
            <p:ph type="body" idx="1"/>
          </p:nvPr>
        </p:nvSpPr>
        <p:spPr/>
        <p:txBody>
          <a:bodyPr/>
          <a:lstStyle/>
          <a:p>
            <a:r>
              <a:rPr lang="en-US" altLang="ja-JP" smtClean="0"/>
              <a:t>.NET Framework</a:t>
            </a:r>
            <a:r>
              <a:rPr lang="ja-JP" altLang="en-US" smtClean="0"/>
              <a:t>ベースの新しいシェル・スクリプト実行環境</a:t>
            </a:r>
            <a:br>
              <a:rPr lang="ja-JP" altLang="en-US" smtClean="0"/>
            </a:br>
            <a:r>
              <a:rPr lang="ja-JP" altLang="en-US" smtClean="0"/>
              <a:t>それが、</a:t>
            </a:r>
            <a:r>
              <a:rPr lang="en-US" altLang="ja-JP" smtClean="0">
                <a:solidFill>
                  <a:srgbClr val="FF0000"/>
                </a:solidFill>
              </a:rPr>
              <a:t>Windows PowerShell</a:t>
            </a:r>
            <a:r>
              <a:rPr lang="ja-JP" altLang="en-US" smtClean="0"/>
              <a:t>です。</a:t>
            </a:r>
            <a:br>
              <a:rPr lang="ja-JP" altLang="en-US" smtClean="0"/>
            </a:br>
            <a:r>
              <a:rPr lang="ja-JP" altLang="en-US" sz="2800" smtClean="0"/>
              <a:t>（開発コード</a:t>
            </a:r>
            <a:r>
              <a:rPr lang="en-US" altLang="ja-JP" sz="2800" smtClean="0"/>
              <a:t>Monad</a:t>
            </a:r>
            <a:r>
              <a:rPr lang="ja-JP" altLang="en-US" sz="2800" smtClean="0"/>
              <a:t>、旧称</a:t>
            </a:r>
            <a:r>
              <a:rPr lang="en-US" altLang="ja-JP" sz="2800" smtClean="0"/>
              <a:t>MSH(Microsoft Command Shell)</a:t>
            </a:r>
            <a:r>
              <a:rPr lang="ja-JP" altLang="en-US" sz="2800" smtClean="0"/>
              <a:t>）</a:t>
            </a:r>
          </a:p>
        </p:txBody>
      </p:sp>
      <p:pic>
        <p:nvPicPr>
          <p:cNvPr id="9220" name="Picture 4"/>
          <p:cNvPicPr>
            <a:picLocks noChangeAspect="1" noChangeArrowheads="1"/>
          </p:cNvPicPr>
          <p:nvPr/>
        </p:nvPicPr>
        <p:blipFill>
          <a:blip r:embed="rId3"/>
          <a:srcRect/>
          <a:stretch>
            <a:fillRect/>
          </a:stretch>
        </p:blipFill>
        <p:spPr bwMode="auto">
          <a:xfrm>
            <a:off x="2484438" y="3429000"/>
            <a:ext cx="3671887" cy="2678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ja-JP" smtClean="0"/>
              <a:t>PowerShell</a:t>
            </a:r>
            <a:r>
              <a:rPr lang="ja-JP" altLang="en-US" smtClean="0"/>
              <a:t>のダウンロード</a:t>
            </a:r>
          </a:p>
        </p:txBody>
      </p:sp>
      <p:sp>
        <p:nvSpPr>
          <p:cNvPr id="10243" name="Rectangle 3"/>
          <p:cNvSpPr>
            <a:spLocks noGrp="1" noChangeArrowheads="1"/>
          </p:cNvSpPr>
          <p:nvPr>
            <p:ph type="body" idx="1"/>
          </p:nvPr>
        </p:nvSpPr>
        <p:spPr/>
        <p:txBody>
          <a:bodyPr/>
          <a:lstStyle/>
          <a:p>
            <a:r>
              <a:rPr lang="en-US" altLang="ja-JP" smtClean="0"/>
              <a:t>PowerShell v1.0</a:t>
            </a:r>
            <a:r>
              <a:rPr lang="ja-JP" altLang="en-US" smtClean="0"/>
              <a:t>の正式版がつい先日</a:t>
            </a:r>
            <a:r>
              <a:rPr lang="en-US" altLang="ja-JP" smtClean="0"/>
              <a:t>(2006/11/14)</a:t>
            </a:r>
            <a:r>
              <a:rPr lang="ja-JP" altLang="en-US" smtClean="0"/>
              <a:t>リリースされました！</a:t>
            </a:r>
          </a:p>
          <a:p>
            <a:pPr lvl="1"/>
            <a:r>
              <a:rPr lang="en-US" altLang="ja-JP" smtClean="0"/>
              <a:t>Windows Server 2003 Service Pack 1 </a:t>
            </a:r>
            <a:r>
              <a:rPr lang="ja-JP" altLang="en-US" smtClean="0"/>
              <a:t>および </a:t>
            </a:r>
            <a:r>
              <a:rPr lang="en-US" altLang="ja-JP" smtClean="0"/>
              <a:t>Windows XP Service Pack 2 </a:t>
            </a:r>
            <a:r>
              <a:rPr lang="ja-JP" altLang="en-US" smtClean="0"/>
              <a:t>用の </a:t>
            </a:r>
            <a:r>
              <a:rPr lang="en-US" altLang="ja-JP" smtClean="0"/>
              <a:t>Windows PowerShell 1.0 </a:t>
            </a:r>
            <a:r>
              <a:rPr lang="ja-JP" altLang="en-US" smtClean="0"/>
              <a:t>ローカライズ版インストール パッケージ</a:t>
            </a:r>
          </a:p>
          <a:p>
            <a:pPr lvl="1"/>
            <a:r>
              <a:rPr lang="en-US" altLang="ja-JP" smtClean="0"/>
              <a:t>http://support.microsoft.com/kb/926140</a:t>
            </a:r>
            <a:endParaRPr lang="ja-JP" altLang="en-US"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4"/>
</p:tagLst>
</file>

<file path=ppt/tags/tag10.xml><?xml version="1.0" encoding="utf-8"?>
<p:tagLst xmlns:a="http://schemas.openxmlformats.org/drawingml/2006/main" xmlns:r="http://schemas.openxmlformats.org/officeDocument/2006/relationships" xmlns:p="http://schemas.openxmlformats.org/presentationml/2006/main">
  <p:tag name="TIMING" val="|14.2|72.2"/>
</p:tagLst>
</file>

<file path=ppt/tags/tag11.xml><?xml version="1.0" encoding="utf-8"?>
<p:tagLst xmlns:a="http://schemas.openxmlformats.org/drawingml/2006/main" xmlns:r="http://schemas.openxmlformats.org/officeDocument/2006/relationships" xmlns:p="http://schemas.openxmlformats.org/presentationml/2006/main">
  <p:tag name="TIMING" val="|50|21.9"/>
</p:tagLst>
</file>

<file path=ppt/tags/tag12.xml><?xml version="1.0" encoding="utf-8"?>
<p:tagLst xmlns:a="http://schemas.openxmlformats.org/drawingml/2006/main" xmlns:r="http://schemas.openxmlformats.org/officeDocument/2006/relationships" xmlns:p="http://schemas.openxmlformats.org/presentationml/2006/main">
  <p:tag name="TIMING" val="|55.3"/>
</p:tagLst>
</file>

<file path=ppt/tags/tag2.xml><?xml version="1.0" encoding="utf-8"?>
<p:tagLst xmlns:a="http://schemas.openxmlformats.org/drawingml/2006/main" xmlns:r="http://schemas.openxmlformats.org/officeDocument/2006/relationships" xmlns:p="http://schemas.openxmlformats.org/presentationml/2006/main">
  <p:tag name="TIMING" val="|48.4"/>
</p:tagLst>
</file>

<file path=ppt/tags/tag3.xml><?xml version="1.0" encoding="utf-8"?>
<p:tagLst xmlns:a="http://schemas.openxmlformats.org/drawingml/2006/main" xmlns:r="http://schemas.openxmlformats.org/officeDocument/2006/relationships" xmlns:p="http://schemas.openxmlformats.org/presentationml/2006/main">
  <p:tag name="TIMING" val="|29.8"/>
</p:tagLst>
</file>

<file path=ppt/tags/tag4.xml><?xml version="1.0" encoding="utf-8"?>
<p:tagLst xmlns:a="http://schemas.openxmlformats.org/drawingml/2006/main" xmlns:r="http://schemas.openxmlformats.org/officeDocument/2006/relationships" xmlns:p="http://schemas.openxmlformats.org/presentationml/2006/main">
  <p:tag name="TIMING" val="|38.5"/>
</p:tagLst>
</file>

<file path=ppt/tags/tag5.xml><?xml version="1.0" encoding="utf-8"?>
<p:tagLst xmlns:a="http://schemas.openxmlformats.org/drawingml/2006/main" xmlns:r="http://schemas.openxmlformats.org/officeDocument/2006/relationships" xmlns:p="http://schemas.openxmlformats.org/presentationml/2006/main">
  <p:tag name="TIMING" val="|100"/>
</p:tagLst>
</file>

<file path=ppt/tags/tag6.xml><?xml version="1.0" encoding="utf-8"?>
<p:tagLst xmlns:a="http://schemas.openxmlformats.org/drawingml/2006/main" xmlns:r="http://schemas.openxmlformats.org/officeDocument/2006/relationships" xmlns:p="http://schemas.openxmlformats.org/presentationml/2006/main">
  <p:tag name="TIMING" val="|14|34.9"/>
</p:tagLst>
</file>

<file path=ppt/tags/tag7.xml><?xml version="1.0" encoding="utf-8"?>
<p:tagLst xmlns:a="http://schemas.openxmlformats.org/drawingml/2006/main" xmlns:r="http://schemas.openxmlformats.org/officeDocument/2006/relationships" xmlns:p="http://schemas.openxmlformats.org/presentationml/2006/main">
  <p:tag name="TIMING" val="|7.6|38.7"/>
</p:tagLst>
</file>

<file path=ppt/tags/tag8.xml><?xml version="1.0" encoding="utf-8"?>
<p:tagLst xmlns:a="http://schemas.openxmlformats.org/drawingml/2006/main" xmlns:r="http://schemas.openxmlformats.org/officeDocument/2006/relationships" xmlns:p="http://schemas.openxmlformats.org/presentationml/2006/main">
  <p:tag name="TIMING" val="|24"/>
</p:tagLst>
</file>

<file path=ppt/tags/tag9.xml><?xml version="1.0" encoding="utf-8"?>
<p:tagLst xmlns:a="http://schemas.openxmlformats.org/drawingml/2006/main" xmlns:r="http://schemas.openxmlformats.org/officeDocument/2006/relationships" xmlns:p="http://schemas.openxmlformats.org/presentationml/2006/main">
  <p:tag name="TIMING" val="|33.8"/>
</p:tagLst>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2951</TotalTime>
  <Words>1931</Words>
  <Application>Microsoft Office PowerPoint</Application>
  <PresentationFormat>画面に合わせる (4:3)</PresentationFormat>
  <Paragraphs>388</Paragraphs>
  <Slides>31</Slides>
  <Notes>31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プレゼンテーション1</vt:lpstr>
      <vt:lpstr>スライド 1</vt:lpstr>
      <vt:lpstr>シェルとは？</vt:lpstr>
      <vt:lpstr>シェルの種類</vt:lpstr>
      <vt:lpstr>これまでのCUIシェル</vt:lpstr>
      <vt:lpstr>テキストベースのシェルの限界点</vt:lpstr>
      <vt:lpstr>そこで周りを見渡すと</vt:lpstr>
      <vt:lpstr>スクリプト（バッチ）だけなら結構イケてるけど…</vt:lpstr>
      <vt:lpstr>そこで登場するPowerShell</vt:lpstr>
      <vt:lpstr>PowerShellのダウンロード</vt:lpstr>
      <vt:lpstr>PowerShellのインストール条件</vt:lpstr>
      <vt:lpstr>PowerShellのPowerの源　コマンドレット</vt:lpstr>
      <vt:lpstr>コマンドレットの基本(1)　命名法</vt:lpstr>
      <vt:lpstr>コマンドレットの基本(2)　ヘルプ</vt:lpstr>
      <vt:lpstr>コマンドレットの基本(3)　パラメータ</vt:lpstr>
      <vt:lpstr>コマンドレットの基本(4)　省力化</vt:lpstr>
      <vt:lpstr>PSドライブ(1) 概要</vt:lpstr>
      <vt:lpstr>PSドライブ(2) 項目の操作</vt:lpstr>
      <vt:lpstr>PSドライブ(3) レジストリドライブの例</vt:lpstr>
      <vt:lpstr>従来のシェルにおけるパイプ</vt:lpstr>
      <vt:lpstr>オブジェクトが渡るパイプ(1) 概要</vt:lpstr>
      <vt:lpstr>オブジェクトが渡るパイプ(2) 実際にパイプを通っているもの</vt:lpstr>
      <vt:lpstr>オブジェクトが渡るパイプ(3) パイプの連携</vt:lpstr>
      <vt:lpstr>オブジェクトが渡るパイプ(4) フィルタ</vt:lpstr>
      <vt:lpstr>オブジェクトが渡るパイプ(5) 列挙</vt:lpstr>
      <vt:lpstr>オブジェクトが渡るパイプ(5) 出力</vt:lpstr>
      <vt:lpstr>WMIも自由自在(1) Before &amp; After</vt:lpstr>
      <vt:lpstr>WMIも自由自在(2)  実践編</vt:lpstr>
      <vt:lpstr>WMIも自由自在(3)  応用編</vt:lpstr>
      <vt:lpstr>PowerShellスクリプティング</vt:lpstr>
      <vt:lpstr>スクリプトサンプル:RSS1.0/2.0のタイトル一覧を取得</vt:lpstr>
      <vt:lpstr>PowerShell実演</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#4</dc:title>
  <dc:creator>牟田口大介</dc:creator>
  <cp:lastModifiedBy>中　博俊</cp:lastModifiedBy>
  <cp:revision>65</cp:revision>
  <dcterms:created xsi:type="dcterms:W3CDTF">2006-05-15T04:25:02Z</dcterms:created>
  <dcterms:modified xsi:type="dcterms:W3CDTF">2006-12-17T15:29:58Z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