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6" r:id="rId2"/>
    <p:sldId id="270" r:id="rId3"/>
    <p:sldId id="271" r:id="rId4"/>
    <p:sldId id="273" r:id="rId5"/>
    <p:sldId id="267" r:id="rId6"/>
    <p:sldId id="272" r:id="rId7"/>
    <p:sldId id="275" r:id="rId8"/>
    <p:sldId id="301" r:id="rId9"/>
    <p:sldId id="302" r:id="rId10"/>
    <p:sldId id="268" r:id="rId11"/>
    <p:sldId id="269" r:id="rId12"/>
    <p:sldId id="274" r:id="rId13"/>
    <p:sldId id="276" r:id="rId14"/>
    <p:sldId id="277" r:id="rId15"/>
    <p:sldId id="279" r:id="rId16"/>
    <p:sldId id="278" r:id="rId17"/>
    <p:sldId id="280" r:id="rId18"/>
    <p:sldId id="312" r:id="rId19"/>
    <p:sldId id="313" r:id="rId20"/>
    <p:sldId id="293" r:id="rId21"/>
    <p:sldId id="281" r:id="rId22"/>
    <p:sldId id="282" r:id="rId23"/>
    <p:sldId id="303" r:id="rId24"/>
    <p:sldId id="283" r:id="rId25"/>
    <p:sldId id="284" r:id="rId26"/>
    <p:sldId id="285" r:id="rId27"/>
    <p:sldId id="288" r:id="rId28"/>
    <p:sldId id="289" r:id="rId29"/>
    <p:sldId id="290" r:id="rId30"/>
    <p:sldId id="291" r:id="rId31"/>
    <p:sldId id="286" r:id="rId32"/>
    <p:sldId id="294" r:id="rId33"/>
    <p:sldId id="295" r:id="rId34"/>
    <p:sldId id="296" r:id="rId35"/>
    <p:sldId id="298" r:id="rId36"/>
    <p:sldId id="307" r:id="rId37"/>
    <p:sldId id="308" r:id="rId38"/>
    <p:sldId id="310" r:id="rId39"/>
    <p:sldId id="300" r:id="rId40"/>
    <p:sldId id="304" r:id="rId41"/>
    <p:sldId id="309" r:id="rId42"/>
    <p:sldId id="311" r:id="rId43"/>
    <p:sldId id="314" r:id="rId44"/>
    <p:sldId id="305" r:id="rId45"/>
    <p:sldId id="306" r:id="rId46"/>
    <p:sldId id="315" r:id="rId4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EEB9"/>
    <a:srgbClr val="FFCCFF"/>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82" autoAdjust="0"/>
    <p:restoredTop sz="94660"/>
  </p:normalViewPr>
  <p:slideViewPr>
    <p:cSldViewPr>
      <p:cViewPr varScale="1">
        <p:scale>
          <a:sx n="81" d="100"/>
          <a:sy n="81" d="100"/>
        </p:scale>
        <p:origin x="-5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65376-9AE7-4EB4-8D05-E0A618254233}" type="doc">
      <dgm:prSet loTypeId="urn:microsoft.com/office/officeart/2005/8/layout/vList2" loCatId="list" qsTypeId="urn:microsoft.com/office/officeart/2005/8/quickstyle/simple1#1" qsCatId="simple" csTypeId="urn:microsoft.com/office/officeart/2005/8/colors/accent2_1" csCatId="accent2" phldr="1"/>
      <dgm:spPr/>
      <dgm:t>
        <a:bodyPr/>
        <a:lstStyle/>
        <a:p>
          <a:endParaRPr kumimoji="1" lang="ja-JP" altLang="en-US"/>
        </a:p>
      </dgm:t>
    </dgm:pt>
    <dgm:pt modelId="{0182F99B-21DC-46B9-9CD9-E8412F849525}">
      <dgm:prSet/>
      <dgm:spPr>
        <a:effectLst>
          <a:outerShdw blurRad="50800" dist="38100" dir="2700000" algn="tl" rotWithShape="0">
            <a:prstClr val="black">
              <a:alpha val="40000"/>
            </a:prstClr>
          </a:outerShdw>
        </a:effectLst>
      </dgm:spPr>
      <dgm:t>
        <a:bodyPr/>
        <a:lstStyle/>
        <a:p>
          <a:pPr rtl="0"/>
          <a:r>
            <a:rPr kumimoji="1" lang="en-US" dirty="0" err="1" smtClean="0"/>
            <a:t>objXHR.responseXML.xml</a:t>
          </a:r>
          <a:r>
            <a:rPr kumimoji="1" lang="ja-JP" dirty="0" smtClean="0"/>
            <a:t>の示しているオブジェクトは</a:t>
          </a:r>
          <a:r>
            <a:rPr kumimoji="1" lang="en-US" dirty="0" smtClean="0"/>
            <a:t>String</a:t>
          </a:r>
          <a:r>
            <a:rPr kumimoji="1" lang="ja-JP" dirty="0" smtClean="0"/>
            <a:t>です。</a:t>
          </a:r>
          <a:endParaRPr lang="ja-JP" dirty="0"/>
        </a:p>
      </dgm:t>
    </dgm:pt>
    <dgm:pt modelId="{C245D22F-BA64-43E4-953F-A4065FBAE209}" type="parTrans" cxnId="{6E325315-FBAD-46EE-BCEA-C1C482F69B4B}">
      <dgm:prSet/>
      <dgm:spPr/>
      <dgm:t>
        <a:bodyPr/>
        <a:lstStyle/>
        <a:p>
          <a:endParaRPr kumimoji="1" lang="ja-JP" altLang="en-US"/>
        </a:p>
      </dgm:t>
    </dgm:pt>
    <dgm:pt modelId="{096E423B-1E19-4DDC-BD1B-197FF3F8A13A}" type="sibTrans" cxnId="{6E325315-FBAD-46EE-BCEA-C1C482F69B4B}">
      <dgm:prSet/>
      <dgm:spPr/>
      <dgm:t>
        <a:bodyPr/>
        <a:lstStyle/>
        <a:p>
          <a:endParaRPr kumimoji="1" lang="ja-JP" altLang="en-US"/>
        </a:p>
      </dgm:t>
    </dgm:pt>
    <dgm:pt modelId="{84182D29-A7F2-4E1E-BF3D-9888852CA446}">
      <dgm:prSet/>
      <dgm:spPr>
        <a:effectLst>
          <a:outerShdw blurRad="50800" dist="38100" dir="2700000" algn="tl" rotWithShape="0">
            <a:prstClr val="black">
              <a:alpha val="40000"/>
            </a:prstClr>
          </a:outerShdw>
        </a:effectLst>
      </dgm:spPr>
      <dgm:t>
        <a:bodyPr/>
        <a:lstStyle/>
        <a:p>
          <a:pPr rtl="0"/>
          <a:r>
            <a:rPr kumimoji="1" lang="ja-JP" dirty="0" smtClean="0"/>
            <a:t>このあとさらに</a:t>
          </a:r>
          <a:r>
            <a:rPr kumimoji="1" lang="en-US" dirty="0" smtClean="0"/>
            <a:t>XML</a:t>
          </a:r>
          <a:r>
            <a:rPr kumimoji="1" lang="ja-JP" dirty="0" smtClean="0"/>
            <a:t>のパースを行い</a:t>
          </a:r>
          <a:endParaRPr kumimoji="1" lang="en-US" dirty="0"/>
        </a:p>
      </dgm:t>
    </dgm:pt>
    <dgm:pt modelId="{650830CD-8675-4348-8B13-5C8F81943E9D}" type="parTrans" cxnId="{D93E22FD-CB2D-435F-B462-5834F3709232}">
      <dgm:prSet/>
      <dgm:spPr/>
      <dgm:t>
        <a:bodyPr/>
        <a:lstStyle/>
        <a:p>
          <a:endParaRPr kumimoji="1" lang="ja-JP" altLang="en-US"/>
        </a:p>
      </dgm:t>
    </dgm:pt>
    <dgm:pt modelId="{54407289-7EFC-4183-8152-A1F21DACB2CF}" type="sibTrans" cxnId="{D93E22FD-CB2D-435F-B462-5834F3709232}">
      <dgm:prSet/>
      <dgm:spPr/>
      <dgm:t>
        <a:bodyPr/>
        <a:lstStyle/>
        <a:p>
          <a:endParaRPr kumimoji="1" lang="ja-JP" altLang="en-US"/>
        </a:p>
      </dgm:t>
    </dgm:pt>
    <dgm:pt modelId="{69CD267B-051C-441B-A440-759C9FA6068A}">
      <dgm:prSet/>
      <dgm:spPr>
        <a:effectLst>
          <a:outerShdw blurRad="50800" dist="38100" dir="2700000" algn="tl" rotWithShape="0">
            <a:prstClr val="black">
              <a:alpha val="40000"/>
            </a:prstClr>
          </a:outerShdw>
        </a:effectLst>
      </dgm:spPr>
      <dgm:t>
        <a:bodyPr/>
        <a:lstStyle/>
        <a:p>
          <a:pPr rtl="0"/>
          <a:r>
            <a:rPr kumimoji="1" lang="ja-JP" dirty="0" smtClean="0"/>
            <a:t>表示している</a:t>
          </a:r>
          <a:r>
            <a:rPr kumimoji="1" lang="en-US" dirty="0" smtClean="0"/>
            <a:t>HTML</a:t>
          </a:r>
          <a:r>
            <a:rPr kumimoji="1" lang="ja-JP" dirty="0" smtClean="0"/>
            <a:t>に反映する必要があります。</a:t>
          </a:r>
          <a:endParaRPr kumimoji="1" lang="ja-JP" dirty="0"/>
        </a:p>
      </dgm:t>
    </dgm:pt>
    <dgm:pt modelId="{B742AB3D-1061-4607-87D2-D51B1511C488}" type="parTrans" cxnId="{B4CD3567-0DB2-4F72-85A1-491F4215C85A}">
      <dgm:prSet/>
      <dgm:spPr/>
      <dgm:t>
        <a:bodyPr/>
        <a:lstStyle/>
        <a:p>
          <a:endParaRPr kumimoji="1" lang="ja-JP" altLang="en-US"/>
        </a:p>
      </dgm:t>
    </dgm:pt>
    <dgm:pt modelId="{72C12509-C97D-4AF2-B611-7478F95A511C}" type="sibTrans" cxnId="{B4CD3567-0DB2-4F72-85A1-491F4215C85A}">
      <dgm:prSet/>
      <dgm:spPr/>
      <dgm:t>
        <a:bodyPr/>
        <a:lstStyle/>
        <a:p>
          <a:endParaRPr kumimoji="1" lang="ja-JP" altLang="en-US"/>
        </a:p>
      </dgm:t>
    </dgm:pt>
    <dgm:pt modelId="{72E11742-4B17-45DA-9BBC-96AC544549E7}" type="pres">
      <dgm:prSet presAssocID="{ACD65376-9AE7-4EB4-8D05-E0A618254233}" presName="linear" presStyleCnt="0">
        <dgm:presLayoutVars>
          <dgm:animLvl val="lvl"/>
          <dgm:resizeHandles val="exact"/>
        </dgm:presLayoutVars>
      </dgm:prSet>
      <dgm:spPr/>
      <dgm:t>
        <a:bodyPr/>
        <a:lstStyle/>
        <a:p>
          <a:endParaRPr kumimoji="1" lang="ja-JP" altLang="en-US"/>
        </a:p>
      </dgm:t>
    </dgm:pt>
    <dgm:pt modelId="{CAA6CE95-9D31-4C5B-8E25-3B7E7D59214F}" type="pres">
      <dgm:prSet presAssocID="{0182F99B-21DC-46B9-9CD9-E8412F849525}" presName="parentText" presStyleLbl="node1" presStyleIdx="0" presStyleCnt="3">
        <dgm:presLayoutVars>
          <dgm:chMax val="0"/>
          <dgm:bulletEnabled val="1"/>
        </dgm:presLayoutVars>
      </dgm:prSet>
      <dgm:spPr/>
      <dgm:t>
        <a:bodyPr/>
        <a:lstStyle/>
        <a:p>
          <a:endParaRPr kumimoji="1" lang="ja-JP" altLang="en-US"/>
        </a:p>
      </dgm:t>
    </dgm:pt>
    <dgm:pt modelId="{21D1CE97-16A3-458B-B8C3-6EBEB533F936}" type="pres">
      <dgm:prSet presAssocID="{096E423B-1E19-4DDC-BD1B-197FF3F8A13A}" presName="spacer" presStyleCnt="0"/>
      <dgm:spPr/>
    </dgm:pt>
    <dgm:pt modelId="{F922FEEA-4AF8-432C-94B4-A8DB48A746A7}" type="pres">
      <dgm:prSet presAssocID="{84182D29-A7F2-4E1E-BF3D-9888852CA446}" presName="parentText" presStyleLbl="node1" presStyleIdx="1" presStyleCnt="3">
        <dgm:presLayoutVars>
          <dgm:chMax val="0"/>
          <dgm:bulletEnabled val="1"/>
        </dgm:presLayoutVars>
      </dgm:prSet>
      <dgm:spPr/>
      <dgm:t>
        <a:bodyPr/>
        <a:lstStyle/>
        <a:p>
          <a:endParaRPr kumimoji="1" lang="ja-JP" altLang="en-US"/>
        </a:p>
      </dgm:t>
    </dgm:pt>
    <dgm:pt modelId="{C9E14084-0F05-4F9F-A524-6CC3FA1A7D8E}" type="pres">
      <dgm:prSet presAssocID="{54407289-7EFC-4183-8152-A1F21DACB2CF}" presName="spacer" presStyleCnt="0"/>
      <dgm:spPr/>
    </dgm:pt>
    <dgm:pt modelId="{96B64CD6-641C-4F81-A6D1-DB7DEB6BC913}" type="pres">
      <dgm:prSet presAssocID="{69CD267B-051C-441B-A440-759C9FA6068A}" presName="parentText" presStyleLbl="node1" presStyleIdx="2" presStyleCnt="3">
        <dgm:presLayoutVars>
          <dgm:chMax val="0"/>
          <dgm:bulletEnabled val="1"/>
        </dgm:presLayoutVars>
      </dgm:prSet>
      <dgm:spPr/>
      <dgm:t>
        <a:bodyPr/>
        <a:lstStyle/>
        <a:p>
          <a:endParaRPr kumimoji="1" lang="ja-JP" altLang="en-US"/>
        </a:p>
      </dgm:t>
    </dgm:pt>
  </dgm:ptLst>
  <dgm:cxnLst>
    <dgm:cxn modelId="{B61338CB-ECBA-4B0C-92F0-CB5DF2E90888}" type="presOf" srcId="{0182F99B-21DC-46B9-9CD9-E8412F849525}" destId="{CAA6CE95-9D31-4C5B-8E25-3B7E7D59214F}" srcOrd="0" destOrd="0" presId="urn:microsoft.com/office/officeart/2005/8/layout/vList2"/>
    <dgm:cxn modelId="{8B3EB51B-B575-4B18-9178-9EE3CEBA3205}" type="presOf" srcId="{69CD267B-051C-441B-A440-759C9FA6068A}" destId="{96B64CD6-641C-4F81-A6D1-DB7DEB6BC913}" srcOrd="0" destOrd="0" presId="urn:microsoft.com/office/officeart/2005/8/layout/vList2"/>
    <dgm:cxn modelId="{F282EBB2-5260-410E-A12A-4F1366A627CD}" type="presOf" srcId="{ACD65376-9AE7-4EB4-8D05-E0A618254233}" destId="{72E11742-4B17-45DA-9BBC-96AC544549E7}" srcOrd="0" destOrd="0" presId="urn:microsoft.com/office/officeart/2005/8/layout/vList2"/>
    <dgm:cxn modelId="{D93E22FD-CB2D-435F-B462-5834F3709232}" srcId="{ACD65376-9AE7-4EB4-8D05-E0A618254233}" destId="{84182D29-A7F2-4E1E-BF3D-9888852CA446}" srcOrd="1" destOrd="0" parTransId="{650830CD-8675-4348-8B13-5C8F81943E9D}" sibTransId="{54407289-7EFC-4183-8152-A1F21DACB2CF}"/>
    <dgm:cxn modelId="{6E325315-FBAD-46EE-BCEA-C1C482F69B4B}" srcId="{ACD65376-9AE7-4EB4-8D05-E0A618254233}" destId="{0182F99B-21DC-46B9-9CD9-E8412F849525}" srcOrd="0" destOrd="0" parTransId="{C245D22F-BA64-43E4-953F-A4065FBAE209}" sibTransId="{096E423B-1E19-4DDC-BD1B-197FF3F8A13A}"/>
    <dgm:cxn modelId="{999448CE-6948-4780-87E2-9C6028F44F64}" type="presOf" srcId="{84182D29-A7F2-4E1E-BF3D-9888852CA446}" destId="{F922FEEA-4AF8-432C-94B4-A8DB48A746A7}" srcOrd="0" destOrd="0" presId="urn:microsoft.com/office/officeart/2005/8/layout/vList2"/>
    <dgm:cxn modelId="{B4CD3567-0DB2-4F72-85A1-491F4215C85A}" srcId="{ACD65376-9AE7-4EB4-8D05-E0A618254233}" destId="{69CD267B-051C-441B-A440-759C9FA6068A}" srcOrd="2" destOrd="0" parTransId="{B742AB3D-1061-4607-87D2-D51B1511C488}" sibTransId="{72C12509-C97D-4AF2-B611-7478F95A511C}"/>
    <dgm:cxn modelId="{73F280E0-D7DB-4798-AC84-D5D22B7330AE}" type="presParOf" srcId="{72E11742-4B17-45DA-9BBC-96AC544549E7}" destId="{CAA6CE95-9D31-4C5B-8E25-3B7E7D59214F}" srcOrd="0" destOrd="0" presId="urn:microsoft.com/office/officeart/2005/8/layout/vList2"/>
    <dgm:cxn modelId="{887613D8-5AC9-4113-BA32-A5AF55E695B2}" type="presParOf" srcId="{72E11742-4B17-45DA-9BBC-96AC544549E7}" destId="{21D1CE97-16A3-458B-B8C3-6EBEB533F936}" srcOrd="1" destOrd="0" presId="urn:microsoft.com/office/officeart/2005/8/layout/vList2"/>
    <dgm:cxn modelId="{BBBC439A-2B06-4A3D-9DE3-287F6725A141}" type="presParOf" srcId="{72E11742-4B17-45DA-9BBC-96AC544549E7}" destId="{F922FEEA-4AF8-432C-94B4-A8DB48A746A7}" srcOrd="2" destOrd="0" presId="urn:microsoft.com/office/officeart/2005/8/layout/vList2"/>
    <dgm:cxn modelId="{50B93F06-860A-4494-807D-D39165E41777}" type="presParOf" srcId="{72E11742-4B17-45DA-9BBC-96AC544549E7}" destId="{C9E14084-0F05-4F9F-A524-6CC3FA1A7D8E}" srcOrd="3" destOrd="0" presId="urn:microsoft.com/office/officeart/2005/8/layout/vList2"/>
    <dgm:cxn modelId="{B7EAA7A8-8763-479F-8EE4-98CDEDAE3B87}" type="presParOf" srcId="{72E11742-4B17-45DA-9BBC-96AC544549E7}" destId="{96B64CD6-641C-4F81-A6D1-DB7DEB6BC913}" srcOrd="4" destOrd="0" presId="urn:microsoft.com/office/officeart/2005/8/layout/vList2"/>
  </dgm:cxnLst>
  <dgm:bg>
    <a:effectLst>
      <a:outerShdw blurRad="50800" dist="38100" dir="2700000" algn="tl" rotWithShape="0">
        <a:prstClr val="black">
          <a:alpha val="40000"/>
        </a:prstClr>
      </a:outerShdw>
    </a:effectLst>
  </dgm:bg>
  <dgm:whole/>
</dgm:dataModel>
</file>

<file path=ppt/diagrams/data2.xml><?xml version="1.0" encoding="utf-8"?>
<dgm:dataModel xmlns:dgm="http://schemas.openxmlformats.org/drawingml/2006/diagram" xmlns:a="http://schemas.openxmlformats.org/drawingml/2006/main">
  <dgm:ptLst>
    <dgm:pt modelId="{5759A85F-ABE3-467C-8C33-DB8B8BC9AA9A}" type="doc">
      <dgm:prSet loTypeId="urn:microsoft.com/office/officeart/2005/8/layout/default" loCatId="list" qsTypeId="urn:microsoft.com/office/officeart/2005/8/quickstyle/simple3#1" qsCatId="simple" csTypeId="urn:microsoft.com/office/officeart/2005/8/colors/accent1_2" csCatId="accent1" phldr="1"/>
      <dgm:spPr/>
      <dgm:t>
        <a:bodyPr/>
        <a:lstStyle/>
        <a:p>
          <a:endParaRPr kumimoji="1" lang="ja-JP" altLang="en-US"/>
        </a:p>
      </dgm:t>
    </dgm:pt>
    <dgm:pt modelId="{007E649E-1B6A-4057-90FE-570191EF4234}">
      <dgm:prSet/>
      <dgm:spPr/>
      <dgm:t>
        <a:bodyPr/>
        <a:lstStyle/>
        <a:p>
          <a:pPr rtl="0"/>
          <a:r>
            <a:rPr kumimoji="1" lang="en-US" dirty="0" smtClean="0"/>
            <a:t>ASP.NET 2.0</a:t>
          </a:r>
          <a:br>
            <a:rPr kumimoji="1" lang="en-US" dirty="0" smtClean="0"/>
          </a:br>
          <a:r>
            <a:rPr kumimoji="1" lang="en-US" dirty="0" smtClean="0"/>
            <a:t>AJAX Extensions</a:t>
          </a:r>
          <a:endParaRPr kumimoji="1" lang="ja-JP" dirty="0"/>
        </a:p>
      </dgm:t>
    </dgm:pt>
    <dgm:pt modelId="{5B952AAB-0782-4182-9775-F6A948D931A5}" type="parTrans" cxnId="{D1903135-066F-4076-A84D-0E260A3D7714}">
      <dgm:prSet/>
      <dgm:spPr/>
      <dgm:t>
        <a:bodyPr/>
        <a:lstStyle/>
        <a:p>
          <a:endParaRPr kumimoji="1" lang="ja-JP" altLang="en-US"/>
        </a:p>
      </dgm:t>
    </dgm:pt>
    <dgm:pt modelId="{9D83C58E-675B-48AF-BCF5-82D59C402E13}" type="sibTrans" cxnId="{D1903135-066F-4076-A84D-0E260A3D7714}">
      <dgm:prSet/>
      <dgm:spPr/>
      <dgm:t>
        <a:bodyPr/>
        <a:lstStyle/>
        <a:p>
          <a:endParaRPr kumimoji="1" lang="ja-JP" altLang="en-US"/>
        </a:p>
      </dgm:t>
    </dgm:pt>
    <dgm:pt modelId="{EDCD9DE0-747C-4A43-9350-44EBC09A41DC}" type="pres">
      <dgm:prSet presAssocID="{5759A85F-ABE3-467C-8C33-DB8B8BC9AA9A}" presName="diagram" presStyleCnt="0">
        <dgm:presLayoutVars>
          <dgm:dir/>
          <dgm:resizeHandles val="exact"/>
        </dgm:presLayoutVars>
      </dgm:prSet>
      <dgm:spPr/>
      <dgm:t>
        <a:bodyPr/>
        <a:lstStyle/>
        <a:p>
          <a:endParaRPr kumimoji="1" lang="ja-JP" altLang="en-US"/>
        </a:p>
      </dgm:t>
    </dgm:pt>
    <dgm:pt modelId="{25E2FC75-6195-4B7C-9381-DBDA6323D8CA}" type="pres">
      <dgm:prSet presAssocID="{007E649E-1B6A-4057-90FE-570191EF4234}" presName="node" presStyleLbl="node1" presStyleIdx="0" presStyleCnt="1">
        <dgm:presLayoutVars>
          <dgm:bulletEnabled val="1"/>
        </dgm:presLayoutVars>
      </dgm:prSet>
      <dgm:spPr/>
      <dgm:t>
        <a:bodyPr/>
        <a:lstStyle/>
        <a:p>
          <a:endParaRPr kumimoji="1" lang="ja-JP" altLang="en-US"/>
        </a:p>
      </dgm:t>
    </dgm:pt>
  </dgm:ptLst>
  <dgm:cxnLst>
    <dgm:cxn modelId="{AD24EC39-EE62-4164-BE06-485525DDBE3E}" type="presOf" srcId="{5759A85F-ABE3-467C-8C33-DB8B8BC9AA9A}" destId="{EDCD9DE0-747C-4A43-9350-44EBC09A41DC}" srcOrd="0" destOrd="0" presId="urn:microsoft.com/office/officeart/2005/8/layout/default"/>
    <dgm:cxn modelId="{D1903135-066F-4076-A84D-0E260A3D7714}" srcId="{5759A85F-ABE3-467C-8C33-DB8B8BC9AA9A}" destId="{007E649E-1B6A-4057-90FE-570191EF4234}" srcOrd="0" destOrd="0" parTransId="{5B952AAB-0782-4182-9775-F6A948D931A5}" sibTransId="{9D83C58E-675B-48AF-BCF5-82D59C402E13}"/>
    <dgm:cxn modelId="{616B2E5C-EF2B-43B7-BC52-776863609E87}" type="presOf" srcId="{007E649E-1B6A-4057-90FE-570191EF4234}" destId="{25E2FC75-6195-4B7C-9381-DBDA6323D8CA}" srcOrd="0" destOrd="0" presId="urn:microsoft.com/office/officeart/2005/8/layout/default"/>
    <dgm:cxn modelId="{F6139EB2-37F8-4361-A85D-78177DA49F56}" type="presParOf" srcId="{EDCD9DE0-747C-4A43-9350-44EBC09A41DC}" destId="{25E2FC75-6195-4B7C-9381-DBDA6323D8CA}" srcOrd="0"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5759A85F-ABE3-467C-8C33-DB8B8BC9AA9A}" type="doc">
      <dgm:prSet loTypeId="urn:microsoft.com/office/officeart/2005/8/layout/default" loCatId="list" qsTypeId="urn:microsoft.com/office/officeart/2005/8/quickstyle/simple3#2" qsCatId="simple" csTypeId="urn:microsoft.com/office/officeart/2005/8/colors/accent1_2" csCatId="accent1" phldr="1"/>
      <dgm:spPr/>
      <dgm:t>
        <a:bodyPr/>
        <a:lstStyle/>
        <a:p>
          <a:endParaRPr kumimoji="1" lang="ja-JP" altLang="en-US"/>
        </a:p>
      </dgm:t>
    </dgm:pt>
    <dgm:pt modelId="{007E649E-1B6A-4057-90FE-570191EF4234}">
      <dgm:prSet/>
      <dgm:spPr/>
      <dgm:t>
        <a:bodyPr/>
        <a:lstStyle/>
        <a:p>
          <a:pPr rtl="0"/>
          <a:r>
            <a:rPr kumimoji="1" lang="en-US" dirty="0" smtClean="0"/>
            <a:t>Microsoft</a:t>
          </a:r>
        </a:p>
        <a:p>
          <a:pPr rtl="0"/>
          <a:r>
            <a:rPr kumimoji="1" lang="en-US" dirty="0" smtClean="0"/>
            <a:t>AJAX Library</a:t>
          </a:r>
          <a:endParaRPr kumimoji="1" lang="ja-JP" dirty="0"/>
        </a:p>
      </dgm:t>
    </dgm:pt>
    <dgm:pt modelId="{5B952AAB-0782-4182-9775-F6A948D931A5}" type="parTrans" cxnId="{D1903135-066F-4076-A84D-0E260A3D7714}">
      <dgm:prSet/>
      <dgm:spPr/>
      <dgm:t>
        <a:bodyPr/>
        <a:lstStyle/>
        <a:p>
          <a:endParaRPr kumimoji="1" lang="ja-JP" altLang="en-US"/>
        </a:p>
      </dgm:t>
    </dgm:pt>
    <dgm:pt modelId="{9D83C58E-675B-48AF-BCF5-82D59C402E13}" type="sibTrans" cxnId="{D1903135-066F-4076-A84D-0E260A3D7714}">
      <dgm:prSet/>
      <dgm:spPr/>
      <dgm:t>
        <a:bodyPr/>
        <a:lstStyle/>
        <a:p>
          <a:endParaRPr kumimoji="1" lang="ja-JP" altLang="en-US"/>
        </a:p>
      </dgm:t>
    </dgm:pt>
    <dgm:pt modelId="{EDCD9DE0-747C-4A43-9350-44EBC09A41DC}" type="pres">
      <dgm:prSet presAssocID="{5759A85F-ABE3-467C-8C33-DB8B8BC9AA9A}" presName="diagram" presStyleCnt="0">
        <dgm:presLayoutVars>
          <dgm:dir/>
          <dgm:resizeHandles val="exact"/>
        </dgm:presLayoutVars>
      </dgm:prSet>
      <dgm:spPr/>
      <dgm:t>
        <a:bodyPr/>
        <a:lstStyle/>
        <a:p>
          <a:endParaRPr kumimoji="1" lang="ja-JP" altLang="en-US"/>
        </a:p>
      </dgm:t>
    </dgm:pt>
    <dgm:pt modelId="{25E2FC75-6195-4B7C-9381-DBDA6323D8CA}" type="pres">
      <dgm:prSet presAssocID="{007E649E-1B6A-4057-90FE-570191EF4234}" presName="node" presStyleLbl="node1" presStyleIdx="0" presStyleCnt="1">
        <dgm:presLayoutVars>
          <dgm:bulletEnabled val="1"/>
        </dgm:presLayoutVars>
      </dgm:prSet>
      <dgm:spPr/>
      <dgm:t>
        <a:bodyPr/>
        <a:lstStyle/>
        <a:p>
          <a:endParaRPr kumimoji="1" lang="ja-JP" altLang="en-US"/>
        </a:p>
      </dgm:t>
    </dgm:pt>
  </dgm:ptLst>
  <dgm:cxnLst>
    <dgm:cxn modelId="{07CD2F21-CDFE-438B-9B8D-BBCD3B6C5578}" type="presOf" srcId="{5759A85F-ABE3-467C-8C33-DB8B8BC9AA9A}" destId="{EDCD9DE0-747C-4A43-9350-44EBC09A41DC}" srcOrd="0" destOrd="0" presId="urn:microsoft.com/office/officeart/2005/8/layout/default"/>
    <dgm:cxn modelId="{D1903135-066F-4076-A84D-0E260A3D7714}" srcId="{5759A85F-ABE3-467C-8C33-DB8B8BC9AA9A}" destId="{007E649E-1B6A-4057-90FE-570191EF4234}" srcOrd="0" destOrd="0" parTransId="{5B952AAB-0782-4182-9775-F6A948D931A5}" sibTransId="{9D83C58E-675B-48AF-BCF5-82D59C402E13}"/>
    <dgm:cxn modelId="{A18DB023-EE4A-4324-85B6-82BDCDEF7A25}" type="presOf" srcId="{007E649E-1B6A-4057-90FE-570191EF4234}" destId="{25E2FC75-6195-4B7C-9381-DBDA6323D8CA}" srcOrd="0" destOrd="0" presId="urn:microsoft.com/office/officeart/2005/8/layout/default"/>
    <dgm:cxn modelId="{D54A878D-362C-417B-8EB7-32A2F8176C5B}" type="presParOf" srcId="{EDCD9DE0-747C-4A43-9350-44EBC09A41DC}" destId="{25E2FC75-6195-4B7C-9381-DBDA6323D8CA}" srcOrd="0"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Simple 3"/>
  <dgm:desc val="Simple 3"/>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2">
  <dgm:title val="Simple 3"/>
  <dgm:desc val="Simple 3"/>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クリックしてタイトルを入力</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7"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28" name="Picture 4"/>
          <p:cNvPicPr>
            <a:picLocks noChangeAspect="1" noChangeArrowheads="1"/>
          </p:cNvPicPr>
          <p:nvPr/>
        </p:nvPicPr>
        <p:blipFill>
          <a:blip r:embed="rId14"/>
          <a:srcRect/>
          <a:stretch>
            <a:fillRect/>
          </a:stretch>
        </p:blipFill>
        <p:spPr bwMode="auto">
          <a:xfrm>
            <a:off x="468313" y="6165850"/>
            <a:ext cx="1524000" cy="571500"/>
          </a:xfrm>
          <a:prstGeom prst="rect">
            <a:avLst/>
          </a:prstGeom>
          <a:noFill/>
          <a:ln w="9525">
            <a:noFill/>
            <a:miter lim="800000"/>
            <a:headEnd/>
            <a:tailEnd/>
          </a:ln>
        </p:spPr>
      </p:pic>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kumimoji="0" lang="ja-JP" altLang="en-US" sz="2400" dirty="0" err="1">
                <a:solidFill>
                  <a:schemeClr val="tx2"/>
                </a:solidFill>
                <a:ea typeface="ＭＳ Ｐゴシック" pitchFamily="50" charset="-128"/>
              </a:rPr>
              <a:t>わんくま</a:t>
            </a:r>
            <a:r>
              <a:rPr kumimoji="0" lang="ja-JP" altLang="en-US" sz="2400" dirty="0" smtClean="0">
                <a:solidFill>
                  <a:schemeClr val="tx2"/>
                </a:solidFill>
                <a:ea typeface="ＭＳ Ｐゴシック" pitchFamily="50" charset="-128"/>
              </a:rPr>
              <a:t>同盟</a:t>
            </a:r>
            <a:r>
              <a:rPr kumimoji="0" lang="ja-JP" altLang="en-US" sz="2400" baseline="0" dirty="0" smtClean="0">
                <a:solidFill>
                  <a:schemeClr val="tx2"/>
                </a:solidFill>
                <a:ea typeface="ＭＳ Ｐゴシック" pitchFamily="50" charset="-128"/>
              </a:rPr>
              <a:t> 大阪</a:t>
            </a:r>
            <a:r>
              <a:rPr kumimoji="0" lang="ja-JP" altLang="en-US" sz="2400" dirty="0" smtClean="0">
                <a:solidFill>
                  <a:schemeClr val="tx2"/>
                </a:solidFill>
                <a:ea typeface="ＭＳ Ｐゴシック" pitchFamily="50" charset="-128"/>
              </a:rPr>
              <a:t>勉強会 </a:t>
            </a:r>
            <a:r>
              <a:rPr kumimoji="0" lang="en-US" altLang="ja-JP" sz="2400" dirty="0" smtClean="0">
                <a:solidFill>
                  <a:schemeClr val="tx2"/>
                </a:solidFill>
                <a:ea typeface="ＭＳ Ｐゴシック" pitchFamily="50" charset="-128"/>
              </a:rPr>
              <a:t>#4</a:t>
            </a:r>
            <a:endParaRPr kumimoji="0" lang="en-US" altLang="ja-JP" sz="2400" dirty="0">
              <a:solidFill>
                <a:schemeClr val="tx2"/>
              </a:solidFill>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ＭＳ Ｐゴシック" pitchFamily="50" charset="-128"/>
        </a:defRPr>
      </a:lvl2pPr>
      <a:lvl3pPr algn="ctr" rtl="0" eaLnBrk="0" fontAlgn="base" hangingPunct="0">
        <a:spcBef>
          <a:spcPct val="0"/>
        </a:spcBef>
        <a:spcAft>
          <a:spcPct val="0"/>
        </a:spcAft>
        <a:defRPr sz="2400">
          <a:solidFill>
            <a:schemeClr val="tx2"/>
          </a:solidFill>
          <a:latin typeface="Arial" charset="0"/>
          <a:ea typeface="ＭＳ Ｐゴシック" pitchFamily="50" charset="-128"/>
        </a:defRPr>
      </a:lvl3pPr>
      <a:lvl4pPr algn="ctr" rtl="0" eaLnBrk="0" fontAlgn="base" hangingPunct="0">
        <a:spcBef>
          <a:spcPct val="0"/>
        </a:spcBef>
        <a:spcAft>
          <a:spcPct val="0"/>
        </a:spcAft>
        <a:defRPr sz="2400">
          <a:solidFill>
            <a:schemeClr val="tx2"/>
          </a:solidFill>
          <a:latin typeface="Arial" charset="0"/>
          <a:ea typeface="ＭＳ Ｐゴシック" pitchFamily="50" charset="-128"/>
        </a:defRPr>
      </a:lvl4pPr>
      <a:lvl5pPr algn="ctr" rtl="0" eaLnBrk="0" fontAlgn="base" hangingPunct="0">
        <a:spcBef>
          <a:spcPct val="0"/>
        </a:spcBef>
        <a:spcAft>
          <a:spcPct val="0"/>
        </a:spcAft>
        <a:defRPr sz="2400">
          <a:solidFill>
            <a:schemeClr val="tx2"/>
          </a:solidFill>
          <a:latin typeface="Arial" charset="0"/>
          <a:ea typeface="ＭＳ Ｐゴシック" pitchFamily="50" charset="-128"/>
        </a:defRPr>
      </a:lvl5pPr>
      <a:lvl6pPr marL="457200" algn="ctr" rtl="0" fontAlgn="base">
        <a:spcBef>
          <a:spcPct val="0"/>
        </a:spcBef>
        <a:spcAft>
          <a:spcPct val="0"/>
        </a:spcAft>
        <a:defRPr sz="2400">
          <a:solidFill>
            <a:schemeClr val="tx2"/>
          </a:solidFill>
          <a:latin typeface="Arial" charset="0"/>
          <a:ea typeface="ＭＳ Ｐゴシック" pitchFamily="50" charset="-128"/>
        </a:defRPr>
      </a:lvl6pPr>
      <a:lvl7pPr marL="914400" algn="ctr" rtl="0" fontAlgn="base">
        <a:spcBef>
          <a:spcPct val="0"/>
        </a:spcBef>
        <a:spcAft>
          <a:spcPct val="0"/>
        </a:spcAft>
        <a:defRPr sz="2400">
          <a:solidFill>
            <a:schemeClr val="tx2"/>
          </a:solidFill>
          <a:latin typeface="Arial" charset="0"/>
          <a:ea typeface="ＭＳ Ｐゴシック" pitchFamily="50" charset="-128"/>
        </a:defRPr>
      </a:lvl7pPr>
      <a:lvl8pPr marL="1371600" algn="ctr" rtl="0" fontAlgn="base">
        <a:spcBef>
          <a:spcPct val="0"/>
        </a:spcBef>
        <a:spcAft>
          <a:spcPct val="0"/>
        </a:spcAft>
        <a:defRPr sz="2400">
          <a:solidFill>
            <a:schemeClr val="tx2"/>
          </a:solidFill>
          <a:latin typeface="Arial" charset="0"/>
          <a:ea typeface="ＭＳ Ｐゴシック" pitchFamily="50" charset="-128"/>
        </a:defRPr>
      </a:lvl8pPr>
      <a:lvl9pPr marL="1828800" algn="ctr" rtl="0" fontAlgn="base">
        <a:spcBef>
          <a:spcPct val="0"/>
        </a:spcBef>
        <a:spcAft>
          <a:spcPct val="0"/>
        </a:spcAft>
        <a:defRPr sz="2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title"/>
          </p:nvPr>
        </p:nvSpPr>
        <p:spPr/>
        <p:txBody>
          <a:bodyPr/>
          <a:lstStyle/>
          <a:p>
            <a:pPr eaLnBrk="1" hangingPunct="1"/>
            <a:endParaRPr kumimoji="1" lang="ja-JP" altLang="en-US" dirty="0" smtClean="0"/>
          </a:p>
        </p:txBody>
      </p:sp>
      <p:sp>
        <p:nvSpPr>
          <p:cNvPr id="2051" name="テキスト プレースホルダ 2"/>
          <p:cNvSpPr>
            <a:spLocks noGrp="1"/>
          </p:cNvSpPr>
          <p:nvPr>
            <p:ph type="body" idx="1"/>
          </p:nvPr>
        </p:nvSpPr>
        <p:spPr/>
        <p:txBody>
          <a:bodyPr/>
          <a:lstStyle/>
          <a:p>
            <a:pPr algn="ctr" eaLnBrk="1" hangingPunct="1">
              <a:buNone/>
            </a:pPr>
            <a:endParaRPr lang="en-US" sz="5400" dirty="0" smtClean="0"/>
          </a:p>
          <a:p>
            <a:pPr algn="ctr" eaLnBrk="1" hangingPunct="1">
              <a:buNone/>
            </a:pPr>
            <a:r>
              <a:rPr lang="en-US" sz="5400" dirty="0" smtClean="0"/>
              <a:t>Microsoft AJAX Library</a:t>
            </a:r>
          </a:p>
          <a:p>
            <a:pPr algn="ctr" eaLnBrk="1" hangingPunct="1">
              <a:buNone/>
            </a:pPr>
            <a:r>
              <a:rPr lang="ja-JP" altLang="en-US" sz="5400" dirty="0" smtClean="0"/>
              <a:t>～</a:t>
            </a:r>
            <a:r>
              <a:rPr lang="en-US" sz="5400" dirty="0" smtClean="0"/>
              <a:t> 8</a:t>
            </a:r>
            <a:r>
              <a:rPr lang="ja-JP" altLang="en-US" sz="5400" dirty="0" smtClean="0"/>
              <a:t>年越しの開花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AJAX</a:t>
            </a:r>
            <a:r>
              <a:rPr kumimoji="1" lang="ja-JP" altLang="en-US" dirty="0" smtClean="0"/>
              <a:t>のポイント</a:t>
            </a:r>
            <a:r>
              <a:rPr kumimoji="1" lang="en-US" altLang="ja-JP" dirty="0" smtClean="0"/>
              <a:t>2</a:t>
            </a:r>
            <a:endParaRPr kumimoji="1" lang="ja-JP" altLang="en-US" dirty="0"/>
          </a:p>
        </p:txBody>
      </p:sp>
      <p:sp>
        <p:nvSpPr>
          <p:cNvPr id="5" name="コンテンツ プレースホルダ 4"/>
          <p:cNvSpPr>
            <a:spLocks noGrp="1"/>
          </p:cNvSpPr>
          <p:nvPr>
            <p:ph idx="1"/>
          </p:nvPr>
        </p:nvSpPr>
        <p:spPr/>
        <p:txBody>
          <a:bodyPr/>
          <a:lstStyle/>
          <a:p>
            <a:pPr>
              <a:buNone/>
            </a:pPr>
            <a:r>
              <a:rPr kumimoji="1" lang="ja-JP" altLang="en-US" sz="4400" dirty="0" smtClean="0"/>
              <a:t>内部的に</a:t>
            </a:r>
            <a:endParaRPr kumimoji="1" lang="en-US" altLang="ja-JP" sz="4400" dirty="0" smtClean="0"/>
          </a:p>
          <a:p>
            <a:pPr>
              <a:buNone/>
            </a:pPr>
            <a:r>
              <a:rPr kumimoji="1" lang="en-US" altLang="ja-JP" sz="4400" dirty="0" smtClean="0"/>
              <a:t>MSXML.XMLHTTP(IE6</a:t>
            </a:r>
            <a:r>
              <a:rPr kumimoji="1" lang="ja-JP" altLang="en-US" sz="4400" dirty="0" smtClean="0"/>
              <a:t>以前</a:t>
            </a:r>
            <a:r>
              <a:rPr kumimoji="1" lang="en-US" altLang="ja-JP" sz="4400" dirty="0" smtClean="0"/>
              <a:t>)</a:t>
            </a:r>
          </a:p>
          <a:p>
            <a:pPr>
              <a:buNone/>
            </a:pPr>
            <a:r>
              <a:rPr lang="ja-JP" altLang="en-US" sz="4400" dirty="0" smtClean="0"/>
              <a:t>か</a:t>
            </a:r>
            <a:endParaRPr lang="en-US" altLang="ja-JP" sz="4400" dirty="0" smtClean="0"/>
          </a:p>
          <a:p>
            <a:pPr>
              <a:buNone/>
            </a:pPr>
            <a:r>
              <a:rPr lang="en-US" altLang="ja-JP" sz="4400" dirty="0" err="1" smtClean="0"/>
              <a:t>XMLHttpRequest</a:t>
            </a:r>
            <a:endParaRPr lang="en-US" altLang="ja-JP" sz="4400" dirty="0" smtClean="0"/>
          </a:p>
          <a:p>
            <a:pPr>
              <a:buNone/>
            </a:pPr>
            <a:r>
              <a:rPr lang="en-US" altLang="ja-JP" sz="4400" dirty="0" smtClean="0"/>
              <a:t>	(IE7, </a:t>
            </a:r>
            <a:r>
              <a:rPr lang="ja-JP" altLang="en-US" sz="4400" dirty="0" smtClean="0"/>
              <a:t>その他ブラウザ</a:t>
            </a:r>
            <a:r>
              <a:rPr lang="en-US" altLang="ja-JP" sz="4400" dirty="0" smtClean="0"/>
              <a:t>)</a:t>
            </a:r>
          </a:p>
          <a:p>
            <a:pPr>
              <a:buNone/>
            </a:pPr>
            <a:r>
              <a:rPr lang="ja-JP" altLang="en-US" sz="4400" dirty="0" smtClean="0"/>
              <a:t>を利用している。</a:t>
            </a:r>
            <a:endParaRPr lang="en-US" altLang="ja-JP" sz="4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71604" y="785794"/>
            <a:ext cx="6072230" cy="5315453"/>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kumimoji="1" lang="en-US" altLang="ja-JP" dirty="0" smtClean="0"/>
              <a:t>IE 5.0</a:t>
            </a:r>
            <a:endParaRPr kumimoji="1" lang="ja-JP" altLang="en-US" dirty="0"/>
          </a:p>
        </p:txBody>
      </p:sp>
      <p:sp>
        <p:nvSpPr>
          <p:cNvPr id="4" name="TextBox 3"/>
          <p:cNvSpPr txBox="1"/>
          <p:nvPr/>
        </p:nvSpPr>
        <p:spPr>
          <a:xfrm>
            <a:off x="642910" y="4643446"/>
            <a:ext cx="7643866" cy="1323439"/>
          </a:xfrm>
          <a:prstGeom prst="rect">
            <a:avLst/>
          </a:prstGeom>
          <a:solidFill>
            <a:schemeClr val="bg1"/>
          </a:solidFill>
        </p:spPr>
        <p:txBody>
          <a:bodyPr wrap="square" rtlCol="0">
            <a:spAutoFit/>
          </a:bodyPr>
          <a:lstStyle/>
          <a:p>
            <a:r>
              <a:rPr lang="ja-JP" altLang="en-US" sz="4000" dirty="0" smtClean="0"/>
              <a:t>初登場は</a:t>
            </a:r>
            <a:r>
              <a:rPr lang="en-US" altLang="ja-JP" sz="4000" dirty="0" smtClean="0"/>
              <a:t>1998/09/18 IE5</a:t>
            </a:r>
            <a:r>
              <a:rPr lang="ja-JP" altLang="en-US" sz="4000" dirty="0" smtClean="0"/>
              <a:t>で・・・</a:t>
            </a:r>
            <a:endParaRPr lang="en-US" altLang="ja-JP" sz="4000" dirty="0" smtClean="0"/>
          </a:p>
          <a:p>
            <a:r>
              <a:rPr kumimoji="1" lang="ja-JP" altLang="en-US" sz="4000" dirty="0" smtClean="0"/>
              <a:t>～プロダクトライフサイクルから～</a:t>
            </a:r>
            <a:endParaRPr kumimoji="1" lang="ja-JP" altLang="en-US" sz="4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XMLHttpRequest</a:t>
            </a:r>
            <a:r>
              <a:rPr kumimoji="1" lang="ja-JP" altLang="en-US" dirty="0" err="1" smtClean="0"/>
              <a:t>って</a:t>
            </a:r>
            <a:endParaRPr kumimoji="1" lang="ja-JP" altLang="en-US" dirty="0"/>
          </a:p>
        </p:txBody>
      </p:sp>
      <p:sp>
        <p:nvSpPr>
          <p:cNvPr id="4" name="コンテンツ プレースホルダ 3"/>
          <p:cNvSpPr>
            <a:spLocks noGrp="1"/>
          </p:cNvSpPr>
          <p:nvPr>
            <p:ph sz="half" idx="1"/>
          </p:nvPr>
        </p:nvSpPr>
        <p:spPr>
          <a:xfrm>
            <a:off x="457200" y="1052513"/>
            <a:ext cx="4038600" cy="4162437"/>
          </a:xfrm>
        </p:spPr>
        <p:txBody>
          <a:bodyPr/>
          <a:lstStyle/>
          <a:p>
            <a:r>
              <a:rPr lang="ja-JP" altLang="en-US" dirty="0" smtClean="0"/>
              <a:t>属性</a:t>
            </a:r>
            <a:endParaRPr lang="en-US" altLang="ja-JP" dirty="0" smtClean="0"/>
          </a:p>
          <a:p>
            <a:r>
              <a:rPr lang="en-US" altLang="ja-JP" dirty="0" err="1" smtClean="0"/>
              <a:t>onreadystatechange</a:t>
            </a:r>
            <a:r>
              <a:rPr lang="en-US" altLang="ja-JP" dirty="0" smtClean="0"/>
              <a:t> </a:t>
            </a:r>
          </a:p>
          <a:p>
            <a:r>
              <a:rPr lang="en-US" altLang="ja-JP" dirty="0" err="1" smtClean="0"/>
              <a:t>readyState</a:t>
            </a:r>
            <a:r>
              <a:rPr lang="en-US" altLang="ja-JP" dirty="0" smtClean="0"/>
              <a:t> </a:t>
            </a:r>
          </a:p>
          <a:p>
            <a:r>
              <a:rPr lang="en-US" altLang="ja-JP" dirty="0" err="1" smtClean="0"/>
              <a:t>responseBody</a:t>
            </a:r>
            <a:endParaRPr lang="en-US" altLang="ja-JP" dirty="0" smtClean="0"/>
          </a:p>
          <a:p>
            <a:r>
              <a:rPr lang="en-US" altLang="ja-JP" dirty="0" err="1" smtClean="0"/>
              <a:t>responseText</a:t>
            </a:r>
            <a:endParaRPr lang="en-US" altLang="ja-JP" dirty="0" smtClean="0"/>
          </a:p>
          <a:p>
            <a:r>
              <a:rPr lang="en-US" altLang="ja-JP" dirty="0" err="1" smtClean="0"/>
              <a:t>responseXML</a:t>
            </a:r>
            <a:endParaRPr lang="en-US" altLang="ja-JP" dirty="0" smtClean="0"/>
          </a:p>
          <a:p>
            <a:r>
              <a:rPr lang="en-US" altLang="ja-JP" dirty="0" smtClean="0"/>
              <a:t>status</a:t>
            </a:r>
          </a:p>
          <a:p>
            <a:r>
              <a:rPr lang="en-US" altLang="ja-JP" dirty="0" err="1" smtClean="0"/>
              <a:t>statusText</a:t>
            </a:r>
            <a:endParaRPr lang="en-US" altLang="ja-JP" dirty="0" smtClean="0"/>
          </a:p>
          <a:p>
            <a:endParaRPr kumimoji="1" lang="ja-JP" altLang="en-US" dirty="0"/>
          </a:p>
        </p:txBody>
      </p:sp>
      <p:sp>
        <p:nvSpPr>
          <p:cNvPr id="5" name="コンテンツ プレースホルダ 4"/>
          <p:cNvSpPr>
            <a:spLocks noGrp="1"/>
          </p:cNvSpPr>
          <p:nvPr>
            <p:ph sz="half" idx="2"/>
          </p:nvPr>
        </p:nvSpPr>
        <p:spPr>
          <a:xfrm>
            <a:off x="4648200" y="1052513"/>
            <a:ext cx="4038600" cy="4162437"/>
          </a:xfrm>
        </p:spPr>
        <p:txBody>
          <a:bodyPr/>
          <a:lstStyle/>
          <a:p>
            <a:r>
              <a:rPr lang="ja-JP" altLang="en-US" dirty="0" smtClean="0"/>
              <a:t>メソッド</a:t>
            </a:r>
            <a:endParaRPr lang="en-US" altLang="ja-JP" dirty="0" smtClean="0"/>
          </a:p>
          <a:p>
            <a:r>
              <a:rPr lang="en-US" altLang="ja-JP" dirty="0" smtClean="0"/>
              <a:t>abort</a:t>
            </a:r>
          </a:p>
          <a:p>
            <a:r>
              <a:rPr lang="en-US" altLang="ja-JP" dirty="0" err="1" smtClean="0"/>
              <a:t>getAllResponseHeaders</a:t>
            </a:r>
            <a:endParaRPr lang="en-US" altLang="ja-JP" dirty="0" smtClean="0"/>
          </a:p>
          <a:p>
            <a:r>
              <a:rPr lang="en-US" altLang="ja-JP" dirty="0" err="1" smtClean="0"/>
              <a:t>getResponseHeader</a:t>
            </a:r>
            <a:endParaRPr lang="en-US" altLang="ja-JP" dirty="0" smtClean="0"/>
          </a:p>
          <a:p>
            <a:r>
              <a:rPr lang="en-US" altLang="ja-JP" dirty="0" smtClean="0"/>
              <a:t>open</a:t>
            </a:r>
          </a:p>
          <a:p>
            <a:r>
              <a:rPr lang="en-US" altLang="ja-JP" dirty="0" smtClean="0"/>
              <a:t>send</a:t>
            </a:r>
          </a:p>
          <a:p>
            <a:r>
              <a:rPr lang="en-US" altLang="ja-JP" dirty="0" err="1" smtClean="0"/>
              <a:t>setRequestHeader</a:t>
            </a:r>
            <a:endParaRPr kumimoji="1" lang="ja-JP" altLang="en-US" dirty="0"/>
          </a:p>
        </p:txBody>
      </p:sp>
      <p:sp>
        <p:nvSpPr>
          <p:cNvPr id="6" name="TextBox 5"/>
          <p:cNvSpPr txBox="1"/>
          <p:nvPr/>
        </p:nvSpPr>
        <p:spPr>
          <a:xfrm>
            <a:off x="571472" y="5429264"/>
            <a:ext cx="8001056" cy="707886"/>
          </a:xfrm>
          <a:prstGeom prst="rect">
            <a:avLst/>
          </a:prstGeom>
          <a:noFill/>
        </p:spPr>
        <p:txBody>
          <a:bodyPr wrap="square" rtlCol="0">
            <a:spAutoFit/>
          </a:bodyPr>
          <a:lstStyle/>
          <a:p>
            <a:r>
              <a:rPr lang="ja-JP" altLang="en-US" sz="4000" dirty="0" smtClean="0"/>
              <a:t>非常に小さい</a:t>
            </a:r>
            <a:r>
              <a:rPr lang="en-US" altLang="ja-JP" sz="4000" dirty="0" smtClean="0"/>
              <a:t>Http</a:t>
            </a:r>
            <a:r>
              <a:rPr lang="ja-JP" altLang="en-US" sz="4000" dirty="0" smtClean="0"/>
              <a:t>クライアントの実装</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4">
                                            <p:txEl>
                                              <p:pRg st="2" end="2"/>
                                            </p:txEl>
                                          </p:spTgt>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6" dur="5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7" dur="500"/>
                                        <p:tgtEl>
                                          <p:spTgt spid="4">
                                            <p:txEl>
                                              <p:pRg st="3" end="3"/>
                                            </p:txEl>
                                          </p:spTgt>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2" dur="5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3" dur="500"/>
                                        <p:tgtEl>
                                          <p:spTgt spid="4">
                                            <p:txEl>
                                              <p:pRg st="4" end="4"/>
                                            </p:txEl>
                                          </p:spTgt>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5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8" dur="5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9" dur="500"/>
                                        <p:tgtEl>
                                          <p:spTgt spid="4">
                                            <p:txEl>
                                              <p:pRg st="5" end="5"/>
                                            </p:txEl>
                                          </p:spTgt>
                                        </p:tgtEl>
                                      </p:cBhvr>
                                    </p:animEffect>
                                  </p:childTnLst>
                                </p:cTn>
                              </p:par>
                            </p:childTnLst>
                          </p:cTn>
                        </p:par>
                        <p:par>
                          <p:cTn id="40" fill="hold">
                            <p:stCondLst>
                              <p:cond delay="3000"/>
                            </p:stCondLst>
                            <p:childTnLst>
                              <p:par>
                                <p:cTn id="41" presetID="55" presetClass="entr" presetSubtype="0"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44" dur="5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45" dur="500"/>
                                        <p:tgtEl>
                                          <p:spTgt spid="4">
                                            <p:txEl>
                                              <p:pRg st="6" end="6"/>
                                            </p:txEl>
                                          </p:spTgt>
                                        </p:tgtEl>
                                      </p:cBhvr>
                                    </p:animEffect>
                                  </p:childTnLst>
                                </p:cTn>
                              </p:par>
                            </p:childTnLst>
                          </p:cTn>
                        </p:par>
                        <p:par>
                          <p:cTn id="46" fill="hold">
                            <p:stCondLst>
                              <p:cond delay="3500"/>
                            </p:stCondLst>
                            <p:childTnLst>
                              <p:par>
                                <p:cTn id="47" presetID="55" presetClass="entr" presetSubtype="0" fill="hold" grpId="0"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50" dur="5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51" dur="500"/>
                                        <p:tgtEl>
                                          <p:spTgt spid="4">
                                            <p:txEl>
                                              <p:pRg st="7" end="7"/>
                                            </p:txEl>
                                          </p:spTgt>
                                        </p:tgtEl>
                                      </p:cBhvr>
                                    </p:animEffect>
                                  </p:childTnLst>
                                </p:cTn>
                              </p:par>
                            </p:childTnLst>
                          </p:cTn>
                        </p:par>
                        <p:par>
                          <p:cTn id="52" fill="hold">
                            <p:stCondLst>
                              <p:cond delay="4000"/>
                            </p:stCondLst>
                            <p:childTnLst>
                              <p:par>
                                <p:cTn id="53" presetID="55" presetClass="entr" presetSubtype="0"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5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5">
                                            <p:txEl>
                                              <p:pRg st="0" end="0"/>
                                            </p:txEl>
                                          </p:spTgt>
                                        </p:tgtEl>
                                      </p:cBhvr>
                                    </p:animEffect>
                                  </p:childTnLst>
                                </p:cTn>
                              </p:par>
                            </p:childTnLst>
                          </p:cTn>
                        </p:par>
                        <p:par>
                          <p:cTn id="58" fill="hold">
                            <p:stCondLst>
                              <p:cond delay="4500"/>
                            </p:stCondLst>
                            <p:childTnLst>
                              <p:par>
                                <p:cTn id="59" presetID="55" presetClass="entr" presetSubtype="0" fill="hold" grpId="0" nodeType="after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p:cTn id="61" dur="5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62"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63" dur="500"/>
                                        <p:tgtEl>
                                          <p:spTgt spid="5">
                                            <p:txEl>
                                              <p:pRg st="1" end="1"/>
                                            </p:txEl>
                                          </p:spTgt>
                                        </p:tgtEl>
                                      </p:cBhvr>
                                    </p:animEffect>
                                  </p:childTnLst>
                                </p:cTn>
                              </p:par>
                            </p:childTnLst>
                          </p:cTn>
                        </p:par>
                        <p:par>
                          <p:cTn id="64" fill="hold">
                            <p:stCondLst>
                              <p:cond delay="5000"/>
                            </p:stCondLst>
                            <p:childTnLst>
                              <p:par>
                                <p:cTn id="65" presetID="55" presetClass="entr" presetSubtype="0" fill="hold" grpId="0" nodeType="after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p:cTn id="67" dur="5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68" dur="5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69" dur="500"/>
                                        <p:tgtEl>
                                          <p:spTgt spid="5">
                                            <p:txEl>
                                              <p:pRg st="2" end="2"/>
                                            </p:txEl>
                                          </p:spTgt>
                                        </p:tgtEl>
                                      </p:cBhvr>
                                    </p:animEffect>
                                  </p:childTnLst>
                                </p:cTn>
                              </p:par>
                            </p:childTnLst>
                          </p:cTn>
                        </p:par>
                        <p:par>
                          <p:cTn id="70" fill="hold">
                            <p:stCondLst>
                              <p:cond delay="5500"/>
                            </p:stCondLst>
                            <p:childTnLst>
                              <p:par>
                                <p:cTn id="71" presetID="55" presetClass="entr" presetSubtype="0" fill="hold" grpId="0" nodeType="after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p:cTn id="73" dur="5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74" dur="5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75" dur="500"/>
                                        <p:tgtEl>
                                          <p:spTgt spid="5">
                                            <p:txEl>
                                              <p:pRg st="3" end="3"/>
                                            </p:txEl>
                                          </p:spTgt>
                                        </p:tgtEl>
                                      </p:cBhvr>
                                    </p:animEffect>
                                  </p:childTnLst>
                                </p:cTn>
                              </p:par>
                            </p:childTnLst>
                          </p:cTn>
                        </p:par>
                        <p:par>
                          <p:cTn id="76" fill="hold">
                            <p:stCondLst>
                              <p:cond delay="6000"/>
                            </p:stCondLst>
                            <p:childTnLst>
                              <p:par>
                                <p:cTn id="77" presetID="55" presetClass="entr" presetSubtype="0" fill="hold" grpId="0" nodeType="after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p:cTn id="79" dur="5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80" dur="5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81" dur="500"/>
                                        <p:tgtEl>
                                          <p:spTgt spid="5">
                                            <p:txEl>
                                              <p:pRg st="4" end="4"/>
                                            </p:txEl>
                                          </p:spTgt>
                                        </p:tgtEl>
                                      </p:cBhvr>
                                    </p:animEffect>
                                  </p:childTnLst>
                                </p:cTn>
                              </p:par>
                            </p:childTnLst>
                          </p:cTn>
                        </p:par>
                        <p:par>
                          <p:cTn id="82" fill="hold">
                            <p:stCondLst>
                              <p:cond delay="6500"/>
                            </p:stCondLst>
                            <p:childTnLst>
                              <p:par>
                                <p:cTn id="83" presetID="55" presetClass="entr" presetSubtype="0" fill="hold" grpId="0" nodeType="afterEffect">
                                  <p:stCondLst>
                                    <p:cond delay="0"/>
                                  </p:stCondLst>
                                  <p:childTnLst>
                                    <p:set>
                                      <p:cBhvr>
                                        <p:cTn id="84" dur="1" fill="hold">
                                          <p:stCondLst>
                                            <p:cond delay="0"/>
                                          </p:stCondLst>
                                        </p:cTn>
                                        <p:tgtEl>
                                          <p:spTgt spid="5">
                                            <p:txEl>
                                              <p:pRg st="5" end="5"/>
                                            </p:txEl>
                                          </p:spTgt>
                                        </p:tgtEl>
                                        <p:attrNameLst>
                                          <p:attrName>style.visibility</p:attrName>
                                        </p:attrNameLst>
                                      </p:cBhvr>
                                      <p:to>
                                        <p:strVal val="visible"/>
                                      </p:to>
                                    </p:set>
                                    <p:anim calcmode="lin" valueType="num">
                                      <p:cBhvr>
                                        <p:cTn id="85" dur="5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86" dur="5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87" dur="500"/>
                                        <p:tgtEl>
                                          <p:spTgt spid="5">
                                            <p:txEl>
                                              <p:pRg st="5" end="5"/>
                                            </p:txEl>
                                          </p:spTgt>
                                        </p:tgtEl>
                                      </p:cBhvr>
                                    </p:animEffect>
                                  </p:childTnLst>
                                </p:cTn>
                              </p:par>
                            </p:childTnLst>
                          </p:cTn>
                        </p:par>
                        <p:par>
                          <p:cTn id="88" fill="hold">
                            <p:stCondLst>
                              <p:cond delay="7000"/>
                            </p:stCondLst>
                            <p:childTnLst>
                              <p:par>
                                <p:cTn id="89" presetID="55" presetClass="entr" presetSubtype="0" fill="hold" grpId="0" nodeType="afterEffect">
                                  <p:stCondLst>
                                    <p:cond delay="0"/>
                                  </p:stCondLst>
                                  <p:childTnLst>
                                    <p:set>
                                      <p:cBhvr>
                                        <p:cTn id="90" dur="1" fill="hold">
                                          <p:stCondLst>
                                            <p:cond delay="0"/>
                                          </p:stCondLst>
                                        </p:cTn>
                                        <p:tgtEl>
                                          <p:spTgt spid="5">
                                            <p:txEl>
                                              <p:pRg st="6" end="6"/>
                                            </p:txEl>
                                          </p:spTgt>
                                        </p:tgtEl>
                                        <p:attrNameLst>
                                          <p:attrName>style.visibility</p:attrName>
                                        </p:attrNameLst>
                                      </p:cBhvr>
                                      <p:to>
                                        <p:strVal val="visible"/>
                                      </p:to>
                                    </p:set>
                                    <p:anim calcmode="lin" valueType="num">
                                      <p:cBhvr>
                                        <p:cTn id="91" dur="5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92" dur="5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93" dur="500"/>
                                        <p:tgtEl>
                                          <p:spTgt spid="5">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0" presetClass="entr" presetSubtype="0" decel="100000"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strVal val="#ppt_w+.3"/>
                                          </p:val>
                                        </p:tav>
                                        <p:tav tm="100000">
                                          <p:val>
                                            <p:strVal val="#ppt_w"/>
                                          </p:val>
                                        </p:tav>
                                      </p:tavLst>
                                    </p:anim>
                                    <p:anim calcmode="lin" valueType="num">
                                      <p:cBhvr>
                                        <p:cTn id="99" dur="1000" fill="hold"/>
                                        <p:tgtEl>
                                          <p:spTgt spid="6"/>
                                        </p:tgtEl>
                                        <p:attrNameLst>
                                          <p:attrName>ppt_h</p:attrName>
                                        </p:attrNameLst>
                                      </p:cBhvr>
                                      <p:tavLst>
                                        <p:tav tm="0">
                                          <p:val>
                                            <p:strVal val="#ppt_h"/>
                                          </p:val>
                                        </p:tav>
                                        <p:tav tm="100000">
                                          <p:val>
                                            <p:strVal val="#ppt_h"/>
                                          </p:val>
                                        </p:tav>
                                      </p:tavLst>
                                    </p:anim>
                                    <p:animEffect transition="in" filter="fade">
                                      <p:cBhvr>
                                        <p:cTn id="10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XMLHttpRequest</a:t>
            </a:r>
            <a:r>
              <a:rPr kumimoji="1" lang="ja-JP" altLang="en-US" dirty="0" smtClean="0"/>
              <a:t>の</a:t>
            </a:r>
            <a:r>
              <a:rPr kumimoji="1" lang="en-US" altLang="ja-JP" dirty="0" smtClean="0"/>
              <a:t>DEMO</a:t>
            </a:r>
            <a:endParaRPr kumimoji="1" lang="ja-JP" altLang="en-US" dirty="0"/>
          </a:p>
        </p:txBody>
      </p:sp>
      <p:sp>
        <p:nvSpPr>
          <p:cNvPr id="5" name="コンテンツ プレースホルダ 4"/>
          <p:cNvSpPr>
            <a:spLocks noGrp="1"/>
          </p:cNvSpPr>
          <p:nvPr>
            <p:ph idx="1"/>
          </p:nvPr>
        </p:nvSpPr>
        <p:spPr/>
        <p:txBody>
          <a:bodyPr anchor="ctr"/>
          <a:lstStyle/>
          <a:p>
            <a:pPr algn="ctr">
              <a:buNone/>
            </a:pPr>
            <a:r>
              <a:rPr lang="en-US" altLang="ja-JP" sz="15000" dirty="0" smtClean="0">
                <a:latin typeface="Century" pitchFamily="18" charset="0"/>
              </a:rPr>
              <a:t>DEMO2</a:t>
            </a:r>
            <a:endParaRPr lang="ja-JP" altLang="en-US" sz="15000" dirty="0">
              <a:latin typeface="Century"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marL="0" indent="12700">
              <a:buNone/>
            </a:pPr>
            <a:r>
              <a:rPr kumimoji="1" lang="ja-JP" altLang="en-US" sz="6600" dirty="0" smtClean="0"/>
              <a:t>いまのデモはただの</a:t>
            </a:r>
            <a:r>
              <a:rPr kumimoji="1" lang="en-US" altLang="ja-JP" sz="6600" dirty="0" err="1" smtClean="0"/>
              <a:t>XMLHttpRequest</a:t>
            </a:r>
            <a:r>
              <a:rPr kumimoji="1" lang="ja-JP" altLang="en-US" sz="6600" dirty="0" smtClean="0"/>
              <a:t>の同期版のデモでした。</a:t>
            </a:r>
            <a:endParaRPr kumimoji="1" lang="en-US" altLang="ja-JP" sz="6600" dirty="0" smtClean="0"/>
          </a:p>
        </p:txBody>
      </p:sp>
      <p:sp>
        <p:nvSpPr>
          <p:cNvPr id="4" name="TextBox 3"/>
          <p:cNvSpPr txBox="1"/>
          <p:nvPr/>
        </p:nvSpPr>
        <p:spPr>
          <a:xfrm>
            <a:off x="571472" y="4214818"/>
            <a:ext cx="7715304"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ja-JP" altLang="en-US" sz="9600" dirty="0" smtClean="0"/>
              <a:t>次は非同期</a:t>
            </a:r>
            <a:endParaRPr kumimoji="1" lang="ja-JP" alt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XMLHttpRequest</a:t>
            </a:r>
            <a:r>
              <a:rPr kumimoji="1" lang="ja-JP" altLang="en-US" dirty="0" smtClean="0"/>
              <a:t>の非同期</a:t>
            </a:r>
            <a:r>
              <a:rPr kumimoji="1" lang="en-US" altLang="ja-JP" dirty="0" smtClean="0"/>
              <a:t>DEMO</a:t>
            </a:r>
            <a:endParaRPr kumimoji="1" lang="ja-JP" altLang="en-US" dirty="0"/>
          </a:p>
        </p:txBody>
      </p:sp>
      <p:sp>
        <p:nvSpPr>
          <p:cNvPr id="5" name="コンテンツ プレースホルダ 4"/>
          <p:cNvSpPr>
            <a:spLocks noGrp="1"/>
          </p:cNvSpPr>
          <p:nvPr>
            <p:ph idx="1"/>
          </p:nvPr>
        </p:nvSpPr>
        <p:spPr/>
        <p:txBody>
          <a:bodyPr anchor="ctr"/>
          <a:lstStyle/>
          <a:p>
            <a:pPr algn="ctr">
              <a:buNone/>
            </a:pPr>
            <a:r>
              <a:rPr lang="en-US" altLang="ja-JP" sz="15000" dirty="0" smtClean="0">
                <a:latin typeface="Century" pitchFamily="18" charset="0"/>
              </a:rPr>
              <a:t>DEMO3</a:t>
            </a:r>
            <a:endParaRPr lang="ja-JP" altLang="en-US" sz="15000" dirty="0">
              <a:latin typeface="Century"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aphicFrame>
        <p:nvGraphicFramePr>
          <p:cNvPr id="5" name="コンテンツ プレースホルダ 4"/>
          <p:cNvGraphicFramePr>
            <a:graphicFrameLocks noGrp="1"/>
          </p:cNvGraphicFramePr>
          <p:nvPr>
            <p:ph idx="1"/>
          </p:nvPr>
        </p:nvGraphicFramePr>
        <p:xfrm>
          <a:off x="457200" y="1052513"/>
          <a:ext cx="8229600" cy="3590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42910" y="4892772"/>
            <a:ext cx="7771679" cy="110799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sz="6600" dirty="0" err="1" smtClean="0"/>
              <a:t>めん</a:t>
            </a:r>
            <a:r>
              <a:rPr lang="ja-JP" altLang="en-US" sz="6600" dirty="0" smtClean="0"/>
              <a:t>どくさ</a:t>
            </a:r>
            <a:r>
              <a:rPr lang="ja-JP" altLang="en-US" sz="6600" dirty="0" err="1" smtClean="0"/>
              <a:t>ーーーー</a:t>
            </a:r>
            <a:r>
              <a:rPr lang="ja-JP" altLang="en-US" sz="6600" dirty="0" smtClean="0"/>
              <a:t>い</a:t>
            </a:r>
            <a:endParaRPr kumimoji="1" lang="ja-JP" altLang="en-US" sz="6600" dirty="0"/>
          </a:p>
        </p:txBody>
      </p:sp>
      <p:sp>
        <p:nvSpPr>
          <p:cNvPr id="6" name="下矢印 5"/>
          <p:cNvSpPr/>
          <p:nvPr/>
        </p:nvSpPr>
        <p:spPr>
          <a:xfrm>
            <a:off x="3857620" y="2000240"/>
            <a:ext cx="64294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857620" y="3214686"/>
            <a:ext cx="64294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smtClean="0"/>
              <a:t>そのための</a:t>
            </a:r>
            <a:endParaRPr kumimoji="1" lang="ja-JP" altLang="en-US" dirty="0"/>
          </a:p>
        </p:txBody>
      </p:sp>
      <p:pic>
        <p:nvPicPr>
          <p:cNvPr id="1026" name="Picture 2" descr="C:\Users\localnaka\Desktop\ajax-poster-photo-logo.png"/>
          <p:cNvPicPr>
            <a:picLocks noChangeAspect="1" noChangeArrowheads="1"/>
          </p:cNvPicPr>
          <p:nvPr/>
        </p:nvPicPr>
        <p:blipFill>
          <a:blip r:embed="rId2"/>
          <a:srcRect/>
          <a:stretch>
            <a:fillRect/>
          </a:stretch>
        </p:blipFill>
        <p:spPr bwMode="auto">
          <a:xfrm>
            <a:off x="642910" y="1928802"/>
            <a:ext cx="7798194"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Righ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AJAX</a:t>
            </a:r>
            <a:r>
              <a:rPr kumimoji="1" lang="ja-JP" altLang="en-US" dirty="0" smtClean="0"/>
              <a:t>は主に</a:t>
            </a:r>
            <a:r>
              <a:rPr kumimoji="1" lang="en-US" altLang="ja-JP" dirty="0" smtClean="0"/>
              <a:t>3</a:t>
            </a:r>
            <a:r>
              <a:rPr kumimoji="1" lang="ja-JP" altLang="en-US" dirty="0" err="1" smtClean="0"/>
              <a:t>つの</a:t>
            </a:r>
            <a:r>
              <a:rPr kumimoji="1" lang="ja-JP" altLang="en-US" dirty="0" smtClean="0"/>
              <a:t>カテゴリから</a:t>
            </a:r>
            <a:endParaRPr kumimoji="1" lang="ja-JP" altLang="en-US" dirty="0"/>
          </a:p>
        </p:txBody>
      </p:sp>
      <p:sp>
        <p:nvSpPr>
          <p:cNvPr id="24" name="角丸四角形 23"/>
          <p:cNvSpPr/>
          <p:nvPr/>
        </p:nvSpPr>
        <p:spPr>
          <a:xfrm>
            <a:off x="428596" y="4929198"/>
            <a:ext cx="4071966" cy="642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Windows</a:t>
            </a:r>
            <a:endParaRPr kumimoji="1" lang="ja-JP" altLang="en-US" dirty="0"/>
          </a:p>
        </p:txBody>
      </p:sp>
      <p:sp>
        <p:nvSpPr>
          <p:cNvPr id="26" name="角丸四角形 25"/>
          <p:cNvSpPr/>
          <p:nvPr/>
        </p:nvSpPr>
        <p:spPr>
          <a:xfrm>
            <a:off x="428596" y="4214818"/>
            <a:ext cx="4071966" cy="642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IIS</a:t>
            </a:r>
            <a:endParaRPr kumimoji="1" lang="ja-JP" altLang="en-US" dirty="0"/>
          </a:p>
        </p:txBody>
      </p:sp>
      <p:sp>
        <p:nvSpPr>
          <p:cNvPr id="27" name="角丸四角形 26"/>
          <p:cNvSpPr/>
          <p:nvPr/>
        </p:nvSpPr>
        <p:spPr>
          <a:xfrm>
            <a:off x="428596" y="3500438"/>
            <a:ext cx="4071966" cy="642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.NET 2.0 Runtime / ASP.NET 2.0</a:t>
            </a:r>
            <a:endParaRPr kumimoji="1" lang="ja-JP" altLang="en-US" dirty="0"/>
          </a:p>
        </p:txBody>
      </p:sp>
      <p:sp>
        <p:nvSpPr>
          <p:cNvPr id="29" name="角丸四角形 28"/>
          <p:cNvSpPr/>
          <p:nvPr/>
        </p:nvSpPr>
        <p:spPr>
          <a:xfrm>
            <a:off x="428596" y="2214554"/>
            <a:ext cx="8215370" cy="1214446"/>
          </a:xfrm>
          <a:prstGeom prst="roundRect">
            <a:avLst/>
          </a:prstGeom>
          <a:solidFill>
            <a:srgbClr val="FFFFCC"/>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smtClean="0"/>
              <a:t>ASP.NET AJAX Extension</a:t>
            </a:r>
            <a:endParaRPr lang="ja-JP" altLang="en-US" dirty="0"/>
          </a:p>
        </p:txBody>
      </p:sp>
      <p:sp>
        <p:nvSpPr>
          <p:cNvPr id="30" name="角丸四角形 29"/>
          <p:cNvSpPr/>
          <p:nvPr/>
        </p:nvSpPr>
        <p:spPr>
          <a:xfrm>
            <a:off x="4572000" y="4929198"/>
            <a:ext cx="2000264" cy="642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Windows</a:t>
            </a:r>
            <a:endParaRPr kumimoji="1" lang="ja-JP" altLang="en-US" dirty="0"/>
          </a:p>
        </p:txBody>
      </p:sp>
      <p:sp>
        <p:nvSpPr>
          <p:cNvPr id="31" name="角丸四角形 30"/>
          <p:cNvSpPr/>
          <p:nvPr/>
        </p:nvSpPr>
        <p:spPr>
          <a:xfrm>
            <a:off x="6643702" y="4929198"/>
            <a:ext cx="2000264" cy="642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Macintosh</a:t>
            </a:r>
            <a:endParaRPr kumimoji="1" lang="ja-JP" altLang="en-US" dirty="0"/>
          </a:p>
        </p:txBody>
      </p:sp>
      <p:sp>
        <p:nvSpPr>
          <p:cNvPr id="32" name="角丸四角形 31"/>
          <p:cNvSpPr/>
          <p:nvPr/>
        </p:nvSpPr>
        <p:spPr>
          <a:xfrm>
            <a:off x="4572000" y="4214818"/>
            <a:ext cx="4071966" cy="642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IE, Firefox, Opera, Safari</a:t>
            </a:r>
            <a:endParaRPr kumimoji="1" lang="ja-JP" altLang="en-US" dirty="0"/>
          </a:p>
        </p:txBody>
      </p:sp>
      <p:sp>
        <p:nvSpPr>
          <p:cNvPr id="33" name="角丸四角形 32"/>
          <p:cNvSpPr/>
          <p:nvPr/>
        </p:nvSpPr>
        <p:spPr>
          <a:xfrm>
            <a:off x="4572000" y="3500438"/>
            <a:ext cx="4071966" cy="642942"/>
          </a:xfrm>
          <a:prstGeom prst="roundRect">
            <a:avLst/>
          </a:prstGeom>
          <a:solidFill>
            <a:schemeClr val="accent5">
              <a:lumMod val="90000"/>
            </a:schemeClr>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Microsoft AJAX Library</a:t>
            </a:r>
            <a:endParaRPr kumimoji="1" lang="ja-JP" altLang="en-US" dirty="0"/>
          </a:p>
        </p:txBody>
      </p:sp>
      <p:sp>
        <p:nvSpPr>
          <p:cNvPr id="35" name="角丸四角形 34"/>
          <p:cNvSpPr/>
          <p:nvPr/>
        </p:nvSpPr>
        <p:spPr>
          <a:xfrm>
            <a:off x="428596" y="928670"/>
            <a:ext cx="8215370" cy="1214446"/>
          </a:xfrm>
          <a:prstGeom prst="roundRect">
            <a:avLst/>
          </a:prstGeom>
          <a:solidFill>
            <a:srgbClr val="FFCCFF"/>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ASP.NET AJAX Control Toolkit</a:t>
            </a:r>
            <a:endParaRPr kumimoji="1" lang="ja-JP" altLang="en-US" dirty="0"/>
          </a:p>
        </p:txBody>
      </p:sp>
      <p:sp>
        <p:nvSpPr>
          <p:cNvPr id="36" name="角丸四角形 35"/>
          <p:cNvSpPr/>
          <p:nvPr/>
        </p:nvSpPr>
        <p:spPr>
          <a:xfrm>
            <a:off x="428596" y="5643578"/>
            <a:ext cx="4071966" cy="4286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サーバ</a:t>
            </a:r>
            <a:endParaRPr kumimoji="1" lang="ja-JP" altLang="en-US" dirty="0"/>
          </a:p>
        </p:txBody>
      </p:sp>
      <p:sp>
        <p:nvSpPr>
          <p:cNvPr id="37" name="角丸四角形 36"/>
          <p:cNvSpPr/>
          <p:nvPr/>
        </p:nvSpPr>
        <p:spPr>
          <a:xfrm>
            <a:off x="4572000" y="5643578"/>
            <a:ext cx="4071966" cy="4286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クライアント</a:t>
            </a:r>
            <a:endParaRPr kumimoji="1" lang="ja-JP" altLang="en-US" dirty="0"/>
          </a:p>
        </p:txBody>
      </p:sp>
      <p:pic>
        <p:nvPicPr>
          <p:cNvPr id="38" name="Picture 13"/>
          <p:cNvPicPr>
            <a:picLocks noChangeAspect="1" noChangeArrowheads="1"/>
          </p:cNvPicPr>
          <p:nvPr/>
        </p:nvPicPr>
        <p:blipFill>
          <a:blip r:embed="rId2"/>
          <a:srcRect/>
          <a:stretch>
            <a:fillRect/>
          </a:stretch>
        </p:blipFill>
        <p:spPr bwMode="auto">
          <a:xfrm>
            <a:off x="8141016" y="5643578"/>
            <a:ext cx="389771" cy="374645"/>
          </a:xfrm>
          <a:prstGeom prst="rect">
            <a:avLst/>
          </a:prstGeom>
          <a:noFill/>
          <a:ln w="9525">
            <a:noFill/>
            <a:miter lim="800000"/>
            <a:headEnd/>
            <a:tailEnd/>
          </a:ln>
        </p:spPr>
      </p:pic>
      <p:pic>
        <p:nvPicPr>
          <p:cNvPr id="39" name="Picture 15"/>
          <p:cNvPicPr>
            <a:picLocks noChangeAspect="1" noChangeArrowheads="1"/>
          </p:cNvPicPr>
          <p:nvPr/>
        </p:nvPicPr>
        <p:blipFill>
          <a:blip r:embed="rId3"/>
          <a:srcRect/>
          <a:stretch>
            <a:fillRect/>
          </a:stretch>
        </p:blipFill>
        <p:spPr bwMode="auto">
          <a:xfrm>
            <a:off x="500034" y="5643578"/>
            <a:ext cx="415264" cy="393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AJAX Extension</a:t>
            </a:r>
            <a:r>
              <a:rPr kumimoji="1" lang="ja-JP" altLang="en-US" dirty="0" smtClean="0"/>
              <a:t>は現時点で</a:t>
            </a:r>
            <a:r>
              <a:rPr kumimoji="1" lang="en-US" altLang="ja-JP" dirty="0" smtClean="0"/>
              <a:t>2</a:t>
            </a:r>
            <a:r>
              <a:rPr kumimoji="1" lang="ja-JP" altLang="en-US" dirty="0" smtClean="0"/>
              <a:t>バージョン</a:t>
            </a:r>
            <a:endParaRPr kumimoji="1" lang="ja-JP" altLang="en-US" dirty="0"/>
          </a:p>
        </p:txBody>
      </p:sp>
      <p:sp>
        <p:nvSpPr>
          <p:cNvPr id="29" name="角丸四角形 28"/>
          <p:cNvSpPr/>
          <p:nvPr/>
        </p:nvSpPr>
        <p:spPr>
          <a:xfrm>
            <a:off x="428596" y="4857760"/>
            <a:ext cx="8215370" cy="714380"/>
          </a:xfrm>
          <a:prstGeom prst="roundRect">
            <a:avLst/>
          </a:prstGeom>
          <a:solidFill>
            <a:srgbClr val="FFEEB9"/>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ASP.NET AJAX Extension</a:t>
            </a:r>
            <a:endParaRPr kumimoji="1" lang="ja-JP" altLang="en-US" dirty="0"/>
          </a:p>
        </p:txBody>
      </p:sp>
      <p:sp>
        <p:nvSpPr>
          <p:cNvPr id="16" name="テキスト ボックス 15"/>
          <p:cNvSpPr txBox="1"/>
          <p:nvPr/>
        </p:nvSpPr>
        <p:spPr>
          <a:xfrm>
            <a:off x="428596" y="1000108"/>
            <a:ext cx="4071966" cy="3108543"/>
          </a:xfrm>
          <a:prstGeom prst="rect">
            <a:avLst/>
          </a:prstGeom>
          <a:noFill/>
        </p:spPr>
        <p:txBody>
          <a:bodyPr wrap="square" rtlCol="0">
            <a:spAutoFit/>
          </a:bodyPr>
          <a:lstStyle/>
          <a:p>
            <a:r>
              <a:rPr kumimoji="1" lang="ja-JP" altLang="en-US" sz="2800" dirty="0" smtClean="0"/>
              <a:t>今日紹介する</a:t>
            </a:r>
            <a:endParaRPr kumimoji="1" lang="en-US" altLang="ja-JP" sz="2800" dirty="0" smtClean="0"/>
          </a:p>
          <a:p>
            <a:r>
              <a:rPr lang="en-US" altLang="ja-JP" sz="2800" dirty="0" smtClean="0"/>
              <a:t>Timer</a:t>
            </a:r>
          </a:p>
          <a:p>
            <a:r>
              <a:rPr kumimoji="1" lang="en-US" altLang="ja-JP" sz="2800" dirty="0" err="1" smtClean="0"/>
              <a:t>UpdatePanel</a:t>
            </a:r>
            <a:endParaRPr kumimoji="1" lang="en-US" altLang="ja-JP" sz="2800" dirty="0" smtClean="0"/>
          </a:p>
          <a:p>
            <a:r>
              <a:rPr lang="en-US" altLang="ja-JP" sz="2800" dirty="0" err="1" smtClean="0"/>
              <a:t>UpdateProgress</a:t>
            </a:r>
            <a:endParaRPr lang="en-US" altLang="ja-JP" sz="2800" dirty="0" smtClean="0"/>
          </a:p>
          <a:p>
            <a:r>
              <a:rPr lang="en-US" altLang="ja-JP" sz="2800" dirty="0" smtClean="0"/>
              <a:t>JS</a:t>
            </a:r>
            <a:r>
              <a:rPr lang="ja-JP" altLang="en-US" sz="2800" dirty="0" smtClean="0"/>
              <a:t>からの</a:t>
            </a:r>
            <a:r>
              <a:rPr lang="en-US" altLang="ja-JP" sz="2800" dirty="0" smtClean="0"/>
              <a:t>XML</a:t>
            </a:r>
            <a:r>
              <a:rPr lang="ja-JP" altLang="en-US" sz="2800" dirty="0" smtClean="0"/>
              <a:t>サービス呼び出し</a:t>
            </a:r>
            <a:endParaRPr lang="en-US" altLang="ja-JP" sz="2800" dirty="0" smtClean="0"/>
          </a:p>
          <a:p>
            <a:r>
              <a:rPr kumimoji="1" lang="en-US" altLang="ja-JP" sz="2800" dirty="0" smtClean="0"/>
              <a:t>JSON</a:t>
            </a:r>
            <a:endParaRPr kumimoji="1" lang="ja-JP" altLang="en-US" sz="2800" dirty="0"/>
          </a:p>
        </p:txBody>
      </p:sp>
      <p:sp>
        <p:nvSpPr>
          <p:cNvPr id="17" name="正方形/長方形 16"/>
          <p:cNvSpPr/>
          <p:nvPr/>
        </p:nvSpPr>
        <p:spPr>
          <a:xfrm>
            <a:off x="428596" y="5715016"/>
            <a:ext cx="8143932" cy="369332"/>
          </a:xfrm>
          <a:prstGeom prst="rect">
            <a:avLst/>
          </a:prstGeom>
        </p:spPr>
        <p:txBody>
          <a:bodyPr wrap="square">
            <a:spAutoFit/>
          </a:bodyPr>
          <a:lstStyle/>
          <a:p>
            <a:r>
              <a:rPr lang="en-US" altLang="ja-JP" dirty="0" smtClean="0"/>
              <a:t>http://ajax.asp.net/files/AspNet_AJAX_CTP_to_Beta_Whitepaper.aspx</a:t>
            </a:r>
            <a:endParaRPr lang="ja-JP" altLang="en-US" dirty="0"/>
          </a:p>
        </p:txBody>
      </p:sp>
      <p:sp>
        <p:nvSpPr>
          <p:cNvPr id="18" name="角丸四角形 17"/>
          <p:cNvSpPr/>
          <p:nvPr/>
        </p:nvSpPr>
        <p:spPr>
          <a:xfrm>
            <a:off x="428596" y="4071942"/>
            <a:ext cx="4071966" cy="714380"/>
          </a:xfrm>
          <a:prstGeom prst="roundRect">
            <a:avLst/>
          </a:prstGeom>
          <a:solidFill>
            <a:srgbClr val="FFEEB9"/>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先行リリース</a:t>
            </a:r>
            <a:r>
              <a:rPr kumimoji="1" lang="en-US" altLang="ja-JP" dirty="0" smtClean="0"/>
              <a:t>(2006</a:t>
            </a:r>
            <a:r>
              <a:rPr kumimoji="1" lang="ja-JP" altLang="en-US" dirty="0" smtClean="0"/>
              <a:t>年内予定</a:t>
            </a:r>
            <a:r>
              <a:rPr kumimoji="1" lang="en-US" altLang="ja-JP" dirty="0" smtClean="0"/>
              <a:t>)</a:t>
            </a:r>
            <a:endParaRPr kumimoji="1" lang="ja-JP" altLang="en-US" dirty="0"/>
          </a:p>
        </p:txBody>
      </p:sp>
      <p:sp>
        <p:nvSpPr>
          <p:cNvPr id="19" name="角丸四角形 18"/>
          <p:cNvSpPr/>
          <p:nvPr/>
        </p:nvSpPr>
        <p:spPr>
          <a:xfrm>
            <a:off x="4572000" y="4071942"/>
            <a:ext cx="4071966" cy="714380"/>
          </a:xfrm>
          <a:prstGeom prst="roundRect">
            <a:avLst/>
          </a:prstGeom>
          <a:solidFill>
            <a:srgbClr val="FFEEB9"/>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次期</a:t>
            </a:r>
            <a:r>
              <a:rPr kumimoji="1" lang="ja-JP" altLang="en-US" dirty="0" smtClean="0"/>
              <a:t>リリース</a:t>
            </a:r>
            <a:endParaRPr kumimoji="1" lang="ja-JP" altLang="en-US" dirty="0"/>
          </a:p>
        </p:txBody>
      </p:sp>
      <p:sp>
        <p:nvSpPr>
          <p:cNvPr id="20" name="テキスト ボックス 19"/>
          <p:cNvSpPr txBox="1"/>
          <p:nvPr/>
        </p:nvSpPr>
        <p:spPr>
          <a:xfrm>
            <a:off x="4572000" y="1071546"/>
            <a:ext cx="4071966" cy="1815882"/>
          </a:xfrm>
          <a:prstGeom prst="rect">
            <a:avLst/>
          </a:prstGeom>
          <a:noFill/>
        </p:spPr>
        <p:txBody>
          <a:bodyPr wrap="square" rtlCol="0">
            <a:spAutoFit/>
          </a:bodyPr>
          <a:lstStyle/>
          <a:p>
            <a:r>
              <a:rPr kumimoji="1" lang="en-US" altLang="ja-JP" sz="2800" dirty="0" smtClean="0"/>
              <a:t>Web</a:t>
            </a:r>
            <a:r>
              <a:rPr kumimoji="1" lang="ja-JP" altLang="en-US" sz="2800" dirty="0" smtClean="0"/>
              <a:t>サービスブリッジ</a:t>
            </a:r>
            <a:endParaRPr kumimoji="1" lang="en-US" altLang="ja-JP" sz="2800" dirty="0" smtClean="0"/>
          </a:p>
          <a:p>
            <a:r>
              <a:rPr lang="ja-JP" altLang="en-US" sz="2800" dirty="0" smtClean="0"/>
              <a:t>オートコンプリート</a:t>
            </a:r>
            <a:endParaRPr lang="en-US" altLang="ja-JP" sz="2800" dirty="0" smtClean="0"/>
          </a:p>
          <a:p>
            <a:r>
              <a:rPr kumimoji="1" lang="ja-JP" altLang="en-US" sz="2800" dirty="0" smtClean="0"/>
              <a:t>さまざまなコントロール</a:t>
            </a:r>
            <a:endParaRPr kumimoji="1" lang="en-US" altLang="ja-JP" sz="2800" dirty="0" smtClean="0"/>
          </a:p>
          <a:p>
            <a:r>
              <a:rPr lang="en-US" altLang="ja-JP" sz="2800" dirty="0" smtClean="0"/>
              <a:t>XML</a:t>
            </a:r>
            <a:r>
              <a:rPr lang="ja-JP" altLang="en-US" sz="2800" dirty="0" smtClean="0"/>
              <a:t>スクリプト</a:t>
            </a:r>
            <a:endParaRPr kumimoji="1" lang="ja-JP" alt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DHTML</a:t>
            </a:r>
            <a:r>
              <a:rPr kumimoji="1" lang="ja-JP" altLang="en-US" dirty="0" smtClean="0"/>
              <a:t>がもてはやされた時代がありました</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JavaScript</a:t>
            </a:r>
            <a:r>
              <a:rPr kumimoji="1" lang="ja-JP" altLang="en-US" dirty="0" smtClean="0"/>
              <a:t>が一時もてはやされた時代がありました（</a:t>
            </a:r>
            <a:r>
              <a:rPr kumimoji="1" lang="en-US" altLang="ja-JP" dirty="0" smtClean="0"/>
              <a:t>Dynamic HTML</a:t>
            </a:r>
            <a:r>
              <a:rPr kumimoji="1" lang="ja-JP" altLang="en-US" dirty="0" smtClean="0"/>
              <a:t>と言いまして・・・）</a:t>
            </a:r>
            <a:endParaRPr kumimoji="1" lang="en-US" altLang="ja-JP" dirty="0" smtClean="0"/>
          </a:p>
          <a:p>
            <a:pPr lvl="1"/>
            <a:r>
              <a:rPr lang="en-US" altLang="ja-JP" dirty="0" smtClean="0"/>
              <a:t>98</a:t>
            </a:r>
            <a:r>
              <a:rPr lang="ja-JP" altLang="en-US" dirty="0" smtClean="0"/>
              <a:t>年</a:t>
            </a:r>
            <a:r>
              <a:rPr lang="en-US" altLang="ja-JP" dirty="0" smtClean="0"/>
              <a:t>~01</a:t>
            </a:r>
            <a:r>
              <a:rPr lang="ja-JP" altLang="en-US" dirty="0" smtClean="0"/>
              <a:t>年位</a:t>
            </a:r>
            <a:endParaRPr lang="en-US" altLang="ja-JP" dirty="0" smtClean="0"/>
          </a:p>
          <a:p>
            <a:r>
              <a:rPr lang="ja-JP" altLang="en-US" dirty="0" smtClean="0"/>
              <a:t>適度に利用できるくらいに</a:t>
            </a:r>
            <a:r>
              <a:rPr lang="en-US" altLang="ja-JP" dirty="0" smtClean="0"/>
              <a:t>NN4, IE4</a:t>
            </a:r>
            <a:r>
              <a:rPr lang="ja-JP" altLang="en-US" dirty="0" smtClean="0"/>
              <a:t>で拡張され、クライアントマシンにも少し余裕ができ利用できる地盤ができたころです。</a:t>
            </a:r>
            <a:endParaRPr lang="en-US" altLang="ja-JP" dirty="0" smtClean="0"/>
          </a:p>
          <a:p>
            <a:endParaRPr lang="en-US" altLang="ja-JP" dirty="0" smtClean="0"/>
          </a:p>
          <a:p>
            <a:r>
              <a:rPr lang="ja-JP" altLang="en-US" dirty="0" smtClean="0"/>
              <a:t>ただし</a:t>
            </a:r>
            <a:r>
              <a:rPr lang="en-US" altLang="ja-JP" dirty="0" smtClean="0"/>
              <a:t>JavaScript</a:t>
            </a:r>
            <a:r>
              <a:rPr lang="ja-JP" altLang="en-US" dirty="0" smtClean="0"/>
              <a:t>はいつしかメインストリームではなくなっていきます。</a:t>
            </a:r>
            <a:r>
              <a:rPr lang="en-US" altLang="ja-JP" dirty="0" smtClean="0"/>
              <a:t>	</a:t>
            </a:r>
            <a:endParaRPr lang="ja-JP" altLang="en-US" dirty="0" smtClean="0"/>
          </a:p>
          <a:p>
            <a:pPr lvl="1">
              <a:buNone/>
            </a:pPr>
            <a:r>
              <a:rPr kumimoji="1" lang="en-US" altLang="ja-JP" dirty="0" smtClean="0"/>
              <a:t>	</a:t>
            </a:r>
          </a:p>
          <a:p>
            <a:pPr lvl="1">
              <a:buNone/>
            </a:pP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 3"/>
          <p:cNvGraphicFramePr>
            <a:graphicFrameLocks noGrp="1"/>
          </p:cNvGraphicFramePr>
          <p:nvPr>
            <p:ph idx="1"/>
          </p:nvPr>
        </p:nvGraphicFramePr>
        <p:xfrm>
          <a:off x="457200" y="1052513"/>
          <a:ext cx="8229600"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まずは</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err="1" smtClean="0"/>
              <a:t>UpdatePanel</a:t>
            </a:r>
            <a:r>
              <a:rPr kumimoji="1" lang="ja-JP" altLang="en-US" dirty="0" err="1" smtClean="0"/>
              <a:t>、</a:t>
            </a:r>
            <a:r>
              <a:rPr kumimoji="1" lang="en-US" altLang="ja-JP" dirty="0" err="1" smtClean="0"/>
              <a:t>UpdateProgress</a:t>
            </a:r>
            <a:r>
              <a:rPr kumimoji="1" lang="ja-JP" altLang="en-US" dirty="0" smtClean="0"/>
              <a:t>をご覧ください。</a:t>
            </a:r>
            <a:endParaRPr kumimoji="1" lang="ja-JP" altLang="en-US" dirty="0"/>
          </a:p>
        </p:txBody>
      </p:sp>
      <p:sp>
        <p:nvSpPr>
          <p:cNvPr id="4" name="コンテンツ プレースホルダ 4"/>
          <p:cNvSpPr txBox="1">
            <a:spLocks/>
          </p:cNvSpPr>
          <p:nvPr/>
        </p:nvSpPr>
        <p:spPr bwMode="auto">
          <a:xfrm>
            <a:off x="609600" y="2143115"/>
            <a:ext cx="8229600" cy="37862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r>
              <a:rPr kumimoji="1" lang="en-US" altLang="ja-JP" sz="15000" b="0" i="0" u="none" strike="noStrike" kern="0" cap="none" spc="0" normalizeH="0" baseline="0" noProof="0" dirty="0" smtClean="0">
                <a:ln>
                  <a:noFill/>
                </a:ln>
                <a:solidFill>
                  <a:schemeClr val="tx1"/>
                </a:solidFill>
                <a:effectLst/>
                <a:uLnTx/>
                <a:uFillTx/>
                <a:latin typeface="Century" pitchFamily="18" charset="0"/>
                <a:ea typeface="+mn-ea"/>
                <a:cs typeface="+mn-cs"/>
              </a:rPr>
              <a:t>DEMO4</a:t>
            </a:r>
            <a:endParaRPr lang="ja-JP" altLang="en-US" sz="15000" dirty="0">
              <a:latin typeface="Century"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Demo4</a:t>
            </a:r>
            <a:r>
              <a:rPr kumimoji="1" lang="ja-JP" altLang="en-US" dirty="0" smtClean="0"/>
              <a:t>のポイント</a:t>
            </a:r>
            <a:r>
              <a:rPr kumimoji="1" lang="en-US" altLang="ja-JP" dirty="0" smtClean="0"/>
              <a:t>1</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メリット</a:t>
            </a:r>
            <a:endParaRPr kumimoji="1" lang="en-US" altLang="ja-JP" dirty="0" smtClean="0"/>
          </a:p>
          <a:p>
            <a:pPr lvl="1"/>
            <a:r>
              <a:rPr kumimoji="1" lang="en-US" altLang="ja-JP" dirty="0" err="1" smtClean="0"/>
              <a:t>UpdatePanel</a:t>
            </a:r>
            <a:r>
              <a:rPr kumimoji="1" lang="ja-JP" altLang="en-US" dirty="0" smtClean="0"/>
              <a:t>でくくるだけ</a:t>
            </a:r>
            <a:endParaRPr kumimoji="1" lang="en-US" altLang="ja-JP" dirty="0" smtClean="0"/>
          </a:p>
          <a:p>
            <a:pPr lvl="1"/>
            <a:r>
              <a:rPr kumimoji="1" lang="en-US" altLang="ja-JP" dirty="0" err="1" smtClean="0"/>
              <a:t>UpdateProgress</a:t>
            </a:r>
            <a:r>
              <a:rPr kumimoji="1" lang="ja-JP" altLang="en-US" dirty="0" err="1" smtClean="0"/>
              <a:t>も置</a:t>
            </a:r>
            <a:r>
              <a:rPr kumimoji="1" lang="ja-JP" altLang="en-US" dirty="0" smtClean="0"/>
              <a:t>くだけ</a:t>
            </a:r>
            <a:endParaRPr kumimoji="1" lang="en-US" altLang="ja-JP" dirty="0" smtClean="0"/>
          </a:p>
          <a:p>
            <a:pPr lvl="1"/>
            <a:r>
              <a:rPr kumimoji="1" lang="ja-JP" altLang="en-US" dirty="0" smtClean="0"/>
              <a:t>簡単に</a:t>
            </a:r>
            <a:r>
              <a:rPr kumimoji="1" lang="en-US" altLang="ja-JP" dirty="0" smtClean="0"/>
              <a:t>AJAX</a:t>
            </a:r>
            <a:r>
              <a:rPr kumimoji="1" lang="ja-JP" altLang="en-US" dirty="0" smtClean="0"/>
              <a:t>のメリットを享受できる</a:t>
            </a:r>
            <a:endParaRPr kumimoji="1" lang="en-US" altLang="ja-JP" dirty="0" smtClean="0"/>
          </a:p>
          <a:p>
            <a:r>
              <a:rPr kumimoji="1" lang="ja-JP" altLang="en-US" dirty="0" smtClean="0"/>
              <a:t>デメリット</a:t>
            </a:r>
            <a:endParaRPr kumimoji="1" lang="en-US" altLang="ja-JP" dirty="0" smtClean="0"/>
          </a:p>
          <a:p>
            <a:pPr lvl="1"/>
            <a:r>
              <a:rPr lang="ja-JP" altLang="en-US" dirty="0" smtClean="0"/>
              <a:t>今までページ単位に処理の整合性を見ていたのが、ブロック単位に検討する必要がある。</a:t>
            </a:r>
            <a:endParaRPr lang="en-US" altLang="ja-JP" dirty="0" smtClean="0"/>
          </a:p>
          <a:p>
            <a:pPr lvl="1"/>
            <a:r>
              <a:rPr kumimoji="1" lang="en-US" altLang="ja-JP" dirty="0" smtClean="0"/>
              <a:t>2</a:t>
            </a:r>
            <a:r>
              <a:rPr kumimoji="1" lang="ja-JP" altLang="en-US" dirty="0" err="1" smtClean="0"/>
              <a:t>つの</a:t>
            </a:r>
            <a:r>
              <a:rPr kumimoji="1" lang="en-US" altLang="ja-JP" dirty="0" err="1" smtClean="0"/>
              <a:t>UpdatePanel</a:t>
            </a:r>
            <a:r>
              <a:rPr kumimoji="1" lang="ja-JP" altLang="en-US" dirty="0" smtClean="0"/>
              <a:t>を置く場合には非常に慎重に</a:t>
            </a:r>
            <a:r>
              <a:rPr kumimoji="1" lang="en-US" altLang="ja-JP" dirty="0" smtClean="0"/>
              <a:t>(</a:t>
            </a:r>
            <a:r>
              <a:rPr kumimoji="1" lang="ja-JP" altLang="en-US" dirty="0" smtClean="0"/>
              <a:t>途中で意図せずキャンセルは発生する</a:t>
            </a:r>
            <a:r>
              <a:rPr kumimoji="1" lang="en-US" altLang="ja-JP" dirty="0" smtClean="0"/>
              <a:t>)</a:t>
            </a:r>
          </a:p>
          <a:p>
            <a:endParaRPr kumimoji="1" lang="en-US" altLang="ja-JP"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Demo4</a:t>
            </a:r>
            <a:r>
              <a:rPr kumimoji="1" lang="ja-JP" altLang="en-US" dirty="0" smtClean="0"/>
              <a:t>のポイント</a:t>
            </a:r>
            <a:r>
              <a:rPr kumimoji="1" lang="en-US" altLang="ja-JP" dirty="0" smtClean="0"/>
              <a:t>2</a:t>
            </a:r>
            <a:endParaRPr kumimoji="1" lang="ja-JP" altLang="en-US" dirty="0"/>
          </a:p>
        </p:txBody>
      </p:sp>
      <p:sp>
        <p:nvSpPr>
          <p:cNvPr id="3" name="コンテンツ プレースホルダ 2"/>
          <p:cNvSpPr>
            <a:spLocks noGrp="1"/>
          </p:cNvSpPr>
          <p:nvPr>
            <p:ph idx="1"/>
          </p:nvPr>
        </p:nvSpPr>
        <p:spPr/>
        <p:txBody>
          <a:bodyPr/>
          <a:lstStyle/>
          <a:p>
            <a:pPr marL="0" indent="14288"/>
            <a:r>
              <a:rPr lang="ja-JP" altLang="en-US" dirty="0" smtClean="0"/>
              <a:t>中身を変更しても</a:t>
            </a:r>
            <a:r>
              <a:rPr lang="en-US" altLang="ja-JP" dirty="0" smtClean="0"/>
              <a:t>URL</a:t>
            </a:r>
            <a:r>
              <a:rPr lang="ja-JP" altLang="en-US" dirty="0" smtClean="0"/>
              <a:t>が変わらない。</a:t>
            </a:r>
            <a:endParaRPr lang="en-US" altLang="ja-JP" dirty="0" smtClean="0"/>
          </a:p>
          <a:p>
            <a:pPr marL="0" indent="14288"/>
            <a:r>
              <a:rPr kumimoji="1" lang="en-US" altLang="ja-JP" dirty="0" smtClean="0"/>
              <a:t>ASP.NET</a:t>
            </a:r>
            <a:r>
              <a:rPr kumimoji="1" lang="ja-JP" altLang="en-US" dirty="0" smtClean="0"/>
              <a:t>のポストバック機能との親和性が高い</a:t>
            </a:r>
            <a:endParaRPr kumimoji="1" lang="en-US" altLang="ja-JP" dirty="0" smtClean="0"/>
          </a:p>
          <a:p>
            <a:pPr marL="0" indent="14288">
              <a:buNone/>
            </a:pPr>
            <a:r>
              <a:rPr kumimoji="1" lang="ja-JP" altLang="en-US" dirty="0" smtClean="0"/>
              <a:t>ページ間移動は今まで通り</a:t>
            </a:r>
            <a:endParaRPr kumimoji="1" lang="en-US" altLang="ja-JP" dirty="0" smtClean="0"/>
          </a:p>
          <a:p>
            <a:pPr marL="0" indent="14288">
              <a:buNone/>
            </a:pPr>
            <a:r>
              <a:rPr lang="en-US" altLang="ja-JP" sz="7200" dirty="0" err="1" smtClean="0"/>
              <a:t>Response.Redirect</a:t>
            </a:r>
            <a:r>
              <a:rPr lang="ja-JP" altLang="en-US" sz="7200" dirty="0" smtClean="0"/>
              <a:t>を多用する</a:t>
            </a:r>
            <a:endParaRPr kumimoji="1" lang="en-US" altLang="ja-JP" sz="7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Timer</a:t>
            </a:r>
            <a:endParaRPr kumimoji="1" lang="ja-JP" altLang="en-US" dirty="0"/>
          </a:p>
        </p:txBody>
      </p:sp>
      <p:sp>
        <p:nvSpPr>
          <p:cNvPr id="3" name="コンテンツ プレースホルダ 2"/>
          <p:cNvSpPr>
            <a:spLocks noGrp="1"/>
          </p:cNvSpPr>
          <p:nvPr>
            <p:ph idx="1"/>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0"/>
              </a:spcBef>
              <a:buNone/>
            </a:pPr>
            <a:r>
              <a:rPr lang="en-US" altLang="ja-JP" sz="15000" dirty="0" smtClean="0">
                <a:latin typeface="Century" pitchFamily="18" charset="0"/>
              </a:rPr>
              <a:t>DEMO5</a:t>
            </a:r>
            <a:endParaRPr lang="ja-JP" altLang="en-US" sz="15000" dirty="0" smtClean="0">
              <a:latin typeface="Century"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Demo5</a:t>
            </a:r>
            <a:r>
              <a:rPr kumimoji="1" lang="ja-JP" altLang="en-US" dirty="0" smtClean="0"/>
              <a:t>のポイント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メリット</a:t>
            </a:r>
            <a:endParaRPr kumimoji="1" lang="en-US" altLang="ja-JP" dirty="0" smtClean="0"/>
          </a:p>
          <a:p>
            <a:pPr lvl="1"/>
            <a:r>
              <a:rPr kumimoji="1" lang="ja-JP" altLang="en-US" dirty="0" smtClean="0"/>
              <a:t>定期処理っぽいものが実現できる</a:t>
            </a:r>
            <a:r>
              <a:rPr lang="en-US" altLang="ja-JP" dirty="0" smtClean="0"/>
              <a:t>(</a:t>
            </a:r>
            <a:r>
              <a:rPr lang="ja-JP" altLang="en-US" dirty="0" smtClean="0"/>
              <a:t>決して定期処理ではない</a:t>
            </a:r>
            <a:r>
              <a:rPr lang="en-US" altLang="ja-JP" dirty="0" smtClean="0"/>
              <a:t>)</a:t>
            </a:r>
            <a:endParaRPr kumimoji="1" lang="en-US" altLang="ja-JP" dirty="0" smtClean="0"/>
          </a:p>
          <a:p>
            <a:r>
              <a:rPr kumimoji="1" lang="ja-JP" altLang="en-US" dirty="0" smtClean="0"/>
              <a:t>デメリット</a:t>
            </a:r>
            <a:endParaRPr kumimoji="1" lang="en-US" altLang="ja-JP" dirty="0" smtClean="0"/>
          </a:p>
          <a:p>
            <a:pPr lvl="1"/>
            <a:r>
              <a:rPr kumimoji="1" lang="ja-JP" altLang="en-US" dirty="0" smtClean="0"/>
              <a:t>サーバ負荷をよく考えないと大変なものを簡単に作製可能</a:t>
            </a:r>
            <a:endParaRPr kumimoji="1" lang="en-US" altLang="ja-JP" dirty="0" smtClean="0"/>
          </a:p>
          <a:p>
            <a:pPr lvl="1"/>
            <a:r>
              <a:rPr lang="ja-JP" altLang="en-US" dirty="0" smtClean="0"/>
              <a:t>リクエストが来ないことも検討しなくてはいけない</a:t>
            </a:r>
            <a:endParaRPr kumimoji="1" lang="en-US" altLang="ja-JP"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Web</a:t>
            </a:r>
            <a:r>
              <a:rPr kumimoji="1" lang="ja-JP" altLang="en-US" dirty="0" smtClean="0"/>
              <a:t>サービス</a:t>
            </a:r>
            <a:endParaRPr kumimoji="1" lang="ja-JP" altLang="en-US" dirty="0"/>
          </a:p>
        </p:txBody>
      </p:sp>
      <p:sp>
        <p:nvSpPr>
          <p:cNvPr id="3" name="コンテンツ プレースホルダ 2"/>
          <p:cNvSpPr>
            <a:spLocks noGrp="1"/>
          </p:cNvSpPr>
          <p:nvPr>
            <p:ph idx="1"/>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ctr">
              <a:spcBef>
                <a:spcPct val="0"/>
              </a:spcBef>
              <a:buNone/>
            </a:pPr>
            <a:r>
              <a:rPr lang="en-US" altLang="ja-JP" sz="15000" dirty="0" smtClean="0">
                <a:latin typeface="Century" pitchFamily="18" charset="0"/>
              </a:rPr>
              <a:t>DEMO6</a:t>
            </a:r>
            <a:endParaRPr lang="ja-JP" altLang="en-US" sz="15000" dirty="0" smtClean="0">
              <a:latin typeface="Century"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ポイント</a:t>
            </a:r>
            <a:r>
              <a:rPr kumimoji="1" lang="en-US" altLang="ja-JP" dirty="0" smtClean="0"/>
              <a:t>1</a:t>
            </a:r>
          </a:p>
        </p:txBody>
      </p:sp>
      <p:sp>
        <p:nvSpPr>
          <p:cNvPr id="3" name="コンテンツ プレースホルダ 2"/>
          <p:cNvSpPr>
            <a:spLocks noGrp="1"/>
          </p:cNvSpPr>
          <p:nvPr>
            <p:ph idx="1"/>
          </p:nvPr>
        </p:nvSpPr>
        <p:spPr>
          <a:xfrm>
            <a:off x="457200" y="2928934"/>
            <a:ext cx="8229600" cy="3197229"/>
          </a:xfrm>
        </p:spPr>
        <p:txBody>
          <a:bodyPr/>
          <a:lstStyle/>
          <a:p>
            <a:pPr marL="355600" indent="0">
              <a:buNone/>
            </a:pPr>
            <a:r>
              <a:rPr lang="en-US" altLang="ja-JP" sz="4400" dirty="0" err="1" smtClean="0"/>
              <a:t>Microsoft.Web.Script.Services.ScriptService</a:t>
            </a:r>
            <a:r>
              <a:rPr lang="ja-JP" altLang="en-US" sz="4400" dirty="0" smtClean="0"/>
              <a:t>属性を付ける</a:t>
            </a:r>
            <a:endParaRPr kumimoji="1" lang="en-US" altLang="ja-JP" sz="28700" dirty="0" smtClean="0"/>
          </a:p>
        </p:txBody>
      </p:sp>
      <p:pic>
        <p:nvPicPr>
          <p:cNvPr id="4098" name="Picture 2"/>
          <p:cNvPicPr>
            <a:picLocks noChangeAspect="1" noChangeArrowheads="1"/>
          </p:cNvPicPr>
          <p:nvPr/>
        </p:nvPicPr>
        <p:blipFill>
          <a:blip r:embed="rId2"/>
          <a:srcRect/>
          <a:stretch>
            <a:fillRect/>
          </a:stretch>
        </p:blipFill>
        <p:spPr bwMode="auto">
          <a:xfrm>
            <a:off x="720816" y="857232"/>
            <a:ext cx="7923149" cy="19369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ポイント</a:t>
            </a:r>
            <a:r>
              <a:rPr kumimoji="1" lang="en-US" altLang="ja-JP" dirty="0" smtClean="0"/>
              <a:t>2</a:t>
            </a:r>
          </a:p>
        </p:txBody>
      </p:sp>
      <p:sp>
        <p:nvSpPr>
          <p:cNvPr id="3" name="コンテンツ プレースホルダ 2"/>
          <p:cNvSpPr>
            <a:spLocks noGrp="1"/>
          </p:cNvSpPr>
          <p:nvPr>
            <p:ph idx="1"/>
          </p:nvPr>
        </p:nvSpPr>
        <p:spPr>
          <a:xfrm>
            <a:off x="500034" y="2928934"/>
            <a:ext cx="8186766" cy="3197229"/>
          </a:xfrm>
        </p:spPr>
        <p:txBody>
          <a:bodyPr/>
          <a:lstStyle/>
          <a:p>
            <a:pPr marL="355600" indent="0">
              <a:buNone/>
            </a:pPr>
            <a:r>
              <a:rPr lang="en-US" altLang="ja-JP" sz="4400" dirty="0" err="1" smtClean="0"/>
              <a:t>asmx</a:t>
            </a:r>
            <a:r>
              <a:rPr lang="ja-JP" altLang="en-US" sz="4400" dirty="0" err="1" smtClean="0"/>
              <a:t>の拡</a:t>
            </a:r>
            <a:r>
              <a:rPr lang="ja-JP" altLang="en-US" sz="4400" dirty="0" smtClean="0"/>
              <a:t>張子を乗っ取っている</a:t>
            </a:r>
            <a:endParaRPr lang="en-US" altLang="ja-JP" sz="4400" dirty="0" smtClean="0"/>
          </a:p>
          <a:p>
            <a:pPr marL="355600" indent="0">
              <a:buNone/>
            </a:pPr>
            <a:r>
              <a:rPr lang="en-US" altLang="ja-JP" sz="2800" dirty="0" err="1" smtClean="0"/>
              <a:t>System.Web.Services.Protocols.WebServiceHandlerFactory</a:t>
            </a:r>
            <a:endParaRPr lang="en-US" altLang="ja-JP" sz="2800" dirty="0" smtClean="0"/>
          </a:p>
          <a:p>
            <a:pPr marL="355600" indent="0">
              <a:buNone/>
            </a:pPr>
            <a:r>
              <a:rPr lang="ja-JP" altLang="en-US" sz="2800" dirty="0" smtClean="0"/>
              <a:t>→</a:t>
            </a:r>
            <a:endParaRPr lang="en-US" altLang="ja-JP" sz="2800" dirty="0" smtClean="0"/>
          </a:p>
          <a:p>
            <a:pPr marL="355600" indent="0">
              <a:buNone/>
            </a:pPr>
            <a:r>
              <a:rPr lang="en-US" altLang="ja-JP" sz="2800" dirty="0" err="1" smtClean="0"/>
              <a:t>Microsoft.Web.Script.Services.ScriptHandlerFactory</a:t>
            </a:r>
            <a:endParaRPr lang="en-US" altLang="ja-JP" sz="2800" dirty="0" smtClean="0"/>
          </a:p>
        </p:txBody>
      </p:sp>
      <p:pic>
        <p:nvPicPr>
          <p:cNvPr id="2051" name="Picture 3"/>
          <p:cNvPicPr>
            <a:picLocks noChangeAspect="1" noChangeArrowheads="1"/>
          </p:cNvPicPr>
          <p:nvPr/>
        </p:nvPicPr>
        <p:blipFill>
          <a:blip r:embed="rId2"/>
          <a:srcRect/>
          <a:stretch>
            <a:fillRect/>
          </a:stretch>
        </p:blipFill>
        <p:spPr bwMode="auto">
          <a:xfrm>
            <a:off x="571472" y="962587"/>
            <a:ext cx="8001056" cy="1899360"/>
          </a:xfrm>
          <a:prstGeom prst="rect">
            <a:avLst/>
          </a:prstGeom>
          <a:noFill/>
          <a:ln w="9525">
            <a:noFill/>
            <a:miter lim="800000"/>
            <a:headEnd/>
            <a:tailEnd/>
          </a:ln>
          <a:effectLst/>
        </p:spPr>
      </p:pic>
      <p:sp>
        <p:nvSpPr>
          <p:cNvPr id="5" name="角丸四角形 4"/>
          <p:cNvSpPr/>
          <p:nvPr/>
        </p:nvSpPr>
        <p:spPr>
          <a:xfrm>
            <a:off x="642910" y="1285860"/>
            <a:ext cx="7929618" cy="857256"/>
          </a:xfrm>
          <a:prstGeom prst="roundRect">
            <a:avLst/>
          </a:prstGeom>
          <a:noFill/>
          <a:ln w="76200">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ポイント</a:t>
            </a:r>
            <a:r>
              <a:rPr kumimoji="1" lang="en-US" altLang="ja-JP" dirty="0" smtClean="0"/>
              <a:t>3</a:t>
            </a:r>
          </a:p>
        </p:txBody>
      </p:sp>
      <p:sp>
        <p:nvSpPr>
          <p:cNvPr id="3" name="コンテンツ プレースホルダ 2"/>
          <p:cNvSpPr>
            <a:spLocks noGrp="1"/>
          </p:cNvSpPr>
          <p:nvPr>
            <p:ph idx="1"/>
          </p:nvPr>
        </p:nvSpPr>
        <p:spPr>
          <a:xfrm>
            <a:off x="500034" y="5000636"/>
            <a:ext cx="8186766" cy="1125527"/>
          </a:xfrm>
        </p:spPr>
        <p:txBody>
          <a:bodyPr/>
          <a:lstStyle/>
          <a:p>
            <a:pPr marL="355600" indent="0">
              <a:buNone/>
            </a:pPr>
            <a:r>
              <a:rPr lang="en-US" altLang="ja-JP" sz="2800" dirty="0" err="1" smtClean="0"/>
              <a:t>WebService</a:t>
            </a:r>
            <a:r>
              <a:rPr lang="ja-JP" altLang="en-US" sz="2800" dirty="0" smtClean="0"/>
              <a:t>が</a:t>
            </a:r>
            <a:r>
              <a:rPr lang="en-US" altLang="ja-JP" sz="2800" dirty="0" smtClean="0"/>
              <a:t>JavaScript</a:t>
            </a:r>
            <a:r>
              <a:rPr lang="ja-JP" altLang="en-US" sz="2800" dirty="0" smtClean="0"/>
              <a:t>のファイルを供給している</a:t>
            </a:r>
            <a:endParaRPr lang="en-US" altLang="ja-JP" sz="2800" dirty="0" smtClean="0"/>
          </a:p>
        </p:txBody>
      </p:sp>
      <p:pic>
        <p:nvPicPr>
          <p:cNvPr id="3075" name="Picture 3"/>
          <p:cNvPicPr>
            <a:picLocks noChangeAspect="1" noChangeArrowheads="1"/>
          </p:cNvPicPr>
          <p:nvPr/>
        </p:nvPicPr>
        <p:blipFill>
          <a:blip r:embed="rId2"/>
          <a:srcRect/>
          <a:stretch>
            <a:fillRect/>
          </a:stretch>
        </p:blipFill>
        <p:spPr bwMode="auto">
          <a:xfrm>
            <a:off x="571472" y="1071546"/>
            <a:ext cx="8072494" cy="36871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DHTML</a:t>
            </a:r>
            <a:r>
              <a:rPr kumimoji="1" lang="ja-JP" altLang="en-US" dirty="0" smtClean="0"/>
              <a:t>の凋落</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DHTML</a:t>
            </a:r>
            <a:r>
              <a:rPr kumimoji="1" lang="ja-JP" altLang="en-US" dirty="0" smtClean="0"/>
              <a:t>はなぜ凋落</a:t>
            </a:r>
            <a:r>
              <a:rPr lang="ja-JP" altLang="en-US" dirty="0" smtClean="0"/>
              <a:t>したの</a:t>
            </a:r>
            <a:r>
              <a:rPr kumimoji="1" lang="ja-JP" altLang="en-US" dirty="0" smtClean="0"/>
              <a:t>か？</a:t>
            </a:r>
            <a:endParaRPr kumimoji="1" lang="en-US" altLang="ja-JP" dirty="0" smtClean="0"/>
          </a:p>
          <a:p>
            <a:pPr lvl="1"/>
            <a:r>
              <a:rPr kumimoji="1" lang="ja-JP" altLang="en-US" dirty="0" smtClean="0"/>
              <a:t>ブラウザ非互換</a:t>
            </a:r>
            <a:endParaRPr kumimoji="1" lang="en-US" altLang="ja-JP" dirty="0" smtClean="0"/>
          </a:p>
          <a:p>
            <a:pPr lvl="2"/>
            <a:r>
              <a:rPr lang="ja-JP" altLang="en-US" dirty="0" smtClean="0"/>
              <a:t>もともと</a:t>
            </a:r>
            <a:r>
              <a:rPr lang="en-US" altLang="ja-JP" dirty="0" smtClean="0"/>
              <a:t>IE</a:t>
            </a:r>
            <a:r>
              <a:rPr lang="ja-JP" altLang="en-US" dirty="0" smtClean="0"/>
              <a:t>と</a:t>
            </a:r>
            <a:r>
              <a:rPr lang="en-US" altLang="ja-JP" dirty="0" smtClean="0"/>
              <a:t>NN</a:t>
            </a:r>
            <a:r>
              <a:rPr lang="ja-JP" altLang="en-US" dirty="0" smtClean="0"/>
              <a:t>で違う実装であった</a:t>
            </a:r>
            <a:endParaRPr lang="en-US" altLang="ja-JP" dirty="0" smtClean="0"/>
          </a:p>
          <a:p>
            <a:pPr lvl="3"/>
            <a:r>
              <a:rPr lang="ja-JP" altLang="en-US" dirty="0" smtClean="0"/>
              <a:t>作る側の知識が必要</a:t>
            </a:r>
            <a:endParaRPr lang="en-US" altLang="ja-JP" dirty="0" smtClean="0"/>
          </a:p>
          <a:p>
            <a:pPr lvl="1"/>
            <a:r>
              <a:rPr kumimoji="1" lang="ja-JP" altLang="en-US" dirty="0" smtClean="0"/>
              <a:t>セキュリティの問題</a:t>
            </a:r>
            <a:endParaRPr kumimoji="1" lang="en-US" altLang="ja-JP" dirty="0" smtClean="0"/>
          </a:p>
          <a:p>
            <a:pPr lvl="2"/>
            <a:r>
              <a:rPr lang="ja-JP" altLang="en-US" dirty="0" smtClean="0"/>
              <a:t>ブラウザクラッシャー</a:t>
            </a:r>
            <a:endParaRPr lang="en-US" altLang="ja-JP" dirty="0" smtClean="0"/>
          </a:p>
          <a:p>
            <a:pPr lvl="2"/>
            <a:r>
              <a:rPr kumimoji="1" lang="ja-JP" altLang="en-US" dirty="0" smtClean="0"/>
              <a:t>リンク先詐称</a:t>
            </a:r>
            <a:endParaRPr kumimoji="1" lang="en-US" altLang="ja-JP" dirty="0" smtClean="0"/>
          </a:p>
          <a:p>
            <a:pPr lvl="2"/>
            <a:r>
              <a:rPr lang="ja-JP" altLang="en-US" dirty="0" smtClean="0"/>
              <a:t>セキュリティ系のコミュニティでは無効を推奨</a:t>
            </a:r>
            <a:endParaRPr lang="en-US" altLang="ja-JP" dirty="0" smtClean="0"/>
          </a:p>
          <a:p>
            <a:pPr lvl="3"/>
            <a:r>
              <a:rPr kumimoji="1" lang="ja-JP" altLang="en-US" dirty="0" smtClean="0"/>
              <a:t>私も推奨していますが</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ポイント</a:t>
            </a:r>
            <a:r>
              <a:rPr kumimoji="1" lang="en-US" altLang="ja-JP" dirty="0" smtClean="0"/>
              <a:t>3</a:t>
            </a:r>
          </a:p>
        </p:txBody>
      </p:sp>
      <p:sp>
        <p:nvSpPr>
          <p:cNvPr id="3" name="コンテンツ プレースホルダ 2"/>
          <p:cNvSpPr>
            <a:spLocks noGrp="1"/>
          </p:cNvSpPr>
          <p:nvPr>
            <p:ph idx="1"/>
          </p:nvPr>
        </p:nvSpPr>
        <p:spPr>
          <a:xfrm>
            <a:off x="500034" y="5000636"/>
            <a:ext cx="8186766" cy="1125527"/>
          </a:xfrm>
        </p:spPr>
        <p:txBody>
          <a:bodyPr/>
          <a:lstStyle/>
          <a:p>
            <a:pPr marL="355600" indent="0">
              <a:buNone/>
            </a:pPr>
            <a:r>
              <a:rPr lang="en-US" altLang="ja-JP" sz="2800" dirty="0" err="1" smtClean="0"/>
              <a:t>WebService</a:t>
            </a:r>
            <a:r>
              <a:rPr lang="ja-JP" altLang="en-US" sz="2800" dirty="0" smtClean="0"/>
              <a:t>が</a:t>
            </a:r>
            <a:r>
              <a:rPr lang="en-US" altLang="ja-JP" sz="2800" dirty="0" smtClean="0"/>
              <a:t>JavaScript</a:t>
            </a:r>
            <a:r>
              <a:rPr lang="ja-JP" altLang="en-US" sz="2800" dirty="0" smtClean="0"/>
              <a:t>のファイルを供給している</a:t>
            </a:r>
            <a:endParaRPr lang="en-US" altLang="ja-JP" sz="2800" dirty="0" smtClean="0"/>
          </a:p>
        </p:txBody>
      </p:sp>
      <p:pic>
        <p:nvPicPr>
          <p:cNvPr id="3075" name="Picture 3"/>
          <p:cNvPicPr>
            <a:picLocks noChangeAspect="1" noChangeArrowheads="1"/>
          </p:cNvPicPr>
          <p:nvPr/>
        </p:nvPicPr>
        <p:blipFill>
          <a:blip r:embed="rId2"/>
          <a:srcRect/>
          <a:stretch>
            <a:fillRect/>
          </a:stretch>
        </p:blipFill>
        <p:spPr bwMode="auto">
          <a:xfrm>
            <a:off x="571472" y="1071546"/>
            <a:ext cx="8072494" cy="3687166"/>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928662" y="857232"/>
            <a:ext cx="7429552" cy="530593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Demo6</a:t>
            </a:r>
            <a:r>
              <a:rPr kumimoji="1" lang="ja-JP" altLang="en-US" dirty="0" smtClean="0"/>
              <a:t>のポイント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メリット</a:t>
            </a:r>
            <a:endParaRPr kumimoji="1" lang="en-US" altLang="ja-JP" dirty="0" smtClean="0"/>
          </a:p>
          <a:p>
            <a:pPr lvl="1"/>
            <a:r>
              <a:rPr lang="en-US" altLang="ja-JP" dirty="0" smtClean="0"/>
              <a:t>XML</a:t>
            </a:r>
            <a:r>
              <a:rPr lang="ja-JP" altLang="en-US" dirty="0" smtClean="0"/>
              <a:t> </a:t>
            </a:r>
            <a:r>
              <a:rPr lang="en-US" altLang="ja-JP" dirty="0" smtClean="0"/>
              <a:t>Web</a:t>
            </a:r>
            <a:r>
              <a:rPr lang="ja-JP" altLang="en-US" dirty="0" smtClean="0"/>
              <a:t>サービスを簡単にまともに利用できる局面ができた</a:t>
            </a:r>
            <a:endParaRPr kumimoji="1" lang="en-US" altLang="ja-JP" dirty="0" smtClean="0"/>
          </a:p>
          <a:p>
            <a:r>
              <a:rPr kumimoji="1" lang="ja-JP" altLang="en-US" dirty="0" smtClean="0"/>
              <a:t>デメリット</a:t>
            </a:r>
            <a:endParaRPr kumimoji="1" lang="en-US" altLang="ja-JP" dirty="0" smtClean="0"/>
          </a:p>
          <a:p>
            <a:pPr lvl="1"/>
            <a:r>
              <a:rPr kumimoji="1" lang="en-US" altLang="ja-JP" dirty="0" err="1" smtClean="0"/>
              <a:t>js</a:t>
            </a:r>
            <a:r>
              <a:rPr kumimoji="1" lang="ja-JP" altLang="en-US" dirty="0" smtClean="0"/>
              <a:t>メソッドは二つに分けなくてはいけない</a:t>
            </a:r>
            <a:endParaRPr kumimoji="1" lang="en-US" altLang="ja-JP"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 3"/>
          <p:cNvGraphicFramePr>
            <a:graphicFrameLocks noGrp="1"/>
          </p:cNvGraphicFramePr>
          <p:nvPr>
            <p:ph idx="1"/>
          </p:nvPr>
        </p:nvGraphicFramePr>
        <p:xfrm>
          <a:off x="457200" y="1052513"/>
          <a:ext cx="8229600"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正体は</a:t>
            </a:r>
            <a:endParaRPr kumimoji="1" lang="ja-JP" altLang="en-US" dirty="0"/>
          </a:p>
        </p:txBody>
      </p:sp>
      <p:pic>
        <p:nvPicPr>
          <p:cNvPr id="4" name="Picture 3"/>
          <p:cNvPicPr>
            <a:picLocks noChangeAspect="1" noChangeArrowheads="1"/>
          </p:cNvPicPr>
          <p:nvPr/>
        </p:nvPicPr>
        <p:blipFill>
          <a:blip r:embed="rId2"/>
          <a:srcRect/>
          <a:stretch>
            <a:fillRect/>
          </a:stretch>
        </p:blipFill>
        <p:spPr bwMode="auto">
          <a:xfrm>
            <a:off x="571472" y="4177297"/>
            <a:ext cx="8001056" cy="1899360"/>
          </a:xfrm>
          <a:prstGeom prst="rect">
            <a:avLst/>
          </a:prstGeom>
          <a:noFill/>
          <a:ln w="9525">
            <a:noFill/>
            <a:miter lim="800000"/>
            <a:headEnd/>
            <a:tailEnd/>
          </a:ln>
          <a:effectLst/>
        </p:spPr>
      </p:pic>
      <p:sp>
        <p:nvSpPr>
          <p:cNvPr id="5" name="角丸四角形 4"/>
          <p:cNvSpPr/>
          <p:nvPr/>
        </p:nvSpPr>
        <p:spPr>
          <a:xfrm>
            <a:off x="642910" y="5286388"/>
            <a:ext cx="7929618" cy="500066"/>
          </a:xfrm>
          <a:prstGeom prst="roundRect">
            <a:avLst/>
          </a:prstGeom>
          <a:noFill/>
          <a:ln w="76200">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6" name="Picture 3"/>
          <p:cNvPicPr>
            <a:picLocks noChangeAspect="1" noChangeArrowheads="1"/>
          </p:cNvPicPr>
          <p:nvPr/>
        </p:nvPicPr>
        <p:blipFill>
          <a:blip r:embed="rId3"/>
          <a:srcRect/>
          <a:stretch>
            <a:fillRect/>
          </a:stretch>
        </p:blipFill>
        <p:spPr bwMode="auto">
          <a:xfrm>
            <a:off x="642910" y="857232"/>
            <a:ext cx="7143800" cy="3262979"/>
          </a:xfrm>
          <a:prstGeom prst="rect">
            <a:avLst/>
          </a:prstGeom>
          <a:noFill/>
          <a:ln w="9525">
            <a:noFill/>
            <a:miter lim="800000"/>
            <a:headEnd/>
            <a:tailEnd/>
          </a:ln>
          <a:effectLst/>
        </p:spPr>
      </p:pic>
      <p:sp>
        <p:nvSpPr>
          <p:cNvPr id="8" name="角丸四角形 7"/>
          <p:cNvSpPr/>
          <p:nvPr/>
        </p:nvSpPr>
        <p:spPr>
          <a:xfrm>
            <a:off x="3357554" y="1928802"/>
            <a:ext cx="4143404" cy="642942"/>
          </a:xfrm>
          <a:prstGeom prst="roundRect">
            <a:avLst/>
          </a:prstGeom>
          <a:noFill/>
          <a:ln w="76200">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9218" name="Picture 2"/>
          <p:cNvPicPr>
            <a:picLocks noChangeAspect="1" noChangeArrowheads="1"/>
          </p:cNvPicPr>
          <p:nvPr/>
        </p:nvPicPr>
        <p:blipFill>
          <a:blip r:embed="rId4"/>
          <a:srcRect/>
          <a:stretch>
            <a:fillRect/>
          </a:stretch>
        </p:blipFill>
        <p:spPr bwMode="auto">
          <a:xfrm>
            <a:off x="642910" y="857232"/>
            <a:ext cx="5286412" cy="1028578"/>
          </a:xfrm>
          <a:prstGeom prst="rect">
            <a:avLst/>
          </a:prstGeom>
          <a:noFill/>
          <a:ln w="9525">
            <a:noFill/>
            <a:miter lim="800000"/>
            <a:headEnd/>
            <a:tailEnd/>
          </a:ln>
          <a:effectLst/>
        </p:spPr>
      </p:pic>
      <p:sp>
        <p:nvSpPr>
          <p:cNvPr id="9" name="屈折矢印 8"/>
          <p:cNvSpPr/>
          <p:nvPr/>
        </p:nvSpPr>
        <p:spPr>
          <a:xfrm rot="5400000">
            <a:off x="2357422" y="1785926"/>
            <a:ext cx="714380" cy="714380"/>
          </a:xfrm>
          <a:prstGeom prst="bentUpArrow">
            <a:avLst/>
          </a:prstGeom>
          <a:solidFill>
            <a:srgbClr val="FF0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正体は</a:t>
            </a:r>
            <a:endParaRPr kumimoji="1" lang="ja-JP" altLang="en-US" dirty="0"/>
          </a:p>
        </p:txBody>
      </p:sp>
      <p:sp>
        <p:nvSpPr>
          <p:cNvPr id="3" name="コンテンツ プレースホルダ 2"/>
          <p:cNvSpPr>
            <a:spLocks noGrp="1"/>
          </p:cNvSpPr>
          <p:nvPr>
            <p:ph idx="1"/>
          </p:nvPr>
        </p:nvSpPr>
        <p:spPr>
          <a:xfrm>
            <a:off x="457200" y="928669"/>
            <a:ext cx="8229600" cy="5197493"/>
          </a:xfrm>
        </p:spPr>
        <p:txBody>
          <a:bodyPr/>
          <a:lstStyle/>
          <a:p>
            <a:pPr marL="0" indent="0">
              <a:buNone/>
            </a:pPr>
            <a:r>
              <a:rPr lang="en-US" altLang="ja-JP" sz="4400" dirty="0" err="1" smtClean="0"/>
              <a:t>Microsoft.Web.Handlers</a:t>
            </a:r>
            <a:r>
              <a:rPr lang="en-US" altLang="ja-JP" sz="4400" dirty="0" smtClean="0"/>
              <a:t>.</a:t>
            </a:r>
          </a:p>
          <a:p>
            <a:pPr marL="0" indent="0">
              <a:buNone/>
            </a:pPr>
            <a:r>
              <a:rPr lang="en-US" altLang="ja-JP" sz="4400" dirty="0" smtClean="0"/>
              <a:t>	</a:t>
            </a:r>
            <a:r>
              <a:rPr lang="en-US" altLang="ja-JP" sz="4400" dirty="0" err="1" smtClean="0"/>
              <a:t>ScriptResourceHandler</a:t>
            </a:r>
            <a:endParaRPr lang="en-US" altLang="ja-JP" sz="4400" dirty="0" smtClean="0"/>
          </a:p>
          <a:p>
            <a:pPr marL="0" indent="0">
              <a:buNone/>
            </a:pPr>
            <a:r>
              <a:rPr kumimoji="1" lang="ja-JP" altLang="en-US" sz="4400" dirty="0" smtClean="0"/>
              <a:t>この</a:t>
            </a:r>
            <a:r>
              <a:rPr kumimoji="1" lang="en-US" altLang="ja-JP" sz="4400" dirty="0" smtClean="0"/>
              <a:t>Handler</a:t>
            </a:r>
            <a:r>
              <a:rPr kumimoji="1" lang="ja-JP" altLang="en-US" sz="4400" dirty="0" smtClean="0"/>
              <a:t>が必要な</a:t>
            </a:r>
            <a:r>
              <a:rPr kumimoji="1" lang="en-US" altLang="ja-JP" sz="4400" dirty="0" smtClean="0"/>
              <a:t>JavaScript</a:t>
            </a:r>
            <a:r>
              <a:rPr kumimoji="1" lang="ja-JP" altLang="en-US" sz="4400" dirty="0" smtClean="0"/>
              <a:t>のファイルをクライアントに送り込んでくれる。</a:t>
            </a:r>
            <a:endParaRPr kumimoji="1" lang="ja-JP" altLang="en-US" sz="199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実体は</a:t>
            </a:r>
            <a:endParaRPr kumimoji="1" lang="ja-JP" altLang="en-US" dirty="0"/>
          </a:p>
        </p:txBody>
      </p:sp>
      <p:sp>
        <p:nvSpPr>
          <p:cNvPr id="6" name="TextBox 5"/>
          <p:cNvSpPr txBox="1"/>
          <p:nvPr/>
        </p:nvSpPr>
        <p:spPr>
          <a:xfrm>
            <a:off x="714348" y="5429264"/>
            <a:ext cx="7715304" cy="646331"/>
          </a:xfrm>
          <a:prstGeom prst="rect">
            <a:avLst/>
          </a:prstGeom>
          <a:noFill/>
        </p:spPr>
        <p:txBody>
          <a:bodyPr wrap="square" rtlCol="0">
            <a:spAutoFit/>
          </a:bodyPr>
          <a:lstStyle/>
          <a:p>
            <a:r>
              <a:rPr lang="en-US" altLang="ja-JP" dirty="0" smtClean="0"/>
              <a:t>%</a:t>
            </a:r>
            <a:r>
              <a:rPr lang="en-US" altLang="ja-JP" dirty="0" err="1" smtClean="0"/>
              <a:t>ProgramFiles</a:t>
            </a:r>
            <a:r>
              <a:rPr lang="en-US" altLang="ja-JP" dirty="0" smtClean="0"/>
              <a:t>(x86)%\Microsoft ASP.NET\ASP.NET 2.0 AJAX Extensions\v1.0.61025\</a:t>
            </a:r>
            <a:r>
              <a:rPr lang="en-US" altLang="ja-JP" dirty="0" err="1" smtClean="0"/>
              <a:t>ScriptLibrary</a:t>
            </a:r>
            <a:r>
              <a:rPr lang="en-US" altLang="ja-JP" dirty="0" smtClean="0"/>
              <a:t>\Debug</a:t>
            </a:r>
            <a:endParaRPr kumimoji="1" lang="ja-JP" altLang="en-US" dirty="0"/>
          </a:p>
        </p:txBody>
      </p:sp>
      <p:pic>
        <p:nvPicPr>
          <p:cNvPr id="7171" name="Picture 3"/>
          <p:cNvPicPr>
            <a:picLocks noGrp="1" noChangeAspect="1" noChangeArrowheads="1"/>
          </p:cNvPicPr>
          <p:nvPr>
            <p:ph idx="1"/>
          </p:nvPr>
        </p:nvPicPr>
        <p:blipFill>
          <a:blip r:embed="rId2"/>
          <a:srcRect/>
          <a:stretch>
            <a:fillRect/>
          </a:stretch>
        </p:blipFill>
        <p:spPr bwMode="auto">
          <a:xfrm>
            <a:off x="1314450" y="857232"/>
            <a:ext cx="6515100" cy="461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srcRect/>
          <a:stretch>
            <a:fillRect/>
          </a:stretch>
        </p:blipFill>
        <p:spPr bwMode="auto">
          <a:xfrm>
            <a:off x="1314450" y="857232"/>
            <a:ext cx="6515100" cy="4610100"/>
          </a:xfrm>
          <a:prstGeom prst="rect">
            <a:avLst/>
          </a:prstGeom>
          <a:noFill/>
          <a:ln w="9525">
            <a:noFill/>
            <a:miter lim="800000"/>
            <a:headEnd/>
            <a:tailEnd/>
          </a:ln>
          <a:effectLst/>
        </p:spPr>
      </p:pic>
      <p:grpSp>
        <p:nvGrpSpPr>
          <p:cNvPr id="27" name="グループ化 26"/>
          <p:cNvGrpSpPr/>
          <p:nvPr/>
        </p:nvGrpSpPr>
        <p:grpSpPr>
          <a:xfrm>
            <a:off x="1071538" y="857232"/>
            <a:ext cx="7072362" cy="4643470"/>
            <a:chOff x="1071538" y="857232"/>
            <a:chExt cx="7072362" cy="4643470"/>
          </a:xfrm>
          <a:solidFill>
            <a:schemeClr val="bg1">
              <a:alpha val="80000"/>
            </a:schemeClr>
          </a:solidFill>
        </p:grpSpPr>
        <p:sp>
          <p:nvSpPr>
            <p:cNvPr id="23" name="フローチャート: 処理 22"/>
            <p:cNvSpPr/>
            <p:nvPr/>
          </p:nvSpPr>
          <p:spPr>
            <a:xfrm>
              <a:off x="1071538" y="857232"/>
              <a:ext cx="2928958" cy="464347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処理 23"/>
            <p:cNvSpPr/>
            <p:nvPr/>
          </p:nvSpPr>
          <p:spPr>
            <a:xfrm>
              <a:off x="4000496" y="857232"/>
              <a:ext cx="4143404" cy="114300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処理 24"/>
            <p:cNvSpPr/>
            <p:nvPr/>
          </p:nvSpPr>
          <p:spPr>
            <a:xfrm>
              <a:off x="4000496" y="3429000"/>
              <a:ext cx="3929090" cy="207170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kumimoji="1" lang="ja-JP" altLang="en-US" dirty="0" smtClean="0"/>
              <a:t>実体は</a:t>
            </a:r>
            <a:endParaRPr kumimoji="1" lang="ja-JP" altLang="en-US" dirty="0"/>
          </a:p>
        </p:txBody>
      </p:sp>
      <p:sp>
        <p:nvSpPr>
          <p:cNvPr id="7" name="正方形/長方形 6"/>
          <p:cNvSpPr/>
          <p:nvPr/>
        </p:nvSpPr>
        <p:spPr>
          <a:xfrm>
            <a:off x="4071934" y="1857364"/>
            <a:ext cx="2428892" cy="150019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正方形/長方形 7"/>
          <p:cNvSpPr/>
          <p:nvPr/>
        </p:nvSpPr>
        <p:spPr>
          <a:xfrm>
            <a:off x="1571604" y="1428736"/>
            <a:ext cx="3786214" cy="461665"/>
          </a:xfrm>
          <a:prstGeom prst="rect">
            <a:avLst/>
          </a:prstGeom>
          <a:solidFill>
            <a:schemeClr val="accent3"/>
          </a:solidFill>
        </p:spPr>
        <p:txBody>
          <a:bodyPr wrap="square" lIns="91440" tIns="45720" rIns="91440" bIns="45720">
            <a:spAutoFit/>
          </a:bodyPr>
          <a:lstStyle/>
          <a:p>
            <a:pPr algn="ctr"/>
            <a:r>
              <a:rPr lang="en-US" altLang="ja-JP" sz="24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rPr>
              <a:t>Microsoft AJAX Library</a:t>
            </a:r>
            <a:endParaRPr lang="ja-JP" altLang="en-US" sz="2400" b="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
        <p:nvSpPr>
          <p:cNvPr id="9" name="屈折矢印 8"/>
          <p:cNvSpPr/>
          <p:nvPr/>
        </p:nvSpPr>
        <p:spPr>
          <a:xfrm rot="16200000">
            <a:off x="5375678" y="1410876"/>
            <a:ext cx="392909" cy="571504"/>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srcRect/>
          <a:stretch>
            <a:fillRect/>
          </a:stretch>
        </p:blipFill>
        <p:spPr bwMode="auto">
          <a:xfrm>
            <a:off x="1314450" y="857232"/>
            <a:ext cx="6515100" cy="4610100"/>
          </a:xfrm>
          <a:prstGeom prst="rect">
            <a:avLst/>
          </a:prstGeom>
          <a:noFill/>
          <a:ln w="9525">
            <a:noFill/>
            <a:miter lim="800000"/>
            <a:headEnd/>
            <a:tailEnd/>
          </a:ln>
          <a:effectLst/>
        </p:spPr>
      </p:pic>
      <p:grpSp>
        <p:nvGrpSpPr>
          <p:cNvPr id="20" name="グループ化 19"/>
          <p:cNvGrpSpPr/>
          <p:nvPr/>
        </p:nvGrpSpPr>
        <p:grpSpPr>
          <a:xfrm>
            <a:off x="1071538" y="857232"/>
            <a:ext cx="7072362" cy="4643470"/>
            <a:chOff x="1071538" y="857232"/>
            <a:chExt cx="7072362" cy="4643470"/>
          </a:xfrm>
          <a:solidFill>
            <a:schemeClr val="bg1">
              <a:alpha val="80000"/>
            </a:schemeClr>
          </a:solidFill>
        </p:grpSpPr>
        <p:sp>
          <p:nvSpPr>
            <p:cNvPr id="21" name="フローチャート: 処理 20"/>
            <p:cNvSpPr/>
            <p:nvPr/>
          </p:nvSpPr>
          <p:spPr>
            <a:xfrm>
              <a:off x="1071538" y="857232"/>
              <a:ext cx="2928958" cy="464347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処理 21"/>
            <p:cNvSpPr/>
            <p:nvPr/>
          </p:nvSpPr>
          <p:spPr>
            <a:xfrm>
              <a:off x="4000496" y="857232"/>
              <a:ext cx="4143404" cy="114300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処理 22"/>
            <p:cNvSpPr/>
            <p:nvPr/>
          </p:nvSpPr>
          <p:spPr>
            <a:xfrm>
              <a:off x="4000496" y="3429000"/>
              <a:ext cx="3929090" cy="207170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kumimoji="1" lang="ja-JP" altLang="en-US" dirty="0" smtClean="0"/>
              <a:t>実体は</a:t>
            </a:r>
            <a:endParaRPr kumimoji="1" lang="ja-JP" altLang="en-US" dirty="0"/>
          </a:p>
        </p:txBody>
      </p:sp>
      <p:pic>
        <p:nvPicPr>
          <p:cNvPr id="1026" name="Picture 2"/>
          <p:cNvPicPr>
            <a:picLocks noChangeAspect="1" noChangeArrowheads="1"/>
          </p:cNvPicPr>
          <p:nvPr/>
        </p:nvPicPr>
        <p:blipFill>
          <a:blip r:embed="rId3"/>
          <a:srcRect/>
          <a:stretch>
            <a:fillRect/>
          </a:stretch>
        </p:blipFill>
        <p:spPr bwMode="auto">
          <a:xfrm>
            <a:off x="3286116" y="2071678"/>
            <a:ext cx="3357586" cy="3357586"/>
          </a:xfrm>
          <a:prstGeom prst="rect">
            <a:avLst/>
          </a:prstGeom>
          <a:noFill/>
          <a:ln w="9525">
            <a:noFill/>
            <a:miter lim="800000"/>
            <a:headEnd/>
            <a:tailEnd/>
          </a:ln>
          <a:effectLst/>
        </p:spPr>
      </p:pic>
      <p:sp>
        <p:nvSpPr>
          <p:cNvPr id="8" name="正方形/長方形 7"/>
          <p:cNvSpPr/>
          <p:nvPr/>
        </p:nvSpPr>
        <p:spPr>
          <a:xfrm>
            <a:off x="1571604" y="1428736"/>
            <a:ext cx="3786214" cy="461665"/>
          </a:xfrm>
          <a:prstGeom prst="rect">
            <a:avLst/>
          </a:prstGeom>
          <a:solidFill>
            <a:schemeClr val="accent3"/>
          </a:solidFill>
        </p:spPr>
        <p:txBody>
          <a:bodyPr wrap="square" lIns="91440" tIns="45720" rIns="91440" bIns="45720">
            <a:spAutoFit/>
          </a:bodyPr>
          <a:lstStyle/>
          <a:p>
            <a:pPr algn="ctr"/>
            <a:r>
              <a:rPr lang="en-US" altLang="ja-JP" sz="24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rPr>
              <a:t>Microsoft AJAX Library</a:t>
            </a:r>
            <a:endParaRPr lang="ja-JP" altLang="en-US" sz="2400" b="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
        <p:nvSpPr>
          <p:cNvPr id="9" name="屈折矢印 8"/>
          <p:cNvSpPr/>
          <p:nvPr/>
        </p:nvSpPr>
        <p:spPr>
          <a:xfrm rot="5400000">
            <a:off x="2143107" y="2071680"/>
            <a:ext cx="857257" cy="571504"/>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42910" y="3214686"/>
            <a:ext cx="2714644" cy="369332"/>
          </a:xfrm>
          <a:prstGeom prst="rect">
            <a:avLst/>
          </a:prstGeom>
          <a:solidFill>
            <a:schemeClr val="bg1"/>
          </a:solidFill>
        </p:spPr>
        <p:txBody>
          <a:bodyPr wrap="square" rtlCol="0">
            <a:spAutoFit/>
          </a:bodyPr>
          <a:lstStyle/>
          <a:p>
            <a:r>
              <a:rPr kumimoji="1" lang="ja-JP" altLang="en-US" dirty="0" smtClean="0"/>
              <a:t>単体でダウンロード可能</a:t>
            </a:r>
            <a:endParaRPr kumimoji="1" lang="ja-JP" altLang="en-US" dirty="0"/>
          </a:p>
        </p:txBody>
      </p:sp>
      <p:sp>
        <p:nvSpPr>
          <p:cNvPr id="15" name="正方形/長方形 14"/>
          <p:cNvSpPr/>
          <p:nvPr/>
        </p:nvSpPr>
        <p:spPr>
          <a:xfrm>
            <a:off x="500034" y="5643578"/>
            <a:ext cx="8001056" cy="461665"/>
          </a:xfrm>
          <a:prstGeom prst="rect">
            <a:avLst/>
          </a:prstGeom>
        </p:spPr>
        <p:txBody>
          <a:bodyPr wrap="square">
            <a:spAutoFit/>
          </a:bodyPr>
          <a:lstStyle/>
          <a:p>
            <a:r>
              <a:rPr lang="en-US" altLang="ja-JP" sz="2400" dirty="0" smtClean="0"/>
              <a:t>http://ajax.asp.net/default.aspx?tabid=47&amp;subtabid=471</a:t>
            </a:r>
            <a:endParaRPr lang="ja-JP" alt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単体利用は</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sz="2400" dirty="0" smtClean="0"/>
              <a:t>&lt;head&gt;</a:t>
            </a:r>
          </a:p>
          <a:p>
            <a:pPr>
              <a:buNone/>
            </a:pPr>
            <a:r>
              <a:rPr lang="en-US" altLang="ja-JP" sz="2400" dirty="0" smtClean="0"/>
              <a:t>	&lt;script type="text/</a:t>
            </a:r>
            <a:r>
              <a:rPr lang="en-US" altLang="ja-JP" sz="2400" dirty="0" err="1" smtClean="0"/>
              <a:t>javascript</a:t>
            </a:r>
            <a:r>
              <a:rPr lang="en-US" altLang="ja-JP" sz="2400" dirty="0" smtClean="0"/>
              <a:t>" </a:t>
            </a:r>
            <a:r>
              <a:rPr lang="en-US" altLang="ja-JP" sz="2400" dirty="0" err="1" smtClean="0"/>
              <a:t>src</a:t>
            </a:r>
            <a:r>
              <a:rPr lang="en-US" altLang="ja-JP" sz="2400" dirty="0" smtClean="0"/>
              <a:t>="</a:t>
            </a:r>
            <a:r>
              <a:rPr lang="en-US" altLang="ja-JP" sz="2400" dirty="0" err="1" smtClean="0"/>
              <a:t>Microsoft.Web.Resources.ScriptLibrary.MicrosoftAjax.debug.js</a:t>
            </a:r>
            <a:r>
              <a:rPr lang="en-US" altLang="ja-JP" sz="2400" dirty="0" smtClean="0"/>
              <a:t>" /&gt;</a:t>
            </a:r>
          </a:p>
          <a:p>
            <a:pPr>
              <a:buNone/>
            </a:pPr>
            <a:r>
              <a:rPr lang="en-US" altLang="ja-JP" sz="2400" dirty="0" smtClean="0"/>
              <a:t>	&lt;script type="text/</a:t>
            </a:r>
            <a:r>
              <a:rPr lang="en-US" altLang="ja-JP" sz="2400" dirty="0" err="1" smtClean="0"/>
              <a:t>javascript</a:t>
            </a:r>
            <a:r>
              <a:rPr lang="en-US" altLang="ja-JP" sz="2400" dirty="0" smtClean="0"/>
              <a:t>" </a:t>
            </a:r>
            <a:r>
              <a:rPr lang="en-US" altLang="ja-JP" sz="2400" dirty="0" err="1" smtClean="0"/>
              <a:t>src</a:t>
            </a:r>
            <a:r>
              <a:rPr lang="en-US" altLang="ja-JP" sz="2400" dirty="0" smtClean="0"/>
              <a:t>="Microsoft.Web.Resources.ScriptLibrary.MicrosoftAjaxWebForms.debug.js" /&gt;</a:t>
            </a:r>
          </a:p>
          <a:p>
            <a:pPr>
              <a:buNone/>
            </a:pPr>
            <a:r>
              <a:rPr lang="en-US" altLang="ja-JP" sz="2400" dirty="0" smtClean="0"/>
              <a:t>	&lt;script type="text/</a:t>
            </a:r>
            <a:r>
              <a:rPr lang="en-US" altLang="ja-JP" sz="2400" dirty="0" err="1" smtClean="0"/>
              <a:t>javascript</a:t>
            </a:r>
            <a:r>
              <a:rPr lang="en-US" altLang="ja-JP" sz="2400" dirty="0" smtClean="0"/>
              <a:t>"&gt;</a:t>
            </a:r>
          </a:p>
          <a:p>
            <a:pPr>
              <a:buNone/>
            </a:pPr>
            <a:r>
              <a:rPr lang="en-US" altLang="ja-JP" sz="2400" dirty="0" smtClean="0"/>
              <a:t>		</a:t>
            </a:r>
            <a:r>
              <a:rPr lang="en-US" altLang="ja-JP" sz="2400" dirty="0" err="1" smtClean="0"/>
              <a:t>Sys.WebForms.PageRequestManager.getInstance</a:t>
            </a:r>
            <a:r>
              <a:rPr lang="en-US" altLang="ja-JP" sz="2400" dirty="0" smtClean="0"/>
              <a:t>()</a:t>
            </a:r>
          </a:p>
          <a:p>
            <a:pPr>
              <a:buNone/>
            </a:pPr>
            <a:r>
              <a:rPr lang="en-US" altLang="ja-JP" sz="2400" dirty="0" smtClean="0"/>
              <a:t>	&lt;/script&gt;</a:t>
            </a:r>
          </a:p>
          <a:p>
            <a:pPr>
              <a:buNone/>
            </a:pPr>
            <a:r>
              <a:rPr lang="en-US" altLang="ja-JP" sz="2400" dirty="0" smtClean="0"/>
              <a:t>&lt;/head&gt;</a:t>
            </a:r>
          </a:p>
          <a:p>
            <a:pPr>
              <a:buNone/>
            </a:pPr>
            <a:r>
              <a:rPr lang="ja-JP" altLang="en-US" sz="2400" dirty="0" smtClean="0"/>
              <a:t>これだけで</a:t>
            </a:r>
            <a:r>
              <a:rPr lang="en-US" altLang="ja-JP" sz="2400" dirty="0" smtClean="0"/>
              <a:t>OK</a:t>
            </a:r>
            <a:endParaRPr kumimoji="1" lang="ja-JP" alt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Debug </a:t>
            </a:r>
            <a:r>
              <a:rPr kumimoji="1" lang="ja-JP" altLang="en-US" dirty="0" smtClean="0"/>
              <a:t>と </a:t>
            </a:r>
            <a:r>
              <a:rPr kumimoji="1" lang="en-US" altLang="ja-JP" dirty="0" smtClean="0"/>
              <a:t>Release</a:t>
            </a:r>
            <a:endParaRPr kumimoji="1" lang="ja-JP" altLang="en-US" dirty="0"/>
          </a:p>
        </p:txBody>
      </p:sp>
      <p:pic>
        <p:nvPicPr>
          <p:cNvPr id="8194" name="Picture 2"/>
          <p:cNvPicPr>
            <a:picLocks noGrp="1" noChangeAspect="1" noChangeArrowheads="1"/>
          </p:cNvPicPr>
          <p:nvPr>
            <p:ph sz="half" idx="1"/>
          </p:nvPr>
        </p:nvPicPr>
        <p:blipFill>
          <a:blip r:embed="rId2"/>
          <a:srcRect/>
          <a:stretch>
            <a:fillRect/>
          </a:stretch>
        </p:blipFill>
        <p:spPr bwMode="auto">
          <a:xfrm>
            <a:off x="457200" y="1688285"/>
            <a:ext cx="4038600" cy="3802105"/>
          </a:xfrm>
          <a:prstGeom prst="rect">
            <a:avLst/>
          </a:prstGeom>
          <a:noFill/>
          <a:ln w="9525">
            <a:noFill/>
            <a:miter lim="800000"/>
            <a:headEnd/>
            <a:tailEnd/>
          </a:ln>
          <a:effectLst/>
        </p:spPr>
      </p:pic>
      <p:pic>
        <p:nvPicPr>
          <p:cNvPr id="8195" name="Picture 3"/>
          <p:cNvPicPr>
            <a:picLocks noGrp="1" noChangeAspect="1" noChangeArrowheads="1"/>
          </p:cNvPicPr>
          <p:nvPr>
            <p:ph sz="half" idx="2"/>
          </p:nvPr>
        </p:nvPicPr>
        <p:blipFill>
          <a:blip r:embed="rId3"/>
          <a:srcRect/>
          <a:stretch>
            <a:fillRect/>
          </a:stretch>
        </p:blipFill>
        <p:spPr bwMode="auto">
          <a:xfrm>
            <a:off x="4648200" y="1688285"/>
            <a:ext cx="4038600" cy="3802105"/>
          </a:xfrm>
          <a:prstGeom prst="rect">
            <a:avLst/>
          </a:prstGeom>
          <a:noFill/>
          <a:ln w="9525">
            <a:noFill/>
            <a:miter lim="800000"/>
            <a:headEnd/>
            <a:tailEnd/>
          </a:ln>
          <a:effectLst/>
        </p:spPr>
      </p:pic>
      <p:sp>
        <p:nvSpPr>
          <p:cNvPr id="10" name="TextBox 9"/>
          <p:cNvSpPr txBox="1"/>
          <p:nvPr/>
        </p:nvSpPr>
        <p:spPr>
          <a:xfrm>
            <a:off x="428596" y="1285860"/>
            <a:ext cx="4071966" cy="369332"/>
          </a:xfrm>
          <a:prstGeom prst="rect">
            <a:avLst/>
          </a:prstGeom>
          <a:noFill/>
        </p:spPr>
        <p:txBody>
          <a:bodyPr wrap="square" rtlCol="0">
            <a:spAutoFit/>
          </a:bodyPr>
          <a:lstStyle/>
          <a:p>
            <a:pPr algn="ctr"/>
            <a:r>
              <a:rPr kumimoji="1" lang="en-US" altLang="ja-JP" dirty="0" smtClean="0"/>
              <a:t>Debug</a:t>
            </a:r>
            <a:endParaRPr kumimoji="1" lang="ja-JP" altLang="en-US" dirty="0"/>
          </a:p>
        </p:txBody>
      </p:sp>
      <p:sp>
        <p:nvSpPr>
          <p:cNvPr id="11" name="TextBox 10"/>
          <p:cNvSpPr txBox="1"/>
          <p:nvPr/>
        </p:nvSpPr>
        <p:spPr>
          <a:xfrm>
            <a:off x="4643438" y="1285860"/>
            <a:ext cx="4000528" cy="369332"/>
          </a:xfrm>
          <a:prstGeom prst="rect">
            <a:avLst/>
          </a:prstGeom>
          <a:noFill/>
        </p:spPr>
        <p:txBody>
          <a:bodyPr wrap="square" rtlCol="0">
            <a:spAutoFit/>
          </a:bodyPr>
          <a:lstStyle/>
          <a:p>
            <a:pPr algn="ctr"/>
            <a:r>
              <a:rPr kumimoji="1" lang="en-US" altLang="ja-JP" dirty="0" smtClean="0"/>
              <a:t>Release</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まずは単純な</a:t>
            </a:r>
            <a:r>
              <a:rPr kumimoji="1" lang="en-US" altLang="ja-JP" dirty="0" smtClean="0"/>
              <a:t>DHTML</a:t>
            </a:r>
            <a:r>
              <a:rPr kumimoji="1" lang="ja-JP" altLang="en-US" dirty="0" smtClean="0"/>
              <a:t>の例を見てみましょう。</a:t>
            </a:r>
            <a:endParaRPr kumimoji="1" lang="ja-JP" altLang="en-US" dirty="0"/>
          </a:p>
        </p:txBody>
      </p:sp>
      <p:sp>
        <p:nvSpPr>
          <p:cNvPr id="3" name="コンテンツ プレースホルダ 2"/>
          <p:cNvSpPr>
            <a:spLocks noGrp="1"/>
          </p:cNvSpPr>
          <p:nvPr>
            <p:ph idx="1"/>
          </p:nvPr>
        </p:nvSpPr>
        <p:spPr/>
        <p:txBody>
          <a:bodyPr anchor="ctr"/>
          <a:lstStyle/>
          <a:p>
            <a:pPr algn="ctr">
              <a:buNone/>
            </a:pPr>
            <a:r>
              <a:rPr lang="en-US" altLang="ja-JP" sz="15000" dirty="0" smtClean="0">
                <a:latin typeface="Century" pitchFamily="18" charset="0"/>
              </a:rPr>
              <a:t>DEMO1</a:t>
            </a:r>
            <a:endParaRPr kumimoji="1" lang="ja-JP" altLang="en-US" sz="15000" dirty="0">
              <a:latin typeface="Century"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どんなものが含まれているのか・・・</a:t>
            </a:r>
            <a:r>
              <a:rPr lang="en-US" altLang="ja-JP" dirty="0" smtClean="0"/>
              <a:t>1</a:t>
            </a:r>
            <a:endParaRPr kumimoji="1" lang="ja-JP" altLang="en-US" dirty="0"/>
          </a:p>
        </p:txBody>
      </p:sp>
      <p:sp>
        <p:nvSpPr>
          <p:cNvPr id="4" name="コンテンツ プレースホルダ 3"/>
          <p:cNvSpPr>
            <a:spLocks noGrp="1"/>
          </p:cNvSpPr>
          <p:nvPr>
            <p:ph idx="1"/>
          </p:nvPr>
        </p:nvSpPr>
        <p:spPr/>
        <p:txBody>
          <a:bodyPr/>
          <a:lstStyle/>
          <a:p>
            <a:r>
              <a:rPr lang="ja-JP" altLang="en-US" dirty="0" smtClean="0"/>
              <a:t>ベター</a:t>
            </a:r>
            <a:r>
              <a:rPr lang="en-US" altLang="ja-JP" dirty="0" smtClean="0"/>
              <a:t>JavaScript</a:t>
            </a:r>
          </a:p>
          <a:p>
            <a:endParaRPr kumimoji="1" lang="ja-JP" altLang="en-US" dirty="0"/>
          </a:p>
        </p:txBody>
      </p:sp>
      <p:graphicFrame>
        <p:nvGraphicFramePr>
          <p:cNvPr id="5" name="表 4"/>
          <p:cNvGraphicFramePr>
            <a:graphicFrameLocks noGrp="1"/>
          </p:cNvGraphicFramePr>
          <p:nvPr/>
        </p:nvGraphicFramePr>
        <p:xfrm>
          <a:off x="571473" y="1643050"/>
          <a:ext cx="7929618" cy="4429170"/>
        </p:xfrm>
        <a:graphic>
          <a:graphicData uri="http://schemas.openxmlformats.org/drawingml/2006/table">
            <a:tbl>
              <a:tblPr/>
              <a:tblGrid>
                <a:gridCol w="271781"/>
                <a:gridCol w="1678649"/>
                <a:gridCol w="271781"/>
                <a:gridCol w="3820925"/>
                <a:gridCol w="271781"/>
                <a:gridCol w="1614701"/>
              </a:tblGrid>
              <a:tr h="246065">
                <a:tc gridSpan="2">
                  <a:txBody>
                    <a:bodyPr/>
                    <a:lstStyle/>
                    <a:p>
                      <a:pPr algn="l" fontAlgn="ctr"/>
                      <a:r>
                        <a:rPr lang="en-US" sz="1200" b="0" i="0" u="none" strike="noStrike" dirty="0">
                          <a:solidFill>
                            <a:srgbClr val="000000"/>
                          </a:solidFill>
                          <a:latin typeface="ＭＳ Ｐゴシック"/>
                        </a:rPr>
                        <a:t>Array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en-US" sz="1200" b="0" i="0" u="none" strike="noStrike" dirty="0">
                          <a:solidFill>
                            <a:srgbClr val="000000"/>
                          </a:solidFill>
                          <a:latin typeface="ＭＳ Ｐゴシック"/>
                        </a:rPr>
                        <a:t>Date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en-US" sz="1200" b="0" i="0" u="none" strike="noStrike">
                          <a:solidFill>
                            <a:srgbClr val="000000"/>
                          </a:solidFill>
                          <a:latin typeface="ＭＳ Ｐゴシック"/>
                        </a:rPr>
                        <a:t>Number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46065">
                <a:tc rowSpan="14">
                  <a:txBody>
                    <a:bodyPr/>
                    <a:lstStyle/>
                    <a:p>
                      <a:pPr algn="l" fontAlgn="ctr"/>
                      <a:r>
                        <a:rPr lang="ja-JP" altLang="en-US" sz="1200" b="0" i="0" u="none" strike="noStrike">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ＭＳ Ｐゴシック"/>
                        </a:rPr>
                        <a:t>add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200" b="0" i="0" u="none" strike="noStrike" dirty="0">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ＭＳ Ｐゴシック"/>
                        </a:rPr>
                        <a:t>format</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ja-JP" altLang="en-US" sz="1200" b="0" i="0" u="none" strike="noStrike" dirty="0">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ＭＳ Ｐゴシック"/>
                        </a:rPr>
                        <a:t>format</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addRange</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localeFormat</a:t>
                      </a:r>
                      <a:r>
                        <a:rPr lang="en-US" sz="1200" b="0" i="0" u="none" strike="noStrike" dirty="0">
                          <a:solidFill>
                            <a:srgbClr val="000000"/>
                          </a:solidFill>
                          <a:latin typeface="ＭＳ Ｐゴシック"/>
                        </a:rPr>
                        <a:t> Method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localeFormat</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clear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200" b="0" i="0" u="none" strike="noStrike" dirty="0">
                          <a:solidFill>
                            <a:srgbClr val="000000"/>
                          </a:solidFill>
                          <a:latin typeface="ＭＳ Ｐゴシック"/>
                        </a:rPr>
                        <a:t>Error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parse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clone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a:txBody>
                    <a:bodyPr/>
                    <a:lstStyle/>
                    <a:p>
                      <a:pPr algn="l" fontAlgn="ctr"/>
                      <a:r>
                        <a:rPr lang="ja-JP" altLang="en-US" sz="1200" b="0" i="0" u="none" strike="noStrike">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ＭＳ Ｐゴシック"/>
                        </a:rPr>
                        <a:t>argument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200" b="0" i="0" u="none" strike="noStrike" dirty="0">
                          <a:solidFill>
                            <a:srgbClr val="000000"/>
                          </a:solidFill>
                          <a:latin typeface="ＭＳ Ｐゴシック"/>
                        </a:rPr>
                        <a:t>Object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46065">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contains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argumentNull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200" b="0" i="0" u="none" strike="noStrike">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err="1">
                          <a:solidFill>
                            <a:srgbClr val="000000"/>
                          </a:solidFill>
                          <a:latin typeface="ＭＳ Ｐゴシック"/>
                        </a:rPr>
                        <a:t>getType</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dequeue</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argumentOutOfRange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getTypeName</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exists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argumentType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200" b="0" i="0" u="none" strike="noStrike" dirty="0">
                          <a:solidFill>
                            <a:srgbClr val="000000"/>
                          </a:solidFill>
                          <a:latin typeface="ＭＳ Ｐゴシック"/>
                        </a:rPr>
                        <a:t>String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46065">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forEach</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argumentUndefined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l" fontAlgn="ctr"/>
                      <a:r>
                        <a:rPr lang="ja-JP" altLang="en-US" sz="1200" b="0" i="0" u="none" strike="noStrike">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err="1">
                          <a:solidFill>
                            <a:srgbClr val="000000"/>
                          </a:solidFill>
                          <a:latin typeface="ＭＳ Ｐゴシック"/>
                        </a:rPr>
                        <a:t>endsWith</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indexOf</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create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format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insert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invalidOperation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localeFormat</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parse Method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notImplemented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lTrim</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queue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pageRequestManagerParserError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rTrim</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remove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pageRequestManagerServerError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startsWith</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removeAt</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pageRequestManagerTimeout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a:solidFill>
                            <a:srgbClr val="000000"/>
                          </a:solidFill>
                          <a:latin typeface="ＭＳ Ｐゴシック"/>
                        </a:rPr>
                        <a:t>trim</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gridSpan="2">
                  <a:txBody>
                    <a:bodyPr/>
                    <a:lstStyle/>
                    <a:p>
                      <a:pPr algn="l" fontAlgn="ctr"/>
                      <a:r>
                        <a:rPr lang="en-US" sz="1200" b="0" i="0" u="none" strike="noStrike">
                          <a:solidFill>
                            <a:srgbClr val="000000"/>
                          </a:solidFill>
                          <a:latin typeface="ＭＳ Ｐゴシック"/>
                        </a:rPr>
                        <a:t>Boolean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parameterCount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trimEnd</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rowSpan="2">
                  <a:txBody>
                    <a:bodyPr/>
                    <a:lstStyle/>
                    <a:p>
                      <a:pPr algn="l" fontAlgn="ctr"/>
                      <a:r>
                        <a:rPr lang="ja-JP" altLang="en-US" sz="1200" b="0" i="0" u="none" strike="noStrike">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ＭＳ Ｐゴシック"/>
                        </a:rPr>
                        <a:t>parse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popstackFrame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dirty="0" err="1">
                          <a:solidFill>
                            <a:srgbClr val="000000"/>
                          </a:solidFill>
                          <a:latin typeface="ＭＳ Ｐゴシック"/>
                        </a:rPr>
                        <a:t>trimStart</a:t>
                      </a:r>
                      <a:endParaRPr lang="en-US" sz="1200" b="0" i="0" u="none" strike="noStrike" dirty="0">
                        <a:solidFill>
                          <a:srgbClr val="000000"/>
                        </a:solidFill>
                        <a:latin typeface="ＭＳ Ｐゴシック"/>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65">
                <a:tc vMerge="1">
                  <a:txBody>
                    <a:bodyPr/>
                    <a:lstStyle/>
                    <a:p>
                      <a:endParaRPr kumimoji="1" lang="ja-JP" altLang="en-US"/>
                    </a:p>
                  </a:txBody>
                  <a:tcPr/>
                </a:tc>
                <a:tc>
                  <a:txBody>
                    <a:bodyPr/>
                    <a:lstStyle/>
                    <a:p>
                      <a:pPr algn="l" fontAlgn="ctr"/>
                      <a:r>
                        <a:rPr lang="ja-JP" altLang="en-US" sz="1200" b="0" i="0" u="none" strike="noStrike">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en-US" sz="1200" b="0" i="0" u="none" strike="noStrike">
                          <a:solidFill>
                            <a:srgbClr val="000000"/>
                          </a:solidFill>
                          <a:latin typeface="ＭＳ Ｐゴシック"/>
                        </a:rPr>
                        <a:t>scriptLoadFailed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ja-JP" altLang="en-US" sz="1200" b="0" i="0" u="none" strike="noStrike" dirty="0">
                          <a:solidFill>
                            <a:srgbClr val="000000"/>
                          </a:solidFill>
                          <a:latin typeface="ＭＳ Ｐゴシック"/>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$get</a:t>
            </a:r>
            <a:r>
              <a:rPr kumimoji="1" lang="ja-JP" altLang="en-US" dirty="0" smtClean="0"/>
              <a:t>をつかえ</a:t>
            </a:r>
            <a:endParaRPr kumimoji="1" lang="ja-JP" altLang="en-US" dirty="0"/>
          </a:p>
        </p:txBody>
      </p:sp>
      <p:sp>
        <p:nvSpPr>
          <p:cNvPr id="3" name="コンテンツ プレースホルダ 2"/>
          <p:cNvSpPr>
            <a:spLocks noGrp="1"/>
          </p:cNvSpPr>
          <p:nvPr>
            <p:ph idx="1"/>
          </p:nvPr>
        </p:nvSpPr>
        <p:spPr/>
        <p:txBody>
          <a:bodyPr/>
          <a:lstStyle/>
          <a:p>
            <a:pPr marL="1588" indent="11113">
              <a:buNone/>
            </a:pPr>
            <a:r>
              <a:rPr kumimoji="1" lang="en-US" altLang="ja-JP" dirty="0" smtClean="0"/>
              <a:t>$get</a:t>
            </a:r>
            <a:r>
              <a:rPr kumimoji="1" lang="ja-JP" altLang="en-US" dirty="0" smtClean="0"/>
              <a:t>と</a:t>
            </a:r>
            <a:r>
              <a:rPr lang="ja-JP" altLang="en-US" dirty="0" smtClean="0"/>
              <a:t>は</a:t>
            </a:r>
            <a:endParaRPr lang="en-US" altLang="ja-JP" dirty="0" smtClean="0"/>
          </a:p>
          <a:p>
            <a:pPr marL="1588" indent="11113">
              <a:buNone/>
            </a:pPr>
            <a:r>
              <a:rPr lang="ja-JP" altLang="en-US" b="1" dirty="0" smtClean="0"/>
              <a:t>→</a:t>
            </a:r>
            <a:r>
              <a:rPr lang="en-US" b="1" dirty="0" err="1" smtClean="0"/>
              <a:t>Sys.UI.DomElement.getElementById</a:t>
            </a:r>
            <a:r>
              <a:rPr lang="en-US" b="1" dirty="0" smtClean="0"/>
              <a:t> </a:t>
            </a:r>
          </a:p>
          <a:p>
            <a:pPr marL="1588" indent="11113">
              <a:buNone/>
            </a:pPr>
            <a:r>
              <a:rPr kumimoji="1" lang="ja-JP" altLang="en-US" b="1" dirty="0" smtClean="0"/>
              <a:t>の</a:t>
            </a:r>
            <a:r>
              <a:rPr lang="ja-JP" altLang="en-US" b="1" dirty="0" smtClean="0"/>
              <a:t>短い呼び方</a:t>
            </a:r>
            <a:r>
              <a:rPr lang="en-US" altLang="ja-JP" b="1" dirty="0" smtClean="0"/>
              <a:t>+α</a:t>
            </a:r>
            <a:endParaRPr kumimoji="1" lang="en-US" altLang="ja-JP" b="1" dirty="0" smtClean="0"/>
          </a:p>
          <a:p>
            <a:pPr marL="1588" indent="11113">
              <a:buNone/>
            </a:pPr>
            <a:endParaRPr kumimoji="1" lang="en-US" altLang="ja-JP" sz="2000" b="1" dirty="0" smtClean="0"/>
          </a:p>
          <a:p>
            <a:pPr marL="1588" indent="11113">
              <a:buNone/>
            </a:pPr>
            <a:r>
              <a:rPr kumimoji="1" lang="ja-JP" altLang="en-US" b="1" dirty="0" smtClean="0"/>
              <a:t>いままで</a:t>
            </a:r>
            <a:r>
              <a:rPr kumimoji="1" lang="en-US" altLang="ja-JP" b="1" dirty="0" err="1" smtClean="0"/>
              <a:t>document</a:t>
            </a:r>
            <a:r>
              <a:rPr lang="en-US" altLang="ja-JP" b="1" dirty="0" err="1" smtClean="0"/>
              <a:t>.getElementById</a:t>
            </a:r>
            <a:r>
              <a:rPr lang="en-US" altLang="ja-JP" b="1" dirty="0" smtClean="0"/>
              <a:t>(id)</a:t>
            </a:r>
            <a:r>
              <a:rPr lang="ja-JP" altLang="en-US" b="1" dirty="0" smtClean="0"/>
              <a:t>を使っていたのを置換する。</a:t>
            </a:r>
            <a:endParaRPr lang="en-US" altLang="ja-JP" b="1" dirty="0" smtClean="0"/>
          </a:p>
          <a:p>
            <a:pPr marL="1588" indent="11113">
              <a:buNone/>
            </a:pPr>
            <a:r>
              <a:rPr lang="ja-JP" altLang="en-US" b="1" dirty="0" smtClean="0"/>
              <a:t>→ </a:t>
            </a:r>
            <a:r>
              <a:rPr kumimoji="1" lang="en-US" altLang="ja-JP" b="1" dirty="0" smtClean="0"/>
              <a:t>$get(id)</a:t>
            </a:r>
          </a:p>
          <a:p>
            <a:pPr marL="1588" indent="11113">
              <a:buNone/>
            </a:pPr>
            <a:r>
              <a:rPr kumimoji="1" lang="ja-JP" altLang="en-US" b="1" dirty="0" smtClean="0"/>
              <a:t>ある</a:t>
            </a:r>
            <a:r>
              <a:rPr kumimoji="1" lang="en-US" altLang="ja-JP" b="1" dirty="0" smtClean="0"/>
              <a:t>element</a:t>
            </a:r>
            <a:r>
              <a:rPr kumimoji="1" lang="ja-JP" altLang="en-US" b="1" dirty="0" smtClean="0"/>
              <a:t>配下からのみ取得する場合には</a:t>
            </a:r>
            <a:endParaRPr kumimoji="1" lang="en-US" altLang="ja-JP" b="1" dirty="0" smtClean="0"/>
          </a:p>
          <a:p>
            <a:pPr marL="1588" indent="11113">
              <a:buNone/>
            </a:pPr>
            <a:r>
              <a:rPr lang="en-US" altLang="ja-JP" b="1" dirty="0" smtClean="0"/>
              <a:t>$get(“id”, $get(“parent”).</a:t>
            </a:r>
            <a:r>
              <a:rPr lang="en-US" altLang="ja-JP" b="1" dirty="0" err="1" smtClean="0"/>
              <a:t>childNodes</a:t>
            </a:r>
            <a:r>
              <a:rPr lang="en-US" altLang="ja-JP" b="1" dirty="0" smtClean="0"/>
              <a:t>)</a:t>
            </a: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String.Format</a:t>
            </a:r>
            <a:r>
              <a:rPr kumimoji="1" lang="ja-JP" altLang="en-US" dirty="0" smtClean="0"/>
              <a:t>をつかえ</a:t>
            </a:r>
            <a:endParaRPr kumimoji="1" lang="ja-JP" altLang="en-US" dirty="0"/>
          </a:p>
        </p:txBody>
      </p:sp>
      <p:sp>
        <p:nvSpPr>
          <p:cNvPr id="3" name="コンテンツ プレースホルダ 2"/>
          <p:cNvSpPr>
            <a:spLocks noGrp="1"/>
          </p:cNvSpPr>
          <p:nvPr>
            <p:ph idx="1"/>
          </p:nvPr>
        </p:nvSpPr>
        <p:spPr/>
        <p:txBody>
          <a:bodyPr/>
          <a:lstStyle/>
          <a:p>
            <a:pPr marL="1588" indent="11113">
              <a:buNone/>
            </a:pPr>
            <a:r>
              <a:rPr lang="en-US" altLang="ja-JP" dirty="0" err="1" smtClean="0"/>
              <a:t>String.format</a:t>
            </a:r>
            <a:r>
              <a:rPr lang="ja-JP" altLang="en-US" dirty="0" smtClean="0"/>
              <a:t>は</a:t>
            </a:r>
            <a:r>
              <a:rPr lang="en-US" altLang="ja-JP" dirty="0" smtClean="0"/>
              <a:t>.NET</a:t>
            </a:r>
            <a:r>
              <a:rPr lang="ja-JP" altLang="en-US" dirty="0" smtClean="0"/>
              <a:t>の</a:t>
            </a:r>
            <a:r>
              <a:rPr lang="en-US" altLang="ja-JP" dirty="0" err="1" smtClean="0"/>
              <a:t>System.String.Format</a:t>
            </a:r>
            <a:r>
              <a:rPr lang="ja-JP" altLang="en-US" dirty="0" err="1" smtClean="0"/>
              <a:t>のような</a:t>
            </a:r>
            <a:r>
              <a:rPr lang="ja-JP" altLang="en-US" dirty="0" smtClean="0"/>
              <a:t>もの。</a:t>
            </a:r>
            <a:endParaRPr lang="en-US" altLang="ja-JP" dirty="0" smtClean="0"/>
          </a:p>
          <a:p>
            <a:pPr marL="1588" indent="11113">
              <a:buNone/>
            </a:pPr>
            <a:endParaRPr lang="en-US" altLang="ja-JP" dirty="0" smtClean="0"/>
          </a:p>
          <a:p>
            <a:pPr marL="1588" indent="11113">
              <a:buNone/>
            </a:pPr>
            <a:r>
              <a:rPr lang="en-US" altLang="ja-JP" dirty="0" err="1" smtClean="0"/>
              <a:t>String.format</a:t>
            </a:r>
            <a:r>
              <a:rPr lang="en-US" altLang="ja-JP" dirty="0" smtClean="0"/>
              <a:t>('NAME={0},Age={1}', $get('TextBox1').value, $get('TextBox3').value))</a:t>
            </a:r>
          </a:p>
          <a:p>
            <a:pPr marL="1588" indent="11113">
              <a:buNone/>
            </a:pPr>
            <a:r>
              <a:rPr kumimoji="1" lang="ja-JP" altLang="en-US" dirty="0" smtClean="0"/>
              <a:t>→</a:t>
            </a:r>
            <a:endParaRPr kumimoji="1" lang="en-US" altLang="ja-JP" dirty="0" smtClean="0"/>
          </a:p>
          <a:p>
            <a:pPr marL="1588" indent="11113">
              <a:buNone/>
            </a:pPr>
            <a:r>
              <a:rPr lang="en-US" altLang="ja-JP" dirty="0" smtClean="0"/>
              <a:t>NAME=</a:t>
            </a:r>
            <a:r>
              <a:rPr lang="en-US" altLang="ja-JP" dirty="0" err="1" smtClean="0"/>
              <a:t>NAKA,Age</a:t>
            </a:r>
            <a:r>
              <a:rPr lang="en-US" altLang="ja-JP" dirty="0" smtClean="0"/>
              <a:t>=30</a:t>
            </a:r>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Sys.</a:t>
            </a:r>
            <a:r>
              <a:rPr kumimoji="1" lang="en-US" altLang="ja-JP" dirty="0" err="1" smtClean="0"/>
              <a:t>StringBuilder</a:t>
            </a:r>
            <a:r>
              <a:rPr kumimoji="1" lang="ja-JP" altLang="en-US" dirty="0" smtClean="0"/>
              <a:t>をつかえ</a:t>
            </a:r>
            <a:endParaRPr kumimoji="1" lang="ja-JP" altLang="en-US" dirty="0"/>
          </a:p>
        </p:txBody>
      </p:sp>
      <p:sp>
        <p:nvSpPr>
          <p:cNvPr id="3" name="コンテンツ プレースホルダ 2"/>
          <p:cNvSpPr>
            <a:spLocks noGrp="1"/>
          </p:cNvSpPr>
          <p:nvPr>
            <p:ph idx="1"/>
          </p:nvPr>
        </p:nvSpPr>
        <p:spPr/>
        <p:txBody>
          <a:bodyPr/>
          <a:lstStyle/>
          <a:p>
            <a:pPr marL="1588" indent="11113">
              <a:buNone/>
            </a:pPr>
            <a:r>
              <a:rPr lang="en-US" altLang="ja-JP" dirty="0" err="1" smtClean="0"/>
              <a:t>StringBuilder</a:t>
            </a:r>
            <a:r>
              <a:rPr lang="ja-JP" altLang="en-US" dirty="0" smtClean="0"/>
              <a:t>は</a:t>
            </a:r>
            <a:r>
              <a:rPr lang="en-US" altLang="ja-JP" dirty="0" smtClean="0"/>
              <a:t>.NET</a:t>
            </a:r>
            <a:r>
              <a:rPr lang="ja-JP" altLang="en-US" dirty="0" smtClean="0"/>
              <a:t>の</a:t>
            </a:r>
            <a:r>
              <a:rPr lang="en-US" altLang="ja-JP" dirty="0" err="1" smtClean="0"/>
              <a:t>System.String.Format</a:t>
            </a:r>
            <a:r>
              <a:rPr lang="ja-JP" altLang="en-US" dirty="0" err="1" smtClean="0"/>
              <a:t>のような</a:t>
            </a:r>
            <a:r>
              <a:rPr lang="ja-JP" altLang="en-US" dirty="0" smtClean="0"/>
              <a:t>もの。</a:t>
            </a:r>
            <a:endParaRPr lang="en-US" altLang="ja-JP" dirty="0" smtClean="0"/>
          </a:p>
          <a:p>
            <a:pPr>
              <a:buNone/>
            </a:pPr>
            <a:r>
              <a:rPr lang="en-US" altLang="ja-JP" sz="2800" dirty="0" smtClean="0"/>
              <a:t>	</a:t>
            </a:r>
            <a:r>
              <a:rPr lang="en-US" altLang="ja-JP" sz="2800" dirty="0" err="1" smtClean="0"/>
              <a:t>var</a:t>
            </a:r>
            <a:r>
              <a:rPr lang="en-US" altLang="ja-JP" sz="2800" dirty="0" smtClean="0"/>
              <a:t> </a:t>
            </a:r>
            <a:r>
              <a:rPr lang="en-US" altLang="ja-JP" sz="2800" dirty="0" err="1" smtClean="0"/>
              <a:t>sb</a:t>
            </a:r>
            <a:r>
              <a:rPr lang="en-US" altLang="ja-JP" sz="2800" dirty="0" smtClean="0"/>
              <a:t> = new </a:t>
            </a:r>
            <a:r>
              <a:rPr lang="en-US" altLang="ja-JP" sz="2800" dirty="0" err="1" smtClean="0"/>
              <a:t>Sys.StringBuilder</a:t>
            </a:r>
            <a:r>
              <a:rPr lang="en-US" altLang="ja-JP" sz="2800" dirty="0" smtClean="0"/>
              <a:t>();</a:t>
            </a:r>
          </a:p>
          <a:p>
            <a:pPr>
              <a:buNone/>
            </a:pPr>
            <a:r>
              <a:rPr lang="en-US" altLang="ja-JP" sz="2800" dirty="0" smtClean="0"/>
              <a:t>	</a:t>
            </a:r>
            <a:r>
              <a:rPr lang="en-US" altLang="ja-JP" sz="2800" dirty="0" err="1" smtClean="0"/>
              <a:t>sb.append</a:t>
            </a:r>
            <a:r>
              <a:rPr lang="en-US" altLang="ja-JP" sz="2800" dirty="0" smtClean="0"/>
              <a:t>($get("TextBox1").value);</a:t>
            </a:r>
          </a:p>
          <a:p>
            <a:pPr>
              <a:buNone/>
            </a:pPr>
            <a:r>
              <a:rPr lang="en-US" altLang="ja-JP" sz="2800" dirty="0" smtClean="0"/>
              <a:t>	</a:t>
            </a:r>
            <a:r>
              <a:rPr lang="en-US" altLang="ja-JP" sz="2800" dirty="0" err="1" smtClean="0"/>
              <a:t>sb.append</a:t>
            </a:r>
            <a:r>
              <a:rPr lang="en-US" altLang="ja-JP" sz="2800" dirty="0" smtClean="0"/>
              <a:t>($get("TextBox2").value);</a:t>
            </a:r>
          </a:p>
          <a:p>
            <a:pPr>
              <a:buNone/>
            </a:pPr>
            <a:r>
              <a:rPr lang="en-US" altLang="ja-JP" sz="2800" dirty="0" smtClean="0"/>
              <a:t>	</a:t>
            </a:r>
            <a:r>
              <a:rPr lang="en-US" altLang="ja-JP" sz="2800" dirty="0" err="1" smtClean="0"/>
              <a:t>sb.append</a:t>
            </a:r>
            <a:r>
              <a:rPr lang="en-US" altLang="ja-JP" sz="2800" dirty="0" smtClean="0"/>
              <a:t>($get("TextBox3").value);</a:t>
            </a:r>
          </a:p>
          <a:p>
            <a:pPr>
              <a:buNone/>
            </a:pPr>
            <a:r>
              <a:rPr lang="en-US" altLang="ja-JP" sz="2800" dirty="0" smtClean="0"/>
              <a:t>	alert(</a:t>
            </a:r>
            <a:r>
              <a:rPr lang="en-US" altLang="ja-JP" sz="2800" dirty="0" err="1" smtClean="0"/>
              <a:t>sb.toString</a:t>
            </a:r>
            <a:r>
              <a:rPr lang="en-US" altLang="ja-JP" sz="2800" dirty="0" smtClean="0"/>
              <a:t>());</a:t>
            </a:r>
          </a:p>
          <a:p>
            <a:pPr marL="1588" indent="11113">
              <a:buNone/>
            </a:pPr>
            <a:r>
              <a:rPr kumimoji="1" lang="ja-JP" altLang="en-US" dirty="0" smtClean="0"/>
              <a:t>→</a:t>
            </a:r>
            <a:endParaRPr kumimoji="1" lang="en-US" altLang="ja-JP" dirty="0" smtClean="0"/>
          </a:p>
          <a:p>
            <a:pPr marL="1588" indent="11113">
              <a:buNone/>
            </a:pPr>
            <a:r>
              <a:rPr lang="en-US" altLang="ja-JP" dirty="0" smtClean="0"/>
              <a:t>NAKAfalse30</a:t>
            </a:r>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457200" y="1052513"/>
            <a:ext cx="8229600" cy="804851"/>
          </a:xfrm>
        </p:spPr>
        <p:txBody>
          <a:bodyPr/>
          <a:lstStyle/>
          <a:p>
            <a:r>
              <a:rPr kumimoji="1" lang="en-US" altLang="ja-JP" dirty="0" smtClean="0"/>
              <a:t>AJAX</a:t>
            </a:r>
            <a:r>
              <a:rPr kumimoji="1" lang="ja-JP" altLang="en-US" dirty="0" smtClean="0"/>
              <a:t>は使うべきか？</a:t>
            </a:r>
            <a:endParaRPr kumimoji="1" lang="ja-JP" altLang="en-US" dirty="0"/>
          </a:p>
        </p:txBody>
      </p:sp>
      <p:sp>
        <p:nvSpPr>
          <p:cNvPr id="5" name="TextBox 4"/>
          <p:cNvSpPr txBox="1"/>
          <p:nvPr/>
        </p:nvSpPr>
        <p:spPr>
          <a:xfrm>
            <a:off x="428596" y="2000240"/>
            <a:ext cx="8286808" cy="406265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endParaRPr lang="en-US" altLang="ja-JP" sz="6000" dirty="0" smtClean="0"/>
          </a:p>
          <a:p>
            <a:pPr algn="ctr"/>
            <a:r>
              <a:rPr lang="ja-JP" altLang="en-US" sz="13800" dirty="0" smtClean="0"/>
              <a:t>使うべき</a:t>
            </a:r>
            <a:r>
              <a:rPr lang="en-US" altLang="ja-JP" sz="13800" dirty="0" smtClean="0"/>
              <a:t>!!</a:t>
            </a:r>
          </a:p>
          <a:p>
            <a:endParaRPr kumimoji="1" lang="ja-JP" alt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どのように</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ASP.NET</a:t>
            </a:r>
            <a:r>
              <a:rPr kumimoji="1" lang="ja-JP" altLang="en-US" dirty="0" smtClean="0"/>
              <a:t>の</a:t>
            </a:r>
            <a:r>
              <a:rPr lang="ja-JP" altLang="en-US" dirty="0" smtClean="0"/>
              <a:t>ポストバックの局面</a:t>
            </a:r>
            <a:endParaRPr lang="en-US" altLang="ja-JP" dirty="0" smtClean="0"/>
          </a:p>
          <a:p>
            <a:pPr lvl="1"/>
            <a:r>
              <a:rPr lang="en-US" altLang="ja-JP" dirty="0" err="1" smtClean="0"/>
              <a:t>UpdateProgress</a:t>
            </a:r>
            <a:r>
              <a:rPr lang="ja-JP" altLang="en-US" dirty="0" smtClean="0"/>
              <a:t>で処理中を示せるだけでも</a:t>
            </a:r>
            <a:r>
              <a:rPr lang="en-US" altLang="ja-JP" dirty="0" smtClean="0"/>
              <a:t>User Experience</a:t>
            </a:r>
            <a:r>
              <a:rPr lang="ja-JP" altLang="en-US" dirty="0" smtClean="0"/>
              <a:t>の向上になる</a:t>
            </a:r>
            <a:endParaRPr lang="en-US" altLang="ja-JP" dirty="0" smtClean="0"/>
          </a:p>
          <a:p>
            <a:r>
              <a:rPr kumimoji="1" lang="ja-JP" altLang="en-US" dirty="0" smtClean="0"/>
              <a:t>ベター</a:t>
            </a:r>
            <a:r>
              <a:rPr kumimoji="1" lang="en-US" altLang="ja-JP" dirty="0" err="1" smtClean="0"/>
              <a:t>Javascript</a:t>
            </a:r>
            <a:endParaRPr kumimoji="1" lang="en-US" altLang="ja-JP" dirty="0" smtClean="0"/>
          </a:p>
          <a:p>
            <a:pPr lvl="1"/>
            <a:r>
              <a:rPr lang="en-US" altLang="ja-JP" dirty="0" smtClean="0"/>
              <a:t>$get</a:t>
            </a:r>
            <a:r>
              <a:rPr lang="ja-JP" altLang="en-US" dirty="0" smtClean="0"/>
              <a:t>でスクリプトの簡略化を</a:t>
            </a:r>
            <a:endParaRPr lang="en-US" altLang="ja-JP" dirty="0" smtClean="0"/>
          </a:p>
          <a:p>
            <a:pPr lvl="1"/>
            <a:r>
              <a:rPr lang="en-US" altLang="ja-JP" dirty="0" err="1" smtClean="0"/>
              <a:t>String.Format</a:t>
            </a:r>
            <a:r>
              <a:rPr lang="ja-JP" altLang="en-US" dirty="0" smtClean="0"/>
              <a:t>や使えるメソッドが目白押し</a:t>
            </a:r>
            <a:endParaRPr lang="en-US" altLang="ja-JP" dirty="0" smtClean="0"/>
          </a:p>
          <a:p>
            <a:pPr lvl="1"/>
            <a:endParaRPr lang="en-US" altLang="ja-JP" dirty="0" smtClean="0"/>
          </a:p>
          <a:p>
            <a:pPr lvl="1"/>
            <a:endParaRPr kumimoji="1"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pPr lvl="1" algn="ctr">
              <a:lnSpc>
                <a:spcPct val="200000"/>
              </a:lnSpc>
              <a:buNone/>
            </a:pPr>
            <a:r>
              <a:rPr kumimoji="1" lang="en-US" altLang="ja-JP" sz="6000" dirty="0" smtClean="0"/>
              <a:t>Enjoy Programming!</a:t>
            </a:r>
          </a:p>
          <a:p>
            <a:pPr lvl="1" algn="ctr">
              <a:lnSpc>
                <a:spcPct val="200000"/>
              </a:lnSpc>
              <a:buNone/>
            </a:pPr>
            <a:r>
              <a:rPr lang="en-US" altLang="ja-JP" sz="6000" dirty="0" smtClean="0"/>
              <a:t>Enjoy Community!</a:t>
            </a:r>
          </a:p>
          <a:p>
            <a:pPr lvl="1" algn="ctr">
              <a:lnSpc>
                <a:spcPct val="200000"/>
              </a:lnSpc>
              <a:buNone/>
            </a:pPr>
            <a:r>
              <a:rPr kumimoji="1" lang="ja-JP" altLang="en-US" dirty="0" smtClean="0"/>
              <a:t>次は懇親会へ</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AJAX</a:t>
            </a:r>
            <a:r>
              <a:rPr kumimoji="1" lang="ja-JP" altLang="en-US" dirty="0" smtClean="0"/>
              <a:t>ってなに？</a:t>
            </a:r>
            <a:endParaRPr kumimoji="1" lang="ja-JP" altLang="en-US" dirty="0"/>
          </a:p>
        </p:txBody>
      </p:sp>
      <p:sp>
        <p:nvSpPr>
          <p:cNvPr id="3" name="テキスト プレースホルダ 2"/>
          <p:cNvSpPr>
            <a:spLocks noGrp="1"/>
          </p:cNvSpPr>
          <p:nvPr>
            <p:ph type="body" idx="1"/>
          </p:nvPr>
        </p:nvSpPr>
        <p:spPr/>
        <p:txBody>
          <a:bodyPr/>
          <a:lstStyle/>
          <a:p>
            <a:r>
              <a:rPr lang="en-US" altLang="ja-JP" sz="4800" dirty="0" smtClean="0"/>
              <a:t>AJAX</a:t>
            </a:r>
            <a:r>
              <a:rPr lang="ja-JP" altLang="en-US" sz="4800" dirty="0" smtClean="0"/>
              <a:t>ってなに？</a:t>
            </a:r>
            <a:endParaRPr lang="en-US" altLang="ja-JP" sz="4800" dirty="0" smtClean="0"/>
          </a:p>
          <a:p>
            <a:r>
              <a:rPr lang="en-US" sz="4800" dirty="0" smtClean="0"/>
              <a:t>Asynchronous JavaScript </a:t>
            </a:r>
            <a:r>
              <a:rPr lang="en-US" altLang="ja-JP" sz="4800" dirty="0" smtClean="0"/>
              <a:t>+</a:t>
            </a:r>
            <a:r>
              <a:rPr lang="en-US" sz="4800" dirty="0" smtClean="0"/>
              <a:t> XML</a:t>
            </a:r>
            <a:r>
              <a:rPr lang="ja-JP" altLang="en-US" sz="4800" dirty="0" smtClean="0"/>
              <a:t>の略</a:t>
            </a:r>
            <a:endParaRPr lang="en-US" altLang="ja-JP" sz="4800" dirty="0" smtClean="0"/>
          </a:p>
          <a:p>
            <a:r>
              <a:rPr lang="en-US" altLang="ja-JP" sz="4800" dirty="0" smtClean="0"/>
              <a:t>JavaScript</a:t>
            </a:r>
            <a:r>
              <a:rPr lang="ja-JP" altLang="en-US" sz="4800" dirty="0" smtClean="0"/>
              <a:t>と</a:t>
            </a:r>
            <a:r>
              <a:rPr lang="en-US" altLang="ja-JP" sz="4800" dirty="0" smtClean="0"/>
              <a:t>XML</a:t>
            </a:r>
            <a:r>
              <a:rPr lang="ja-JP" altLang="en-US" sz="4800" dirty="0" smtClean="0"/>
              <a:t>を使った非同期技術くらいが適当な訳か</a:t>
            </a:r>
            <a:r>
              <a:rPr lang="en-US" altLang="ja-JP" sz="4800" dirty="0" smtClean="0"/>
              <a:t>…</a:t>
            </a:r>
            <a:r>
              <a:rPr lang="ja-JP" altLang="en-US" sz="4800" dirty="0" smtClean="0"/>
              <a:t>な</a:t>
            </a:r>
            <a:r>
              <a:rPr lang="en-US" altLang="ja-JP" sz="4800"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AJAX</a:t>
            </a:r>
            <a:r>
              <a:rPr kumimoji="1" lang="ja-JP" altLang="en-US" dirty="0" smtClean="0"/>
              <a:t>で復活？</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ここ１年ほどで</a:t>
            </a:r>
            <a:r>
              <a:rPr kumimoji="1" lang="en-US" altLang="ja-JP" dirty="0" smtClean="0"/>
              <a:t>AJAX</a:t>
            </a:r>
            <a:r>
              <a:rPr kumimoji="1" lang="ja-JP" altLang="en-US" dirty="0" smtClean="0"/>
              <a:t>が注目され</a:t>
            </a:r>
            <a:r>
              <a:rPr kumimoji="1" lang="en-US" altLang="ja-JP" dirty="0" smtClean="0"/>
              <a:t>JS</a:t>
            </a:r>
            <a:r>
              <a:rPr kumimoji="1" lang="ja-JP" altLang="en-US" dirty="0" smtClean="0"/>
              <a:t>も再びメインストリームに戻ってきたようです。</a:t>
            </a:r>
            <a:endParaRPr kumimoji="1" lang="ja-JP" altLang="en-US" dirty="0"/>
          </a:p>
        </p:txBody>
      </p:sp>
      <p:pic>
        <p:nvPicPr>
          <p:cNvPr id="1026" name="Picture 2"/>
          <p:cNvPicPr>
            <a:picLocks noChangeAspect="1" noChangeArrowheads="1"/>
          </p:cNvPicPr>
          <p:nvPr/>
        </p:nvPicPr>
        <p:blipFill>
          <a:blip r:embed="rId2"/>
          <a:srcRect/>
          <a:stretch>
            <a:fillRect/>
          </a:stretch>
        </p:blipFill>
        <p:spPr bwMode="auto">
          <a:xfrm>
            <a:off x="785786" y="2214554"/>
            <a:ext cx="4330233" cy="307183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286248" y="2285992"/>
            <a:ext cx="4025416" cy="3905254"/>
          </a:xfrm>
          <a:prstGeom prst="rect">
            <a:avLst/>
          </a:prstGeom>
          <a:noFill/>
          <a:ln w="9525">
            <a:noFill/>
            <a:miter lim="800000"/>
            <a:headEnd/>
            <a:tailEnd/>
          </a:ln>
          <a:effectLst/>
        </p:spPr>
      </p:pic>
      <p:sp>
        <p:nvSpPr>
          <p:cNvPr id="7" name="テキスト ボックス 6"/>
          <p:cNvSpPr txBox="1"/>
          <p:nvPr/>
        </p:nvSpPr>
        <p:spPr>
          <a:xfrm>
            <a:off x="5143504" y="5357826"/>
            <a:ext cx="300039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dirty="0" smtClean="0"/>
              <a:t>Microsoft </a:t>
            </a:r>
            <a:r>
              <a:rPr kumimoji="1" lang="ja-JP" altLang="en-US" dirty="0" smtClean="0"/>
              <a:t>関西営業所</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でも・・・・</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われわれ</a:t>
            </a:r>
            <a:r>
              <a:rPr kumimoji="1" lang="en-US" altLang="ja-JP" dirty="0" smtClean="0"/>
              <a:t>IT</a:t>
            </a:r>
            <a:r>
              <a:rPr kumimoji="1" lang="ja-JP" altLang="en-US" dirty="0" smtClean="0"/>
              <a:t>技術者は見慣れているはずですよ！！！！</a:t>
            </a:r>
            <a:endParaRPr kumimoji="1" lang="ja-JP" altLang="en-US" dirty="0"/>
          </a:p>
        </p:txBody>
      </p:sp>
      <p:pic>
        <p:nvPicPr>
          <p:cNvPr id="3074" name="Picture 2"/>
          <p:cNvPicPr>
            <a:picLocks noChangeAspect="1" noChangeArrowheads="1"/>
          </p:cNvPicPr>
          <p:nvPr/>
        </p:nvPicPr>
        <p:blipFill>
          <a:blip r:embed="rId2"/>
          <a:srcRect/>
          <a:stretch>
            <a:fillRect/>
          </a:stretch>
        </p:blipFill>
        <p:spPr bwMode="auto">
          <a:xfrm>
            <a:off x="785786" y="2214554"/>
            <a:ext cx="4714908" cy="375257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357686" y="1785926"/>
            <a:ext cx="3714776" cy="43660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500" fill="hold"/>
                                        <p:tgtEl>
                                          <p:spTgt spid="3075"/>
                                        </p:tgtEl>
                                        <p:attrNameLst>
                                          <p:attrName>ppt_w</p:attrName>
                                        </p:attrNameLst>
                                      </p:cBhvr>
                                      <p:tavLst>
                                        <p:tav tm="0">
                                          <p:val>
                                            <p:strVal val="#ppt_w*0.70"/>
                                          </p:val>
                                        </p:tav>
                                        <p:tav tm="100000">
                                          <p:val>
                                            <p:strVal val="#ppt_w"/>
                                          </p:val>
                                        </p:tav>
                                      </p:tavLst>
                                    </p:anim>
                                    <p:anim calcmode="lin" valueType="num">
                                      <p:cBhvr>
                                        <p:cTn id="13" dur="500" fill="hold"/>
                                        <p:tgtEl>
                                          <p:spTgt spid="3075"/>
                                        </p:tgtEl>
                                        <p:attrNameLst>
                                          <p:attrName>ppt_h</p:attrName>
                                        </p:attrNameLst>
                                      </p:cBhvr>
                                      <p:tavLst>
                                        <p:tav tm="0">
                                          <p:val>
                                            <p:strVal val="#ppt_h"/>
                                          </p:val>
                                        </p:tav>
                                        <p:tav tm="100000">
                                          <p:val>
                                            <p:strVal val="#ppt_h"/>
                                          </p:val>
                                        </p:tav>
                                      </p:tavLst>
                                    </p:anim>
                                    <p:animEffect transition="in" filter="fade">
                                      <p:cBhvr>
                                        <p:cTn id="1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AJAX</a:t>
            </a:r>
            <a:r>
              <a:rPr kumimoji="1" lang="ja-JP" altLang="en-US" dirty="0" smtClean="0"/>
              <a:t>のポイント</a:t>
            </a:r>
            <a:r>
              <a:rPr kumimoji="1" lang="en-US" altLang="ja-JP" dirty="0" smtClean="0"/>
              <a:t>1</a:t>
            </a:r>
            <a:endParaRPr kumimoji="1" lang="ja-JP" altLang="en-US" dirty="0"/>
          </a:p>
        </p:txBody>
      </p:sp>
      <p:pic>
        <p:nvPicPr>
          <p:cNvPr id="1026" name="Picture 2"/>
          <p:cNvPicPr>
            <a:picLocks noChangeAspect="1" noChangeArrowheads="1"/>
          </p:cNvPicPr>
          <p:nvPr/>
        </p:nvPicPr>
        <p:blipFill>
          <a:blip r:embed="rId2"/>
          <a:srcRect/>
          <a:stretch>
            <a:fillRect/>
          </a:stretch>
        </p:blipFill>
        <p:spPr bwMode="auto">
          <a:xfrm>
            <a:off x="642910" y="1071546"/>
            <a:ext cx="3529758" cy="442436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143504" y="1071546"/>
            <a:ext cx="3500462" cy="4387648"/>
          </a:xfrm>
          <a:prstGeom prst="rect">
            <a:avLst/>
          </a:prstGeom>
          <a:noFill/>
          <a:ln w="9525">
            <a:noFill/>
            <a:miter lim="800000"/>
            <a:headEnd/>
            <a:tailEnd/>
          </a:ln>
          <a:effectLst/>
        </p:spPr>
      </p:pic>
      <p:sp>
        <p:nvSpPr>
          <p:cNvPr id="7" name="右矢印 6"/>
          <p:cNvSpPr/>
          <p:nvPr/>
        </p:nvSpPr>
        <p:spPr>
          <a:xfrm>
            <a:off x="4214810" y="2571744"/>
            <a:ext cx="857256"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Box 7"/>
          <p:cNvSpPr txBox="1"/>
          <p:nvPr/>
        </p:nvSpPr>
        <p:spPr>
          <a:xfrm>
            <a:off x="642910" y="5500702"/>
            <a:ext cx="3500462" cy="369332"/>
          </a:xfrm>
          <a:prstGeom prst="rect">
            <a:avLst/>
          </a:prstGeom>
          <a:noFill/>
        </p:spPr>
        <p:txBody>
          <a:bodyPr wrap="square" rtlCol="0">
            <a:spAutoFit/>
          </a:bodyPr>
          <a:lstStyle/>
          <a:p>
            <a:pPr algn="ctr"/>
            <a:r>
              <a:rPr kumimoji="1" lang="ja-JP" altLang="en-US" dirty="0" smtClean="0"/>
              <a:t>東京国際空港</a:t>
            </a:r>
            <a:r>
              <a:rPr kumimoji="1" lang="en-US" altLang="ja-JP" dirty="0" smtClean="0"/>
              <a:t>(</a:t>
            </a:r>
            <a:r>
              <a:rPr kumimoji="1" lang="ja-JP" altLang="en-US" dirty="0" smtClean="0"/>
              <a:t>羽田</a:t>
            </a:r>
            <a:r>
              <a:rPr kumimoji="1" lang="en-US" altLang="ja-JP" dirty="0" smtClean="0"/>
              <a:t>)</a:t>
            </a:r>
            <a:endParaRPr kumimoji="1" lang="ja-JP" altLang="en-US" dirty="0"/>
          </a:p>
        </p:txBody>
      </p:sp>
      <p:sp>
        <p:nvSpPr>
          <p:cNvPr id="9" name="TextBox 8"/>
          <p:cNvSpPr txBox="1"/>
          <p:nvPr/>
        </p:nvSpPr>
        <p:spPr>
          <a:xfrm>
            <a:off x="5143504" y="5500702"/>
            <a:ext cx="3500462" cy="369332"/>
          </a:xfrm>
          <a:prstGeom prst="rect">
            <a:avLst/>
          </a:prstGeom>
          <a:noFill/>
        </p:spPr>
        <p:txBody>
          <a:bodyPr wrap="square" rtlCol="0">
            <a:spAutoFit/>
          </a:bodyPr>
          <a:lstStyle/>
          <a:p>
            <a:pPr algn="ctr"/>
            <a:r>
              <a:rPr kumimoji="1" lang="ja-JP" altLang="en-US" dirty="0" smtClean="0"/>
              <a:t>東京駅</a:t>
            </a:r>
            <a:endParaRPr kumimoji="1" lang="ja-JP" altLang="en-US" dirty="0"/>
          </a:p>
        </p:txBody>
      </p:sp>
      <p:pic>
        <p:nvPicPr>
          <p:cNvPr id="1030" name="Picture 6"/>
          <p:cNvPicPr>
            <a:picLocks noChangeAspect="1" noChangeArrowheads="1"/>
          </p:cNvPicPr>
          <p:nvPr/>
        </p:nvPicPr>
        <p:blipFill>
          <a:blip r:embed="rId4"/>
          <a:srcRect/>
          <a:stretch>
            <a:fillRect/>
          </a:stretch>
        </p:blipFill>
        <p:spPr bwMode="auto">
          <a:xfrm>
            <a:off x="714348" y="1571612"/>
            <a:ext cx="3857652" cy="632737"/>
          </a:xfrm>
          <a:prstGeom prst="rect">
            <a:avLst/>
          </a:prstGeom>
          <a:noFill/>
          <a:ln w="9525">
            <a:noFill/>
            <a:miter lim="800000"/>
            <a:headEnd/>
            <a:tailEnd/>
          </a:ln>
          <a:effectLst/>
        </p:spPr>
      </p:pic>
      <p:pic>
        <p:nvPicPr>
          <p:cNvPr id="11" name="Picture 6"/>
          <p:cNvPicPr>
            <a:picLocks noChangeAspect="1" noChangeArrowheads="1"/>
          </p:cNvPicPr>
          <p:nvPr/>
        </p:nvPicPr>
        <p:blipFill>
          <a:blip r:embed="rId4"/>
          <a:srcRect/>
          <a:stretch>
            <a:fillRect/>
          </a:stretch>
        </p:blipFill>
        <p:spPr bwMode="auto">
          <a:xfrm>
            <a:off x="4643438" y="1571612"/>
            <a:ext cx="3857652" cy="632737"/>
          </a:xfrm>
          <a:prstGeom prst="rect">
            <a:avLst/>
          </a:prstGeom>
          <a:noFill/>
          <a:ln w="9525">
            <a:noFill/>
            <a:miter lim="800000"/>
            <a:headEnd/>
            <a:tailEnd/>
          </a:ln>
          <a:effectLst/>
        </p:spPr>
      </p:pic>
      <p:sp>
        <p:nvSpPr>
          <p:cNvPr id="12" name="TextBox 11"/>
          <p:cNvSpPr txBox="1"/>
          <p:nvPr/>
        </p:nvSpPr>
        <p:spPr>
          <a:xfrm>
            <a:off x="1357290" y="4572008"/>
            <a:ext cx="678661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en-US" altLang="ja-JP" sz="4800" dirty="0" smtClean="0"/>
              <a:t>URL</a:t>
            </a:r>
            <a:r>
              <a:rPr kumimoji="1" lang="ja-JP" altLang="en-US" sz="4800" dirty="0" smtClean="0"/>
              <a:t>が変わらない</a:t>
            </a:r>
            <a:endParaRPr kumimoji="1" lang="ja-JP"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strVal val="#ppt_w*0.70"/>
                                          </p:val>
                                        </p:tav>
                                        <p:tav tm="100000">
                                          <p:val>
                                            <p:strVal val="#ppt_w"/>
                                          </p:val>
                                        </p:tav>
                                      </p:tavLst>
                                    </p:anim>
                                    <p:anim calcmode="lin" valueType="num">
                                      <p:cBhvr>
                                        <p:cTn id="8" dur="500" fill="hold"/>
                                        <p:tgtEl>
                                          <p:spTgt spid="1030"/>
                                        </p:tgtEl>
                                        <p:attrNameLst>
                                          <p:attrName>ppt_h</p:attrName>
                                        </p:attrNameLst>
                                      </p:cBhvr>
                                      <p:tavLst>
                                        <p:tav tm="0">
                                          <p:val>
                                            <p:strVal val="#ppt_h"/>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AJAX</a:t>
            </a:r>
            <a:r>
              <a:rPr kumimoji="1" lang="ja-JP" altLang="en-US" dirty="0" smtClean="0"/>
              <a:t>のポイント</a:t>
            </a:r>
            <a:r>
              <a:rPr kumimoji="1" lang="en-US" altLang="ja-JP" dirty="0" smtClean="0"/>
              <a:t>1</a:t>
            </a:r>
            <a:endParaRPr kumimoji="1" lang="ja-JP" altLang="en-US" dirty="0"/>
          </a:p>
        </p:txBody>
      </p:sp>
      <p:sp>
        <p:nvSpPr>
          <p:cNvPr id="5" name="コンテンツ プレースホルダ 4"/>
          <p:cNvSpPr>
            <a:spLocks noGrp="1"/>
          </p:cNvSpPr>
          <p:nvPr>
            <p:ph idx="1"/>
          </p:nvPr>
        </p:nvSpPr>
        <p:spPr/>
        <p:txBody>
          <a:bodyPr/>
          <a:lstStyle/>
          <a:p>
            <a:pPr>
              <a:buNone/>
            </a:pPr>
            <a:r>
              <a:rPr kumimoji="1" lang="en-US" altLang="ja-JP" sz="4400" dirty="0" smtClean="0"/>
              <a:t>URL</a:t>
            </a:r>
            <a:r>
              <a:rPr kumimoji="1" lang="ja-JP" altLang="en-US" sz="4400" dirty="0" smtClean="0"/>
              <a:t>が変わらないことにより</a:t>
            </a:r>
            <a:endParaRPr kumimoji="1" lang="en-US" altLang="ja-JP" sz="4400" dirty="0" smtClean="0"/>
          </a:p>
          <a:p>
            <a:r>
              <a:rPr lang="ja-JP" altLang="en-US" sz="4000" dirty="0" smtClean="0"/>
              <a:t>メリット</a:t>
            </a:r>
            <a:endParaRPr lang="en-US" altLang="ja-JP" sz="4000" dirty="0" smtClean="0"/>
          </a:p>
          <a:p>
            <a:pPr lvl="1"/>
            <a:r>
              <a:rPr lang="ja-JP" altLang="en-US" sz="3600" dirty="0" smtClean="0"/>
              <a:t>同一ページをアピールしやすい</a:t>
            </a:r>
            <a:endParaRPr lang="en-US" altLang="ja-JP" sz="3600" dirty="0" smtClean="0"/>
          </a:p>
          <a:p>
            <a:pPr lvl="1"/>
            <a:r>
              <a:rPr lang="ja-JP" altLang="en-US" sz="3600" dirty="0" smtClean="0"/>
              <a:t>アプリケーションをアピールしやすい</a:t>
            </a:r>
            <a:endParaRPr lang="en-US" altLang="ja-JP" sz="3600" dirty="0" smtClean="0"/>
          </a:p>
          <a:p>
            <a:r>
              <a:rPr lang="ja-JP" altLang="en-US" sz="4000" dirty="0" smtClean="0"/>
              <a:t>デメリット</a:t>
            </a:r>
            <a:endParaRPr lang="en-US" altLang="ja-JP" sz="4000" dirty="0" smtClean="0"/>
          </a:p>
          <a:p>
            <a:pPr lvl="1"/>
            <a:r>
              <a:rPr lang="ja-JP" altLang="en-US" sz="3600" dirty="0" smtClean="0"/>
              <a:t>ブックマークできない</a:t>
            </a:r>
            <a:endParaRPr lang="en-US" altLang="ja-JP" sz="3600" dirty="0" smtClean="0"/>
          </a:p>
          <a:p>
            <a:pPr lvl="1"/>
            <a:r>
              <a:rPr lang="ja-JP" altLang="en-US" sz="3600" dirty="0" smtClean="0"/>
              <a:t>サーチエンジンに引っ掛かりにくい</a:t>
            </a:r>
            <a:endParaRPr lang="en-US" altLang="ja-JP" sz="3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プレゼンテーション1">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12082</TotalTime>
  <Words>942</Words>
  <Application>Microsoft Office PowerPoint</Application>
  <PresentationFormat>画面に合わせる (4:3)</PresentationFormat>
  <Paragraphs>278</Paragraphs>
  <Slides>46</Slides>
  <Notes>0</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プレゼンテーション1</vt:lpstr>
      <vt:lpstr>スライド 1</vt:lpstr>
      <vt:lpstr>DHTMLがもてはやされた時代がありました</vt:lpstr>
      <vt:lpstr>DHTMLの凋落</vt:lpstr>
      <vt:lpstr>まずは単純なDHTMLの例を見てみましょう。</vt:lpstr>
      <vt:lpstr>AJAXってなに？</vt:lpstr>
      <vt:lpstr>AJAXで復活？</vt:lpstr>
      <vt:lpstr>でも・・・・</vt:lpstr>
      <vt:lpstr>AJAXのポイント1</vt:lpstr>
      <vt:lpstr>AJAXのポイント1</vt:lpstr>
      <vt:lpstr>AJAXのポイント2</vt:lpstr>
      <vt:lpstr>IE 5.0</vt:lpstr>
      <vt:lpstr>XMLHttpRequestって</vt:lpstr>
      <vt:lpstr>XMLHttpRequestのDEMO</vt:lpstr>
      <vt:lpstr>スライド 14</vt:lpstr>
      <vt:lpstr>XMLHttpRequestの非同期DEMO</vt:lpstr>
      <vt:lpstr>スライド 16</vt:lpstr>
      <vt:lpstr>スライド 17</vt:lpstr>
      <vt:lpstr>AJAXは主に3つのカテゴリから</vt:lpstr>
      <vt:lpstr>AJAX Extensionは現時点で2バージョン</vt:lpstr>
      <vt:lpstr>スライド 20</vt:lpstr>
      <vt:lpstr>まずは</vt:lpstr>
      <vt:lpstr>Demo4のポイント1</vt:lpstr>
      <vt:lpstr>Demo4のポイント2</vt:lpstr>
      <vt:lpstr>Timer</vt:lpstr>
      <vt:lpstr>Demo5のポイント</vt:lpstr>
      <vt:lpstr>Webサービス</vt:lpstr>
      <vt:lpstr>ポイント1</vt:lpstr>
      <vt:lpstr>ポイント2</vt:lpstr>
      <vt:lpstr>ポイント3</vt:lpstr>
      <vt:lpstr>ポイント3</vt:lpstr>
      <vt:lpstr>Demo6のポイント</vt:lpstr>
      <vt:lpstr>スライド 32</vt:lpstr>
      <vt:lpstr>正体は</vt:lpstr>
      <vt:lpstr>正体は</vt:lpstr>
      <vt:lpstr>実体は</vt:lpstr>
      <vt:lpstr>実体は</vt:lpstr>
      <vt:lpstr>実体は</vt:lpstr>
      <vt:lpstr>単体利用は</vt:lpstr>
      <vt:lpstr>Debug と Release</vt:lpstr>
      <vt:lpstr>どんなものが含まれているのか・・・1</vt:lpstr>
      <vt:lpstr>$getをつかえ</vt:lpstr>
      <vt:lpstr>String.Formatをつかえ</vt:lpstr>
      <vt:lpstr>Sys.StringBuilderをつかえ</vt:lpstr>
      <vt:lpstr>まとめ</vt:lpstr>
      <vt:lpstr>どのように</vt:lpstr>
      <vt:lpstr>スライド 46</vt:lpstr>
    </vt:vector>
  </TitlesOfParts>
  <Company>UG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わんくま同盟 大阪勉強会 #1</dc:title>
  <dc:creator>中 博俊</dc:creator>
  <cp:lastModifiedBy>中　博俊</cp:lastModifiedBy>
  <cp:revision>394</cp:revision>
  <dcterms:created xsi:type="dcterms:W3CDTF">2006-05-15T04:25:02Z</dcterms:created>
  <dcterms:modified xsi:type="dcterms:W3CDTF">2006-12-17T15:37:19Z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