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ags/tag4.xml" ContentType="application/vnd.openxmlformats-officedocument.presentationml.tags+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35"/>
  </p:notesMasterIdLst>
  <p:handoutMasterIdLst>
    <p:handoutMasterId r:id="rId36"/>
  </p:handoutMasterIdLst>
  <p:sldIdLst>
    <p:sldId id="265" r:id="rId2"/>
    <p:sldId id="272" r:id="rId3"/>
    <p:sldId id="273" r:id="rId4"/>
    <p:sldId id="275" r:id="rId5"/>
    <p:sldId id="276" r:id="rId6"/>
    <p:sldId id="277" r:id="rId7"/>
    <p:sldId id="278" r:id="rId8"/>
    <p:sldId id="279" r:id="rId9"/>
    <p:sldId id="281" r:id="rId10"/>
    <p:sldId id="283" r:id="rId11"/>
    <p:sldId id="284" r:id="rId12"/>
    <p:sldId id="287" r:id="rId13"/>
    <p:sldId id="289" r:id="rId14"/>
    <p:sldId id="292" r:id="rId15"/>
    <p:sldId id="298" r:id="rId16"/>
    <p:sldId id="300" r:id="rId17"/>
    <p:sldId id="301" r:id="rId18"/>
    <p:sldId id="303" r:id="rId19"/>
    <p:sldId id="305" r:id="rId20"/>
    <p:sldId id="306" r:id="rId21"/>
    <p:sldId id="307" r:id="rId22"/>
    <p:sldId id="302" r:id="rId23"/>
    <p:sldId id="304" r:id="rId24"/>
    <p:sldId id="309" r:id="rId25"/>
    <p:sldId id="313" r:id="rId26"/>
    <p:sldId id="314" r:id="rId27"/>
    <p:sldId id="315" r:id="rId28"/>
    <p:sldId id="308" r:id="rId29"/>
    <p:sldId id="310" r:id="rId30"/>
    <p:sldId id="311" r:id="rId31"/>
    <p:sldId id="312" r:id="rId32"/>
    <p:sldId id="316" r:id="rId33"/>
    <p:sldId id="317" r:id="rId34"/>
  </p:sldIdLst>
  <p:sldSz cx="9144000" cy="6858000" type="screen4x3"/>
  <p:notesSz cx="6888163" cy="9623425"/>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showPr showNarration="1" useTimings="0">
    <p:present/>
    <p:sldAll/>
    <p:penClr>
      <a:srgbClr val="FF0000"/>
    </p:penClr>
  </p:showPr>
  <p:clrMru>
    <a:srgbClr val="FF0000"/>
    <a:srgbClr val="0000FF"/>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025" autoAdjust="0"/>
    <p:restoredTop sz="94645" autoAdjust="0"/>
  </p:normalViewPr>
  <p:slideViewPr>
    <p:cSldViewPr>
      <p:cViewPr varScale="1">
        <p:scale>
          <a:sx n="81" d="100"/>
          <a:sy n="81" d="100"/>
        </p:scale>
        <p:origin x="-61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5" d="100"/>
          <a:sy n="75" d="100"/>
        </p:scale>
        <p:origin x="-2598" y="-96"/>
      </p:cViewPr>
      <p:guideLst>
        <p:guide orient="horz" pos="3031"/>
        <p:guide pos="2169"/>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85466" cy="48155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901074" y="0"/>
            <a:ext cx="2985465" cy="481559"/>
          </a:xfrm>
          <a:prstGeom prst="rect">
            <a:avLst/>
          </a:prstGeom>
        </p:spPr>
        <p:txBody>
          <a:bodyPr vert="horz" lIns="91440" tIns="45720" rIns="91440" bIns="45720" rtlCol="0"/>
          <a:lstStyle>
            <a:lvl1pPr algn="r">
              <a:defRPr sz="1200"/>
            </a:lvl1pPr>
          </a:lstStyle>
          <a:p>
            <a:endParaRPr kumimoji="1" lang="ja-JP" altLang="en-US"/>
          </a:p>
        </p:txBody>
      </p:sp>
      <p:sp>
        <p:nvSpPr>
          <p:cNvPr id="4" name="フッター プレースホルダ 3"/>
          <p:cNvSpPr>
            <a:spLocks noGrp="1"/>
          </p:cNvSpPr>
          <p:nvPr>
            <p:ph type="ftr" sz="quarter" idx="2"/>
          </p:nvPr>
        </p:nvSpPr>
        <p:spPr>
          <a:xfrm>
            <a:off x="1" y="9140318"/>
            <a:ext cx="2985466" cy="48155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901074" y="9140318"/>
            <a:ext cx="2985465" cy="481558"/>
          </a:xfrm>
          <a:prstGeom prst="rect">
            <a:avLst/>
          </a:prstGeom>
        </p:spPr>
        <p:txBody>
          <a:bodyPr vert="horz" lIns="91440" tIns="45720" rIns="91440" bIns="45720" rtlCol="0" anchor="b"/>
          <a:lstStyle>
            <a:lvl1pPr algn="r">
              <a:defRPr sz="1200"/>
            </a:lvl1pPr>
          </a:lstStyle>
          <a:p>
            <a:fld id="{A22CE47C-0B0C-431B-9C6A-709551B01A44}"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1" y="0"/>
            <a:ext cx="2985466" cy="48155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ea typeface="ＭＳ Ｐゴシック" pitchFamily="50" charset="-128"/>
              </a:defRPr>
            </a:lvl1pPr>
          </a:lstStyle>
          <a:p>
            <a:pPr>
              <a:defRPr/>
            </a:pPr>
            <a:endParaRPr lang="en-US" altLang="ja-JP"/>
          </a:p>
        </p:txBody>
      </p:sp>
      <p:sp>
        <p:nvSpPr>
          <p:cNvPr id="15363" name="Rectangle 3"/>
          <p:cNvSpPr>
            <a:spLocks noGrp="1" noChangeArrowheads="1"/>
          </p:cNvSpPr>
          <p:nvPr>
            <p:ph type="dt" idx="1"/>
          </p:nvPr>
        </p:nvSpPr>
        <p:spPr bwMode="auto">
          <a:xfrm>
            <a:off x="3901074" y="0"/>
            <a:ext cx="2985465" cy="48155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ea typeface="ＭＳ Ｐゴシック" pitchFamily="50" charset="-128"/>
              </a:defRPr>
            </a:lvl1pPr>
          </a:lstStyle>
          <a:p>
            <a:pPr>
              <a:defRPr/>
            </a:pPr>
            <a:endParaRPr lang="en-US" altLang="ja-JP" dirty="0"/>
          </a:p>
        </p:txBody>
      </p:sp>
      <p:sp>
        <p:nvSpPr>
          <p:cNvPr id="21508" name="Rectangle 4"/>
          <p:cNvSpPr>
            <a:spLocks noGrp="1" noRot="1" noChangeAspect="1" noChangeArrowheads="1" noTextEdit="1"/>
          </p:cNvSpPr>
          <p:nvPr>
            <p:ph type="sldImg" idx="2"/>
          </p:nvPr>
        </p:nvSpPr>
        <p:spPr bwMode="auto">
          <a:xfrm>
            <a:off x="1038225" y="722313"/>
            <a:ext cx="4811713" cy="3608387"/>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688330" y="4570933"/>
            <a:ext cx="5511505" cy="433092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5366" name="Rectangle 6"/>
          <p:cNvSpPr>
            <a:spLocks noGrp="1" noChangeArrowheads="1"/>
          </p:cNvSpPr>
          <p:nvPr>
            <p:ph type="ftr" sz="quarter" idx="4"/>
          </p:nvPr>
        </p:nvSpPr>
        <p:spPr bwMode="auto">
          <a:xfrm>
            <a:off x="1" y="9140318"/>
            <a:ext cx="2985466" cy="48155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ea typeface="ＭＳ Ｐゴシック" pitchFamily="50" charset="-128"/>
              </a:defRPr>
            </a:lvl1pPr>
          </a:lstStyle>
          <a:p>
            <a:pPr>
              <a:defRPr/>
            </a:pPr>
            <a:endParaRPr lang="en-US" altLang="ja-JP"/>
          </a:p>
        </p:txBody>
      </p:sp>
      <p:sp>
        <p:nvSpPr>
          <p:cNvPr id="15367" name="Rectangle 7"/>
          <p:cNvSpPr>
            <a:spLocks noGrp="1" noChangeArrowheads="1"/>
          </p:cNvSpPr>
          <p:nvPr>
            <p:ph type="sldNum" sz="quarter" idx="5"/>
          </p:nvPr>
        </p:nvSpPr>
        <p:spPr bwMode="auto">
          <a:xfrm>
            <a:off x="3901074" y="9140318"/>
            <a:ext cx="2985465" cy="48155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ea typeface="ＭＳ Ｐゴシック" pitchFamily="50" charset="-128"/>
              </a:defRPr>
            </a:lvl1pPr>
          </a:lstStyle>
          <a:p>
            <a:pPr>
              <a:defRPr/>
            </a:pPr>
            <a:fld id="{8554A343-ADCD-498D-A2A7-1607FA6486C2}" type="slidenum">
              <a:rPr lang="ja-JP" altLang="en-US"/>
              <a:pPr>
                <a:defRPr/>
              </a:pPr>
              <a:t>&lt;#&gt;</a:t>
            </a:fld>
            <a:endParaRPr lang="en-US" altLang="ja-JP" dirty="0"/>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1pPr>
    <a:lvl2pPr marL="457200"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2pPr>
    <a:lvl3pPr marL="914400"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3pPr>
    <a:lvl4pPr marL="1371600"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4pPr>
    <a:lvl5pPr marL="1828800"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p:spPr>
        <p:txBody>
          <a:bodyPr/>
          <a:lstStyle/>
          <a:p>
            <a:pPr eaLnBrk="1" hangingPunct="1"/>
            <a:endParaRPr lang="ja-JP" altLang="en-US" smtClean="0">
              <a:ea typeface="ＭＳ Ｐゴシック" charset="-128"/>
            </a:endParaRPr>
          </a:p>
        </p:txBody>
      </p:sp>
      <p:sp>
        <p:nvSpPr>
          <p:cNvPr id="4" name="スライド番号プレースホルダ 3"/>
          <p:cNvSpPr>
            <a:spLocks noGrp="1"/>
          </p:cNvSpPr>
          <p:nvPr>
            <p:ph type="sldNum" sz="quarter" idx="10"/>
          </p:nvPr>
        </p:nvSpPr>
        <p:spPr/>
        <p:txBody>
          <a:bodyPr/>
          <a:lstStyle/>
          <a:p>
            <a:pPr>
              <a:defRPr/>
            </a:pPr>
            <a:fld id="{8554A343-ADCD-498D-A2A7-1607FA6486C2}" type="slidenum">
              <a:rPr lang="ja-JP" altLang="en-US" smtClean="0"/>
              <a:pPr>
                <a:defRPr/>
              </a:pPr>
              <a:t>1</a:t>
            </a:fld>
            <a:endParaRPr lang="en-US" altLang="ja-JP"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p:spPr>
        <p:txBody>
          <a:bodyPr/>
          <a:lstStyle/>
          <a:p>
            <a:pPr eaLnBrk="1" hangingPunct="1"/>
            <a:endParaRPr lang="ja-JP" altLang="en-US" smtClean="0">
              <a:ea typeface="ＭＳ Ｐゴシック" charset="-128"/>
            </a:endParaRPr>
          </a:p>
        </p:txBody>
      </p:sp>
      <p:sp>
        <p:nvSpPr>
          <p:cNvPr id="4" name="スライド番号プレースホルダ 3"/>
          <p:cNvSpPr>
            <a:spLocks noGrp="1"/>
          </p:cNvSpPr>
          <p:nvPr>
            <p:ph type="sldNum" sz="quarter" idx="10"/>
          </p:nvPr>
        </p:nvSpPr>
        <p:spPr/>
        <p:txBody>
          <a:bodyPr/>
          <a:lstStyle/>
          <a:p>
            <a:pPr>
              <a:defRPr/>
            </a:pPr>
            <a:fld id="{8554A343-ADCD-498D-A2A7-1607FA6486C2}" type="slidenum">
              <a:rPr lang="ja-JP" altLang="en-US" smtClean="0"/>
              <a:pPr>
                <a:defRPr/>
              </a:pPr>
              <a:t>10</a:t>
            </a:fld>
            <a:endParaRPr lang="en-US" altLang="ja-JP"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p:spPr>
        <p:txBody>
          <a:bodyPr/>
          <a:lstStyle/>
          <a:p>
            <a:pPr eaLnBrk="1" hangingPunct="1"/>
            <a:endParaRPr lang="ja-JP" altLang="en-US" smtClean="0">
              <a:ea typeface="ＭＳ Ｐゴシック" charset="-128"/>
            </a:endParaRPr>
          </a:p>
        </p:txBody>
      </p:sp>
      <p:sp>
        <p:nvSpPr>
          <p:cNvPr id="4" name="スライド番号プレースホルダ 3"/>
          <p:cNvSpPr>
            <a:spLocks noGrp="1"/>
          </p:cNvSpPr>
          <p:nvPr>
            <p:ph type="sldNum" sz="quarter" idx="10"/>
          </p:nvPr>
        </p:nvSpPr>
        <p:spPr/>
        <p:txBody>
          <a:bodyPr/>
          <a:lstStyle/>
          <a:p>
            <a:pPr>
              <a:defRPr/>
            </a:pPr>
            <a:fld id="{8554A343-ADCD-498D-A2A7-1607FA6486C2}" type="slidenum">
              <a:rPr lang="ja-JP" altLang="en-US" smtClean="0"/>
              <a:pPr>
                <a:defRPr/>
              </a:pPr>
              <a:t>11</a:t>
            </a:fld>
            <a:endParaRPr lang="en-US" altLang="ja-JP"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p:spPr>
        <p:txBody>
          <a:bodyPr/>
          <a:lstStyle/>
          <a:p>
            <a:pPr eaLnBrk="1" hangingPunct="1"/>
            <a:endParaRPr lang="ja-JP" altLang="en-US" smtClean="0">
              <a:ea typeface="ＭＳ Ｐゴシック" charset="-128"/>
            </a:endParaRPr>
          </a:p>
        </p:txBody>
      </p:sp>
      <p:sp>
        <p:nvSpPr>
          <p:cNvPr id="4" name="スライド番号プレースホルダ 3"/>
          <p:cNvSpPr>
            <a:spLocks noGrp="1"/>
          </p:cNvSpPr>
          <p:nvPr>
            <p:ph type="sldNum" sz="quarter" idx="10"/>
          </p:nvPr>
        </p:nvSpPr>
        <p:spPr/>
        <p:txBody>
          <a:bodyPr/>
          <a:lstStyle/>
          <a:p>
            <a:pPr>
              <a:defRPr/>
            </a:pPr>
            <a:fld id="{8554A343-ADCD-498D-A2A7-1607FA6486C2}" type="slidenum">
              <a:rPr lang="ja-JP" altLang="en-US" smtClean="0"/>
              <a:pPr>
                <a:defRPr/>
              </a:pPr>
              <a:t>12</a:t>
            </a:fld>
            <a:endParaRPr lang="en-US" altLang="ja-JP"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pPr eaLnBrk="1" hangingPunct="1"/>
            <a:endParaRPr lang="ja-JP" altLang="en-US" smtClean="0">
              <a:ea typeface="ＭＳ Ｐゴシック" charset="-128"/>
            </a:endParaRPr>
          </a:p>
        </p:txBody>
      </p:sp>
      <p:sp>
        <p:nvSpPr>
          <p:cNvPr id="4" name="スライド番号プレースホルダ 3"/>
          <p:cNvSpPr>
            <a:spLocks noGrp="1"/>
          </p:cNvSpPr>
          <p:nvPr>
            <p:ph type="sldNum" sz="quarter" idx="10"/>
          </p:nvPr>
        </p:nvSpPr>
        <p:spPr/>
        <p:txBody>
          <a:bodyPr/>
          <a:lstStyle/>
          <a:p>
            <a:pPr>
              <a:defRPr/>
            </a:pPr>
            <a:fld id="{8554A343-ADCD-498D-A2A7-1607FA6486C2}" type="slidenum">
              <a:rPr lang="ja-JP" altLang="en-US" smtClean="0"/>
              <a:pPr>
                <a:defRPr/>
              </a:pPr>
              <a:t>13</a:t>
            </a:fld>
            <a:endParaRPr lang="en-US" altLang="ja-JP"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p:spPr>
        <p:txBody>
          <a:bodyPr/>
          <a:lstStyle/>
          <a:p>
            <a:pPr eaLnBrk="1" hangingPunct="1"/>
            <a:endParaRPr lang="ja-JP" altLang="en-US" smtClean="0">
              <a:ea typeface="ＭＳ Ｐゴシック" charset="-128"/>
            </a:endParaRPr>
          </a:p>
        </p:txBody>
      </p:sp>
      <p:sp>
        <p:nvSpPr>
          <p:cNvPr id="4" name="スライド番号プレースホルダ 3"/>
          <p:cNvSpPr>
            <a:spLocks noGrp="1"/>
          </p:cNvSpPr>
          <p:nvPr>
            <p:ph type="sldNum" sz="quarter" idx="10"/>
          </p:nvPr>
        </p:nvSpPr>
        <p:spPr/>
        <p:txBody>
          <a:bodyPr/>
          <a:lstStyle/>
          <a:p>
            <a:pPr>
              <a:defRPr/>
            </a:pPr>
            <a:fld id="{8554A343-ADCD-498D-A2A7-1607FA6486C2}" type="slidenum">
              <a:rPr lang="ja-JP" altLang="en-US" smtClean="0"/>
              <a:pPr>
                <a:defRPr/>
              </a:pPr>
              <a:t>14</a:t>
            </a:fld>
            <a:endParaRPr lang="en-US" altLang="ja-JP"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スライド イメージ プレースホルダ 1"/>
          <p:cNvSpPr>
            <a:spLocks noGrp="1" noRot="1" noChangeAspect="1" noTextEdit="1"/>
          </p:cNvSpPr>
          <p:nvPr>
            <p:ph type="sldImg"/>
          </p:nvPr>
        </p:nvSpPr>
        <p:spPr>
          <a:ln/>
        </p:spPr>
      </p:sp>
      <p:sp>
        <p:nvSpPr>
          <p:cNvPr id="39939" name="ノート プレースホルダ 2"/>
          <p:cNvSpPr>
            <a:spLocks noGrp="1"/>
          </p:cNvSpPr>
          <p:nvPr>
            <p:ph type="body" idx="1"/>
          </p:nvPr>
        </p:nvSpPr>
        <p:spPr>
          <a:noFill/>
          <a:ln/>
        </p:spPr>
        <p:txBody>
          <a:bodyPr/>
          <a:lstStyle/>
          <a:p>
            <a:endParaRPr lang="ja-JP" altLang="en-US" smtClean="0">
              <a:ea typeface="ＭＳ Ｐゴシック" charset="-128"/>
            </a:endParaRPr>
          </a:p>
        </p:txBody>
      </p:sp>
      <p:sp>
        <p:nvSpPr>
          <p:cNvPr id="39940" name="スライド番号プレースホルダ 3"/>
          <p:cNvSpPr>
            <a:spLocks noGrp="1"/>
          </p:cNvSpPr>
          <p:nvPr>
            <p:ph type="sldNum" sz="quarter" idx="5"/>
          </p:nvPr>
        </p:nvSpPr>
        <p:spPr>
          <a:noFill/>
        </p:spPr>
        <p:txBody>
          <a:bodyPr/>
          <a:lstStyle/>
          <a:p>
            <a:fld id="{357A09A0-791D-460C-BCA6-90F877BF7345}" type="slidenum">
              <a:rPr lang="ja-JP" altLang="en-US" smtClean="0">
                <a:ea typeface="ＭＳ Ｐゴシック" charset="-128"/>
              </a:rPr>
              <a:pPr/>
              <a:t>15</a:t>
            </a:fld>
            <a:endParaRPr lang="en-US" altLang="ja-JP" smtClean="0">
              <a:ea typeface="ＭＳ Ｐゴシック"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8554A343-ADCD-498D-A2A7-1607FA6486C2}" type="slidenum">
              <a:rPr lang="ja-JP" altLang="en-US" smtClean="0"/>
              <a:pPr>
                <a:defRPr/>
              </a:pPr>
              <a:t>16</a:t>
            </a:fld>
            <a:endParaRPr lang="en-US" altLang="ja-JP"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8554A343-ADCD-498D-A2A7-1607FA6486C2}" type="slidenum">
              <a:rPr lang="ja-JP" altLang="en-US" smtClean="0"/>
              <a:pPr>
                <a:defRPr/>
              </a:pPr>
              <a:t>17</a:t>
            </a:fld>
            <a:endParaRPr lang="en-US" altLang="ja-JP"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8554A343-ADCD-498D-A2A7-1607FA6486C2}" type="slidenum">
              <a:rPr lang="ja-JP" altLang="en-US" smtClean="0"/>
              <a:pPr>
                <a:defRPr/>
              </a:pPr>
              <a:t>18</a:t>
            </a:fld>
            <a:endParaRPr lang="en-US" altLang="ja-JP"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8554A343-ADCD-498D-A2A7-1607FA6486C2}" type="slidenum">
              <a:rPr lang="ja-JP" altLang="en-US" smtClean="0"/>
              <a:pPr>
                <a:defRPr/>
              </a:pPr>
              <a:t>19</a:t>
            </a:fld>
            <a:endParaRPr lang="en-US" altLang="ja-JP"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ja-JP" altLang="en-US" smtClean="0">
              <a:ea typeface="ＭＳ Ｐゴシック" charset="-128"/>
            </a:endParaRPr>
          </a:p>
        </p:txBody>
      </p:sp>
      <p:sp>
        <p:nvSpPr>
          <p:cNvPr id="4" name="スライド番号プレースホルダ 3"/>
          <p:cNvSpPr>
            <a:spLocks noGrp="1"/>
          </p:cNvSpPr>
          <p:nvPr>
            <p:ph type="sldNum" sz="quarter" idx="10"/>
          </p:nvPr>
        </p:nvSpPr>
        <p:spPr/>
        <p:txBody>
          <a:bodyPr/>
          <a:lstStyle/>
          <a:p>
            <a:pPr>
              <a:defRPr/>
            </a:pPr>
            <a:fld id="{8554A343-ADCD-498D-A2A7-1607FA6486C2}" type="slidenum">
              <a:rPr lang="ja-JP" altLang="en-US" smtClean="0"/>
              <a:pPr>
                <a:defRPr/>
              </a:pPr>
              <a:t>2</a:t>
            </a:fld>
            <a:endParaRPr lang="en-US" altLang="ja-JP"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8554A343-ADCD-498D-A2A7-1607FA6486C2}" type="slidenum">
              <a:rPr lang="ja-JP" altLang="en-US" smtClean="0"/>
              <a:pPr>
                <a:defRPr/>
              </a:pPr>
              <a:t>20</a:t>
            </a:fld>
            <a:endParaRPr lang="en-US" altLang="ja-JP"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8554A343-ADCD-498D-A2A7-1607FA6486C2}" type="slidenum">
              <a:rPr lang="ja-JP" altLang="en-US" smtClean="0"/>
              <a:pPr>
                <a:defRPr/>
              </a:pPr>
              <a:t>21</a:t>
            </a:fld>
            <a:endParaRPr lang="en-US" altLang="ja-JP"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8554A343-ADCD-498D-A2A7-1607FA6486C2}" type="slidenum">
              <a:rPr lang="ja-JP" altLang="en-US" smtClean="0"/>
              <a:pPr>
                <a:defRPr/>
              </a:pPr>
              <a:t>22</a:t>
            </a:fld>
            <a:endParaRPr lang="en-US" altLang="ja-JP"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8554A343-ADCD-498D-A2A7-1607FA6486C2}" type="slidenum">
              <a:rPr lang="ja-JP" altLang="en-US" smtClean="0"/>
              <a:pPr>
                <a:defRPr/>
              </a:pPr>
              <a:t>23</a:t>
            </a:fld>
            <a:endParaRPr lang="en-US" altLang="ja-JP"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8554A343-ADCD-498D-A2A7-1607FA6486C2}" type="slidenum">
              <a:rPr lang="ja-JP" altLang="en-US" smtClean="0"/>
              <a:pPr>
                <a:defRPr/>
              </a:pPr>
              <a:t>24</a:t>
            </a:fld>
            <a:endParaRPr lang="en-US" altLang="ja-JP"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8554A343-ADCD-498D-A2A7-1607FA6486C2}" type="slidenum">
              <a:rPr lang="ja-JP" altLang="en-US" smtClean="0"/>
              <a:pPr>
                <a:defRPr/>
              </a:pPr>
              <a:t>25</a:t>
            </a:fld>
            <a:endParaRPr lang="en-US" altLang="ja-JP"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8554A343-ADCD-498D-A2A7-1607FA6486C2}" type="slidenum">
              <a:rPr lang="ja-JP" altLang="en-US" smtClean="0"/>
              <a:pPr>
                <a:defRPr/>
              </a:pPr>
              <a:t>26</a:t>
            </a:fld>
            <a:endParaRPr lang="en-US" altLang="ja-JP"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8554A343-ADCD-498D-A2A7-1607FA6486C2}" type="slidenum">
              <a:rPr lang="ja-JP" altLang="en-US" smtClean="0"/>
              <a:pPr>
                <a:defRPr/>
              </a:pPr>
              <a:t>27</a:t>
            </a:fld>
            <a:endParaRPr lang="en-US" altLang="ja-JP"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8554A343-ADCD-498D-A2A7-1607FA6486C2}" type="slidenum">
              <a:rPr lang="ja-JP" altLang="en-US" smtClean="0"/>
              <a:pPr>
                <a:defRPr/>
              </a:pPr>
              <a:t>28</a:t>
            </a:fld>
            <a:endParaRPr lang="en-US" altLang="ja-JP"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8554A343-ADCD-498D-A2A7-1607FA6486C2}" type="slidenum">
              <a:rPr lang="ja-JP" altLang="en-US" smtClean="0"/>
              <a:pPr>
                <a:defRPr/>
              </a:pPr>
              <a:t>29</a:t>
            </a:fld>
            <a:endParaRPr lang="en-US" altLang="ja-JP"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p:spPr>
        <p:txBody>
          <a:bodyPr/>
          <a:lstStyle/>
          <a:p>
            <a:pPr eaLnBrk="1" hangingPunct="1"/>
            <a:endParaRPr lang="ja-JP" altLang="en-US" smtClean="0">
              <a:ea typeface="ＭＳ Ｐゴシック" charset="-128"/>
            </a:endParaRPr>
          </a:p>
        </p:txBody>
      </p:sp>
      <p:sp>
        <p:nvSpPr>
          <p:cNvPr id="4" name="スライド番号プレースホルダ 3"/>
          <p:cNvSpPr>
            <a:spLocks noGrp="1"/>
          </p:cNvSpPr>
          <p:nvPr>
            <p:ph type="sldNum" sz="quarter" idx="10"/>
          </p:nvPr>
        </p:nvSpPr>
        <p:spPr/>
        <p:txBody>
          <a:bodyPr/>
          <a:lstStyle/>
          <a:p>
            <a:pPr>
              <a:defRPr/>
            </a:pPr>
            <a:fld id="{8554A343-ADCD-498D-A2A7-1607FA6486C2}" type="slidenum">
              <a:rPr lang="ja-JP" altLang="en-US" smtClean="0"/>
              <a:pPr>
                <a:defRPr/>
              </a:pPr>
              <a:t>3</a:t>
            </a:fld>
            <a:endParaRPr lang="en-US" altLang="ja-JP"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8554A343-ADCD-498D-A2A7-1607FA6486C2}" type="slidenum">
              <a:rPr lang="ja-JP" altLang="en-US" smtClean="0"/>
              <a:pPr>
                <a:defRPr/>
              </a:pPr>
              <a:t>30</a:t>
            </a:fld>
            <a:endParaRPr lang="en-US" altLang="ja-JP"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8554A343-ADCD-498D-A2A7-1607FA6486C2}" type="slidenum">
              <a:rPr lang="ja-JP" altLang="en-US" smtClean="0"/>
              <a:pPr>
                <a:defRPr/>
              </a:pPr>
              <a:t>31</a:t>
            </a:fld>
            <a:endParaRPr lang="en-US" altLang="ja-JP"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8554A343-ADCD-498D-A2A7-1607FA6486C2}" type="slidenum">
              <a:rPr lang="ja-JP" altLang="en-US" smtClean="0"/>
              <a:pPr>
                <a:defRPr/>
              </a:pPr>
              <a:t>32</a:t>
            </a:fld>
            <a:endParaRPr lang="en-US" altLang="ja-JP"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8554A343-ADCD-498D-A2A7-1607FA6486C2}" type="slidenum">
              <a:rPr lang="ja-JP" altLang="en-US" smtClean="0"/>
              <a:pPr>
                <a:defRPr/>
              </a:pPr>
              <a:t>33</a:t>
            </a:fld>
            <a:endParaRPr lang="en-US"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pPr eaLnBrk="1" hangingPunct="1"/>
            <a:endParaRPr lang="ja-JP" altLang="en-US" smtClean="0">
              <a:ea typeface="ＭＳ Ｐゴシック" charset="-128"/>
            </a:endParaRPr>
          </a:p>
        </p:txBody>
      </p:sp>
      <p:sp>
        <p:nvSpPr>
          <p:cNvPr id="4" name="スライド番号プレースホルダ 3"/>
          <p:cNvSpPr>
            <a:spLocks noGrp="1"/>
          </p:cNvSpPr>
          <p:nvPr>
            <p:ph type="sldNum" sz="quarter" idx="10"/>
          </p:nvPr>
        </p:nvSpPr>
        <p:spPr/>
        <p:txBody>
          <a:bodyPr/>
          <a:lstStyle/>
          <a:p>
            <a:pPr>
              <a:defRPr/>
            </a:pPr>
            <a:fld id="{8554A343-ADCD-498D-A2A7-1607FA6486C2}" type="slidenum">
              <a:rPr lang="ja-JP" altLang="en-US" smtClean="0"/>
              <a:pPr>
                <a:defRPr/>
              </a:pPr>
              <a:t>4</a:t>
            </a:fld>
            <a:endParaRPr lang="en-US" altLang="ja-JP"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p:spPr>
        <p:txBody>
          <a:bodyPr/>
          <a:lstStyle/>
          <a:p>
            <a:pPr eaLnBrk="1" hangingPunct="1"/>
            <a:endParaRPr lang="ja-JP" altLang="en-US" smtClean="0">
              <a:ea typeface="ＭＳ Ｐゴシック" charset="-128"/>
            </a:endParaRPr>
          </a:p>
        </p:txBody>
      </p:sp>
      <p:sp>
        <p:nvSpPr>
          <p:cNvPr id="4" name="スライド番号プレースホルダ 3"/>
          <p:cNvSpPr>
            <a:spLocks noGrp="1"/>
          </p:cNvSpPr>
          <p:nvPr>
            <p:ph type="sldNum" sz="quarter" idx="10"/>
          </p:nvPr>
        </p:nvSpPr>
        <p:spPr/>
        <p:txBody>
          <a:bodyPr/>
          <a:lstStyle/>
          <a:p>
            <a:pPr>
              <a:defRPr/>
            </a:pPr>
            <a:fld id="{8554A343-ADCD-498D-A2A7-1607FA6486C2}" type="slidenum">
              <a:rPr lang="ja-JP" altLang="en-US" smtClean="0"/>
              <a:pPr>
                <a:defRPr/>
              </a:pPr>
              <a:t>5</a:t>
            </a:fld>
            <a:endParaRPr lang="en-US" alt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p:spPr>
        <p:txBody>
          <a:bodyPr/>
          <a:lstStyle/>
          <a:p>
            <a:pPr eaLnBrk="1" hangingPunct="1"/>
            <a:endParaRPr lang="ja-JP" altLang="en-US" smtClean="0">
              <a:ea typeface="ＭＳ Ｐゴシック" charset="-128"/>
            </a:endParaRPr>
          </a:p>
        </p:txBody>
      </p:sp>
      <p:sp>
        <p:nvSpPr>
          <p:cNvPr id="4" name="スライド番号プレースホルダ 3"/>
          <p:cNvSpPr>
            <a:spLocks noGrp="1"/>
          </p:cNvSpPr>
          <p:nvPr>
            <p:ph type="sldNum" sz="quarter" idx="10"/>
          </p:nvPr>
        </p:nvSpPr>
        <p:spPr/>
        <p:txBody>
          <a:bodyPr/>
          <a:lstStyle/>
          <a:p>
            <a:pPr>
              <a:defRPr/>
            </a:pPr>
            <a:fld id="{8554A343-ADCD-498D-A2A7-1607FA6486C2}" type="slidenum">
              <a:rPr lang="ja-JP" altLang="en-US" smtClean="0"/>
              <a:pPr>
                <a:defRPr/>
              </a:pPr>
              <a:t>6</a:t>
            </a:fld>
            <a:endParaRPr lang="en-US" altLang="ja-JP"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p:spPr>
        <p:txBody>
          <a:bodyPr/>
          <a:lstStyle/>
          <a:p>
            <a:pPr eaLnBrk="1" hangingPunct="1"/>
            <a:endParaRPr lang="ja-JP" altLang="en-US" smtClean="0">
              <a:ea typeface="ＭＳ Ｐゴシック" charset="-128"/>
            </a:endParaRPr>
          </a:p>
        </p:txBody>
      </p:sp>
      <p:sp>
        <p:nvSpPr>
          <p:cNvPr id="4" name="スライド番号プレースホルダ 3"/>
          <p:cNvSpPr>
            <a:spLocks noGrp="1"/>
          </p:cNvSpPr>
          <p:nvPr>
            <p:ph type="sldNum" sz="quarter" idx="10"/>
          </p:nvPr>
        </p:nvSpPr>
        <p:spPr/>
        <p:txBody>
          <a:bodyPr/>
          <a:lstStyle/>
          <a:p>
            <a:pPr>
              <a:defRPr/>
            </a:pPr>
            <a:fld id="{8554A343-ADCD-498D-A2A7-1607FA6486C2}" type="slidenum">
              <a:rPr lang="ja-JP" altLang="en-US" smtClean="0"/>
              <a:pPr>
                <a:defRPr/>
              </a:pPr>
              <a:t>7</a:t>
            </a:fld>
            <a:endParaRPr lang="en-US" altLang="ja-JP"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p:spPr>
        <p:txBody>
          <a:bodyPr/>
          <a:lstStyle/>
          <a:p>
            <a:pPr eaLnBrk="1" hangingPunct="1"/>
            <a:endParaRPr lang="ja-JP" altLang="en-US" smtClean="0">
              <a:ea typeface="ＭＳ Ｐゴシック" charset="-128"/>
            </a:endParaRPr>
          </a:p>
        </p:txBody>
      </p:sp>
      <p:sp>
        <p:nvSpPr>
          <p:cNvPr id="4" name="スライド番号プレースホルダ 3"/>
          <p:cNvSpPr>
            <a:spLocks noGrp="1"/>
          </p:cNvSpPr>
          <p:nvPr>
            <p:ph type="sldNum" sz="quarter" idx="10"/>
          </p:nvPr>
        </p:nvSpPr>
        <p:spPr/>
        <p:txBody>
          <a:bodyPr/>
          <a:lstStyle/>
          <a:p>
            <a:pPr>
              <a:defRPr/>
            </a:pPr>
            <a:fld id="{8554A343-ADCD-498D-A2A7-1607FA6486C2}" type="slidenum">
              <a:rPr lang="ja-JP" altLang="en-US" smtClean="0"/>
              <a:pPr>
                <a:defRPr/>
              </a:pPr>
              <a:t>8</a:t>
            </a:fld>
            <a:endParaRPr lang="en-US" altLang="ja-JP"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p:spPr>
        <p:txBody>
          <a:bodyPr/>
          <a:lstStyle/>
          <a:p>
            <a:pPr eaLnBrk="1" hangingPunct="1"/>
            <a:endParaRPr lang="ja-JP" altLang="en-US" smtClean="0">
              <a:ea typeface="ＭＳ Ｐゴシック" charset="-128"/>
            </a:endParaRPr>
          </a:p>
        </p:txBody>
      </p:sp>
      <p:sp>
        <p:nvSpPr>
          <p:cNvPr id="4" name="スライド番号プレースホルダ 3"/>
          <p:cNvSpPr>
            <a:spLocks noGrp="1"/>
          </p:cNvSpPr>
          <p:nvPr>
            <p:ph type="sldNum" sz="quarter" idx="10"/>
          </p:nvPr>
        </p:nvSpPr>
        <p:spPr/>
        <p:txBody>
          <a:bodyPr/>
          <a:lstStyle/>
          <a:p>
            <a:pPr>
              <a:defRPr/>
            </a:pPr>
            <a:fld id="{8554A343-ADCD-498D-A2A7-1607FA6486C2}" type="slidenum">
              <a:rPr lang="ja-JP" altLang="en-US" smtClean="0"/>
              <a:pPr>
                <a:defRPr/>
              </a:pPr>
              <a:t>9</a:t>
            </a:fld>
            <a:endParaRPr lang="en-US"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1BB9B818-74DF-482A-B067-671FC23AC1A3}" type="datetimeFigureOut">
              <a:rPr kumimoji="1" lang="ja-JP" altLang="en-US" smtClean="0"/>
              <a:pPr/>
              <a:t>2007/1/18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4640DDA-2E7C-4797-B0DE-5F1A655D984C}"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BB9B818-74DF-482A-B067-671FC23AC1A3}" type="datetimeFigureOut">
              <a:rPr kumimoji="1" lang="ja-JP" altLang="en-US" smtClean="0"/>
              <a:pPr/>
              <a:t>2007/1/18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4640DDA-2E7C-4797-B0DE-5F1A655D984C}"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BB9B818-74DF-482A-B067-671FC23AC1A3}" type="datetimeFigureOut">
              <a:rPr kumimoji="1" lang="ja-JP" altLang="en-US" smtClean="0"/>
              <a:pPr/>
              <a:t>2007/1/18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4640DDA-2E7C-4797-B0DE-5F1A655D984C}" type="slidenum">
              <a:rPr kumimoji="1" lang="ja-JP" altLang="en-US" smtClean="0"/>
              <a:pPr/>
              <a:t>&lt;#&gt;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6" name="テキスト プレースホルダ 5"/>
          <p:cNvSpPr>
            <a:spLocks noGrp="1"/>
          </p:cNvSpPr>
          <p:nvPr>
            <p:ph type="body" sz="quarter" idx="10"/>
          </p:nvPr>
        </p:nvSpPr>
        <p:spPr>
          <a:xfrm>
            <a:off x="428625" y="1214438"/>
            <a:ext cx="8286750" cy="4786312"/>
          </a:xfrm>
          <a:prstGeom prst="rect">
            <a:avLst/>
          </a:prstGeom>
        </p:spPr>
        <p:txBody>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endParaRPr kumimoji="1" lang="ja-JP"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437"/>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457200" y="1052513"/>
            <a:ext cx="4038600" cy="5073650"/>
          </a:xfrm>
          <a:prstGeom prst="rect">
            <a:avLst/>
          </a:prstGeo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a:prstGeom prst="rect">
            <a:avLst/>
          </a:prstGeo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4" name="コンテンツ プレースホルダ 2"/>
          <p:cNvSpPr>
            <a:spLocks noGrp="1"/>
          </p:cNvSpPr>
          <p:nvPr>
            <p:ph idx="10"/>
          </p:nvPr>
        </p:nvSpPr>
        <p:spPr>
          <a:xfrm>
            <a:off x="471459" y="1142984"/>
            <a:ext cx="8229600" cy="4929222"/>
          </a:xfrm>
          <a:prstGeom prst="rect">
            <a:avLst/>
          </a:prstGeom>
        </p:spPr>
        <p:txBody>
          <a:bodyPr/>
          <a:lstStyle>
            <a:lvl5pPr>
              <a:buNone/>
              <a:defRPr/>
            </a:lvl5p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en-US" altLang="ja-JP" dirty="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BB9B818-74DF-482A-B067-671FC23AC1A3}" type="datetimeFigureOut">
              <a:rPr kumimoji="1" lang="ja-JP" altLang="en-US" smtClean="0"/>
              <a:pPr/>
              <a:t>2007/1/18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4640DDA-2E7C-4797-B0DE-5F1A655D984C}"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1BB9B818-74DF-482A-B067-671FC23AC1A3}" type="datetimeFigureOut">
              <a:rPr kumimoji="1" lang="ja-JP" altLang="en-US" smtClean="0"/>
              <a:pPr/>
              <a:t>2007/1/18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4640DDA-2E7C-4797-B0DE-5F1A655D984C}"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1BB9B818-74DF-482A-B067-671FC23AC1A3}" type="datetimeFigureOut">
              <a:rPr kumimoji="1" lang="ja-JP" altLang="en-US" smtClean="0"/>
              <a:pPr/>
              <a:t>2007/1/18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4640DDA-2E7C-4797-B0DE-5F1A655D984C}"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1BB9B818-74DF-482A-B067-671FC23AC1A3}" type="datetimeFigureOut">
              <a:rPr kumimoji="1" lang="ja-JP" altLang="en-US" smtClean="0"/>
              <a:pPr/>
              <a:t>2007/1/18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4640DDA-2E7C-4797-B0DE-5F1A655D984C}"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1BB9B818-74DF-482A-B067-671FC23AC1A3}" type="datetimeFigureOut">
              <a:rPr kumimoji="1" lang="ja-JP" altLang="en-US" smtClean="0"/>
              <a:pPr/>
              <a:t>2007/1/18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4640DDA-2E7C-4797-B0DE-5F1A655D984C}"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1BB9B818-74DF-482A-B067-671FC23AC1A3}" type="datetimeFigureOut">
              <a:rPr kumimoji="1" lang="ja-JP" altLang="en-US" smtClean="0"/>
              <a:pPr/>
              <a:t>2007/1/18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4640DDA-2E7C-4797-B0DE-5F1A655D984C}"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BB9B818-74DF-482A-B067-671FC23AC1A3}" type="datetimeFigureOut">
              <a:rPr kumimoji="1" lang="ja-JP" altLang="en-US" smtClean="0"/>
              <a:pPr/>
              <a:t>2007/1/18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4640DDA-2E7C-4797-B0DE-5F1A655D984C}"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BB9B818-74DF-482A-B067-671FC23AC1A3}" type="datetimeFigureOut">
              <a:rPr kumimoji="1" lang="ja-JP" altLang="en-US" smtClean="0"/>
              <a:pPr/>
              <a:t>2007/1/18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4640DDA-2E7C-4797-B0DE-5F1A655D984C}"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654032"/>
          </a:xfrm>
          <a:prstGeom prst="rect">
            <a:avLst/>
          </a:prstGeom>
        </p:spPr>
        <p:txBody>
          <a:bodyPr vert="horz" lIns="91440" tIns="45720" rIns="91440" bIns="45720" rtlCol="0" anchor="ctr">
            <a:normAutofit/>
          </a:bodyPr>
          <a:lstStyle/>
          <a:p>
            <a:r>
              <a:rPr kumimoji="1" lang="ja-JP" altLang="en-US" dirty="0" smtClean="0"/>
              <a:t>マスタ タイトルの書式設定</a:t>
            </a:r>
            <a:endParaRPr kumimoji="1" lang="ja-JP" altLang="en-US" dirty="0"/>
          </a:p>
        </p:txBody>
      </p:sp>
      <p:sp>
        <p:nvSpPr>
          <p:cNvPr id="3" name="テキスト プレースホルダ 2"/>
          <p:cNvSpPr>
            <a:spLocks noGrp="1"/>
          </p:cNvSpPr>
          <p:nvPr>
            <p:ph type="body" idx="1"/>
          </p:nvPr>
        </p:nvSpPr>
        <p:spPr>
          <a:xfrm>
            <a:off x="457200" y="1071546"/>
            <a:ext cx="8229600" cy="5054617"/>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r>
              <a:rPr kumimoji="1" lang="ja-JP" altLang="en-US" dirty="0" err="1" smtClean="0"/>
              <a:t>あ</a:t>
            </a:r>
            <a:r>
              <a:rPr kumimoji="1" lang="ja-JP" altLang="en-US" dirty="0" smtClean="0"/>
              <a:t>ああああああああああああああああああ１。</a:t>
            </a:r>
            <a:endParaRPr kumimoji="1" lang="ja-JP" altLang="en-US" dirty="0"/>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B9B818-74DF-482A-B067-671FC23AC1A3}" type="datetimeFigureOut">
              <a:rPr kumimoji="1" lang="ja-JP" altLang="en-US" smtClean="0"/>
              <a:pPr/>
              <a:t>2007/1/18</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640DDA-2E7C-4797-B0DE-5F1A655D984C}" type="slidenum">
              <a:rPr kumimoji="1" lang="ja-JP" altLang="en-US" smtClean="0"/>
              <a:pPr/>
              <a:t>&lt;#&gt;</a:t>
            </a:fld>
            <a:endParaRPr kumimoji="1" lang="ja-JP" altLang="en-US"/>
          </a:p>
        </p:txBody>
      </p:sp>
      <p:pic>
        <p:nvPicPr>
          <p:cNvPr id="7" name="Picture 4"/>
          <p:cNvPicPr>
            <a:picLocks noChangeAspect="1" noChangeArrowheads="1"/>
          </p:cNvPicPr>
          <p:nvPr userDrawn="1"/>
        </p:nvPicPr>
        <p:blipFill>
          <a:blip r:embed="rId16"/>
          <a:srcRect/>
          <a:stretch>
            <a:fillRect/>
          </a:stretch>
        </p:blipFill>
        <p:spPr bwMode="auto">
          <a:xfrm>
            <a:off x="468313" y="6165850"/>
            <a:ext cx="1524000" cy="571500"/>
          </a:xfrm>
          <a:prstGeom prst="rect">
            <a:avLst/>
          </a:prstGeom>
          <a:noFill/>
          <a:ln w="9525">
            <a:noFill/>
            <a:miter lim="800000"/>
            <a:headEnd/>
            <a:tailEnd/>
          </a:ln>
        </p:spPr>
      </p:pic>
      <p:sp>
        <p:nvSpPr>
          <p:cNvPr id="8" name="Rectangle 5"/>
          <p:cNvSpPr>
            <a:spLocks noChangeArrowheads="1"/>
          </p:cNvSpPr>
          <p:nvPr userDrawn="1"/>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400" dirty="0" err="1">
                <a:solidFill>
                  <a:schemeClr val="tx2"/>
                </a:solidFill>
                <a:ea typeface="ＭＳ Ｐゴシック" pitchFamily="50" charset="-128"/>
              </a:rPr>
              <a:t>わんくま</a:t>
            </a:r>
            <a:r>
              <a:rPr kumimoji="0" lang="ja-JP" altLang="en-US" sz="2400" dirty="0">
                <a:solidFill>
                  <a:schemeClr val="tx2"/>
                </a:solidFill>
                <a:ea typeface="ＭＳ Ｐゴシック" pitchFamily="50" charset="-128"/>
              </a:rPr>
              <a:t>同盟 大阪勉強会 </a:t>
            </a:r>
            <a:r>
              <a:rPr kumimoji="0" lang="en-US" altLang="ja-JP" sz="2400" dirty="0">
                <a:solidFill>
                  <a:schemeClr val="tx2"/>
                </a:solidFill>
                <a:ea typeface="ＭＳ Ｐゴシック" pitchFamily="50" charset="-128"/>
              </a:rPr>
              <a:t>#5</a:t>
            </a: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51" r:id="rId14"/>
  </p:sldLayoutIdLst>
  <p:txStyles>
    <p:titleStyle>
      <a:lvl1pPr algn="ctr" defTabSz="914400" rtl="0" eaLnBrk="1" latinLnBrk="0" hangingPunct="1">
        <a:spcBef>
          <a:spcPct val="0"/>
        </a:spcBef>
        <a:buNone/>
        <a:defRPr kumimoji="1" sz="2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type="body" sz="quarter" idx="10"/>
          </p:nvPr>
        </p:nvSpPr>
        <p:spPr>
          <a:xfrm>
            <a:off x="539750" y="2276475"/>
            <a:ext cx="8229600" cy="5073650"/>
          </a:xfrm>
          <a:prstGeom prst="rect">
            <a:avLst/>
          </a:prstGeom>
        </p:spPr>
        <p:txBody>
          <a:bodyPr/>
          <a:lstStyle/>
          <a:p>
            <a:pPr algn="ctr" eaLnBrk="1" hangingPunct="1">
              <a:buFontTx/>
              <a:buNone/>
            </a:pPr>
            <a:r>
              <a:rPr lang="ja-JP" altLang="en-US" smtClean="0"/>
              <a:t>　</a:t>
            </a:r>
            <a:r>
              <a:rPr lang="en-US" altLang="ja-JP" smtClean="0"/>
              <a:t>Windows PowerShell</a:t>
            </a:r>
          </a:p>
          <a:p>
            <a:pPr algn="ctr" eaLnBrk="1" hangingPunct="1">
              <a:buFontTx/>
              <a:buNone/>
            </a:pPr>
            <a:r>
              <a:rPr lang="en-US" altLang="ja-JP" smtClean="0"/>
              <a:t> </a:t>
            </a:r>
            <a:r>
              <a:rPr lang="ja-JP" altLang="en-US" smtClean="0"/>
              <a:t>～</a:t>
            </a:r>
            <a:r>
              <a:rPr lang="en-US" altLang="ja-JP" smtClean="0"/>
              <a:t>.NET</a:t>
            </a:r>
            <a:r>
              <a:rPr lang="ja-JP" altLang="en-US" smtClean="0"/>
              <a:t>ベースのシェル・スクリプト実行環境～</a:t>
            </a:r>
            <a:endParaRPr lang="en-US" altLang="ja-JP" smtClean="0"/>
          </a:p>
          <a:p>
            <a:pPr algn="ctr" eaLnBrk="1" hangingPunct="1">
              <a:buFontTx/>
              <a:buNone/>
            </a:pPr>
            <a:r>
              <a:rPr lang="en-US" altLang="ja-JP" smtClean="0"/>
              <a:t>Part 2</a:t>
            </a:r>
            <a:r>
              <a:rPr lang="ja-JP" altLang="en-US" smtClean="0"/>
              <a:t> </a:t>
            </a:r>
            <a:endParaRPr lang="ja-JP" altLang="ja-JP" smtClean="0"/>
          </a:p>
        </p:txBody>
      </p:sp>
      <p:pic>
        <p:nvPicPr>
          <p:cNvPr id="2051" name="Picture 6" descr="powershell"/>
          <p:cNvPicPr>
            <a:picLocks noChangeAspect="1" noChangeArrowheads="1"/>
          </p:cNvPicPr>
          <p:nvPr/>
        </p:nvPicPr>
        <p:blipFill>
          <a:blip r:embed="rId3"/>
          <a:srcRect/>
          <a:stretch>
            <a:fillRect/>
          </a:stretch>
        </p:blipFill>
        <p:spPr bwMode="auto">
          <a:xfrm>
            <a:off x="1979613" y="2133600"/>
            <a:ext cx="885825" cy="866775"/>
          </a:xfrm>
          <a:prstGeom prst="rect">
            <a:avLst/>
          </a:prstGeom>
          <a:noFill/>
          <a:ln w="9525">
            <a:noFill/>
            <a:miter lim="800000"/>
            <a:headEnd/>
            <a:tailEnd/>
          </a:ln>
        </p:spPr>
      </p:pic>
      <p:sp>
        <p:nvSpPr>
          <p:cNvPr id="2052" name="Text Box 5"/>
          <p:cNvSpPr txBox="1">
            <a:spLocks noChangeArrowheads="1"/>
          </p:cNvSpPr>
          <p:nvPr/>
        </p:nvSpPr>
        <p:spPr bwMode="auto">
          <a:xfrm>
            <a:off x="4716463" y="4868863"/>
            <a:ext cx="3887787" cy="519112"/>
          </a:xfrm>
          <a:prstGeom prst="rect">
            <a:avLst/>
          </a:prstGeom>
          <a:noFill/>
          <a:ln w="9525">
            <a:noFill/>
            <a:miter lim="800000"/>
            <a:headEnd/>
            <a:tailEnd/>
          </a:ln>
        </p:spPr>
        <p:txBody>
          <a:bodyPr>
            <a:spAutoFit/>
          </a:bodyPr>
          <a:lstStyle/>
          <a:p>
            <a:r>
              <a:rPr lang="ja-JP" altLang="en-US" sz="2800"/>
              <a:t>むたぐち＠わんくま同盟</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ja-JP" altLang="en-US" smtClean="0"/>
              <a:t>従来のシェルにおけるパイプ</a:t>
            </a:r>
          </a:p>
        </p:txBody>
      </p:sp>
      <p:sp>
        <p:nvSpPr>
          <p:cNvPr id="52227" name="Rectangle 3"/>
          <p:cNvSpPr>
            <a:spLocks noGrp="1" noChangeArrowheads="1"/>
          </p:cNvSpPr>
          <p:nvPr>
            <p:ph idx="1"/>
          </p:nvPr>
        </p:nvSpPr>
        <p:spPr>
          <a:xfrm>
            <a:off x="457200" y="1052513"/>
            <a:ext cx="8229600" cy="5073650"/>
          </a:xfrm>
          <a:prstGeom prst="rect">
            <a:avLst/>
          </a:prstGeom>
        </p:spPr>
        <p:txBody>
          <a:bodyPr/>
          <a:lstStyle/>
          <a:p>
            <a:r>
              <a:rPr lang="ja-JP" altLang="en-US" smtClean="0"/>
              <a:t>カレントのファイルをファイル名で逆順ソート</a:t>
            </a:r>
          </a:p>
          <a:p>
            <a:endParaRPr lang="ja-JP" altLang="en-US" smtClean="0"/>
          </a:p>
          <a:p>
            <a:endParaRPr lang="ja-JP" altLang="en-US" smtClean="0"/>
          </a:p>
          <a:p>
            <a:endParaRPr lang="ja-JP" altLang="en-US" smtClean="0"/>
          </a:p>
          <a:p>
            <a:endParaRPr lang="ja-JP" altLang="en-US" smtClean="0"/>
          </a:p>
          <a:p>
            <a:endParaRPr lang="ja-JP" altLang="en-US" smtClean="0"/>
          </a:p>
          <a:p>
            <a:pPr algn="ctr"/>
            <a:r>
              <a:rPr lang="ja-JP" altLang="en-US" smtClean="0"/>
              <a:t>上の例は単純なテキストなのでソートできるが、ではサイズでソートするには？</a:t>
            </a:r>
            <a:br>
              <a:rPr lang="ja-JP" altLang="en-US" smtClean="0"/>
            </a:br>
            <a:r>
              <a:rPr lang="ja-JP" altLang="en-US" smtClean="0"/>
              <a:t>？？？</a:t>
            </a:r>
          </a:p>
          <a:p>
            <a:endParaRPr lang="ja-JP" altLang="en-US" smtClean="0"/>
          </a:p>
        </p:txBody>
      </p:sp>
      <p:sp>
        <p:nvSpPr>
          <p:cNvPr id="13316" name="Text Box 4"/>
          <p:cNvSpPr txBox="1">
            <a:spLocks noChangeArrowheads="1"/>
          </p:cNvSpPr>
          <p:nvPr/>
        </p:nvSpPr>
        <p:spPr bwMode="auto">
          <a:xfrm>
            <a:off x="1116013" y="2781300"/>
            <a:ext cx="6337300" cy="1749425"/>
          </a:xfrm>
          <a:prstGeom prst="rect">
            <a:avLst/>
          </a:prstGeom>
          <a:noFill/>
          <a:ln w="9525">
            <a:solidFill>
              <a:schemeClr val="tx1"/>
            </a:solidFill>
            <a:miter lim="800000"/>
            <a:headEnd/>
            <a:tailEnd/>
          </a:ln>
        </p:spPr>
        <p:txBody>
          <a:bodyPr>
            <a:spAutoFit/>
          </a:bodyPr>
          <a:lstStyle/>
          <a:p>
            <a:r>
              <a:rPr lang="en-US" altLang="ja-JP">
                <a:latin typeface="ＭＳ ゴシック" pitchFamily="49" charset="-128"/>
                <a:ea typeface="ＭＳ ゴシック" pitchFamily="49" charset="-128"/>
              </a:rPr>
              <a:t>C:\WINDOWS\system32\drivers\etc&gt;dir /b </a:t>
            </a:r>
            <a:r>
              <a:rPr lang="en-US" altLang="ja-JP" b="1">
                <a:solidFill>
                  <a:schemeClr val="hlink"/>
                </a:solidFill>
                <a:latin typeface="ＭＳ ゴシック" pitchFamily="49" charset="-128"/>
                <a:ea typeface="ＭＳ ゴシック" pitchFamily="49" charset="-128"/>
              </a:rPr>
              <a:t>|</a:t>
            </a:r>
            <a:r>
              <a:rPr lang="en-US" altLang="ja-JP">
                <a:latin typeface="ＭＳ ゴシック" pitchFamily="49" charset="-128"/>
                <a:ea typeface="ＭＳ ゴシック" pitchFamily="49" charset="-128"/>
              </a:rPr>
              <a:t> sort /r</a:t>
            </a:r>
          </a:p>
          <a:p>
            <a:r>
              <a:rPr lang="en-US" altLang="ja-JP">
                <a:latin typeface="ＭＳ ゴシック" pitchFamily="49" charset="-128"/>
                <a:ea typeface="ＭＳ ゴシック" pitchFamily="49" charset="-128"/>
              </a:rPr>
              <a:t>services</a:t>
            </a:r>
          </a:p>
          <a:p>
            <a:r>
              <a:rPr lang="en-US" altLang="ja-JP">
                <a:latin typeface="ＭＳ ゴシック" pitchFamily="49" charset="-128"/>
                <a:ea typeface="ＭＳ ゴシック" pitchFamily="49" charset="-128"/>
              </a:rPr>
              <a:t>protocol</a:t>
            </a:r>
          </a:p>
          <a:p>
            <a:r>
              <a:rPr lang="en-US" altLang="ja-JP">
                <a:latin typeface="ＭＳ ゴシック" pitchFamily="49" charset="-128"/>
                <a:ea typeface="ＭＳ ゴシック" pitchFamily="49" charset="-128"/>
              </a:rPr>
              <a:t>networks</a:t>
            </a:r>
          </a:p>
          <a:p>
            <a:r>
              <a:rPr lang="en-US" altLang="ja-JP">
                <a:latin typeface="ＭＳ ゴシック" pitchFamily="49" charset="-128"/>
                <a:ea typeface="ＭＳ ゴシック" pitchFamily="49" charset="-128"/>
              </a:rPr>
              <a:t>lmhosts.sam</a:t>
            </a:r>
          </a:p>
          <a:p>
            <a:r>
              <a:rPr lang="en-US" altLang="ja-JP">
                <a:latin typeface="ＭＳ ゴシック" pitchFamily="49" charset="-128"/>
                <a:ea typeface="ＭＳ ゴシック" pitchFamily="49" charset="-128"/>
              </a:rPr>
              <a:t>hosts</a:t>
            </a:r>
            <a:endParaRPr lang="ja-JP" altLang="en-US">
              <a:latin typeface="ＭＳ ゴシック" pitchFamily="49" charset="-128"/>
              <a:ea typeface="ＭＳ ゴシック" pitchFamily="49" charset="-128"/>
            </a:endParaRPr>
          </a:p>
        </p:txBody>
      </p:sp>
      <p:sp>
        <p:nvSpPr>
          <p:cNvPr id="52229" name="AutoShape 5"/>
          <p:cNvSpPr>
            <a:spLocks noChangeArrowheads="1"/>
          </p:cNvSpPr>
          <p:nvPr/>
        </p:nvSpPr>
        <p:spPr bwMode="auto">
          <a:xfrm>
            <a:off x="5148263" y="2133600"/>
            <a:ext cx="1295400" cy="720725"/>
          </a:xfrm>
          <a:prstGeom prst="curvedDownArrow">
            <a:avLst>
              <a:gd name="adj1" fmla="val 35947"/>
              <a:gd name="adj2" fmla="val 71894"/>
              <a:gd name="adj3" fmla="val 33333"/>
            </a:avLst>
          </a:prstGeom>
          <a:solidFill>
            <a:srgbClr val="339966"/>
          </a:solidFill>
          <a:ln w="9525">
            <a:solidFill>
              <a:schemeClr val="tx1"/>
            </a:solidFill>
            <a:miter lim="800000"/>
            <a:headEnd/>
            <a:tailEnd/>
          </a:ln>
        </p:spPr>
        <p:txBody>
          <a:bodyPr wrap="none" anchor="ctr"/>
          <a:lstStyle/>
          <a:p>
            <a:endParaRPr lang="ja-JP" altLang="en-US"/>
          </a:p>
        </p:txBody>
      </p:sp>
      <p:sp>
        <p:nvSpPr>
          <p:cNvPr id="52230" name="Text Box 6"/>
          <p:cNvSpPr txBox="1">
            <a:spLocks noChangeArrowheads="1"/>
          </p:cNvSpPr>
          <p:nvPr/>
        </p:nvSpPr>
        <p:spPr bwMode="auto">
          <a:xfrm>
            <a:off x="2771775" y="1628775"/>
            <a:ext cx="5160963" cy="457200"/>
          </a:xfrm>
          <a:prstGeom prst="rect">
            <a:avLst/>
          </a:prstGeom>
          <a:noFill/>
          <a:ln w="9525">
            <a:noFill/>
            <a:miter lim="800000"/>
            <a:headEnd/>
            <a:tailEnd/>
          </a:ln>
        </p:spPr>
        <p:txBody>
          <a:bodyPr wrap="none">
            <a:spAutoFit/>
          </a:bodyPr>
          <a:lstStyle/>
          <a:p>
            <a:r>
              <a:rPr lang="en-US" altLang="ja-JP" sz="2400"/>
              <a:t>dir / b</a:t>
            </a:r>
            <a:r>
              <a:rPr lang="ja-JP" altLang="en-US" sz="2400"/>
              <a:t>の出力＝</a:t>
            </a:r>
            <a:r>
              <a:rPr lang="ja-JP" altLang="en-US" sz="2400">
                <a:solidFill>
                  <a:srgbClr val="0000FF"/>
                </a:solidFill>
              </a:rPr>
              <a:t>テキスト</a:t>
            </a:r>
            <a:r>
              <a:rPr lang="ja-JP" altLang="en-US" sz="2400"/>
              <a:t>がパイプを通る</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2229"/>
                                        </p:tgtEl>
                                        <p:attrNameLst>
                                          <p:attrName>style.visibility</p:attrName>
                                        </p:attrNameLst>
                                      </p:cBhvr>
                                      <p:to>
                                        <p:strVal val="visible"/>
                                      </p:to>
                                    </p:set>
                                    <p:animEffect transition="in" filter="checkerboard(across)">
                                      <p:cBhvr>
                                        <p:cTn id="7" dur="500"/>
                                        <p:tgtEl>
                                          <p:spTgt spid="52229"/>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52230"/>
                                        </p:tgtEl>
                                        <p:attrNameLst>
                                          <p:attrName>style.visibility</p:attrName>
                                        </p:attrNameLst>
                                      </p:cBhvr>
                                      <p:to>
                                        <p:strVal val="visible"/>
                                      </p:to>
                                    </p:set>
                                    <p:animEffect transition="in" filter="checkerboard(across)">
                                      <p:cBhvr>
                                        <p:cTn id="10" dur="500"/>
                                        <p:tgtEl>
                                          <p:spTgt spid="52230"/>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nodeType="clickEffect">
                                  <p:stCondLst>
                                    <p:cond delay="0"/>
                                  </p:stCondLst>
                                  <p:childTnLst>
                                    <p:set>
                                      <p:cBhvr>
                                        <p:cTn id="14" dur="1" fill="hold">
                                          <p:stCondLst>
                                            <p:cond delay="0"/>
                                          </p:stCondLst>
                                        </p:cTn>
                                        <p:tgtEl>
                                          <p:spTgt spid="52227">
                                            <p:txEl>
                                              <p:pRg st="6" end="6"/>
                                            </p:txEl>
                                          </p:spTgt>
                                        </p:tgtEl>
                                        <p:attrNameLst>
                                          <p:attrName>style.visibility</p:attrName>
                                        </p:attrNameLst>
                                      </p:cBhvr>
                                      <p:to>
                                        <p:strVal val="visible"/>
                                      </p:to>
                                    </p:set>
                                    <p:animEffect transition="in" filter="diamond(in)">
                                      <p:cBhvr>
                                        <p:cTn id="15" dur="500"/>
                                        <p:tgtEl>
                                          <p:spTgt spid="5222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9" grpId="0" animBg="1"/>
      <p:bldP spid="5223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ja-JP" altLang="en-US" smtClean="0"/>
              <a:t>オブジェクトが渡るパイプ</a:t>
            </a:r>
            <a:r>
              <a:rPr lang="en-US" altLang="ja-JP" smtClean="0"/>
              <a:t>(1)</a:t>
            </a:r>
            <a:r>
              <a:rPr lang="ja-JP" altLang="en-US" smtClean="0"/>
              <a:t> 概要</a:t>
            </a:r>
          </a:p>
        </p:txBody>
      </p:sp>
      <p:sp>
        <p:nvSpPr>
          <p:cNvPr id="14339" name="Rectangle 3"/>
          <p:cNvSpPr>
            <a:spLocks noGrp="1" noChangeArrowheads="1"/>
          </p:cNvSpPr>
          <p:nvPr>
            <p:ph idx="1"/>
          </p:nvPr>
        </p:nvSpPr>
        <p:spPr>
          <a:xfrm>
            <a:off x="457200" y="1052513"/>
            <a:ext cx="8229600" cy="5073650"/>
          </a:xfrm>
          <a:prstGeom prst="rect">
            <a:avLst/>
          </a:prstGeom>
        </p:spPr>
        <p:txBody>
          <a:bodyPr/>
          <a:lstStyle/>
          <a:p>
            <a:r>
              <a:rPr lang="ja-JP" altLang="en-US" smtClean="0"/>
              <a:t>ファイルサイズでソート、</a:t>
            </a:r>
            <a:r>
              <a:rPr lang="en-US" altLang="ja-JP" smtClean="0"/>
              <a:t>PowerShell</a:t>
            </a:r>
            <a:r>
              <a:rPr lang="ja-JP" altLang="en-US" smtClean="0"/>
              <a:t>なら可能です。</a:t>
            </a:r>
          </a:p>
        </p:txBody>
      </p:sp>
      <p:sp>
        <p:nvSpPr>
          <p:cNvPr id="14340" name="Text Box 4"/>
          <p:cNvSpPr txBox="1">
            <a:spLocks noChangeArrowheads="1"/>
          </p:cNvSpPr>
          <p:nvPr/>
        </p:nvSpPr>
        <p:spPr bwMode="auto">
          <a:xfrm>
            <a:off x="684213" y="2997200"/>
            <a:ext cx="7632700" cy="3079750"/>
          </a:xfrm>
          <a:prstGeom prst="rect">
            <a:avLst/>
          </a:prstGeom>
          <a:noFill/>
          <a:ln w="9525">
            <a:solidFill>
              <a:schemeClr val="tx1"/>
            </a:solidFill>
            <a:miter lim="800000"/>
            <a:headEnd/>
            <a:tailEnd/>
          </a:ln>
        </p:spPr>
        <p:txBody>
          <a:bodyPr>
            <a:spAutoFit/>
          </a:bodyPr>
          <a:lstStyle/>
          <a:p>
            <a:r>
              <a:rPr lang="en-US" altLang="ja-JP" sz="1400" dirty="0">
                <a:latin typeface="ＭＳ ゴシック" pitchFamily="49" charset="-128"/>
                <a:ea typeface="ＭＳ ゴシック" pitchFamily="49" charset="-128"/>
              </a:rPr>
              <a:t>PS C:\WINDOWS\system32\drivers\etc&gt; </a:t>
            </a:r>
            <a:r>
              <a:rPr lang="en-US" altLang="ja-JP" sz="1400" b="1" dirty="0">
                <a:latin typeface="ＭＳ ゴシック" pitchFamily="49" charset="-128"/>
                <a:ea typeface="ＭＳ ゴシック" pitchFamily="49" charset="-128"/>
              </a:rPr>
              <a:t>Get-</a:t>
            </a:r>
            <a:r>
              <a:rPr lang="en-US" altLang="ja-JP" sz="1400" b="1" dirty="0" err="1">
                <a:latin typeface="ＭＳ ゴシック" pitchFamily="49" charset="-128"/>
                <a:ea typeface="ＭＳ ゴシック" pitchFamily="49" charset="-128"/>
              </a:rPr>
              <a:t>ChildItem</a:t>
            </a:r>
            <a:r>
              <a:rPr lang="en-US" altLang="ja-JP" sz="1400" dirty="0">
                <a:latin typeface="ＭＳ ゴシック" pitchFamily="49" charset="-128"/>
                <a:ea typeface="ＭＳ ゴシック" pitchFamily="49" charset="-128"/>
              </a:rPr>
              <a:t> </a:t>
            </a:r>
            <a:r>
              <a:rPr lang="en-US" altLang="ja-JP" sz="1400" b="1" dirty="0">
                <a:solidFill>
                  <a:schemeClr val="hlink"/>
                </a:solidFill>
                <a:latin typeface="ＭＳ ゴシック" pitchFamily="49" charset="-128"/>
                <a:ea typeface="ＭＳ ゴシック" pitchFamily="49" charset="-128"/>
              </a:rPr>
              <a:t>|</a:t>
            </a:r>
            <a:r>
              <a:rPr lang="en-US" altLang="ja-JP" sz="1400" dirty="0">
                <a:latin typeface="ＭＳ ゴシック" pitchFamily="49" charset="-128"/>
                <a:ea typeface="ＭＳ ゴシック" pitchFamily="49" charset="-128"/>
              </a:rPr>
              <a:t> </a:t>
            </a:r>
            <a:r>
              <a:rPr lang="en-US" altLang="ja-JP" sz="1400" b="1" dirty="0">
                <a:latin typeface="ＭＳ ゴシック" pitchFamily="49" charset="-128"/>
                <a:ea typeface="ＭＳ ゴシック" pitchFamily="49" charset="-128"/>
              </a:rPr>
              <a:t>Sort-Object</a:t>
            </a:r>
            <a:r>
              <a:rPr lang="en-US" altLang="ja-JP" sz="1400" dirty="0">
                <a:latin typeface="ＭＳ ゴシック" pitchFamily="49" charset="-128"/>
                <a:ea typeface="ＭＳ ゴシック" pitchFamily="49" charset="-128"/>
              </a:rPr>
              <a:t> -property Length</a:t>
            </a:r>
          </a:p>
          <a:p>
            <a:endParaRPr lang="en-US" altLang="ja-JP" sz="1400" dirty="0">
              <a:latin typeface="ＭＳ ゴシック" pitchFamily="49" charset="-128"/>
              <a:ea typeface="ＭＳ ゴシック" pitchFamily="49" charset="-128"/>
            </a:endParaRPr>
          </a:p>
          <a:p>
            <a:endParaRPr lang="en-US" altLang="ja-JP" sz="1400" dirty="0">
              <a:latin typeface="ＭＳ ゴシック" pitchFamily="49" charset="-128"/>
              <a:ea typeface="ＭＳ ゴシック" pitchFamily="49" charset="-128"/>
            </a:endParaRPr>
          </a:p>
          <a:p>
            <a:r>
              <a:rPr lang="en-US" altLang="ja-JP" sz="1400" dirty="0">
                <a:latin typeface="ＭＳ ゴシック" pitchFamily="49" charset="-128"/>
                <a:ea typeface="ＭＳ ゴシック" pitchFamily="49" charset="-128"/>
              </a:rPr>
              <a:t>    </a:t>
            </a:r>
            <a:r>
              <a:rPr lang="ja-JP" altLang="en-US" sz="1400" dirty="0">
                <a:latin typeface="ＭＳ ゴシック" pitchFamily="49" charset="-128"/>
                <a:ea typeface="ＭＳ ゴシック" pitchFamily="49" charset="-128"/>
              </a:rPr>
              <a:t>ディレクトリ</a:t>
            </a:r>
            <a:r>
              <a:rPr lang="en-US" altLang="ja-JP" sz="1400" dirty="0">
                <a:latin typeface="ＭＳ ゴシック" pitchFamily="49" charset="-128"/>
                <a:ea typeface="ＭＳ ゴシック" pitchFamily="49" charset="-128"/>
              </a:rPr>
              <a:t>: </a:t>
            </a:r>
            <a:r>
              <a:rPr lang="en-US" altLang="ja-JP" sz="1400" dirty="0" err="1">
                <a:latin typeface="ＭＳ ゴシック" pitchFamily="49" charset="-128"/>
                <a:ea typeface="ＭＳ ゴシック" pitchFamily="49" charset="-128"/>
              </a:rPr>
              <a:t>Microsoft.PowerShell.Core</a:t>
            </a:r>
            <a:r>
              <a:rPr lang="en-US" altLang="ja-JP" sz="1400" dirty="0">
                <a:latin typeface="ＭＳ ゴシック" pitchFamily="49" charset="-128"/>
                <a:ea typeface="ＭＳ ゴシック" pitchFamily="49" charset="-128"/>
              </a:rPr>
              <a:t>\</a:t>
            </a:r>
            <a:r>
              <a:rPr lang="en-US" altLang="ja-JP" sz="1400" dirty="0" err="1">
                <a:latin typeface="ＭＳ ゴシック" pitchFamily="49" charset="-128"/>
                <a:ea typeface="ＭＳ ゴシック" pitchFamily="49" charset="-128"/>
              </a:rPr>
              <a:t>FileSystem</a:t>
            </a:r>
            <a:r>
              <a:rPr lang="en-US" altLang="ja-JP" sz="1400" dirty="0">
                <a:latin typeface="ＭＳ ゴシック" pitchFamily="49" charset="-128"/>
                <a:ea typeface="ＭＳ ゴシック" pitchFamily="49" charset="-128"/>
              </a:rPr>
              <a:t>::C:\WINDOWS\system32\dri</a:t>
            </a:r>
          </a:p>
          <a:p>
            <a:r>
              <a:rPr lang="en-US" altLang="ja-JP" sz="1400" dirty="0">
                <a:latin typeface="ＭＳ ゴシック" pitchFamily="49" charset="-128"/>
                <a:ea typeface="ＭＳ ゴシック" pitchFamily="49" charset="-128"/>
              </a:rPr>
              <a:t>    </a:t>
            </a:r>
            <a:r>
              <a:rPr lang="en-US" altLang="ja-JP" sz="1400" dirty="0" err="1">
                <a:latin typeface="ＭＳ ゴシック" pitchFamily="49" charset="-128"/>
                <a:ea typeface="ＭＳ ゴシック" pitchFamily="49" charset="-128"/>
              </a:rPr>
              <a:t>vers</a:t>
            </a:r>
            <a:r>
              <a:rPr lang="en-US" altLang="ja-JP" sz="1400" dirty="0">
                <a:latin typeface="ＭＳ ゴシック" pitchFamily="49" charset="-128"/>
                <a:ea typeface="ＭＳ ゴシック" pitchFamily="49" charset="-128"/>
              </a:rPr>
              <a:t>\etc</a:t>
            </a:r>
          </a:p>
          <a:p>
            <a:endParaRPr lang="en-US" altLang="ja-JP" sz="1400" dirty="0">
              <a:latin typeface="ＭＳ ゴシック" pitchFamily="49" charset="-128"/>
              <a:ea typeface="ＭＳ ゴシック" pitchFamily="49" charset="-128"/>
            </a:endParaRPr>
          </a:p>
          <a:p>
            <a:endParaRPr lang="en-US" altLang="ja-JP" sz="1400" dirty="0">
              <a:latin typeface="ＭＳ ゴシック" pitchFamily="49" charset="-128"/>
              <a:ea typeface="ＭＳ ゴシック" pitchFamily="49" charset="-128"/>
            </a:endParaRPr>
          </a:p>
          <a:p>
            <a:r>
              <a:rPr lang="en-US" altLang="ja-JP" sz="1400" dirty="0">
                <a:latin typeface="ＭＳ ゴシック" pitchFamily="49" charset="-128"/>
                <a:ea typeface="ＭＳ ゴシック" pitchFamily="49" charset="-128"/>
              </a:rPr>
              <a:t>Mode                </a:t>
            </a:r>
            <a:r>
              <a:rPr lang="en-US" altLang="ja-JP" sz="1400" dirty="0" err="1">
                <a:latin typeface="ＭＳ ゴシック" pitchFamily="49" charset="-128"/>
                <a:ea typeface="ＭＳ ゴシック" pitchFamily="49" charset="-128"/>
              </a:rPr>
              <a:t>LastWriteTime</a:t>
            </a:r>
            <a:r>
              <a:rPr lang="en-US" altLang="ja-JP" sz="1400" dirty="0">
                <a:latin typeface="ＭＳ ゴシック" pitchFamily="49" charset="-128"/>
                <a:ea typeface="ＭＳ ゴシック" pitchFamily="49" charset="-128"/>
              </a:rPr>
              <a:t>     Length Name</a:t>
            </a:r>
          </a:p>
          <a:p>
            <a:r>
              <a:rPr lang="en-US" altLang="ja-JP" sz="1400" dirty="0">
                <a:latin typeface="ＭＳ ゴシック" pitchFamily="49" charset="-128"/>
                <a:ea typeface="ＭＳ ゴシック" pitchFamily="49" charset="-128"/>
              </a:rPr>
              <a:t>----                -------------     ------ ----</a:t>
            </a:r>
          </a:p>
          <a:p>
            <a:r>
              <a:rPr lang="en-US" altLang="ja-JP" sz="1400" dirty="0">
                <a:latin typeface="ＭＳ ゴシック" pitchFamily="49" charset="-128"/>
                <a:ea typeface="ＭＳ ゴシック" pitchFamily="49" charset="-128"/>
              </a:rPr>
              <a:t>-a---        2004/08/05     21:00        407 networks</a:t>
            </a:r>
          </a:p>
          <a:p>
            <a:r>
              <a:rPr lang="en-US" altLang="ja-JP" sz="1400" dirty="0">
                <a:latin typeface="ＭＳ ゴシック" pitchFamily="49" charset="-128"/>
                <a:ea typeface="ＭＳ ゴシック" pitchFamily="49" charset="-128"/>
              </a:rPr>
              <a:t>-a---        2004/08/05     21:00        734 hosts</a:t>
            </a:r>
          </a:p>
          <a:p>
            <a:r>
              <a:rPr lang="en-US" altLang="ja-JP" sz="1400" dirty="0">
                <a:latin typeface="ＭＳ ゴシック" pitchFamily="49" charset="-128"/>
                <a:ea typeface="ＭＳ ゴシック" pitchFamily="49" charset="-128"/>
              </a:rPr>
              <a:t>-a---        2004/08/05     21:00        799 protocol</a:t>
            </a:r>
          </a:p>
          <a:p>
            <a:r>
              <a:rPr lang="en-US" altLang="ja-JP" sz="1400" dirty="0">
                <a:latin typeface="ＭＳ ゴシック" pitchFamily="49" charset="-128"/>
                <a:ea typeface="ＭＳ ゴシック" pitchFamily="49" charset="-128"/>
              </a:rPr>
              <a:t>-a---        2004/08/05     21:00       3683 lmhosts.sam</a:t>
            </a:r>
          </a:p>
          <a:p>
            <a:r>
              <a:rPr lang="en-US" altLang="ja-JP" sz="1400" dirty="0">
                <a:latin typeface="ＭＳ ゴシック" pitchFamily="49" charset="-128"/>
                <a:ea typeface="ＭＳ ゴシック" pitchFamily="49" charset="-128"/>
              </a:rPr>
              <a:t>-a---        2004/08/05     21:00       7116 services</a:t>
            </a:r>
          </a:p>
        </p:txBody>
      </p:sp>
      <p:sp>
        <p:nvSpPr>
          <p:cNvPr id="55301" name="AutoShape 5"/>
          <p:cNvSpPr>
            <a:spLocks noChangeArrowheads="1"/>
          </p:cNvSpPr>
          <p:nvPr/>
        </p:nvSpPr>
        <p:spPr bwMode="auto">
          <a:xfrm>
            <a:off x="4786313" y="2357438"/>
            <a:ext cx="1295400" cy="720725"/>
          </a:xfrm>
          <a:prstGeom prst="curvedDownArrow">
            <a:avLst>
              <a:gd name="adj1" fmla="val 35947"/>
              <a:gd name="adj2" fmla="val 71894"/>
              <a:gd name="adj3" fmla="val 33333"/>
            </a:avLst>
          </a:prstGeom>
          <a:solidFill>
            <a:srgbClr val="339966"/>
          </a:solidFill>
          <a:ln w="9525">
            <a:solidFill>
              <a:schemeClr val="tx1"/>
            </a:solidFill>
            <a:miter lim="800000"/>
            <a:headEnd/>
            <a:tailEnd/>
          </a:ln>
        </p:spPr>
        <p:txBody>
          <a:bodyPr wrap="none" anchor="ctr"/>
          <a:lstStyle/>
          <a:p>
            <a:endParaRPr lang="ja-JP" altLang="en-US"/>
          </a:p>
        </p:txBody>
      </p:sp>
      <p:sp>
        <p:nvSpPr>
          <p:cNvPr id="55302" name="Text Box 6"/>
          <p:cNvSpPr txBox="1">
            <a:spLocks noChangeArrowheads="1"/>
          </p:cNvSpPr>
          <p:nvPr/>
        </p:nvSpPr>
        <p:spPr bwMode="auto">
          <a:xfrm>
            <a:off x="1143000" y="2000250"/>
            <a:ext cx="7853363" cy="461963"/>
          </a:xfrm>
          <a:prstGeom prst="rect">
            <a:avLst/>
          </a:prstGeom>
          <a:noFill/>
          <a:ln w="9525">
            <a:noFill/>
            <a:miter lim="800000"/>
            <a:headEnd/>
            <a:tailEnd/>
          </a:ln>
        </p:spPr>
        <p:txBody>
          <a:bodyPr wrap="none">
            <a:spAutoFit/>
          </a:bodyPr>
          <a:lstStyle/>
          <a:p>
            <a:r>
              <a:rPr lang="en-US" altLang="ja-JP" sz="2400" b="1">
                <a:latin typeface="ＭＳ ゴシック" pitchFamily="49" charset="-128"/>
                <a:ea typeface="ＭＳ ゴシック" pitchFamily="49" charset="-128"/>
              </a:rPr>
              <a:t>Get-ChildItem</a:t>
            </a:r>
            <a:r>
              <a:rPr lang="ja-JP" altLang="en-US" sz="2400"/>
              <a:t>の出力＝</a:t>
            </a:r>
            <a:r>
              <a:rPr lang="ja-JP" altLang="en-US" sz="2400">
                <a:solidFill>
                  <a:srgbClr val="FF0000"/>
                </a:solidFill>
              </a:rPr>
              <a:t>オブジェクトの配列</a:t>
            </a:r>
            <a:r>
              <a:rPr lang="ja-JP" altLang="en-US" sz="2400"/>
              <a:t>がパイプを通る</a:t>
            </a:r>
          </a:p>
        </p:txBody>
      </p:sp>
      <p:grpSp>
        <p:nvGrpSpPr>
          <p:cNvPr id="2" name="Group 13"/>
          <p:cNvGrpSpPr>
            <a:grpSpLocks/>
          </p:cNvGrpSpPr>
          <p:nvPr/>
        </p:nvGrpSpPr>
        <p:grpSpPr bwMode="auto">
          <a:xfrm>
            <a:off x="3997325" y="4076700"/>
            <a:ext cx="3887788" cy="944563"/>
            <a:chOff x="2744" y="2568"/>
            <a:chExt cx="2449" cy="595"/>
          </a:xfrm>
        </p:grpSpPr>
        <p:grpSp>
          <p:nvGrpSpPr>
            <p:cNvPr id="14344" name="Group 11"/>
            <p:cNvGrpSpPr>
              <a:grpSpLocks/>
            </p:cNvGrpSpPr>
            <p:nvPr/>
          </p:nvGrpSpPr>
          <p:grpSpPr bwMode="auto">
            <a:xfrm>
              <a:off x="2744" y="2704"/>
              <a:ext cx="952" cy="363"/>
              <a:chOff x="2744" y="2704"/>
              <a:chExt cx="952" cy="363"/>
            </a:xfrm>
          </p:grpSpPr>
          <p:sp>
            <p:nvSpPr>
              <p:cNvPr id="14346" name="Oval 7"/>
              <p:cNvSpPr>
                <a:spLocks noChangeArrowheads="1"/>
              </p:cNvSpPr>
              <p:nvPr/>
            </p:nvSpPr>
            <p:spPr bwMode="auto">
              <a:xfrm>
                <a:off x="2744" y="2840"/>
                <a:ext cx="499" cy="227"/>
              </a:xfrm>
              <a:prstGeom prst="ellipse">
                <a:avLst/>
              </a:prstGeom>
              <a:noFill/>
              <a:ln w="28575">
                <a:solidFill>
                  <a:srgbClr val="FF0000"/>
                </a:solidFill>
                <a:round/>
                <a:headEnd/>
                <a:tailEnd/>
              </a:ln>
            </p:spPr>
            <p:txBody>
              <a:bodyPr wrap="none" anchor="ctr"/>
              <a:lstStyle/>
              <a:p>
                <a:endParaRPr lang="ja-JP" altLang="en-US"/>
              </a:p>
            </p:txBody>
          </p:sp>
          <p:sp>
            <p:nvSpPr>
              <p:cNvPr id="14347" name="Line 9"/>
              <p:cNvSpPr>
                <a:spLocks noChangeShapeType="1"/>
              </p:cNvSpPr>
              <p:nvPr/>
            </p:nvSpPr>
            <p:spPr bwMode="auto">
              <a:xfrm flipV="1">
                <a:off x="3198" y="2704"/>
                <a:ext cx="226" cy="182"/>
              </a:xfrm>
              <a:prstGeom prst="line">
                <a:avLst/>
              </a:prstGeom>
              <a:noFill/>
              <a:ln w="28575">
                <a:solidFill>
                  <a:srgbClr val="FF0000"/>
                </a:solidFill>
                <a:round/>
                <a:headEnd/>
                <a:tailEnd/>
              </a:ln>
            </p:spPr>
            <p:txBody>
              <a:bodyPr/>
              <a:lstStyle/>
              <a:p>
                <a:endParaRPr lang="ja-JP" altLang="en-US"/>
              </a:p>
            </p:txBody>
          </p:sp>
          <p:sp>
            <p:nvSpPr>
              <p:cNvPr id="14348" name="Line 10"/>
              <p:cNvSpPr>
                <a:spLocks noChangeShapeType="1"/>
              </p:cNvSpPr>
              <p:nvPr/>
            </p:nvSpPr>
            <p:spPr bwMode="auto">
              <a:xfrm>
                <a:off x="3424" y="2704"/>
                <a:ext cx="272" cy="0"/>
              </a:xfrm>
              <a:prstGeom prst="line">
                <a:avLst/>
              </a:prstGeom>
              <a:noFill/>
              <a:ln w="28575">
                <a:solidFill>
                  <a:srgbClr val="FF0000"/>
                </a:solidFill>
                <a:round/>
                <a:headEnd/>
                <a:tailEnd/>
              </a:ln>
            </p:spPr>
            <p:txBody>
              <a:bodyPr/>
              <a:lstStyle/>
              <a:p>
                <a:endParaRPr lang="ja-JP" altLang="en-US"/>
              </a:p>
            </p:txBody>
          </p:sp>
        </p:grpSp>
        <p:sp>
          <p:nvSpPr>
            <p:cNvPr id="14345" name="Text Box 12"/>
            <p:cNvSpPr txBox="1">
              <a:spLocks noChangeArrowheads="1"/>
            </p:cNvSpPr>
            <p:nvPr/>
          </p:nvSpPr>
          <p:spPr bwMode="auto">
            <a:xfrm>
              <a:off x="3696" y="2568"/>
              <a:ext cx="1497" cy="595"/>
            </a:xfrm>
            <a:prstGeom prst="rect">
              <a:avLst/>
            </a:prstGeom>
            <a:noFill/>
            <a:ln w="28575">
              <a:solidFill>
                <a:srgbClr val="FF0000"/>
              </a:solidFill>
              <a:miter lim="800000"/>
              <a:headEnd/>
              <a:tailEnd/>
            </a:ln>
          </p:spPr>
          <p:txBody>
            <a:bodyPr>
              <a:spAutoFit/>
            </a:bodyPr>
            <a:lstStyle/>
            <a:p>
              <a:pPr>
                <a:spcBef>
                  <a:spcPct val="50000"/>
                </a:spcBef>
              </a:pPr>
              <a:r>
                <a:rPr lang="en-US" altLang="ja-JP">
                  <a:solidFill>
                    <a:srgbClr val="FF0000"/>
                  </a:solidFill>
                </a:rPr>
                <a:t>FileInfo</a:t>
              </a:r>
              <a:r>
                <a:rPr lang="ja-JP" altLang="en-US">
                  <a:solidFill>
                    <a:srgbClr val="FF0000"/>
                  </a:solidFill>
                </a:rPr>
                <a:t>オブジェクトの</a:t>
              </a:r>
              <a:r>
                <a:rPr lang="en-US" altLang="ja-JP">
                  <a:solidFill>
                    <a:srgbClr val="FF0000"/>
                  </a:solidFill>
                </a:rPr>
                <a:t>Length</a:t>
              </a:r>
              <a:r>
                <a:rPr lang="ja-JP" altLang="en-US">
                  <a:solidFill>
                    <a:srgbClr val="FF0000"/>
                  </a:solidFill>
                </a:rPr>
                <a:t>プロパティを元にソートされる。</a:t>
              </a:r>
              <a:endParaRPr lang="en-US" altLang="ja-JP">
                <a:solidFill>
                  <a:srgbClr val="FF0000"/>
                </a:solidFill>
              </a:endParaRPr>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5301"/>
                                        </p:tgtEl>
                                        <p:attrNameLst>
                                          <p:attrName>style.visibility</p:attrName>
                                        </p:attrNameLst>
                                      </p:cBhvr>
                                      <p:to>
                                        <p:strVal val="visible"/>
                                      </p:to>
                                    </p:set>
                                    <p:animEffect transition="in" filter="checkerboard(across)">
                                      <p:cBhvr>
                                        <p:cTn id="7" dur="500"/>
                                        <p:tgtEl>
                                          <p:spTgt spid="55301"/>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55302"/>
                                        </p:tgtEl>
                                        <p:attrNameLst>
                                          <p:attrName>style.visibility</p:attrName>
                                        </p:attrNameLst>
                                      </p:cBhvr>
                                      <p:to>
                                        <p:strVal val="visible"/>
                                      </p:to>
                                    </p:set>
                                    <p:animEffect transition="in" filter="checkerboard(across)">
                                      <p:cBhvr>
                                        <p:cTn id="10" dur="500"/>
                                        <p:tgtEl>
                                          <p:spTgt spid="55302"/>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linds(horizont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1" grpId="0" animBg="1"/>
      <p:bldP spid="5530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ja-JP" altLang="en-US" smtClean="0"/>
              <a:t>オブジェクトが渡るパイプ</a:t>
            </a:r>
            <a:r>
              <a:rPr lang="en-US" altLang="ja-JP" smtClean="0"/>
              <a:t>(2) </a:t>
            </a:r>
            <a:r>
              <a:rPr lang="ja-JP" altLang="en-US" smtClean="0"/>
              <a:t>フィルタと列挙</a:t>
            </a:r>
          </a:p>
        </p:txBody>
      </p:sp>
      <p:sp>
        <p:nvSpPr>
          <p:cNvPr id="15363" name="Rectangle 3"/>
          <p:cNvSpPr>
            <a:spLocks noGrp="1" noChangeArrowheads="1"/>
          </p:cNvSpPr>
          <p:nvPr>
            <p:ph idx="1"/>
          </p:nvPr>
        </p:nvSpPr>
        <p:spPr>
          <a:xfrm>
            <a:off x="457200" y="1052513"/>
            <a:ext cx="8229600" cy="5073650"/>
          </a:xfrm>
          <a:prstGeom prst="rect">
            <a:avLst/>
          </a:prstGeom>
        </p:spPr>
        <p:txBody>
          <a:bodyPr/>
          <a:lstStyle/>
          <a:p>
            <a:r>
              <a:rPr lang="en-US" altLang="ja-JP" sz="2800" smtClean="0"/>
              <a:t>Where-Object</a:t>
            </a:r>
            <a:r>
              <a:rPr lang="ja-JP" altLang="en-US" sz="2800" smtClean="0"/>
              <a:t>を使うと細かくフィルタ可能</a:t>
            </a:r>
            <a:endParaRPr lang="en-US" altLang="ja-JP" sz="2800" smtClean="0"/>
          </a:p>
          <a:p>
            <a:endParaRPr lang="en-US" altLang="ja-JP" sz="2800" smtClean="0"/>
          </a:p>
          <a:p>
            <a:endParaRPr lang="en-US" altLang="ja-JP" sz="2800" smtClean="0"/>
          </a:p>
          <a:p>
            <a:endParaRPr lang="en-US" altLang="ja-JP" sz="2800" smtClean="0"/>
          </a:p>
          <a:p>
            <a:r>
              <a:rPr lang="en-US" altLang="ja-JP" sz="2800" smtClean="0"/>
              <a:t>Foreach-Object</a:t>
            </a:r>
            <a:r>
              <a:rPr lang="ja-JP" altLang="en-US" sz="2800" smtClean="0"/>
              <a:t>でパイプを渡ったオブジェクト配列の要素それぞれに対してコマンド実行可能。</a:t>
            </a:r>
          </a:p>
          <a:p>
            <a:endParaRPr lang="ja-JP" altLang="en-US" sz="2800" smtClean="0"/>
          </a:p>
        </p:txBody>
      </p:sp>
      <p:sp>
        <p:nvSpPr>
          <p:cNvPr id="15364" name="Text Box 4"/>
          <p:cNvSpPr txBox="1">
            <a:spLocks noChangeArrowheads="1"/>
          </p:cNvSpPr>
          <p:nvPr/>
        </p:nvSpPr>
        <p:spPr bwMode="auto">
          <a:xfrm>
            <a:off x="785813" y="2205038"/>
            <a:ext cx="7632700" cy="307975"/>
          </a:xfrm>
          <a:prstGeom prst="rect">
            <a:avLst/>
          </a:prstGeom>
          <a:noFill/>
          <a:ln w="9525">
            <a:solidFill>
              <a:schemeClr val="tx1"/>
            </a:solidFill>
            <a:miter lim="800000"/>
            <a:headEnd/>
            <a:tailEnd/>
          </a:ln>
        </p:spPr>
        <p:txBody>
          <a:bodyPr>
            <a:spAutoFit/>
          </a:bodyPr>
          <a:lstStyle/>
          <a:p>
            <a:r>
              <a:rPr lang="en-US" altLang="ja-JP" sz="1400" dirty="0">
                <a:latin typeface="ＭＳ ゴシック" pitchFamily="49" charset="-128"/>
                <a:ea typeface="ＭＳ ゴシック" pitchFamily="49" charset="-128"/>
              </a:rPr>
              <a:t>PS C:\&gt; </a:t>
            </a:r>
            <a:r>
              <a:rPr lang="en-US" altLang="ja-JP" sz="1400" b="1" dirty="0">
                <a:latin typeface="ＭＳ ゴシック" pitchFamily="49" charset="-128"/>
                <a:ea typeface="ＭＳ ゴシック" pitchFamily="49" charset="-128"/>
              </a:rPr>
              <a:t>Get-Process</a:t>
            </a:r>
            <a:r>
              <a:rPr lang="en-US" altLang="ja-JP" sz="1400" dirty="0">
                <a:latin typeface="ＭＳ ゴシック" pitchFamily="49" charset="-128"/>
                <a:ea typeface="ＭＳ ゴシック" pitchFamily="49" charset="-128"/>
              </a:rPr>
              <a:t> | </a:t>
            </a:r>
            <a:r>
              <a:rPr lang="en-US" altLang="ja-JP" sz="1400" b="1" dirty="0">
                <a:latin typeface="ＭＳ ゴシック" pitchFamily="49" charset="-128"/>
                <a:ea typeface="ＭＳ ゴシック" pitchFamily="49" charset="-128"/>
              </a:rPr>
              <a:t>Where-Object</a:t>
            </a:r>
            <a:r>
              <a:rPr lang="en-US" altLang="ja-JP" sz="1400" dirty="0">
                <a:latin typeface="ＭＳ ゴシック" pitchFamily="49" charset="-128"/>
                <a:ea typeface="ＭＳ ゴシック" pitchFamily="49" charset="-128"/>
              </a:rPr>
              <a:t> -</a:t>
            </a:r>
            <a:r>
              <a:rPr lang="en-US" altLang="ja-JP" sz="1400" dirty="0" err="1">
                <a:latin typeface="ＭＳ ゴシック" pitchFamily="49" charset="-128"/>
                <a:ea typeface="ＭＳ ゴシック" pitchFamily="49" charset="-128"/>
              </a:rPr>
              <a:t>filterScript</a:t>
            </a:r>
            <a:r>
              <a:rPr lang="en-US" altLang="ja-JP" sz="1400" dirty="0">
                <a:latin typeface="ＭＳ ゴシック" pitchFamily="49" charset="-128"/>
                <a:ea typeface="ＭＳ ゴシック" pitchFamily="49" charset="-128"/>
              </a:rPr>
              <a:t> {$_.handles -</a:t>
            </a:r>
            <a:r>
              <a:rPr lang="en-US" altLang="ja-JP" sz="1400" dirty="0" err="1">
                <a:latin typeface="ＭＳ ゴシック" pitchFamily="49" charset="-128"/>
                <a:ea typeface="ＭＳ ゴシック" pitchFamily="49" charset="-128"/>
              </a:rPr>
              <a:t>gt</a:t>
            </a:r>
            <a:r>
              <a:rPr lang="en-US" altLang="ja-JP" sz="1400" dirty="0">
                <a:latin typeface="ＭＳ ゴシック" pitchFamily="49" charset="-128"/>
                <a:ea typeface="ＭＳ ゴシック" pitchFamily="49" charset="-128"/>
              </a:rPr>
              <a:t> 500}</a:t>
            </a:r>
          </a:p>
        </p:txBody>
      </p:sp>
      <p:sp>
        <p:nvSpPr>
          <p:cNvPr id="15365" name="Text Box 5"/>
          <p:cNvSpPr txBox="1">
            <a:spLocks noChangeArrowheads="1"/>
          </p:cNvSpPr>
          <p:nvPr/>
        </p:nvSpPr>
        <p:spPr bwMode="auto">
          <a:xfrm>
            <a:off x="2071688" y="2643188"/>
            <a:ext cx="6848475" cy="369887"/>
          </a:xfrm>
          <a:prstGeom prst="rect">
            <a:avLst/>
          </a:prstGeom>
          <a:solidFill>
            <a:schemeClr val="bg1"/>
          </a:solidFill>
          <a:ln w="28575">
            <a:solidFill>
              <a:srgbClr val="0000FF"/>
            </a:solidFill>
            <a:miter lim="800000"/>
            <a:headEnd/>
            <a:tailEnd/>
          </a:ln>
        </p:spPr>
        <p:txBody>
          <a:bodyPr>
            <a:spAutoFit/>
          </a:bodyPr>
          <a:lstStyle/>
          <a:p>
            <a:pPr>
              <a:spcBef>
                <a:spcPct val="50000"/>
              </a:spcBef>
            </a:pPr>
            <a:r>
              <a:rPr lang="ja-JP" altLang="en-US">
                <a:solidFill>
                  <a:srgbClr val="0000FF"/>
                </a:solidFill>
              </a:rPr>
              <a:t>稼働中のプロセスからハンドル数が</a:t>
            </a:r>
            <a:r>
              <a:rPr lang="en-US" altLang="ja-JP">
                <a:solidFill>
                  <a:srgbClr val="0000FF"/>
                </a:solidFill>
              </a:rPr>
              <a:t>500</a:t>
            </a:r>
            <a:r>
              <a:rPr lang="ja-JP" altLang="en-US">
                <a:solidFill>
                  <a:srgbClr val="0000FF"/>
                </a:solidFill>
              </a:rPr>
              <a:t>より多いものを列挙</a:t>
            </a:r>
          </a:p>
        </p:txBody>
      </p:sp>
      <p:grpSp>
        <p:nvGrpSpPr>
          <p:cNvPr id="15366" name="Group 19"/>
          <p:cNvGrpSpPr>
            <a:grpSpLocks/>
          </p:cNvGrpSpPr>
          <p:nvPr/>
        </p:nvGrpSpPr>
        <p:grpSpPr bwMode="auto">
          <a:xfrm>
            <a:off x="1362075" y="1484313"/>
            <a:ext cx="7416800" cy="1008062"/>
            <a:chOff x="930" y="935"/>
            <a:chExt cx="4672" cy="635"/>
          </a:xfrm>
        </p:grpSpPr>
        <p:sp>
          <p:nvSpPr>
            <p:cNvPr id="15379" name="Line 6"/>
            <p:cNvSpPr>
              <a:spLocks noChangeShapeType="1"/>
            </p:cNvSpPr>
            <p:nvPr/>
          </p:nvSpPr>
          <p:spPr bwMode="auto">
            <a:xfrm>
              <a:off x="1791" y="1570"/>
              <a:ext cx="771" cy="0"/>
            </a:xfrm>
            <a:prstGeom prst="line">
              <a:avLst/>
            </a:prstGeom>
            <a:noFill/>
            <a:ln w="28575">
              <a:solidFill>
                <a:srgbClr val="FF0000"/>
              </a:solidFill>
              <a:round/>
              <a:headEnd/>
              <a:tailEnd/>
            </a:ln>
          </p:spPr>
          <p:txBody>
            <a:bodyPr/>
            <a:lstStyle/>
            <a:p>
              <a:endParaRPr lang="ja-JP" altLang="en-US"/>
            </a:p>
          </p:txBody>
        </p:sp>
        <p:sp>
          <p:nvSpPr>
            <p:cNvPr id="15380" name="Line 7"/>
            <p:cNvSpPr>
              <a:spLocks noChangeShapeType="1"/>
            </p:cNvSpPr>
            <p:nvPr/>
          </p:nvSpPr>
          <p:spPr bwMode="auto">
            <a:xfrm>
              <a:off x="2608" y="1570"/>
              <a:ext cx="771" cy="0"/>
            </a:xfrm>
            <a:prstGeom prst="line">
              <a:avLst/>
            </a:prstGeom>
            <a:noFill/>
            <a:ln w="28575">
              <a:solidFill>
                <a:srgbClr val="FF0000"/>
              </a:solidFill>
              <a:round/>
              <a:headEnd/>
              <a:tailEnd/>
            </a:ln>
          </p:spPr>
          <p:txBody>
            <a:bodyPr/>
            <a:lstStyle/>
            <a:p>
              <a:endParaRPr lang="ja-JP" altLang="en-US"/>
            </a:p>
          </p:txBody>
        </p:sp>
        <p:sp>
          <p:nvSpPr>
            <p:cNvPr id="15381" name="Line 8"/>
            <p:cNvSpPr>
              <a:spLocks noChangeShapeType="1"/>
            </p:cNvSpPr>
            <p:nvPr/>
          </p:nvSpPr>
          <p:spPr bwMode="auto">
            <a:xfrm>
              <a:off x="3424" y="1570"/>
              <a:ext cx="1089" cy="0"/>
            </a:xfrm>
            <a:prstGeom prst="line">
              <a:avLst/>
            </a:prstGeom>
            <a:noFill/>
            <a:ln w="28575">
              <a:solidFill>
                <a:srgbClr val="FF0000"/>
              </a:solidFill>
              <a:round/>
              <a:headEnd/>
              <a:tailEnd/>
            </a:ln>
          </p:spPr>
          <p:txBody>
            <a:bodyPr/>
            <a:lstStyle/>
            <a:p>
              <a:endParaRPr lang="ja-JP" altLang="en-US"/>
            </a:p>
          </p:txBody>
        </p:sp>
        <p:sp>
          <p:nvSpPr>
            <p:cNvPr id="15382" name="Line 9"/>
            <p:cNvSpPr>
              <a:spLocks noChangeShapeType="1"/>
            </p:cNvSpPr>
            <p:nvPr/>
          </p:nvSpPr>
          <p:spPr bwMode="auto">
            <a:xfrm flipH="1" flipV="1">
              <a:off x="1791" y="1344"/>
              <a:ext cx="46" cy="226"/>
            </a:xfrm>
            <a:prstGeom prst="line">
              <a:avLst/>
            </a:prstGeom>
            <a:noFill/>
            <a:ln w="19050">
              <a:solidFill>
                <a:srgbClr val="FF0000"/>
              </a:solidFill>
              <a:round/>
              <a:headEnd/>
              <a:tailEnd/>
            </a:ln>
          </p:spPr>
          <p:txBody>
            <a:bodyPr/>
            <a:lstStyle/>
            <a:p>
              <a:endParaRPr lang="ja-JP" altLang="en-US"/>
            </a:p>
          </p:txBody>
        </p:sp>
        <p:sp>
          <p:nvSpPr>
            <p:cNvPr id="15383" name="Text Box 12"/>
            <p:cNvSpPr txBox="1">
              <a:spLocks noChangeArrowheads="1"/>
            </p:cNvSpPr>
            <p:nvPr/>
          </p:nvSpPr>
          <p:spPr bwMode="auto">
            <a:xfrm>
              <a:off x="930" y="1117"/>
              <a:ext cx="1406" cy="249"/>
            </a:xfrm>
            <a:prstGeom prst="rect">
              <a:avLst/>
            </a:prstGeom>
            <a:solidFill>
              <a:schemeClr val="bg1"/>
            </a:solidFill>
            <a:ln w="28575">
              <a:solidFill>
                <a:srgbClr val="FF0000"/>
              </a:solidFill>
              <a:miter lim="800000"/>
              <a:headEnd/>
              <a:tailEnd/>
            </a:ln>
          </p:spPr>
          <p:txBody>
            <a:bodyPr>
              <a:spAutoFit/>
            </a:bodyPr>
            <a:lstStyle/>
            <a:p>
              <a:pPr>
                <a:spcBef>
                  <a:spcPct val="50000"/>
                </a:spcBef>
              </a:pPr>
              <a:r>
                <a:rPr lang="en-US" altLang="ja-JP">
                  <a:solidFill>
                    <a:srgbClr val="FF0000"/>
                  </a:solidFill>
                </a:rPr>
                <a:t>?</a:t>
              </a:r>
              <a:r>
                <a:rPr lang="ja-JP" altLang="en-US">
                  <a:solidFill>
                    <a:srgbClr val="FF0000"/>
                  </a:solidFill>
                </a:rPr>
                <a:t>または</a:t>
              </a:r>
              <a:r>
                <a:rPr lang="en-US" altLang="ja-JP">
                  <a:solidFill>
                    <a:srgbClr val="FF0000"/>
                  </a:solidFill>
                </a:rPr>
                <a:t>where</a:t>
              </a:r>
              <a:r>
                <a:rPr lang="ja-JP" altLang="en-US">
                  <a:solidFill>
                    <a:srgbClr val="FF0000"/>
                  </a:solidFill>
                </a:rPr>
                <a:t>でも可</a:t>
              </a:r>
            </a:p>
          </p:txBody>
        </p:sp>
        <p:sp>
          <p:nvSpPr>
            <p:cNvPr id="15384" name="Text Box 13"/>
            <p:cNvSpPr txBox="1">
              <a:spLocks noChangeArrowheads="1"/>
            </p:cNvSpPr>
            <p:nvPr/>
          </p:nvSpPr>
          <p:spPr bwMode="auto">
            <a:xfrm>
              <a:off x="2562" y="1117"/>
              <a:ext cx="590" cy="249"/>
            </a:xfrm>
            <a:prstGeom prst="rect">
              <a:avLst/>
            </a:prstGeom>
            <a:solidFill>
              <a:schemeClr val="bg1"/>
            </a:solidFill>
            <a:ln w="28575">
              <a:solidFill>
                <a:srgbClr val="FF0000"/>
              </a:solidFill>
              <a:miter lim="800000"/>
              <a:headEnd/>
              <a:tailEnd/>
            </a:ln>
          </p:spPr>
          <p:txBody>
            <a:bodyPr>
              <a:spAutoFit/>
            </a:bodyPr>
            <a:lstStyle/>
            <a:p>
              <a:pPr>
                <a:spcBef>
                  <a:spcPct val="50000"/>
                </a:spcBef>
              </a:pPr>
              <a:r>
                <a:rPr lang="ja-JP" altLang="en-US">
                  <a:solidFill>
                    <a:srgbClr val="FF0000"/>
                  </a:solidFill>
                </a:rPr>
                <a:t>省略可</a:t>
              </a:r>
            </a:p>
          </p:txBody>
        </p:sp>
        <p:sp>
          <p:nvSpPr>
            <p:cNvPr id="15385" name="Line 14"/>
            <p:cNvSpPr>
              <a:spLocks noChangeShapeType="1"/>
            </p:cNvSpPr>
            <p:nvPr/>
          </p:nvSpPr>
          <p:spPr bwMode="auto">
            <a:xfrm flipH="1" flipV="1">
              <a:off x="3288" y="1253"/>
              <a:ext cx="45" cy="317"/>
            </a:xfrm>
            <a:prstGeom prst="line">
              <a:avLst/>
            </a:prstGeom>
            <a:noFill/>
            <a:ln w="19050">
              <a:solidFill>
                <a:srgbClr val="FF0000"/>
              </a:solidFill>
              <a:round/>
              <a:headEnd/>
              <a:tailEnd/>
            </a:ln>
          </p:spPr>
          <p:txBody>
            <a:bodyPr/>
            <a:lstStyle/>
            <a:p>
              <a:endParaRPr lang="ja-JP" altLang="en-US"/>
            </a:p>
          </p:txBody>
        </p:sp>
        <p:sp>
          <p:nvSpPr>
            <p:cNvPr id="15386" name="Line 15"/>
            <p:cNvSpPr>
              <a:spLocks noChangeShapeType="1"/>
            </p:cNvSpPr>
            <p:nvPr/>
          </p:nvSpPr>
          <p:spPr bwMode="auto">
            <a:xfrm>
              <a:off x="3152" y="1253"/>
              <a:ext cx="136" cy="0"/>
            </a:xfrm>
            <a:prstGeom prst="line">
              <a:avLst/>
            </a:prstGeom>
            <a:noFill/>
            <a:ln w="19050">
              <a:solidFill>
                <a:srgbClr val="FF0000"/>
              </a:solidFill>
              <a:round/>
              <a:headEnd/>
              <a:tailEnd/>
            </a:ln>
          </p:spPr>
          <p:txBody>
            <a:bodyPr/>
            <a:lstStyle/>
            <a:p>
              <a:endParaRPr lang="ja-JP" altLang="en-US"/>
            </a:p>
          </p:txBody>
        </p:sp>
        <p:sp>
          <p:nvSpPr>
            <p:cNvPr id="15387" name="Line 16"/>
            <p:cNvSpPr>
              <a:spLocks noChangeShapeType="1"/>
            </p:cNvSpPr>
            <p:nvPr/>
          </p:nvSpPr>
          <p:spPr bwMode="auto">
            <a:xfrm flipV="1">
              <a:off x="4468" y="1298"/>
              <a:ext cx="136" cy="272"/>
            </a:xfrm>
            <a:prstGeom prst="line">
              <a:avLst/>
            </a:prstGeom>
            <a:noFill/>
            <a:ln w="19050">
              <a:solidFill>
                <a:srgbClr val="FF0000"/>
              </a:solidFill>
              <a:round/>
              <a:headEnd/>
              <a:tailEnd/>
            </a:ln>
          </p:spPr>
          <p:txBody>
            <a:bodyPr/>
            <a:lstStyle/>
            <a:p>
              <a:endParaRPr lang="ja-JP" altLang="en-US"/>
            </a:p>
          </p:txBody>
        </p:sp>
        <p:sp>
          <p:nvSpPr>
            <p:cNvPr id="15388" name="Text Box 17"/>
            <p:cNvSpPr txBox="1">
              <a:spLocks noChangeArrowheads="1"/>
            </p:cNvSpPr>
            <p:nvPr/>
          </p:nvSpPr>
          <p:spPr bwMode="auto">
            <a:xfrm>
              <a:off x="3379" y="935"/>
              <a:ext cx="2223" cy="422"/>
            </a:xfrm>
            <a:prstGeom prst="rect">
              <a:avLst/>
            </a:prstGeom>
            <a:solidFill>
              <a:schemeClr val="bg1"/>
            </a:solidFill>
            <a:ln w="28575">
              <a:solidFill>
                <a:srgbClr val="FF0000"/>
              </a:solidFill>
              <a:miter lim="800000"/>
              <a:headEnd/>
              <a:tailEnd/>
            </a:ln>
          </p:spPr>
          <p:txBody>
            <a:bodyPr>
              <a:spAutoFit/>
            </a:bodyPr>
            <a:lstStyle/>
            <a:p>
              <a:pPr>
                <a:spcBef>
                  <a:spcPct val="50000"/>
                </a:spcBef>
              </a:pPr>
              <a:r>
                <a:rPr lang="ja-JP" altLang="en-US">
                  <a:solidFill>
                    <a:srgbClr val="FF0000"/>
                  </a:solidFill>
                </a:rPr>
                <a:t>スクリプトブロック。</a:t>
              </a:r>
              <a:r>
                <a:rPr lang="en-US" altLang="ja-JP">
                  <a:solidFill>
                    <a:srgbClr val="FF0000"/>
                  </a:solidFill>
                </a:rPr>
                <a:t>$_</a:t>
              </a:r>
              <a:r>
                <a:rPr lang="ja-JP" altLang="en-US">
                  <a:solidFill>
                    <a:srgbClr val="FF0000"/>
                  </a:solidFill>
                </a:rPr>
                <a:t>にはパイプに渡されたオブジェクトが格納</a:t>
              </a:r>
            </a:p>
          </p:txBody>
        </p:sp>
      </p:grpSp>
      <p:sp>
        <p:nvSpPr>
          <p:cNvPr id="15367" name="Text Box 4"/>
          <p:cNvSpPr txBox="1">
            <a:spLocks noChangeArrowheads="1"/>
          </p:cNvSpPr>
          <p:nvPr/>
        </p:nvSpPr>
        <p:spPr bwMode="auto">
          <a:xfrm>
            <a:off x="785813" y="4429125"/>
            <a:ext cx="7632700" cy="523875"/>
          </a:xfrm>
          <a:prstGeom prst="rect">
            <a:avLst/>
          </a:prstGeom>
          <a:noFill/>
          <a:ln w="9525">
            <a:solidFill>
              <a:schemeClr val="tx1"/>
            </a:solidFill>
            <a:miter lim="800000"/>
            <a:headEnd/>
            <a:tailEnd/>
          </a:ln>
        </p:spPr>
        <p:txBody>
          <a:bodyPr>
            <a:spAutoFit/>
          </a:bodyPr>
          <a:lstStyle/>
          <a:p>
            <a:r>
              <a:rPr lang="en-US" altLang="ja-JP" sz="1400" dirty="0">
                <a:latin typeface="ＭＳ ゴシック" pitchFamily="49" charset="-128"/>
                <a:ea typeface="ＭＳ ゴシック" pitchFamily="49" charset="-128"/>
              </a:rPr>
              <a:t>PS C:\Documents and Settings\</a:t>
            </a:r>
            <a:r>
              <a:rPr lang="en-US" altLang="ja-JP" sz="1400" dirty="0" err="1">
                <a:latin typeface="ＭＳ ゴシック" pitchFamily="49" charset="-128"/>
                <a:ea typeface="ＭＳ ゴシック" pitchFamily="49" charset="-128"/>
              </a:rPr>
              <a:t>daisuke</a:t>
            </a:r>
            <a:r>
              <a:rPr lang="en-US" altLang="ja-JP" sz="1400" dirty="0">
                <a:latin typeface="ＭＳ ゴシック" pitchFamily="49" charset="-128"/>
                <a:ea typeface="ＭＳ ゴシック" pitchFamily="49" charset="-128"/>
              </a:rPr>
              <a:t>&gt; </a:t>
            </a:r>
            <a:r>
              <a:rPr lang="en-US" altLang="ja-JP" sz="1400" b="1" dirty="0">
                <a:latin typeface="ＭＳ ゴシック" pitchFamily="49" charset="-128"/>
                <a:ea typeface="ＭＳ ゴシック" pitchFamily="49" charset="-128"/>
              </a:rPr>
              <a:t>Get-</a:t>
            </a:r>
            <a:r>
              <a:rPr lang="en-US" altLang="ja-JP" sz="1400" b="1" dirty="0" err="1">
                <a:latin typeface="ＭＳ ゴシック" pitchFamily="49" charset="-128"/>
                <a:ea typeface="ＭＳ ゴシック" pitchFamily="49" charset="-128"/>
              </a:rPr>
              <a:t>ChildItem</a:t>
            </a:r>
            <a:r>
              <a:rPr lang="en-US" altLang="ja-JP" sz="1400" dirty="0">
                <a:latin typeface="ＭＳ ゴシック" pitchFamily="49" charset="-128"/>
                <a:ea typeface="ＭＳ ゴシック" pitchFamily="49" charset="-128"/>
              </a:rPr>
              <a:t> | </a:t>
            </a:r>
            <a:r>
              <a:rPr lang="en-US" altLang="ja-JP" sz="1400" b="1" dirty="0" err="1">
                <a:latin typeface="ＭＳ ゴシック" pitchFamily="49" charset="-128"/>
                <a:ea typeface="ＭＳ ゴシック" pitchFamily="49" charset="-128"/>
              </a:rPr>
              <a:t>Foreach</a:t>
            </a:r>
            <a:r>
              <a:rPr lang="en-US" altLang="ja-JP" sz="1400" b="1" dirty="0">
                <a:latin typeface="ＭＳ ゴシック" pitchFamily="49" charset="-128"/>
                <a:ea typeface="ＭＳ ゴシック" pitchFamily="49" charset="-128"/>
              </a:rPr>
              <a:t>-Object </a:t>
            </a:r>
            <a:r>
              <a:rPr lang="en-US" altLang="ja-JP" sz="1400" dirty="0">
                <a:latin typeface="ＭＳ ゴシック" pitchFamily="49" charset="-128"/>
                <a:ea typeface="ＭＳ ゴシック" pitchFamily="49" charset="-128"/>
              </a:rPr>
              <a:t>-process{</a:t>
            </a:r>
            <a:r>
              <a:rPr lang="en-US" altLang="ja-JP" sz="1400" b="1" dirty="0">
                <a:latin typeface="ＭＳ ゴシック" pitchFamily="49" charset="-128"/>
                <a:ea typeface="ＭＳ ゴシック" pitchFamily="49" charset="-128"/>
              </a:rPr>
              <a:t>Write-Host</a:t>
            </a:r>
            <a:r>
              <a:rPr lang="en-US" altLang="ja-JP" sz="1400" dirty="0">
                <a:latin typeface="ＭＳ ゴシック" pitchFamily="49" charset="-128"/>
                <a:ea typeface="ＭＳ ゴシック" pitchFamily="49" charset="-128"/>
              </a:rPr>
              <a:t> $_.</a:t>
            </a:r>
            <a:r>
              <a:rPr lang="en-US" altLang="ja-JP" sz="1400" dirty="0" err="1">
                <a:latin typeface="ＭＳ ゴシック" pitchFamily="49" charset="-128"/>
                <a:ea typeface="ＭＳ ゴシック" pitchFamily="49" charset="-128"/>
              </a:rPr>
              <a:t>FullName</a:t>
            </a:r>
            <a:r>
              <a:rPr lang="en-US" altLang="ja-JP" sz="1400" dirty="0">
                <a:latin typeface="ＭＳ ゴシック" pitchFamily="49" charset="-128"/>
                <a:ea typeface="ＭＳ ゴシック" pitchFamily="49" charset="-128"/>
              </a:rPr>
              <a:t>}</a:t>
            </a:r>
          </a:p>
        </p:txBody>
      </p:sp>
      <p:sp>
        <p:nvSpPr>
          <p:cNvPr id="15368" name="Line 16"/>
          <p:cNvSpPr>
            <a:spLocks noChangeShapeType="1"/>
          </p:cNvSpPr>
          <p:nvPr/>
        </p:nvSpPr>
        <p:spPr bwMode="auto">
          <a:xfrm flipH="1" flipV="1">
            <a:off x="3071813" y="4929188"/>
            <a:ext cx="142875" cy="285750"/>
          </a:xfrm>
          <a:prstGeom prst="line">
            <a:avLst/>
          </a:prstGeom>
          <a:noFill/>
          <a:ln w="19050">
            <a:solidFill>
              <a:srgbClr val="FF0000"/>
            </a:solidFill>
            <a:round/>
            <a:headEnd/>
            <a:tailEnd/>
          </a:ln>
        </p:spPr>
        <p:txBody>
          <a:bodyPr/>
          <a:lstStyle/>
          <a:p>
            <a:endParaRPr lang="ja-JP" altLang="en-US"/>
          </a:p>
        </p:txBody>
      </p:sp>
      <p:sp>
        <p:nvSpPr>
          <p:cNvPr id="15369" name="Line 6"/>
          <p:cNvSpPr>
            <a:spLocks noChangeShapeType="1"/>
          </p:cNvSpPr>
          <p:nvPr/>
        </p:nvSpPr>
        <p:spPr bwMode="auto">
          <a:xfrm>
            <a:off x="5643563" y="4714875"/>
            <a:ext cx="1285875" cy="0"/>
          </a:xfrm>
          <a:prstGeom prst="line">
            <a:avLst/>
          </a:prstGeom>
          <a:noFill/>
          <a:ln w="28575">
            <a:solidFill>
              <a:srgbClr val="FF0000"/>
            </a:solidFill>
            <a:round/>
            <a:headEnd/>
            <a:tailEnd/>
          </a:ln>
        </p:spPr>
        <p:txBody>
          <a:bodyPr/>
          <a:lstStyle/>
          <a:p>
            <a:endParaRPr lang="ja-JP" altLang="en-US"/>
          </a:p>
        </p:txBody>
      </p:sp>
      <p:sp>
        <p:nvSpPr>
          <p:cNvPr id="15370" name="Line 8"/>
          <p:cNvSpPr>
            <a:spLocks noChangeShapeType="1"/>
          </p:cNvSpPr>
          <p:nvPr/>
        </p:nvSpPr>
        <p:spPr bwMode="auto">
          <a:xfrm flipV="1">
            <a:off x="1643042" y="4929198"/>
            <a:ext cx="1928826" cy="0"/>
          </a:xfrm>
          <a:prstGeom prst="line">
            <a:avLst/>
          </a:prstGeom>
          <a:noFill/>
          <a:ln w="28575">
            <a:solidFill>
              <a:srgbClr val="FF0000"/>
            </a:solidFill>
            <a:round/>
            <a:headEnd/>
            <a:tailEnd/>
          </a:ln>
        </p:spPr>
        <p:txBody>
          <a:bodyPr/>
          <a:lstStyle/>
          <a:p>
            <a:endParaRPr lang="ja-JP" altLang="en-US"/>
          </a:p>
        </p:txBody>
      </p:sp>
      <p:sp>
        <p:nvSpPr>
          <p:cNvPr id="15371" name="Line 9"/>
          <p:cNvSpPr>
            <a:spLocks noChangeShapeType="1"/>
          </p:cNvSpPr>
          <p:nvPr/>
        </p:nvSpPr>
        <p:spPr bwMode="auto">
          <a:xfrm flipH="1" flipV="1">
            <a:off x="5500688" y="4214813"/>
            <a:ext cx="214312" cy="500062"/>
          </a:xfrm>
          <a:prstGeom prst="line">
            <a:avLst/>
          </a:prstGeom>
          <a:noFill/>
          <a:ln w="19050">
            <a:solidFill>
              <a:srgbClr val="FF0000"/>
            </a:solidFill>
            <a:round/>
            <a:headEnd/>
            <a:tailEnd/>
          </a:ln>
        </p:spPr>
        <p:txBody>
          <a:bodyPr/>
          <a:lstStyle/>
          <a:p>
            <a:endParaRPr lang="ja-JP" altLang="en-US"/>
          </a:p>
        </p:txBody>
      </p:sp>
      <p:sp>
        <p:nvSpPr>
          <p:cNvPr id="15372" name="Text Box 12"/>
          <p:cNvSpPr txBox="1">
            <a:spLocks noChangeArrowheads="1"/>
          </p:cNvSpPr>
          <p:nvPr/>
        </p:nvSpPr>
        <p:spPr bwMode="auto">
          <a:xfrm>
            <a:off x="1000125" y="4000500"/>
            <a:ext cx="2452688" cy="369888"/>
          </a:xfrm>
          <a:prstGeom prst="rect">
            <a:avLst/>
          </a:prstGeom>
          <a:solidFill>
            <a:schemeClr val="bg1"/>
          </a:solidFill>
          <a:ln w="28575">
            <a:solidFill>
              <a:srgbClr val="FF0000"/>
            </a:solidFill>
            <a:miter lim="800000"/>
            <a:headEnd/>
            <a:tailEnd/>
          </a:ln>
        </p:spPr>
        <p:txBody>
          <a:bodyPr>
            <a:spAutoFit/>
          </a:bodyPr>
          <a:lstStyle/>
          <a:p>
            <a:pPr>
              <a:spcBef>
                <a:spcPct val="50000"/>
              </a:spcBef>
            </a:pPr>
            <a:r>
              <a:rPr lang="en-US" altLang="ja-JP">
                <a:solidFill>
                  <a:srgbClr val="FF0000"/>
                </a:solidFill>
              </a:rPr>
              <a:t>%</a:t>
            </a:r>
            <a:r>
              <a:rPr lang="ja-JP" altLang="en-US">
                <a:solidFill>
                  <a:srgbClr val="FF0000"/>
                </a:solidFill>
              </a:rPr>
              <a:t>または</a:t>
            </a:r>
            <a:r>
              <a:rPr lang="en-US" altLang="ja-JP">
                <a:solidFill>
                  <a:srgbClr val="FF0000"/>
                </a:solidFill>
              </a:rPr>
              <a:t>foreach</a:t>
            </a:r>
            <a:r>
              <a:rPr lang="ja-JP" altLang="en-US">
                <a:solidFill>
                  <a:srgbClr val="FF0000"/>
                </a:solidFill>
              </a:rPr>
              <a:t>でも可</a:t>
            </a:r>
          </a:p>
        </p:txBody>
      </p:sp>
      <p:sp>
        <p:nvSpPr>
          <p:cNvPr id="15373" name="Text Box 13"/>
          <p:cNvSpPr txBox="1">
            <a:spLocks noChangeArrowheads="1"/>
          </p:cNvSpPr>
          <p:nvPr/>
        </p:nvSpPr>
        <p:spPr bwMode="auto">
          <a:xfrm>
            <a:off x="1143000" y="5286375"/>
            <a:ext cx="936625" cy="395288"/>
          </a:xfrm>
          <a:prstGeom prst="rect">
            <a:avLst/>
          </a:prstGeom>
          <a:solidFill>
            <a:schemeClr val="bg1"/>
          </a:solidFill>
          <a:ln w="28575">
            <a:solidFill>
              <a:srgbClr val="FF0000"/>
            </a:solidFill>
            <a:miter lim="800000"/>
            <a:headEnd/>
            <a:tailEnd/>
          </a:ln>
        </p:spPr>
        <p:txBody>
          <a:bodyPr>
            <a:spAutoFit/>
          </a:bodyPr>
          <a:lstStyle/>
          <a:p>
            <a:pPr>
              <a:spcBef>
                <a:spcPct val="50000"/>
              </a:spcBef>
            </a:pPr>
            <a:r>
              <a:rPr lang="ja-JP" altLang="en-US">
                <a:solidFill>
                  <a:srgbClr val="FF0000"/>
                </a:solidFill>
              </a:rPr>
              <a:t>省略可</a:t>
            </a:r>
          </a:p>
        </p:txBody>
      </p:sp>
      <p:sp>
        <p:nvSpPr>
          <p:cNvPr id="15374" name="Line 14"/>
          <p:cNvSpPr>
            <a:spLocks noChangeShapeType="1"/>
          </p:cNvSpPr>
          <p:nvPr/>
        </p:nvSpPr>
        <p:spPr bwMode="auto">
          <a:xfrm flipH="1" flipV="1">
            <a:off x="1285875" y="4929188"/>
            <a:ext cx="71438" cy="357187"/>
          </a:xfrm>
          <a:prstGeom prst="line">
            <a:avLst/>
          </a:prstGeom>
          <a:noFill/>
          <a:ln w="19050">
            <a:solidFill>
              <a:srgbClr val="FF0000"/>
            </a:solidFill>
            <a:round/>
            <a:headEnd/>
            <a:tailEnd/>
          </a:ln>
        </p:spPr>
        <p:txBody>
          <a:bodyPr/>
          <a:lstStyle/>
          <a:p>
            <a:endParaRPr lang="ja-JP" altLang="en-US"/>
          </a:p>
        </p:txBody>
      </p:sp>
      <p:sp>
        <p:nvSpPr>
          <p:cNvPr id="15375" name="Line 8"/>
          <p:cNvSpPr>
            <a:spLocks noChangeShapeType="1"/>
          </p:cNvSpPr>
          <p:nvPr/>
        </p:nvSpPr>
        <p:spPr bwMode="auto">
          <a:xfrm>
            <a:off x="857250" y="4929188"/>
            <a:ext cx="714375" cy="0"/>
          </a:xfrm>
          <a:prstGeom prst="line">
            <a:avLst/>
          </a:prstGeom>
          <a:noFill/>
          <a:ln w="28575">
            <a:solidFill>
              <a:srgbClr val="FF0000"/>
            </a:solidFill>
            <a:round/>
            <a:headEnd/>
            <a:tailEnd/>
          </a:ln>
        </p:spPr>
        <p:txBody>
          <a:bodyPr/>
          <a:lstStyle/>
          <a:p>
            <a:endParaRPr lang="ja-JP" altLang="en-US"/>
          </a:p>
        </p:txBody>
      </p:sp>
      <p:sp>
        <p:nvSpPr>
          <p:cNvPr id="15376" name="Text Box 5"/>
          <p:cNvSpPr txBox="1">
            <a:spLocks noChangeArrowheads="1"/>
          </p:cNvSpPr>
          <p:nvPr/>
        </p:nvSpPr>
        <p:spPr bwMode="auto">
          <a:xfrm>
            <a:off x="5929313" y="5286375"/>
            <a:ext cx="3001962" cy="646113"/>
          </a:xfrm>
          <a:prstGeom prst="rect">
            <a:avLst/>
          </a:prstGeom>
          <a:solidFill>
            <a:schemeClr val="bg1"/>
          </a:solidFill>
          <a:ln w="28575">
            <a:solidFill>
              <a:srgbClr val="0000FF"/>
            </a:solidFill>
            <a:miter lim="800000"/>
            <a:headEnd/>
            <a:tailEnd/>
          </a:ln>
        </p:spPr>
        <p:txBody>
          <a:bodyPr>
            <a:spAutoFit/>
          </a:bodyPr>
          <a:lstStyle/>
          <a:p>
            <a:pPr>
              <a:spcBef>
                <a:spcPct val="50000"/>
              </a:spcBef>
            </a:pPr>
            <a:r>
              <a:rPr lang="ja-JP" altLang="en-US">
                <a:solidFill>
                  <a:srgbClr val="0000FF"/>
                </a:solidFill>
              </a:rPr>
              <a:t>カレントにあるファイルのフルパスの一覧を表示</a:t>
            </a:r>
          </a:p>
        </p:txBody>
      </p:sp>
      <p:sp>
        <p:nvSpPr>
          <p:cNvPr id="15377" name="Line 6"/>
          <p:cNvSpPr>
            <a:spLocks noChangeShapeType="1"/>
          </p:cNvSpPr>
          <p:nvPr/>
        </p:nvSpPr>
        <p:spPr bwMode="auto">
          <a:xfrm>
            <a:off x="3429000" y="4214813"/>
            <a:ext cx="2071688" cy="0"/>
          </a:xfrm>
          <a:prstGeom prst="line">
            <a:avLst/>
          </a:prstGeom>
          <a:noFill/>
          <a:ln w="28575">
            <a:solidFill>
              <a:srgbClr val="FF0000"/>
            </a:solidFill>
            <a:round/>
            <a:headEnd/>
            <a:tailEnd/>
          </a:ln>
        </p:spPr>
        <p:txBody>
          <a:bodyPr/>
          <a:lstStyle/>
          <a:p>
            <a:endParaRPr lang="ja-JP" altLang="en-US"/>
          </a:p>
        </p:txBody>
      </p:sp>
      <p:sp>
        <p:nvSpPr>
          <p:cNvPr id="15378" name="Text Box 17"/>
          <p:cNvSpPr txBox="1">
            <a:spLocks noChangeArrowheads="1"/>
          </p:cNvSpPr>
          <p:nvPr/>
        </p:nvSpPr>
        <p:spPr bwMode="auto">
          <a:xfrm>
            <a:off x="2214563" y="5214938"/>
            <a:ext cx="3529012" cy="669925"/>
          </a:xfrm>
          <a:prstGeom prst="rect">
            <a:avLst/>
          </a:prstGeom>
          <a:solidFill>
            <a:schemeClr val="bg1"/>
          </a:solidFill>
          <a:ln w="28575">
            <a:solidFill>
              <a:srgbClr val="FF0000"/>
            </a:solidFill>
            <a:miter lim="800000"/>
            <a:headEnd/>
            <a:tailEnd/>
          </a:ln>
        </p:spPr>
        <p:txBody>
          <a:bodyPr>
            <a:spAutoFit/>
          </a:bodyPr>
          <a:lstStyle/>
          <a:p>
            <a:pPr>
              <a:spcBef>
                <a:spcPct val="50000"/>
              </a:spcBef>
            </a:pPr>
            <a:r>
              <a:rPr lang="ja-JP" altLang="en-US">
                <a:solidFill>
                  <a:srgbClr val="FF0000"/>
                </a:solidFill>
              </a:rPr>
              <a:t>スクリプトブロック。</a:t>
            </a:r>
            <a:r>
              <a:rPr lang="en-US" altLang="ja-JP">
                <a:solidFill>
                  <a:srgbClr val="FF0000"/>
                </a:solidFill>
              </a:rPr>
              <a:t>$_</a:t>
            </a:r>
            <a:r>
              <a:rPr lang="ja-JP" altLang="en-US">
                <a:solidFill>
                  <a:srgbClr val="FF0000"/>
                </a:solidFill>
              </a:rPr>
              <a:t>にはパイプに渡されたオブジェクトが格納</a:t>
            </a:r>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ja-JP" smtClean="0"/>
              <a:t>WMI</a:t>
            </a:r>
            <a:r>
              <a:rPr lang="ja-JP" altLang="en-US" smtClean="0"/>
              <a:t>も自由自在</a:t>
            </a:r>
            <a:r>
              <a:rPr lang="en-US" altLang="ja-JP" smtClean="0"/>
              <a:t>(1) Before &amp; After</a:t>
            </a:r>
          </a:p>
        </p:txBody>
      </p:sp>
      <p:sp>
        <p:nvSpPr>
          <p:cNvPr id="17411" name="Rectangle 3"/>
          <p:cNvSpPr>
            <a:spLocks noGrp="1" noChangeArrowheads="1"/>
          </p:cNvSpPr>
          <p:nvPr>
            <p:ph idx="1"/>
          </p:nvPr>
        </p:nvSpPr>
        <p:spPr>
          <a:xfrm>
            <a:off x="457200" y="1052513"/>
            <a:ext cx="8229600" cy="5073650"/>
          </a:xfrm>
          <a:prstGeom prst="rect">
            <a:avLst/>
          </a:prstGeom>
        </p:spPr>
        <p:txBody>
          <a:bodyPr/>
          <a:lstStyle/>
          <a:p>
            <a:r>
              <a:rPr lang="en-US" altLang="ja-JP" sz="2800" smtClean="0"/>
              <a:t>WMI (Windows Management Instrumentation)</a:t>
            </a:r>
            <a:r>
              <a:rPr lang="ja-JP" altLang="en-US" sz="2800" smtClean="0"/>
              <a:t>のクラスのインスタンスを簡単に呼び出せる。</a:t>
            </a:r>
          </a:p>
        </p:txBody>
      </p:sp>
      <p:sp>
        <p:nvSpPr>
          <p:cNvPr id="17412" name="Text Box 4"/>
          <p:cNvSpPr txBox="1">
            <a:spLocks noChangeArrowheads="1"/>
          </p:cNvSpPr>
          <p:nvPr/>
        </p:nvSpPr>
        <p:spPr bwMode="auto">
          <a:xfrm>
            <a:off x="755650" y="2492375"/>
            <a:ext cx="7632700" cy="1377950"/>
          </a:xfrm>
          <a:prstGeom prst="rect">
            <a:avLst/>
          </a:prstGeom>
          <a:noFill/>
          <a:ln w="9525">
            <a:solidFill>
              <a:schemeClr val="tx1"/>
            </a:solidFill>
            <a:miter lim="800000"/>
            <a:headEnd/>
            <a:tailEnd/>
          </a:ln>
        </p:spPr>
        <p:txBody>
          <a:bodyPr>
            <a:spAutoFit/>
          </a:bodyPr>
          <a:lstStyle/>
          <a:p>
            <a:r>
              <a:rPr lang="en-US" altLang="ja-JP" sz="1400">
                <a:latin typeface="ＭＳ ゴシック" pitchFamily="49" charset="-128"/>
                <a:ea typeface="ＭＳ ゴシック" pitchFamily="49" charset="-128"/>
              </a:rPr>
              <a:t>Set wbemServices = GetObject("winmgmts:\\.")</a:t>
            </a:r>
          </a:p>
          <a:p>
            <a:r>
              <a:rPr lang="en-US" altLang="ja-JP" sz="1400">
                <a:latin typeface="ＭＳ ゴシック" pitchFamily="49" charset="-128"/>
                <a:ea typeface="ＭＳ ゴシック" pitchFamily="49" charset="-128"/>
              </a:rPr>
              <a:t>Set wbemObjectSet = wbemServices.InstancesOf("Win32_LogicalMemoryConfiguration")</a:t>
            </a:r>
          </a:p>
          <a:p>
            <a:endParaRPr lang="en-US" altLang="ja-JP" sz="1400">
              <a:latin typeface="ＭＳ ゴシック" pitchFamily="49" charset="-128"/>
              <a:ea typeface="ＭＳ ゴシック" pitchFamily="49" charset="-128"/>
            </a:endParaRPr>
          </a:p>
          <a:p>
            <a:r>
              <a:rPr lang="en-US" altLang="ja-JP" sz="1400">
                <a:latin typeface="ＭＳ ゴシック" pitchFamily="49" charset="-128"/>
                <a:ea typeface="ＭＳ ゴシック" pitchFamily="49" charset="-128"/>
              </a:rPr>
              <a:t>For Each wbemObject In wbemObjectSet</a:t>
            </a:r>
          </a:p>
          <a:p>
            <a:r>
              <a:rPr lang="en-US" altLang="ja-JP" sz="1400">
                <a:latin typeface="ＭＳ ゴシック" pitchFamily="49" charset="-128"/>
                <a:ea typeface="ＭＳ ゴシック" pitchFamily="49" charset="-128"/>
              </a:rPr>
              <a:t>    WScript.Echo "</a:t>
            </a:r>
            <a:r>
              <a:rPr lang="ja-JP" altLang="en-US" sz="1400">
                <a:latin typeface="ＭＳ ゴシック" pitchFamily="49" charset="-128"/>
                <a:ea typeface="ＭＳ ゴシック" pitchFamily="49" charset="-128"/>
              </a:rPr>
              <a:t>物理メモリの合計 </a:t>
            </a:r>
            <a:r>
              <a:rPr lang="en-US" altLang="ja-JP" sz="1400">
                <a:latin typeface="ＭＳ ゴシック" pitchFamily="49" charset="-128"/>
                <a:ea typeface="ＭＳ ゴシック" pitchFamily="49" charset="-128"/>
              </a:rPr>
              <a:t>(kb): " &amp; wbemObject.TotalPhysicalMemory</a:t>
            </a:r>
          </a:p>
          <a:p>
            <a:r>
              <a:rPr lang="en-US" altLang="ja-JP" sz="1400">
                <a:latin typeface="ＭＳ ゴシック" pitchFamily="49" charset="-128"/>
                <a:ea typeface="ＭＳ ゴシック" pitchFamily="49" charset="-128"/>
              </a:rPr>
              <a:t>Next</a:t>
            </a:r>
            <a:endParaRPr lang="ja-JP" altLang="en-US" sz="1400">
              <a:latin typeface="ＭＳ ゴシック" pitchFamily="49" charset="-128"/>
              <a:ea typeface="ＭＳ ゴシック" pitchFamily="49" charset="-128"/>
            </a:endParaRPr>
          </a:p>
        </p:txBody>
      </p:sp>
      <p:sp>
        <p:nvSpPr>
          <p:cNvPr id="17413" name="Text Box 5"/>
          <p:cNvSpPr txBox="1">
            <a:spLocks noChangeArrowheads="1"/>
          </p:cNvSpPr>
          <p:nvPr/>
        </p:nvSpPr>
        <p:spPr bwMode="auto">
          <a:xfrm>
            <a:off x="539750" y="2133600"/>
            <a:ext cx="4391025" cy="395288"/>
          </a:xfrm>
          <a:prstGeom prst="rect">
            <a:avLst/>
          </a:prstGeom>
          <a:solidFill>
            <a:schemeClr val="bg1"/>
          </a:solidFill>
          <a:ln w="28575">
            <a:solidFill>
              <a:srgbClr val="0000FF"/>
            </a:solidFill>
            <a:miter lim="800000"/>
            <a:headEnd/>
            <a:tailEnd/>
          </a:ln>
        </p:spPr>
        <p:txBody>
          <a:bodyPr>
            <a:spAutoFit/>
          </a:bodyPr>
          <a:lstStyle/>
          <a:p>
            <a:pPr>
              <a:spcBef>
                <a:spcPct val="50000"/>
              </a:spcBef>
            </a:pPr>
            <a:r>
              <a:rPr lang="en-US" altLang="ja-JP">
                <a:solidFill>
                  <a:srgbClr val="0000FF"/>
                </a:solidFill>
              </a:rPr>
              <a:t>WSH with VBScript</a:t>
            </a:r>
            <a:r>
              <a:rPr lang="ja-JP" altLang="en-US">
                <a:solidFill>
                  <a:srgbClr val="0000FF"/>
                </a:solidFill>
              </a:rPr>
              <a:t>では</a:t>
            </a:r>
            <a:r>
              <a:rPr lang="en-US" altLang="ja-JP">
                <a:solidFill>
                  <a:srgbClr val="0000FF"/>
                </a:solidFill>
              </a:rPr>
              <a:t>…</a:t>
            </a:r>
          </a:p>
        </p:txBody>
      </p:sp>
      <p:sp>
        <p:nvSpPr>
          <p:cNvPr id="63495" name="Text Box 7"/>
          <p:cNvSpPr txBox="1">
            <a:spLocks noChangeArrowheads="1"/>
          </p:cNvSpPr>
          <p:nvPr/>
        </p:nvSpPr>
        <p:spPr bwMode="auto">
          <a:xfrm>
            <a:off x="755650" y="4508500"/>
            <a:ext cx="7632700" cy="527050"/>
          </a:xfrm>
          <a:prstGeom prst="rect">
            <a:avLst/>
          </a:prstGeom>
          <a:noFill/>
          <a:ln w="9525">
            <a:solidFill>
              <a:schemeClr val="tx1"/>
            </a:solidFill>
            <a:miter lim="800000"/>
            <a:headEnd/>
            <a:tailEnd/>
          </a:ln>
        </p:spPr>
        <p:txBody>
          <a:bodyPr>
            <a:spAutoFit/>
          </a:bodyPr>
          <a:lstStyle/>
          <a:p>
            <a:r>
              <a:rPr lang="en-US" altLang="ja-JP" sz="1400" dirty="0">
                <a:latin typeface="ＭＳ ゴシック" pitchFamily="49" charset="-128"/>
                <a:ea typeface="ＭＳ ゴシック" pitchFamily="49" charset="-128"/>
              </a:rPr>
              <a:t>PS C:\&gt; </a:t>
            </a:r>
            <a:r>
              <a:rPr lang="en-US" altLang="ja-JP" sz="1400" b="1" dirty="0">
                <a:latin typeface="ＭＳ ゴシック" pitchFamily="49" charset="-128"/>
                <a:ea typeface="ＭＳ ゴシック" pitchFamily="49" charset="-128"/>
              </a:rPr>
              <a:t>Get-</a:t>
            </a:r>
            <a:r>
              <a:rPr lang="en-US" altLang="ja-JP" sz="1400" b="1" dirty="0" err="1">
                <a:latin typeface="ＭＳ ゴシック" pitchFamily="49" charset="-128"/>
                <a:ea typeface="ＭＳ ゴシック" pitchFamily="49" charset="-128"/>
              </a:rPr>
              <a:t>WMIObject</a:t>
            </a:r>
            <a:r>
              <a:rPr lang="en-US" altLang="ja-JP" sz="1400" dirty="0">
                <a:latin typeface="ＭＳ ゴシック" pitchFamily="49" charset="-128"/>
                <a:ea typeface="ＭＳ ゴシック" pitchFamily="49" charset="-128"/>
              </a:rPr>
              <a:t> -class Win32_LogicalMemoryConfiguration -property </a:t>
            </a:r>
            <a:r>
              <a:rPr lang="en-US" altLang="ja-JP" sz="1400" dirty="0" err="1">
                <a:latin typeface="ＭＳ ゴシック" pitchFamily="49" charset="-128"/>
                <a:ea typeface="ＭＳ ゴシック" pitchFamily="49" charset="-128"/>
              </a:rPr>
              <a:t>TotalPhy</a:t>
            </a:r>
            <a:endParaRPr lang="en-US" altLang="ja-JP" sz="1400" dirty="0">
              <a:latin typeface="ＭＳ ゴシック" pitchFamily="49" charset="-128"/>
              <a:ea typeface="ＭＳ ゴシック" pitchFamily="49" charset="-128"/>
            </a:endParaRPr>
          </a:p>
          <a:p>
            <a:r>
              <a:rPr lang="en-US" altLang="ja-JP" sz="1400" dirty="0" err="1">
                <a:latin typeface="ＭＳ ゴシック" pitchFamily="49" charset="-128"/>
                <a:ea typeface="ＭＳ ゴシック" pitchFamily="49" charset="-128"/>
              </a:rPr>
              <a:t>sicalMemory</a:t>
            </a:r>
            <a:endParaRPr lang="en-US" altLang="ja-JP" sz="1400" dirty="0">
              <a:latin typeface="ＭＳ ゴシック" pitchFamily="49" charset="-128"/>
              <a:ea typeface="ＭＳ ゴシック" pitchFamily="49" charset="-128"/>
            </a:endParaRPr>
          </a:p>
        </p:txBody>
      </p:sp>
      <p:sp>
        <p:nvSpPr>
          <p:cNvPr id="63497" name="Text Box 9"/>
          <p:cNvSpPr txBox="1">
            <a:spLocks noChangeArrowheads="1"/>
          </p:cNvSpPr>
          <p:nvPr/>
        </p:nvSpPr>
        <p:spPr bwMode="auto">
          <a:xfrm>
            <a:off x="755650" y="5516563"/>
            <a:ext cx="7632700" cy="314325"/>
          </a:xfrm>
          <a:prstGeom prst="rect">
            <a:avLst/>
          </a:prstGeom>
          <a:noFill/>
          <a:ln w="9525">
            <a:solidFill>
              <a:schemeClr val="tx1"/>
            </a:solidFill>
            <a:miter lim="800000"/>
            <a:headEnd/>
            <a:tailEnd/>
          </a:ln>
        </p:spPr>
        <p:txBody>
          <a:bodyPr>
            <a:spAutoFit/>
          </a:bodyPr>
          <a:lstStyle/>
          <a:p>
            <a:r>
              <a:rPr lang="en-US" altLang="ja-JP" sz="1400">
                <a:latin typeface="ＭＳ ゴシック" pitchFamily="49" charset="-128"/>
                <a:ea typeface="ＭＳ ゴシック" pitchFamily="49" charset="-128"/>
              </a:rPr>
              <a:t>PS C:\&gt; </a:t>
            </a:r>
            <a:r>
              <a:rPr lang="en-US" altLang="ja-JP" sz="1400" b="1">
                <a:latin typeface="ＭＳ ゴシック" pitchFamily="49" charset="-128"/>
                <a:ea typeface="ＭＳ ゴシック" pitchFamily="49" charset="-128"/>
              </a:rPr>
              <a:t>gwmi</a:t>
            </a:r>
            <a:r>
              <a:rPr lang="en-US" altLang="ja-JP" sz="1400">
                <a:latin typeface="ＭＳ ゴシック" pitchFamily="49" charset="-128"/>
                <a:ea typeface="ＭＳ ゴシック" pitchFamily="49" charset="-128"/>
              </a:rPr>
              <a:t> Win32_LogicalMemoryConfiguration -p TotalPhysicalMemory</a:t>
            </a:r>
          </a:p>
        </p:txBody>
      </p:sp>
      <p:sp>
        <p:nvSpPr>
          <p:cNvPr id="63498" name="Text Box 10"/>
          <p:cNvSpPr txBox="1">
            <a:spLocks noChangeArrowheads="1"/>
          </p:cNvSpPr>
          <p:nvPr/>
        </p:nvSpPr>
        <p:spPr bwMode="auto">
          <a:xfrm>
            <a:off x="539750" y="4149725"/>
            <a:ext cx="4391025" cy="395288"/>
          </a:xfrm>
          <a:prstGeom prst="rect">
            <a:avLst/>
          </a:prstGeom>
          <a:solidFill>
            <a:schemeClr val="bg1"/>
          </a:solidFill>
          <a:ln w="28575">
            <a:solidFill>
              <a:srgbClr val="FF0000"/>
            </a:solidFill>
            <a:miter lim="800000"/>
            <a:headEnd/>
            <a:tailEnd/>
          </a:ln>
        </p:spPr>
        <p:txBody>
          <a:bodyPr>
            <a:spAutoFit/>
          </a:bodyPr>
          <a:lstStyle/>
          <a:p>
            <a:pPr>
              <a:spcBef>
                <a:spcPct val="50000"/>
              </a:spcBef>
            </a:pPr>
            <a:r>
              <a:rPr lang="en-US" altLang="ja-JP">
                <a:solidFill>
                  <a:srgbClr val="FF0000"/>
                </a:solidFill>
              </a:rPr>
              <a:t>PowerShell</a:t>
            </a:r>
            <a:r>
              <a:rPr lang="ja-JP" altLang="en-US">
                <a:solidFill>
                  <a:srgbClr val="FF0000"/>
                </a:solidFill>
              </a:rPr>
              <a:t>ではこんなに簡単！</a:t>
            </a:r>
            <a:endParaRPr lang="en-US" altLang="ja-JP">
              <a:solidFill>
                <a:srgbClr val="FF0000"/>
              </a:solidFill>
            </a:endParaRPr>
          </a:p>
        </p:txBody>
      </p:sp>
      <p:sp>
        <p:nvSpPr>
          <p:cNvPr id="63499" name="Text Box 11"/>
          <p:cNvSpPr txBox="1">
            <a:spLocks noChangeArrowheads="1"/>
          </p:cNvSpPr>
          <p:nvPr/>
        </p:nvSpPr>
        <p:spPr bwMode="auto">
          <a:xfrm>
            <a:off x="539750" y="5157788"/>
            <a:ext cx="4391025" cy="395287"/>
          </a:xfrm>
          <a:prstGeom prst="rect">
            <a:avLst/>
          </a:prstGeom>
          <a:solidFill>
            <a:schemeClr val="bg1"/>
          </a:solidFill>
          <a:ln w="28575">
            <a:solidFill>
              <a:srgbClr val="FF0000"/>
            </a:solidFill>
            <a:miter lim="800000"/>
            <a:headEnd/>
            <a:tailEnd/>
          </a:ln>
        </p:spPr>
        <p:txBody>
          <a:bodyPr>
            <a:spAutoFit/>
          </a:bodyPr>
          <a:lstStyle/>
          <a:p>
            <a:pPr>
              <a:spcBef>
                <a:spcPct val="50000"/>
              </a:spcBef>
            </a:pPr>
            <a:r>
              <a:rPr lang="ja-JP" altLang="en-US">
                <a:solidFill>
                  <a:srgbClr val="FF0000"/>
                </a:solidFill>
              </a:rPr>
              <a:t>省略すればさらに簡単！</a:t>
            </a:r>
          </a:p>
        </p:txBody>
      </p:sp>
      <p:sp>
        <p:nvSpPr>
          <p:cNvPr id="17418" name="Text Box 12"/>
          <p:cNvSpPr txBox="1">
            <a:spLocks noChangeArrowheads="1"/>
          </p:cNvSpPr>
          <p:nvPr/>
        </p:nvSpPr>
        <p:spPr bwMode="auto">
          <a:xfrm>
            <a:off x="6659563" y="3716338"/>
            <a:ext cx="1871662" cy="395287"/>
          </a:xfrm>
          <a:prstGeom prst="rect">
            <a:avLst/>
          </a:prstGeom>
          <a:solidFill>
            <a:schemeClr val="bg1"/>
          </a:solidFill>
          <a:ln w="28575">
            <a:solidFill>
              <a:srgbClr val="0000FF"/>
            </a:solidFill>
            <a:miter lim="800000"/>
            <a:headEnd/>
            <a:tailEnd/>
          </a:ln>
        </p:spPr>
        <p:txBody>
          <a:bodyPr>
            <a:spAutoFit/>
          </a:bodyPr>
          <a:lstStyle/>
          <a:p>
            <a:pPr>
              <a:spcBef>
                <a:spcPct val="50000"/>
              </a:spcBef>
            </a:pPr>
            <a:r>
              <a:rPr lang="ja-JP" altLang="en-US">
                <a:solidFill>
                  <a:srgbClr val="0000FF"/>
                </a:solidFill>
              </a:rPr>
              <a:t>長ったらしい</a:t>
            </a:r>
            <a:r>
              <a:rPr lang="en-US" altLang="ja-JP">
                <a:solidFill>
                  <a:srgbClr val="0000FF"/>
                </a:solidFill>
              </a:rPr>
              <a:t>…</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3498"/>
                                        </p:tgtEl>
                                        <p:attrNameLst>
                                          <p:attrName>style.visibility</p:attrName>
                                        </p:attrNameLst>
                                      </p:cBhvr>
                                      <p:to>
                                        <p:strVal val="visible"/>
                                      </p:to>
                                    </p:set>
                                    <p:animEffect transition="in" filter="box(in)">
                                      <p:cBhvr>
                                        <p:cTn id="7" dur="500"/>
                                        <p:tgtEl>
                                          <p:spTgt spid="63498"/>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63495"/>
                                        </p:tgtEl>
                                        <p:attrNameLst>
                                          <p:attrName>style.visibility</p:attrName>
                                        </p:attrNameLst>
                                      </p:cBhvr>
                                      <p:to>
                                        <p:strVal val="visible"/>
                                      </p:to>
                                    </p:set>
                                    <p:animEffect transition="in" filter="box(in)">
                                      <p:cBhvr>
                                        <p:cTn id="10" dur="500"/>
                                        <p:tgtEl>
                                          <p:spTgt spid="63495"/>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63499"/>
                                        </p:tgtEl>
                                        <p:attrNameLst>
                                          <p:attrName>style.visibility</p:attrName>
                                        </p:attrNameLst>
                                      </p:cBhvr>
                                      <p:to>
                                        <p:strVal val="visible"/>
                                      </p:to>
                                    </p:set>
                                    <p:animEffect transition="in" filter="box(in)">
                                      <p:cBhvr>
                                        <p:cTn id="13" dur="500"/>
                                        <p:tgtEl>
                                          <p:spTgt spid="63499"/>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63497"/>
                                        </p:tgtEl>
                                        <p:attrNameLst>
                                          <p:attrName>style.visibility</p:attrName>
                                        </p:attrNameLst>
                                      </p:cBhvr>
                                      <p:to>
                                        <p:strVal val="visible"/>
                                      </p:to>
                                    </p:set>
                                    <p:animEffect transition="in" filter="box(in)">
                                      <p:cBhvr>
                                        <p:cTn id="16" dur="500"/>
                                        <p:tgtEl>
                                          <p:spTgt spid="634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5" grpId="0" animBg="1"/>
      <p:bldP spid="63497" grpId="0" animBg="1"/>
      <p:bldP spid="63498" grpId="0" animBg="1"/>
      <p:bldP spid="6349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ja-JP" altLang="en-US" dirty="0" smtClean="0"/>
              <a:t>パイプの扱いと</a:t>
            </a:r>
            <a:r>
              <a:rPr lang="en-US" altLang="ja-JP" dirty="0" smtClean="0"/>
              <a:t>WMI</a:t>
            </a:r>
            <a:r>
              <a:rPr lang="ja-JP" altLang="en-US" dirty="0" smtClean="0"/>
              <a:t>のデモ</a:t>
            </a:r>
          </a:p>
        </p:txBody>
      </p:sp>
      <p:sp>
        <p:nvSpPr>
          <p:cNvPr id="16" name="テキスト プレースホルダ 2"/>
          <p:cNvSpPr txBox="1">
            <a:spLocks/>
          </p:cNvSpPr>
          <p:nvPr/>
        </p:nvSpPr>
        <p:spPr bwMode="auto">
          <a:xfrm>
            <a:off x="457200" y="1052513"/>
            <a:ext cx="8229600" cy="5073650"/>
          </a:xfrm>
          <a:prstGeom prst="rect">
            <a:avLst/>
          </a:prstGeom>
          <a:noFill/>
          <a:ln w="9525">
            <a:noFill/>
            <a:miter lim="800000"/>
            <a:headEnd/>
            <a:tailEnd/>
          </a:ln>
        </p:spPr>
        <p:txBody>
          <a:bodyPr/>
          <a:lstStyle/>
          <a:p>
            <a:pPr marL="342900" indent="-342900" eaLnBrk="0" hangingPunct="0">
              <a:spcBef>
                <a:spcPct val="20000"/>
              </a:spcBef>
              <a:defRPr/>
            </a:pPr>
            <a:endParaRPr lang="en-US" altLang="ja-JP" sz="3200" kern="0" dirty="0">
              <a:latin typeface="+mn-lt"/>
              <a:ea typeface="+mn-ea"/>
            </a:endParaRPr>
          </a:p>
          <a:p>
            <a:pPr marL="342900" indent="-342900" eaLnBrk="0" hangingPunct="0">
              <a:spcBef>
                <a:spcPct val="20000"/>
              </a:spcBef>
              <a:defRPr/>
            </a:pPr>
            <a:endParaRPr lang="en-US" altLang="ja-JP" sz="3200" kern="0" dirty="0">
              <a:latin typeface="+mn-lt"/>
              <a:ea typeface="+mn-ea"/>
            </a:endParaRPr>
          </a:p>
          <a:p>
            <a:pPr marL="342900" indent="-342900" algn="ctr" eaLnBrk="0" hangingPunct="0">
              <a:spcBef>
                <a:spcPct val="20000"/>
              </a:spcBef>
              <a:defRPr/>
            </a:pPr>
            <a:r>
              <a:rPr lang="en-US" altLang="ja-JP" sz="9600" kern="0" dirty="0" smtClean="0">
                <a:latin typeface="+mn-lt"/>
                <a:ea typeface="+mn-ea"/>
              </a:rPr>
              <a:t>DEMO1-2</a:t>
            </a:r>
            <a:endParaRPr lang="ja-JP" altLang="en-US" sz="9600" kern="0" dirty="0">
              <a:latin typeface="+mn-lt"/>
              <a:ea typeface="+mn-ea"/>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p:txBody>
          <a:bodyPr/>
          <a:lstStyle/>
          <a:p>
            <a:r>
              <a:rPr kumimoji="1" lang="en-US" altLang="ja-JP" smtClean="0"/>
              <a:t>PowerShell</a:t>
            </a:r>
            <a:r>
              <a:rPr kumimoji="1" lang="ja-JP" altLang="en-US" smtClean="0"/>
              <a:t>スクリプティング　導入編</a:t>
            </a:r>
          </a:p>
        </p:txBody>
      </p:sp>
      <p:sp>
        <p:nvSpPr>
          <p:cNvPr id="4" name="テキスト プレースホルダ 3"/>
          <p:cNvSpPr>
            <a:spLocks noGrp="1"/>
          </p:cNvSpPr>
          <p:nvPr>
            <p:ph type="body" sz="quarter" idx="10"/>
          </p:nvPr>
        </p:nvSpPr>
        <p:spPr>
          <a:xfrm>
            <a:off x="457200" y="1052513"/>
            <a:ext cx="8229600" cy="5073650"/>
          </a:xfrm>
          <a:prstGeom prst="rect">
            <a:avLst/>
          </a:prstGeom>
        </p:spPr>
        <p:txBody>
          <a:bodyPr/>
          <a:lstStyle/>
          <a:p>
            <a:pPr>
              <a:defRPr/>
            </a:pPr>
            <a:r>
              <a:rPr lang="ja-JP" altLang="en-US" dirty="0" smtClean="0"/>
              <a:t>スクリプトは</a:t>
            </a:r>
            <a:r>
              <a:rPr lang="ja-JP" altLang="en-US" dirty="0" smtClean="0">
                <a:solidFill>
                  <a:srgbClr val="FF0000"/>
                </a:solidFill>
              </a:rPr>
              <a:t>*</a:t>
            </a:r>
            <a:r>
              <a:rPr lang="en-US" altLang="ja-JP" dirty="0" smtClean="0">
                <a:solidFill>
                  <a:srgbClr val="FF0000"/>
                </a:solidFill>
              </a:rPr>
              <a:t>.ps1</a:t>
            </a:r>
            <a:r>
              <a:rPr lang="ja-JP" altLang="en-US" dirty="0" smtClean="0">
                <a:solidFill>
                  <a:srgbClr val="FF0000"/>
                </a:solidFill>
              </a:rPr>
              <a:t>ファイル</a:t>
            </a:r>
            <a:r>
              <a:rPr lang="ja-JP" altLang="en-US" dirty="0" smtClean="0"/>
              <a:t>（テキストファイル）に記述。</a:t>
            </a:r>
            <a:endParaRPr lang="en-US" altLang="ja-JP" dirty="0" smtClean="0"/>
          </a:p>
          <a:p>
            <a:pPr lvl="1">
              <a:defRPr/>
            </a:pPr>
            <a:r>
              <a:rPr lang="ja-JP" altLang="en-US" dirty="0" smtClean="0"/>
              <a:t>日本語を使う場合は</a:t>
            </a:r>
            <a:r>
              <a:rPr lang="en-US" altLang="ja-JP" dirty="0" smtClean="0"/>
              <a:t>encoding</a:t>
            </a:r>
            <a:r>
              <a:rPr lang="ja-JP" altLang="en-US" dirty="0" smtClean="0"/>
              <a:t>に</a:t>
            </a:r>
            <a:r>
              <a:rPr lang="en-US" altLang="ja-JP" dirty="0" smtClean="0"/>
              <a:t>Shift-JIS</a:t>
            </a:r>
            <a:r>
              <a:rPr lang="ja-JP" altLang="en-US" dirty="0" smtClean="0"/>
              <a:t>や</a:t>
            </a:r>
            <a:r>
              <a:rPr lang="en-US" altLang="ja-JP" dirty="0" smtClean="0"/>
              <a:t>UTF-8</a:t>
            </a:r>
            <a:r>
              <a:rPr lang="ja-JP" altLang="en-US" dirty="0" smtClean="0"/>
              <a:t>などを用いる。</a:t>
            </a:r>
            <a:endParaRPr lang="en-US" altLang="ja-JP" dirty="0" smtClean="0"/>
          </a:p>
          <a:p>
            <a:pPr>
              <a:defRPr/>
            </a:pPr>
            <a:r>
              <a:rPr lang="ja-JP" altLang="en-US" dirty="0" smtClean="0"/>
              <a:t>関連付けをする場合は手動で（レジストリを直接操作し）行う。</a:t>
            </a:r>
            <a:endParaRPr lang="en-US" altLang="ja-JP" dirty="0" smtClean="0"/>
          </a:p>
          <a:p>
            <a:pPr>
              <a:defRPr/>
            </a:pPr>
            <a:r>
              <a:rPr lang="ja-JP" altLang="en-US" dirty="0" smtClean="0"/>
              <a:t>スクリプト実行ポリシーの設定。</a:t>
            </a:r>
            <a:endParaRPr lang="en-US" altLang="ja-JP" dirty="0" smtClean="0"/>
          </a:p>
          <a:p>
            <a:pPr lvl="1"/>
            <a:r>
              <a:rPr kumimoji="1" lang="ja-JP" altLang="en-US" dirty="0" smtClean="0"/>
              <a:t>デフォルトは</a:t>
            </a:r>
            <a:r>
              <a:rPr kumimoji="1" lang="en-US" altLang="ja-JP" dirty="0" smtClean="0"/>
              <a:t>"</a:t>
            </a:r>
            <a:r>
              <a:rPr lang="en-US" dirty="0" smtClean="0"/>
              <a:t>Restricted"</a:t>
            </a:r>
            <a:r>
              <a:rPr lang="ja-JP" altLang="en-US" dirty="0" smtClean="0"/>
              <a:t>（スクリプトの実行不可）</a:t>
            </a:r>
            <a:endParaRPr lang="en-US" altLang="ja-JP" dirty="0" smtClean="0"/>
          </a:p>
          <a:p>
            <a:pPr lvl="1"/>
            <a:r>
              <a:rPr lang="en-US" altLang="ja-JP" b="1" dirty="0" smtClean="0"/>
              <a:t>Set-</a:t>
            </a:r>
            <a:r>
              <a:rPr lang="en-US" altLang="ja-JP" b="1" dirty="0" err="1" smtClean="0"/>
              <a:t>ExecutionPolicy</a:t>
            </a:r>
            <a:r>
              <a:rPr lang="ja-JP" altLang="en-US" dirty="0" smtClean="0"/>
              <a:t>で</a:t>
            </a:r>
            <a:r>
              <a:rPr lang="en-US" altLang="ja-JP" dirty="0" smtClean="0"/>
              <a:t>"</a:t>
            </a:r>
            <a:r>
              <a:rPr lang="en-US" altLang="ja-JP" dirty="0" err="1" smtClean="0"/>
              <a:t>RemoteSigned</a:t>
            </a:r>
            <a:r>
              <a:rPr lang="en-US" altLang="ja-JP" dirty="0" smtClean="0"/>
              <a:t>"</a:t>
            </a:r>
            <a:r>
              <a:rPr lang="ja-JP" altLang="en-US" dirty="0" smtClean="0"/>
              <a:t>（ローカルのスクリプトは無制限に実行可）などにする。</a:t>
            </a:r>
            <a:endParaRPr lang="en-US" altLang="ja-JP"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スクリプトの実行</a:t>
            </a:r>
            <a:endParaRPr kumimoji="1" lang="ja-JP" altLang="en-US" dirty="0"/>
          </a:p>
        </p:txBody>
      </p:sp>
      <p:sp>
        <p:nvSpPr>
          <p:cNvPr id="3" name="テキスト プレースホルダ 2"/>
          <p:cNvSpPr>
            <a:spLocks noGrp="1"/>
          </p:cNvSpPr>
          <p:nvPr>
            <p:ph type="body" sz="quarter" idx="10"/>
          </p:nvPr>
        </p:nvSpPr>
        <p:spPr>
          <a:xfrm>
            <a:off x="457200" y="1052513"/>
            <a:ext cx="8115328" cy="5073650"/>
          </a:xfrm>
          <a:prstGeom prst="rect">
            <a:avLst/>
          </a:prstGeom>
        </p:spPr>
        <p:txBody>
          <a:bodyPr/>
          <a:lstStyle/>
          <a:p>
            <a:r>
              <a:rPr kumimoji="1" lang="en-US" altLang="ja-JP" dirty="0" smtClean="0"/>
              <a:t>*.ps1</a:t>
            </a:r>
            <a:r>
              <a:rPr kumimoji="1" lang="ja-JP" altLang="en-US" dirty="0" smtClean="0"/>
              <a:t>ファイルのフルパスまたは相対パスを指定。</a:t>
            </a:r>
            <a:r>
              <a:rPr lang="en-US" altLang="ja-JP" dirty="0" smtClean="0"/>
              <a:t/>
            </a:r>
            <a:br>
              <a:rPr lang="en-US" altLang="ja-JP" dirty="0" smtClean="0"/>
            </a:br>
            <a:r>
              <a:rPr lang="en-US" altLang="ja-JP" dirty="0" smtClean="0">
                <a:solidFill>
                  <a:srgbClr val="0000FF"/>
                </a:solidFill>
              </a:rPr>
              <a:t>×</a:t>
            </a:r>
            <a:br>
              <a:rPr lang="en-US" altLang="ja-JP" dirty="0" smtClean="0">
                <a:solidFill>
                  <a:srgbClr val="0000FF"/>
                </a:solidFill>
              </a:rPr>
            </a:br>
            <a:r>
              <a:rPr lang="ja-JP" altLang="en-US" dirty="0" smtClean="0">
                <a:solidFill>
                  <a:srgbClr val="FF0000"/>
                </a:solidFill>
              </a:rPr>
              <a:t>○</a:t>
            </a:r>
            <a:r>
              <a:rPr lang="en-US" altLang="ja-JP" dirty="0" smtClean="0">
                <a:solidFill>
                  <a:srgbClr val="FF0000"/>
                </a:solidFill>
              </a:rPr>
              <a:t/>
            </a:r>
            <a:br>
              <a:rPr lang="en-US" altLang="ja-JP" dirty="0" smtClean="0">
                <a:solidFill>
                  <a:srgbClr val="FF0000"/>
                </a:solidFill>
              </a:rPr>
            </a:br>
            <a:r>
              <a:rPr lang="ja-JP" altLang="en-US" dirty="0" smtClean="0">
                <a:solidFill>
                  <a:srgbClr val="FF0000"/>
                </a:solidFill>
              </a:rPr>
              <a:t>○</a:t>
            </a:r>
            <a:endParaRPr lang="en-US" altLang="ja-JP" dirty="0" smtClean="0">
              <a:solidFill>
                <a:srgbClr val="FF0000"/>
              </a:solidFill>
            </a:endParaRPr>
          </a:p>
          <a:p>
            <a:r>
              <a:rPr lang="ja-JP" altLang="en-US" dirty="0" smtClean="0"/>
              <a:t>ドットの後にスペースを入れ、その後にスクリプトパスを指定すると、「</a:t>
            </a:r>
            <a:r>
              <a:rPr lang="ja-JP" altLang="en-US" dirty="0" smtClean="0">
                <a:solidFill>
                  <a:srgbClr val="FF0000"/>
                </a:solidFill>
              </a:rPr>
              <a:t>ドットソース</a:t>
            </a:r>
            <a:r>
              <a:rPr lang="ja-JP" altLang="en-US" dirty="0" smtClean="0"/>
              <a:t>」となる。</a:t>
            </a:r>
            <a:r>
              <a:rPr lang="en-US" altLang="ja-JP" dirty="0" smtClean="0"/>
              <a:t/>
            </a:r>
            <a:br>
              <a:rPr lang="en-US" altLang="ja-JP" dirty="0" smtClean="0"/>
            </a:br>
            <a:r>
              <a:rPr lang="ja-JP" altLang="en-US" dirty="0" smtClean="0"/>
              <a:t>（スクリプトソースをグローバルスコープに読み込む）</a:t>
            </a:r>
            <a:endParaRPr lang="en-US" altLang="ja-JP" dirty="0" smtClean="0"/>
          </a:p>
        </p:txBody>
      </p:sp>
      <p:sp>
        <p:nvSpPr>
          <p:cNvPr id="4" name="Text Box 7"/>
          <p:cNvSpPr txBox="1">
            <a:spLocks noChangeArrowheads="1"/>
          </p:cNvSpPr>
          <p:nvPr/>
        </p:nvSpPr>
        <p:spPr bwMode="auto">
          <a:xfrm>
            <a:off x="1357290" y="2143116"/>
            <a:ext cx="7632700" cy="307777"/>
          </a:xfrm>
          <a:prstGeom prst="rect">
            <a:avLst/>
          </a:prstGeom>
          <a:noFill/>
          <a:ln w="9525">
            <a:solidFill>
              <a:schemeClr val="tx1"/>
            </a:solidFill>
            <a:miter lim="800000"/>
            <a:headEnd/>
            <a:tailEnd/>
          </a:ln>
        </p:spPr>
        <p:txBody>
          <a:bodyPr>
            <a:spAutoFit/>
          </a:bodyPr>
          <a:lstStyle/>
          <a:p>
            <a:r>
              <a:rPr lang="en-US" altLang="ja-JP" sz="1400" dirty="0">
                <a:latin typeface="ＭＳ ゴシック" pitchFamily="49" charset="-128"/>
                <a:ea typeface="ＭＳ ゴシック" pitchFamily="49" charset="-128"/>
              </a:rPr>
              <a:t>PS C</a:t>
            </a:r>
            <a:r>
              <a:rPr lang="en-US" altLang="ja-JP" sz="1400" dirty="0" smtClean="0">
                <a:latin typeface="ＭＳ ゴシック" pitchFamily="49" charset="-128"/>
                <a:ea typeface="ＭＳ ゴシック" pitchFamily="49" charset="-128"/>
              </a:rPr>
              <a:t>:\script&gt;</a:t>
            </a:r>
            <a:r>
              <a:rPr lang="ja-JP" altLang="en-US" sz="1400" dirty="0" smtClean="0">
                <a:latin typeface="ＭＳ ゴシック" pitchFamily="49" charset="-128"/>
                <a:ea typeface="ＭＳ ゴシック" pitchFamily="49" charset="-128"/>
              </a:rPr>
              <a:t> </a:t>
            </a:r>
            <a:r>
              <a:rPr lang="en-US" altLang="ja-JP" sz="1400" dirty="0" smtClean="0">
                <a:latin typeface="ＭＳ ゴシック" pitchFamily="49" charset="-128"/>
                <a:ea typeface="ＭＳ ゴシック" pitchFamily="49" charset="-128"/>
              </a:rPr>
              <a:t>test.ps1</a:t>
            </a:r>
            <a:endParaRPr lang="en-US" altLang="ja-JP" sz="1400" dirty="0">
              <a:latin typeface="ＭＳ ゴシック" pitchFamily="49" charset="-128"/>
              <a:ea typeface="ＭＳ ゴシック" pitchFamily="49" charset="-128"/>
            </a:endParaRPr>
          </a:p>
        </p:txBody>
      </p:sp>
      <p:sp>
        <p:nvSpPr>
          <p:cNvPr id="5" name="Text Box 7"/>
          <p:cNvSpPr txBox="1">
            <a:spLocks noChangeArrowheads="1"/>
          </p:cNvSpPr>
          <p:nvPr/>
        </p:nvSpPr>
        <p:spPr bwMode="auto">
          <a:xfrm>
            <a:off x="1357290" y="2643182"/>
            <a:ext cx="7632700" cy="307777"/>
          </a:xfrm>
          <a:prstGeom prst="rect">
            <a:avLst/>
          </a:prstGeom>
          <a:noFill/>
          <a:ln w="9525">
            <a:solidFill>
              <a:schemeClr val="tx1"/>
            </a:solidFill>
            <a:miter lim="800000"/>
            <a:headEnd/>
            <a:tailEnd/>
          </a:ln>
        </p:spPr>
        <p:txBody>
          <a:bodyPr>
            <a:spAutoFit/>
          </a:bodyPr>
          <a:lstStyle/>
          <a:p>
            <a:r>
              <a:rPr lang="en-US" altLang="ja-JP" sz="1400" dirty="0">
                <a:latin typeface="ＭＳ ゴシック" pitchFamily="49" charset="-128"/>
                <a:ea typeface="ＭＳ ゴシック" pitchFamily="49" charset="-128"/>
              </a:rPr>
              <a:t>PS C</a:t>
            </a:r>
            <a:r>
              <a:rPr lang="en-US" altLang="ja-JP" sz="1400" dirty="0" smtClean="0">
                <a:latin typeface="ＭＳ ゴシック" pitchFamily="49" charset="-128"/>
                <a:ea typeface="ＭＳ ゴシック" pitchFamily="49" charset="-128"/>
              </a:rPr>
              <a:t>:\script&gt;</a:t>
            </a:r>
            <a:r>
              <a:rPr lang="ja-JP" altLang="en-US" sz="1400" dirty="0" smtClean="0">
                <a:latin typeface="ＭＳ ゴシック" pitchFamily="49" charset="-128"/>
                <a:ea typeface="ＭＳ ゴシック" pitchFamily="49" charset="-128"/>
              </a:rPr>
              <a:t> </a:t>
            </a:r>
            <a:r>
              <a:rPr lang="en-US" altLang="ja-JP" sz="1400" dirty="0" smtClean="0">
                <a:latin typeface="ＭＳ ゴシック" pitchFamily="49" charset="-128"/>
                <a:ea typeface="ＭＳ ゴシック" pitchFamily="49" charset="-128"/>
              </a:rPr>
              <a:t>C:\script\test.ps1</a:t>
            </a:r>
            <a:endParaRPr lang="en-US" altLang="ja-JP" sz="1400" dirty="0">
              <a:latin typeface="ＭＳ ゴシック" pitchFamily="49" charset="-128"/>
              <a:ea typeface="ＭＳ ゴシック" pitchFamily="49" charset="-128"/>
            </a:endParaRPr>
          </a:p>
        </p:txBody>
      </p:sp>
      <p:sp>
        <p:nvSpPr>
          <p:cNvPr id="6" name="Text Box 7"/>
          <p:cNvSpPr txBox="1">
            <a:spLocks noChangeArrowheads="1"/>
          </p:cNvSpPr>
          <p:nvPr/>
        </p:nvSpPr>
        <p:spPr bwMode="auto">
          <a:xfrm>
            <a:off x="1357290" y="3143248"/>
            <a:ext cx="7632700" cy="307777"/>
          </a:xfrm>
          <a:prstGeom prst="rect">
            <a:avLst/>
          </a:prstGeom>
          <a:noFill/>
          <a:ln w="9525">
            <a:solidFill>
              <a:schemeClr val="tx1"/>
            </a:solidFill>
            <a:miter lim="800000"/>
            <a:headEnd/>
            <a:tailEnd/>
          </a:ln>
        </p:spPr>
        <p:txBody>
          <a:bodyPr>
            <a:spAutoFit/>
          </a:bodyPr>
          <a:lstStyle/>
          <a:p>
            <a:r>
              <a:rPr lang="en-US" altLang="ja-JP" sz="1400" dirty="0">
                <a:latin typeface="ＭＳ ゴシック" pitchFamily="49" charset="-128"/>
                <a:ea typeface="ＭＳ ゴシック" pitchFamily="49" charset="-128"/>
              </a:rPr>
              <a:t>PS C</a:t>
            </a:r>
            <a:r>
              <a:rPr lang="en-US" altLang="ja-JP" sz="1400" dirty="0" smtClean="0">
                <a:latin typeface="ＭＳ ゴシック" pitchFamily="49" charset="-128"/>
                <a:ea typeface="ＭＳ ゴシック" pitchFamily="49" charset="-128"/>
              </a:rPr>
              <a:t>:\script&gt;</a:t>
            </a:r>
            <a:r>
              <a:rPr lang="ja-JP" altLang="en-US" sz="1400" dirty="0" smtClean="0">
                <a:latin typeface="ＭＳ ゴシック" pitchFamily="49" charset="-128"/>
                <a:ea typeface="ＭＳ ゴシック" pitchFamily="49" charset="-128"/>
              </a:rPr>
              <a:t> </a:t>
            </a:r>
            <a:r>
              <a:rPr lang="en-US" altLang="ja-JP" sz="1400" dirty="0" smtClean="0">
                <a:latin typeface="ＭＳ ゴシック" pitchFamily="49" charset="-128"/>
                <a:ea typeface="ＭＳ ゴシック" pitchFamily="49" charset="-128"/>
              </a:rPr>
              <a:t>.\test.ps1</a:t>
            </a:r>
            <a:endParaRPr lang="en-US" altLang="ja-JP" sz="1400" dirty="0">
              <a:latin typeface="ＭＳ ゴシック" pitchFamily="49" charset="-128"/>
              <a:ea typeface="ＭＳ ゴシック" pitchFamily="49" charset="-128"/>
            </a:endParaRPr>
          </a:p>
        </p:txBody>
      </p:sp>
      <p:sp>
        <p:nvSpPr>
          <p:cNvPr id="7" name="Text Box 7"/>
          <p:cNvSpPr txBox="1">
            <a:spLocks noChangeArrowheads="1"/>
          </p:cNvSpPr>
          <p:nvPr/>
        </p:nvSpPr>
        <p:spPr bwMode="auto">
          <a:xfrm>
            <a:off x="1357290" y="5715016"/>
            <a:ext cx="7632700" cy="307777"/>
          </a:xfrm>
          <a:prstGeom prst="rect">
            <a:avLst/>
          </a:prstGeom>
          <a:noFill/>
          <a:ln w="9525">
            <a:solidFill>
              <a:schemeClr val="tx1"/>
            </a:solidFill>
            <a:miter lim="800000"/>
            <a:headEnd/>
            <a:tailEnd/>
          </a:ln>
        </p:spPr>
        <p:txBody>
          <a:bodyPr>
            <a:spAutoFit/>
          </a:bodyPr>
          <a:lstStyle/>
          <a:p>
            <a:r>
              <a:rPr lang="en-US" altLang="ja-JP" sz="1400" dirty="0">
                <a:latin typeface="ＭＳ ゴシック" pitchFamily="49" charset="-128"/>
                <a:ea typeface="ＭＳ ゴシック" pitchFamily="49" charset="-128"/>
              </a:rPr>
              <a:t>PS C</a:t>
            </a:r>
            <a:r>
              <a:rPr lang="en-US" altLang="ja-JP" sz="1400" dirty="0" smtClean="0">
                <a:latin typeface="ＭＳ ゴシック" pitchFamily="49" charset="-128"/>
                <a:ea typeface="ＭＳ ゴシック" pitchFamily="49" charset="-128"/>
              </a:rPr>
              <a:t>:\script&gt;</a:t>
            </a:r>
            <a:r>
              <a:rPr lang="ja-JP" altLang="en-US" sz="1400" dirty="0" smtClean="0">
                <a:latin typeface="ＭＳ ゴシック" pitchFamily="49" charset="-128"/>
                <a:ea typeface="ＭＳ ゴシック" pitchFamily="49" charset="-128"/>
              </a:rPr>
              <a:t> </a:t>
            </a:r>
            <a:r>
              <a:rPr lang="en-US" altLang="ja-JP" sz="1400" dirty="0" smtClean="0">
                <a:latin typeface="ＭＳ ゴシック" pitchFamily="49" charset="-128"/>
                <a:ea typeface="ＭＳ ゴシック" pitchFamily="49" charset="-128"/>
              </a:rPr>
              <a:t>. .\test.ps1</a:t>
            </a:r>
            <a:endParaRPr lang="en-US" altLang="ja-JP" sz="1400" dirty="0">
              <a:latin typeface="ＭＳ ゴシック" pitchFamily="49" charset="-128"/>
              <a:ea typeface="ＭＳ ゴシック" pitchFamily="49"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ox(in)">
                                      <p:cBhvr>
                                        <p:cTn id="10" dur="500"/>
                                        <p:tgtEl>
                                          <p:spTgt spid="5"/>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ox(in)">
                                      <p:cBhvr>
                                        <p:cTn id="13" dur="500"/>
                                        <p:tgtEl>
                                          <p:spTgt spid="6"/>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box(in)">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基本的なスクリプト</a:t>
            </a:r>
            <a:endParaRPr kumimoji="1" lang="ja-JP" altLang="en-US" dirty="0"/>
          </a:p>
        </p:txBody>
      </p:sp>
      <p:sp>
        <p:nvSpPr>
          <p:cNvPr id="3" name="コンテンツ プレースホルダ 2"/>
          <p:cNvSpPr>
            <a:spLocks noGrp="1"/>
          </p:cNvSpPr>
          <p:nvPr>
            <p:ph idx="1"/>
          </p:nvPr>
        </p:nvSpPr>
        <p:spPr>
          <a:xfrm>
            <a:off x="457200" y="1052513"/>
            <a:ext cx="8229600" cy="5073650"/>
          </a:xfrm>
          <a:prstGeom prst="rect">
            <a:avLst/>
          </a:prstGeom>
        </p:spPr>
        <p:txBody>
          <a:bodyPr/>
          <a:lstStyle/>
          <a:p>
            <a:r>
              <a:rPr kumimoji="1" lang="ja-JP" altLang="en-US" dirty="0" smtClean="0"/>
              <a:t>基本はシェル操作の延長。コマンドラインに入力していたコマンドを複数行に記述する。</a:t>
            </a:r>
            <a:endParaRPr kumimoji="1" lang="ja-JP" altLang="en-US" dirty="0"/>
          </a:p>
        </p:txBody>
      </p:sp>
      <p:sp>
        <p:nvSpPr>
          <p:cNvPr id="5" name="Text Box 4"/>
          <p:cNvSpPr txBox="1">
            <a:spLocks noChangeArrowheads="1"/>
          </p:cNvSpPr>
          <p:nvPr/>
        </p:nvSpPr>
        <p:spPr bwMode="auto">
          <a:xfrm>
            <a:off x="1000100" y="2900132"/>
            <a:ext cx="7200900" cy="1600438"/>
          </a:xfrm>
          <a:prstGeom prst="rect">
            <a:avLst/>
          </a:prstGeom>
          <a:noFill/>
          <a:ln w="9525">
            <a:solidFill>
              <a:srgbClr val="0000FF"/>
            </a:solidFill>
            <a:miter lim="800000"/>
            <a:headEnd/>
            <a:tailEnd/>
          </a:ln>
        </p:spPr>
        <p:txBody>
          <a:bodyPr wrap="square">
            <a:spAutoFit/>
          </a:bodyPr>
          <a:lstStyle/>
          <a:p>
            <a:r>
              <a:rPr lang="en-US" altLang="ja-JP" sz="1400" dirty="0" smtClean="0">
                <a:latin typeface="ＭＳ ゴシック" pitchFamily="49" charset="-128"/>
                <a:ea typeface="ＭＳ ゴシック" pitchFamily="49" charset="-128"/>
              </a:rPr>
              <a:t>$path = "C:\script\log.txt"</a:t>
            </a:r>
          </a:p>
          <a:p>
            <a:r>
              <a:rPr lang="en-US" altLang="ja-JP" sz="1400" dirty="0" smtClean="0">
                <a:latin typeface="ＭＳ ゴシック" pitchFamily="49" charset="-128"/>
                <a:ea typeface="ＭＳ ゴシック" pitchFamily="49" charset="-128"/>
              </a:rPr>
              <a:t>"</a:t>
            </a:r>
            <a:r>
              <a:rPr lang="ja-JP" altLang="en-US" sz="1400" dirty="0" smtClean="0">
                <a:latin typeface="ＭＳ ゴシック" pitchFamily="49" charset="-128"/>
                <a:ea typeface="ＭＳ ゴシック" pitchFamily="49" charset="-128"/>
              </a:rPr>
              <a:t>日付</a:t>
            </a:r>
            <a:r>
              <a:rPr lang="en-US" altLang="ja-JP" sz="1400" dirty="0" smtClean="0">
                <a:latin typeface="ＭＳ ゴシック" pitchFamily="49" charset="-128"/>
                <a:ea typeface="ＭＳ ゴシック" pitchFamily="49" charset="-128"/>
              </a:rPr>
              <a:t>" &gt;&gt; $path</a:t>
            </a:r>
          </a:p>
          <a:p>
            <a:r>
              <a:rPr lang="en-US" altLang="ja-JP" sz="1400" dirty="0" smtClean="0">
                <a:latin typeface="ＭＳ ゴシック" pitchFamily="49" charset="-128"/>
                <a:ea typeface="ＭＳ ゴシック" pitchFamily="49" charset="-128"/>
              </a:rPr>
              <a:t>Get-Date &gt;&gt; $path</a:t>
            </a:r>
          </a:p>
          <a:p>
            <a:r>
              <a:rPr lang="en-US" altLang="ja-JP" sz="1400" dirty="0" smtClean="0">
                <a:latin typeface="ＭＳ ゴシック" pitchFamily="49" charset="-128"/>
                <a:ea typeface="ＭＳ ゴシック" pitchFamily="49" charset="-128"/>
              </a:rPr>
              <a:t>Get-</a:t>
            </a:r>
            <a:r>
              <a:rPr lang="en-US" altLang="ja-JP" sz="1400" dirty="0" err="1" smtClean="0">
                <a:latin typeface="ＭＳ ゴシック" pitchFamily="49" charset="-128"/>
                <a:ea typeface="ＭＳ ゴシック" pitchFamily="49" charset="-128"/>
              </a:rPr>
              <a:t>ChildItem</a:t>
            </a:r>
            <a:r>
              <a:rPr lang="en-US" altLang="ja-JP" sz="1400" dirty="0" smtClean="0">
                <a:latin typeface="ＭＳ ゴシック" pitchFamily="49" charset="-128"/>
                <a:ea typeface="ＭＳ ゴシック" pitchFamily="49" charset="-128"/>
              </a:rPr>
              <a:t> $</a:t>
            </a:r>
            <a:r>
              <a:rPr lang="en-US" altLang="ja-JP" sz="1400" dirty="0" err="1" smtClean="0">
                <a:latin typeface="ＭＳ ゴシック" pitchFamily="49" charset="-128"/>
                <a:ea typeface="ＭＳ ゴシック" pitchFamily="49" charset="-128"/>
              </a:rPr>
              <a:t>env:windir</a:t>
            </a:r>
            <a:r>
              <a:rPr lang="en-US" altLang="ja-JP" sz="1400" dirty="0" smtClean="0">
                <a:latin typeface="ＭＳ ゴシック" pitchFamily="49" charset="-128"/>
                <a:ea typeface="ＭＳ ゴシック" pitchFamily="49" charset="-128"/>
              </a:rPr>
              <a:t> &gt;&gt; $path</a:t>
            </a:r>
          </a:p>
          <a:p>
            <a:r>
              <a:rPr lang="en-US" altLang="ja-JP" sz="1400" dirty="0" smtClean="0">
                <a:latin typeface="ＭＳ ゴシック" pitchFamily="49" charset="-128"/>
                <a:ea typeface="ＭＳ ゴシック" pitchFamily="49" charset="-128"/>
              </a:rPr>
              <a:t>"</a:t>
            </a:r>
            <a:r>
              <a:rPr lang="ja-JP" altLang="en-US" sz="1400" dirty="0" smtClean="0">
                <a:latin typeface="ＭＳ ゴシック" pitchFamily="49" charset="-128"/>
                <a:ea typeface="ＭＳ ゴシック" pitchFamily="49" charset="-128"/>
              </a:rPr>
              <a:t>フォルダのサイズ</a:t>
            </a:r>
            <a:r>
              <a:rPr lang="en-US" altLang="ja-JP" sz="1400" dirty="0" smtClean="0">
                <a:latin typeface="ＭＳ ゴシック" pitchFamily="49" charset="-128"/>
                <a:ea typeface="ＭＳ ゴシック" pitchFamily="49" charset="-128"/>
              </a:rPr>
              <a:t>" &gt;&gt; $path</a:t>
            </a:r>
          </a:p>
          <a:p>
            <a:r>
              <a:rPr lang="en-US" altLang="ja-JP" sz="1400" dirty="0" smtClean="0">
                <a:latin typeface="ＭＳ ゴシック" pitchFamily="49" charset="-128"/>
                <a:ea typeface="ＭＳ ゴシック" pitchFamily="49" charset="-128"/>
              </a:rPr>
              <a:t>Get-</a:t>
            </a:r>
            <a:r>
              <a:rPr lang="en-US" altLang="ja-JP" sz="1400" dirty="0" err="1" smtClean="0">
                <a:latin typeface="ＭＳ ゴシック" pitchFamily="49" charset="-128"/>
                <a:ea typeface="ＭＳ ゴシック" pitchFamily="49" charset="-128"/>
              </a:rPr>
              <a:t>ChildItem</a:t>
            </a:r>
            <a:r>
              <a:rPr lang="en-US" altLang="ja-JP" sz="1400" dirty="0" smtClean="0">
                <a:latin typeface="ＭＳ ゴシック" pitchFamily="49" charset="-128"/>
                <a:ea typeface="ＭＳ ゴシック" pitchFamily="49" charset="-128"/>
              </a:rPr>
              <a:t> $</a:t>
            </a:r>
            <a:r>
              <a:rPr lang="en-US" altLang="ja-JP" sz="1400" dirty="0" err="1" smtClean="0">
                <a:latin typeface="ＭＳ ゴシック" pitchFamily="49" charset="-128"/>
                <a:ea typeface="ＭＳ ゴシック" pitchFamily="49" charset="-128"/>
              </a:rPr>
              <a:t>env:windir</a:t>
            </a:r>
            <a:r>
              <a:rPr lang="en-US" altLang="ja-JP" sz="1400" dirty="0" smtClean="0">
                <a:latin typeface="ＭＳ ゴシック" pitchFamily="49" charset="-128"/>
                <a:ea typeface="ＭＳ ゴシック" pitchFamily="49" charset="-128"/>
              </a:rPr>
              <a:t> -</a:t>
            </a:r>
            <a:r>
              <a:rPr lang="en-US" altLang="ja-JP" sz="1400" dirty="0" err="1" smtClean="0">
                <a:latin typeface="ＭＳ ゴシック" pitchFamily="49" charset="-128"/>
                <a:ea typeface="ＭＳ ゴシック" pitchFamily="49" charset="-128"/>
              </a:rPr>
              <a:t>recurse</a:t>
            </a:r>
            <a:r>
              <a:rPr lang="en-US" altLang="ja-JP" sz="1400" dirty="0" smtClean="0">
                <a:latin typeface="ＭＳ ゴシック" pitchFamily="49" charset="-128"/>
                <a:ea typeface="ＭＳ ゴシック" pitchFamily="49" charset="-128"/>
              </a:rPr>
              <a:t> -force | measure-object length -sum &gt;&gt; $path</a:t>
            </a:r>
          </a:p>
        </p:txBody>
      </p:sp>
      <p:sp>
        <p:nvSpPr>
          <p:cNvPr id="6" name="Text Box 12"/>
          <p:cNvSpPr txBox="1">
            <a:spLocks noChangeArrowheads="1"/>
          </p:cNvSpPr>
          <p:nvPr/>
        </p:nvSpPr>
        <p:spPr bwMode="auto">
          <a:xfrm>
            <a:off x="2071670" y="5000636"/>
            <a:ext cx="6015066" cy="923330"/>
          </a:xfrm>
          <a:prstGeom prst="rect">
            <a:avLst/>
          </a:prstGeom>
          <a:solidFill>
            <a:schemeClr val="bg1"/>
          </a:solidFill>
          <a:ln w="28575">
            <a:solidFill>
              <a:srgbClr val="0000FF"/>
            </a:solidFill>
            <a:miter lim="800000"/>
            <a:headEnd/>
            <a:tailEnd/>
          </a:ln>
        </p:spPr>
        <p:txBody>
          <a:bodyPr wrap="square">
            <a:spAutoFit/>
          </a:bodyPr>
          <a:lstStyle/>
          <a:p>
            <a:pPr>
              <a:spcBef>
                <a:spcPct val="50000"/>
              </a:spcBef>
            </a:pPr>
            <a:r>
              <a:rPr lang="en-US" altLang="ja-JP" dirty="0" smtClean="0">
                <a:solidFill>
                  <a:srgbClr val="0000FF"/>
                </a:solidFill>
              </a:rPr>
              <a:t>C:\script\log.txt</a:t>
            </a:r>
            <a:r>
              <a:rPr lang="ja-JP" altLang="en-US" dirty="0" smtClean="0">
                <a:solidFill>
                  <a:srgbClr val="0000FF"/>
                </a:solidFill>
              </a:rPr>
              <a:t>というファイルに、現在の日付と時刻、</a:t>
            </a:r>
            <a:r>
              <a:rPr lang="en-US" altLang="ja-JP" dirty="0" smtClean="0">
                <a:solidFill>
                  <a:srgbClr val="0000FF"/>
                </a:solidFill>
              </a:rPr>
              <a:t>Windows</a:t>
            </a:r>
            <a:r>
              <a:rPr lang="ja-JP" altLang="en-US" dirty="0" smtClean="0">
                <a:solidFill>
                  <a:srgbClr val="0000FF"/>
                </a:solidFill>
              </a:rPr>
              <a:t>フォルダ内のファイルとフォルダの一覧、</a:t>
            </a:r>
            <a:r>
              <a:rPr lang="en-US" altLang="ja-JP" dirty="0" smtClean="0">
                <a:solidFill>
                  <a:srgbClr val="0000FF"/>
                </a:solidFill>
              </a:rPr>
              <a:t>Windows</a:t>
            </a:r>
            <a:r>
              <a:rPr lang="ja-JP" altLang="en-US" dirty="0" smtClean="0">
                <a:solidFill>
                  <a:srgbClr val="0000FF"/>
                </a:solidFill>
              </a:rPr>
              <a:t>フォルダのサイズを書き込む。</a:t>
            </a:r>
            <a:endParaRPr lang="en-US" altLang="ja-JP" dirty="0">
              <a:solidFill>
                <a:srgbClr val="0000FF"/>
              </a:solidFill>
            </a:endParaRPr>
          </a:p>
        </p:txBody>
      </p:sp>
      <p:sp>
        <p:nvSpPr>
          <p:cNvPr id="7" name="Text Box 12"/>
          <p:cNvSpPr txBox="1">
            <a:spLocks noChangeArrowheads="1"/>
          </p:cNvSpPr>
          <p:nvPr/>
        </p:nvSpPr>
        <p:spPr bwMode="auto">
          <a:xfrm>
            <a:off x="714348" y="2542942"/>
            <a:ext cx="3714776" cy="369332"/>
          </a:xfrm>
          <a:prstGeom prst="rect">
            <a:avLst/>
          </a:prstGeom>
          <a:solidFill>
            <a:schemeClr val="bg1"/>
          </a:solidFill>
          <a:ln w="28575">
            <a:solidFill>
              <a:srgbClr val="0000FF"/>
            </a:solidFill>
            <a:miter lim="800000"/>
            <a:headEnd/>
            <a:tailEnd/>
          </a:ln>
        </p:spPr>
        <p:txBody>
          <a:bodyPr wrap="square">
            <a:spAutoFit/>
          </a:bodyPr>
          <a:lstStyle/>
          <a:p>
            <a:pPr>
              <a:spcBef>
                <a:spcPct val="50000"/>
              </a:spcBef>
            </a:pPr>
            <a:r>
              <a:rPr lang="en-US" altLang="ja-JP" dirty="0" smtClean="0">
                <a:solidFill>
                  <a:srgbClr val="0000FF"/>
                </a:solidFill>
              </a:rPr>
              <a:t>C:\script\log_windir.ps1</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デモ　～スクリプトの作成から実行まで</a:t>
            </a:r>
            <a:endParaRPr kumimoji="1" lang="ja-JP" altLang="en-US" dirty="0"/>
          </a:p>
        </p:txBody>
      </p:sp>
      <p:sp>
        <p:nvSpPr>
          <p:cNvPr id="3" name="コンテンツ プレースホルダ 2"/>
          <p:cNvSpPr>
            <a:spLocks noGrp="1"/>
          </p:cNvSpPr>
          <p:nvPr>
            <p:ph idx="1"/>
          </p:nvPr>
        </p:nvSpPr>
        <p:spPr/>
        <p:txBody>
          <a:bodyPr/>
          <a:lstStyle/>
          <a:p>
            <a:pPr>
              <a:buNone/>
            </a:pPr>
            <a:endParaRPr lang="en-US" altLang="ja-JP" dirty="0" smtClean="0"/>
          </a:p>
          <a:p>
            <a:pPr>
              <a:buNone/>
            </a:pPr>
            <a:endParaRPr lang="en-US" altLang="ja-JP" dirty="0" smtClean="0"/>
          </a:p>
          <a:p>
            <a:pPr>
              <a:buNone/>
            </a:pPr>
            <a:endParaRPr lang="en-US" altLang="ja-JP" dirty="0" smtClean="0"/>
          </a:p>
          <a:p>
            <a:pPr algn="ctr">
              <a:buNone/>
            </a:pPr>
            <a:r>
              <a:rPr lang="en-US" altLang="ja-JP" sz="9600" dirty="0" smtClean="0"/>
              <a:t>DEMO2-1</a:t>
            </a:r>
            <a:endParaRPr kumimoji="1" lang="ja-JP" altLang="en-US" sz="96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豊富な演算子</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sz="2400" dirty="0" smtClean="0"/>
              <a:t>数値演算子</a:t>
            </a:r>
            <a:endParaRPr lang="en-US" altLang="ja-JP" sz="2400" dirty="0" smtClean="0"/>
          </a:p>
          <a:p>
            <a:pPr lvl="1">
              <a:buFont typeface="Wingdings" pitchFamily="2" charset="2"/>
              <a:buChar char="Ø"/>
            </a:pPr>
            <a:r>
              <a:rPr lang="en-US" altLang="ja-JP" sz="2400" dirty="0" smtClean="0"/>
              <a:t>+, -, *, /, %</a:t>
            </a:r>
            <a:endParaRPr kumimoji="1" lang="en-US" altLang="ja-JP" sz="2400" dirty="0" smtClean="0"/>
          </a:p>
          <a:p>
            <a:r>
              <a:rPr kumimoji="1" lang="ja-JP" altLang="en-US" sz="2400" dirty="0" smtClean="0"/>
              <a:t>代入演算子、単項演算子</a:t>
            </a:r>
            <a:endParaRPr lang="en-US" altLang="ja-JP" sz="2400" dirty="0" smtClean="0"/>
          </a:p>
          <a:p>
            <a:pPr lvl="1">
              <a:buFont typeface="Wingdings" pitchFamily="2" charset="2"/>
              <a:buChar char="Ø"/>
            </a:pPr>
            <a:r>
              <a:rPr kumimoji="1" lang="en-US" altLang="ja-JP" sz="2400" dirty="0" smtClean="0"/>
              <a:t>=, +=, -=, *=, /=, %=, ++, --</a:t>
            </a:r>
          </a:p>
          <a:p>
            <a:r>
              <a:rPr kumimoji="1" lang="ja-JP" altLang="en-US" sz="2400" dirty="0" smtClean="0"/>
              <a:t>比較演算子</a:t>
            </a:r>
            <a:r>
              <a:rPr kumimoji="1" lang="ja-JP" altLang="en-US" sz="1800" dirty="0" smtClean="0"/>
              <a:t>（</a:t>
            </a:r>
            <a:r>
              <a:rPr kumimoji="1" lang="en-US" altLang="ja-JP" sz="1800" dirty="0" smtClean="0"/>
              <a:t>()</a:t>
            </a:r>
            <a:r>
              <a:rPr kumimoji="1" lang="ja-JP" altLang="en-US" sz="1800" dirty="0" smtClean="0"/>
              <a:t>内は多言語での表記。それぞれ</a:t>
            </a:r>
            <a:r>
              <a:rPr kumimoji="1" lang="en-US" altLang="ja-JP" sz="1800" dirty="0" smtClean="0"/>
              <a:t>c</a:t>
            </a:r>
            <a:r>
              <a:rPr kumimoji="1" lang="ja-JP" altLang="en-US" sz="1800" dirty="0" smtClean="0"/>
              <a:t>をつけると</a:t>
            </a:r>
            <a:r>
              <a:rPr kumimoji="1" lang="en-US" altLang="ja-JP" sz="1800" dirty="0" smtClean="0"/>
              <a:t>case-sensitive</a:t>
            </a:r>
            <a:r>
              <a:rPr kumimoji="1" lang="ja-JP" altLang="en-US" sz="1800" dirty="0" smtClean="0"/>
              <a:t>に）</a:t>
            </a:r>
            <a:endParaRPr kumimoji="1" lang="en-US" altLang="ja-JP" sz="1800" dirty="0" smtClean="0"/>
          </a:p>
          <a:p>
            <a:pPr lvl="1">
              <a:buFont typeface="Wingdings" pitchFamily="2" charset="2"/>
              <a:buChar char="Ø"/>
            </a:pPr>
            <a:r>
              <a:rPr kumimoji="1" lang="en-US" altLang="ja-JP" sz="2000" dirty="0" smtClean="0"/>
              <a:t>-</a:t>
            </a:r>
            <a:r>
              <a:rPr kumimoji="1" lang="en-US" altLang="ja-JP" sz="2000" dirty="0" err="1" smtClean="0"/>
              <a:t>lt</a:t>
            </a:r>
            <a:r>
              <a:rPr kumimoji="1" lang="en-US" altLang="ja-JP" sz="2000" dirty="0" smtClean="0"/>
              <a:t>(&lt;), -le(&lt;=), -</a:t>
            </a:r>
            <a:r>
              <a:rPr kumimoji="1" lang="en-US" altLang="ja-JP" sz="2000" dirty="0" err="1" smtClean="0"/>
              <a:t>gt</a:t>
            </a:r>
            <a:r>
              <a:rPr kumimoji="1" lang="en-US" altLang="ja-JP" sz="2000" dirty="0" smtClean="0"/>
              <a:t>(&gt;), -</a:t>
            </a:r>
            <a:r>
              <a:rPr kumimoji="1" lang="en-US" altLang="ja-JP" sz="2000" dirty="0" err="1" smtClean="0"/>
              <a:t>ge</a:t>
            </a:r>
            <a:r>
              <a:rPr kumimoji="1" lang="en-US" altLang="ja-JP" sz="2000" dirty="0" smtClean="0"/>
              <a:t>(&gt;=), -</a:t>
            </a:r>
            <a:r>
              <a:rPr kumimoji="1" lang="en-US" altLang="ja-JP" sz="2000" dirty="0" err="1" smtClean="0"/>
              <a:t>eq</a:t>
            </a:r>
            <a:r>
              <a:rPr kumimoji="1" lang="en-US" altLang="ja-JP" sz="2000" dirty="0" smtClean="0"/>
              <a:t>(=), -ne(!=)</a:t>
            </a:r>
          </a:p>
          <a:p>
            <a:pPr lvl="1">
              <a:buFont typeface="Wingdings" pitchFamily="2" charset="2"/>
              <a:buChar char="Ø"/>
            </a:pPr>
            <a:r>
              <a:rPr lang="en-US" altLang="ja-JP" sz="2000" dirty="0" smtClean="0"/>
              <a:t>-contains, -</a:t>
            </a:r>
            <a:r>
              <a:rPr lang="en-US" altLang="ja-JP" sz="2000" dirty="0" err="1" smtClean="0"/>
              <a:t>notcontains</a:t>
            </a:r>
            <a:r>
              <a:rPr lang="en-US" altLang="ja-JP" sz="2000" dirty="0" smtClean="0"/>
              <a:t>, -like -</a:t>
            </a:r>
            <a:r>
              <a:rPr lang="en-US" altLang="ja-JP" sz="2000" dirty="0" err="1" smtClean="0"/>
              <a:t>notlike</a:t>
            </a:r>
            <a:r>
              <a:rPr lang="en-US" altLang="ja-JP" sz="2000" dirty="0" smtClean="0"/>
              <a:t>, -match, -</a:t>
            </a:r>
            <a:r>
              <a:rPr lang="en-US" altLang="ja-JP" sz="2000" dirty="0" err="1" smtClean="0"/>
              <a:t>notmatch</a:t>
            </a:r>
            <a:endParaRPr lang="en-US" altLang="ja-JP" sz="2000" dirty="0" smtClean="0"/>
          </a:p>
          <a:p>
            <a:r>
              <a:rPr lang="ja-JP" altLang="en-US" sz="2400" dirty="0" smtClean="0"/>
              <a:t>論理演算子、ビット演算子</a:t>
            </a:r>
            <a:endParaRPr lang="en-US" altLang="ja-JP" sz="2400" dirty="0" smtClean="0"/>
          </a:p>
          <a:p>
            <a:pPr lvl="1">
              <a:buFont typeface="Wingdings" pitchFamily="2" charset="2"/>
              <a:buChar char="Ø"/>
            </a:pPr>
            <a:r>
              <a:rPr lang="en-US" altLang="ja-JP" sz="2000" dirty="0" smtClean="0"/>
              <a:t>-not, !, -and, -or, -</a:t>
            </a:r>
            <a:r>
              <a:rPr lang="en-US" altLang="ja-JP" sz="2000" dirty="0" err="1" smtClean="0"/>
              <a:t>xor</a:t>
            </a:r>
            <a:r>
              <a:rPr lang="en-US" altLang="ja-JP" sz="2000" dirty="0" smtClean="0"/>
              <a:t>, -</a:t>
            </a:r>
            <a:r>
              <a:rPr lang="en-US" altLang="ja-JP" sz="2000" dirty="0" err="1" smtClean="0"/>
              <a:t>bnot</a:t>
            </a:r>
            <a:r>
              <a:rPr lang="en-US" altLang="ja-JP" sz="2000" dirty="0" smtClean="0"/>
              <a:t>, -band, -</a:t>
            </a:r>
            <a:r>
              <a:rPr lang="en-US" altLang="ja-JP" sz="2000" dirty="0" err="1" smtClean="0"/>
              <a:t>bor</a:t>
            </a:r>
            <a:r>
              <a:rPr lang="en-US" altLang="ja-JP" sz="2000" dirty="0" smtClean="0"/>
              <a:t>, -</a:t>
            </a:r>
            <a:r>
              <a:rPr lang="en-US" altLang="ja-JP" sz="2000" dirty="0" err="1" smtClean="0"/>
              <a:t>bxor</a:t>
            </a:r>
            <a:endParaRPr lang="en-US" altLang="ja-JP" sz="2000" dirty="0" smtClean="0"/>
          </a:p>
          <a:p>
            <a:r>
              <a:rPr lang="ja-JP" altLang="en-US" sz="2400" dirty="0" smtClean="0"/>
              <a:t>その他、置換演算子</a:t>
            </a:r>
            <a:r>
              <a:rPr lang="en-US" altLang="ja-JP" sz="2400" dirty="0" smtClean="0"/>
              <a:t>(-replace)</a:t>
            </a:r>
            <a:r>
              <a:rPr lang="ja-JP" altLang="en-US" sz="2400" dirty="0" err="1" smtClean="0"/>
              <a:t>、</a:t>
            </a:r>
            <a:r>
              <a:rPr lang="ja-JP" altLang="en-US" sz="2400" dirty="0" smtClean="0"/>
              <a:t>型演算子</a:t>
            </a:r>
            <a:r>
              <a:rPr lang="en-US" altLang="ja-JP" sz="2400" dirty="0" smtClean="0"/>
              <a:t>(-is, -as)</a:t>
            </a:r>
            <a:r>
              <a:rPr lang="ja-JP" altLang="en-US" sz="2400" dirty="0" err="1" smtClean="0"/>
              <a:t>、</a:t>
            </a:r>
            <a:r>
              <a:rPr lang="ja-JP" altLang="en-US" sz="2400" dirty="0" smtClean="0"/>
              <a:t>範囲演算子</a:t>
            </a:r>
            <a:r>
              <a:rPr lang="en-US" altLang="ja-JP" sz="2400" dirty="0" smtClean="0"/>
              <a:t>(..)</a:t>
            </a:r>
            <a:r>
              <a:rPr lang="ja-JP" altLang="en-US" sz="2400" dirty="0" err="1" smtClean="0"/>
              <a:t>、</a:t>
            </a:r>
            <a:r>
              <a:rPr lang="ja-JP" altLang="en-US" sz="2400" dirty="0" smtClean="0"/>
              <a:t>呼び出し演算子</a:t>
            </a:r>
            <a:r>
              <a:rPr lang="en-US" altLang="ja-JP" sz="2400" dirty="0" smtClean="0"/>
              <a:t>(&amp;)</a:t>
            </a:r>
            <a:r>
              <a:rPr lang="ja-JP" altLang="en-US" sz="2400" dirty="0" err="1" smtClean="0"/>
              <a:t>、</a:t>
            </a:r>
            <a:r>
              <a:rPr lang="ja-JP" altLang="en-US" sz="2400" dirty="0" smtClean="0"/>
              <a:t>フォーマット演算子</a:t>
            </a:r>
            <a:r>
              <a:rPr lang="en-US" altLang="ja-JP" sz="2400" dirty="0" smtClean="0"/>
              <a:t>(-f)</a:t>
            </a:r>
            <a:r>
              <a:rPr lang="ja-JP" altLang="en-US" sz="2400" dirty="0" err="1" smtClean="0"/>
              <a:t>、</a:t>
            </a:r>
            <a:r>
              <a:rPr lang="ja-JP" altLang="en-US" sz="2400" dirty="0" smtClean="0"/>
              <a:t>リダイレクト演算子</a:t>
            </a:r>
            <a:r>
              <a:rPr lang="en-US" altLang="ja-JP" sz="2400" dirty="0" smtClean="0"/>
              <a:t>(&gt;, &gt;&gt;)</a:t>
            </a:r>
            <a:r>
              <a:rPr lang="ja-JP" altLang="en-US" sz="2400" dirty="0" smtClean="0"/>
              <a:t>など</a:t>
            </a:r>
            <a:endParaRPr lang="en-US" altLang="ja-JP" sz="2400" dirty="0" smtClean="0"/>
          </a:p>
          <a:p>
            <a:endParaRPr lang="en-US" altLang="ja-JP" sz="24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ltLang="ja-JP" dirty="0" err="1" smtClean="0"/>
              <a:t>PowerShell</a:t>
            </a:r>
            <a:endParaRPr lang="en-US" altLang="ja-JP" dirty="0" smtClean="0"/>
          </a:p>
        </p:txBody>
      </p:sp>
      <p:sp>
        <p:nvSpPr>
          <p:cNvPr id="3075" name="Rectangle 3"/>
          <p:cNvSpPr>
            <a:spLocks noGrp="1" noChangeArrowheads="1"/>
          </p:cNvSpPr>
          <p:nvPr>
            <p:ph idx="1"/>
          </p:nvPr>
        </p:nvSpPr>
        <p:spPr>
          <a:xfrm>
            <a:off x="457200" y="1052513"/>
            <a:ext cx="8229600" cy="5073650"/>
          </a:xfrm>
          <a:prstGeom prst="rect">
            <a:avLst/>
          </a:prstGeom>
        </p:spPr>
        <p:txBody>
          <a:bodyPr/>
          <a:lstStyle/>
          <a:p>
            <a:r>
              <a:rPr lang="en-US" altLang="ja-JP" dirty="0" smtClean="0"/>
              <a:t>.NET Framework</a:t>
            </a:r>
            <a:r>
              <a:rPr lang="ja-JP" altLang="en-US" dirty="0" smtClean="0"/>
              <a:t>ベースの新しいシェル・スクリプト実行環境</a:t>
            </a:r>
            <a:br>
              <a:rPr lang="ja-JP" altLang="en-US" dirty="0" smtClean="0"/>
            </a:br>
            <a:r>
              <a:rPr lang="ja-JP" altLang="en-US" dirty="0" smtClean="0"/>
              <a:t>それが、</a:t>
            </a:r>
            <a:r>
              <a:rPr lang="en-US" altLang="ja-JP" dirty="0" smtClean="0">
                <a:solidFill>
                  <a:srgbClr val="FF0000"/>
                </a:solidFill>
              </a:rPr>
              <a:t>Windows </a:t>
            </a:r>
            <a:r>
              <a:rPr lang="en-US" altLang="ja-JP" dirty="0" err="1" smtClean="0">
                <a:solidFill>
                  <a:srgbClr val="FF0000"/>
                </a:solidFill>
              </a:rPr>
              <a:t>PowerShell</a:t>
            </a:r>
            <a:r>
              <a:rPr lang="ja-JP" altLang="en-US" dirty="0" smtClean="0"/>
              <a:t>です。</a:t>
            </a:r>
            <a:br>
              <a:rPr lang="ja-JP" altLang="en-US" dirty="0" smtClean="0"/>
            </a:br>
            <a:r>
              <a:rPr lang="ja-JP" altLang="en-US" sz="2800" dirty="0" smtClean="0"/>
              <a:t>（開発コード</a:t>
            </a:r>
            <a:r>
              <a:rPr lang="en-US" altLang="ja-JP" sz="2800" dirty="0" smtClean="0"/>
              <a:t>Monad</a:t>
            </a:r>
            <a:r>
              <a:rPr lang="ja-JP" altLang="en-US" sz="2800" dirty="0" err="1" smtClean="0"/>
              <a:t>、</a:t>
            </a:r>
            <a:r>
              <a:rPr lang="ja-JP" altLang="en-US" sz="2800" dirty="0" smtClean="0"/>
              <a:t>旧称</a:t>
            </a:r>
            <a:r>
              <a:rPr lang="en-US" altLang="ja-JP" sz="2800" dirty="0" smtClean="0"/>
              <a:t>MSH(Microsoft Command Shell)</a:t>
            </a:r>
            <a:r>
              <a:rPr lang="ja-JP" altLang="en-US" sz="2800" dirty="0" smtClean="0"/>
              <a:t>）</a:t>
            </a:r>
          </a:p>
        </p:txBody>
      </p:sp>
      <p:pic>
        <p:nvPicPr>
          <p:cNvPr id="3076" name="Picture 4"/>
          <p:cNvPicPr>
            <a:picLocks noChangeAspect="1" noChangeArrowheads="1"/>
          </p:cNvPicPr>
          <p:nvPr/>
        </p:nvPicPr>
        <p:blipFill>
          <a:blip r:embed="rId3"/>
          <a:srcRect/>
          <a:stretch>
            <a:fillRect/>
          </a:stretch>
        </p:blipFill>
        <p:spPr bwMode="auto">
          <a:xfrm>
            <a:off x="2484438" y="3429000"/>
            <a:ext cx="3671887" cy="26781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簡素化された配列の取り扱い</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sz="2800" dirty="0" smtClean="0"/>
              <a:t>固定長配列を簡単に作成できる。</a:t>
            </a:r>
            <a:endParaRPr kumimoji="1" lang="en-US" altLang="ja-JP" sz="2800" dirty="0" smtClean="0"/>
          </a:p>
          <a:p>
            <a:endParaRPr lang="en-US" altLang="ja-JP" sz="2800" dirty="0" smtClean="0"/>
          </a:p>
          <a:p>
            <a:endParaRPr kumimoji="1" lang="en-US" altLang="ja-JP" sz="2800" dirty="0" smtClean="0"/>
          </a:p>
          <a:p>
            <a:endParaRPr lang="en-US" altLang="ja-JP" sz="2800" dirty="0" smtClean="0"/>
          </a:p>
          <a:p>
            <a:endParaRPr kumimoji="1" lang="en-US" altLang="ja-JP" sz="2800" dirty="0" smtClean="0"/>
          </a:p>
          <a:p>
            <a:r>
              <a:rPr kumimoji="1" lang="ja-JP" altLang="en-US" sz="2800" dirty="0" smtClean="0"/>
              <a:t>演算子を使った配列操作。</a:t>
            </a:r>
            <a:endParaRPr kumimoji="1" lang="ja-JP" altLang="en-US" sz="2800" dirty="0"/>
          </a:p>
        </p:txBody>
      </p:sp>
      <p:sp>
        <p:nvSpPr>
          <p:cNvPr id="4" name="Text Box 4"/>
          <p:cNvSpPr txBox="1">
            <a:spLocks noChangeArrowheads="1"/>
          </p:cNvSpPr>
          <p:nvPr/>
        </p:nvSpPr>
        <p:spPr bwMode="auto">
          <a:xfrm>
            <a:off x="1142976" y="1785926"/>
            <a:ext cx="7200900" cy="1815882"/>
          </a:xfrm>
          <a:prstGeom prst="rect">
            <a:avLst/>
          </a:prstGeom>
          <a:noFill/>
          <a:ln w="9525">
            <a:solidFill>
              <a:srgbClr val="0000FF"/>
            </a:solidFill>
            <a:miter lim="800000"/>
            <a:headEnd/>
            <a:tailEnd/>
          </a:ln>
        </p:spPr>
        <p:txBody>
          <a:bodyPr wrap="square">
            <a:spAutoFit/>
          </a:bodyPr>
          <a:lstStyle/>
          <a:p>
            <a:r>
              <a:rPr lang="en-US" altLang="ja-JP" sz="1400" dirty="0" smtClean="0">
                <a:latin typeface="ＭＳ ゴシック" pitchFamily="49" charset="-128"/>
                <a:ea typeface="ＭＳ ゴシック" pitchFamily="49" charset="-128"/>
              </a:rPr>
              <a:t>$arr1 = 1,3,5,7,9          #5</a:t>
            </a:r>
            <a:r>
              <a:rPr lang="ja-JP" altLang="en-US" sz="1400" dirty="0" smtClean="0">
                <a:latin typeface="ＭＳ ゴシック" pitchFamily="49" charset="-128"/>
                <a:ea typeface="ＭＳ ゴシック" pitchFamily="49" charset="-128"/>
              </a:rPr>
              <a:t>個の要素を持つ配列</a:t>
            </a:r>
          </a:p>
          <a:p>
            <a:r>
              <a:rPr lang="en-US" altLang="ja-JP" sz="1400" dirty="0" smtClean="0">
                <a:latin typeface="ＭＳ ゴシック" pitchFamily="49" charset="-128"/>
                <a:ea typeface="ＭＳ ゴシック" pitchFamily="49" charset="-128"/>
              </a:rPr>
              <a:t>$arr2 = 1..10              #1</a:t>
            </a:r>
            <a:r>
              <a:rPr lang="ja-JP" altLang="en-US" sz="1400" dirty="0" smtClean="0">
                <a:latin typeface="ＭＳ ゴシック" pitchFamily="49" charset="-128"/>
                <a:ea typeface="ＭＳ ゴシック" pitchFamily="49" charset="-128"/>
              </a:rPr>
              <a:t>～</a:t>
            </a:r>
            <a:r>
              <a:rPr lang="en-US" altLang="ja-JP" sz="1400" dirty="0" smtClean="0">
                <a:latin typeface="ＭＳ ゴシック" pitchFamily="49" charset="-128"/>
                <a:ea typeface="ＭＳ ゴシック" pitchFamily="49" charset="-128"/>
              </a:rPr>
              <a:t>10</a:t>
            </a:r>
            <a:r>
              <a:rPr lang="ja-JP" altLang="en-US" sz="1400" dirty="0" err="1" smtClean="0">
                <a:latin typeface="ＭＳ ゴシック" pitchFamily="49" charset="-128"/>
                <a:ea typeface="ＭＳ ゴシック" pitchFamily="49" charset="-128"/>
              </a:rPr>
              <a:t>までの</a:t>
            </a:r>
            <a:r>
              <a:rPr lang="ja-JP" altLang="en-US" sz="1400" dirty="0" smtClean="0">
                <a:latin typeface="ＭＳ ゴシック" pitchFamily="49" charset="-128"/>
                <a:ea typeface="ＭＳ ゴシック" pitchFamily="49" charset="-128"/>
              </a:rPr>
              <a:t>要素を持つ配列</a:t>
            </a:r>
            <a:endParaRPr lang="en-US" altLang="ja-JP" sz="1400" dirty="0" smtClean="0">
              <a:latin typeface="ＭＳ ゴシック" pitchFamily="49" charset="-128"/>
              <a:ea typeface="ＭＳ ゴシック" pitchFamily="49" charset="-128"/>
            </a:endParaRPr>
          </a:p>
          <a:p>
            <a:r>
              <a:rPr lang="en-US" altLang="ja-JP" sz="1400" dirty="0" smtClean="0">
                <a:latin typeface="ＭＳ ゴシック" pitchFamily="49" charset="-128"/>
                <a:ea typeface="ＭＳ ゴシック" pitchFamily="49" charset="-128"/>
              </a:rPr>
              <a:t>$arr3 = @(1)               #1</a:t>
            </a:r>
            <a:r>
              <a:rPr lang="ja-JP" altLang="en-US" sz="1400" dirty="0" smtClean="0">
                <a:latin typeface="ＭＳ ゴシック" pitchFamily="49" charset="-128"/>
                <a:ea typeface="ＭＳ ゴシック" pitchFamily="49" charset="-128"/>
              </a:rPr>
              <a:t>要素の配列</a:t>
            </a:r>
          </a:p>
          <a:p>
            <a:r>
              <a:rPr lang="en-US" altLang="ja-JP" sz="1400" dirty="0" smtClean="0">
                <a:latin typeface="ＭＳ ゴシック" pitchFamily="49" charset="-128"/>
                <a:ea typeface="ＭＳ ゴシック" pitchFamily="49" charset="-128"/>
              </a:rPr>
              <a:t>$arr4 = @()                #</a:t>
            </a:r>
            <a:r>
              <a:rPr lang="ja-JP" altLang="en-US" sz="1400" dirty="0" smtClean="0">
                <a:latin typeface="ＭＳ ゴシック" pitchFamily="49" charset="-128"/>
                <a:ea typeface="ＭＳ ゴシック" pitchFamily="49" charset="-128"/>
              </a:rPr>
              <a:t>空の配列</a:t>
            </a:r>
          </a:p>
          <a:p>
            <a:endParaRPr lang="ja-JP" altLang="en-US" sz="1400" dirty="0" smtClean="0">
              <a:latin typeface="ＭＳ ゴシック" pitchFamily="49" charset="-128"/>
              <a:ea typeface="ＭＳ ゴシック" pitchFamily="49" charset="-128"/>
            </a:endParaRPr>
          </a:p>
          <a:p>
            <a:r>
              <a:rPr lang="en-US" altLang="ja-JP" sz="1400" dirty="0" smtClean="0">
                <a:latin typeface="ＭＳ ゴシック" pitchFamily="49" charset="-128"/>
                <a:ea typeface="ＭＳ ゴシック" pitchFamily="49" charset="-128"/>
              </a:rPr>
              <a:t>$arr2[3]                   #4</a:t>
            </a:r>
            <a:r>
              <a:rPr lang="ja-JP" altLang="en-US" sz="1400" dirty="0" smtClean="0">
                <a:latin typeface="ＭＳ ゴシック" pitchFamily="49" charset="-128"/>
                <a:ea typeface="ＭＳ ゴシック" pitchFamily="49" charset="-128"/>
              </a:rPr>
              <a:t>番目の要素を返す</a:t>
            </a:r>
          </a:p>
          <a:p>
            <a:r>
              <a:rPr lang="en-US" altLang="ja-JP" sz="1400" dirty="0" smtClean="0">
                <a:latin typeface="ＭＳ ゴシック" pitchFamily="49" charset="-128"/>
                <a:ea typeface="ＭＳ ゴシック" pitchFamily="49" charset="-128"/>
              </a:rPr>
              <a:t>$arr2[5..8]                #6</a:t>
            </a:r>
            <a:r>
              <a:rPr lang="ja-JP" altLang="en-US" sz="1400" dirty="0" smtClean="0">
                <a:latin typeface="ＭＳ ゴシック" pitchFamily="49" charset="-128"/>
                <a:ea typeface="ＭＳ ゴシック" pitchFamily="49" charset="-128"/>
              </a:rPr>
              <a:t>～</a:t>
            </a:r>
            <a:r>
              <a:rPr lang="en-US" altLang="ja-JP" sz="1400" dirty="0" smtClean="0">
                <a:latin typeface="ＭＳ ゴシック" pitchFamily="49" charset="-128"/>
                <a:ea typeface="ＭＳ ゴシック" pitchFamily="49" charset="-128"/>
              </a:rPr>
              <a:t>9</a:t>
            </a:r>
            <a:r>
              <a:rPr lang="ja-JP" altLang="en-US" sz="1400" dirty="0" smtClean="0">
                <a:latin typeface="ＭＳ ゴシック" pitchFamily="49" charset="-128"/>
                <a:ea typeface="ＭＳ ゴシック" pitchFamily="49" charset="-128"/>
              </a:rPr>
              <a:t>番目の要素を含んだ配列を返す</a:t>
            </a:r>
            <a:endParaRPr lang="en-US" altLang="ja-JP" sz="1400" dirty="0" smtClean="0">
              <a:latin typeface="ＭＳ ゴシック" pitchFamily="49" charset="-128"/>
              <a:ea typeface="ＭＳ ゴシック" pitchFamily="49" charset="-128"/>
            </a:endParaRPr>
          </a:p>
          <a:p>
            <a:r>
              <a:rPr lang="en-US" altLang="ja-JP" sz="1400" dirty="0" smtClean="0">
                <a:latin typeface="ＭＳ ゴシック" pitchFamily="49" charset="-128"/>
                <a:ea typeface="ＭＳ ゴシック" pitchFamily="49" charset="-128"/>
              </a:rPr>
              <a:t>$arr2[0..3+7]              #1</a:t>
            </a:r>
            <a:r>
              <a:rPr lang="ja-JP" altLang="en-US" sz="1400" dirty="0" smtClean="0">
                <a:latin typeface="ＭＳ ゴシック" pitchFamily="49" charset="-128"/>
                <a:ea typeface="ＭＳ ゴシック" pitchFamily="49" charset="-128"/>
              </a:rPr>
              <a:t>～</a:t>
            </a:r>
            <a:r>
              <a:rPr lang="en-US" altLang="ja-JP" sz="1400" dirty="0" smtClean="0">
                <a:latin typeface="ＭＳ ゴシック" pitchFamily="49" charset="-128"/>
                <a:ea typeface="ＭＳ ゴシック" pitchFamily="49" charset="-128"/>
              </a:rPr>
              <a:t>4</a:t>
            </a:r>
            <a:r>
              <a:rPr lang="ja-JP" altLang="en-US" sz="1400" dirty="0" smtClean="0">
                <a:latin typeface="ＭＳ ゴシック" pitchFamily="49" charset="-128"/>
                <a:ea typeface="ＭＳ ゴシック" pitchFamily="49" charset="-128"/>
              </a:rPr>
              <a:t>番目と</a:t>
            </a:r>
            <a:r>
              <a:rPr lang="en-US" altLang="ja-JP" sz="1400" dirty="0" smtClean="0">
                <a:latin typeface="ＭＳ ゴシック" pitchFamily="49" charset="-128"/>
                <a:ea typeface="ＭＳ ゴシック" pitchFamily="49" charset="-128"/>
              </a:rPr>
              <a:t>8</a:t>
            </a:r>
            <a:r>
              <a:rPr lang="ja-JP" altLang="en-US" sz="1400" dirty="0" smtClean="0">
                <a:latin typeface="ＭＳ ゴシック" pitchFamily="49" charset="-128"/>
                <a:ea typeface="ＭＳ ゴシック" pitchFamily="49" charset="-128"/>
              </a:rPr>
              <a:t>番目の要素を含んだ配列を返す</a:t>
            </a:r>
            <a:endParaRPr lang="en-US" altLang="ja-JP" sz="1400" dirty="0" smtClean="0">
              <a:latin typeface="ＭＳ ゴシック" pitchFamily="49" charset="-128"/>
              <a:ea typeface="ＭＳ ゴシック" pitchFamily="49" charset="-128"/>
            </a:endParaRPr>
          </a:p>
        </p:txBody>
      </p:sp>
      <p:sp>
        <p:nvSpPr>
          <p:cNvPr id="5" name="Text Box 4"/>
          <p:cNvSpPr txBox="1">
            <a:spLocks noChangeArrowheads="1"/>
          </p:cNvSpPr>
          <p:nvPr/>
        </p:nvSpPr>
        <p:spPr bwMode="auto">
          <a:xfrm>
            <a:off x="1142976" y="4357694"/>
            <a:ext cx="7200900" cy="1169551"/>
          </a:xfrm>
          <a:prstGeom prst="rect">
            <a:avLst/>
          </a:prstGeom>
          <a:noFill/>
          <a:ln w="9525">
            <a:solidFill>
              <a:srgbClr val="0000FF"/>
            </a:solidFill>
            <a:miter lim="800000"/>
            <a:headEnd/>
            <a:tailEnd/>
          </a:ln>
        </p:spPr>
        <p:txBody>
          <a:bodyPr wrap="square">
            <a:spAutoFit/>
          </a:bodyPr>
          <a:lstStyle/>
          <a:p>
            <a:r>
              <a:rPr lang="en-US" altLang="ja-JP" sz="1400" dirty="0" smtClean="0">
                <a:latin typeface="ＭＳ ゴシック" pitchFamily="49" charset="-128"/>
                <a:ea typeface="ＭＳ ゴシック" pitchFamily="49" charset="-128"/>
              </a:rPr>
              <a:t>$arr2 -contains 2          #</a:t>
            </a:r>
            <a:r>
              <a:rPr lang="ja-JP" altLang="en-US" sz="1400" dirty="0" smtClean="0">
                <a:latin typeface="ＭＳ ゴシック" pitchFamily="49" charset="-128"/>
                <a:ea typeface="ＭＳ ゴシック" pitchFamily="49" charset="-128"/>
              </a:rPr>
              <a:t>配列にある要素が含まれるかどうか</a:t>
            </a:r>
            <a:r>
              <a:rPr lang="en-US" altLang="ja-JP" sz="1400" dirty="0" smtClean="0">
                <a:latin typeface="ＭＳ ゴシック" pitchFamily="49" charset="-128"/>
                <a:ea typeface="ＭＳ ゴシック" pitchFamily="49" charset="-128"/>
              </a:rPr>
              <a:t>(</a:t>
            </a:r>
            <a:r>
              <a:rPr lang="ja-JP" altLang="en-US" sz="1400" dirty="0" smtClean="0">
                <a:latin typeface="ＭＳ ゴシック" pitchFamily="49" charset="-128"/>
                <a:ea typeface="ＭＳ ゴシック" pitchFamily="49" charset="-128"/>
              </a:rPr>
              <a:t>ここでは</a:t>
            </a:r>
            <a:r>
              <a:rPr lang="en-US" altLang="ja-JP" sz="1400" dirty="0" smtClean="0">
                <a:latin typeface="ＭＳ ゴシック" pitchFamily="49" charset="-128"/>
                <a:ea typeface="ＭＳ ゴシック" pitchFamily="49" charset="-128"/>
              </a:rPr>
              <a:t>True)</a:t>
            </a:r>
            <a:endParaRPr lang="ja-JP" altLang="en-US" sz="1400" dirty="0" smtClean="0">
              <a:latin typeface="ＭＳ ゴシック" pitchFamily="49" charset="-128"/>
              <a:ea typeface="ＭＳ ゴシック" pitchFamily="49" charset="-128"/>
            </a:endParaRPr>
          </a:p>
          <a:p>
            <a:r>
              <a:rPr lang="en-US" altLang="ja-JP" sz="1400" dirty="0" smtClean="0">
                <a:latin typeface="ＭＳ ゴシック" pitchFamily="49" charset="-128"/>
                <a:ea typeface="ＭＳ ゴシック" pitchFamily="49" charset="-128"/>
              </a:rPr>
              <a:t>$arr2 -</a:t>
            </a:r>
            <a:r>
              <a:rPr lang="en-US" altLang="ja-JP" sz="1400" dirty="0" err="1" smtClean="0">
                <a:latin typeface="ＭＳ ゴシック" pitchFamily="49" charset="-128"/>
                <a:ea typeface="ＭＳ ゴシック" pitchFamily="49" charset="-128"/>
              </a:rPr>
              <a:t>lt</a:t>
            </a:r>
            <a:r>
              <a:rPr lang="en-US" altLang="ja-JP" sz="1400" dirty="0" smtClean="0">
                <a:latin typeface="ＭＳ ゴシック" pitchFamily="49" charset="-128"/>
                <a:ea typeface="ＭＳ ゴシック" pitchFamily="49" charset="-128"/>
              </a:rPr>
              <a:t> 3                #3</a:t>
            </a:r>
            <a:r>
              <a:rPr lang="ja-JP" altLang="en-US" sz="1400" dirty="0" smtClean="0">
                <a:latin typeface="ＭＳ ゴシック" pitchFamily="49" charset="-128"/>
                <a:ea typeface="ＭＳ ゴシック" pitchFamily="49" charset="-128"/>
              </a:rPr>
              <a:t>より小さな要素を含んだ配列を返す</a:t>
            </a:r>
          </a:p>
          <a:p>
            <a:endParaRPr lang="ja-JP" altLang="en-US" sz="1400" dirty="0" smtClean="0">
              <a:latin typeface="ＭＳ ゴシック" pitchFamily="49" charset="-128"/>
              <a:ea typeface="ＭＳ ゴシック" pitchFamily="49" charset="-128"/>
            </a:endParaRPr>
          </a:p>
          <a:p>
            <a:r>
              <a:rPr lang="en-US" altLang="ja-JP" sz="1400" dirty="0" smtClean="0">
                <a:latin typeface="ＭＳ ゴシック" pitchFamily="49" charset="-128"/>
                <a:ea typeface="ＭＳ ゴシック" pitchFamily="49" charset="-128"/>
              </a:rPr>
              <a:t>$arr2 += 50                #</a:t>
            </a:r>
            <a:r>
              <a:rPr lang="ja-JP" altLang="en-US" sz="1400" dirty="0" smtClean="0">
                <a:latin typeface="ＭＳ ゴシック" pitchFamily="49" charset="-128"/>
                <a:ea typeface="ＭＳ ゴシック" pitchFamily="49" charset="-128"/>
              </a:rPr>
              <a:t>配列に要素を加える</a:t>
            </a:r>
          </a:p>
          <a:p>
            <a:r>
              <a:rPr lang="en-US" altLang="ja-JP" sz="1400" dirty="0" smtClean="0">
                <a:latin typeface="ＭＳ ゴシック" pitchFamily="49" charset="-128"/>
                <a:ea typeface="ＭＳ ゴシック" pitchFamily="49" charset="-128"/>
              </a:rPr>
              <a:t>$arr5 = $arr1 + $arr2      #</a:t>
            </a:r>
            <a:r>
              <a:rPr lang="ja-JP" altLang="en-US" sz="1400" dirty="0" smtClean="0">
                <a:latin typeface="ＭＳ ゴシック" pitchFamily="49" charset="-128"/>
                <a:ea typeface="ＭＳ ゴシック" pitchFamily="49" charset="-128"/>
              </a:rPr>
              <a:t>配列を結合し新しい配列を作成</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ハッシュテーブル</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ハッシュテーブル（連想配列）を容易に扱える。</a:t>
            </a:r>
            <a:endParaRPr kumimoji="1" lang="ja-JP" altLang="en-US" dirty="0"/>
          </a:p>
        </p:txBody>
      </p:sp>
      <p:sp>
        <p:nvSpPr>
          <p:cNvPr id="4" name="Text Box 4"/>
          <p:cNvSpPr txBox="1">
            <a:spLocks noChangeArrowheads="1"/>
          </p:cNvSpPr>
          <p:nvPr/>
        </p:nvSpPr>
        <p:spPr bwMode="auto">
          <a:xfrm>
            <a:off x="1142976" y="1785926"/>
            <a:ext cx="7200900" cy="3754874"/>
          </a:xfrm>
          <a:prstGeom prst="rect">
            <a:avLst/>
          </a:prstGeom>
          <a:noFill/>
          <a:ln w="9525">
            <a:solidFill>
              <a:srgbClr val="0000FF"/>
            </a:solidFill>
            <a:miter lim="800000"/>
            <a:headEnd/>
            <a:tailEnd/>
          </a:ln>
        </p:spPr>
        <p:txBody>
          <a:bodyPr wrap="square">
            <a:spAutoFit/>
          </a:bodyPr>
          <a:lstStyle/>
          <a:p>
            <a:r>
              <a:rPr lang="en-US" altLang="ja-JP" sz="1400" dirty="0" smtClean="0">
                <a:latin typeface="ＭＳ ゴシック" pitchFamily="49" charset="-128"/>
                <a:ea typeface="ＭＳ ゴシック" pitchFamily="49" charset="-128"/>
              </a:rPr>
              <a:t>$hash1 = @{}                      #</a:t>
            </a:r>
            <a:r>
              <a:rPr lang="ja-JP" altLang="en-US" sz="1400" dirty="0" smtClean="0">
                <a:latin typeface="ＭＳ ゴシック" pitchFamily="49" charset="-128"/>
                <a:ea typeface="ＭＳ ゴシック" pitchFamily="49" charset="-128"/>
              </a:rPr>
              <a:t>空のハッシュ</a:t>
            </a:r>
          </a:p>
          <a:p>
            <a:r>
              <a:rPr lang="en-US" altLang="ja-JP" sz="1400" dirty="0" smtClean="0">
                <a:latin typeface="ＭＳ ゴシック" pitchFamily="49" charset="-128"/>
                <a:ea typeface="ＭＳ ゴシック" pitchFamily="49" charset="-128"/>
              </a:rPr>
              <a:t>$hash2 = @{a=1;b=2;c=3}           #3</a:t>
            </a:r>
            <a:r>
              <a:rPr lang="ja-JP" altLang="en-US" sz="1400" dirty="0" err="1" smtClean="0">
                <a:latin typeface="ＭＳ ゴシック" pitchFamily="49" charset="-128"/>
                <a:ea typeface="ＭＳ ゴシック" pitchFamily="49" charset="-128"/>
              </a:rPr>
              <a:t>つの</a:t>
            </a:r>
            <a:r>
              <a:rPr lang="ja-JP" altLang="en-US" sz="1400" dirty="0" smtClean="0">
                <a:latin typeface="ＭＳ ゴシック" pitchFamily="49" charset="-128"/>
                <a:ea typeface="ＭＳ ゴシック" pitchFamily="49" charset="-128"/>
              </a:rPr>
              <a:t>要素を持つハッシュ</a:t>
            </a:r>
          </a:p>
          <a:p>
            <a:endParaRPr lang="ja-JP" altLang="en-US" sz="1400" dirty="0" smtClean="0">
              <a:latin typeface="ＭＳ ゴシック" pitchFamily="49" charset="-128"/>
              <a:ea typeface="ＭＳ ゴシック" pitchFamily="49" charset="-128"/>
            </a:endParaRPr>
          </a:p>
          <a:p>
            <a:r>
              <a:rPr lang="en-US" altLang="ja-JP" sz="1400" dirty="0" smtClean="0">
                <a:latin typeface="ＭＳ ゴシック" pitchFamily="49" charset="-128"/>
                <a:ea typeface="ＭＳ ゴシック" pitchFamily="49" charset="-128"/>
              </a:rPr>
              <a:t>$hash2.a                          #1</a:t>
            </a:r>
            <a:r>
              <a:rPr lang="ja-JP" altLang="en-US" sz="1400" dirty="0" smtClean="0">
                <a:latin typeface="ＭＳ ゴシック" pitchFamily="49" charset="-128"/>
                <a:ea typeface="ＭＳ ゴシック" pitchFamily="49" charset="-128"/>
              </a:rPr>
              <a:t>を返す</a:t>
            </a:r>
          </a:p>
          <a:p>
            <a:r>
              <a:rPr lang="en-US" altLang="ja-JP" sz="1400" dirty="0" smtClean="0">
                <a:latin typeface="ＭＳ ゴシック" pitchFamily="49" charset="-128"/>
                <a:ea typeface="ＭＳ ゴシック" pitchFamily="49" charset="-128"/>
              </a:rPr>
              <a:t>$hash2["a"]                       #1</a:t>
            </a:r>
            <a:r>
              <a:rPr lang="ja-JP" altLang="en-US" sz="1400" dirty="0" smtClean="0">
                <a:latin typeface="ＭＳ ゴシック" pitchFamily="49" charset="-128"/>
                <a:ea typeface="ＭＳ ゴシック" pitchFamily="49" charset="-128"/>
              </a:rPr>
              <a:t>を返す（上と同じ）</a:t>
            </a:r>
          </a:p>
          <a:p>
            <a:endParaRPr lang="ja-JP" altLang="en-US" sz="1400" dirty="0" smtClean="0">
              <a:latin typeface="ＭＳ ゴシック" pitchFamily="49" charset="-128"/>
              <a:ea typeface="ＭＳ ゴシック" pitchFamily="49" charset="-128"/>
            </a:endParaRPr>
          </a:p>
          <a:p>
            <a:r>
              <a:rPr lang="en-US" altLang="ja-JP" sz="1400" dirty="0" smtClean="0">
                <a:latin typeface="ＭＳ ゴシック" pitchFamily="49" charset="-128"/>
                <a:ea typeface="ＭＳ ゴシック" pitchFamily="49" charset="-128"/>
              </a:rPr>
              <a:t>$hash2.d = 4                      #</a:t>
            </a:r>
            <a:r>
              <a:rPr lang="ja-JP" altLang="en-US" sz="1400" dirty="0" smtClean="0">
                <a:latin typeface="ＭＳ ゴシック" pitchFamily="49" charset="-128"/>
                <a:ea typeface="ＭＳ ゴシック" pitchFamily="49" charset="-128"/>
              </a:rPr>
              <a:t>ハッシュに要素を追加</a:t>
            </a:r>
          </a:p>
          <a:p>
            <a:r>
              <a:rPr lang="en-US" altLang="ja-JP" sz="1400" dirty="0" smtClean="0">
                <a:latin typeface="ＭＳ ゴシック" pitchFamily="49" charset="-128"/>
                <a:ea typeface="ＭＳ ゴシック" pitchFamily="49" charset="-128"/>
              </a:rPr>
              <a:t>$hash2.Add("e",5)                 #</a:t>
            </a:r>
            <a:r>
              <a:rPr lang="ja-JP" altLang="en-US" sz="1400" dirty="0" smtClean="0">
                <a:latin typeface="ＭＳ ゴシック" pitchFamily="49" charset="-128"/>
                <a:ea typeface="ＭＳ ゴシック" pitchFamily="49" charset="-128"/>
              </a:rPr>
              <a:t>ハッシュに要素を追加</a:t>
            </a:r>
            <a:endParaRPr lang="en-US" altLang="ja-JP" sz="1400" dirty="0" smtClean="0">
              <a:latin typeface="ＭＳ ゴシック" pitchFamily="49" charset="-128"/>
              <a:ea typeface="ＭＳ ゴシック" pitchFamily="49" charset="-128"/>
            </a:endParaRPr>
          </a:p>
          <a:p>
            <a:endParaRPr lang="en-US" altLang="ja-JP" sz="1400" dirty="0" smtClean="0">
              <a:latin typeface="ＭＳ ゴシック" pitchFamily="49" charset="-128"/>
              <a:ea typeface="ＭＳ ゴシック" pitchFamily="49" charset="-128"/>
            </a:endParaRPr>
          </a:p>
          <a:p>
            <a:r>
              <a:rPr lang="en-US" altLang="ja-JP" sz="1400" dirty="0" smtClean="0">
                <a:latin typeface="ＭＳ ゴシック" pitchFamily="49" charset="-128"/>
                <a:ea typeface="ＭＳ ゴシック" pitchFamily="49" charset="-128"/>
              </a:rPr>
              <a:t>#</a:t>
            </a:r>
            <a:r>
              <a:rPr lang="ja-JP" altLang="en-US" sz="1400" dirty="0" smtClean="0">
                <a:latin typeface="ＭＳ ゴシック" pitchFamily="49" charset="-128"/>
                <a:ea typeface="ＭＳ ゴシック" pitchFamily="49" charset="-128"/>
              </a:rPr>
              <a:t>ハッシュの要素を列挙</a:t>
            </a:r>
            <a:endParaRPr lang="en-US" altLang="ja-JP" sz="1400" dirty="0" smtClean="0">
              <a:latin typeface="ＭＳ ゴシック" pitchFamily="49" charset="-128"/>
              <a:ea typeface="ＭＳ ゴシック" pitchFamily="49" charset="-128"/>
            </a:endParaRPr>
          </a:p>
          <a:p>
            <a:r>
              <a:rPr lang="en-US" altLang="ja-JP" sz="1400" dirty="0" err="1" smtClean="0">
                <a:latin typeface="ＭＳ ゴシック" pitchFamily="49" charset="-128"/>
                <a:ea typeface="ＭＳ ゴシック" pitchFamily="49" charset="-128"/>
              </a:rPr>
              <a:t>foreach</a:t>
            </a:r>
            <a:r>
              <a:rPr lang="en-US" altLang="ja-JP" sz="1400" dirty="0" smtClean="0">
                <a:latin typeface="ＭＳ ゴシック" pitchFamily="49" charset="-128"/>
                <a:ea typeface="ＭＳ ゴシック" pitchFamily="49" charset="-128"/>
              </a:rPr>
              <a:t> ($key in $hash2.Keys)</a:t>
            </a:r>
          </a:p>
          <a:p>
            <a:r>
              <a:rPr lang="en-US" altLang="ja-JP" sz="1400" dirty="0" smtClean="0">
                <a:latin typeface="ＭＳ ゴシック" pitchFamily="49" charset="-128"/>
                <a:ea typeface="ＭＳ ゴシック" pitchFamily="49" charset="-128"/>
              </a:rPr>
              <a:t>{</a:t>
            </a:r>
          </a:p>
          <a:p>
            <a:r>
              <a:rPr lang="en-US" altLang="ja-JP" sz="1400" dirty="0" smtClean="0">
                <a:latin typeface="ＭＳ ゴシック" pitchFamily="49" charset="-128"/>
                <a:ea typeface="ＭＳ ゴシック" pitchFamily="49" charset="-128"/>
              </a:rPr>
              <a:t>	$key + ":" + $hash2[$key]</a:t>
            </a:r>
          </a:p>
          <a:p>
            <a:r>
              <a:rPr lang="en-US" altLang="ja-JP" sz="1400" dirty="0" smtClean="0">
                <a:latin typeface="ＭＳ ゴシック" pitchFamily="49" charset="-128"/>
                <a:ea typeface="ＭＳ ゴシック" pitchFamily="49" charset="-128"/>
              </a:rPr>
              <a:t>}</a:t>
            </a:r>
          </a:p>
          <a:p>
            <a:endParaRPr lang="en-US" altLang="ja-JP" sz="1400" dirty="0" smtClean="0">
              <a:latin typeface="ＭＳ ゴシック" pitchFamily="49" charset="-128"/>
              <a:ea typeface="ＭＳ ゴシック" pitchFamily="49" charset="-128"/>
            </a:endParaRPr>
          </a:p>
          <a:p>
            <a:r>
              <a:rPr lang="en-US" altLang="ja-JP" sz="1400" dirty="0" smtClean="0">
                <a:latin typeface="ＭＳ ゴシック" pitchFamily="49" charset="-128"/>
                <a:ea typeface="ＭＳ ゴシック" pitchFamily="49" charset="-128"/>
              </a:rPr>
              <a:t>$hash2.Contains("b")              #</a:t>
            </a:r>
            <a:r>
              <a:rPr lang="ja-JP" altLang="en-US" sz="1400" dirty="0" smtClean="0">
                <a:latin typeface="ＭＳ ゴシック" pitchFamily="49" charset="-128"/>
                <a:ea typeface="ＭＳ ゴシック" pitchFamily="49" charset="-128"/>
              </a:rPr>
              <a:t>キーの存在確認</a:t>
            </a:r>
            <a:endParaRPr lang="en-US" altLang="ja-JP" sz="1400" dirty="0" smtClean="0">
              <a:latin typeface="ＭＳ ゴシック" pitchFamily="49" charset="-128"/>
              <a:ea typeface="ＭＳ ゴシック" pitchFamily="49" charset="-128"/>
            </a:endParaRPr>
          </a:p>
          <a:p>
            <a:endParaRPr lang="en-US" altLang="ja-JP" sz="1400" dirty="0" smtClean="0">
              <a:latin typeface="ＭＳ ゴシック" pitchFamily="49" charset="-128"/>
              <a:ea typeface="ＭＳ ゴシック" pitchFamily="49" charset="-12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各種</a:t>
            </a:r>
            <a:r>
              <a:rPr lang="ja-JP" altLang="en-US" dirty="0" smtClean="0"/>
              <a:t>制御構文</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C#</a:t>
            </a:r>
            <a:r>
              <a:rPr kumimoji="1" lang="ja-JP" altLang="en-US" dirty="0" smtClean="0"/>
              <a:t>ライクな各種制御構文を使って複雑なスクリプトが記述可能。</a:t>
            </a:r>
            <a:endParaRPr kumimoji="1" lang="en-US" altLang="ja-JP" dirty="0" smtClean="0"/>
          </a:p>
        </p:txBody>
      </p:sp>
      <p:graphicFrame>
        <p:nvGraphicFramePr>
          <p:cNvPr id="5" name="表 4"/>
          <p:cNvGraphicFramePr>
            <a:graphicFrameLocks noGrp="1"/>
          </p:cNvGraphicFramePr>
          <p:nvPr/>
        </p:nvGraphicFramePr>
        <p:xfrm>
          <a:off x="785786" y="2285992"/>
          <a:ext cx="7429552" cy="914400"/>
        </p:xfrm>
        <a:graphic>
          <a:graphicData uri="http://schemas.openxmlformats.org/drawingml/2006/table">
            <a:tbl>
              <a:tblPr firstRow="1" bandRow="1">
                <a:tableStyleId>{5C22544A-7EE6-4342-B048-85BDC9FD1C3A}</a:tableStyleId>
              </a:tblPr>
              <a:tblGrid>
                <a:gridCol w="3714776"/>
                <a:gridCol w="3714776"/>
              </a:tblGrid>
              <a:tr h="370840">
                <a:tc gridSpan="2">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smtClean="0"/>
                        <a:t>条件判別</a:t>
                      </a:r>
                      <a:endParaRPr kumimoji="1" lang="en-US" altLang="ja-JP" sz="2400" dirty="0" smtClean="0"/>
                    </a:p>
                  </a:txBody>
                  <a:tcPr/>
                </a:tc>
                <a:tc hMerge="1">
                  <a:txBody>
                    <a:bodyPr/>
                    <a:lstStyle/>
                    <a:p>
                      <a:endParaRPr kumimoji="1" lang="ja-JP" altLang="en-US" dirty="0"/>
                    </a:p>
                  </a:txBody>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altLang="ja-JP" sz="2400" dirty="0" smtClean="0"/>
                        <a:t>if/</a:t>
                      </a:r>
                      <a:r>
                        <a:rPr lang="en-US" altLang="ja-JP" sz="2400" dirty="0" err="1" smtClean="0"/>
                        <a:t>elseif</a:t>
                      </a:r>
                      <a:r>
                        <a:rPr lang="en-US" altLang="ja-JP" sz="2400" dirty="0" smtClean="0"/>
                        <a:t>/else</a:t>
                      </a:r>
                      <a:r>
                        <a:rPr lang="ja-JP" altLang="en-US" sz="2400" dirty="0" smtClean="0"/>
                        <a:t>ステートメント</a:t>
                      </a:r>
                      <a:endParaRPr lang="en-US" altLang="ja-JP" sz="2400" dirty="0" smtClean="0"/>
                    </a:p>
                  </a:txBody>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altLang="ja-JP" sz="2400" dirty="0" smtClean="0"/>
                        <a:t>switch</a:t>
                      </a:r>
                      <a:r>
                        <a:rPr lang="ja-JP" altLang="en-US" sz="2400" dirty="0" smtClean="0"/>
                        <a:t>ステートメント</a:t>
                      </a:r>
                      <a:endParaRPr lang="en-US" altLang="ja-JP" sz="2400" dirty="0" smtClean="0"/>
                    </a:p>
                  </a:txBody>
                  <a:tcPr/>
                </a:tc>
              </a:tr>
            </a:tbl>
          </a:graphicData>
        </a:graphic>
      </p:graphicFrame>
      <p:graphicFrame>
        <p:nvGraphicFramePr>
          <p:cNvPr id="6" name="表 5"/>
          <p:cNvGraphicFramePr>
            <a:graphicFrameLocks noGrp="1"/>
          </p:cNvGraphicFramePr>
          <p:nvPr/>
        </p:nvGraphicFramePr>
        <p:xfrm>
          <a:off x="785786" y="3429000"/>
          <a:ext cx="7429552" cy="1371600"/>
        </p:xfrm>
        <a:graphic>
          <a:graphicData uri="http://schemas.openxmlformats.org/drawingml/2006/table">
            <a:tbl>
              <a:tblPr firstRow="1" bandRow="1">
                <a:tableStyleId>{5C22544A-7EE6-4342-B048-85BDC9FD1C3A}</a:tableStyleId>
              </a:tblPr>
              <a:tblGrid>
                <a:gridCol w="3714776"/>
                <a:gridCol w="3714776"/>
              </a:tblGrid>
              <a:tr h="314324">
                <a:tc gridSpan="2">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smtClean="0"/>
                        <a:t>繰り返し</a:t>
                      </a:r>
                      <a:endParaRPr kumimoji="1" lang="en-US" altLang="ja-JP" sz="2400" dirty="0" smtClean="0"/>
                    </a:p>
                  </a:txBody>
                  <a:tcPr/>
                </a:tc>
                <a:tc hMerge="1">
                  <a:txBody>
                    <a:bodyPr/>
                    <a:lstStyle/>
                    <a:p>
                      <a:endParaRPr kumimoji="1" lang="ja-JP" altLang="en-US" dirty="0"/>
                    </a:p>
                  </a:txBody>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altLang="ja-JP" sz="2400" dirty="0" smtClean="0"/>
                        <a:t>for</a:t>
                      </a:r>
                      <a:r>
                        <a:rPr lang="ja-JP" altLang="en-US" sz="2400" dirty="0" smtClean="0"/>
                        <a:t>ステートメント</a:t>
                      </a:r>
                      <a:endParaRPr lang="en-US" altLang="ja-JP" sz="2400" dirty="0" smtClean="0"/>
                    </a:p>
                  </a:txBody>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altLang="ja-JP" sz="2400" dirty="0" err="1" smtClean="0"/>
                        <a:t>foreach</a:t>
                      </a:r>
                      <a:r>
                        <a:rPr lang="ja-JP" altLang="en-US" sz="2400" dirty="0" smtClean="0"/>
                        <a:t>ステートメント</a:t>
                      </a:r>
                      <a:endParaRPr lang="en-US" altLang="ja-JP" sz="2400" dirty="0" smtClean="0"/>
                    </a:p>
                  </a:txBody>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altLang="ja-JP" sz="2400" dirty="0" smtClean="0"/>
                        <a:t>do/until</a:t>
                      </a:r>
                      <a:r>
                        <a:rPr lang="ja-JP" altLang="en-US" sz="2400" dirty="0" smtClean="0"/>
                        <a:t>ステートメント</a:t>
                      </a:r>
                      <a:endParaRPr lang="en-US" altLang="ja-JP" sz="2400" dirty="0" smtClean="0"/>
                    </a:p>
                  </a:txBody>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altLang="ja-JP" sz="2400" dirty="0" smtClean="0"/>
                        <a:t>while</a:t>
                      </a:r>
                      <a:r>
                        <a:rPr lang="ja-JP" altLang="en-US" sz="2400" dirty="0" smtClean="0"/>
                        <a:t>ステートメント</a:t>
                      </a:r>
                      <a:endParaRPr lang="en-US" altLang="ja-JP" sz="2400" dirty="0" smtClean="0"/>
                    </a:p>
                  </a:txBody>
                  <a:tcPr/>
                </a:tc>
              </a:tr>
            </a:tbl>
          </a:graphicData>
        </a:graphic>
      </p:graphicFrame>
      <p:graphicFrame>
        <p:nvGraphicFramePr>
          <p:cNvPr id="7" name="表 6"/>
          <p:cNvGraphicFramePr>
            <a:graphicFrameLocks noGrp="1"/>
          </p:cNvGraphicFramePr>
          <p:nvPr/>
        </p:nvGraphicFramePr>
        <p:xfrm>
          <a:off x="785786" y="5000636"/>
          <a:ext cx="7429552" cy="914400"/>
        </p:xfrm>
        <a:graphic>
          <a:graphicData uri="http://schemas.openxmlformats.org/drawingml/2006/table">
            <a:tbl>
              <a:tblPr firstRow="1" bandRow="1">
                <a:tableStyleId>{5C22544A-7EE6-4342-B048-85BDC9FD1C3A}</a:tableStyleId>
              </a:tblPr>
              <a:tblGrid>
                <a:gridCol w="3714776"/>
                <a:gridCol w="3714776"/>
              </a:tblGrid>
              <a:tr h="370840">
                <a:tc gridSpan="2">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smtClean="0"/>
                        <a:t>エラー処理</a:t>
                      </a:r>
                      <a:endParaRPr kumimoji="1" lang="en-US" altLang="ja-JP" sz="2400" dirty="0" smtClean="0"/>
                    </a:p>
                  </a:txBody>
                  <a:tcPr/>
                </a:tc>
                <a:tc hMerge="1">
                  <a:txBody>
                    <a:bodyPr/>
                    <a:lstStyle/>
                    <a:p>
                      <a:endParaRPr kumimoji="1" lang="ja-JP" altLang="en-US" dirty="0"/>
                    </a:p>
                  </a:txBody>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altLang="ja-JP" sz="2400" dirty="0" smtClean="0"/>
                        <a:t>trap</a:t>
                      </a:r>
                      <a:r>
                        <a:rPr lang="ja-JP" altLang="en-US" sz="2400" dirty="0" smtClean="0"/>
                        <a:t>ステートメント</a:t>
                      </a:r>
                      <a:endParaRPr lang="en-US" altLang="ja-JP" sz="2400" dirty="0" smtClean="0"/>
                    </a:p>
                  </a:txBody>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altLang="ja-JP" sz="2400" dirty="0" smtClean="0"/>
                        <a:t>throw</a:t>
                      </a:r>
                      <a:r>
                        <a:rPr lang="ja-JP" altLang="en-US" sz="2400" dirty="0" smtClean="0"/>
                        <a:t>ステートメント</a:t>
                      </a:r>
                      <a:endParaRPr lang="en-US" altLang="ja-JP" sz="2400" dirty="0" smtClean="0"/>
                    </a:p>
                  </a:txBody>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他の言語とは少し雰囲気の違う</a:t>
            </a:r>
            <a:r>
              <a:rPr kumimoji="1" lang="en-US" altLang="ja-JP" dirty="0" smtClean="0"/>
              <a:t>switch</a:t>
            </a:r>
            <a:r>
              <a:rPr kumimoji="1" lang="ja-JP" altLang="en-US" dirty="0" smtClean="0"/>
              <a:t>ステートメント</a:t>
            </a:r>
            <a:r>
              <a:rPr kumimoji="1" lang="en-US" altLang="ja-JP" dirty="0" smtClean="0"/>
              <a:t>(1)</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sz="2400" dirty="0" smtClean="0"/>
              <a:t>基本はシンプル。</a:t>
            </a:r>
            <a:r>
              <a:rPr lang="en-US" altLang="ja-JP" sz="2400" dirty="0" smtClean="0"/>
              <a:t>"case"</a:t>
            </a:r>
            <a:r>
              <a:rPr lang="ja-JP" altLang="en-US" sz="2400" dirty="0" smtClean="0"/>
              <a:t>は書かない。</a:t>
            </a:r>
            <a:endParaRPr lang="en-US" altLang="ja-JP" sz="2400" dirty="0" smtClean="0"/>
          </a:p>
          <a:p>
            <a:endParaRPr lang="en-US" altLang="ja-JP" sz="2400" dirty="0" smtClean="0"/>
          </a:p>
          <a:p>
            <a:endParaRPr lang="en-US" altLang="ja-JP" sz="2400" dirty="0" smtClean="0"/>
          </a:p>
          <a:p>
            <a:endParaRPr lang="en-US" altLang="ja-JP" sz="2400" dirty="0" smtClean="0"/>
          </a:p>
          <a:p>
            <a:pPr>
              <a:buNone/>
            </a:pPr>
            <a:endParaRPr lang="en-US" altLang="ja-JP" sz="2400" dirty="0" smtClean="0"/>
          </a:p>
          <a:p>
            <a:r>
              <a:rPr kumimoji="1" lang="ja-JP" altLang="en-US" sz="2400" dirty="0" smtClean="0"/>
              <a:t>パラメータを指定すると正規表現マッチなどが可能。</a:t>
            </a:r>
            <a:endParaRPr lang="en-US" altLang="ja-JP" sz="2400" dirty="0" smtClean="0"/>
          </a:p>
          <a:p>
            <a:endParaRPr lang="en-US" altLang="ja-JP" sz="2400" dirty="0" smtClean="0"/>
          </a:p>
          <a:p>
            <a:endParaRPr lang="en-US" altLang="ja-JP" sz="2400" dirty="0" smtClean="0"/>
          </a:p>
          <a:p>
            <a:endParaRPr lang="en-US" altLang="ja-JP" sz="2400" dirty="0" smtClean="0"/>
          </a:p>
          <a:p>
            <a:endParaRPr lang="en-US" altLang="ja-JP" sz="2000" dirty="0" smtClean="0"/>
          </a:p>
          <a:p>
            <a:r>
              <a:rPr lang="ja-JP" altLang="en-US" sz="2400" dirty="0" smtClean="0"/>
              <a:t>他にもワイルドカードにマッチさせたり</a:t>
            </a:r>
            <a:r>
              <a:rPr lang="en-US" altLang="ja-JP" sz="2400" dirty="0" smtClean="0"/>
              <a:t>(-wildcard)</a:t>
            </a:r>
            <a:r>
              <a:rPr lang="ja-JP" altLang="en-US" sz="2400" dirty="0" err="1" smtClean="0"/>
              <a:t>、</a:t>
            </a:r>
            <a:r>
              <a:rPr lang="ja-JP" altLang="en-US" sz="2400" dirty="0" smtClean="0"/>
              <a:t>大文字小文字を区別する</a:t>
            </a:r>
            <a:r>
              <a:rPr lang="en-US" altLang="ja-JP" sz="2400" dirty="0" smtClean="0"/>
              <a:t>(-</a:t>
            </a:r>
            <a:r>
              <a:rPr lang="en-US" altLang="ja-JP" sz="2400" dirty="0" err="1" smtClean="0"/>
              <a:t>casesensitive</a:t>
            </a:r>
            <a:r>
              <a:rPr lang="en-US" altLang="ja-JP" sz="2400" dirty="0" smtClean="0"/>
              <a:t>)</a:t>
            </a:r>
            <a:r>
              <a:rPr lang="ja-JP" altLang="en-US" sz="2400" dirty="0" smtClean="0"/>
              <a:t>ことが可能。</a:t>
            </a:r>
            <a:endParaRPr kumimoji="1" lang="ja-JP" altLang="en-US" sz="2400" dirty="0"/>
          </a:p>
        </p:txBody>
      </p:sp>
      <p:sp>
        <p:nvSpPr>
          <p:cNvPr id="4" name="Text Box 4"/>
          <p:cNvSpPr txBox="1">
            <a:spLocks noChangeArrowheads="1"/>
          </p:cNvSpPr>
          <p:nvPr/>
        </p:nvSpPr>
        <p:spPr bwMode="auto">
          <a:xfrm>
            <a:off x="1142976" y="1500174"/>
            <a:ext cx="7200900" cy="1815882"/>
          </a:xfrm>
          <a:prstGeom prst="rect">
            <a:avLst/>
          </a:prstGeom>
          <a:noFill/>
          <a:ln w="9525">
            <a:solidFill>
              <a:srgbClr val="0000FF"/>
            </a:solidFill>
            <a:miter lim="800000"/>
            <a:headEnd/>
            <a:tailEnd/>
          </a:ln>
        </p:spPr>
        <p:txBody>
          <a:bodyPr wrap="square">
            <a:spAutoFit/>
          </a:bodyPr>
          <a:lstStyle/>
          <a:p>
            <a:r>
              <a:rPr lang="en-US" altLang="ja-JP" sz="1400" dirty="0" smtClean="0">
                <a:latin typeface="ＭＳ ゴシック" pitchFamily="49" charset="-128"/>
                <a:ea typeface="ＭＳ ゴシック" pitchFamily="49" charset="-128"/>
              </a:rPr>
              <a:t>$a = 3</a:t>
            </a:r>
            <a:br>
              <a:rPr lang="en-US" altLang="ja-JP" sz="1400" dirty="0" smtClean="0">
                <a:latin typeface="ＭＳ ゴシック" pitchFamily="49" charset="-128"/>
                <a:ea typeface="ＭＳ ゴシック" pitchFamily="49" charset="-128"/>
              </a:rPr>
            </a:br>
            <a:r>
              <a:rPr lang="en-US" altLang="ja-JP" sz="1400" dirty="0" smtClean="0">
                <a:latin typeface="ＭＳ ゴシック" pitchFamily="49" charset="-128"/>
                <a:ea typeface="ＭＳ ゴシック" pitchFamily="49" charset="-128"/>
              </a:rPr>
              <a:t>switch ($a) {</a:t>
            </a:r>
            <a:br>
              <a:rPr lang="en-US" altLang="ja-JP" sz="1400" dirty="0" smtClean="0">
                <a:latin typeface="ＭＳ ゴシック" pitchFamily="49" charset="-128"/>
                <a:ea typeface="ＭＳ ゴシック" pitchFamily="49" charset="-128"/>
              </a:rPr>
            </a:br>
            <a:r>
              <a:rPr lang="ja-JP" altLang="en-US" sz="1400" dirty="0" smtClean="0">
                <a:latin typeface="ＭＳ ゴシック" pitchFamily="49" charset="-128"/>
                <a:ea typeface="ＭＳ ゴシック" pitchFamily="49" charset="-128"/>
              </a:rPr>
              <a:t>    </a:t>
            </a:r>
            <a:r>
              <a:rPr lang="en-US" altLang="ja-JP" sz="1400" dirty="0" smtClean="0">
                <a:latin typeface="ＭＳ ゴシック" pitchFamily="49" charset="-128"/>
                <a:ea typeface="ＭＳ ゴシック" pitchFamily="49" charset="-128"/>
              </a:rPr>
              <a:t>1 {"</a:t>
            </a:r>
            <a:r>
              <a:rPr lang="ja-JP" altLang="en-US" sz="1400" dirty="0" smtClean="0">
                <a:latin typeface="ＭＳ ゴシック" pitchFamily="49" charset="-128"/>
                <a:ea typeface="ＭＳ ゴシック" pitchFamily="49" charset="-128"/>
              </a:rPr>
              <a:t>これは</a:t>
            </a:r>
            <a:r>
              <a:rPr lang="en-US" altLang="ja-JP" sz="1400" dirty="0" smtClean="0">
                <a:latin typeface="ＭＳ ゴシック" pitchFamily="49" charset="-128"/>
                <a:ea typeface="ＭＳ ゴシック" pitchFamily="49" charset="-128"/>
              </a:rPr>
              <a:t>1</a:t>
            </a:r>
            <a:r>
              <a:rPr lang="ja-JP" altLang="en-US" sz="1400" dirty="0" smtClean="0">
                <a:latin typeface="ＭＳ ゴシック" pitchFamily="49" charset="-128"/>
                <a:ea typeface="ＭＳ ゴシック" pitchFamily="49" charset="-128"/>
              </a:rPr>
              <a:t>です。</a:t>
            </a:r>
            <a:r>
              <a:rPr lang="en-US" altLang="ja-JP" sz="1400" dirty="0" smtClean="0">
                <a:latin typeface="ＭＳ ゴシック" pitchFamily="49" charset="-128"/>
                <a:ea typeface="ＭＳ ゴシック" pitchFamily="49" charset="-128"/>
              </a:rPr>
              <a:t>";break}</a:t>
            </a:r>
            <a:br>
              <a:rPr lang="en-US" altLang="ja-JP" sz="1400" dirty="0" smtClean="0">
                <a:latin typeface="ＭＳ ゴシック" pitchFamily="49" charset="-128"/>
                <a:ea typeface="ＭＳ ゴシック" pitchFamily="49" charset="-128"/>
              </a:rPr>
            </a:br>
            <a:r>
              <a:rPr lang="en-US" altLang="ja-JP" sz="1400" dirty="0" smtClean="0">
                <a:latin typeface="ＭＳ ゴシック" pitchFamily="49" charset="-128"/>
                <a:ea typeface="ＭＳ ゴシック" pitchFamily="49" charset="-128"/>
              </a:rPr>
              <a:t>    2 {"</a:t>
            </a:r>
            <a:r>
              <a:rPr lang="ja-JP" altLang="en-US" sz="1400" dirty="0" smtClean="0">
                <a:latin typeface="ＭＳ ゴシック" pitchFamily="49" charset="-128"/>
                <a:ea typeface="ＭＳ ゴシック" pitchFamily="49" charset="-128"/>
              </a:rPr>
              <a:t>これは</a:t>
            </a:r>
            <a:r>
              <a:rPr lang="en-US" altLang="ja-JP" sz="1400" dirty="0" smtClean="0">
                <a:latin typeface="ＭＳ ゴシック" pitchFamily="49" charset="-128"/>
                <a:ea typeface="ＭＳ ゴシック" pitchFamily="49" charset="-128"/>
              </a:rPr>
              <a:t>2</a:t>
            </a:r>
            <a:r>
              <a:rPr lang="ja-JP" altLang="en-US" sz="1400" dirty="0" smtClean="0">
                <a:latin typeface="ＭＳ ゴシック" pitchFamily="49" charset="-128"/>
                <a:ea typeface="ＭＳ ゴシック" pitchFamily="49" charset="-128"/>
              </a:rPr>
              <a:t>です。</a:t>
            </a:r>
            <a:r>
              <a:rPr lang="en-US" altLang="ja-JP" sz="1400" dirty="0" smtClean="0">
                <a:latin typeface="ＭＳ ゴシック" pitchFamily="49" charset="-128"/>
                <a:ea typeface="ＭＳ ゴシック" pitchFamily="49" charset="-128"/>
              </a:rPr>
              <a:t>";break}</a:t>
            </a:r>
            <a:br>
              <a:rPr lang="en-US" altLang="ja-JP" sz="1400" dirty="0" smtClean="0">
                <a:latin typeface="ＭＳ ゴシック" pitchFamily="49" charset="-128"/>
                <a:ea typeface="ＭＳ ゴシック" pitchFamily="49" charset="-128"/>
              </a:rPr>
            </a:br>
            <a:r>
              <a:rPr lang="en-US" altLang="ja-JP" sz="1400" dirty="0" smtClean="0">
                <a:latin typeface="ＭＳ ゴシック" pitchFamily="49" charset="-128"/>
                <a:ea typeface="ＭＳ ゴシック" pitchFamily="49" charset="-128"/>
              </a:rPr>
              <a:t>    3 {"</a:t>
            </a:r>
            <a:r>
              <a:rPr lang="ja-JP" altLang="en-US" sz="1400" dirty="0" smtClean="0">
                <a:latin typeface="ＭＳ ゴシック" pitchFamily="49" charset="-128"/>
                <a:ea typeface="ＭＳ ゴシック" pitchFamily="49" charset="-128"/>
              </a:rPr>
              <a:t>これは</a:t>
            </a:r>
            <a:r>
              <a:rPr lang="en-US" altLang="ja-JP" sz="1400" dirty="0" smtClean="0">
                <a:latin typeface="ＭＳ ゴシック" pitchFamily="49" charset="-128"/>
                <a:ea typeface="ＭＳ ゴシック" pitchFamily="49" charset="-128"/>
              </a:rPr>
              <a:t>3</a:t>
            </a:r>
            <a:r>
              <a:rPr lang="ja-JP" altLang="en-US" sz="1400" dirty="0" smtClean="0">
                <a:latin typeface="ＭＳ ゴシック" pitchFamily="49" charset="-128"/>
                <a:ea typeface="ＭＳ ゴシック" pitchFamily="49" charset="-128"/>
              </a:rPr>
              <a:t>です。</a:t>
            </a:r>
            <a:r>
              <a:rPr lang="en-US" altLang="ja-JP" sz="1400" dirty="0" smtClean="0">
                <a:latin typeface="ＭＳ ゴシック" pitchFamily="49" charset="-128"/>
                <a:ea typeface="ＭＳ ゴシック" pitchFamily="49" charset="-128"/>
              </a:rPr>
              <a:t>";break}</a:t>
            </a:r>
            <a:br>
              <a:rPr lang="en-US" altLang="ja-JP" sz="1400" dirty="0" smtClean="0">
                <a:latin typeface="ＭＳ ゴシック" pitchFamily="49" charset="-128"/>
                <a:ea typeface="ＭＳ ゴシック" pitchFamily="49" charset="-128"/>
              </a:rPr>
            </a:br>
            <a:r>
              <a:rPr lang="en-US" altLang="ja-JP" sz="1400" dirty="0" smtClean="0">
                <a:latin typeface="ＭＳ ゴシック" pitchFamily="49" charset="-128"/>
                <a:ea typeface="ＭＳ ゴシック" pitchFamily="49" charset="-128"/>
              </a:rPr>
              <a:t>    4 {"</a:t>
            </a:r>
            <a:r>
              <a:rPr lang="ja-JP" altLang="en-US" sz="1400" dirty="0" smtClean="0">
                <a:latin typeface="ＭＳ ゴシック" pitchFamily="49" charset="-128"/>
                <a:ea typeface="ＭＳ ゴシック" pitchFamily="49" charset="-128"/>
              </a:rPr>
              <a:t>これは</a:t>
            </a:r>
            <a:r>
              <a:rPr lang="en-US" altLang="ja-JP" sz="1400" dirty="0" smtClean="0">
                <a:latin typeface="ＭＳ ゴシック" pitchFamily="49" charset="-128"/>
                <a:ea typeface="ＭＳ ゴシック" pitchFamily="49" charset="-128"/>
              </a:rPr>
              <a:t>4</a:t>
            </a:r>
            <a:r>
              <a:rPr lang="ja-JP" altLang="en-US" sz="1400" dirty="0" smtClean="0">
                <a:latin typeface="ＭＳ ゴシック" pitchFamily="49" charset="-128"/>
                <a:ea typeface="ＭＳ ゴシック" pitchFamily="49" charset="-128"/>
              </a:rPr>
              <a:t>です。</a:t>
            </a:r>
            <a:r>
              <a:rPr lang="en-US" altLang="ja-JP" sz="1400" dirty="0" smtClean="0">
                <a:latin typeface="ＭＳ ゴシック" pitchFamily="49" charset="-128"/>
                <a:ea typeface="ＭＳ ゴシック" pitchFamily="49" charset="-128"/>
              </a:rPr>
              <a:t>";break}</a:t>
            </a:r>
          </a:p>
          <a:p>
            <a:r>
              <a:rPr lang="en-US" altLang="ja-JP" sz="1400" dirty="0" smtClean="0">
                <a:latin typeface="ＭＳ ゴシック" pitchFamily="49" charset="-128"/>
                <a:ea typeface="ＭＳ ゴシック" pitchFamily="49" charset="-128"/>
              </a:rPr>
              <a:t>    default {"</a:t>
            </a:r>
            <a:r>
              <a:rPr lang="ja-JP" altLang="en-US" sz="1400" dirty="0" smtClean="0">
                <a:latin typeface="ＭＳ ゴシック" pitchFamily="49" charset="-128"/>
                <a:ea typeface="ＭＳ ゴシック" pitchFamily="49" charset="-128"/>
              </a:rPr>
              <a:t>その他の数です。</a:t>
            </a:r>
            <a:r>
              <a:rPr lang="en-US" altLang="ja-JP" sz="1400" dirty="0" smtClean="0">
                <a:latin typeface="ＭＳ ゴシック" pitchFamily="49" charset="-128"/>
                <a:ea typeface="ＭＳ ゴシック" pitchFamily="49" charset="-128"/>
              </a:rPr>
              <a:t>";break}</a:t>
            </a:r>
            <a:br>
              <a:rPr lang="en-US" altLang="ja-JP" sz="1400" dirty="0" smtClean="0">
                <a:latin typeface="ＭＳ ゴシック" pitchFamily="49" charset="-128"/>
                <a:ea typeface="ＭＳ ゴシック" pitchFamily="49" charset="-128"/>
              </a:rPr>
            </a:br>
            <a:r>
              <a:rPr lang="en-US" altLang="ja-JP" sz="1400" dirty="0" smtClean="0">
                <a:latin typeface="ＭＳ ゴシック" pitchFamily="49" charset="-128"/>
                <a:ea typeface="ＭＳ ゴシック" pitchFamily="49" charset="-128"/>
              </a:rPr>
              <a:t>}</a:t>
            </a:r>
          </a:p>
        </p:txBody>
      </p:sp>
      <p:sp>
        <p:nvSpPr>
          <p:cNvPr id="5" name="Text Box 4"/>
          <p:cNvSpPr txBox="1">
            <a:spLocks noChangeArrowheads="1"/>
          </p:cNvSpPr>
          <p:nvPr/>
        </p:nvSpPr>
        <p:spPr bwMode="auto">
          <a:xfrm>
            <a:off x="1157314" y="3714752"/>
            <a:ext cx="7200900" cy="1600438"/>
          </a:xfrm>
          <a:prstGeom prst="rect">
            <a:avLst/>
          </a:prstGeom>
          <a:noFill/>
          <a:ln w="9525">
            <a:solidFill>
              <a:srgbClr val="0000FF"/>
            </a:solidFill>
            <a:miter lim="800000"/>
            <a:headEnd/>
            <a:tailEnd/>
          </a:ln>
        </p:spPr>
        <p:txBody>
          <a:bodyPr wrap="square">
            <a:spAutoFit/>
          </a:bodyPr>
          <a:lstStyle/>
          <a:p>
            <a:r>
              <a:rPr lang="en-US" altLang="ja-JP" sz="1400" dirty="0" smtClean="0">
                <a:latin typeface="ＭＳ ゴシック" pitchFamily="49" charset="-128"/>
                <a:ea typeface="ＭＳ ゴシック" pitchFamily="49" charset="-128"/>
              </a:rPr>
              <a:t>$a = "abcdefg2"</a:t>
            </a:r>
          </a:p>
          <a:p>
            <a:r>
              <a:rPr lang="en-US" altLang="ja-JP" sz="1400" dirty="0" smtClean="0">
                <a:latin typeface="ＭＳ ゴシック" pitchFamily="49" charset="-128"/>
                <a:ea typeface="ＭＳ ゴシック" pitchFamily="49" charset="-128"/>
              </a:rPr>
              <a:t>switch -</a:t>
            </a:r>
            <a:r>
              <a:rPr lang="en-US" altLang="ja-JP" sz="1400" dirty="0" err="1" smtClean="0">
                <a:latin typeface="ＭＳ ゴシック" pitchFamily="49" charset="-128"/>
                <a:ea typeface="ＭＳ ゴシック" pitchFamily="49" charset="-128"/>
              </a:rPr>
              <a:t>regex</a:t>
            </a:r>
            <a:r>
              <a:rPr lang="en-US" altLang="ja-JP" sz="1400" dirty="0" smtClean="0">
                <a:latin typeface="ＭＳ ゴシック" pitchFamily="49" charset="-128"/>
                <a:ea typeface="ＭＳ ゴシック" pitchFamily="49" charset="-128"/>
              </a:rPr>
              <a:t> ($a) {</a:t>
            </a:r>
          </a:p>
          <a:p>
            <a:r>
              <a:rPr lang="en-US" altLang="ja-JP" sz="1400" dirty="0" smtClean="0">
                <a:latin typeface="ＭＳ ゴシック" pitchFamily="49" charset="-128"/>
                <a:ea typeface="ＭＳ ゴシック" pitchFamily="49" charset="-128"/>
              </a:rPr>
              <a:t>    "\d"        {"</a:t>
            </a:r>
            <a:r>
              <a:rPr lang="ja-JP" altLang="en-US" sz="1400" dirty="0" smtClean="0">
                <a:latin typeface="ＭＳ ゴシック" pitchFamily="49" charset="-128"/>
                <a:ea typeface="ＭＳ ゴシック" pitchFamily="49" charset="-128"/>
              </a:rPr>
              <a:t>数値が含まれています。</a:t>
            </a:r>
            <a:r>
              <a:rPr lang="en-US" altLang="ja-JP" sz="1400" dirty="0" smtClean="0">
                <a:latin typeface="ＭＳ ゴシック" pitchFamily="49" charset="-128"/>
                <a:ea typeface="ＭＳ ゴシック" pitchFamily="49" charset="-128"/>
              </a:rPr>
              <a:t>"}</a:t>
            </a:r>
          </a:p>
          <a:p>
            <a:r>
              <a:rPr lang="en-US" altLang="ja-JP" sz="1400" dirty="0" smtClean="0">
                <a:latin typeface="ＭＳ ゴシック" pitchFamily="49" charset="-128"/>
                <a:ea typeface="ＭＳ ゴシック" pitchFamily="49" charset="-128"/>
              </a:rPr>
              <a:t>    "[a-</a:t>
            </a:r>
            <a:r>
              <a:rPr lang="en-US" altLang="ja-JP" sz="1400" dirty="0" err="1" smtClean="0">
                <a:latin typeface="ＭＳ ゴシック" pitchFamily="49" charset="-128"/>
                <a:ea typeface="ＭＳ ゴシック" pitchFamily="49" charset="-128"/>
              </a:rPr>
              <a:t>zA</a:t>
            </a:r>
            <a:r>
              <a:rPr lang="en-US" altLang="ja-JP" sz="1400" dirty="0" smtClean="0">
                <a:latin typeface="ＭＳ ゴシック" pitchFamily="49" charset="-128"/>
                <a:ea typeface="ＭＳ ゴシック" pitchFamily="49" charset="-128"/>
              </a:rPr>
              <a:t>-Z]"  {"</a:t>
            </a:r>
            <a:r>
              <a:rPr lang="ja-JP" altLang="en-US" sz="1400" dirty="0" smtClean="0">
                <a:latin typeface="ＭＳ ゴシック" pitchFamily="49" charset="-128"/>
                <a:ea typeface="ＭＳ ゴシック" pitchFamily="49" charset="-128"/>
              </a:rPr>
              <a:t>アルファベットが含まれています。</a:t>
            </a:r>
            <a:r>
              <a:rPr lang="en-US" altLang="ja-JP" sz="1400" dirty="0" smtClean="0">
                <a:latin typeface="ＭＳ ゴシック" pitchFamily="49" charset="-128"/>
                <a:ea typeface="ＭＳ ゴシック" pitchFamily="49" charset="-128"/>
              </a:rPr>
              <a:t>"}</a:t>
            </a:r>
          </a:p>
          <a:p>
            <a:r>
              <a:rPr lang="en-US" altLang="ja-JP" sz="1400" dirty="0" smtClean="0">
                <a:latin typeface="ＭＳ ゴシック" pitchFamily="49" charset="-128"/>
                <a:ea typeface="ＭＳ ゴシック" pitchFamily="49" charset="-128"/>
              </a:rPr>
              <a:t>    "\s"        {"</a:t>
            </a:r>
            <a:r>
              <a:rPr lang="ja-JP" altLang="en-US" sz="1400" dirty="0" smtClean="0">
                <a:latin typeface="ＭＳ ゴシック" pitchFamily="49" charset="-128"/>
                <a:ea typeface="ＭＳ ゴシック" pitchFamily="49" charset="-128"/>
              </a:rPr>
              <a:t>空白文字が含まれています。</a:t>
            </a:r>
            <a:r>
              <a:rPr lang="en-US" altLang="ja-JP" sz="1400" dirty="0" smtClean="0">
                <a:latin typeface="ＭＳ ゴシック" pitchFamily="49" charset="-128"/>
                <a:ea typeface="ＭＳ ゴシック" pitchFamily="49" charset="-128"/>
              </a:rPr>
              <a:t>"}</a:t>
            </a:r>
          </a:p>
          <a:p>
            <a:r>
              <a:rPr lang="en-US" altLang="ja-JP" sz="1400" dirty="0" smtClean="0">
                <a:latin typeface="ＭＳ ゴシック" pitchFamily="49" charset="-128"/>
                <a:ea typeface="ＭＳ ゴシック" pitchFamily="49" charset="-128"/>
              </a:rPr>
              <a:t>    default     {"</a:t>
            </a:r>
            <a:r>
              <a:rPr lang="ja-JP" altLang="en-US" sz="1400" dirty="0" smtClean="0">
                <a:latin typeface="ＭＳ ゴシック" pitchFamily="49" charset="-128"/>
                <a:ea typeface="ＭＳ ゴシック" pitchFamily="49" charset="-128"/>
              </a:rPr>
              <a:t>その他の文字です。</a:t>
            </a:r>
            <a:r>
              <a:rPr lang="en-US" altLang="ja-JP" sz="1400" dirty="0" smtClean="0">
                <a:latin typeface="ＭＳ ゴシック" pitchFamily="49" charset="-128"/>
                <a:ea typeface="ＭＳ ゴシック" pitchFamily="49" charset="-128"/>
              </a:rPr>
              <a:t>"}</a:t>
            </a:r>
          </a:p>
          <a:p>
            <a:r>
              <a:rPr lang="en-US" altLang="ja-JP" sz="1400" dirty="0" smtClean="0">
                <a:latin typeface="ＭＳ ゴシック" pitchFamily="49" charset="-128"/>
                <a:ea typeface="ＭＳ ゴシック" pitchFamily="49" charset="-128"/>
              </a:rPr>
              <a: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他の言語とは少し雰囲気の違う</a:t>
            </a:r>
            <a:r>
              <a:rPr lang="en-US" altLang="ja-JP" dirty="0" smtClean="0"/>
              <a:t>switch</a:t>
            </a:r>
            <a:r>
              <a:rPr lang="ja-JP" altLang="en-US" dirty="0" smtClean="0"/>
              <a:t>ステートメント</a:t>
            </a:r>
            <a:r>
              <a:rPr lang="en-US" altLang="ja-JP" dirty="0" smtClean="0"/>
              <a:t>(2)</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sz="2800" dirty="0" smtClean="0"/>
              <a:t>条件判定にスクリプトブロックを指定可能。</a:t>
            </a:r>
            <a:endParaRPr kumimoji="1" lang="en-US" altLang="ja-JP" sz="2800" dirty="0" smtClean="0"/>
          </a:p>
          <a:p>
            <a:endParaRPr lang="en-US" altLang="ja-JP" sz="2800" dirty="0" smtClean="0"/>
          </a:p>
          <a:p>
            <a:endParaRPr kumimoji="1" lang="en-US" altLang="ja-JP" sz="2800" dirty="0" smtClean="0"/>
          </a:p>
          <a:p>
            <a:endParaRPr lang="en-US" altLang="ja-JP" sz="2800" dirty="0" smtClean="0"/>
          </a:p>
          <a:p>
            <a:endParaRPr kumimoji="1" lang="en-US" altLang="ja-JP" sz="2800" dirty="0" smtClean="0"/>
          </a:p>
          <a:p>
            <a:r>
              <a:rPr lang="ja-JP" altLang="en-US" sz="2800" dirty="0" smtClean="0"/>
              <a:t>配列に対して繰り返し処理をさせることも可能。</a:t>
            </a:r>
            <a:endParaRPr kumimoji="1" lang="ja-JP" altLang="en-US" sz="2800" dirty="0"/>
          </a:p>
        </p:txBody>
      </p:sp>
      <p:sp>
        <p:nvSpPr>
          <p:cNvPr id="4" name="Text Box 4"/>
          <p:cNvSpPr txBox="1">
            <a:spLocks noChangeArrowheads="1"/>
          </p:cNvSpPr>
          <p:nvPr/>
        </p:nvSpPr>
        <p:spPr bwMode="auto">
          <a:xfrm>
            <a:off x="1142976" y="1928802"/>
            <a:ext cx="7200900" cy="1600438"/>
          </a:xfrm>
          <a:prstGeom prst="rect">
            <a:avLst/>
          </a:prstGeom>
          <a:noFill/>
          <a:ln w="9525">
            <a:solidFill>
              <a:srgbClr val="0000FF"/>
            </a:solidFill>
            <a:miter lim="800000"/>
            <a:headEnd/>
            <a:tailEnd/>
          </a:ln>
        </p:spPr>
        <p:txBody>
          <a:bodyPr wrap="square">
            <a:spAutoFit/>
          </a:bodyPr>
          <a:lstStyle/>
          <a:p>
            <a:r>
              <a:rPr lang="en-US" altLang="ja-JP" sz="1400" dirty="0" smtClean="0">
                <a:latin typeface="ＭＳ ゴシック" pitchFamily="49" charset="-128"/>
                <a:ea typeface="ＭＳ ゴシック" pitchFamily="49" charset="-128"/>
              </a:rPr>
              <a:t>$a = 4</a:t>
            </a:r>
          </a:p>
          <a:p>
            <a:endParaRPr lang="en-US" altLang="ja-JP" sz="1400" dirty="0" smtClean="0">
              <a:latin typeface="ＭＳ ゴシック" pitchFamily="49" charset="-128"/>
              <a:ea typeface="ＭＳ ゴシック" pitchFamily="49" charset="-128"/>
            </a:endParaRPr>
          </a:p>
          <a:p>
            <a:r>
              <a:rPr lang="en-US" altLang="ja-JP" sz="1400" dirty="0" smtClean="0">
                <a:latin typeface="ＭＳ ゴシック" pitchFamily="49" charset="-128"/>
                <a:ea typeface="ＭＳ ゴシック" pitchFamily="49" charset="-128"/>
              </a:rPr>
              <a:t>switch ($a) {</a:t>
            </a:r>
          </a:p>
          <a:p>
            <a:r>
              <a:rPr lang="en-US" altLang="ja-JP" sz="1400" dirty="0" smtClean="0">
                <a:latin typeface="ＭＳ ゴシック" pitchFamily="49" charset="-128"/>
                <a:ea typeface="ＭＳ ゴシック" pitchFamily="49" charset="-128"/>
              </a:rPr>
              <a:t>    {$_ -</a:t>
            </a:r>
            <a:r>
              <a:rPr lang="en-US" altLang="ja-JP" sz="1400" dirty="0" err="1" smtClean="0">
                <a:latin typeface="ＭＳ ゴシック" pitchFamily="49" charset="-128"/>
                <a:ea typeface="ＭＳ ゴシック" pitchFamily="49" charset="-128"/>
              </a:rPr>
              <a:t>lt</a:t>
            </a:r>
            <a:r>
              <a:rPr lang="en-US" altLang="ja-JP" sz="1400" dirty="0" smtClean="0">
                <a:latin typeface="ＭＳ ゴシック" pitchFamily="49" charset="-128"/>
                <a:ea typeface="ＭＳ ゴシック" pitchFamily="49" charset="-128"/>
              </a:rPr>
              <a:t> 5} {"$_ </a:t>
            </a:r>
            <a:r>
              <a:rPr lang="ja-JP" altLang="en-US" sz="1400" dirty="0" smtClean="0">
                <a:latin typeface="ＭＳ ゴシック" pitchFamily="49" charset="-128"/>
                <a:ea typeface="ＭＳ ゴシック" pitchFamily="49" charset="-128"/>
              </a:rPr>
              <a:t>は</a:t>
            </a:r>
            <a:r>
              <a:rPr lang="en-US" altLang="ja-JP" sz="1400" dirty="0" smtClean="0">
                <a:latin typeface="ＭＳ ゴシック" pitchFamily="49" charset="-128"/>
                <a:ea typeface="ＭＳ ゴシック" pitchFamily="49" charset="-128"/>
              </a:rPr>
              <a:t>5</a:t>
            </a:r>
            <a:r>
              <a:rPr lang="ja-JP" altLang="en-US" sz="1400" dirty="0" smtClean="0">
                <a:latin typeface="ＭＳ ゴシック" pitchFamily="49" charset="-128"/>
                <a:ea typeface="ＭＳ ゴシック" pitchFamily="49" charset="-128"/>
              </a:rPr>
              <a:t>未満</a:t>
            </a:r>
            <a:r>
              <a:rPr lang="en-US" altLang="ja-JP" sz="1400" dirty="0" smtClean="0">
                <a:latin typeface="ＭＳ ゴシック" pitchFamily="49" charset="-128"/>
                <a:ea typeface="ＭＳ ゴシック" pitchFamily="49" charset="-128"/>
              </a:rPr>
              <a:t>"}</a:t>
            </a:r>
          </a:p>
          <a:p>
            <a:r>
              <a:rPr lang="en-US" altLang="ja-JP" sz="1400" dirty="0" smtClean="0">
                <a:latin typeface="ＭＳ ゴシック" pitchFamily="49" charset="-128"/>
                <a:ea typeface="ＭＳ ゴシック" pitchFamily="49" charset="-128"/>
              </a:rPr>
              <a:t>    {$_ -</a:t>
            </a:r>
            <a:r>
              <a:rPr lang="en-US" altLang="ja-JP" sz="1400" dirty="0" err="1" smtClean="0">
                <a:latin typeface="ＭＳ ゴシック" pitchFamily="49" charset="-128"/>
                <a:ea typeface="ＭＳ ゴシック" pitchFamily="49" charset="-128"/>
              </a:rPr>
              <a:t>gt</a:t>
            </a:r>
            <a:r>
              <a:rPr lang="en-US" altLang="ja-JP" sz="1400" dirty="0" smtClean="0">
                <a:latin typeface="ＭＳ ゴシック" pitchFamily="49" charset="-128"/>
                <a:ea typeface="ＭＳ ゴシック" pitchFamily="49" charset="-128"/>
              </a:rPr>
              <a:t> 5} {"$_ </a:t>
            </a:r>
            <a:r>
              <a:rPr lang="ja-JP" altLang="en-US" sz="1400" dirty="0" smtClean="0">
                <a:latin typeface="ＭＳ ゴシック" pitchFamily="49" charset="-128"/>
                <a:ea typeface="ＭＳ ゴシック" pitchFamily="49" charset="-128"/>
              </a:rPr>
              <a:t>は</a:t>
            </a:r>
            <a:r>
              <a:rPr lang="en-US" altLang="ja-JP" sz="1400" dirty="0" smtClean="0">
                <a:latin typeface="ＭＳ ゴシック" pitchFamily="49" charset="-128"/>
                <a:ea typeface="ＭＳ ゴシック" pitchFamily="49" charset="-128"/>
              </a:rPr>
              <a:t>5</a:t>
            </a:r>
            <a:r>
              <a:rPr lang="ja-JP" altLang="en-US" sz="1400" dirty="0" smtClean="0">
                <a:latin typeface="ＭＳ ゴシック" pitchFamily="49" charset="-128"/>
                <a:ea typeface="ＭＳ ゴシック" pitchFamily="49" charset="-128"/>
              </a:rPr>
              <a:t>より大きい</a:t>
            </a:r>
            <a:r>
              <a:rPr lang="en-US" altLang="ja-JP" sz="1400" dirty="0" smtClean="0">
                <a:latin typeface="ＭＳ ゴシック" pitchFamily="49" charset="-128"/>
                <a:ea typeface="ＭＳ ゴシック" pitchFamily="49" charset="-128"/>
              </a:rPr>
              <a:t>"}</a:t>
            </a:r>
          </a:p>
          <a:p>
            <a:r>
              <a:rPr lang="en-US" altLang="ja-JP" sz="1400" dirty="0" smtClean="0">
                <a:latin typeface="ＭＳ ゴシック" pitchFamily="49" charset="-128"/>
                <a:ea typeface="ＭＳ ゴシック" pitchFamily="49" charset="-128"/>
              </a:rPr>
              <a:t>    {$_ -</a:t>
            </a:r>
            <a:r>
              <a:rPr lang="en-US" altLang="ja-JP" sz="1400" dirty="0" err="1" smtClean="0">
                <a:latin typeface="ＭＳ ゴシック" pitchFamily="49" charset="-128"/>
                <a:ea typeface="ＭＳ ゴシック" pitchFamily="49" charset="-128"/>
              </a:rPr>
              <a:t>eq</a:t>
            </a:r>
            <a:r>
              <a:rPr lang="en-US" altLang="ja-JP" sz="1400" dirty="0" smtClean="0">
                <a:latin typeface="ＭＳ ゴシック" pitchFamily="49" charset="-128"/>
                <a:ea typeface="ＭＳ ゴシック" pitchFamily="49" charset="-128"/>
              </a:rPr>
              <a:t> 5} {"$_ </a:t>
            </a:r>
            <a:r>
              <a:rPr lang="ja-JP" altLang="en-US" sz="1400" dirty="0" smtClean="0">
                <a:latin typeface="ＭＳ ゴシック" pitchFamily="49" charset="-128"/>
                <a:ea typeface="ＭＳ ゴシック" pitchFamily="49" charset="-128"/>
              </a:rPr>
              <a:t>は</a:t>
            </a:r>
            <a:r>
              <a:rPr lang="en-US" altLang="ja-JP" sz="1400" dirty="0" smtClean="0">
                <a:latin typeface="ＭＳ ゴシック" pitchFamily="49" charset="-128"/>
                <a:ea typeface="ＭＳ ゴシック" pitchFamily="49" charset="-128"/>
              </a:rPr>
              <a:t>5"}</a:t>
            </a:r>
          </a:p>
          <a:p>
            <a:r>
              <a:rPr lang="en-US" altLang="ja-JP" sz="1400" dirty="0" smtClean="0">
                <a:latin typeface="ＭＳ ゴシック" pitchFamily="49" charset="-128"/>
                <a:ea typeface="ＭＳ ゴシック" pitchFamily="49" charset="-128"/>
              </a:rPr>
              <a:t>}</a:t>
            </a:r>
          </a:p>
        </p:txBody>
      </p:sp>
      <p:sp>
        <p:nvSpPr>
          <p:cNvPr id="5" name="Text Box 4"/>
          <p:cNvSpPr txBox="1">
            <a:spLocks noChangeArrowheads="1"/>
          </p:cNvSpPr>
          <p:nvPr/>
        </p:nvSpPr>
        <p:spPr bwMode="auto">
          <a:xfrm>
            <a:off x="1142976" y="4214818"/>
            <a:ext cx="7200900" cy="1600438"/>
          </a:xfrm>
          <a:prstGeom prst="rect">
            <a:avLst/>
          </a:prstGeom>
          <a:noFill/>
          <a:ln w="9525">
            <a:solidFill>
              <a:srgbClr val="0000FF"/>
            </a:solidFill>
            <a:miter lim="800000"/>
            <a:headEnd/>
            <a:tailEnd/>
          </a:ln>
        </p:spPr>
        <p:txBody>
          <a:bodyPr wrap="square">
            <a:spAutoFit/>
          </a:bodyPr>
          <a:lstStyle/>
          <a:p>
            <a:r>
              <a:rPr lang="en-US" altLang="ja-JP" sz="1400" dirty="0" smtClean="0">
                <a:latin typeface="ＭＳ ゴシック" pitchFamily="49" charset="-128"/>
                <a:ea typeface="ＭＳ ゴシック" pitchFamily="49" charset="-128"/>
              </a:rPr>
              <a:t>$a = 1..10</a:t>
            </a:r>
          </a:p>
          <a:p>
            <a:endParaRPr lang="en-US" altLang="ja-JP" sz="1400" dirty="0" smtClean="0">
              <a:latin typeface="ＭＳ ゴシック" pitchFamily="49" charset="-128"/>
              <a:ea typeface="ＭＳ ゴシック" pitchFamily="49" charset="-128"/>
            </a:endParaRPr>
          </a:p>
          <a:p>
            <a:r>
              <a:rPr lang="en-US" altLang="ja-JP" sz="1400" dirty="0" smtClean="0">
                <a:latin typeface="ＭＳ ゴシック" pitchFamily="49" charset="-128"/>
                <a:ea typeface="ＭＳ ゴシック" pitchFamily="49" charset="-128"/>
              </a:rPr>
              <a:t>switch ($a) {</a:t>
            </a:r>
          </a:p>
          <a:p>
            <a:r>
              <a:rPr lang="en-US" altLang="ja-JP" sz="1400" dirty="0" smtClean="0">
                <a:latin typeface="ＭＳ ゴシック" pitchFamily="49" charset="-128"/>
                <a:ea typeface="ＭＳ ゴシック" pitchFamily="49" charset="-128"/>
              </a:rPr>
              <a:t>    {$_ -</a:t>
            </a:r>
            <a:r>
              <a:rPr lang="en-US" altLang="ja-JP" sz="1400" dirty="0" err="1" smtClean="0">
                <a:latin typeface="ＭＳ ゴシック" pitchFamily="49" charset="-128"/>
                <a:ea typeface="ＭＳ ゴシック" pitchFamily="49" charset="-128"/>
              </a:rPr>
              <a:t>lt</a:t>
            </a:r>
            <a:r>
              <a:rPr lang="en-US" altLang="ja-JP" sz="1400" dirty="0" smtClean="0">
                <a:latin typeface="ＭＳ ゴシック" pitchFamily="49" charset="-128"/>
                <a:ea typeface="ＭＳ ゴシック" pitchFamily="49" charset="-128"/>
              </a:rPr>
              <a:t> 5} {"$_ </a:t>
            </a:r>
            <a:r>
              <a:rPr lang="ja-JP" altLang="en-US" sz="1400" dirty="0" smtClean="0">
                <a:latin typeface="ＭＳ ゴシック" pitchFamily="49" charset="-128"/>
                <a:ea typeface="ＭＳ ゴシック" pitchFamily="49" charset="-128"/>
              </a:rPr>
              <a:t>は</a:t>
            </a:r>
            <a:r>
              <a:rPr lang="en-US" altLang="ja-JP" sz="1400" dirty="0" smtClean="0">
                <a:latin typeface="ＭＳ ゴシック" pitchFamily="49" charset="-128"/>
                <a:ea typeface="ＭＳ ゴシック" pitchFamily="49" charset="-128"/>
              </a:rPr>
              <a:t>5</a:t>
            </a:r>
            <a:r>
              <a:rPr lang="ja-JP" altLang="en-US" sz="1400" dirty="0" smtClean="0">
                <a:latin typeface="ＭＳ ゴシック" pitchFamily="49" charset="-128"/>
                <a:ea typeface="ＭＳ ゴシック" pitchFamily="49" charset="-128"/>
              </a:rPr>
              <a:t>未満</a:t>
            </a:r>
            <a:r>
              <a:rPr lang="en-US" altLang="ja-JP" sz="1400" dirty="0" smtClean="0">
                <a:latin typeface="ＭＳ ゴシック" pitchFamily="49" charset="-128"/>
                <a:ea typeface="ＭＳ ゴシック" pitchFamily="49" charset="-128"/>
              </a:rPr>
              <a:t>"}</a:t>
            </a:r>
          </a:p>
          <a:p>
            <a:r>
              <a:rPr lang="en-US" altLang="ja-JP" sz="1400" dirty="0" smtClean="0">
                <a:latin typeface="ＭＳ ゴシック" pitchFamily="49" charset="-128"/>
                <a:ea typeface="ＭＳ ゴシック" pitchFamily="49" charset="-128"/>
              </a:rPr>
              <a:t>    {$_ -</a:t>
            </a:r>
            <a:r>
              <a:rPr lang="en-US" altLang="ja-JP" sz="1400" dirty="0" err="1" smtClean="0">
                <a:latin typeface="ＭＳ ゴシック" pitchFamily="49" charset="-128"/>
                <a:ea typeface="ＭＳ ゴシック" pitchFamily="49" charset="-128"/>
              </a:rPr>
              <a:t>gt</a:t>
            </a:r>
            <a:r>
              <a:rPr lang="en-US" altLang="ja-JP" sz="1400" dirty="0" smtClean="0">
                <a:latin typeface="ＭＳ ゴシック" pitchFamily="49" charset="-128"/>
                <a:ea typeface="ＭＳ ゴシック" pitchFamily="49" charset="-128"/>
              </a:rPr>
              <a:t> 5} {"$_ </a:t>
            </a:r>
            <a:r>
              <a:rPr lang="ja-JP" altLang="en-US" sz="1400" dirty="0" smtClean="0">
                <a:latin typeface="ＭＳ ゴシック" pitchFamily="49" charset="-128"/>
                <a:ea typeface="ＭＳ ゴシック" pitchFamily="49" charset="-128"/>
              </a:rPr>
              <a:t>は</a:t>
            </a:r>
            <a:r>
              <a:rPr lang="en-US" altLang="ja-JP" sz="1400" dirty="0" smtClean="0">
                <a:latin typeface="ＭＳ ゴシック" pitchFamily="49" charset="-128"/>
                <a:ea typeface="ＭＳ ゴシック" pitchFamily="49" charset="-128"/>
              </a:rPr>
              <a:t>5</a:t>
            </a:r>
            <a:r>
              <a:rPr lang="ja-JP" altLang="en-US" sz="1400" dirty="0" smtClean="0">
                <a:latin typeface="ＭＳ ゴシック" pitchFamily="49" charset="-128"/>
                <a:ea typeface="ＭＳ ゴシック" pitchFamily="49" charset="-128"/>
              </a:rPr>
              <a:t>より大きい</a:t>
            </a:r>
            <a:r>
              <a:rPr lang="en-US" altLang="ja-JP" sz="1400" dirty="0" smtClean="0">
                <a:latin typeface="ＭＳ ゴシック" pitchFamily="49" charset="-128"/>
                <a:ea typeface="ＭＳ ゴシック" pitchFamily="49" charset="-128"/>
              </a:rPr>
              <a:t>"}</a:t>
            </a:r>
          </a:p>
          <a:p>
            <a:r>
              <a:rPr lang="en-US" altLang="ja-JP" sz="1400" dirty="0" smtClean="0">
                <a:latin typeface="ＭＳ ゴシック" pitchFamily="49" charset="-128"/>
                <a:ea typeface="ＭＳ ゴシック" pitchFamily="49" charset="-128"/>
              </a:rPr>
              <a:t>    {$_ -</a:t>
            </a:r>
            <a:r>
              <a:rPr lang="en-US" altLang="ja-JP" sz="1400" dirty="0" err="1" smtClean="0">
                <a:latin typeface="ＭＳ ゴシック" pitchFamily="49" charset="-128"/>
                <a:ea typeface="ＭＳ ゴシック" pitchFamily="49" charset="-128"/>
              </a:rPr>
              <a:t>eq</a:t>
            </a:r>
            <a:r>
              <a:rPr lang="en-US" altLang="ja-JP" sz="1400" dirty="0" smtClean="0">
                <a:latin typeface="ＭＳ ゴシック" pitchFamily="49" charset="-128"/>
                <a:ea typeface="ＭＳ ゴシック" pitchFamily="49" charset="-128"/>
              </a:rPr>
              <a:t> 5} {"$_ </a:t>
            </a:r>
            <a:r>
              <a:rPr lang="ja-JP" altLang="en-US" sz="1400" dirty="0" smtClean="0">
                <a:latin typeface="ＭＳ ゴシック" pitchFamily="49" charset="-128"/>
                <a:ea typeface="ＭＳ ゴシック" pitchFamily="49" charset="-128"/>
              </a:rPr>
              <a:t>は</a:t>
            </a:r>
            <a:r>
              <a:rPr lang="en-US" altLang="ja-JP" sz="1400" dirty="0" smtClean="0">
                <a:latin typeface="ＭＳ ゴシック" pitchFamily="49" charset="-128"/>
                <a:ea typeface="ＭＳ ゴシック" pitchFamily="49" charset="-128"/>
              </a:rPr>
              <a:t>5"}</a:t>
            </a:r>
          </a:p>
          <a:p>
            <a:r>
              <a:rPr lang="en-US" altLang="ja-JP" sz="1400" dirty="0" smtClean="0">
                <a:latin typeface="ＭＳ ゴシック" pitchFamily="49" charset="-128"/>
                <a:ea typeface="ＭＳ ゴシック" pitchFamily="49" charset="-128"/>
              </a:rPr>
              <a: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function</a:t>
            </a:r>
            <a:r>
              <a:rPr kumimoji="1" lang="ja-JP" altLang="en-US" dirty="0" smtClean="0"/>
              <a:t>構文</a:t>
            </a:r>
            <a:r>
              <a:rPr kumimoji="1" lang="en-US" altLang="ja-JP" dirty="0" smtClean="0"/>
              <a:t>(1)</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sz="2800" dirty="0" smtClean="0"/>
              <a:t>独自の関数を定義可能。</a:t>
            </a:r>
            <a:endParaRPr lang="en-US" altLang="ja-JP" sz="2800" dirty="0" smtClean="0"/>
          </a:p>
          <a:p>
            <a:pPr lvl="1"/>
            <a:r>
              <a:rPr kumimoji="1" lang="ja-JP" altLang="en-US" sz="2400" dirty="0" smtClean="0"/>
              <a:t>基本は</a:t>
            </a:r>
            <a:r>
              <a:rPr kumimoji="1" lang="en-US" altLang="ja-JP" sz="2400" dirty="0" smtClean="0">
                <a:solidFill>
                  <a:srgbClr val="FF0000"/>
                </a:solidFill>
              </a:rPr>
              <a:t>function</a:t>
            </a:r>
            <a:r>
              <a:rPr lang="ja-JP" altLang="en-US" sz="2400" dirty="0" smtClean="0">
                <a:solidFill>
                  <a:srgbClr val="FF0000"/>
                </a:solidFill>
              </a:rPr>
              <a:t> 関数名</a:t>
            </a:r>
            <a:r>
              <a:rPr lang="ja-JP" altLang="en-US" sz="2400" dirty="0" smtClean="0"/>
              <a:t>を書くだけ</a:t>
            </a:r>
            <a:r>
              <a:rPr kumimoji="1" lang="ja-JP" altLang="en-US" sz="2400" dirty="0" smtClean="0"/>
              <a:t>。</a:t>
            </a:r>
            <a:endParaRPr kumimoji="1" lang="en-US" altLang="ja-JP" sz="2400" dirty="0" smtClean="0"/>
          </a:p>
          <a:p>
            <a:pPr lvl="1">
              <a:buNone/>
            </a:pPr>
            <a:endParaRPr kumimoji="1" lang="en-US" altLang="ja-JP" sz="2400" dirty="0" smtClean="0"/>
          </a:p>
          <a:p>
            <a:pPr lvl="1">
              <a:buNone/>
            </a:pPr>
            <a:endParaRPr lang="en-US" altLang="ja-JP" sz="2400" dirty="0" smtClean="0"/>
          </a:p>
          <a:p>
            <a:pPr lvl="1">
              <a:buNone/>
            </a:pPr>
            <a:endParaRPr kumimoji="1" lang="en-US" altLang="ja-JP" sz="2400" dirty="0" smtClean="0"/>
          </a:p>
          <a:p>
            <a:pPr lvl="1"/>
            <a:r>
              <a:rPr lang="ja-JP" altLang="en-US" sz="2400" dirty="0" smtClean="0"/>
              <a:t>引数を指定する場合は、</a:t>
            </a:r>
            <a:r>
              <a:rPr lang="en-US" altLang="ja-JP" sz="2400" dirty="0" err="1" smtClean="0">
                <a:solidFill>
                  <a:srgbClr val="FF0000"/>
                </a:solidFill>
              </a:rPr>
              <a:t>param</a:t>
            </a:r>
            <a:r>
              <a:rPr lang="ja-JP" altLang="en-US" sz="2400" dirty="0" smtClean="0"/>
              <a:t>キーワードを用いる。</a:t>
            </a:r>
            <a:endParaRPr kumimoji="1" lang="ja-JP" altLang="en-US" sz="2400" dirty="0"/>
          </a:p>
        </p:txBody>
      </p:sp>
      <p:sp>
        <p:nvSpPr>
          <p:cNvPr id="4" name="Text Box 4"/>
          <p:cNvSpPr txBox="1">
            <a:spLocks noChangeArrowheads="1"/>
          </p:cNvSpPr>
          <p:nvPr/>
        </p:nvSpPr>
        <p:spPr bwMode="auto">
          <a:xfrm>
            <a:off x="1142976" y="2000240"/>
            <a:ext cx="7200900" cy="1169551"/>
          </a:xfrm>
          <a:prstGeom prst="rect">
            <a:avLst/>
          </a:prstGeom>
          <a:noFill/>
          <a:ln w="9525">
            <a:solidFill>
              <a:srgbClr val="0000FF"/>
            </a:solidFill>
            <a:miter lim="800000"/>
            <a:headEnd/>
            <a:tailEnd/>
          </a:ln>
        </p:spPr>
        <p:txBody>
          <a:bodyPr wrap="square">
            <a:spAutoFit/>
          </a:bodyPr>
          <a:lstStyle/>
          <a:p>
            <a:r>
              <a:rPr lang="en-US" altLang="ja-JP" sz="1400" dirty="0" smtClean="0">
                <a:latin typeface="ＭＳ ゴシック" pitchFamily="49" charset="-128"/>
                <a:ea typeface="ＭＳ ゴシック" pitchFamily="49" charset="-128"/>
              </a:rPr>
              <a:t>function func1                            # </a:t>
            </a:r>
            <a:r>
              <a:rPr lang="ja-JP" altLang="en-US" sz="1400" dirty="0" smtClean="0">
                <a:latin typeface="ＭＳ ゴシック" pitchFamily="49" charset="-128"/>
                <a:ea typeface="ＭＳ ゴシック" pitchFamily="49" charset="-128"/>
              </a:rPr>
              <a:t>関数の定義</a:t>
            </a:r>
            <a:endParaRPr lang="en-US" altLang="ja-JP" sz="1400" dirty="0" smtClean="0">
              <a:latin typeface="ＭＳ ゴシック" pitchFamily="49" charset="-128"/>
              <a:ea typeface="ＭＳ ゴシック" pitchFamily="49" charset="-128"/>
            </a:endParaRPr>
          </a:p>
          <a:p>
            <a:r>
              <a:rPr lang="en-US" altLang="ja-JP" sz="1400" dirty="0" smtClean="0">
                <a:latin typeface="ＭＳ ゴシック" pitchFamily="49" charset="-128"/>
                <a:ea typeface="ＭＳ ゴシック" pitchFamily="49" charset="-128"/>
              </a:rPr>
              <a:t>{</a:t>
            </a:r>
          </a:p>
          <a:p>
            <a:r>
              <a:rPr lang="en-US" altLang="ja-JP" sz="1400" dirty="0" smtClean="0">
                <a:latin typeface="ＭＳ ゴシック" pitchFamily="49" charset="-128"/>
                <a:ea typeface="ＭＳ ゴシック" pitchFamily="49" charset="-128"/>
              </a:rPr>
              <a:t>    Write-Host "func1</a:t>
            </a:r>
            <a:r>
              <a:rPr lang="ja-JP" altLang="en-US" sz="1400" dirty="0" smtClean="0">
                <a:latin typeface="ＭＳ ゴシック" pitchFamily="49" charset="-128"/>
                <a:ea typeface="ＭＳ ゴシック" pitchFamily="49" charset="-128"/>
              </a:rPr>
              <a:t>を実行しました。</a:t>
            </a:r>
            <a:r>
              <a:rPr lang="en-US" altLang="ja-JP" sz="1400" dirty="0" smtClean="0">
                <a:latin typeface="ＭＳ ゴシック" pitchFamily="49" charset="-128"/>
                <a:ea typeface="ＭＳ ゴシック" pitchFamily="49" charset="-128"/>
              </a:rPr>
              <a:t>"    # </a:t>
            </a:r>
            <a:r>
              <a:rPr lang="ja-JP" altLang="en-US" sz="1400" dirty="0" smtClean="0">
                <a:latin typeface="ＭＳ ゴシック" pitchFamily="49" charset="-128"/>
                <a:ea typeface="ＭＳ ゴシック" pitchFamily="49" charset="-128"/>
              </a:rPr>
              <a:t>文字列を表示させる</a:t>
            </a:r>
            <a:endParaRPr lang="en-US" altLang="ja-JP" sz="1400" dirty="0" smtClean="0">
              <a:latin typeface="ＭＳ ゴシック" pitchFamily="49" charset="-128"/>
              <a:ea typeface="ＭＳ ゴシック" pitchFamily="49" charset="-128"/>
            </a:endParaRPr>
          </a:p>
          <a:p>
            <a:r>
              <a:rPr lang="en-US" altLang="ja-JP" sz="1400" dirty="0" smtClean="0">
                <a:latin typeface="ＭＳ ゴシック" pitchFamily="49" charset="-128"/>
                <a:ea typeface="ＭＳ ゴシック" pitchFamily="49" charset="-128"/>
              </a:rPr>
              <a:t>}</a:t>
            </a:r>
          </a:p>
          <a:p>
            <a:r>
              <a:rPr lang="en-US" altLang="ja-JP" sz="1400" dirty="0" smtClean="0">
                <a:latin typeface="ＭＳ ゴシック" pitchFamily="49" charset="-128"/>
                <a:ea typeface="ＭＳ ゴシック" pitchFamily="49" charset="-128"/>
              </a:rPr>
              <a:t>func1                                     # </a:t>
            </a:r>
            <a:r>
              <a:rPr lang="ja-JP" altLang="en-US" sz="1400" dirty="0" smtClean="0">
                <a:latin typeface="ＭＳ ゴシック" pitchFamily="49" charset="-128"/>
                <a:ea typeface="ＭＳ ゴシック" pitchFamily="49" charset="-128"/>
              </a:rPr>
              <a:t>関数の呼び出し</a:t>
            </a:r>
            <a:endParaRPr lang="en-US" altLang="ja-JP" sz="1400" dirty="0" smtClean="0">
              <a:latin typeface="ＭＳ ゴシック" pitchFamily="49" charset="-128"/>
              <a:ea typeface="ＭＳ ゴシック" pitchFamily="49" charset="-128"/>
            </a:endParaRPr>
          </a:p>
        </p:txBody>
      </p:sp>
      <p:sp>
        <p:nvSpPr>
          <p:cNvPr id="5" name="Text Box 4"/>
          <p:cNvSpPr txBox="1">
            <a:spLocks noChangeArrowheads="1"/>
          </p:cNvSpPr>
          <p:nvPr/>
        </p:nvSpPr>
        <p:spPr bwMode="auto">
          <a:xfrm>
            <a:off x="1142976" y="3857628"/>
            <a:ext cx="7200900" cy="1600438"/>
          </a:xfrm>
          <a:prstGeom prst="rect">
            <a:avLst/>
          </a:prstGeom>
          <a:noFill/>
          <a:ln w="9525">
            <a:solidFill>
              <a:srgbClr val="0000FF"/>
            </a:solidFill>
            <a:miter lim="800000"/>
            <a:headEnd/>
            <a:tailEnd/>
          </a:ln>
        </p:spPr>
        <p:txBody>
          <a:bodyPr wrap="square">
            <a:spAutoFit/>
          </a:bodyPr>
          <a:lstStyle/>
          <a:p>
            <a:r>
              <a:rPr lang="en-US" altLang="ja-JP" sz="1400" dirty="0" smtClean="0">
                <a:latin typeface="ＭＳ ゴシック" pitchFamily="49" charset="-128"/>
                <a:ea typeface="ＭＳ ゴシック" pitchFamily="49" charset="-128"/>
              </a:rPr>
              <a:t>function </a:t>
            </a:r>
            <a:r>
              <a:rPr lang="en-US" altLang="ja-JP" sz="1400" dirty="0" err="1" smtClean="0">
                <a:latin typeface="ＭＳ ゴシック" pitchFamily="49" charset="-128"/>
                <a:ea typeface="ＭＳ ゴシック" pitchFamily="49" charset="-128"/>
              </a:rPr>
              <a:t>RepeatWord</a:t>
            </a:r>
            <a:r>
              <a:rPr lang="en-US" altLang="ja-JP" sz="1400" dirty="0" smtClean="0">
                <a:latin typeface="ＭＳ ゴシック" pitchFamily="49" charset="-128"/>
                <a:ea typeface="ＭＳ ゴシック" pitchFamily="49" charset="-128"/>
              </a:rPr>
              <a:t>                       # </a:t>
            </a:r>
            <a:r>
              <a:rPr lang="ja-JP" altLang="en-US" sz="1400" dirty="0" smtClean="0">
                <a:latin typeface="ＭＳ ゴシック" pitchFamily="49" charset="-128"/>
                <a:ea typeface="ＭＳ ゴシック" pitchFamily="49" charset="-128"/>
              </a:rPr>
              <a:t>関数の定義</a:t>
            </a:r>
            <a:endParaRPr lang="en-US" altLang="ja-JP" sz="1400" dirty="0" smtClean="0">
              <a:latin typeface="ＭＳ ゴシック" pitchFamily="49" charset="-128"/>
              <a:ea typeface="ＭＳ ゴシック" pitchFamily="49" charset="-128"/>
            </a:endParaRPr>
          </a:p>
          <a:p>
            <a:r>
              <a:rPr lang="en-US" altLang="ja-JP" sz="1400" dirty="0" smtClean="0">
                <a:latin typeface="ＭＳ ゴシック" pitchFamily="49" charset="-128"/>
                <a:ea typeface="ＭＳ ゴシック" pitchFamily="49" charset="-128"/>
              </a:rPr>
              <a:t>{</a:t>
            </a:r>
          </a:p>
          <a:p>
            <a:r>
              <a:rPr lang="en-US" altLang="ja-JP" sz="1400" dirty="0" smtClean="0">
                <a:latin typeface="ＭＳ ゴシック" pitchFamily="49" charset="-128"/>
                <a:ea typeface="ＭＳ ゴシック" pitchFamily="49" charset="-128"/>
              </a:rPr>
              <a:t>    </a:t>
            </a:r>
            <a:r>
              <a:rPr lang="en-US" altLang="ja-JP" sz="1400" dirty="0" err="1" smtClean="0">
                <a:latin typeface="ＭＳ ゴシック" pitchFamily="49" charset="-128"/>
                <a:ea typeface="ＭＳ ゴシック" pitchFamily="49" charset="-128"/>
              </a:rPr>
              <a:t>param</a:t>
            </a:r>
            <a:r>
              <a:rPr lang="en-US" altLang="ja-JP" sz="1400" dirty="0" smtClean="0">
                <a:latin typeface="ＭＳ ゴシック" pitchFamily="49" charset="-128"/>
                <a:ea typeface="ＭＳ ゴシック" pitchFamily="49" charset="-128"/>
              </a:rPr>
              <a:t>([string]$word, [</a:t>
            </a:r>
            <a:r>
              <a:rPr lang="en-US" altLang="ja-JP" sz="1400" dirty="0" err="1" smtClean="0">
                <a:latin typeface="ＭＳ ゴシック" pitchFamily="49" charset="-128"/>
                <a:ea typeface="ＭＳ ゴシック" pitchFamily="49" charset="-128"/>
              </a:rPr>
              <a:t>int</a:t>
            </a:r>
            <a:r>
              <a:rPr lang="en-US" altLang="ja-JP" sz="1400" dirty="0" smtClean="0">
                <a:latin typeface="ＭＳ ゴシック" pitchFamily="49" charset="-128"/>
                <a:ea typeface="ＭＳ ゴシック" pitchFamily="49" charset="-128"/>
              </a:rPr>
              <a:t>]$count)     # </a:t>
            </a:r>
            <a:r>
              <a:rPr lang="ja-JP" altLang="en-US" sz="1400" dirty="0" smtClean="0">
                <a:latin typeface="ＭＳ ゴシック" pitchFamily="49" charset="-128"/>
                <a:ea typeface="ＭＳ ゴシック" pitchFamily="49" charset="-128"/>
              </a:rPr>
              <a:t>パラメータ指定</a:t>
            </a:r>
            <a:endParaRPr lang="en-US" altLang="ja-JP" sz="1400" dirty="0" smtClean="0">
              <a:latin typeface="ＭＳ ゴシック" pitchFamily="49" charset="-128"/>
              <a:ea typeface="ＭＳ ゴシック" pitchFamily="49" charset="-128"/>
            </a:endParaRPr>
          </a:p>
          <a:p>
            <a:r>
              <a:rPr lang="en-US" altLang="ja-JP" sz="1400" dirty="0" smtClean="0">
                <a:latin typeface="ＭＳ ゴシック" pitchFamily="49" charset="-128"/>
                <a:ea typeface="ＭＳ ゴシック" pitchFamily="49" charset="-128"/>
              </a:rPr>
              <a:t>    return $word * $count                 # </a:t>
            </a:r>
            <a:r>
              <a:rPr lang="ja-JP" altLang="en-US" sz="1400" dirty="0" smtClean="0">
                <a:latin typeface="ＭＳ ゴシック" pitchFamily="49" charset="-128"/>
                <a:ea typeface="ＭＳ ゴシック" pitchFamily="49" charset="-128"/>
              </a:rPr>
              <a:t>値を返却</a:t>
            </a:r>
            <a:endParaRPr lang="en-US" altLang="ja-JP" sz="1400" dirty="0" smtClean="0">
              <a:latin typeface="ＭＳ ゴシック" pitchFamily="49" charset="-128"/>
              <a:ea typeface="ＭＳ ゴシック" pitchFamily="49" charset="-128"/>
            </a:endParaRPr>
          </a:p>
          <a:p>
            <a:r>
              <a:rPr lang="en-US" altLang="ja-JP" sz="1400" dirty="0" smtClean="0">
                <a:latin typeface="ＭＳ ゴシック" pitchFamily="49" charset="-128"/>
                <a:ea typeface="ＭＳ ゴシック" pitchFamily="49" charset="-128"/>
              </a:rPr>
              <a:t>}</a:t>
            </a:r>
          </a:p>
          <a:p>
            <a:r>
              <a:rPr lang="en-US" altLang="ja-JP" sz="1400" dirty="0" err="1" smtClean="0">
                <a:latin typeface="ＭＳ ゴシック" pitchFamily="49" charset="-128"/>
                <a:ea typeface="ＭＳ ゴシック" pitchFamily="49" charset="-128"/>
              </a:rPr>
              <a:t>RepeatWord</a:t>
            </a:r>
            <a:r>
              <a:rPr lang="en-US" altLang="ja-JP" sz="1400" dirty="0" smtClean="0">
                <a:latin typeface="ＭＳ ゴシック" pitchFamily="49" charset="-128"/>
                <a:ea typeface="ＭＳ ゴシック" pitchFamily="49" charset="-128"/>
              </a:rPr>
              <a:t> "a" 5                          # </a:t>
            </a:r>
            <a:r>
              <a:rPr lang="ja-JP" altLang="en-US" sz="1400" dirty="0" smtClean="0">
                <a:latin typeface="ＭＳ ゴシック" pitchFamily="49" charset="-128"/>
                <a:ea typeface="ＭＳ ゴシック" pitchFamily="49" charset="-128"/>
              </a:rPr>
              <a:t>関数の呼び出し（パラメータ付加）</a:t>
            </a:r>
            <a:endParaRPr lang="en-US" altLang="ja-JP" sz="1400" dirty="0" smtClean="0">
              <a:latin typeface="ＭＳ ゴシック" pitchFamily="49" charset="-128"/>
              <a:ea typeface="ＭＳ ゴシック" pitchFamily="49" charset="-128"/>
            </a:endParaRPr>
          </a:p>
          <a:p>
            <a:r>
              <a:rPr lang="en-US" altLang="ja-JP" sz="1400" dirty="0" err="1" smtClean="0">
                <a:latin typeface="ＭＳ ゴシック" pitchFamily="49" charset="-128"/>
                <a:ea typeface="ＭＳ ゴシック" pitchFamily="49" charset="-128"/>
              </a:rPr>
              <a:t>RepeatWord</a:t>
            </a:r>
            <a:r>
              <a:rPr lang="en-US" altLang="ja-JP" sz="1400" dirty="0" smtClean="0">
                <a:latin typeface="ＭＳ ゴシック" pitchFamily="49" charset="-128"/>
                <a:ea typeface="ＭＳ ゴシック" pitchFamily="49" charset="-128"/>
              </a:rPr>
              <a:t> -count 15 -word </a:t>
            </a:r>
            <a:r>
              <a:rPr lang="ja-JP" altLang="en-US" sz="1400" dirty="0" smtClean="0">
                <a:latin typeface="ＭＳ ゴシック" pitchFamily="49" charset="-128"/>
                <a:ea typeface="ＭＳ ゴシック" pitchFamily="49" charset="-128"/>
              </a:rPr>
              <a:t>あ</a:t>
            </a:r>
            <a:r>
              <a:rPr lang="en-US" altLang="ja-JP" sz="1400" dirty="0" smtClean="0">
                <a:latin typeface="ＭＳ ゴシック" pitchFamily="49" charset="-128"/>
                <a:ea typeface="ＭＳ ゴシック" pitchFamily="49" charset="-128"/>
              </a:rPr>
              <a:t>             # </a:t>
            </a:r>
            <a:r>
              <a:rPr lang="ja-JP" altLang="en-US" sz="1400" dirty="0" smtClean="0">
                <a:latin typeface="ＭＳ ゴシック" pitchFamily="49" charset="-128"/>
                <a:ea typeface="ＭＳ ゴシック" pitchFamily="49" charset="-128"/>
              </a:rPr>
              <a:t>コマンドレットライクな指定も可</a:t>
            </a:r>
            <a:endParaRPr lang="en-US" altLang="ja-JP" sz="1400" dirty="0" smtClean="0">
              <a:latin typeface="ＭＳ ゴシック" pitchFamily="49" charset="-128"/>
              <a:ea typeface="ＭＳ ゴシック" pitchFamily="49" charset="-12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function</a:t>
            </a:r>
            <a:r>
              <a:rPr kumimoji="1" lang="ja-JP" altLang="en-US" dirty="0" smtClean="0"/>
              <a:t>構文</a:t>
            </a:r>
            <a:r>
              <a:rPr kumimoji="1" lang="en-US" altLang="ja-JP" dirty="0" smtClean="0"/>
              <a:t>(2)</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パイプラインを通して関数を呼び出す際、</a:t>
            </a:r>
            <a:r>
              <a:rPr lang="en-US" altLang="ja-JP" dirty="0" smtClean="0">
                <a:solidFill>
                  <a:srgbClr val="FF0000"/>
                </a:solidFill>
              </a:rPr>
              <a:t>begin</a:t>
            </a:r>
            <a:r>
              <a:rPr lang="ja-JP" altLang="en-US" dirty="0" err="1" smtClean="0"/>
              <a:t>、</a:t>
            </a:r>
            <a:r>
              <a:rPr lang="en-US" altLang="ja-JP" dirty="0" smtClean="0">
                <a:solidFill>
                  <a:srgbClr val="FF0000"/>
                </a:solidFill>
              </a:rPr>
              <a:t>process</a:t>
            </a:r>
            <a:r>
              <a:rPr lang="ja-JP" altLang="en-US" dirty="0" err="1" smtClean="0"/>
              <a:t>、</a:t>
            </a:r>
            <a:r>
              <a:rPr lang="en-US" altLang="ja-JP" dirty="0" smtClean="0">
                <a:solidFill>
                  <a:srgbClr val="FF0000"/>
                </a:solidFill>
              </a:rPr>
              <a:t>end</a:t>
            </a:r>
            <a:r>
              <a:rPr lang="ja-JP" altLang="en-US" dirty="0" smtClean="0"/>
              <a:t>キーワードが使用可能。</a:t>
            </a:r>
            <a:endParaRPr kumimoji="1" lang="ja-JP" altLang="en-US" dirty="0"/>
          </a:p>
        </p:txBody>
      </p:sp>
      <p:sp>
        <p:nvSpPr>
          <p:cNvPr id="4" name="Text Box 4"/>
          <p:cNvSpPr txBox="1">
            <a:spLocks noChangeArrowheads="1"/>
          </p:cNvSpPr>
          <p:nvPr/>
        </p:nvSpPr>
        <p:spPr bwMode="auto">
          <a:xfrm>
            <a:off x="1071538" y="2214554"/>
            <a:ext cx="7200900" cy="3754874"/>
          </a:xfrm>
          <a:prstGeom prst="rect">
            <a:avLst/>
          </a:prstGeom>
          <a:noFill/>
          <a:ln w="9525">
            <a:solidFill>
              <a:srgbClr val="0000FF"/>
            </a:solidFill>
            <a:miter lim="800000"/>
            <a:headEnd/>
            <a:tailEnd/>
          </a:ln>
        </p:spPr>
        <p:txBody>
          <a:bodyPr wrap="square">
            <a:spAutoFit/>
          </a:bodyPr>
          <a:lstStyle/>
          <a:p>
            <a:r>
              <a:rPr lang="en-US" altLang="ja-JP" sz="1400" dirty="0" smtClean="0">
                <a:latin typeface="ＭＳ ゴシック" pitchFamily="49" charset="-128"/>
                <a:ea typeface="ＭＳ ゴシック" pitchFamily="49" charset="-128"/>
              </a:rPr>
              <a:t>function func2                          # </a:t>
            </a:r>
            <a:r>
              <a:rPr lang="ja-JP" altLang="en-US" sz="1400" dirty="0" smtClean="0">
                <a:latin typeface="ＭＳ ゴシック" pitchFamily="49" charset="-128"/>
                <a:ea typeface="ＭＳ ゴシック" pitchFamily="49" charset="-128"/>
              </a:rPr>
              <a:t>関数の定義</a:t>
            </a:r>
            <a:endParaRPr lang="en-US" altLang="ja-JP" sz="1400" dirty="0" smtClean="0">
              <a:latin typeface="ＭＳ ゴシック" pitchFamily="49" charset="-128"/>
              <a:ea typeface="ＭＳ ゴシック" pitchFamily="49" charset="-128"/>
            </a:endParaRPr>
          </a:p>
          <a:p>
            <a:r>
              <a:rPr lang="en-US" altLang="ja-JP" sz="1400" dirty="0" smtClean="0">
                <a:latin typeface="ＭＳ ゴシック" pitchFamily="49" charset="-128"/>
                <a:ea typeface="ＭＳ ゴシック" pitchFamily="49" charset="-128"/>
              </a:rPr>
              <a:t>{</a:t>
            </a:r>
          </a:p>
          <a:p>
            <a:r>
              <a:rPr lang="en-US" altLang="ja-JP" sz="1400" dirty="0" smtClean="0">
                <a:latin typeface="ＭＳ ゴシック" pitchFamily="49" charset="-128"/>
                <a:ea typeface="ＭＳ ゴシック" pitchFamily="49" charset="-128"/>
              </a:rPr>
              <a:t>    begin                               # begin</a:t>
            </a:r>
            <a:r>
              <a:rPr lang="ja-JP" altLang="en-US" sz="1400" dirty="0" smtClean="0">
                <a:latin typeface="ＭＳ ゴシック" pitchFamily="49" charset="-128"/>
                <a:ea typeface="ＭＳ ゴシック" pitchFamily="49" charset="-128"/>
              </a:rPr>
              <a:t>節：最初だけ呼ばれる</a:t>
            </a:r>
            <a:endParaRPr lang="en-US" altLang="ja-JP" sz="1400" dirty="0" smtClean="0">
              <a:latin typeface="ＭＳ ゴシック" pitchFamily="49" charset="-128"/>
              <a:ea typeface="ＭＳ ゴシック" pitchFamily="49" charset="-128"/>
            </a:endParaRPr>
          </a:p>
          <a:p>
            <a:r>
              <a:rPr lang="en-US" altLang="ja-JP" sz="1400" dirty="0" smtClean="0">
                <a:latin typeface="ＭＳ ゴシック" pitchFamily="49" charset="-128"/>
                <a:ea typeface="ＭＳ ゴシック" pitchFamily="49" charset="-128"/>
              </a:rPr>
              <a:t>    {</a:t>
            </a:r>
          </a:p>
          <a:p>
            <a:r>
              <a:rPr lang="en-US" altLang="ja-JP" sz="1400" dirty="0" smtClean="0">
                <a:latin typeface="ＭＳ ゴシック" pitchFamily="49" charset="-128"/>
                <a:ea typeface="ＭＳ ゴシック" pitchFamily="49" charset="-128"/>
              </a:rPr>
              <a:t>         "</a:t>
            </a:r>
            <a:r>
              <a:rPr lang="ja-JP" altLang="en-US" sz="1400" dirty="0" smtClean="0">
                <a:latin typeface="ＭＳ ゴシック" pitchFamily="49" charset="-128"/>
                <a:ea typeface="ＭＳ ゴシック" pitchFamily="49" charset="-128"/>
              </a:rPr>
              <a:t>最初の</a:t>
            </a:r>
            <a:r>
              <a:rPr lang="en-US" altLang="ja-JP" sz="1400" dirty="0" smtClean="0">
                <a:latin typeface="ＭＳ ゴシック" pitchFamily="49" charset="-128"/>
                <a:ea typeface="ＭＳ ゴシック" pitchFamily="49" charset="-128"/>
              </a:rPr>
              <a:t>1</a:t>
            </a:r>
            <a:r>
              <a:rPr lang="ja-JP" altLang="en-US" sz="1400" dirty="0" smtClean="0">
                <a:latin typeface="ＭＳ ゴシック" pitchFamily="49" charset="-128"/>
                <a:ea typeface="ＭＳ ゴシック" pitchFamily="49" charset="-128"/>
              </a:rPr>
              <a:t>回呼ばれます</a:t>
            </a:r>
            <a:r>
              <a:rPr lang="en-US" altLang="ja-JP" sz="1400" dirty="0" smtClean="0">
                <a:latin typeface="ＭＳ ゴシック" pitchFamily="49" charset="-128"/>
                <a:ea typeface="ＭＳ ゴシック" pitchFamily="49" charset="-128"/>
              </a:rPr>
              <a:t>"</a:t>
            </a:r>
          </a:p>
          <a:p>
            <a:r>
              <a:rPr lang="en-US" altLang="ja-JP" sz="1400" dirty="0" smtClean="0">
                <a:latin typeface="ＭＳ ゴシック" pitchFamily="49" charset="-128"/>
                <a:ea typeface="ＭＳ ゴシック" pitchFamily="49" charset="-128"/>
              </a:rPr>
              <a:t>    }</a:t>
            </a:r>
          </a:p>
          <a:p>
            <a:r>
              <a:rPr lang="en-US" altLang="ja-JP" sz="1400" dirty="0" smtClean="0">
                <a:latin typeface="ＭＳ ゴシック" pitchFamily="49" charset="-128"/>
                <a:ea typeface="ＭＳ ゴシック" pitchFamily="49" charset="-128"/>
              </a:rPr>
              <a:t>    process                             # process</a:t>
            </a:r>
            <a:r>
              <a:rPr lang="ja-JP" altLang="en-US" sz="1400" dirty="0" smtClean="0">
                <a:latin typeface="ＭＳ ゴシック" pitchFamily="49" charset="-128"/>
                <a:ea typeface="ＭＳ ゴシック" pitchFamily="49" charset="-128"/>
              </a:rPr>
              <a:t>節：毎回呼ばれる</a:t>
            </a:r>
            <a:endParaRPr lang="en-US" altLang="ja-JP" sz="1400" dirty="0" smtClean="0">
              <a:latin typeface="ＭＳ ゴシック" pitchFamily="49" charset="-128"/>
              <a:ea typeface="ＭＳ ゴシック" pitchFamily="49" charset="-128"/>
            </a:endParaRPr>
          </a:p>
          <a:p>
            <a:r>
              <a:rPr lang="en-US" altLang="ja-JP" sz="1400" dirty="0" smtClean="0">
                <a:latin typeface="ＭＳ ゴシック" pitchFamily="49" charset="-128"/>
                <a:ea typeface="ＭＳ ゴシック" pitchFamily="49" charset="-128"/>
              </a:rPr>
              <a:t>    {</a:t>
            </a:r>
          </a:p>
          <a:p>
            <a:r>
              <a:rPr lang="en-US" altLang="ja-JP" sz="1400" dirty="0" smtClean="0">
                <a:latin typeface="ＭＳ ゴシック" pitchFamily="49" charset="-128"/>
                <a:ea typeface="ＭＳ ゴシック" pitchFamily="49" charset="-128"/>
              </a:rPr>
              <a:t>         "</a:t>
            </a:r>
            <a:r>
              <a:rPr lang="ja-JP" altLang="en-US" sz="1400" dirty="0" smtClean="0">
                <a:latin typeface="ＭＳ ゴシック" pitchFamily="49" charset="-128"/>
                <a:ea typeface="ＭＳ ゴシック" pitchFamily="49" charset="-128"/>
              </a:rPr>
              <a:t>複数回呼ばれます  </a:t>
            </a:r>
            <a:r>
              <a:rPr lang="en-US" altLang="ja-JP" sz="1400" dirty="0" smtClean="0">
                <a:latin typeface="ＭＳ ゴシック" pitchFamily="49" charset="-128"/>
                <a:ea typeface="ＭＳ ゴシック" pitchFamily="49" charset="-128"/>
              </a:rPr>
              <a:t>$input"     # $input</a:t>
            </a:r>
            <a:r>
              <a:rPr lang="ja-JP" altLang="en-US" sz="1400" dirty="0" smtClean="0">
                <a:latin typeface="ＭＳ ゴシック" pitchFamily="49" charset="-128"/>
                <a:ea typeface="ＭＳ ゴシック" pitchFamily="49" charset="-128"/>
              </a:rPr>
              <a:t>はパイプに渡されたオブジェクト</a:t>
            </a:r>
            <a:endParaRPr lang="en-US" altLang="ja-JP" sz="1400" dirty="0" smtClean="0">
              <a:latin typeface="ＭＳ ゴシック" pitchFamily="49" charset="-128"/>
              <a:ea typeface="ＭＳ ゴシック" pitchFamily="49" charset="-128"/>
            </a:endParaRPr>
          </a:p>
          <a:p>
            <a:r>
              <a:rPr lang="en-US" altLang="ja-JP" sz="1400" dirty="0" smtClean="0">
                <a:latin typeface="ＭＳ ゴシック" pitchFamily="49" charset="-128"/>
                <a:ea typeface="ＭＳ ゴシック" pitchFamily="49" charset="-128"/>
              </a:rPr>
              <a:t>    }                                   # </a:t>
            </a:r>
            <a:r>
              <a:rPr lang="ja-JP" altLang="en-US" sz="1400" dirty="0" smtClean="0">
                <a:latin typeface="ＭＳ ゴシック" pitchFamily="49" charset="-128"/>
                <a:ea typeface="ＭＳ ゴシック" pitchFamily="49" charset="-128"/>
              </a:rPr>
              <a:t>（</a:t>
            </a:r>
            <a:r>
              <a:rPr lang="en-US" altLang="ja-JP" sz="1400" dirty="0" smtClean="0">
                <a:latin typeface="ＭＳ ゴシック" pitchFamily="49" charset="-128"/>
                <a:ea typeface="ＭＳ ゴシック" pitchFamily="49" charset="-128"/>
              </a:rPr>
              <a:t>process</a:t>
            </a:r>
            <a:r>
              <a:rPr lang="ja-JP" altLang="en-US" sz="1400" dirty="0" smtClean="0">
                <a:latin typeface="ＭＳ ゴシック" pitchFamily="49" charset="-128"/>
                <a:ea typeface="ＭＳ ゴシック" pitchFamily="49" charset="-128"/>
              </a:rPr>
              <a:t>節中では</a:t>
            </a:r>
            <a:r>
              <a:rPr lang="en-US" altLang="ja-JP" sz="1400" dirty="0" smtClean="0">
                <a:latin typeface="ＭＳ ゴシック" pitchFamily="49" charset="-128"/>
                <a:ea typeface="ＭＳ ゴシック" pitchFamily="49" charset="-128"/>
              </a:rPr>
              <a:t>$_</a:t>
            </a:r>
            <a:r>
              <a:rPr lang="ja-JP" altLang="en-US" sz="1400" dirty="0" smtClean="0">
                <a:latin typeface="ＭＳ ゴシック" pitchFamily="49" charset="-128"/>
                <a:ea typeface="ＭＳ ゴシック" pitchFamily="49" charset="-128"/>
              </a:rPr>
              <a:t>でもよい）</a:t>
            </a:r>
            <a:endParaRPr lang="en-US" altLang="ja-JP" sz="1400" dirty="0" smtClean="0">
              <a:latin typeface="ＭＳ ゴシック" pitchFamily="49" charset="-128"/>
              <a:ea typeface="ＭＳ ゴシック" pitchFamily="49" charset="-128"/>
            </a:endParaRPr>
          </a:p>
          <a:p>
            <a:r>
              <a:rPr lang="en-US" altLang="ja-JP" sz="1400" dirty="0" smtClean="0">
                <a:latin typeface="ＭＳ ゴシック" pitchFamily="49" charset="-128"/>
                <a:ea typeface="ＭＳ ゴシック" pitchFamily="49" charset="-128"/>
              </a:rPr>
              <a:t>    end                                 # end</a:t>
            </a:r>
            <a:r>
              <a:rPr lang="ja-JP" altLang="en-US" sz="1400" dirty="0" smtClean="0">
                <a:latin typeface="ＭＳ ゴシック" pitchFamily="49" charset="-128"/>
                <a:ea typeface="ＭＳ ゴシック" pitchFamily="49" charset="-128"/>
              </a:rPr>
              <a:t>節：最後だけ呼ばれる</a:t>
            </a:r>
            <a:endParaRPr lang="en-US" altLang="ja-JP" sz="1400" dirty="0" smtClean="0">
              <a:latin typeface="ＭＳ ゴシック" pitchFamily="49" charset="-128"/>
              <a:ea typeface="ＭＳ ゴシック" pitchFamily="49" charset="-128"/>
            </a:endParaRPr>
          </a:p>
          <a:p>
            <a:r>
              <a:rPr lang="en-US" altLang="ja-JP" sz="1400" dirty="0" smtClean="0">
                <a:latin typeface="ＭＳ ゴシック" pitchFamily="49" charset="-128"/>
                <a:ea typeface="ＭＳ ゴシック" pitchFamily="49" charset="-128"/>
              </a:rPr>
              <a:t>    {</a:t>
            </a:r>
          </a:p>
          <a:p>
            <a:r>
              <a:rPr lang="en-US" altLang="ja-JP" sz="1400" dirty="0" smtClean="0">
                <a:latin typeface="ＭＳ ゴシック" pitchFamily="49" charset="-128"/>
                <a:ea typeface="ＭＳ ゴシック" pitchFamily="49" charset="-128"/>
              </a:rPr>
              <a:t>         "</a:t>
            </a:r>
            <a:r>
              <a:rPr lang="ja-JP" altLang="en-US" sz="1400" dirty="0" smtClean="0">
                <a:latin typeface="ＭＳ ゴシック" pitchFamily="49" charset="-128"/>
                <a:ea typeface="ＭＳ ゴシック" pitchFamily="49" charset="-128"/>
              </a:rPr>
              <a:t>最後の</a:t>
            </a:r>
            <a:r>
              <a:rPr lang="en-US" altLang="ja-JP" sz="1400" dirty="0" smtClean="0">
                <a:latin typeface="ＭＳ ゴシック" pitchFamily="49" charset="-128"/>
                <a:ea typeface="ＭＳ ゴシック" pitchFamily="49" charset="-128"/>
              </a:rPr>
              <a:t>1</a:t>
            </a:r>
            <a:r>
              <a:rPr lang="ja-JP" altLang="en-US" sz="1400" dirty="0" smtClean="0">
                <a:latin typeface="ＭＳ ゴシック" pitchFamily="49" charset="-128"/>
                <a:ea typeface="ＭＳ ゴシック" pitchFamily="49" charset="-128"/>
              </a:rPr>
              <a:t>回呼ばれます</a:t>
            </a:r>
            <a:r>
              <a:rPr lang="en-US" altLang="ja-JP" sz="1400" dirty="0" smtClean="0">
                <a:latin typeface="ＭＳ ゴシック" pitchFamily="49" charset="-128"/>
                <a:ea typeface="ＭＳ ゴシック" pitchFamily="49" charset="-128"/>
              </a:rPr>
              <a:t>"</a:t>
            </a:r>
          </a:p>
          <a:p>
            <a:r>
              <a:rPr lang="en-US" altLang="ja-JP" sz="1400" dirty="0" smtClean="0">
                <a:latin typeface="ＭＳ ゴシック" pitchFamily="49" charset="-128"/>
                <a:ea typeface="ＭＳ ゴシック" pitchFamily="49" charset="-128"/>
              </a:rPr>
              <a:t>    }</a:t>
            </a:r>
          </a:p>
          <a:p>
            <a:r>
              <a:rPr lang="en-US" altLang="ja-JP" sz="1400" dirty="0" smtClean="0">
                <a:latin typeface="ＭＳ ゴシック" pitchFamily="49" charset="-128"/>
                <a:ea typeface="ＭＳ ゴシック" pitchFamily="49" charset="-128"/>
              </a:rPr>
              <a:t>}</a:t>
            </a:r>
          </a:p>
          <a:p>
            <a:endParaRPr lang="en-US" altLang="ja-JP" sz="1400" dirty="0" smtClean="0">
              <a:latin typeface="ＭＳ ゴシック" pitchFamily="49" charset="-128"/>
              <a:ea typeface="ＭＳ ゴシック" pitchFamily="49" charset="-128"/>
            </a:endParaRPr>
          </a:p>
          <a:p>
            <a:r>
              <a:rPr lang="en-US" altLang="ja-JP" sz="1400" dirty="0" smtClean="0">
                <a:latin typeface="ＭＳ ゴシック" pitchFamily="49" charset="-128"/>
                <a:ea typeface="ＭＳ ゴシック" pitchFamily="49" charset="-128"/>
              </a:rPr>
              <a:t>1..10 | func2                           # </a:t>
            </a:r>
            <a:r>
              <a:rPr lang="ja-JP" altLang="en-US" sz="1400" dirty="0" smtClean="0">
                <a:latin typeface="ＭＳ ゴシック" pitchFamily="49" charset="-128"/>
                <a:ea typeface="ＭＳ ゴシック" pitchFamily="49" charset="-128"/>
              </a:rPr>
              <a:t>配列をパイプラインを通じて関数に渡す</a:t>
            </a:r>
            <a:endParaRPr lang="en-US" altLang="ja-JP" sz="1400" dirty="0" smtClean="0">
              <a:latin typeface="ＭＳ ゴシック" pitchFamily="49" charset="-128"/>
              <a:ea typeface="ＭＳ ゴシック" pitchFamily="49" charset="-128"/>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filter</a:t>
            </a:r>
            <a:r>
              <a:rPr kumimoji="1" lang="ja-JP" altLang="en-US" dirty="0" smtClean="0"/>
              <a:t>構文</a:t>
            </a:r>
            <a:endParaRPr kumimoji="1" lang="ja-JP" altLang="en-US" dirty="0"/>
          </a:p>
        </p:txBody>
      </p:sp>
      <p:sp>
        <p:nvSpPr>
          <p:cNvPr id="3" name="コンテンツ プレースホルダ 2"/>
          <p:cNvSpPr>
            <a:spLocks noGrp="1"/>
          </p:cNvSpPr>
          <p:nvPr>
            <p:ph idx="1"/>
          </p:nvPr>
        </p:nvSpPr>
        <p:spPr/>
        <p:txBody>
          <a:bodyPr>
            <a:normAutofit/>
          </a:bodyPr>
          <a:lstStyle/>
          <a:p>
            <a:r>
              <a:rPr kumimoji="1" lang="en-US" altLang="ja-JP" sz="2800" dirty="0" smtClean="0">
                <a:solidFill>
                  <a:srgbClr val="FF0000"/>
                </a:solidFill>
              </a:rPr>
              <a:t>filter</a:t>
            </a:r>
            <a:r>
              <a:rPr kumimoji="1" lang="ja-JP" altLang="en-US" sz="2800" dirty="0" smtClean="0"/>
              <a:t>構文も</a:t>
            </a:r>
            <a:r>
              <a:rPr kumimoji="1" lang="en-US" altLang="ja-JP" sz="2800" dirty="0" smtClean="0"/>
              <a:t>function</a:t>
            </a:r>
            <a:r>
              <a:rPr kumimoji="1" lang="ja-JP" altLang="en-US" sz="2800" dirty="0" smtClean="0"/>
              <a:t>構文と並んで独自関数を記述するものだが、</a:t>
            </a:r>
            <a:r>
              <a:rPr kumimoji="1" lang="en-US" altLang="ja-JP" sz="2800" dirty="0" smtClean="0"/>
              <a:t>filter</a:t>
            </a:r>
            <a:r>
              <a:rPr kumimoji="1" lang="ja-JP" altLang="en-US" sz="2800" dirty="0" smtClean="0"/>
              <a:t>構文はパイプラインに渡されたオブジェクトをフィルタするのに用いる。</a:t>
            </a:r>
            <a:endParaRPr kumimoji="1" lang="en-US" altLang="ja-JP" sz="2800" dirty="0" smtClean="0"/>
          </a:p>
          <a:p>
            <a:endParaRPr lang="en-US" altLang="ja-JP" sz="2800" dirty="0" smtClean="0"/>
          </a:p>
          <a:p>
            <a:endParaRPr kumimoji="1" lang="en-US" altLang="ja-JP" sz="2800" dirty="0" smtClean="0"/>
          </a:p>
          <a:p>
            <a:endParaRPr lang="en-US" altLang="ja-JP" sz="2800" dirty="0" smtClean="0"/>
          </a:p>
          <a:p>
            <a:endParaRPr kumimoji="1" lang="en-US" altLang="ja-JP" sz="2800" dirty="0" smtClean="0"/>
          </a:p>
          <a:p>
            <a:endParaRPr lang="en-US" altLang="ja-JP" sz="2800" dirty="0" smtClean="0"/>
          </a:p>
          <a:p>
            <a:r>
              <a:rPr lang="en-US" altLang="ja-JP" sz="2800" dirty="0" smtClean="0"/>
              <a:t>f</a:t>
            </a:r>
            <a:r>
              <a:rPr kumimoji="1" lang="en-US" altLang="ja-JP" sz="2800" dirty="0" smtClean="0"/>
              <a:t>unction</a:t>
            </a:r>
            <a:r>
              <a:rPr kumimoji="1" lang="ja-JP" altLang="en-US" sz="2800" dirty="0" smtClean="0"/>
              <a:t>との違いは、パイプラインに渡した配列を一度に処理するか</a:t>
            </a:r>
            <a:r>
              <a:rPr kumimoji="1" lang="en-US" altLang="ja-JP" sz="2800" dirty="0" smtClean="0"/>
              <a:t>(function)</a:t>
            </a:r>
            <a:r>
              <a:rPr kumimoji="1" lang="ja-JP" altLang="en-US" sz="2800" dirty="0" smtClean="0"/>
              <a:t>個別に処理するか</a:t>
            </a:r>
            <a:r>
              <a:rPr kumimoji="1" lang="en-US" altLang="ja-JP" sz="2800" dirty="0" smtClean="0"/>
              <a:t>(filter)</a:t>
            </a:r>
            <a:r>
              <a:rPr kumimoji="1" lang="ja-JP" altLang="en-US" sz="2800" dirty="0" err="1" smtClean="0"/>
              <a:t>。</a:t>
            </a:r>
            <a:endParaRPr kumimoji="1" lang="ja-JP" altLang="en-US" sz="2800" dirty="0"/>
          </a:p>
        </p:txBody>
      </p:sp>
      <p:sp>
        <p:nvSpPr>
          <p:cNvPr id="4" name="Text Box 4"/>
          <p:cNvSpPr txBox="1">
            <a:spLocks noChangeArrowheads="1"/>
          </p:cNvSpPr>
          <p:nvPr/>
        </p:nvSpPr>
        <p:spPr bwMode="auto">
          <a:xfrm>
            <a:off x="1071538" y="2643182"/>
            <a:ext cx="7200900" cy="2031325"/>
          </a:xfrm>
          <a:prstGeom prst="rect">
            <a:avLst/>
          </a:prstGeom>
          <a:noFill/>
          <a:ln w="9525">
            <a:solidFill>
              <a:srgbClr val="0000FF"/>
            </a:solidFill>
            <a:miter lim="800000"/>
            <a:headEnd/>
            <a:tailEnd/>
          </a:ln>
        </p:spPr>
        <p:txBody>
          <a:bodyPr wrap="square">
            <a:spAutoFit/>
          </a:bodyPr>
          <a:lstStyle/>
          <a:p>
            <a:r>
              <a:rPr lang="en-US" altLang="ja-JP" sz="1400" dirty="0" smtClean="0">
                <a:latin typeface="ＭＳ ゴシック" pitchFamily="49" charset="-128"/>
                <a:ea typeface="ＭＳ ゴシック" pitchFamily="49" charset="-128"/>
              </a:rPr>
              <a:t>filter Select-</a:t>
            </a:r>
            <a:r>
              <a:rPr lang="en-US" altLang="ja-JP" sz="1400" dirty="0" err="1" smtClean="0">
                <a:latin typeface="ＭＳ ゴシック" pitchFamily="49" charset="-128"/>
                <a:ea typeface="ＭＳ ゴシック" pitchFamily="49" charset="-128"/>
              </a:rPr>
              <a:t>ScriptFile</a:t>
            </a:r>
            <a:r>
              <a:rPr lang="en-US" altLang="ja-JP" sz="1400" dirty="0" smtClean="0">
                <a:latin typeface="ＭＳ ゴシック" pitchFamily="49" charset="-128"/>
                <a:ea typeface="ＭＳ ゴシック" pitchFamily="49" charset="-128"/>
              </a:rPr>
              <a:t>                           </a:t>
            </a:r>
            <a:r>
              <a:rPr lang="ja-JP" altLang="en-US" sz="1400" dirty="0" smtClean="0">
                <a:latin typeface="ＭＳ ゴシック" pitchFamily="49" charset="-128"/>
                <a:ea typeface="ＭＳ ゴシック" pitchFamily="49" charset="-128"/>
              </a:rPr>
              <a:t> </a:t>
            </a:r>
            <a:r>
              <a:rPr lang="en-US" altLang="ja-JP" sz="1400" dirty="0" smtClean="0">
                <a:latin typeface="ＭＳ ゴシック" pitchFamily="49" charset="-128"/>
                <a:ea typeface="ＭＳ ゴシック" pitchFamily="49" charset="-128"/>
              </a:rPr>
              <a:t>#filter</a:t>
            </a:r>
            <a:r>
              <a:rPr lang="ja-JP" altLang="en-US" sz="1400" dirty="0" smtClean="0">
                <a:latin typeface="ＭＳ ゴシック" pitchFamily="49" charset="-128"/>
                <a:ea typeface="ＭＳ ゴシック" pitchFamily="49" charset="-128"/>
              </a:rPr>
              <a:t>の定義</a:t>
            </a:r>
            <a:endParaRPr lang="en-US" altLang="ja-JP" sz="1400" dirty="0" smtClean="0">
              <a:latin typeface="ＭＳ ゴシック" pitchFamily="49" charset="-128"/>
              <a:ea typeface="ＭＳ ゴシック" pitchFamily="49" charset="-128"/>
            </a:endParaRPr>
          </a:p>
          <a:p>
            <a:r>
              <a:rPr lang="en-US" altLang="ja-JP" sz="1400" dirty="0" smtClean="0">
                <a:latin typeface="ＭＳ ゴシック" pitchFamily="49" charset="-128"/>
                <a:ea typeface="ＭＳ ゴシック" pitchFamily="49" charset="-128"/>
              </a:rPr>
              <a:t>{</a:t>
            </a:r>
          </a:p>
          <a:p>
            <a:r>
              <a:rPr lang="en-US" altLang="ja-JP" sz="1400" dirty="0" smtClean="0">
                <a:latin typeface="ＭＳ ゴシック" pitchFamily="49" charset="-128"/>
                <a:ea typeface="ＭＳ ゴシック" pitchFamily="49" charset="-128"/>
              </a:rPr>
              <a:t>    if(".ps1",".vbs",".js" -contains $_.Extension)</a:t>
            </a:r>
            <a:r>
              <a:rPr lang="ja-JP" altLang="en-US" sz="1400" dirty="0" smtClean="0">
                <a:latin typeface="ＭＳ ゴシック" pitchFamily="49" charset="-128"/>
                <a:ea typeface="ＭＳ ゴシック" pitchFamily="49" charset="-128"/>
              </a:rPr>
              <a:t>  </a:t>
            </a:r>
            <a:r>
              <a:rPr lang="en-US" altLang="ja-JP" sz="1400" dirty="0" smtClean="0">
                <a:latin typeface="ＭＳ ゴシック" pitchFamily="49" charset="-128"/>
                <a:ea typeface="ＭＳ ゴシック" pitchFamily="49" charset="-128"/>
              </a:rPr>
              <a:t># </a:t>
            </a:r>
            <a:r>
              <a:rPr lang="ja-JP" altLang="en-US" sz="1400" dirty="0" smtClean="0">
                <a:latin typeface="ＭＳ ゴシック" pitchFamily="49" charset="-128"/>
                <a:ea typeface="ＭＳ ゴシック" pitchFamily="49" charset="-128"/>
              </a:rPr>
              <a:t>拡張子が特定の物の場合</a:t>
            </a:r>
            <a:endParaRPr lang="en-US" altLang="ja-JP" sz="1400" dirty="0" smtClean="0">
              <a:latin typeface="ＭＳ ゴシック" pitchFamily="49" charset="-128"/>
              <a:ea typeface="ＭＳ ゴシック" pitchFamily="49" charset="-128"/>
            </a:endParaRPr>
          </a:p>
          <a:p>
            <a:r>
              <a:rPr lang="en-US" altLang="ja-JP" sz="1400" dirty="0" smtClean="0">
                <a:latin typeface="ＭＳ ゴシック" pitchFamily="49" charset="-128"/>
                <a:ea typeface="ＭＳ ゴシック" pitchFamily="49" charset="-128"/>
              </a:rPr>
              <a:t>    {</a:t>
            </a:r>
          </a:p>
          <a:p>
            <a:r>
              <a:rPr lang="en-US" altLang="ja-JP" sz="1400" dirty="0" smtClean="0">
                <a:latin typeface="ＭＳ ゴシック" pitchFamily="49" charset="-128"/>
                <a:ea typeface="ＭＳ ゴシック" pitchFamily="49" charset="-128"/>
              </a:rPr>
              <a:t>        return $_                                   # </a:t>
            </a:r>
            <a:r>
              <a:rPr lang="ja-JP" altLang="en-US" sz="1400" dirty="0" smtClean="0">
                <a:latin typeface="ＭＳ ゴシック" pitchFamily="49" charset="-128"/>
                <a:ea typeface="ＭＳ ゴシック" pitchFamily="49" charset="-128"/>
              </a:rPr>
              <a:t>入力をそのまま出力する</a:t>
            </a:r>
            <a:endParaRPr lang="en-US" altLang="ja-JP" sz="1400" dirty="0" smtClean="0">
              <a:latin typeface="ＭＳ ゴシック" pitchFamily="49" charset="-128"/>
              <a:ea typeface="ＭＳ ゴシック" pitchFamily="49" charset="-128"/>
            </a:endParaRPr>
          </a:p>
          <a:p>
            <a:r>
              <a:rPr lang="en-US" altLang="ja-JP" sz="1400" dirty="0" smtClean="0">
                <a:latin typeface="ＭＳ ゴシック" pitchFamily="49" charset="-128"/>
                <a:ea typeface="ＭＳ ゴシック" pitchFamily="49" charset="-128"/>
              </a:rPr>
              <a:t>    }</a:t>
            </a:r>
          </a:p>
          <a:p>
            <a:r>
              <a:rPr lang="en-US" altLang="ja-JP" sz="1400" dirty="0" smtClean="0">
                <a:latin typeface="ＭＳ ゴシック" pitchFamily="49" charset="-128"/>
                <a:ea typeface="ＭＳ ゴシック" pitchFamily="49" charset="-128"/>
              </a:rPr>
              <a:t>}</a:t>
            </a:r>
          </a:p>
          <a:p>
            <a:endParaRPr lang="en-US" altLang="ja-JP" sz="1400" dirty="0" smtClean="0">
              <a:latin typeface="ＭＳ ゴシック" pitchFamily="49" charset="-128"/>
              <a:ea typeface="ＭＳ ゴシック" pitchFamily="49" charset="-128"/>
            </a:endParaRPr>
          </a:p>
          <a:p>
            <a:r>
              <a:rPr lang="en-US" altLang="ja-JP" sz="1400" dirty="0" smtClean="0">
                <a:latin typeface="ＭＳ ゴシック" pitchFamily="49" charset="-128"/>
                <a:ea typeface="ＭＳ ゴシック" pitchFamily="49" charset="-128"/>
              </a:rPr>
              <a:t>Get-</a:t>
            </a:r>
            <a:r>
              <a:rPr lang="en-US" altLang="ja-JP" sz="1400" dirty="0" err="1" smtClean="0">
                <a:latin typeface="ＭＳ ゴシック" pitchFamily="49" charset="-128"/>
                <a:ea typeface="ＭＳ ゴシック" pitchFamily="49" charset="-128"/>
              </a:rPr>
              <a:t>ChildItem</a:t>
            </a:r>
            <a:r>
              <a:rPr lang="en-US" altLang="ja-JP" sz="1400" dirty="0" smtClean="0">
                <a:latin typeface="ＭＳ ゴシック" pitchFamily="49" charset="-128"/>
                <a:ea typeface="ＭＳ ゴシック" pitchFamily="49" charset="-128"/>
              </a:rPr>
              <a:t> | Select-</a:t>
            </a:r>
            <a:r>
              <a:rPr lang="en-US" altLang="ja-JP" sz="1400" dirty="0" err="1" smtClean="0">
                <a:latin typeface="ＭＳ ゴシック" pitchFamily="49" charset="-128"/>
                <a:ea typeface="ＭＳ ゴシック" pitchFamily="49" charset="-128"/>
              </a:rPr>
              <a:t>ScriptFile</a:t>
            </a:r>
            <a:r>
              <a:rPr lang="ja-JP" altLang="en-US" sz="1400" dirty="0" smtClean="0">
                <a:latin typeface="ＭＳ ゴシック" pitchFamily="49" charset="-128"/>
                <a:ea typeface="ＭＳ ゴシック" pitchFamily="49" charset="-128"/>
              </a:rPr>
              <a:t>                   </a:t>
            </a:r>
            <a:r>
              <a:rPr lang="en-US" altLang="ja-JP" sz="1400" dirty="0" smtClean="0">
                <a:latin typeface="ＭＳ ゴシック" pitchFamily="49" charset="-128"/>
                <a:ea typeface="ＭＳ ゴシック" pitchFamily="49" charset="-128"/>
              </a:rPr>
              <a:t># </a:t>
            </a:r>
            <a:r>
              <a:rPr lang="ja-JP" altLang="en-US" sz="1400" dirty="0" smtClean="0">
                <a:latin typeface="ＭＳ ゴシック" pitchFamily="49" charset="-128"/>
                <a:ea typeface="ＭＳ ゴシック" pitchFamily="49" charset="-128"/>
              </a:rPr>
              <a:t>オブジェクトを入力する</a:t>
            </a:r>
            <a:endParaRPr lang="en-US" altLang="ja-JP" sz="1400" dirty="0" smtClean="0">
              <a:latin typeface="ＭＳ ゴシック" pitchFamily="49" charset="-128"/>
              <a:ea typeface="ＭＳ ゴシック" pitchFamily="49" charset="-128"/>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基本構文を使ったスクリプトのデモ</a:t>
            </a:r>
            <a:endParaRPr kumimoji="1" lang="ja-JP" altLang="en-US" dirty="0"/>
          </a:p>
        </p:txBody>
      </p:sp>
      <p:sp>
        <p:nvSpPr>
          <p:cNvPr id="3" name="コンテンツ プレースホルダ 2"/>
          <p:cNvSpPr>
            <a:spLocks noGrp="1"/>
          </p:cNvSpPr>
          <p:nvPr>
            <p:ph idx="1"/>
          </p:nvPr>
        </p:nvSpPr>
        <p:spPr/>
        <p:txBody>
          <a:bodyPr/>
          <a:lstStyle/>
          <a:p>
            <a:pPr>
              <a:buNone/>
            </a:pPr>
            <a:endParaRPr lang="en-US" altLang="ja-JP" dirty="0" smtClean="0"/>
          </a:p>
          <a:p>
            <a:pPr>
              <a:buNone/>
            </a:pPr>
            <a:endParaRPr lang="en-US" altLang="ja-JP" dirty="0" smtClean="0"/>
          </a:p>
          <a:p>
            <a:pPr>
              <a:buNone/>
            </a:pPr>
            <a:endParaRPr lang="en-US" altLang="ja-JP" dirty="0" smtClean="0"/>
          </a:p>
          <a:p>
            <a:pPr algn="ctr">
              <a:buNone/>
            </a:pPr>
            <a:r>
              <a:rPr lang="en-US" altLang="ja-JP" sz="9600" dirty="0" smtClean="0"/>
              <a:t>DEMO2-2</a:t>
            </a:r>
            <a:endParaRPr lang="ja-JP" altLang="en-US" sz="9600" dirty="0" smtClean="0"/>
          </a:p>
          <a:p>
            <a:endParaRPr kumimoji="1" lang="ja-JP"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.NET Framework</a:t>
            </a:r>
            <a:r>
              <a:rPr kumimoji="1" lang="ja-JP" altLang="en-US" dirty="0" smtClean="0"/>
              <a:t>のオブジェクトを作成する</a:t>
            </a:r>
            <a:endParaRPr kumimoji="1" lang="ja-JP" altLang="en-US" dirty="0"/>
          </a:p>
        </p:txBody>
      </p:sp>
      <p:sp>
        <p:nvSpPr>
          <p:cNvPr id="3" name="コンテンツ プレースホルダ 2"/>
          <p:cNvSpPr>
            <a:spLocks noGrp="1"/>
          </p:cNvSpPr>
          <p:nvPr>
            <p:ph idx="1"/>
          </p:nvPr>
        </p:nvSpPr>
        <p:spPr/>
        <p:txBody>
          <a:bodyPr>
            <a:normAutofit/>
          </a:bodyPr>
          <a:lstStyle/>
          <a:p>
            <a:r>
              <a:rPr lang="en-US" altLang="ja-JP" sz="2800" b="1" dirty="0" smtClean="0"/>
              <a:t>New-Object</a:t>
            </a:r>
            <a:r>
              <a:rPr lang="ja-JP" altLang="en-US" sz="2800" dirty="0" smtClean="0"/>
              <a:t>コマンドレットを用い、</a:t>
            </a:r>
            <a:r>
              <a:rPr kumimoji="1" lang="en-US" altLang="ja-JP" sz="2800" dirty="0" smtClean="0">
                <a:solidFill>
                  <a:srgbClr val="FF0000"/>
                </a:solidFill>
              </a:rPr>
              <a:t>.NET Framework</a:t>
            </a:r>
            <a:r>
              <a:rPr lang="ja-JP" altLang="en-US" sz="2800" dirty="0" smtClean="0">
                <a:solidFill>
                  <a:srgbClr val="FF0000"/>
                </a:solidFill>
              </a:rPr>
              <a:t>に含まれる</a:t>
            </a:r>
            <a:r>
              <a:rPr kumimoji="1" lang="ja-JP" altLang="en-US" sz="2800" dirty="0" smtClean="0">
                <a:solidFill>
                  <a:srgbClr val="FF0000"/>
                </a:solidFill>
              </a:rPr>
              <a:t>クラスをインスタンス化</a:t>
            </a:r>
            <a:r>
              <a:rPr kumimoji="1" lang="ja-JP" altLang="en-US" sz="2800" dirty="0" smtClean="0"/>
              <a:t>することができ</a:t>
            </a:r>
            <a:r>
              <a:rPr lang="ja-JP" altLang="en-US" sz="2800" dirty="0" smtClean="0"/>
              <a:t>る。</a:t>
            </a:r>
            <a:endParaRPr lang="en-US" altLang="ja-JP" sz="2800" dirty="0" smtClean="0"/>
          </a:p>
          <a:p>
            <a:pPr lvl="1"/>
            <a:r>
              <a:rPr lang="en-US" altLang="ja-JP" sz="2000" b="1" dirty="0" smtClean="0"/>
              <a:t>New-Object</a:t>
            </a:r>
            <a:r>
              <a:rPr lang="en-US" altLang="ja-JP" sz="2000" dirty="0" smtClean="0"/>
              <a:t> [-</a:t>
            </a:r>
            <a:r>
              <a:rPr lang="en-US" altLang="ja-JP" sz="2000" dirty="0" err="1" smtClean="0"/>
              <a:t>typeName</a:t>
            </a:r>
            <a:r>
              <a:rPr lang="en-US" altLang="ja-JP" sz="2000" dirty="0" smtClean="0"/>
              <a:t>] </a:t>
            </a:r>
            <a:r>
              <a:rPr lang="ja-JP" altLang="en-US" sz="2000" dirty="0" smtClean="0"/>
              <a:t>クラスのフルネーム</a:t>
            </a:r>
            <a:r>
              <a:rPr lang="en-US" altLang="ja-JP" sz="2000" dirty="0" smtClean="0"/>
              <a:t> [[-</a:t>
            </a:r>
            <a:r>
              <a:rPr lang="en-US" altLang="ja-JP" sz="2000" dirty="0" err="1" smtClean="0"/>
              <a:t>argumentList</a:t>
            </a:r>
            <a:r>
              <a:rPr lang="en-US" altLang="ja-JP" sz="2000" dirty="0" smtClean="0"/>
              <a:t>] </a:t>
            </a:r>
            <a:r>
              <a:rPr lang="ja-JP" altLang="en-US" sz="2000" dirty="0" smtClean="0"/>
              <a:t>コンストラクタ（配列も可）</a:t>
            </a:r>
            <a:r>
              <a:rPr lang="en-US" altLang="ja-JP" sz="2000" dirty="0" smtClean="0"/>
              <a:t>] </a:t>
            </a:r>
          </a:p>
          <a:p>
            <a:pPr lvl="2"/>
            <a:r>
              <a:rPr lang="ja-JP" altLang="en-US" sz="2000" dirty="0" smtClean="0"/>
              <a:t>名前空間を含めたクラスのフルネームを指定するのが基本だが、「</a:t>
            </a:r>
            <a:r>
              <a:rPr lang="en-US" altLang="ja-JP" sz="2000" dirty="0" smtClean="0"/>
              <a:t>System.</a:t>
            </a:r>
            <a:r>
              <a:rPr lang="ja-JP" altLang="en-US" sz="2000" dirty="0" smtClean="0"/>
              <a:t>」は省略可能。</a:t>
            </a:r>
            <a:endParaRPr lang="en-US" altLang="ja-JP" sz="2000" dirty="0" smtClean="0"/>
          </a:p>
          <a:p>
            <a:pPr lvl="1"/>
            <a:endParaRPr lang="en-US" altLang="ja-JP" dirty="0" smtClean="0"/>
          </a:p>
        </p:txBody>
      </p:sp>
      <p:sp>
        <p:nvSpPr>
          <p:cNvPr id="4" name="Text Box 4"/>
          <p:cNvSpPr txBox="1">
            <a:spLocks noChangeArrowheads="1"/>
          </p:cNvSpPr>
          <p:nvPr/>
        </p:nvSpPr>
        <p:spPr bwMode="auto">
          <a:xfrm>
            <a:off x="1071538" y="3571876"/>
            <a:ext cx="7200900" cy="1815882"/>
          </a:xfrm>
          <a:prstGeom prst="rect">
            <a:avLst/>
          </a:prstGeom>
          <a:noFill/>
          <a:ln w="9525">
            <a:solidFill>
              <a:srgbClr val="0000FF"/>
            </a:solidFill>
            <a:miter lim="800000"/>
            <a:headEnd/>
            <a:tailEnd/>
          </a:ln>
        </p:spPr>
        <p:txBody>
          <a:bodyPr wrap="square">
            <a:spAutoFit/>
          </a:bodyPr>
          <a:lstStyle/>
          <a:p>
            <a:r>
              <a:rPr lang="en-US" altLang="ja-JP" sz="1400" dirty="0" smtClean="0">
                <a:latin typeface="ＭＳ ゴシック" pitchFamily="49" charset="-128"/>
                <a:ea typeface="ＭＳ ゴシック" pitchFamily="49" charset="-128"/>
              </a:rPr>
              <a:t># </a:t>
            </a:r>
            <a:r>
              <a:rPr lang="ja-JP" altLang="en-US" sz="1400" dirty="0" smtClean="0">
                <a:latin typeface="ＭＳ ゴシック" pitchFamily="49" charset="-128"/>
                <a:ea typeface="ＭＳ ゴシック" pitchFamily="49" charset="-128"/>
              </a:rPr>
              <a:t>オブジェクトの作成</a:t>
            </a:r>
          </a:p>
          <a:p>
            <a:r>
              <a:rPr lang="en-US" altLang="ja-JP" sz="1400" dirty="0" smtClean="0">
                <a:latin typeface="ＭＳ ゴシック" pitchFamily="49" charset="-128"/>
                <a:ea typeface="ＭＳ ゴシック" pitchFamily="49" charset="-128"/>
              </a:rPr>
              <a:t>$</a:t>
            </a:r>
            <a:r>
              <a:rPr lang="en-US" altLang="ja-JP" sz="1400" dirty="0" err="1" smtClean="0">
                <a:latin typeface="ＭＳ ゴシック" pitchFamily="49" charset="-128"/>
                <a:ea typeface="ＭＳ ゴシック" pitchFamily="49" charset="-128"/>
              </a:rPr>
              <a:t>SmtpClient</a:t>
            </a:r>
            <a:r>
              <a:rPr lang="en-US" altLang="ja-JP" sz="1400" dirty="0" smtClean="0">
                <a:latin typeface="ＭＳ ゴシック" pitchFamily="49" charset="-128"/>
                <a:ea typeface="ＭＳ ゴシック" pitchFamily="49" charset="-128"/>
              </a:rPr>
              <a:t> = New-Object </a:t>
            </a:r>
            <a:r>
              <a:rPr lang="en-US" altLang="ja-JP" sz="1400" dirty="0" err="1" smtClean="0">
                <a:latin typeface="ＭＳ ゴシック" pitchFamily="49" charset="-128"/>
                <a:ea typeface="ＭＳ ゴシック" pitchFamily="49" charset="-128"/>
              </a:rPr>
              <a:t>System.Net.Mail.SmtpClient</a:t>
            </a:r>
            <a:r>
              <a:rPr lang="en-US" altLang="ja-JP" sz="1400" dirty="0" smtClean="0">
                <a:latin typeface="ＭＳ ゴシック" pitchFamily="49" charset="-128"/>
                <a:ea typeface="ＭＳ ゴシック" pitchFamily="49" charset="-128"/>
              </a:rPr>
              <a:t> "smtp.example.com"</a:t>
            </a:r>
          </a:p>
          <a:p>
            <a:endParaRPr lang="en-US" altLang="ja-JP" sz="1400" dirty="0" smtClean="0">
              <a:latin typeface="ＭＳ ゴシック" pitchFamily="49" charset="-128"/>
              <a:ea typeface="ＭＳ ゴシック" pitchFamily="49" charset="-128"/>
            </a:endParaRPr>
          </a:p>
          <a:p>
            <a:r>
              <a:rPr lang="en-US" altLang="ja-JP" sz="1400" dirty="0" smtClean="0">
                <a:latin typeface="ＭＳ ゴシック" pitchFamily="49" charset="-128"/>
                <a:ea typeface="ＭＳ ゴシック" pitchFamily="49" charset="-128"/>
              </a:rPr>
              <a:t># </a:t>
            </a:r>
            <a:r>
              <a:rPr lang="ja-JP" altLang="en-US" sz="1400" dirty="0" smtClean="0">
                <a:latin typeface="ＭＳ ゴシック" pitchFamily="49" charset="-128"/>
                <a:ea typeface="ＭＳ ゴシック" pitchFamily="49" charset="-128"/>
              </a:rPr>
              <a:t>プロパティの設定</a:t>
            </a:r>
          </a:p>
          <a:p>
            <a:r>
              <a:rPr lang="en-US" altLang="ja-JP" sz="1400" dirty="0" smtClean="0">
                <a:latin typeface="ＭＳ ゴシック" pitchFamily="49" charset="-128"/>
                <a:ea typeface="ＭＳ ゴシック" pitchFamily="49" charset="-128"/>
              </a:rPr>
              <a:t>$</a:t>
            </a:r>
            <a:r>
              <a:rPr lang="en-US" altLang="ja-JP" sz="1400" dirty="0" err="1" smtClean="0">
                <a:latin typeface="ＭＳ ゴシック" pitchFamily="49" charset="-128"/>
                <a:ea typeface="ＭＳ ゴシック" pitchFamily="49" charset="-128"/>
              </a:rPr>
              <a:t>SmtpClient.Port</a:t>
            </a:r>
            <a:r>
              <a:rPr lang="en-US" altLang="ja-JP" sz="1400" dirty="0" smtClean="0">
                <a:latin typeface="ＭＳ ゴシック" pitchFamily="49" charset="-128"/>
                <a:ea typeface="ＭＳ ゴシック" pitchFamily="49" charset="-128"/>
              </a:rPr>
              <a:t> = 25</a:t>
            </a:r>
          </a:p>
          <a:p>
            <a:endParaRPr lang="en-US" altLang="ja-JP" sz="1400" dirty="0" smtClean="0">
              <a:latin typeface="ＭＳ ゴシック" pitchFamily="49" charset="-128"/>
              <a:ea typeface="ＭＳ ゴシック" pitchFamily="49" charset="-128"/>
            </a:endParaRPr>
          </a:p>
          <a:p>
            <a:r>
              <a:rPr lang="en-US" altLang="ja-JP" sz="1400" dirty="0" smtClean="0">
                <a:latin typeface="ＭＳ ゴシック" pitchFamily="49" charset="-128"/>
                <a:ea typeface="ＭＳ ゴシック" pitchFamily="49" charset="-128"/>
              </a:rPr>
              <a:t># </a:t>
            </a:r>
            <a:r>
              <a:rPr lang="ja-JP" altLang="en-US" sz="1400" dirty="0" smtClean="0">
                <a:latin typeface="ＭＳ ゴシック" pitchFamily="49" charset="-128"/>
                <a:ea typeface="ＭＳ ゴシック" pitchFamily="49" charset="-128"/>
              </a:rPr>
              <a:t>メソッドの実行</a:t>
            </a:r>
          </a:p>
          <a:p>
            <a:r>
              <a:rPr lang="en-US" altLang="ja-JP" sz="1400" dirty="0" smtClean="0">
                <a:latin typeface="ＭＳ ゴシック" pitchFamily="49" charset="-128"/>
                <a:ea typeface="ＭＳ ゴシック" pitchFamily="49" charset="-128"/>
              </a:rPr>
              <a:t>$</a:t>
            </a:r>
            <a:r>
              <a:rPr lang="en-US" altLang="ja-JP" sz="1400" dirty="0" err="1" smtClean="0">
                <a:latin typeface="ＭＳ ゴシック" pitchFamily="49" charset="-128"/>
                <a:ea typeface="ＭＳ ゴシック" pitchFamily="49" charset="-128"/>
              </a:rPr>
              <a:t>SmtpClient.Send</a:t>
            </a:r>
            <a:r>
              <a:rPr lang="en-US" altLang="ja-JP" sz="1400" dirty="0" smtClean="0">
                <a:latin typeface="ＭＳ ゴシック" pitchFamily="49" charset="-128"/>
                <a:ea typeface="ＭＳ ゴシック" pitchFamily="49" charset="-128"/>
              </a:rPr>
              <a:t>("from&lt;from@example.com&gt;","to&lt;to@example.com&gt;","</a:t>
            </a:r>
            <a:r>
              <a:rPr lang="ja-JP" altLang="en-US" sz="1400" dirty="0" smtClean="0">
                <a:latin typeface="ＭＳ ゴシック" pitchFamily="49" charset="-128"/>
                <a:ea typeface="ＭＳ ゴシック" pitchFamily="49" charset="-128"/>
              </a:rPr>
              <a:t>件名</a:t>
            </a:r>
            <a:r>
              <a:rPr lang="en-US" altLang="ja-JP" sz="1400" dirty="0" smtClean="0">
                <a:latin typeface="ＭＳ ゴシック" pitchFamily="49" charset="-128"/>
                <a:ea typeface="ＭＳ ゴシック" pitchFamily="49" charset="-128"/>
              </a:rPr>
              <a:t>","</a:t>
            </a:r>
            <a:r>
              <a:rPr lang="ja-JP" altLang="en-US" sz="1400" dirty="0" smtClean="0">
                <a:latin typeface="ＭＳ ゴシック" pitchFamily="49" charset="-128"/>
                <a:ea typeface="ＭＳ ゴシック" pitchFamily="49" charset="-128"/>
              </a:rPr>
              <a:t>本文</a:t>
            </a:r>
            <a:r>
              <a:rPr lang="en-US" altLang="ja-JP" sz="1400" dirty="0" smtClean="0">
                <a:latin typeface="ＭＳ ゴシック" pitchFamily="49" charset="-128"/>
                <a:ea typeface="ＭＳ ゴシック" pitchFamily="49" charset="-128"/>
              </a:rPr>
              <a:t>")</a:t>
            </a:r>
          </a:p>
        </p:txBody>
      </p:sp>
      <p:sp>
        <p:nvSpPr>
          <p:cNvPr id="6" name="Text Box 12"/>
          <p:cNvSpPr txBox="1">
            <a:spLocks noChangeArrowheads="1"/>
          </p:cNvSpPr>
          <p:nvPr/>
        </p:nvSpPr>
        <p:spPr bwMode="auto">
          <a:xfrm>
            <a:off x="1571604" y="5572140"/>
            <a:ext cx="6715172" cy="369332"/>
          </a:xfrm>
          <a:prstGeom prst="rect">
            <a:avLst/>
          </a:prstGeom>
          <a:solidFill>
            <a:schemeClr val="bg1"/>
          </a:solidFill>
          <a:ln w="28575">
            <a:solidFill>
              <a:srgbClr val="0000FF"/>
            </a:solidFill>
            <a:miter lim="800000"/>
            <a:headEnd/>
            <a:tailEnd/>
          </a:ln>
        </p:spPr>
        <p:txBody>
          <a:bodyPr wrap="square">
            <a:spAutoFit/>
          </a:bodyPr>
          <a:lstStyle/>
          <a:p>
            <a:pPr>
              <a:spcBef>
                <a:spcPct val="50000"/>
              </a:spcBef>
            </a:pPr>
            <a:r>
              <a:rPr lang="en-US" altLang="ja-JP" dirty="0" smtClean="0">
                <a:solidFill>
                  <a:srgbClr val="0000FF"/>
                </a:solidFill>
              </a:rPr>
              <a:t>smtp.example.com</a:t>
            </a:r>
            <a:r>
              <a:rPr lang="ja-JP" altLang="en-US" dirty="0" smtClean="0">
                <a:solidFill>
                  <a:srgbClr val="0000FF"/>
                </a:solidFill>
              </a:rPr>
              <a:t>という</a:t>
            </a:r>
            <a:r>
              <a:rPr lang="en-US" altLang="ja-JP" dirty="0" smtClean="0">
                <a:solidFill>
                  <a:srgbClr val="0000FF"/>
                </a:solidFill>
              </a:rPr>
              <a:t>SMTP</a:t>
            </a:r>
            <a:r>
              <a:rPr lang="ja-JP" altLang="en-US" dirty="0" smtClean="0">
                <a:solidFill>
                  <a:srgbClr val="0000FF"/>
                </a:solidFill>
              </a:rPr>
              <a:t>サーバーに接続してメールを送信</a:t>
            </a:r>
            <a:endParaRPr lang="en-US" altLang="ja-JP" dirty="0">
              <a:solidFill>
                <a:srgbClr val="0000FF"/>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ja-JP" dirty="0" err="1" smtClean="0"/>
              <a:t>PowerShell</a:t>
            </a:r>
            <a:r>
              <a:rPr lang="ja-JP" altLang="en-US" dirty="0" smtClean="0"/>
              <a:t>のダウンロード</a:t>
            </a:r>
          </a:p>
        </p:txBody>
      </p:sp>
      <p:sp>
        <p:nvSpPr>
          <p:cNvPr id="4099" name="Rectangle 3"/>
          <p:cNvSpPr>
            <a:spLocks noGrp="1" noChangeArrowheads="1"/>
          </p:cNvSpPr>
          <p:nvPr>
            <p:ph idx="1"/>
          </p:nvPr>
        </p:nvSpPr>
        <p:spPr>
          <a:xfrm>
            <a:off x="457200" y="1052513"/>
            <a:ext cx="8229600" cy="5073650"/>
          </a:xfrm>
          <a:prstGeom prst="rect">
            <a:avLst/>
          </a:prstGeom>
        </p:spPr>
        <p:txBody>
          <a:bodyPr/>
          <a:lstStyle/>
          <a:p>
            <a:r>
              <a:rPr lang="en-US" altLang="ja-JP" dirty="0" err="1" smtClean="0"/>
              <a:t>PowerShell</a:t>
            </a:r>
            <a:r>
              <a:rPr lang="en-US" altLang="ja-JP" dirty="0" smtClean="0"/>
              <a:t> v1.0</a:t>
            </a:r>
            <a:r>
              <a:rPr lang="ja-JP" altLang="en-US" dirty="0" smtClean="0"/>
              <a:t>の正式版が先日</a:t>
            </a:r>
            <a:r>
              <a:rPr lang="en-US" altLang="ja-JP" dirty="0" smtClean="0"/>
              <a:t>(2006/11/14)</a:t>
            </a:r>
            <a:r>
              <a:rPr lang="ja-JP" altLang="en-US" dirty="0" smtClean="0"/>
              <a:t>リリースされました！</a:t>
            </a:r>
          </a:p>
          <a:p>
            <a:pPr lvl="1"/>
            <a:r>
              <a:rPr lang="en-US" altLang="ja-JP" dirty="0" smtClean="0"/>
              <a:t>Windows Server 2003 Service Pack 1 </a:t>
            </a:r>
            <a:r>
              <a:rPr lang="ja-JP" altLang="en-US" dirty="0" smtClean="0"/>
              <a:t>および </a:t>
            </a:r>
            <a:r>
              <a:rPr lang="en-US" altLang="ja-JP" dirty="0" smtClean="0"/>
              <a:t>Windows XP Service Pack 2 </a:t>
            </a:r>
            <a:r>
              <a:rPr lang="ja-JP" altLang="en-US" dirty="0" smtClean="0"/>
              <a:t>用の </a:t>
            </a:r>
            <a:r>
              <a:rPr lang="en-US" altLang="ja-JP" dirty="0" smtClean="0"/>
              <a:t>Windows </a:t>
            </a:r>
            <a:r>
              <a:rPr lang="en-US" altLang="ja-JP" dirty="0" err="1" smtClean="0"/>
              <a:t>PowerShell</a:t>
            </a:r>
            <a:r>
              <a:rPr lang="en-US" altLang="ja-JP" dirty="0" smtClean="0"/>
              <a:t> 1.0 </a:t>
            </a:r>
            <a:r>
              <a:rPr lang="ja-JP" altLang="en-US" dirty="0" smtClean="0"/>
              <a:t>ローカライズ版インストール パッケージ</a:t>
            </a:r>
          </a:p>
          <a:p>
            <a:pPr lvl="1"/>
            <a:r>
              <a:rPr lang="en-US" altLang="ja-JP" dirty="0" smtClean="0"/>
              <a:t>http://support.microsoft.com/kb/926140</a:t>
            </a:r>
          </a:p>
          <a:p>
            <a:pPr lvl="1"/>
            <a:r>
              <a:rPr lang="en-US" altLang="ja-JP" dirty="0" smtClean="0"/>
              <a:t>.NET Framework Version 2.0</a:t>
            </a:r>
            <a:r>
              <a:rPr lang="ja-JP" altLang="en-US" dirty="0" smtClean="0"/>
              <a:t>が必須</a:t>
            </a:r>
            <a:endParaRPr lang="en-US" altLang="ja-JP" dirty="0" smtClean="0"/>
          </a:p>
          <a:p>
            <a:pPr lvl="1"/>
            <a:r>
              <a:rPr lang="en-US" altLang="ja-JP" dirty="0" smtClean="0"/>
              <a:t>Vista</a:t>
            </a:r>
            <a:r>
              <a:rPr lang="ja-JP" altLang="en-US" dirty="0" smtClean="0"/>
              <a:t>版は</a:t>
            </a:r>
            <a:r>
              <a:rPr lang="en-US" altLang="ja-JP" dirty="0" smtClean="0"/>
              <a:t>1/31</a:t>
            </a:r>
            <a:r>
              <a:rPr lang="ja-JP" altLang="en-US" dirty="0" err="1" smtClean="0"/>
              <a:t>にリ</a:t>
            </a:r>
            <a:r>
              <a:rPr lang="ja-JP" altLang="en-US" dirty="0" smtClean="0"/>
              <a:t>リース予定</a:t>
            </a:r>
          </a:p>
          <a:p>
            <a:pPr lvl="4">
              <a:buNone/>
            </a:pPr>
            <a:endParaRPr lang="ja-JP" altLang="en-US"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クラスのスタティックメンバ呼び出し</a:t>
            </a:r>
            <a:endParaRPr kumimoji="1" lang="ja-JP" altLang="en-US" dirty="0"/>
          </a:p>
        </p:txBody>
      </p:sp>
      <p:sp>
        <p:nvSpPr>
          <p:cNvPr id="3" name="コンテンツ プレースホルダ 2"/>
          <p:cNvSpPr>
            <a:spLocks noGrp="1"/>
          </p:cNvSpPr>
          <p:nvPr>
            <p:ph idx="1"/>
          </p:nvPr>
        </p:nvSpPr>
        <p:spPr/>
        <p:txBody>
          <a:bodyPr>
            <a:normAutofit/>
          </a:bodyPr>
          <a:lstStyle/>
          <a:p>
            <a:r>
              <a:rPr kumimoji="1" lang="en-US" altLang="ja-JP" sz="2800" dirty="0" smtClean="0">
                <a:solidFill>
                  <a:srgbClr val="FF0000"/>
                </a:solidFill>
              </a:rPr>
              <a:t>[</a:t>
            </a:r>
            <a:r>
              <a:rPr kumimoji="1" lang="ja-JP" altLang="en-US" sz="2800" dirty="0" smtClean="0">
                <a:solidFill>
                  <a:srgbClr val="FF0000"/>
                </a:solidFill>
              </a:rPr>
              <a:t>クラスまたは構造体のフルネーム</a:t>
            </a:r>
            <a:r>
              <a:rPr kumimoji="1" lang="en-US" altLang="ja-JP" sz="2800" dirty="0" smtClean="0">
                <a:solidFill>
                  <a:srgbClr val="FF0000"/>
                </a:solidFill>
              </a:rPr>
              <a:t>]::</a:t>
            </a:r>
            <a:r>
              <a:rPr kumimoji="1" lang="ja-JP" altLang="en-US" sz="2800" dirty="0" smtClean="0">
                <a:solidFill>
                  <a:srgbClr val="FF0000"/>
                </a:solidFill>
              </a:rPr>
              <a:t>メソッド名</a:t>
            </a:r>
            <a:r>
              <a:rPr kumimoji="1" lang="en-US" altLang="ja-JP" sz="2800" dirty="0" smtClean="0">
                <a:solidFill>
                  <a:srgbClr val="FF0000"/>
                </a:solidFill>
              </a:rPr>
              <a:t>()</a:t>
            </a:r>
          </a:p>
          <a:p>
            <a:r>
              <a:rPr lang="en-US" altLang="ja-JP" sz="2800" dirty="0" smtClean="0">
                <a:solidFill>
                  <a:srgbClr val="FF0000"/>
                </a:solidFill>
              </a:rPr>
              <a:t>[</a:t>
            </a:r>
            <a:r>
              <a:rPr lang="ja-JP" altLang="en-US" sz="2800" dirty="0" smtClean="0">
                <a:solidFill>
                  <a:srgbClr val="FF0000"/>
                </a:solidFill>
              </a:rPr>
              <a:t>クラスまたは構造体のフルネーム</a:t>
            </a:r>
            <a:r>
              <a:rPr lang="en-US" altLang="ja-JP" sz="2800" dirty="0" smtClean="0">
                <a:solidFill>
                  <a:srgbClr val="FF0000"/>
                </a:solidFill>
              </a:rPr>
              <a:t>]::</a:t>
            </a:r>
            <a:r>
              <a:rPr lang="ja-JP" altLang="en-US" sz="2800" dirty="0" smtClean="0">
                <a:solidFill>
                  <a:srgbClr val="FF0000"/>
                </a:solidFill>
              </a:rPr>
              <a:t>プロパティ名</a:t>
            </a:r>
            <a:r>
              <a:rPr lang="en-US" altLang="ja-JP" sz="2800" dirty="0" smtClean="0"/>
              <a:t/>
            </a:r>
            <a:br>
              <a:rPr lang="en-US" altLang="ja-JP" sz="2800" dirty="0" smtClean="0"/>
            </a:br>
            <a:r>
              <a:rPr lang="ja-JP" altLang="en-US" sz="2800" dirty="0" smtClean="0"/>
              <a:t>で呼び出し可能。</a:t>
            </a:r>
            <a:endParaRPr lang="en-US" altLang="ja-JP" sz="2800" dirty="0" smtClean="0"/>
          </a:p>
          <a:p>
            <a:pPr lvl="1"/>
            <a:r>
              <a:rPr lang="en-US" altLang="ja-JP" sz="2400" dirty="0" smtClean="0"/>
              <a:t>New-Object</a:t>
            </a:r>
            <a:r>
              <a:rPr lang="ja-JP" altLang="en-US" sz="2400" dirty="0" smtClean="0"/>
              <a:t>のときと同様</a:t>
            </a:r>
            <a:r>
              <a:rPr kumimoji="1" lang="ja-JP" altLang="en-US" sz="2400" dirty="0" smtClean="0"/>
              <a:t>「</a:t>
            </a:r>
            <a:r>
              <a:rPr kumimoji="1" lang="en-US" altLang="ja-JP" sz="2400" dirty="0" smtClean="0"/>
              <a:t>System.</a:t>
            </a:r>
            <a:r>
              <a:rPr kumimoji="1" lang="ja-JP" altLang="en-US" sz="2400" dirty="0" smtClean="0"/>
              <a:t>」は省略可。</a:t>
            </a:r>
            <a:endParaRPr kumimoji="1" lang="en-US" altLang="ja-JP" sz="2400" dirty="0" smtClean="0"/>
          </a:p>
          <a:p>
            <a:pPr lvl="1"/>
            <a:endParaRPr lang="en-US" altLang="ja-JP" sz="2400" dirty="0" smtClean="0"/>
          </a:p>
          <a:p>
            <a:pPr lvl="1"/>
            <a:endParaRPr kumimoji="1" lang="en-US" altLang="ja-JP" sz="2400" dirty="0" smtClean="0"/>
          </a:p>
          <a:p>
            <a:pPr lvl="1"/>
            <a:endParaRPr lang="en-US" altLang="ja-JP" sz="2400" dirty="0" smtClean="0"/>
          </a:p>
          <a:p>
            <a:r>
              <a:rPr kumimoji="1" lang="ja-JP" altLang="en-US" sz="2800" dirty="0" smtClean="0"/>
              <a:t>スタティックメンバの一覧を表示するには</a:t>
            </a:r>
            <a:r>
              <a:rPr kumimoji="1" lang="en-US" altLang="ja-JP" sz="2800" dirty="0" smtClean="0"/>
              <a:t/>
            </a:r>
            <a:br>
              <a:rPr kumimoji="1" lang="en-US" altLang="ja-JP" sz="2800" dirty="0" smtClean="0"/>
            </a:br>
            <a:r>
              <a:rPr kumimoji="1" lang="en-US" altLang="ja-JP" sz="2400" dirty="0" smtClean="0"/>
              <a:t>[</a:t>
            </a:r>
            <a:r>
              <a:rPr kumimoji="1" lang="ja-JP" altLang="en-US" sz="2400" dirty="0" smtClean="0"/>
              <a:t>クラスまたは構造体のフルネーム</a:t>
            </a:r>
            <a:r>
              <a:rPr kumimoji="1" lang="en-US" altLang="ja-JP" sz="2400" dirty="0" smtClean="0"/>
              <a:t>]|</a:t>
            </a:r>
            <a:r>
              <a:rPr kumimoji="1" lang="en-US" altLang="ja-JP" sz="2400" b="1" dirty="0" smtClean="0"/>
              <a:t>Get-Member</a:t>
            </a:r>
            <a:r>
              <a:rPr kumimoji="1" lang="en-US" altLang="ja-JP" sz="2400" dirty="0" smtClean="0"/>
              <a:t> -static</a:t>
            </a:r>
            <a:r>
              <a:rPr kumimoji="1" lang="en-US" altLang="ja-JP" sz="2800" dirty="0" smtClean="0"/>
              <a:t/>
            </a:r>
            <a:br>
              <a:rPr kumimoji="1" lang="en-US" altLang="ja-JP" sz="2800" dirty="0" smtClean="0"/>
            </a:br>
            <a:r>
              <a:rPr kumimoji="1" lang="ja-JP" altLang="en-US" sz="2800" dirty="0" smtClean="0"/>
              <a:t>とする。</a:t>
            </a:r>
            <a:endParaRPr kumimoji="1" lang="en-US" altLang="ja-JP" sz="2800" dirty="0" smtClean="0"/>
          </a:p>
        </p:txBody>
      </p:sp>
      <p:sp>
        <p:nvSpPr>
          <p:cNvPr id="4" name="Text Box 4"/>
          <p:cNvSpPr txBox="1">
            <a:spLocks noChangeArrowheads="1"/>
          </p:cNvSpPr>
          <p:nvPr/>
        </p:nvSpPr>
        <p:spPr bwMode="auto">
          <a:xfrm>
            <a:off x="1000100" y="3000372"/>
            <a:ext cx="7200900" cy="1169551"/>
          </a:xfrm>
          <a:prstGeom prst="rect">
            <a:avLst/>
          </a:prstGeom>
          <a:noFill/>
          <a:ln w="9525">
            <a:solidFill>
              <a:srgbClr val="0000FF"/>
            </a:solidFill>
            <a:miter lim="800000"/>
            <a:headEnd/>
            <a:tailEnd/>
          </a:ln>
        </p:spPr>
        <p:txBody>
          <a:bodyPr wrap="square">
            <a:spAutoFit/>
          </a:bodyPr>
          <a:lstStyle/>
          <a:p>
            <a:r>
              <a:rPr lang="en-US" altLang="ja-JP" sz="1400" dirty="0" smtClean="0">
                <a:latin typeface="ＭＳ ゴシック" pitchFamily="49" charset="-128"/>
                <a:ea typeface="ＭＳ ゴシック" pitchFamily="49" charset="-128"/>
              </a:rPr>
              <a:t># </a:t>
            </a:r>
            <a:r>
              <a:rPr lang="ja-JP" altLang="en-US" sz="1400" dirty="0" smtClean="0">
                <a:latin typeface="ＭＳ ゴシック" pitchFamily="49" charset="-128"/>
                <a:ea typeface="ＭＳ ゴシック" pitchFamily="49" charset="-128"/>
              </a:rPr>
              <a:t>メソッドの実行</a:t>
            </a:r>
          </a:p>
          <a:p>
            <a:r>
              <a:rPr lang="en-US" altLang="ja-JP" sz="1400" dirty="0" smtClean="0">
                <a:latin typeface="ＭＳ ゴシック" pitchFamily="49" charset="-128"/>
                <a:ea typeface="ＭＳ ゴシック" pitchFamily="49" charset="-128"/>
              </a:rPr>
              <a:t>[</a:t>
            </a:r>
            <a:r>
              <a:rPr lang="en-US" altLang="ja-JP" sz="1400" dirty="0" err="1" smtClean="0">
                <a:latin typeface="ＭＳ ゴシック" pitchFamily="49" charset="-128"/>
                <a:ea typeface="ＭＳ ゴシック" pitchFamily="49" charset="-128"/>
              </a:rPr>
              <a:t>System.DateTime</a:t>
            </a:r>
            <a:r>
              <a:rPr lang="en-US" altLang="ja-JP" sz="1400" dirty="0" smtClean="0">
                <a:latin typeface="ＭＳ ゴシック" pitchFamily="49" charset="-128"/>
                <a:ea typeface="ＭＳ ゴシック" pitchFamily="49" charset="-128"/>
              </a:rPr>
              <a:t>]::</a:t>
            </a:r>
            <a:r>
              <a:rPr lang="en-US" altLang="ja-JP" sz="1400" dirty="0" err="1" smtClean="0">
                <a:latin typeface="ＭＳ ゴシック" pitchFamily="49" charset="-128"/>
                <a:ea typeface="ＭＳ ゴシック" pitchFamily="49" charset="-128"/>
              </a:rPr>
              <a:t>IsLeapYear</a:t>
            </a:r>
            <a:r>
              <a:rPr lang="en-US" altLang="ja-JP" sz="1400" dirty="0" smtClean="0">
                <a:latin typeface="ＭＳ ゴシック" pitchFamily="49" charset="-128"/>
                <a:ea typeface="ＭＳ ゴシック" pitchFamily="49" charset="-128"/>
              </a:rPr>
              <a:t>(2007)       # </a:t>
            </a:r>
            <a:r>
              <a:rPr lang="ja-JP" altLang="en-US" sz="1400" dirty="0" smtClean="0">
                <a:latin typeface="ＭＳ ゴシック" pitchFamily="49" charset="-128"/>
                <a:ea typeface="ＭＳ ゴシック" pitchFamily="49" charset="-128"/>
              </a:rPr>
              <a:t>指定年がうるう年か否か</a:t>
            </a:r>
            <a:endParaRPr lang="en-US" altLang="ja-JP" sz="1400" dirty="0" smtClean="0">
              <a:latin typeface="ＭＳ ゴシック" pitchFamily="49" charset="-128"/>
              <a:ea typeface="ＭＳ ゴシック" pitchFamily="49" charset="-128"/>
            </a:endParaRPr>
          </a:p>
          <a:p>
            <a:endParaRPr lang="en-US" altLang="ja-JP" sz="1400" dirty="0" smtClean="0">
              <a:latin typeface="ＭＳ ゴシック" pitchFamily="49" charset="-128"/>
              <a:ea typeface="ＭＳ ゴシック" pitchFamily="49" charset="-128"/>
            </a:endParaRPr>
          </a:p>
          <a:p>
            <a:r>
              <a:rPr lang="en-US" altLang="ja-JP" sz="1400" dirty="0" smtClean="0">
                <a:latin typeface="ＭＳ ゴシック" pitchFamily="49" charset="-128"/>
                <a:ea typeface="ＭＳ ゴシック" pitchFamily="49" charset="-128"/>
              </a:rPr>
              <a:t>#</a:t>
            </a:r>
            <a:r>
              <a:rPr lang="ja-JP" altLang="en-US" sz="1400" dirty="0" smtClean="0">
                <a:latin typeface="ＭＳ ゴシック" pitchFamily="49" charset="-128"/>
                <a:ea typeface="ＭＳ ゴシック" pitchFamily="49" charset="-128"/>
              </a:rPr>
              <a:t>プロパティの参照</a:t>
            </a:r>
          </a:p>
          <a:p>
            <a:r>
              <a:rPr lang="en-US" altLang="ja-JP" sz="1400" dirty="0" smtClean="0">
                <a:latin typeface="ＭＳ ゴシック" pitchFamily="49" charset="-128"/>
                <a:ea typeface="ＭＳ ゴシック" pitchFamily="49" charset="-128"/>
              </a:rPr>
              <a:t>[</a:t>
            </a:r>
            <a:r>
              <a:rPr lang="en-US" altLang="ja-JP" sz="1400" dirty="0" err="1" smtClean="0">
                <a:latin typeface="ＭＳ ゴシック" pitchFamily="49" charset="-128"/>
                <a:ea typeface="ＭＳ ゴシック" pitchFamily="49" charset="-128"/>
              </a:rPr>
              <a:t>System.DateTime</a:t>
            </a:r>
            <a:r>
              <a:rPr lang="en-US" altLang="ja-JP" sz="1400" dirty="0" smtClean="0">
                <a:latin typeface="ＭＳ ゴシック" pitchFamily="49" charset="-128"/>
                <a:ea typeface="ＭＳ ゴシック" pitchFamily="49" charset="-128"/>
              </a:rPr>
              <a:t>]::Now                    # </a:t>
            </a:r>
            <a:r>
              <a:rPr lang="ja-JP" altLang="en-US" sz="1400" dirty="0" smtClean="0">
                <a:latin typeface="ＭＳ ゴシック" pitchFamily="49" charset="-128"/>
                <a:ea typeface="ＭＳ ゴシック" pitchFamily="49" charset="-128"/>
              </a:rPr>
              <a:t>現在時刻取得</a:t>
            </a:r>
            <a:endParaRPr lang="en-US" altLang="ja-JP" sz="1400" dirty="0" smtClean="0">
              <a:latin typeface="ＭＳ ゴシック" pitchFamily="49" charset="-128"/>
              <a:ea typeface="ＭＳ ゴシック" pitchFamily="49" charset="-128"/>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型のキャスト</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型のキャストを行う方法は二通りある。</a:t>
            </a:r>
            <a:endParaRPr kumimoji="1" lang="en-US" altLang="ja-JP" dirty="0" smtClean="0"/>
          </a:p>
          <a:p>
            <a:pPr lvl="1"/>
            <a:r>
              <a:rPr lang="en-US" altLang="ja-JP" dirty="0" smtClean="0">
                <a:solidFill>
                  <a:srgbClr val="FF0000"/>
                </a:solidFill>
              </a:rPr>
              <a:t>[</a:t>
            </a:r>
            <a:r>
              <a:rPr lang="ja-JP" altLang="en-US" dirty="0" smtClean="0">
                <a:solidFill>
                  <a:srgbClr val="FF0000"/>
                </a:solidFill>
              </a:rPr>
              <a:t>型名</a:t>
            </a:r>
            <a:r>
              <a:rPr lang="en-US" altLang="ja-JP" dirty="0" smtClean="0">
                <a:solidFill>
                  <a:srgbClr val="FF0000"/>
                </a:solidFill>
              </a:rPr>
              <a:t>]</a:t>
            </a:r>
            <a:r>
              <a:rPr lang="ja-JP" altLang="en-US" dirty="0" smtClean="0">
                <a:solidFill>
                  <a:srgbClr val="FF0000"/>
                </a:solidFill>
              </a:rPr>
              <a:t>キャストする変数またはリテラル</a:t>
            </a:r>
            <a:endParaRPr lang="en-US" altLang="ja-JP" dirty="0" smtClean="0">
              <a:solidFill>
                <a:srgbClr val="FF0000"/>
              </a:solidFill>
            </a:endParaRPr>
          </a:p>
          <a:p>
            <a:pPr lvl="1"/>
            <a:endParaRPr lang="en-US" altLang="ja-JP" dirty="0" smtClean="0">
              <a:solidFill>
                <a:srgbClr val="FF0000"/>
              </a:solidFill>
            </a:endParaRPr>
          </a:p>
          <a:p>
            <a:pPr lvl="2"/>
            <a:r>
              <a:rPr lang="ja-JP" altLang="en-US" dirty="0" smtClean="0"/>
              <a:t>変換に失敗すると例外がスローされる。</a:t>
            </a:r>
            <a:endParaRPr lang="en-US" altLang="ja-JP" dirty="0" smtClean="0"/>
          </a:p>
          <a:p>
            <a:pPr lvl="1"/>
            <a:r>
              <a:rPr kumimoji="1" lang="en-US" altLang="ja-JP" dirty="0" smtClean="0">
                <a:solidFill>
                  <a:srgbClr val="FF0000"/>
                </a:solidFill>
              </a:rPr>
              <a:t>-as</a:t>
            </a:r>
            <a:r>
              <a:rPr kumimoji="1" lang="ja-JP" altLang="en-US" dirty="0" smtClean="0">
                <a:solidFill>
                  <a:srgbClr val="FF0000"/>
                </a:solidFill>
              </a:rPr>
              <a:t>演算子</a:t>
            </a:r>
            <a:r>
              <a:rPr kumimoji="1" lang="ja-JP" altLang="en-US" dirty="0" smtClean="0"/>
              <a:t>を用いる。</a:t>
            </a:r>
            <a:endParaRPr kumimoji="1" lang="en-US" altLang="ja-JP" dirty="0" smtClean="0"/>
          </a:p>
          <a:p>
            <a:pPr lvl="1"/>
            <a:endParaRPr lang="en-US" altLang="ja-JP" dirty="0" smtClean="0"/>
          </a:p>
          <a:p>
            <a:pPr lvl="2"/>
            <a:r>
              <a:rPr lang="ja-JP" altLang="en-US" dirty="0" smtClean="0"/>
              <a:t>変換に失敗すると</a:t>
            </a:r>
            <a:r>
              <a:rPr lang="en-US" altLang="ja-JP" dirty="0" smtClean="0"/>
              <a:t>null</a:t>
            </a:r>
            <a:r>
              <a:rPr lang="ja-JP" altLang="en-US" dirty="0" smtClean="0"/>
              <a:t>を返す。</a:t>
            </a:r>
            <a:endParaRPr lang="en-US" altLang="ja-JP" dirty="0" smtClean="0"/>
          </a:p>
          <a:p>
            <a:pPr lvl="2"/>
            <a:endParaRPr kumimoji="1" lang="en-US" altLang="ja-JP" dirty="0" smtClean="0"/>
          </a:p>
          <a:p>
            <a:pPr lvl="1"/>
            <a:endParaRPr lang="en-US" altLang="ja-JP" dirty="0" smtClean="0"/>
          </a:p>
          <a:p>
            <a:pPr lvl="1"/>
            <a:endParaRPr kumimoji="1" lang="en-US" altLang="ja-JP" dirty="0" smtClean="0"/>
          </a:p>
          <a:p>
            <a:pPr lvl="1">
              <a:buNone/>
            </a:pPr>
            <a:endParaRPr kumimoji="1" lang="ja-JP" altLang="en-US" dirty="0"/>
          </a:p>
        </p:txBody>
      </p:sp>
      <p:sp>
        <p:nvSpPr>
          <p:cNvPr id="4" name="Text Box 4"/>
          <p:cNvSpPr txBox="1">
            <a:spLocks noChangeArrowheads="1"/>
          </p:cNvSpPr>
          <p:nvPr/>
        </p:nvSpPr>
        <p:spPr bwMode="auto">
          <a:xfrm>
            <a:off x="1142976" y="2214554"/>
            <a:ext cx="7200900" cy="307777"/>
          </a:xfrm>
          <a:prstGeom prst="rect">
            <a:avLst/>
          </a:prstGeom>
          <a:noFill/>
          <a:ln w="9525">
            <a:solidFill>
              <a:srgbClr val="0000FF"/>
            </a:solidFill>
            <a:miter lim="800000"/>
            <a:headEnd/>
            <a:tailEnd/>
          </a:ln>
        </p:spPr>
        <p:txBody>
          <a:bodyPr wrap="square">
            <a:spAutoFit/>
          </a:bodyPr>
          <a:lstStyle/>
          <a:p>
            <a:r>
              <a:rPr lang="en-US" altLang="ja-JP" sz="1400" dirty="0" smtClean="0">
                <a:latin typeface="ＭＳ ゴシック" pitchFamily="49" charset="-128"/>
                <a:ea typeface="ＭＳ ゴシック" pitchFamily="49" charset="-128"/>
              </a:rPr>
              <a:t>[</a:t>
            </a:r>
            <a:r>
              <a:rPr lang="en-US" altLang="ja-JP" sz="1400" dirty="0" err="1" smtClean="0">
                <a:latin typeface="ＭＳ ゴシック" pitchFamily="49" charset="-128"/>
                <a:ea typeface="ＭＳ ゴシック" pitchFamily="49" charset="-128"/>
              </a:rPr>
              <a:t>DateTime</a:t>
            </a:r>
            <a:r>
              <a:rPr lang="en-US" altLang="ja-JP" sz="1400" dirty="0" smtClean="0">
                <a:latin typeface="ＭＳ ゴシック" pitchFamily="49" charset="-128"/>
                <a:ea typeface="ＭＳ ゴシック" pitchFamily="49" charset="-128"/>
              </a:rPr>
              <a:t>]"2007/1/12"</a:t>
            </a:r>
            <a:r>
              <a:rPr lang="ja-JP" altLang="en-US" sz="1400" dirty="0" smtClean="0">
                <a:latin typeface="ＭＳ ゴシック" pitchFamily="49" charset="-128"/>
                <a:ea typeface="ＭＳ ゴシック" pitchFamily="49" charset="-128"/>
              </a:rPr>
              <a:t>             </a:t>
            </a:r>
            <a:r>
              <a:rPr lang="en-US" altLang="ja-JP" sz="1400" dirty="0" smtClean="0">
                <a:latin typeface="ＭＳ ゴシック" pitchFamily="49" charset="-128"/>
                <a:ea typeface="ＭＳ ゴシック" pitchFamily="49" charset="-128"/>
              </a:rPr>
              <a:t>#</a:t>
            </a:r>
            <a:r>
              <a:rPr lang="ja-JP" altLang="en-US" sz="1400" dirty="0" smtClean="0">
                <a:latin typeface="ＭＳ ゴシック" pitchFamily="49" charset="-128"/>
                <a:ea typeface="ＭＳ ゴシック" pitchFamily="49" charset="-128"/>
              </a:rPr>
              <a:t>文字列（</a:t>
            </a:r>
            <a:r>
              <a:rPr lang="en-US" altLang="ja-JP" sz="1400" dirty="0" smtClean="0">
                <a:latin typeface="ＭＳ ゴシック" pitchFamily="49" charset="-128"/>
                <a:ea typeface="ＭＳ ゴシック" pitchFamily="49" charset="-128"/>
              </a:rPr>
              <a:t>string</a:t>
            </a:r>
            <a:r>
              <a:rPr lang="ja-JP" altLang="en-US" sz="1400" dirty="0" smtClean="0">
                <a:latin typeface="ＭＳ ゴシック" pitchFamily="49" charset="-128"/>
                <a:ea typeface="ＭＳ ゴシック" pitchFamily="49" charset="-128"/>
              </a:rPr>
              <a:t>）型を</a:t>
            </a:r>
            <a:r>
              <a:rPr lang="en-US" altLang="ja-JP" sz="1400" dirty="0" err="1" smtClean="0">
                <a:latin typeface="ＭＳ ゴシック" pitchFamily="49" charset="-128"/>
                <a:ea typeface="ＭＳ ゴシック" pitchFamily="49" charset="-128"/>
              </a:rPr>
              <a:t>System.DateTime</a:t>
            </a:r>
            <a:r>
              <a:rPr lang="ja-JP" altLang="en-US" sz="1400" dirty="0" smtClean="0">
                <a:latin typeface="ＭＳ ゴシック" pitchFamily="49" charset="-128"/>
                <a:ea typeface="ＭＳ ゴシック" pitchFamily="49" charset="-128"/>
              </a:rPr>
              <a:t>型に変換</a:t>
            </a:r>
            <a:endParaRPr lang="en-US" altLang="ja-JP" sz="1400" dirty="0" smtClean="0">
              <a:latin typeface="ＭＳ ゴシック" pitchFamily="49" charset="-128"/>
              <a:ea typeface="ＭＳ ゴシック" pitchFamily="49" charset="-128"/>
            </a:endParaRPr>
          </a:p>
        </p:txBody>
      </p:sp>
      <p:sp>
        <p:nvSpPr>
          <p:cNvPr id="5" name="Text Box 4"/>
          <p:cNvSpPr txBox="1">
            <a:spLocks noChangeArrowheads="1"/>
          </p:cNvSpPr>
          <p:nvPr/>
        </p:nvSpPr>
        <p:spPr bwMode="auto">
          <a:xfrm>
            <a:off x="1142976" y="3714752"/>
            <a:ext cx="7200900" cy="307777"/>
          </a:xfrm>
          <a:prstGeom prst="rect">
            <a:avLst/>
          </a:prstGeom>
          <a:noFill/>
          <a:ln w="9525">
            <a:solidFill>
              <a:srgbClr val="0000FF"/>
            </a:solidFill>
            <a:miter lim="800000"/>
            <a:headEnd/>
            <a:tailEnd/>
          </a:ln>
        </p:spPr>
        <p:txBody>
          <a:bodyPr wrap="square">
            <a:spAutoFit/>
          </a:bodyPr>
          <a:lstStyle/>
          <a:p>
            <a:r>
              <a:rPr lang="en-US" altLang="ja-JP" sz="1400" dirty="0" smtClean="0">
                <a:latin typeface="ＭＳ ゴシック" pitchFamily="49" charset="-128"/>
                <a:ea typeface="ＭＳ ゴシック" pitchFamily="49" charset="-128"/>
              </a:rPr>
              <a:t>"2007/1/12" -as [</a:t>
            </a:r>
            <a:r>
              <a:rPr lang="en-US" altLang="ja-JP" sz="1400" dirty="0" err="1" smtClean="0">
                <a:latin typeface="ＭＳ ゴシック" pitchFamily="49" charset="-128"/>
                <a:ea typeface="ＭＳ ゴシック" pitchFamily="49" charset="-128"/>
              </a:rPr>
              <a:t>DateTime</a:t>
            </a:r>
            <a:r>
              <a:rPr lang="en-US" altLang="ja-JP" sz="1400" dirty="0" smtClean="0">
                <a:latin typeface="ＭＳ ゴシック" pitchFamily="49" charset="-128"/>
                <a:ea typeface="ＭＳ ゴシック" pitchFamily="49" charset="-128"/>
              </a:rPr>
              <a:t>]        #</a:t>
            </a:r>
            <a:r>
              <a:rPr lang="ja-JP" altLang="en-US" sz="1400" dirty="0" smtClean="0">
                <a:latin typeface="ＭＳ ゴシック" pitchFamily="49" charset="-128"/>
                <a:ea typeface="ＭＳ ゴシック" pitchFamily="49" charset="-128"/>
              </a:rPr>
              <a:t>文字列（</a:t>
            </a:r>
            <a:r>
              <a:rPr lang="en-US" altLang="ja-JP" sz="1400" dirty="0" smtClean="0">
                <a:latin typeface="ＭＳ ゴシック" pitchFamily="49" charset="-128"/>
                <a:ea typeface="ＭＳ ゴシック" pitchFamily="49" charset="-128"/>
              </a:rPr>
              <a:t>string</a:t>
            </a:r>
            <a:r>
              <a:rPr lang="ja-JP" altLang="en-US" sz="1400" dirty="0" smtClean="0">
                <a:latin typeface="ＭＳ ゴシック" pitchFamily="49" charset="-128"/>
                <a:ea typeface="ＭＳ ゴシック" pitchFamily="49" charset="-128"/>
              </a:rPr>
              <a:t>）型を</a:t>
            </a:r>
            <a:r>
              <a:rPr lang="en-US" altLang="ja-JP" sz="1400" dirty="0" err="1" smtClean="0">
                <a:latin typeface="ＭＳ ゴシック" pitchFamily="49" charset="-128"/>
                <a:ea typeface="ＭＳ ゴシック" pitchFamily="49" charset="-128"/>
              </a:rPr>
              <a:t>System.DateTime</a:t>
            </a:r>
            <a:r>
              <a:rPr lang="ja-JP" altLang="en-US" sz="1400" dirty="0" smtClean="0">
                <a:latin typeface="ＭＳ ゴシック" pitchFamily="49" charset="-128"/>
                <a:ea typeface="ＭＳ ゴシック" pitchFamily="49" charset="-128"/>
              </a:rPr>
              <a:t>型に変換</a:t>
            </a:r>
            <a:endParaRPr lang="en-US" altLang="ja-JP" sz="1400" dirty="0" smtClean="0">
              <a:latin typeface="ＭＳ ゴシック" pitchFamily="49" charset="-128"/>
              <a:ea typeface="ＭＳ ゴシック" pitchFamily="49" charset="-128"/>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COM</a:t>
            </a:r>
            <a:r>
              <a:rPr kumimoji="1" lang="ja-JP" altLang="en-US" dirty="0" smtClean="0"/>
              <a:t>オブジェクトの呼び出し</a:t>
            </a:r>
            <a:endParaRPr kumimoji="1" lang="ja-JP" altLang="en-US" dirty="0"/>
          </a:p>
        </p:txBody>
      </p:sp>
      <p:sp>
        <p:nvSpPr>
          <p:cNvPr id="3" name="コンテンツ プレースホルダ 2"/>
          <p:cNvSpPr>
            <a:spLocks noGrp="1"/>
          </p:cNvSpPr>
          <p:nvPr>
            <p:ph idx="1"/>
          </p:nvPr>
        </p:nvSpPr>
        <p:spPr/>
        <p:txBody>
          <a:bodyPr/>
          <a:lstStyle/>
          <a:p>
            <a:r>
              <a:rPr lang="en-US" altLang="ja-JP" sz="2800" b="1" dirty="0" smtClean="0"/>
              <a:t>New-Object</a:t>
            </a:r>
            <a:r>
              <a:rPr lang="ja-JP" altLang="en-US" sz="2800" dirty="0" smtClean="0"/>
              <a:t>コマンドレットを用い、</a:t>
            </a:r>
            <a:r>
              <a:rPr lang="en-US" altLang="ja-JP" sz="2800" dirty="0" smtClean="0">
                <a:solidFill>
                  <a:srgbClr val="FF0000"/>
                </a:solidFill>
              </a:rPr>
              <a:t>COM</a:t>
            </a:r>
            <a:r>
              <a:rPr lang="ja-JP" altLang="en-US" sz="2800" dirty="0" smtClean="0">
                <a:solidFill>
                  <a:srgbClr val="FF0000"/>
                </a:solidFill>
              </a:rPr>
              <a:t>オブジェクトをインスタンス化</a:t>
            </a:r>
            <a:r>
              <a:rPr lang="ja-JP" altLang="en-US" sz="2800" dirty="0" smtClean="0"/>
              <a:t>することができる。</a:t>
            </a:r>
            <a:endParaRPr lang="en-US" altLang="ja-JP" sz="2800" dirty="0" smtClean="0"/>
          </a:p>
          <a:p>
            <a:pPr lvl="1"/>
            <a:r>
              <a:rPr lang="en-US" altLang="ja-JP" sz="2000" b="1" dirty="0" smtClean="0"/>
              <a:t>New-Object [-</a:t>
            </a:r>
            <a:r>
              <a:rPr lang="en-US" altLang="ja-JP" sz="2000" b="1" dirty="0" err="1" smtClean="0"/>
              <a:t>comObject</a:t>
            </a:r>
            <a:r>
              <a:rPr lang="en-US" altLang="ja-JP" sz="2000" b="1" dirty="0" smtClean="0"/>
              <a:t>] </a:t>
            </a:r>
            <a:r>
              <a:rPr lang="en-US" altLang="ja-JP" sz="2000" b="1" dirty="0" err="1" smtClean="0"/>
              <a:t>ProgID</a:t>
            </a:r>
            <a:r>
              <a:rPr lang="en-US" altLang="ja-JP" sz="2000" b="1" dirty="0" smtClean="0"/>
              <a:t> [-strict]</a:t>
            </a:r>
          </a:p>
        </p:txBody>
      </p:sp>
      <p:sp>
        <p:nvSpPr>
          <p:cNvPr id="4" name="Text Box 4"/>
          <p:cNvSpPr txBox="1">
            <a:spLocks noChangeArrowheads="1"/>
          </p:cNvSpPr>
          <p:nvPr/>
        </p:nvSpPr>
        <p:spPr bwMode="auto">
          <a:xfrm>
            <a:off x="1142976" y="2786058"/>
            <a:ext cx="7200900" cy="1815882"/>
          </a:xfrm>
          <a:prstGeom prst="rect">
            <a:avLst/>
          </a:prstGeom>
          <a:noFill/>
          <a:ln w="9525">
            <a:solidFill>
              <a:srgbClr val="0000FF"/>
            </a:solidFill>
            <a:miter lim="800000"/>
            <a:headEnd/>
            <a:tailEnd/>
          </a:ln>
        </p:spPr>
        <p:txBody>
          <a:bodyPr wrap="square">
            <a:spAutoFit/>
          </a:bodyPr>
          <a:lstStyle/>
          <a:p>
            <a:r>
              <a:rPr lang="en-US" altLang="ja-JP" sz="1400" dirty="0" smtClean="0">
                <a:latin typeface="ＭＳ ゴシック" pitchFamily="49" charset="-128"/>
                <a:ea typeface="ＭＳ ゴシック" pitchFamily="49" charset="-128"/>
              </a:rPr>
              <a:t># COM</a:t>
            </a:r>
            <a:r>
              <a:rPr lang="ja-JP" altLang="en-US" sz="1400" dirty="0" smtClean="0">
                <a:latin typeface="ＭＳ ゴシック" pitchFamily="49" charset="-128"/>
                <a:ea typeface="ＭＳ ゴシック" pitchFamily="49" charset="-128"/>
              </a:rPr>
              <a:t>オブジェクトの作成</a:t>
            </a:r>
          </a:p>
          <a:p>
            <a:r>
              <a:rPr lang="en-US" altLang="ja-JP" sz="1400" dirty="0" smtClean="0">
                <a:latin typeface="ＭＳ ゴシック" pitchFamily="49" charset="-128"/>
                <a:ea typeface="ＭＳ ゴシック" pitchFamily="49" charset="-128"/>
              </a:rPr>
              <a:t>$IE = New-Object -</a:t>
            </a:r>
            <a:r>
              <a:rPr lang="en-US" altLang="ja-JP" sz="1400" dirty="0" err="1" smtClean="0">
                <a:latin typeface="ＭＳ ゴシック" pitchFamily="49" charset="-128"/>
                <a:ea typeface="ＭＳ ゴシック" pitchFamily="49" charset="-128"/>
              </a:rPr>
              <a:t>comObject</a:t>
            </a:r>
            <a:r>
              <a:rPr lang="en-US" altLang="ja-JP" sz="1400" dirty="0" smtClean="0">
                <a:latin typeface="ＭＳ ゴシック" pitchFamily="49" charset="-128"/>
                <a:ea typeface="ＭＳ ゴシック" pitchFamily="49" charset="-128"/>
              </a:rPr>
              <a:t> </a:t>
            </a:r>
            <a:r>
              <a:rPr lang="en-US" altLang="ja-JP" sz="1400" dirty="0" err="1" smtClean="0">
                <a:latin typeface="ＭＳ ゴシック" pitchFamily="49" charset="-128"/>
                <a:ea typeface="ＭＳ ゴシック" pitchFamily="49" charset="-128"/>
              </a:rPr>
              <a:t>InternetExplorer.Application</a:t>
            </a:r>
            <a:r>
              <a:rPr lang="en-US" altLang="ja-JP" sz="1400" dirty="0" smtClean="0">
                <a:latin typeface="ＭＳ ゴシック" pitchFamily="49" charset="-128"/>
                <a:ea typeface="ＭＳ ゴシック" pitchFamily="49" charset="-128"/>
              </a:rPr>
              <a:t> </a:t>
            </a:r>
          </a:p>
          <a:p>
            <a:endParaRPr lang="en-US" altLang="ja-JP" sz="1400" dirty="0" smtClean="0">
              <a:latin typeface="ＭＳ ゴシック" pitchFamily="49" charset="-128"/>
              <a:ea typeface="ＭＳ ゴシック" pitchFamily="49" charset="-128"/>
            </a:endParaRPr>
          </a:p>
          <a:p>
            <a:r>
              <a:rPr lang="en-US" altLang="ja-JP" sz="1400" dirty="0" smtClean="0">
                <a:latin typeface="ＭＳ ゴシック" pitchFamily="49" charset="-128"/>
                <a:ea typeface="ＭＳ ゴシック" pitchFamily="49" charset="-128"/>
              </a:rPr>
              <a:t># </a:t>
            </a:r>
            <a:r>
              <a:rPr lang="ja-JP" altLang="en-US" sz="1400" dirty="0" smtClean="0">
                <a:latin typeface="ＭＳ ゴシック" pitchFamily="49" charset="-128"/>
                <a:ea typeface="ＭＳ ゴシック" pitchFamily="49" charset="-128"/>
              </a:rPr>
              <a:t>プロパティの設定</a:t>
            </a:r>
          </a:p>
          <a:p>
            <a:r>
              <a:rPr lang="en-US" altLang="ja-JP" sz="1400" dirty="0" smtClean="0">
                <a:latin typeface="ＭＳ ゴシック" pitchFamily="49" charset="-128"/>
                <a:ea typeface="ＭＳ ゴシック" pitchFamily="49" charset="-128"/>
              </a:rPr>
              <a:t>$</a:t>
            </a:r>
            <a:r>
              <a:rPr lang="en-US" altLang="ja-JP" sz="1400" dirty="0" err="1" smtClean="0">
                <a:latin typeface="ＭＳ ゴシック" pitchFamily="49" charset="-128"/>
                <a:ea typeface="ＭＳ ゴシック" pitchFamily="49" charset="-128"/>
              </a:rPr>
              <a:t>IE.Visible</a:t>
            </a:r>
            <a:r>
              <a:rPr lang="en-US" altLang="ja-JP" sz="1400" dirty="0" smtClean="0">
                <a:latin typeface="ＭＳ ゴシック" pitchFamily="49" charset="-128"/>
                <a:ea typeface="ＭＳ ゴシック" pitchFamily="49" charset="-128"/>
              </a:rPr>
              <a:t> = $true</a:t>
            </a:r>
          </a:p>
          <a:p>
            <a:endParaRPr lang="en-US" altLang="ja-JP" sz="1400" dirty="0" smtClean="0">
              <a:latin typeface="ＭＳ ゴシック" pitchFamily="49" charset="-128"/>
              <a:ea typeface="ＭＳ ゴシック" pitchFamily="49" charset="-128"/>
            </a:endParaRPr>
          </a:p>
          <a:p>
            <a:r>
              <a:rPr lang="en-US" altLang="ja-JP" sz="1400" dirty="0" smtClean="0">
                <a:latin typeface="ＭＳ ゴシック" pitchFamily="49" charset="-128"/>
                <a:ea typeface="ＭＳ ゴシック" pitchFamily="49" charset="-128"/>
              </a:rPr>
              <a:t># </a:t>
            </a:r>
            <a:r>
              <a:rPr lang="ja-JP" altLang="en-US" sz="1400" dirty="0" smtClean="0">
                <a:latin typeface="ＭＳ ゴシック" pitchFamily="49" charset="-128"/>
                <a:ea typeface="ＭＳ ゴシック" pitchFamily="49" charset="-128"/>
              </a:rPr>
              <a:t>メソッドの実行</a:t>
            </a:r>
          </a:p>
          <a:p>
            <a:r>
              <a:rPr lang="en-US" altLang="ja-JP" sz="1400" dirty="0" smtClean="0">
                <a:latin typeface="ＭＳ ゴシック" pitchFamily="49" charset="-128"/>
                <a:ea typeface="ＭＳ ゴシック" pitchFamily="49" charset="-128"/>
              </a:rPr>
              <a:t>$</a:t>
            </a:r>
            <a:r>
              <a:rPr lang="en-US" altLang="ja-JP" sz="1400" dirty="0" err="1" smtClean="0">
                <a:latin typeface="ＭＳ ゴシック" pitchFamily="49" charset="-128"/>
                <a:ea typeface="ＭＳ ゴシック" pitchFamily="49" charset="-128"/>
              </a:rPr>
              <a:t>IE.Navigate</a:t>
            </a:r>
            <a:r>
              <a:rPr lang="en-US" altLang="ja-JP" sz="1400" dirty="0" smtClean="0">
                <a:latin typeface="ＭＳ ゴシック" pitchFamily="49" charset="-128"/>
                <a:ea typeface="ＭＳ ゴシック" pitchFamily="49" charset="-128"/>
              </a:rPr>
              <a:t>("http://blogs.wankuma.com/mutaguchi/")</a:t>
            </a:r>
          </a:p>
        </p:txBody>
      </p:sp>
      <p:sp>
        <p:nvSpPr>
          <p:cNvPr id="5" name="Text Box 12"/>
          <p:cNvSpPr txBox="1">
            <a:spLocks noChangeArrowheads="1"/>
          </p:cNvSpPr>
          <p:nvPr/>
        </p:nvSpPr>
        <p:spPr bwMode="auto">
          <a:xfrm>
            <a:off x="1643042" y="5000636"/>
            <a:ext cx="6715172" cy="369332"/>
          </a:xfrm>
          <a:prstGeom prst="rect">
            <a:avLst/>
          </a:prstGeom>
          <a:solidFill>
            <a:schemeClr val="bg1"/>
          </a:solidFill>
          <a:ln w="28575">
            <a:solidFill>
              <a:srgbClr val="0000FF"/>
            </a:solidFill>
            <a:miter lim="800000"/>
            <a:headEnd/>
            <a:tailEnd/>
          </a:ln>
        </p:spPr>
        <p:txBody>
          <a:bodyPr wrap="square">
            <a:spAutoFit/>
          </a:bodyPr>
          <a:lstStyle/>
          <a:p>
            <a:pPr>
              <a:spcBef>
                <a:spcPct val="50000"/>
              </a:spcBef>
            </a:pPr>
            <a:r>
              <a:rPr lang="en-US" altLang="ja-JP" dirty="0" err="1" smtClean="0">
                <a:solidFill>
                  <a:srgbClr val="0000FF"/>
                </a:solidFill>
              </a:rPr>
              <a:t>InternetExplorer</a:t>
            </a:r>
            <a:r>
              <a:rPr lang="ja-JP" altLang="en-US" dirty="0" smtClean="0">
                <a:solidFill>
                  <a:srgbClr val="0000FF"/>
                </a:solidFill>
              </a:rPr>
              <a:t>を起動し、指定のサイトにアクセスする。</a:t>
            </a:r>
            <a:endParaRPr lang="en-US" altLang="ja-JP" dirty="0">
              <a:solidFill>
                <a:srgbClr val="0000FF"/>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オブジェクトを使ったスクリプトのデモ</a:t>
            </a:r>
            <a:endParaRPr kumimoji="1" lang="ja-JP" altLang="en-US" dirty="0"/>
          </a:p>
        </p:txBody>
      </p:sp>
      <p:sp>
        <p:nvSpPr>
          <p:cNvPr id="3" name="コンテンツ プレースホルダ 2"/>
          <p:cNvSpPr>
            <a:spLocks noGrp="1"/>
          </p:cNvSpPr>
          <p:nvPr>
            <p:ph idx="1"/>
          </p:nvPr>
        </p:nvSpPr>
        <p:spPr/>
        <p:txBody>
          <a:bodyPr/>
          <a:lstStyle/>
          <a:p>
            <a:endParaRPr lang="en-US" altLang="ja-JP" dirty="0" smtClean="0"/>
          </a:p>
          <a:p>
            <a:endParaRPr lang="en-US" altLang="ja-JP" dirty="0" smtClean="0"/>
          </a:p>
          <a:p>
            <a:endParaRPr lang="en-US" altLang="ja-JP" dirty="0" smtClean="0"/>
          </a:p>
          <a:p>
            <a:pPr algn="ctr">
              <a:buNone/>
            </a:pPr>
            <a:r>
              <a:rPr lang="en-US" altLang="ja-JP" sz="9600" dirty="0" smtClean="0"/>
              <a:t>DEMO2-3</a:t>
            </a:r>
            <a:endParaRPr lang="ja-JP" altLang="en-US" sz="9600" dirty="0" smtClean="0"/>
          </a:p>
          <a:p>
            <a:pPr>
              <a:buNone/>
            </a:pPr>
            <a:endParaRPr kumimoji="1"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ja-JP" smtClean="0"/>
              <a:t>PowerShell</a:t>
            </a:r>
            <a:r>
              <a:rPr lang="ja-JP" altLang="en-US" smtClean="0"/>
              <a:t>の</a:t>
            </a:r>
            <a:r>
              <a:rPr lang="en-US" altLang="ja-JP" smtClean="0"/>
              <a:t>Power</a:t>
            </a:r>
            <a:r>
              <a:rPr lang="ja-JP" altLang="en-US" smtClean="0"/>
              <a:t>の源　コマンドレット</a:t>
            </a:r>
          </a:p>
        </p:txBody>
      </p:sp>
      <p:sp>
        <p:nvSpPr>
          <p:cNvPr id="5123" name="Rectangle 3"/>
          <p:cNvSpPr>
            <a:spLocks noGrp="1" noChangeArrowheads="1"/>
          </p:cNvSpPr>
          <p:nvPr>
            <p:ph idx="1"/>
          </p:nvPr>
        </p:nvSpPr>
        <p:spPr>
          <a:xfrm>
            <a:off x="457200" y="1052513"/>
            <a:ext cx="8229600" cy="5073650"/>
          </a:xfrm>
          <a:prstGeom prst="rect">
            <a:avLst/>
          </a:prstGeom>
        </p:spPr>
        <p:txBody>
          <a:bodyPr/>
          <a:lstStyle/>
          <a:p>
            <a:r>
              <a:rPr lang="en-US" altLang="ja-JP" dirty="0" err="1" smtClean="0"/>
              <a:t>PowerShell</a:t>
            </a:r>
            <a:r>
              <a:rPr lang="ja-JP" altLang="en-US" dirty="0" err="1" smtClean="0"/>
              <a:t>には</a:t>
            </a:r>
            <a:r>
              <a:rPr lang="ja-JP" altLang="en-US" dirty="0" smtClean="0"/>
              <a:t>デフォルトで</a:t>
            </a:r>
            <a:r>
              <a:rPr lang="en-US" altLang="ja-JP" dirty="0" smtClean="0"/>
              <a:t>120</a:t>
            </a:r>
            <a:r>
              <a:rPr lang="ja-JP" altLang="en-US" dirty="0" smtClean="0"/>
              <a:t>種を超える</a:t>
            </a:r>
            <a:r>
              <a:rPr lang="en-US" altLang="ja-JP" dirty="0" err="1" smtClean="0">
                <a:solidFill>
                  <a:srgbClr val="FF0000"/>
                </a:solidFill>
              </a:rPr>
              <a:t>Cmdlet</a:t>
            </a:r>
            <a:r>
              <a:rPr lang="ja-JP" altLang="en-US" dirty="0" smtClean="0">
                <a:solidFill>
                  <a:srgbClr val="FF0000"/>
                </a:solidFill>
              </a:rPr>
              <a:t>（コマンドレット）</a:t>
            </a:r>
            <a:r>
              <a:rPr lang="ja-JP" altLang="en-US" dirty="0" smtClean="0"/>
              <a:t>が含まれている。</a:t>
            </a:r>
          </a:p>
          <a:p>
            <a:pPr lvl="1"/>
            <a:r>
              <a:rPr lang="ja-JP" altLang="en-US" dirty="0" smtClean="0"/>
              <a:t>コマンドプロンプトで言うところの「内部コマンド」に相当</a:t>
            </a:r>
          </a:p>
          <a:p>
            <a:r>
              <a:rPr lang="ja-JP" altLang="en-US" dirty="0" smtClean="0"/>
              <a:t>コマンドレットを単独で、あるいは組み合わせることで様々な処理を実現可能。</a:t>
            </a:r>
          </a:p>
          <a:p>
            <a:r>
              <a:rPr lang="ja-JP" altLang="en-US" dirty="0" smtClean="0"/>
              <a:t>コマンドレットの引数も戻り値もみな</a:t>
            </a:r>
            <a:r>
              <a:rPr lang="en-US" altLang="ja-JP" dirty="0" smtClean="0"/>
              <a:t>.NET</a:t>
            </a:r>
            <a:r>
              <a:rPr lang="ja-JP" altLang="en-US" dirty="0" smtClean="0"/>
              <a:t>のオブジェクトである。</a:t>
            </a:r>
            <a:endParaRPr lang="en-US" altLang="ja-JP" dirty="0" smtClean="0"/>
          </a:p>
          <a:p>
            <a:pPr lvl="1"/>
            <a:r>
              <a:rPr lang="ja-JP" altLang="en-US" dirty="0" smtClean="0"/>
              <a:t>コマンドレット自体も</a:t>
            </a:r>
            <a:r>
              <a:rPr lang="en-US" altLang="ja-JP" dirty="0" smtClean="0"/>
              <a:t>…</a:t>
            </a:r>
            <a:endParaRPr lang="ja-JP" alt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ja-JP" altLang="en-US" smtClean="0"/>
              <a:t>コマンドレットの基本</a:t>
            </a:r>
            <a:r>
              <a:rPr lang="en-US" altLang="ja-JP" smtClean="0"/>
              <a:t>(1)</a:t>
            </a:r>
            <a:r>
              <a:rPr lang="ja-JP" altLang="en-US" smtClean="0"/>
              <a:t>　命名法</a:t>
            </a:r>
          </a:p>
        </p:txBody>
      </p:sp>
      <p:sp>
        <p:nvSpPr>
          <p:cNvPr id="6147" name="Rectangle 3"/>
          <p:cNvSpPr>
            <a:spLocks noGrp="1" noChangeArrowheads="1"/>
          </p:cNvSpPr>
          <p:nvPr>
            <p:ph idx="1"/>
          </p:nvPr>
        </p:nvSpPr>
        <p:spPr>
          <a:xfrm>
            <a:off x="457200" y="1052513"/>
            <a:ext cx="8229600" cy="5073650"/>
          </a:xfrm>
          <a:prstGeom prst="rect">
            <a:avLst/>
          </a:prstGeom>
        </p:spPr>
        <p:txBody>
          <a:bodyPr/>
          <a:lstStyle/>
          <a:p>
            <a:r>
              <a:rPr lang="ja-JP" altLang="en-US" dirty="0" smtClean="0"/>
              <a:t>コマンドレット命名法は</a:t>
            </a:r>
          </a:p>
          <a:p>
            <a:pPr algn="ctr">
              <a:buFontTx/>
              <a:buNone/>
            </a:pPr>
            <a:r>
              <a:rPr lang="en-US" altLang="ja-JP" dirty="0" smtClean="0"/>
              <a:t>”</a:t>
            </a:r>
            <a:r>
              <a:rPr lang="en-US" altLang="ja-JP" b="1" dirty="0" smtClean="0"/>
              <a:t>Verb-Noun</a:t>
            </a:r>
            <a:r>
              <a:rPr lang="en-US" altLang="ja-JP" dirty="0" smtClean="0"/>
              <a:t>”</a:t>
            </a:r>
            <a:r>
              <a:rPr lang="ja-JP" altLang="en-US" dirty="0" smtClean="0"/>
              <a:t>（動詞</a:t>
            </a:r>
            <a:r>
              <a:rPr lang="en-US" altLang="ja-JP" dirty="0" smtClean="0"/>
              <a:t>-</a:t>
            </a:r>
            <a:r>
              <a:rPr lang="ja-JP" altLang="en-US" dirty="0" smtClean="0"/>
              <a:t>名詞）</a:t>
            </a:r>
          </a:p>
          <a:p>
            <a:r>
              <a:rPr lang="ja-JP" altLang="en-US" dirty="0" smtClean="0"/>
              <a:t>例：ディレクトリを移動する</a:t>
            </a:r>
            <a:r>
              <a:rPr lang="en-US" altLang="ja-JP" dirty="0" smtClean="0"/>
              <a:t>Set-Location</a:t>
            </a:r>
            <a:r>
              <a:rPr lang="ja-JP" altLang="en-US" dirty="0" smtClean="0"/>
              <a:t>コマンドレット</a:t>
            </a:r>
            <a:r>
              <a:rPr lang="en-US" altLang="ja-JP" dirty="0" smtClean="0"/>
              <a:t>(</a:t>
            </a:r>
            <a:r>
              <a:rPr lang="ja-JP" altLang="en-US" dirty="0" smtClean="0"/>
              <a:t>コマンドプロンプトの</a:t>
            </a:r>
            <a:r>
              <a:rPr lang="en-US" altLang="ja-JP" dirty="0" err="1" smtClean="0"/>
              <a:t>cd</a:t>
            </a:r>
            <a:r>
              <a:rPr lang="ja-JP" altLang="en-US" dirty="0" smtClean="0"/>
              <a:t>に相当</a:t>
            </a:r>
            <a:r>
              <a:rPr lang="en-US" altLang="ja-JP" dirty="0" smtClean="0"/>
              <a:t>)</a:t>
            </a:r>
          </a:p>
          <a:p>
            <a:pPr lvl="4">
              <a:buNone/>
            </a:pPr>
            <a:endParaRPr lang="en-US" altLang="ja-JP" dirty="0" smtClean="0"/>
          </a:p>
          <a:p>
            <a:endParaRPr lang="ja-JP" altLang="en-US" dirty="0" smtClean="0"/>
          </a:p>
          <a:p>
            <a:endParaRPr lang="ja-JP" altLang="en-US" dirty="0" smtClean="0"/>
          </a:p>
          <a:p>
            <a:endParaRPr lang="ja-JP" altLang="en-US" dirty="0" smtClean="0"/>
          </a:p>
          <a:p>
            <a:endParaRPr lang="ja-JP" altLang="en-US" dirty="0" smtClean="0"/>
          </a:p>
          <a:p>
            <a:endParaRPr lang="ja-JP" altLang="en-US" dirty="0" smtClean="0"/>
          </a:p>
          <a:p>
            <a:endParaRPr lang="ja-JP" altLang="en-US" dirty="0" smtClean="0"/>
          </a:p>
        </p:txBody>
      </p:sp>
      <p:sp>
        <p:nvSpPr>
          <p:cNvPr id="6148" name="Text Box 4"/>
          <p:cNvSpPr txBox="1">
            <a:spLocks noChangeArrowheads="1"/>
          </p:cNvSpPr>
          <p:nvPr/>
        </p:nvSpPr>
        <p:spPr bwMode="auto">
          <a:xfrm>
            <a:off x="971550" y="3644900"/>
            <a:ext cx="7200900" cy="1165225"/>
          </a:xfrm>
          <a:prstGeom prst="rect">
            <a:avLst/>
          </a:prstGeom>
          <a:noFill/>
          <a:ln w="9525">
            <a:solidFill>
              <a:schemeClr val="tx1"/>
            </a:solidFill>
            <a:miter lim="800000"/>
            <a:headEnd/>
            <a:tailEnd/>
          </a:ln>
        </p:spPr>
        <p:txBody>
          <a:bodyPr>
            <a:spAutoFit/>
          </a:bodyPr>
          <a:lstStyle/>
          <a:p>
            <a:r>
              <a:rPr lang="en-US" altLang="ja-JP" sz="1400" dirty="0">
                <a:latin typeface="ＭＳ ゴシック" pitchFamily="49" charset="-128"/>
                <a:ea typeface="ＭＳ ゴシック" pitchFamily="49" charset="-128"/>
              </a:rPr>
              <a:t>Windows </a:t>
            </a:r>
            <a:r>
              <a:rPr lang="en-US" altLang="ja-JP" sz="1400" dirty="0" err="1">
                <a:latin typeface="ＭＳ ゴシック" pitchFamily="49" charset="-128"/>
                <a:ea typeface="ＭＳ ゴシック" pitchFamily="49" charset="-128"/>
              </a:rPr>
              <a:t>PowerShell</a:t>
            </a:r>
            <a:endParaRPr lang="en-US" altLang="ja-JP" sz="1400" dirty="0">
              <a:latin typeface="ＭＳ ゴシック" pitchFamily="49" charset="-128"/>
              <a:ea typeface="ＭＳ ゴシック" pitchFamily="49" charset="-128"/>
            </a:endParaRPr>
          </a:p>
          <a:p>
            <a:r>
              <a:rPr lang="en-US" altLang="ja-JP" sz="1400" dirty="0">
                <a:latin typeface="ＭＳ ゴシック" pitchFamily="49" charset="-128"/>
                <a:ea typeface="ＭＳ ゴシック" pitchFamily="49" charset="-128"/>
              </a:rPr>
              <a:t>Copyright (C) 2006 Microsoft Corporation. All rights reserved.</a:t>
            </a:r>
          </a:p>
          <a:p>
            <a:endParaRPr lang="ja-JP" altLang="en-US" sz="1400" dirty="0">
              <a:latin typeface="ＭＳ ゴシック" pitchFamily="49" charset="-128"/>
              <a:ea typeface="ＭＳ ゴシック" pitchFamily="49" charset="-128"/>
            </a:endParaRPr>
          </a:p>
          <a:p>
            <a:r>
              <a:rPr lang="en-US" altLang="ja-JP" sz="1400" dirty="0">
                <a:latin typeface="ＭＳ ゴシック" pitchFamily="49" charset="-128"/>
                <a:ea typeface="ＭＳ ゴシック" pitchFamily="49" charset="-128"/>
              </a:rPr>
              <a:t>PS C:\Documents and Settings\</a:t>
            </a:r>
            <a:r>
              <a:rPr lang="en-US" altLang="ja-JP" sz="1400" dirty="0" err="1">
                <a:latin typeface="ＭＳ ゴシック" pitchFamily="49" charset="-128"/>
                <a:ea typeface="ＭＳ ゴシック" pitchFamily="49" charset="-128"/>
              </a:rPr>
              <a:t>daisuke</a:t>
            </a:r>
            <a:r>
              <a:rPr lang="en-US" altLang="ja-JP" sz="1400" dirty="0">
                <a:latin typeface="ＭＳ ゴシック" pitchFamily="49" charset="-128"/>
                <a:ea typeface="ＭＳ ゴシック" pitchFamily="49" charset="-128"/>
              </a:rPr>
              <a:t>&gt; S</a:t>
            </a:r>
            <a:r>
              <a:rPr lang="en-US" altLang="ja-JP" sz="1400" b="1" dirty="0">
                <a:latin typeface="ＭＳ ゴシック" pitchFamily="49" charset="-128"/>
                <a:ea typeface="ＭＳ ゴシック" pitchFamily="49" charset="-128"/>
              </a:rPr>
              <a:t>et-Location</a:t>
            </a:r>
            <a:r>
              <a:rPr lang="en-US" altLang="ja-JP" sz="1400" dirty="0">
                <a:latin typeface="ＭＳ ゴシック" pitchFamily="49" charset="-128"/>
                <a:ea typeface="ＭＳ ゴシック" pitchFamily="49" charset="-128"/>
              </a:rPr>
              <a:t> –Path C:\</a:t>
            </a:r>
          </a:p>
          <a:p>
            <a:r>
              <a:rPr lang="en-US" altLang="ja-JP" sz="1400" dirty="0">
                <a:latin typeface="ＭＳ ゴシック" pitchFamily="49" charset="-128"/>
                <a:ea typeface="ＭＳ ゴシック" pitchFamily="49" charset="-128"/>
              </a:rPr>
              <a:t>PS C:\&gt;</a:t>
            </a:r>
            <a:endParaRPr lang="ja-JP" altLang="en-US" sz="1400" dirty="0">
              <a:latin typeface="ＭＳ ゴシック" pitchFamily="49" charset="-128"/>
              <a:ea typeface="ＭＳ ゴシック" pitchFamily="49"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ja-JP" altLang="en-US" smtClean="0"/>
              <a:t>コマンドレットの基本</a:t>
            </a:r>
            <a:r>
              <a:rPr lang="en-US" altLang="ja-JP" smtClean="0"/>
              <a:t>(2)</a:t>
            </a:r>
            <a:r>
              <a:rPr lang="ja-JP" altLang="en-US" smtClean="0"/>
              <a:t>　ヘルプ</a:t>
            </a:r>
          </a:p>
        </p:txBody>
      </p:sp>
      <p:sp>
        <p:nvSpPr>
          <p:cNvPr id="7171" name="Rectangle 3"/>
          <p:cNvSpPr>
            <a:spLocks noGrp="1" noChangeArrowheads="1"/>
          </p:cNvSpPr>
          <p:nvPr>
            <p:ph idx="1"/>
          </p:nvPr>
        </p:nvSpPr>
        <p:spPr>
          <a:xfrm>
            <a:off x="457200" y="1052513"/>
            <a:ext cx="8229600" cy="5073650"/>
          </a:xfrm>
          <a:prstGeom prst="rect">
            <a:avLst/>
          </a:prstGeom>
        </p:spPr>
        <p:txBody>
          <a:bodyPr/>
          <a:lstStyle/>
          <a:p>
            <a:r>
              <a:rPr lang="ja-JP" altLang="en-US" smtClean="0"/>
              <a:t>どんなコマンドレットがあるのかを調べるには</a:t>
            </a:r>
          </a:p>
          <a:p>
            <a:pPr algn="ctr">
              <a:buFontTx/>
              <a:buNone/>
            </a:pPr>
            <a:r>
              <a:rPr lang="en-US" altLang="ja-JP" sz="2800" smtClean="0"/>
              <a:t>Get-Command</a:t>
            </a:r>
          </a:p>
          <a:p>
            <a:r>
              <a:rPr lang="ja-JP" altLang="en-US" smtClean="0"/>
              <a:t>コマンドレットのヘルプを引くには</a:t>
            </a:r>
          </a:p>
          <a:p>
            <a:pPr algn="ctr">
              <a:buFontTx/>
              <a:buNone/>
            </a:pPr>
            <a:r>
              <a:rPr lang="en-US" altLang="ja-JP" sz="2800" smtClean="0"/>
              <a:t>Get-Help </a:t>
            </a:r>
            <a:r>
              <a:rPr lang="ja-JP" altLang="en-US" sz="2800" smtClean="0"/>
              <a:t>コマンドレット名</a:t>
            </a:r>
          </a:p>
          <a:p>
            <a:pPr algn="ctr">
              <a:buFontTx/>
              <a:buNone/>
            </a:pPr>
            <a:r>
              <a:rPr lang="ja-JP" altLang="en-US" sz="2800" smtClean="0"/>
              <a:t>または</a:t>
            </a:r>
          </a:p>
          <a:p>
            <a:pPr algn="ctr">
              <a:buFontTx/>
              <a:buNone/>
            </a:pPr>
            <a:r>
              <a:rPr lang="ja-JP" altLang="en-US" sz="2800" smtClean="0"/>
              <a:t>コマンドレット名 </a:t>
            </a:r>
            <a:r>
              <a:rPr lang="en-US" altLang="ja-JP" sz="2800" smtClean="0"/>
              <a:t>-?</a:t>
            </a:r>
          </a:p>
          <a:p>
            <a:r>
              <a:rPr lang="en-US" altLang="ja-JP" smtClean="0"/>
              <a:t>.NET</a:t>
            </a:r>
            <a:r>
              <a:rPr lang="ja-JP" altLang="en-US" smtClean="0"/>
              <a:t>オブジェクトのメンバ（プロパティ、メソッドなど）を調べるには</a:t>
            </a:r>
          </a:p>
          <a:p>
            <a:pPr algn="ctr">
              <a:buFontTx/>
              <a:buNone/>
            </a:pPr>
            <a:r>
              <a:rPr lang="ja-JP" altLang="en-US" sz="2800" smtClean="0"/>
              <a:t>コマンドレットなどの後に</a:t>
            </a:r>
            <a:r>
              <a:rPr lang="en-US" altLang="ja-JP" sz="2800" smtClean="0"/>
              <a:t>|Get-Member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ja-JP" altLang="en-US" smtClean="0"/>
              <a:t>コマンドレットの基本</a:t>
            </a:r>
            <a:r>
              <a:rPr lang="en-US" altLang="ja-JP" smtClean="0"/>
              <a:t>(3)</a:t>
            </a:r>
            <a:r>
              <a:rPr lang="ja-JP" altLang="en-US" smtClean="0"/>
              <a:t>　パラメータ</a:t>
            </a:r>
          </a:p>
        </p:txBody>
      </p:sp>
      <p:sp>
        <p:nvSpPr>
          <p:cNvPr id="8195" name="Rectangle 3"/>
          <p:cNvSpPr>
            <a:spLocks noGrp="1" noChangeArrowheads="1"/>
          </p:cNvSpPr>
          <p:nvPr>
            <p:ph idx="1"/>
          </p:nvPr>
        </p:nvSpPr>
        <p:spPr>
          <a:xfrm>
            <a:off x="457200" y="1052513"/>
            <a:ext cx="8229600" cy="5073650"/>
          </a:xfrm>
          <a:prstGeom prst="rect">
            <a:avLst/>
          </a:prstGeom>
        </p:spPr>
        <p:txBody>
          <a:bodyPr/>
          <a:lstStyle/>
          <a:p>
            <a:r>
              <a:rPr lang="ja-JP" altLang="en-US" sz="2800" dirty="0" smtClean="0"/>
              <a:t>コマンドレットのパラメータはすべて</a:t>
            </a:r>
          </a:p>
          <a:p>
            <a:pPr algn="ctr">
              <a:buFontTx/>
              <a:buNone/>
            </a:pPr>
            <a:r>
              <a:rPr lang="en-US" altLang="ja-JP" sz="2400" dirty="0" smtClean="0"/>
              <a:t>-</a:t>
            </a:r>
            <a:r>
              <a:rPr lang="ja-JP" altLang="en-US" sz="2400" dirty="0" smtClean="0"/>
              <a:t>パラメータ名　または　</a:t>
            </a:r>
            <a:r>
              <a:rPr lang="en-US" altLang="ja-JP" sz="2400" dirty="0" smtClean="0"/>
              <a:t>-</a:t>
            </a:r>
            <a:r>
              <a:rPr lang="ja-JP" altLang="en-US" sz="2400" dirty="0" smtClean="0"/>
              <a:t>パラメータ名 パラメータ</a:t>
            </a:r>
          </a:p>
          <a:p>
            <a:pPr algn="ctr">
              <a:buFontTx/>
              <a:buNone/>
            </a:pPr>
            <a:r>
              <a:rPr lang="ja-JP" altLang="en-US" sz="2400" dirty="0" smtClean="0"/>
              <a:t>（</a:t>
            </a:r>
            <a:r>
              <a:rPr lang="en-US" altLang="ja-JP" sz="2400" dirty="0" smtClean="0"/>
              <a:t>c.f. </a:t>
            </a:r>
            <a:r>
              <a:rPr lang="en-US" altLang="ja-JP" sz="2400" dirty="0" err="1" smtClean="0"/>
              <a:t>Cmdlet</a:t>
            </a:r>
            <a:r>
              <a:rPr lang="en-US" altLang="ja-JP" sz="2400" dirty="0" smtClean="0"/>
              <a:t> -param1 value -param2 value</a:t>
            </a:r>
            <a:r>
              <a:rPr lang="ja-JP" altLang="en-US" sz="2400" dirty="0" smtClean="0"/>
              <a:t> </a:t>
            </a:r>
            <a:r>
              <a:rPr lang="en-US" altLang="ja-JP" sz="2400" dirty="0" smtClean="0"/>
              <a:t>-param3</a:t>
            </a:r>
            <a:r>
              <a:rPr lang="ja-JP" altLang="en-US" sz="2400" dirty="0" smtClean="0"/>
              <a:t>）</a:t>
            </a:r>
          </a:p>
          <a:p>
            <a:r>
              <a:rPr lang="ja-JP" altLang="en-US" sz="2800" dirty="0" smtClean="0"/>
              <a:t>パラメータによってはパラメータ名を省略できる。</a:t>
            </a:r>
          </a:p>
          <a:p>
            <a:r>
              <a:rPr lang="ja-JP" altLang="en-US" sz="2800" dirty="0" smtClean="0"/>
              <a:t>文字列はスペースを含まない限り</a:t>
            </a:r>
            <a:r>
              <a:rPr lang="en-US" altLang="ja-JP" sz="2800" dirty="0" smtClean="0"/>
              <a:t>""</a:t>
            </a:r>
            <a:r>
              <a:rPr lang="ja-JP" altLang="en-US" sz="2800" dirty="0" smtClean="0"/>
              <a:t>で括らなくて良い。</a:t>
            </a:r>
          </a:p>
          <a:p>
            <a:r>
              <a:rPr lang="ja-JP" altLang="en-US" sz="2800" dirty="0" smtClean="0"/>
              <a:t>コマンドレットに共通のパラメータがある。</a:t>
            </a:r>
          </a:p>
          <a:p>
            <a:pPr lvl="1"/>
            <a:r>
              <a:rPr lang="en-US" altLang="ja-JP" sz="2400" dirty="0" smtClean="0"/>
              <a:t>-?, -Verbose, -Debug, -</a:t>
            </a:r>
            <a:r>
              <a:rPr lang="en-US" altLang="ja-JP" sz="2400" dirty="0" err="1" smtClean="0"/>
              <a:t>ErrorAction</a:t>
            </a:r>
            <a:r>
              <a:rPr lang="en-US" altLang="ja-JP" sz="2400" dirty="0" smtClean="0"/>
              <a:t>, -</a:t>
            </a:r>
            <a:r>
              <a:rPr lang="en-US" altLang="ja-JP" sz="2400" dirty="0" err="1" smtClean="0"/>
              <a:t>ErrorVariable</a:t>
            </a:r>
            <a:r>
              <a:rPr lang="en-US" altLang="ja-JP" sz="2400" dirty="0" smtClean="0"/>
              <a:t>, -</a:t>
            </a:r>
            <a:r>
              <a:rPr lang="en-US" altLang="ja-JP" sz="2400" dirty="0" err="1" smtClean="0"/>
              <a:t>OutVariable</a:t>
            </a:r>
            <a:r>
              <a:rPr lang="en-US" altLang="ja-JP" sz="2400" dirty="0" smtClean="0"/>
              <a:t>, -</a:t>
            </a:r>
            <a:r>
              <a:rPr lang="en-US" altLang="ja-JP" sz="2400" dirty="0" err="1" smtClean="0"/>
              <a:t>OutBuffer</a:t>
            </a:r>
            <a:r>
              <a:rPr lang="en-US" altLang="ja-JP" sz="2400" dirty="0" smtClean="0"/>
              <a:t>, -</a:t>
            </a:r>
            <a:r>
              <a:rPr lang="en-US" altLang="ja-JP" sz="2400" dirty="0" err="1" smtClean="0"/>
              <a:t>WhatIf</a:t>
            </a:r>
            <a:r>
              <a:rPr lang="en-US" altLang="ja-JP" sz="2400" dirty="0" smtClean="0"/>
              <a:t>, -Confirm</a:t>
            </a:r>
            <a:endParaRPr lang="ja-JP" altLang="en-US" sz="2400" dirty="0" smtClean="0"/>
          </a:p>
          <a:p>
            <a:pPr>
              <a:buFontTx/>
              <a:buNone/>
            </a:pPr>
            <a:endParaRPr lang="ja-JP" altLang="en-US" sz="2400" dirty="0" smtClean="0"/>
          </a:p>
        </p:txBody>
      </p:sp>
      <p:sp>
        <p:nvSpPr>
          <p:cNvPr id="41988" name="Text Box 4"/>
          <p:cNvSpPr txBox="1">
            <a:spLocks noChangeArrowheads="1"/>
          </p:cNvSpPr>
          <p:nvPr/>
        </p:nvSpPr>
        <p:spPr bwMode="auto">
          <a:xfrm>
            <a:off x="1979613" y="5445125"/>
            <a:ext cx="5400675" cy="579438"/>
          </a:xfrm>
          <a:prstGeom prst="rect">
            <a:avLst/>
          </a:prstGeom>
          <a:noFill/>
          <a:ln w="9525">
            <a:noFill/>
            <a:miter lim="800000"/>
            <a:headEnd/>
            <a:tailEnd/>
          </a:ln>
        </p:spPr>
        <p:txBody>
          <a:bodyPr>
            <a:spAutoFit/>
          </a:bodyPr>
          <a:lstStyle/>
          <a:p>
            <a:pPr algn="ctr">
              <a:spcBef>
                <a:spcPct val="50000"/>
              </a:spcBef>
            </a:pPr>
            <a:r>
              <a:rPr lang="ja-JP" altLang="en-US" sz="3200">
                <a:solidFill>
                  <a:srgbClr val="FF0000"/>
                </a:solidFill>
              </a:rPr>
              <a:t>統一的なコマンド体系</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1988"/>
                                        </p:tgtEl>
                                        <p:attrNameLst>
                                          <p:attrName>style.visibility</p:attrName>
                                        </p:attrNameLst>
                                      </p:cBhvr>
                                      <p:to>
                                        <p:strVal val="visible"/>
                                      </p:to>
                                    </p:set>
                                    <p:animEffect transition="in" filter="blinds(horizontal)">
                                      <p:cBhvr>
                                        <p:cTn id="7" dur="500"/>
                                        <p:tgtEl>
                                          <p:spTgt spid="419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ja-JP" altLang="en-US" smtClean="0"/>
              <a:t>コマンドレットの基本</a:t>
            </a:r>
            <a:r>
              <a:rPr lang="en-US" altLang="ja-JP" smtClean="0"/>
              <a:t>(4)</a:t>
            </a:r>
            <a:r>
              <a:rPr lang="ja-JP" altLang="en-US" smtClean="0"/>
              <a:t>　省力化</a:t>
            </a:r>
          </a:p>
        </p:txBody>
      </p:sp>
      <p:sp>
        <p:nvSpPr>
          <p:cNvPr id="9219" name="Rectangle 3"/>
          <p:cNvSpPr>
            <a:spLocks noGrp="1" noChangeArrowheads="1"/>
          </p:cNvSpPr>
          <p:nvPr>
            <p:ph type="body" sz="half" idx="1"/>
          </p:nvPr>
        </p:nvSpPr>
        <p:spPr>
          <a:xfrm>
            <a:off x="457200" y="1052513"/>
            <a:ext cx="8147050" cy="5073650"/>
          </a:xfrm>
        </p:spPr>
        <p:txBody>
          <a:bodyPr/>
          <a:lstStyle/>
          <a:p>
            <a:r>
              <a:rPr lang="ja-JP" altLang="en-US" sz="2400" smtClean="0"/>
              <a:t>コマンドレットにエイリアスが定義可能。デフォルトでもいくつか定義されている。</a:t>
            </a:r>
            <a:br>
              <a:rPr lang="ja-JP" altLang="en-US" sz="2400" smtClean="0"/>
            </a:br>
            <a:r>
              <a:rPr lang="ja-JP" altLang="en-US" sz="2400" smtClean="0"/>
              <a:t>（</a:t>
            </a:r>
            <a:r>
              <a:rPr lang="en-US" altLang="ja-JP" sz="2400" smtClean="0"/>
              <a:t>Get-Alias</a:t>
            </a:r>
            <a:r>
              <a:rPr lang="ja-JP" altLang="en-US" sz="2400" smtClean="0"/>
              <a:t>で一覧を取得可能）</a:t>
            </a:r>
          </a:p>
          <a:p>
            <a:endParaRPr lang="ja-JP" altLang="en-US" sz="2400" smtClean="0"/>
          </a:p>
          <a:p>
            <a:pPr algn="r">
              <a:buFontTx/>
              <a:buNone/>
            </a:pPr>
            <a:endParaRPr lang="en-US" altLang="ja-JP" sz="2400" smtClean="0"/>
          </a:p>
          <a:p>
            <a:pPr algn="r">
              <a:buFontTx/>
              <a:buNone/>
            </a:pPr>
            <a:r>
              <a:rPr lang="en-US" altLang="ja-JP" sz="2400" smtClean="0"/>
              <a:t>etc</a:t>
            </a:r>
          </a:p>
          <a:p>
            <a:r>
              <a:rPr lang="ja-JP" altLang="en-US" sz="2400" smtClean="0"/>
              <a:t>コマンドレット、パラメータ名、パラメータ、すべて、大文字と小文字を区別しない。（変数、メソッド名なども）</a:t>
            </a:r>
          </a:p>
          <a:p>
            <a:r>
              <a:rPr lang="ja-JP" altLang="en-US" sz="2400" smtClean="0"/>
              <a:t>パラメータ名の省略、一部省略</a:t>
            </a:r>
            <a:br>
              <a:rPr lang="ja-JP" altLang="en-US" sz="2400" smtClean="0"/>
            </a:br>
            <a:r>
              <a:rPr lang="ja-JP" altLang="en-US" sz="2000" smtClean="0"/>
              <a:t>（</a:t>
            </a:r>
            <a:r>
              <a:rPr lang="en-US" altLang="ja-JP" sz="2000" smtClean="0"/>
              <a:t>-path</a:t>
            </a:r>
            <a:r>
              <a:rPr lang="ja-JP" altLang="en-US" sz="2000" smtClean="0"/>
              <a:t>→省略、</a:t>
            </a:r>
            <a:r>
              <a:rPr lang="en-US" altLang="ja-JP" sz="2000" smtClean="0"/>
              <a:t>-exclude</a:t>
            </a:r>
            <a:r>
              <a:rPr lang="ja-JP" altLang="en-US" sz="2000" smtClean="0"/>
              <a:t>→</a:t>
            </a:r>
            <a:r>
              <a:rPr lang="en-US" altLang="ja-JP" sz="2000" smtClean="0"/>
              <a:t>-ex</a:t>
            </a:r>
            <a:r>
              <a:rPr lang="ja-JP" altLang="en-US" sz="2000" smtClean="0"/>
              <a:t>）</a:t>
            </a:r>
          </a:p>
          <a:p>
            <a:r>
              <a:rPr lang="ja-JP" altLang="en-US" sz="2400" smtClean="0"/>
              <a:t>タブ補完</a:t>
            </a:r>
            <a:br>
              <a:rPr lang="ja-JP" altLang="en-US" sz="2400" smtClean="0"/>
            </a:br>
            <a:r>
              <a:rPr lang="ja-JP" altLang="en-US" sz="2000" smtClean="0"/>
              <a:t>（</a:t>
            </a:r>
            <a:r>
              <a:rPr lang="en-US" altLang="ja-JP" sz="2000" smtClean="0"/>
              <a:t>set-&lt;Tab&gt;</a:t>
            </a:r>
            <a:r>
              <a:rPr lang="ja-JP" altLang="en-US" sz="2000" smtClean="0"/>
              <a:t>→</a:t>
            </a:r>
            <a:r>
              <a:rPr lang="en-US" altLang="ja-JP" sz="2000" smtClean="0"/>
              <a:t>Set-Acl</a:t>
            </a:r>
            <a:r>
              <a:rPr lang="ja-JP" altLang="en-US" sz="2000" smtClean="0"/>
              <a:t>→</a:t>
            </a:r>
            <a:r>
              <a:rPr lang="en-US" altLang="ja-JP" sz="2000" smtClean="0"/>
              <a:t>Set-Alias</a:t>
            </a:r>
            <a:r>
              <a:rPr lang="ja-JP" altLang="en-US" sz="2000" smtClean="0"/>
              <a:t>→</a:t>
            </a:r>
            <a:r>
              <a:rPr lang="ja-JP" altLang="ja-JP" sz="2000" smtClean="0"/>
              <a:t> Set-AuthenticodeSignature</a:t>
            </a:r>
            <a:r>
              <a:rPr lang="ja-JP" altLang="en-US" sz="2000" smtClean="0"/>
              <a:t>）</a:t>
            </a:r>
            <a:endParaRPr lang="en-US" altLang="ja-JP" sz="2000" smtClean="0"/>
          </a:p>
          <a:p>
            <a:endParaRPr lang="en-US" altLang="ja-JP" sz="2000" smtClean="0"/>
          </a:p>
        </p:txBody>
      </p:sp>
      <p:graphicFrame>
        <p:nvGraphicFramePr>
          <p:cNvPr id="43062" name="Group 54"/>
          <p:cNvGraphicFramePr>
            <a:graphicFrameLocks noGrp="1"/>
          </p:cNvGraphicFramePr>
          <p:nvPr>
            <p:ph sz="half" idx="2"/>
          </p:nvPr>
        </p:nvGraphicFramePr>
        <p:xfrm>
          <a:off x="1042988" y="2205038"/>
          <a:ext cx="6913562" cy="1371600"/>
        </p:xfrm>
        <a:graphic>
          <a:graphicData uri="http://schemas.openxmlformats.org/drawingml/2006/table">
            <a:tbl>
              <a:tblPr/>
              <a:tblGrid>
                <a:gridCol w="4105275"/>
                <a:gridCol w="2808287"/>
              </a:tblGrid>
              <a:tr h="3587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Arial" charset="0"/>
                          <a:ea typeface="ＭＳ Ｐゴシック" pitchFamily="50" charset="-128"/>
                        </a:rPr>
                        <a:t>Set-Location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Arial" charset="0"/>
                          <a:ea typeface="ＭＳ Ｐゴシック" pitchFamily="50" charset="-128"/>
                        </a:rPr>
                        <a:t>sl, cd ,chdir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87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Arial" charset="0"/>
                          <a:ea typeface="ＭＳ Ｐゴシック" pitchFamily="50" charset="-128"/>
                        </a:rPr>
                        <a:t>Get-ChildItem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Arial" charset="0"/>
                          <a:ea typeface="ＭＳ Ｐゴシック" pitchFamily="50" charset="-128"/>
                        </a:rPr>
                        <a:t>gci, dir, ls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3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Arial" charset="0"/>
                          <a:ea typeface="ＭＳ Ｐゴシック" pitchFamily="50" charset="-128"/>
                        </a:rPr>
                        <a:t>Get-Process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Arial" charset="0"/>
                          <a:ea typeface="ＭＳ Ｐゴシック" pitchFamily="50" charset="-128"/>
                        </a:rPr>
                        <a:t>gps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ja-JP" smtClean="0"/>
              <a:t>PS</a:t>
            </a:r>
            <a:r>
              <a:rPr lang="ja-JP" altLang="en-US" smtClean="0"/>
              <a:t>ドライブ</a:t>
            </a:r>
            <a:r>
              <a:rPr lang="en-US" altLang="ja-JP" smtClean="0"/>
              <a:t>(3) </a:t>
            </a:r>
            <a:r>
              <a:rPr lang="ja-JP" altLang="en-US" smtClean="0"/>
              <a:t>デモ</a:t>
            </a:r>
          </a:p>
        </p:txBody>
      </p:sp>
      <p:sp>
        <p:nvSpPr>
          <p:cNvPr id="12291" name="Rectangle 3"/>
          <p:cNvSpPr>
            <a:spLocks noGrp="1" noChangeArrowheads="1"/>
          </p:cNvSpPr>
          <p:nvPr>
            <p:ph idx="1"/>
          </p:nvPr>
        </p:nvSpPr>
        <p:spPr>
          <a:xfrm>
            <a:off x="457200" y="1052513"/>
            <a:ext cx="8229600" cy="5073650"/>
          </a:xfrm>
          <a:prstGeom prst="rect">
            <a:avLst/>
          </a:prstGeom>
        </p:spPr>
        <p:txBody>
          <a:bodyPr/>
          <a:lstStyle/>
          <a:p>
            <a:pPr>
              <a:buFontTx/>
              <a:buNone/>
            </a:pPr>
            <a:endParaRPr lang="en-US" altLang="ja-JP" sz="2000" dirty="0" smtClean="0"/>
          </a:p>
          <a:p>
            <a:endParaRPr lang="en-US" altLang="ja-JP" sz="2000" dirty="0" smtClean="0"/>
          </a:p>
          <a:p>
            <a:pPr>
              <a:buFontTx/>
              <a:buNone/>
            </a:pPr>
            <a:endParaRPr lang="en-US" altLang="ja-JP" sz="2000" dirty="0" smtClean="0"/>
          </a:p>
          <a:p>
            <a:endParaRPr lang="en-US" altLang="ja-JP" sz="2000" dirty="0" smtClean="0"/>
          </a:p>
          <a:p>
            <a:pPr algn="ctr">
              <a:buFontTx/>
              <a:buNone/>
            </a:pPr>
            <a:r>
              <a:rPr lang="en-US" altLang="ja-JP" sz="9600" dirty="0" smtClean="0"/>
              <a:t>DEMO1-1</a:t>
            </a:r>
            <a:endParaRPr lang="ja-JP" altLang="en-US" sz="9600" dirty="0" smtClean="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00"/>
</p:tagLst>
</file>

<file path=ppt/tags/tag2.xml><?xml version="1.0" encoding="utf-8"?>
<p:tagLst xmlns:a="http://schemas.openxmlformats.org/drawingml/2006/main" xmlns:r="http://schemas.openxmlformats.org/officeDocument/2006/relationships" xmlns:p="http://schemas.openxmlformats.org/presentationml/2006/main">
  <p:tag name="TIMING" val="|14|34.9"/>
</p:tagLst>
</file>

<file path=ppt/tags/tag3.xml><?xml version="1.0" encoding="utf-8"?>
<p:tagLst xmlns:a="http://schemas.openxmlformats.org/drawingml/2006/main" xmlns:r="http://schemas.openxmlformats.org/officeDocument/2006/relationships" xmlns:p="http://schemas.openxmlformats.org/presentationml/2006/main">
  <p:tag name="TIMING" val="|7.6|38.7"/>
</p:tagLst>
</file>

<file path=ppt/tags/tag4.xml><?xml version="1.0" encoding="utf-8"?>
<p:tagLst xmlns:a="http://schemas.openxmlformats.org/drawingml/2006/main" xmlns:r="http://schemas.openxmlformats.org/officeDocument/2006/relationships" xmlns:p="http://schemas.openxmlformats.org/presentationml/2006/main">
  <p:tag name="TIMING" val="|14.2|72.2"/>
</p:tagLst>
</file>

<file path=ppt/tags/tag5.xml><?xml version="1.0" encoding="utf-8"?>
<p:tagLst xmlns:a="http://schemas.openxmlformats.org/drawingml/2006/main" xmlns:r="http://schemas.openxmlformats.org/officeDocument/2006/relationships" xmlns:p="http://schemas.openxmlformats.org/presentationml/2006/main">
  <p:tag name="TIMING" val="|55.3"/>
</p:tagLst>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5876</TotalTime>
  <Words>2324</Words>
  <Application>Microsoft Office PowerPoint</Application>
  <PresentationFormat>画面に合わせる (4:3)</PresentationFormat>
  <Paragraphs>419</Paragraphs>
  <Slides>33</Slides>
  <Notes>33</Notes>
  <HiddenSlides>0</HiddenSlides>
  <MMClips>0</MMClips>
  <ScaleCrop>false</ScaleCrop>
  <HeadingPairs>
    <vt:vector size="4" baseType="variant">
      <vt:variant>
        <vt:lpstr>テーマ</vt:lpstr>
      </vt:variant>
      <vt:variant>
        <vt:i4>1</vt:i4>
      </vt:variant>
      <vt:variant>
        <vt:lpstr>スライド タイトル</vt:lpstr>
      </vt:variant>
      <vt:variant>
        <vt:i4>33</vt:i4>
      </vt:variant>
    </vt:vector>
  </HeadingPairs>
  <TitlesOfParts>
    <vt:vector size="34" baseType="lpstr">
      <vt:lpstr>デザインの設定</vt:lpstr>
      <vt:lpstr>スライド 1</vt:lpstr>
      <vt:lpstr>PowerShell</vt:lpstr>
      <vt:lpstr>PowerShellのダウンロード</vt:lpstr>
      <vt:lpstr>PowerShellのPowerの源　コマンドレット</vt:lpstr>
      <vt:lpstr>コマンドレットの基本(1)　命名法</vt:lpstr>
      <vt:lpstr>コマンドレットの基本(2)　ヘルプ</vt:lpstr>
      <vt:lpstr>コマンドレットの基本(3)　パラメータ</vt:lpstr>
      <vt:lpstr>コマンドレットの基本(4)　省力化</vt:lpstr>
      <vt:lpstr>PSドライブ(3) デモ</vt:lpstr>
      <vt:lpstr>従来のシェルにおけるパイプ</vt:lpstr>
      <vt:lpstr>オブジェクトが渡るパイプ(1) 概要</vt:lpstr>
      <vt:lpstr>オブジェクトが渡るパイプ(2) フィルタと列挙</vt:lpstr>
      <vt:lpstr>WMIも自由自在(1) Before &amp; After</vt:lpstr>
      <vt:lpstr>パイプの扱いとWMIのデモ</vt:lpstr>
      <vt:lpstr>PowerShellスクリプティング　導入編</vt:lpstr>
      <vt:lpstr>スクリプトの実行</vt:lpstr>
      <vt:lpstr>基本的なスクリプト</vt:lpstr>
      <vt:lpstr>デモ　～スクリプトの作成から実行まで</vt:lpstr>
      <vt:lpstr>豊富な演算子</vt:lpstr>
      <vt:lpstr>簡素化された配列の取り扱い</vt:lpstr>
      <vt:lpstr>ハッシュテーブル</vt:lpstr>
      <vt:lpstr>各種制御構文</vt:lpstr>
      <vt:lpstr>他の言語とは少し雰囲気の違うswitchステートメント(1)</vt:lpstr>
      <vt:lpstr>他の言語とは少し雰囲気の違うswitchステートメント(2)</vt:lpstr>
      <vt:lpstr>function構文(1)</vt:lpstr>
      <vt:lpstr>function構文(2)</vt:lpstr>
      <vt:lpstr>filter構文</vt:lpstr>
      <vt:lpstr>基本構文を使ったスクリプトのデモ</vt:lpstr>
      <vt:lpstr>.NET Frameworkのオブジェクトを作成する</vt:lpstr>
      <vt:lpstr>クラスのスタティックメンバ呼び出し</vt:lpstr>
      <vt:lpstr>型のキャスト</vt:lpstr>
      <vt:lpstr>COMオブジェクトの呼び出し</vt:lpstr>
      <vt:lpstr>オブジェクトを使ったスクリプトのデモ</vt:lpstr>
    </vt:vector>
  </TitlesOfParts>
  <Company>UG Software.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わんくま同盟 大阪勉強会 #4</dc:title>
  <dc:creator>牟田口大介</dc:creator>
  <cp:lastModifiedBy>中　博俊</cp:lastModifiedBy>
  <cp:revision>213</cp:revision>
  <dcterms:created xsi:type="dcterms:W3CDTF">2006-05-15T04:25:02Z</dcterms:created>
  <dcterms:modified xsi:type="dcterms:W3CDTF">2007-01-18T11:55:51Z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