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layout2.xml" ContentType="application/vnd.openxmlformats-officedocument.drawingml.diagramLayout+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sldIdLst>
    <p:sldId id="265" r:id="rId2"/>
    <p:sldId id="266" r:id="rId3"/>
    <p:sldId id="278" r:id="rId4"/>
    <p:sldId id="267" r:id="rId5"/>
    <p:sldId id="277" r:id="rId6"/>
    <p:sldId id="280" r:id="rId7"/>
    <p:sldId id="318" r:id="rId8"/>
    <p:sldId id="281" r:id="rId9"/>
    <p:sldId id="282" r:id="rId10"/>
    <p:sldId id="283" r:id="rId11"/>
    <p:sldId id="284" r:id="rId12"/>
    <p:sldId id="286" r:id="rId13"/>
    <p:sldId id="285" r:id="rId14"/>
    <p:sldId id="287" r:id="rId15"/>
    <p:sldId id="288" r:id="rId16"/>
    <p:sldId id="294" r:id="rId17"/>
    <p:sldId id="291" r:id="rId18"/>
    <p:sldId id="292" r:id="rId19"/>
    <p:sldId id="293" r:id="rId20"/>
    <p:sldId id="297" r:id="rId21"/>
    <p:sldId id="295" r:id="rId22"/>
    <p:sldId id="296"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6" r:id="rId39"/>
    <p:sldId id="315" r:id="rId40"/>
    <p:sldId id="314" r:id="rId41"/>
    <p:sldId id="313" r:id="rId42"/>
    <p:sldId id="289" r:id="rId43"/>
    <p:sldId id="290" r:id="rId44"/>
    <p:sldId id="317" r:id="rId4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7D70"/>
    <a:srgbClr val="FFBDBD"/>
    <a:srgbClr val="B5F5BB"/>
    <a:srgbClr val="80454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858"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335316-E775-4806-9B09-3125D539BC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43DF06A-3576-4283-87DA-18D56E4B0D85}">
      <dgm:prSet phldrT="[テキスト]"/>
      <dgm:spPr/>
      <dgm:t>
        <a:bodyPr/>
        <a:lstStyle/>
        <a:p>
          <a:r>
            <a:rPr kumimoji="1" lang="ja-JP" altLang="en-US" dirty="0" smtClean="0"/>
            <a:t>人</a:t>
          </a:r>
          <a:r>
            <a:rPr kumimoji="1" lang="en-US" altLang="ja-JP" dirty="0" smtClean="0"/>
            <a:t>(</a:t>
          </a:r>
          <a:r>
            <a:rPr kumimoji="1" lang="ja-JP" altLang="en-US" dirty="0" smtClean="0"/>
            <a:t>資料</a:t>
          </a:r>
          <a:r>
            <a:rPr kumimoji="1" lang="en-US" altLang="ja-JP" dirty="0" smtClean="0"/>
            <a:t>)</a:t>
          </a:r>
          <a:r>
            <a:rPr kumimoji="1" lang="ja-JP" altLang="en-US" dirty="0" smtClean="0"/>
            <a:t>によって説明のしかたが変わってしまう。</a:t>
          </a:r>
          <a:endParaRPr kumimoji="1" lang="ja-JP" altLang="en-US" dirty="0"/>
        </a:p>
      </dgm:t>
    </dgm:pt>
    <dgm:pt modelId="{5BB8A3CA-087D-471D-B1CE-74A50D97EF67}" type="parTrans" cxnId="{59C8BA23-C6FF-4D7D-903F-50FE366FB489}">
      <dgm:prSet/>
      <dgm:spPr/>
      <dgm:t>
        <a:bodyPr/>
        <a:lstStyle/>
        <a:p>
          <a:endParaRPr kumimoji="1" lang="ja-JP" altLang="en-US"/>
        </a:p>
      </dgm:t>
    </dgm:pt>
    <dgm:pt modelId="{7A2F0676-54C9-4E0D-A694-A5AEB7ADAC45}" type="sibTrans" cxnId="{59C8BA23-C6FF-4D7D-903F-50FE366FB489}">
      <dgm:prSet/>
      <dgm:spPr/>
      <dgm:t>
        <a:bodyPr/>
        <a:lstStyle/>
        <a:p>
          <a:endParaRPr kumimoji="1" lang="ja-JP" altLang="en-US"/>
        </a:p>
      </dgm:t>
    </dgm:pt>
    <dgm:pt modelId="{2BB16AEF-E4EC-4166-9616-39656A1F5EF6}">
      <dgm:prSet phldrT="[テキスト]"/>
      <dgm:spPr/>
      <dgm:t>
        <a:bodyPr/>
        <a:lstStyle/>
        <a:p>
          <a:r>
            <a:rPr kumimoji="1" lang="ja-JP" altLang="en-US" dirty="0" smtClean="0"/>
            <a:t>同じもののはずなのに・・・</a:t>
          </a:r>
          <a:endParaRPr kumimoji="1" lang="ja-JP" altLang="en-US" dirty="0"/>
        </a:p>
      </dgm:t>
    </dgm:pt>
    <dgm:pt modelId="{8204C081-825C-428A-AE33-BD5843487A15}" type="parTrans" cxnId="{2FFD1AFA-1968-4501-A2E8-EC8FB6CBCCDB}">
      <dgm:prSet/>
      <dgm:spPr/>
      <dgm:t>
        <a:bodyPr/>
        <a:lstStyle/>
        <a:p>
          <a:endParaRPr kumimoji="1" lang="ja-JP" altLang="en-US"/>
        </a:p>
      </dgm:t>
    </dgm:pt>
    <dgm:pt modelId="{C833354F-0887-4981-9C65-5235760B4B14}" type="sibTrans" cxnId="{2FFD1AFA-1968-4501-A2E8-EC8FB6CBCCDB}">
      <dgm:prSet/>
      <dgm:spPr/>
      <dgm:t>
        <a:bodyPr/>
        <a:lstStyle/>
        <a:p>
          <a:endParaRPr kumimoji="1" lang="ja-JP" altLang="en-US"/>
        </a:p>
      </dgm:t>
    </dgm:pt>
    <dgm:pt modelId="{495BCDD0-88C6-45E4-82D1-9403BFADFE48}">
      <dgm:prSet phldrT="[テキスト]"/>
      <dgm:spPr/>
      <dgm:t>
        <a:bodyPr/>
        <a:lstStyle/>
        <a:p>
          <a:r>
            <a:rPr kumimoji="1" lang="ja-JP" altLang="en-US" dirty="0" smtClean="0"/>
            <a:t>技術的側面と概念的側面</a:t>
          </a:r>
          <a:endParaRPr kumimoji="1" lang="ja-JP" altLang="en-US" dirty="0"/>
        </a:p>
      </dgm:t>
    </dgm:pt>
    <dgm:pt modelId="{6FF5DF74-6981-40D5-88FC-9F497DA52819}" type="parTrans" cxnId="{0498B520-F14A-4F98-8538-BEA8E746EF56}">
      <dgm:prSet/>
      <dgm:spPr/>
      <dgm:t>
        <a:bodyPr/>
        <a:lstStyle/>
        <a:p>
          <a:endParaRPr kumimoji="1" lang="ja-JP" altLang="en-US"/>
        </a:p>
      </dgm:t>
    </dgm:pt>
    <dgm:pt modelId="{B02EB7C4-B0AD-4EB5-9AC9-D0DFBB8480A8}" type="sibTrans" cxnId="{0498B520-F14A-4F98-8538-BEA8E746EF56}">
      <dgm:prSet/>
      <dgm:spPr/>
      <dgm:t>
        <a:bodyPr/>
        <a:lstStyle/>
        <a:p>
          <a:endParaRPr kumimoji="1" lang="ja-JP" altLang="en-US"/>
        </a:p>
      </dgm:t>
    </dgm:pt>
    <dgm:pt modelId="{D7ACDF2E-97E2-4634-9F5D-FFB5E4DD99C0}">
      <dgm:prSet phldrT="[テキスト]"/>
      <dgm:spPr/>
      <dgm:t>
        <a:bodyPr/>
        <a:lstStyle/>
        <a:p>
          <a:r>
            <a:rPr kumimoji="1" lang="ja-JP" altLang="en-US" dirty="0" smtClean="0"/>
            <a:t>とりあえず技術から入れば・・・</a:t>
          </a:r>
          <a:endParaRPr kumimoji="1" lang="ja-JP" altLang="en-US" dirty="0"/>
        </a:p>
      </dgm:t>
    </dgm:pt>
    <dgm:pt modelId="{12347127-FE42-4713-963A-83E994D7A137}" type="parTrans" cxnId="{83F53925-59C7-46F6-AC1F-92C83E2CD91C}">
      <dgm:prSet/>
      <dgm:spPr/>
      <dgm:t>
        <a:bodyPr/>
        <a:lstStyle/>
        <a:p>
          <a:endParaRPr kumimoji="1" lang="ja-JP" altLang="en-US"/>
        </a:p>
      </dgm:t>
    </dgm:pt>
    <dgm:pt modelId="{CECC8854-9A83-4845-AF71-2182E7978358}" type="sibTrans" cxnId="{83F53925-59C7-46F6-AC1F-92C83E2CD91C}">
      <dgm:prSet/>
      <dgm:spPr/>
      <dgm:t>
        <a:bodyPr/>
        <a:lstStyle/>
        <a:p>
          <a:endParaRPr kumimoji="1" lang="ja-JP" altLang="en-US"/>
        </a:p>
      </dgm:t>
    </dgm:pt>
    <dgm:pt modelId="{8DEE955F-FAC2-49BF-B5CE-F01EE49B1A48}">
      <dgm:prSet phldrT="[テキスト]"/>
      <dgm:spPr/>
      <dgm:t>
        <a:bodyPr/>
        <a:lstStyle/>
        <a:p>
          <a:r>
            <a:rPr kumimoji="1" lang="ja-JP" altLang="en-US" dirty="0" smtClean="0"/>
            <a:t>言語？開発？アーキテクチャ？</a:t>
          </a:r>
          <a:endParaRPr kumimoji="1" lang="ja-JP" altLang="en-US" dirty="0"/>
        </a:p>
      </dgm:t>
    </dgm:pt>
    <dgm:pt modelId="{F546E5E1-5A82-4522-A246-D844BB174CF7}" type="parTrans" cxnId="{377CD19E-C59A-49D9-976D-25D15A798E08}">
      <dgm:prSet/>
      <dgm:spPr/>
      <dgm:t>
        <a:bodyPr/>
        <a:lstStyle/>
        <a:p>
          <a:endParaRPr kumimoji="1" lang="ja-JP" altLang="en-US"/>
        </a:p>
      </dgm:t>
    </dgm:pt>
    <dgm:pt modelId="{EFD0F982-5954-4F72-B283-F47515670B10}" type="sibTrans" cxnId="{377CD19E-C59A-49D9-976D-25D15A798E08}">
      <dgm:prSet/>
      <dgm:spPr/>
      <dgm:t>
        <a:bodyPr/>
        <a:lstStyle/>
        <a:p>
          <a:endParaRPr kumimoji="1" lang="ja-JP" altLang="en-US"/>
        </a:p>
      </dgm:t>
    </dgm:pt>
    <dgm:pt modelId="{1FC1DB74-EF58-4AFF-A3C0-06002B4F35D5}">
      <dgm:prSet phldrT="[テキスト]"/>
      <dgm:spPr/>
      <dgm:t>
        <a:bodyPr/>
        <a:lstStyle/>
        <a:p>
          <a:r>
            <a:rPr kumimoji="1" lang="en-US" altLang="ja-JP" dirty="0" smtClean="0"/>
            <a:t>OO</a:t>
          </a:r>
          <a:r>
            <a:rPr kumimoji="1" lang="ja-JP" altLang="en-US" dirty="0" smtClean="0"/>
            <a:t>と名のつくものが多くて混乱　－　実はすべて支援技術</a:t>
          </a:r>
          <a:endParaRPr kumimoji="1" lang="ja-JP" altLang="en-US" dirty="0"/>
        </a:p>
      </dgm:t>
    </dgm:pt>
    <dgm:pt modelId="{3F9881FB-67E8-4027-87D7-4D78A90F9E48}" type="parTrans" cxnId="{EDC01426-2FBB-46EE-A793-9D6F37C7137F}">
      <dgm:prSet/>
      <dgm:spPr/>
      <dgm:t>
        <a:bodyPr/>
        <a:lstStyle/>
        <a:p>
          <a:endParaRPr kumimoji="1" lang="ja-JP" altLang="en-US"/>
        </a:p>
      </dgm:t>
    </dgm:pt>
    <dgm:pt modelId="{6F2FFECF-6088-420F-92B8-5953450654E8}" type="sibTrans" cxnId="{EDC01426-2FBB-46EE-A793-9D6F37C7137F}">
      <dgm:prSet/>
      <dgm:spPr/>
      <dgm:t>
        <a:bodyPr/>
        <a:lstStyle/>
        <a:p>
          <a:endParaRPr kumimoji="1" lang="ja-JP" altLang="en-US"/>
        </a:p>
      </dgm:t>
    </dgm:pt>
    <dgm:pt modelId="{96DDEC34-4795-441E-9D92-FA0B3BA42451}">
      <dgm:prSet phldrT="[テキスト]"/>
      <dgm:spPr/>
      <dgm:t>
        <a:bodyPr/>
        <a:lstStyle/>
        <a:p>
          <a:r>
            <a:rPr kumimoji="1" lang="ja-JP" altLang="en-US" dirty="0" smtClean="0"/>
            <a:t>具体的なものではなく、従来の開発方法の問題点に対する解決方法。</a:t>
          </a:r>
          <a:endParaRPr kumimoji="1" lang="ja-JP" altLang="en-US" dirty="0"/>
        </a:p>
      </dgm:t>
    </dgm:pt>
    <dgm:pt modelId="{01D3D0AE-E4CD-45AF-81A6-E85C2CF039A3}" type="parTrans" cxnId="{F67C078C-CEE3-44EB-B965-968020C32467}">
      <dgm:prSet/>
      <dgm:spPr/>
      <dgm:t>
        <a:bodyPr/>
        <a:lstStyle/>
        <a:p>
          <a:endParaRPr kumimoji="1" lang="ja-JP" altLang="en-US"/>
        </a:p>
      </dgm:t>
    </dgm:pt>
    <dgm:pt modelId="{531BB5FD-9C14-4A1A-9C1F-452EFAF1549D}" type="sibTrans" cxnId="{F67C078C-CEE3-44EB-B965-968020C32467}">
      <dgm:prSet/>
      <dgm:spPr/>
      <dgm:t>
        <a:bodyPr/>
        <a:lstStyle/>
        <a:p>
          <a:endParaRPr kumimoji="1" lang="ja-JP" altLang="en-US"/>
        </a:p>
      </dgm:t>
    </dgm:pt>
    <dgm:pt modelId="{9A9BD1BF-2029-44F6-8EBE-0CE77A6D38C0}">
      <dgm:prSet phldrT="[テキスト]"/>
      <dgm:spPr/>
      <dgm:t>
        <a:bodyPr/>
        <a:lstStyle/>
        <a:p>
          <a:r>
            <a:rPr kumimoji="1" lang="ja-JP" altLang="en-US" dirty="0" smtClean="0"/>
            <a:t>大切なのはどうやって開発していけばいいか。</a:t>
          </a:r>
          <a:endParaRPr kumimoji="1" lang="ja-JP" altLang="en-US" dirty="0"/>
        </a:p>
      </dgm:t>
    </dgm:pt>
    <dgm:pt modelId="{E5AC969C-D750-4FBC-AD6C-67BE6F82A2F4}" type="parTrans" cxnId="{F077F0CB-4086-4A1B-AD1B-4708D2CDF4DB}">
      <dgm:prSet/>
      <dgm:spPr/>
      <dgm:t>
        <a:bodyPr/>
        <a:lstStyle/>
        <a:p>
          <a:endParaRPr kumimoji="1" lang="ja-JP" altLang="en-US"/>
        </a:p>
      </dgm:t>
    </dgm:pt>
    <dgm:pt modelId="{0DD84760-B1CF-4AEB-B2F4-644875AA266A}" type="sibTrans" cxnId="{F077F0CB-4086-4A1B-AD1B-4708D2CDF4DB}">
      <dgm:prSet/>
      <dgm:spPr/>
      <dgm:t>
        <a:bodyPr/>
        <a:lstStyle/>
        <a:p>
          <a:endParaRPr kumimoji="1" lang="ja-JP" altLang="en-US"/>
        </a:p>
      </dgm:t>
    </dgm:pt>
    <dgm:pt modelId="{DDC8DE70-EAD9-4BA9-890B-A19625CC176C}" type="pres">
      <dgm:prSet presAssocID="{2F335316-E775-4806-9B09-3125D539BC4D}" presName="linear" presStyleCnt="0">
        <dgm:presLayoutVars>
          <dgm:animLvl val="lvl"/>
          <dgm:resizeHandles val="exact"/>
        </dgm:presLayoutVars>
      </dgm:prSet>
      <dgm:spPr/>
      <dgm:t>
        <a:bodyPr/>
        <a:lstStyle/>
        <a:p>
          <a:endParaRPr kumimoji="1" lang="ja-JP" altLang="en-US"/>
        </a:p>
      </dgm:t>
    </dgm:pt>
    <dgm:pt modelId="{2A89F2E9-3C72-4E17-9B95-6FC1D2A7A283}" type="pres">
      <dgm:prSet presAssocID="{B43DF06A-3576-4283-87DA-18D56E4B0D85}" presName="parentText" presStyleLbl="node1" presStyleIdx="0" presStyleCnt="3">
        <dgm:presLayoutVars>
          <dgm:chMax val="0"/>
          <dgm:bulletEnabled val="1"/>
        </dgm:presLayoutVars>
      </dgm:prSet>
      <dgm:spPr/>
      <dgm:t>
        <a:bodyPr/>
        <a:lstStyle/>
        <a:p>
          <a:endParaRPr kumimoji="1" lang="ja-JP" altLang="en-US"/>
        </a:p>
      </dgm:t>
    </dgm:pt>
    <dgm:pt modelId="{885B4B68-4C09-4482-8DD9-F19805DA6B13}" type="pres">
      <dgm:prSet presAssocID="{B43DF06A-3576-4283-87DA-18D56E4B0D85}" presName="childText" presStyleLbl="revTx" presStyleIdx="0" presStyleCnt="3">
        <dgm:presLayoutVars>
          <dgm:bulletEnabled val="1"/>
        </dgm:presLayoutVars>
      </dgm:prSet>
      <dgm:spPr/>
      <dgm:t>
        <a:bodyPr/>
        <a:lstStyle/>
        <a:p>
          <a:endParaRPr kumimoji="1" lang="ja-JP" altLang="en-US"/>
        </a:p>
      </dgm:t>
    </dgm:pt>
    <dgm:pt modelId="{9341F038-9C41-45DE-98E2-89A9F0982601}" type="pres">
      <dgm:prSet presAssocID="{495BCDD0-88C6-45E4-82D1-9403BFADFE48}" presName="parentText" presStyleLbl="node1" presStyleIdx="1" presStyleCnt="3">
        <dgm:presLayoutVars>
          <dgm:chMax val="0"/>
          <dgm:bulletEnabled val="1"/>
        </dgm:presLayoutVars>
      </dgm:prSet>
      <dgm:spPr/>
      <dgm:t>
        <a:bodyPr/>
        <a:lstStyle/>
        <a:p>
          <a:endParaRPr kumimoji="1" lang="ja-JP" altLang="en-US"/>
        </a:p>
      </dgm:t>
    </dgm:pt>
    <dgm:pt modelId="{2C1EF346-1A2E-4551-9AB6-D3BF7F46ABE0}" type="pres">
      <dgm:prSet presAssocID="{495BCDD0-88C6-45E4-82D1-9403BFADFE48}" presName="childText" presStyleLbl="revTx" presStyleIdx="1" presStyleCnt="3">
        <dgm:presLayoutVars>
          <dgm:bulletEnabled val="1"/>
        </dgm:presLayoutVars>
      </dgm:prSet>
      <dgm:spPr/>
      <dgm:t>
        <a:bodyPr/>
        <a:lstStyle/>
        <a:p>
          <a:endParaRPr kumimoji="1" lang="ja-JP" altLang="en-US"/>
        </a:p>
      </dgm:t>
    </dgm:pt>
    <dgm:pt modelId="{5B1046CF-C004-471A-8F62-F18BC5E41389}" type="pres">
      <dgm:prSet presAssocID="{8DEE955F-FAC2-49BF-B5CE-F01EE49B1A48}" presName="parentText" presStyleLbl="node1" presStyleIdx="2" presStyleCnt="3">
        <dgm:presLayoutVars>
          <dgm:chMax val="0"/>
          <dgm:bulletEnabled val="1"/>
        </dgm:presLayoutVars>
      </dgm:prSet>
      <dgm:spPr/>
      <dgm:t>
        <a:bodyPr/>
        <a:lstStyle/>
        <a:p>
          <a:endParaRPr kumimoji="1" lang="ja-JP" altLang="en-US"/>
        </a:p>
      </dgm:t>
    </dgm:pt>
    <dgm:pt modelId="{913FC83E-C576-4E63-A230-CB108DF0B593}" type="pres">
      <dgm:prSet presAssocID="{8DEE955F-FAC2-49BF-B5CE-F01EE49B1A48}" presName="childText" presStyleLbl="revTx" presStyleIdx="2" presStyleCnt="3">
        <dgm:presLayoutVars>
          <dgm:bulletEnabled val="1"/>
        </dgm:presLayoutVars>
      </dgm:prSet>
      <dgm:spPr/>
      <dgm:t>
        <a:bodyPr/>
        <a:lstStyle/>
        <a:p>
          <a:endParaRPr kumimoji="1" lang="ja-JP" altLang="en-US"/>
        </a:p>
      </dgm:t>
    </dgm:pt>
  </dgm:ptLst>
  <dgm:cxnLst>
    <dgm:cxn modelId="{C64A67A6-B888-4141-82F6-F0E78B14A0F1}" type="presOf" srcId="{1FC1DB74-EF58-4AFF-A3C0-06002B4F35D5}" destId="{913FC83E-C576-4E63-A230-CB108DF0B593}" srcOrd="0" destOrd="0" presId="urn:microsoft.com/office/officeart/2005/8/layout/vList2"/>
    <dgm:cxn modelId="{A277A780-2C18-406D-A85C-6DD18974846D}" type="presOf" srcId="{9A9BD1BF-2029-44F6-8EBE-0CE77A6D38C0}" destId="{913FC83E-C576-4E63-A230-CB108DF0B593}" srcOrd="0" destOrd="1" presId="urn:microsoft.com/office/officeart/2005/8/layout/vList2"/>
    <dgm:cxn modelId="{0498B520-F14A-4F98-8538-BEA8E746EF56}" srcId="{2F335316-E775-4806-9B09-3125D539BC4D}" destId="{495BCDD0-88C6-45E4-82D1-9403BFADFE48}" srcOrd="1" destOrd="0" parTransId="{6FF5DF74-6981-40D5-88FC-9F497DA52819}" sibTransId="{B02EB7C4-B0AD-4EB5-9AC9-D0DFBB8480A8}"/>
    <dgm:cxn modelId="{86F47788-1B5B-4907-AC05-122637D2630E}" type="presOf" srcId="{495BCDD0-88C6-45E4-82D1-9403BFADFE48}" destId="{9341F038-9C41-45DE-98E2-89A9F0982601}" srcOrd="0" destOrd="0" presId="urn:microsoft.com/office/officeart/2005/8/layout/vList2"/>
    <dgm:cxn modelId="{377CD19E-C59A-49D9-976D-25D15A798E08}" srcId="{2F335316-E775-4806-9B09-3125D539BC4D}" destId="{8DEE955F-FAC2-49BF-B5CE-F01EE49B1A48}" srcOrd="2" destOrd="0" parTransId="{F546E5E1-5A82-4522-A246-D844BB174CF7}" sibTransId="{EFD0F982-5954-4F72-B283-F47515670B10}"/>
    <dgm:cxn modelId="{DEA36DB0-481E-4634-A68C-C21DC511E3BC}" type="presOf" srcId="{96DDEC34-4795-441E-9D92-FA0B3BA42451}" destId="{885B4B68-4C09-4482-8DD9-F19805DA6B13}" srcOrd="0" destOrd="1" presId="urn:microsoft.com/office/officeart/2005/8/layout/vList2"/>
    <dgm:cxn modelId="{B2DE2AA1-33E4-469B-9FB9-7A6EEDFE03CE}" type="presOf" srcId="{B43DF06A-3576-4283-87DA-18D56E4B0D85}" destId="{2A89F2E9-3C72-4E17-9B95-6FC1D2A7A283}" srcOrd="0" destOrd="0" presId="urn:microsoft.com/office/officeart/2005/8/layout/vList2"/>
    <dgm:cxn modelId="{F71EDE0F-2BBC-41D1-AD02-1B42A092EED7}" type="presOf" srcId="{D7ACDF2E-97E2-4634-9F5D-FFB5E4DD99C0}" destId="{2C1EF346-1A2E-4551-9AB6-D3BF7F46ABE0}" srcOrd="0" destOrd="0" presId="urn:microsoft.com/office/officeart/2005/8/layout/vList2"/>
    <dgm:cxn modelId="{F67C078C-CEE3-44EB-B965-968020C32467}" srcId="{B43DF06A-3576-4283-87DA-18D56E4B0D85}" destId="{96DDEC34-4795-441E-9D92-FA0B3BA42451}" srcOrd="1" destOrd="0" parTransId="{01D3D0AE-E4CD-45AF-81A6-E85C2CF039A3}" sibTransId="{531BB5FD-9C14-4A1A-9C1F-452EFAF1549D}"/>
    <dgm:cxn modelId="{7250E423-9A74-4821-93B1-82F3F1953A54}" type="presOf" srcId="{8DEE955F-FAC2-49BF-B5CE-F01EE49B1A48}" destId="{5B1046CF-C004-471A-8F62-F18BC5E41389}" srcOrd="0" destOrd="0" presId="urn:microsoft.com/office/officeart/2005/8/layout/vList2"/>
    <dgm:cxn modelId="{2FFD1AFA-1968-4501-A2E8-EC8FB6CBCCDB}" srcId="{B43DF06A-3576-4283-87DA-18D56E4B0D85}" destId="{2BB16AEF-E4EC-4166-9616-39656A1F5EF6}" srcOrd="0" destOrd="0" parTransId="{8204C081-825C-428A-AE33-BD5843487A15}" sibTransId="{C833354F-0887-4981-9C65-5235760B4B14}"/>
    <dgm:cxn modelId="{F077F0CB-4086-4A1B-AD1B-4708D2CDF4DB}" srcId="{8DEE955F-FAC2-49BF-B5CE-F01EE49B1A48}" destId="{9A9BD1BF-2029-44F6-8EBE-0CE77A6D38C0}" srcOrd="1" destOrd="0" parTransId="{E5AC969C-D750-4FBC-AD6C-67BE6F82A2F4}" sibTransId="{0DD84760-B1CF-4AEB-B2F4-644875AA266A}"/>
    <dgm:cxn modelId="{59C8BA23-C6FF-4D7D-903F-50FE366FB489}" srcId="{2F335316-E775-4806-9B09-3125D539BC4D}" destId="{B43DF06A-3576-4283-87DA-18D56E4B0D85}" srcOrd="0" destOrd="0" parTransId="{5BB8A3CA-087D-471D-B1CE-74A50D97EF67}" sibTransId="{7A2F0676-54C9-4E0D-A694-A5AEB7ADAC45}"/>
    <dgm:cxn modelId="{11615E66-1EC8-48CD-B91F-3F4CB613E20F}" type="presOf" srcId="{2F335316-E775-4806-9B09-3125D539BC4D}" destId="{DDC8DE70-EAD9-4BA9-890B-A19625CC176C}" srcOrd="0" destOrd="0" presId="urn:microsoft.com/office/officeart/2005/8/layout/vList2"/>
    <dgm:cxn modelId="{EDC01426-2FBB-46EE-A793-9D6F37C7137F}" srcId="{8DEE955F-FAC2-49BF-B5CE-F01EE49B1A48}" destId="{1FC1DB74-EF58-4AFF-A3C0-06002B4F35D5}" srcOrd="0" destOrd="0" parTransId="{3F9881FB-67E8-4027-87D7-4D78A90F9E48}" sibTransId="{6F2FFECF-6088-420F-92B8-5953450654E8}"/>
    <dgm:cxn modelId="{83F53925-59C7-46F6-AC1F-92C83E2CD91C}" srcId="{495BCDD0-88C6-45E4-82D1-9403BFADFE48}" destId="{D7ACDF2E-97E2-4634-9F5D-FFB5E4DD99C0}" srcOrd="0" destOrd="0" parTransId="{12347127-FE42-4713-963A-83E994D7A137}" sibTransId="{CECC8854-9A83-4845-AF71-2182E7978358}"/>
    <dgm:cxn modelId="{BA9A9793-5187-45D4-BD1A-74409727C811}" type="presOf" srcId="{2BB16AEF-E4EC-4166-9616-39656A1F5EF6}" destId="{885B4B68-4C09-4482-8DD9-F19805DA6B13}" srcOrd="0" destOrd="0" presId="urn:microsoft.com/office/officeart/2005/8/layout/vList2"/>
    <dgm:cxn modelId="{E282E746-CF27-43E1-AAE6-C21786F45C2D}" type="presParOf" srcId="{DDC8DE70-EAD9-4BA9-890B-A19625CC176C}" destId="{2A89F2E9-3C72-4E17-9B95-6FC1D2A7A283}" srcOrd="0" destOrd="0" presId="urn:microsoft.com/office/officeart/2005/8/layout/vList2"/>
    <dgm:cxn modelId="{F51B1786-77EA-402A-B88F-D2E081B8566D}" type="presParOf" srcId="{DDC8DE70-EAD9-4BA9-890B-A19625CC176C}" destId="{885B4B68-4C09-4482-8DD9-F19805DA6B13}" srcOrd="1" destOrd="0" presId="urn:microsoft.com/office/officeart/2005/8/layout/vList2"/>
    <dgm:cxn modelId="{A45931BE-BD1F-442A-B425-905DDEDB1F99}" type="presParOf" srcId="{DDC8DE70-EAD9-4BA9-890B-A19625CC176C}" destId="{9341F038-9C41-45DE-98E2-89A9F0982601}" srcOrd="2" destOrd="0" presId="urn:microsoft.com/office/officeart/2005/8/layout/vList2"/>
    <dgm:cxn modelId="{45521E0C-6343-4D98-B5DD-94B39186DD6A}" type="presParOf" srcId="{DDC8DE70-EAD9-4BA9-890B-A19625CC176C}" destId="{2C1EF346-1A2E-4551-9AB6-D3BF7F46ABE0}" srcOrd="3" destOrd="0" presId="urn:microsoft.com/office/officeart/2005/8/layout/vList2"/>
    <dgm:cxn modelId="{8A2247C4-E828-42A3-88C3-5E7624ADECFD}" type="presParOf" srcId="{DDC8DE70-EAD9-4BA9-890B-A19625CC176C}" destId="{5B1046CF-C004-471A-8F62-F18BC5E41389}" srcOrd="4" destOrd="0" presId="urn:microsoft.com/office/officeart/2005/8/layout/vList2"/>
    <dgm:cxn modelId="{9414BBF7-28F6-4EEB-8CB5-2B89B6D5AE6C}" type="presParOf" srcId="{DDC8DE70-EAD9-4BA9-890B-A19625CC176C}" destId="{913FC83E-C576-4E63-A230-CB108DF0B593}" srcOrd="5"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3CA54997-A87E-4462-8A87-EBA745ED470E}"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kumimoji="1" lang="ja-JP" altLang="en-US"/>
        </a:p>
      </dgm:t>
    </dgm:pt>
    <dgm:pt modelId="{4DCA1FEA-AF7B-4994-AABB-190F72949E9E}">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処理がまとまっていく様子</a:t>
          </a:r>
          <a:endParaRPr kumimoji="1" lang="ja-JP" altLang="en-US" dirty="0"/>
        </a:p>
      </dgm:t>
    </dgm:pt>
    <dgm:pt modelId="{FEE40820-2F85-4735-9ABA-701817307F7B}" type="parTrans" cxnId="{350E6664-5EED-4B38-B811-14D685F5749B}">
      <dgm:prSet/>
      <dgm:spPr/>
      <dgm:t>
        <a:bodyPr/>
        <a:lstStyle/>
        <a:p>
          <a:endParaRPr kumimoji="1" lang="ja-JP" altLang="en-US"/>
        </a:p>
      </dgm:t>
    </dgm:pt>
    <dgm:pt modelId="{76C37097-FC3B-4B89-A5C5-A46BCC3C6042}" type="sibTrans" cxnId="{350E6664-5EED-4B38-B811-14D685F5749B}">
      <dgm:prSet/>
      <dgm:spPr/>
      <dgm:t>
        <a:bodyPr/>
        <a:lstStyle/>
        <a:p>
          <a:endParaRPr kumimoji="1" lang="ja-JP" altLang="en-US"/>
        </a:p>
      </dgm:t>
    </dgm:pt>
    <dgm:pt modelId="{95C6A83B-D0D3-412C-978E-AF16BC84C0D0}">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インライン化</a:t>
          </a:r>
          <a:endParaRPr kumimoji="1" lang="ja-JP" altLang="en-US" dirty="0"/>
        </a:p>
      </dgm:t>
    </dgm:pt>
    <dgm:pt modelId="{B4815A85-0548-4FAF-923B-261C10A725A3}" type="parTrans" cxnId="{132DEF90-D314-4436-A99B-25910F78DC5B}">
      <dgm:prSet/>
      <dgm:spPr/>
      <dgm:t>
        <a:bodyPr/>
        <a:lstStyle/>
        <a:p>
          <a:endParaRPr kumimoji="1" lang="ja-JP" altLang="en-US"/>
        </a:p>
      </dgm:t>
    </dgm:pt>
    <dgm:pt modelId="{1D1D0959-E38B-4E9D-9C31-5C85343129B5}" type="sibTrans" cxnId="{132DEF90-D314-4436-A99B-25910F78DC5B}">
      <dgm:prSet/>
      <dgm:spPr/>
      <dgm:t>
        <a:bodyPr/>
        <a:lstStyle/>
        <a:p>
          <a:endParaRPr kumimoji="1" lang="ja-JP" altLang="en-US"/>
        </a:p>
      </dgm:t>
    </dgm:pt>
    <dgm:pt modelId="{43095063-5EBC-45BE-93DC-E84D49E6A48D}">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メソッド化</a:t>
          </a:r>
          <a:endParaRPr kumimoji="1" lang="ja-JP" altLang="en-US" dirty="0"/>
        </a:p>
      </dgm:t>
    </dgm:pt>
    <dgm:pt modelId="{5B535E5A-45A0-4152-BDA4-E4D64A7E665A}" type="parTrans" cxnId="{C1B68977-6AE6-446E-9EDB-283A9541C369}">
      <dgm:prSet/>
      <dgm:spPr/>
      <dgm:t>
        <a:bodyPr/>
        <a:lstStyle/>
        <a:p>
          <a:endParaRPr kumimoji="1" lang="ja-JP" altLang="en-US"/>
        </a:p>
      </dgm:t>
    </dgm:pt>
    <dgm:pt modelId="{723924E6-0FB4-41A6-98C3-58EB25B76ED5}" type="sibTrans" cxnId="{C1B68977-6AE6-446E-9EDB-283A9541C369}">
      <dgm:prSet/>
      <dgm:spPr/>
      <dgm:t>
        <a:bodyPr/>
        <a:lstStyle/>
        <a:p>
          <a:endParaRPr kumimoji="1" lang="ja-JP" altLang="en-US"/>
        </a:p>
      </dgm:t>
    </dgm:pt>
    <dgm:pt modelId="{3844D3EF-B807-420F-870F-C1A9881B2CB7}">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追加・変更がしやすくなっていく様子</a:t>
          </a:r>
          <a:endParaRPr kumimoji="1" lang="ja-JP" altLang="en-US" dirty="0"/>
        </a:p>
      </dgm:t>
    </dgm:pt>
    <dgm:pt modelId="{49CB7C3D-4F7D-44EE-A90E-A3D82CBAEC91}" type="parTrans" cxnId="{8CB7FE9D-CAAE-44DA-8AF1-E68294C4C5CE}">
      <dgm:prSet/>
      <dgm:spPr/>
      <dgm:t>
        <a:bodyPr/>
        <a:lstStyle/>
        <a:p>
          <a:endParaRPr kumimoji="1" lang="ja-JP" altLang="en-US"/>
        </a:p>
      </dgm:t>
    </dgm:pt>
    <dgm:pt modelId="{AC9F2FF4-0A1A-4CB4-A393-DABA666196DD}" type="sibTrans" cxnId="{8CB7FE9D-CAAE-44DA-8AF1-E68294C4C5CE}">
      <dgm:prSet/>
      <dgm:spPr/>
      <dgm:t>
        <a:bodyPr/>
        <a:lstStyle/>
        <a:p>
          <a:endParaRPr kumimoji="1" lang="ja-JP" altLang="en-US"/>
        </a:p>
      </dgm:t>
    </dgm:pt>
    <dgm:pt modelId="{ED766B87-3343-4106-9014-FD901517D967}">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抽象クラスの作り方</a:t>
          </a:r>
          <a:endParaRPr kumimoji="1" lang="ja-JP" altLang="en-US" dirty="0"/>
        </a:p>
      </dgm:t>
    </dgm:pt>
    <dgm:pt modelId="{0B26E4BA-5D87-4D3F-8D66-21522695D0CE}" type="parTrans" cxnId="{1720756D-4772-4FD1-921F-8FA001CFE95A}">
      <dgm:prSet/>
      <dgm:spPr/>
      <dgm:t>
        <a:bodyPr/>
        <a:lstStyle/>
        <a:p>
          <a:endParaRPr kumimoji="1" lang="ja-JP" altLang="en-US"/>
        </a:p>
      </dgm:t>
    </dgm:pt>
    <dgm:pt modelId="{C8AAD12F-4F41-47EB-8CAC-1FC2D95D1BC2}" type="sibTrans" cxnId="{1720756D-4772-4FD1-921F-8FA001CFE95A}">
      <dgm:prSet/>
      <dgm:spPr/>
      <dgm:t>
        <a:bodyPr/>
        <a:lstStyle/>
        <a:p>
          <a:endParaRPr kumimoji="1" lang="ja-JP" altLang="en-US"/>
        </a:p>
      </dgm:t>
    </dgm:pt>
    <dgm:pt modelId="{EA1187A9-534C-4474-A4FC-7415348EAB8E}">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インターフェースの作り方</a:t>
          </a:r>
          <a:endParaRPr kumimoji="1" lang="ja-JP" altLang="en-US" dirty="0"/>
        </a:p>
      </dgm:t>
    </dgm:pt>
    <dgm:pt modelId="{AA3A369A-56F1-447D-898E-547D4E8566FE}" type="parTrans" cxnId="{3002FF27-BE30-4B71-9592-F5F382597A92}">
      <dgm:prSet/>
      <dgm:spPr/>
      <dgm:t>
        <a:bodyPr/>
        <a:lstStyle/>
        <a:p>
          <a:endParaRPr kumimoji="1" lang="ja-JP" altLang="en-US"/>
        </a:p>
      </dgm:t>
    </dgm:pt>
    <dgm:pt modelId="{E2B52E96-4AF8-499E-B6F9-AC595C00A097}" type="sibTrans" cxnId="{3002FF27-BE30-4B71-9592-F5F382597A92}">
      <dgm:prSet/>
      <dgm:spPr/>
      <dgm:t>
        <a:bodyPr/>
        <a:lstStyle/>
        <a:p>
          <a:endParaRPr kumimoji="1" lang="ja-JP" altLang="en-US"/>
        </a:p>
      </dgm:t>
    </dgm:pt>
    <dgm:pt modelId="{00423CF0-E931-4116-BEB1-3AE42A9B4289}">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オブジェクト指向言語であるメリット</a:t>
          </a:r>
          <a:endParaRPr kumimoji="1" lang="ja-JP" altLang="en-US" dirty="0"/>
        </a:p>
      </dgm:t>
    </dgm:pt>
    <dgm:pt modelId="{5C664E1A-D1F5-4357-8301-39FBE1EC239B}" type="parTrans" cxnId="{FF3C6FD4-491C-4710-AAC7-774C809F027C}">
      <dgm:prSet/>
      <dgm:spPr/>
      <dgm:t>
        <a:bodyPr/>
        <a:lstStyle/>
        <a:p>
          <a:endParaRPr kumimoji="1" lang="ja-JP" altLang="en-US"/>
        </a:p>
      </dgm:t>
    </dgm:pt>
    <dgm:pt modelId="{4BCE6B96-FAA0-4B49-AD51-381170EA16F2}" type="sibTrans" cxnId="{FF3C6FD4-491C-4710-AAC7-774C809F027C}">
      <dgm:prSet/>
      <dgm:spPr/>
      <dgm:t>
        <a:bodyPr/>
        <a:lstStyle/>
        <a:p>
          <a:endParaRPr kumimoji="1" lang="ja-JP" altLang="en-US"/>
        </a:p>
      </dgm:t>
    </dgm:pt>
    <dgm:pt modelId="{FD2995A2-98B0-4550-B2BD-676FC2B73E3E}">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このように、安全に変更しやすくなる</a:t>
          </a:r>
          <a:endParaRPr kumimoji="1" lang="ja-JP" altLang="en-US" dirty="0"/>
        </a:p>
      </dgm:t>
    </dgm:pt>
    <dgm:pt modelId="{3D9E2D67-463E-4A6B-ADB4-50AF79A2F6E8}" type="parTrans" cxnId="{79E3B13D-DE6F-47B7-B5FA-199705680F77}">
      <dgm:prSet/>
      <dgm:spPr/>
      <dgm:t>
        <a:bodyPr/>
        <a:lstStyle/>
        <a:p>
          <a:endParaRPr kumimoji="1" lang="ja-JP" altLang="en-US"/>
        </a:p>
      </dgm:t>
    </dgm:pt>
    <dgm:pt modelId="{32E2AEB1-3DAD-4011-B58A-110B623E1031}" type="sibTrans" cxnId="{79E3B13D-DE6F-47B7-B5FA-199705680F77}">
      <dgm:prSet/>
      <dgm:spPr/>
      <dgm:t>
        <a:bodyPr/>
        <a:lstStyle/>
        <a:p>
          <a:endParaRPr kumimoji="1" lang="ja-JP" altLang="en-US"/>
        </a:p>
      </dgm:t>
    </dgm:pt>
    <dgm:pt modelId="{D19270D9-E7AE-4EA6-95FA-859A8253F6CB}">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具象クラスへ必要項目をきちんと教えることができる。</a:t>
          </a:r>
          <a:endParaRPr kumimoji="1" lang="ja-JP" altLang="en-US" dirty="0"/>
        </a:p>
      </dgm:t>
    </dgm:pt>
    <dgm:pt modelId="{14F4D4E7-A070-464E-AC60-2EB5FF77C6BD}" type="parTrans" cxnId="{82C99595-F7BB-49E8-A0AF-E9206A3852CD}">
      <dgm:prSet/>
      <dgm:spPr/>
      <dgm:t>
        <a:bodyPr/>
        <a:lstStyle/>
        <a:p>
          <a:endParaRPr kumimoji="1" lang="ja-JP" altLang="en-US"/>
        </a:p>
      </dgm:t>
    </dgm:pt>
    <dgm:pt modelId="{2F215E44-2172-4156-83B4-2E5A8DB18414}" type="sibTrans" cxnId="{82C99595-F7BB-49E8-A0AF-E9206A3852CD}">
      <dgm:prSet/>
      <dgm:spPr/>
      <dgm:t>
        <a:bodyPr/>
        <a:lstStyle/>
        <a:p>
          <a:endParaRPr kumimoji="1" lang="ja-JP" altLang="en-US"/>
        </a:p>
      </dgm:t>
    </dgm:pt>
    <dgm:pt modelId="{17D964FD-77F0-408B-8891-BAACCFCB3C85}">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クラス化</a:t>
          </a:r>
          <a:endParaRPr kumimoji="1" lang="ja-JP" altLang="en-US" dirty="0"/>
        </a:p>
      </dgm:t>
    </dgm:pt>
    <dgm:pt modelId="{79F0DBC0-56B9-4AEB-9F36-8C63A82643D7}" type="parTrans" cxnId="{A315635F-F64F-4B49-ADDA-0E94992E5027}">
      <dgm:prSet/>
      <dgm:spPr/>
      <dgm:t>
        <a:bodyPr/>
        <a:lstStyle/>
        <a:p>
          <a:endParaRPr kumimoji="1" lang="ja-JP" altLang="en-US"/>
        </a:p>
      </dgm:t>
    </dgm:pt>
    <dgm:pt modelId="{251AB0CA-1A91-4356-BFAB-778C6DD9AFF9}" type="sibTrans" cxnId="{A315635F-F64F-4B49-ADDA-0E94992E5027}">
      <dgm:prSet/>
      <dgm:spPr/>
      <dgm:t>
        <a:bodyPr/>
        <a:lstStyle/>
        <a:p>
          <a:endParaRPr kumimoji="1" lang="ja-JP" altLang="en-US"/>
        </a:p>
      </dgm:t>
    </dgm:pt>
    <dgm:pt modelId="{A2F44AAF-6FBE-4EFF-A2FA-87E732F61098}">
      <dgm:prSet phldrT="[テキスト]">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dirty="0" smtClean="0"/>
            <a:t>具象クラスの作り方</a:t>
          </a:r>
          <a:endParaRPr kumimoji="1" lang="ja-JP" altLang="en-US" dirty="0"/>
        </a:p>
      </dgm:t>
    </dgm:pt>
    <dgm:pt modelId="{A4753E4F-6608-4BFC-813E-DD63874EAF92}" type="parTrans" cxnId="{8115E6BF-5E4A-425A-A3FA-888E0608483B}">
      <dgm:prSet/>
      <dgm:spPr/>
      <dgm:t>
        <a:bodyPr/>
        <a:lstStyle/>
        <a:p>
          <a:endParaRPr kumimoji="1" lang="ja-JP" altLang="en-US"/>
        </a:p>
      </dgm:t>
    </dgm:pt>
    <dgm:pt modelId="{B933E378-02EB-4132-BF1C-AE62FAD30758}" type="sibTrans" cxnId="{8115E6BF-5E4A-425A-A3FA-888E0608483B}">
      <dgm:prSet/>
      <dgm:spPr/>
      <dgm:t>
        <a:bodyPr/>
        <a:lstStyle/>
        <a:p>
          <a:endParaRPr kumimoji="1" lang="ja-JP" altLang="en-US"/>
        </a:p>
      </dgm:t>
    </dgm:pt>
    <dgm:pt modelId="{E6FF0AA5-2767-4EF1-AA99-801FA1448191}" type="pres">
      <dgm:prSet presAssocID="{3CA54997-A87E-4462-8A87-EBA745ED470E}" presName="linear" presStyleCnt="0">
        <dgm:presLayoutVars>
          <dgm:dir/>
          <dgm:resizeHandles val="exact"/>
        </dgm:presLayoutVars>
      </dgm:prSet>
      <dgm:spPr/>
      <dgm:t>
        <a:bodyPr/>
        <a:lstStyle/>
        <a:p>
          <a:endParaRPr kumimoji="1" lang="ja-JP" altLang="en-US"/>
        </a:p>
      </dgm:t>
    </dgm:pt>
    <dgm:pt modelId="{40D50951-A3FE-4383-B5FA-E7CCB98CEAF7}" type="pres">
      <dgm:prSet presAssocID="{4DCA1FEA-AF7B-4994-AABB-190F72949E9E}" presName="comp" presStyleCnt="0"/>
      <dgm:spPr/>
    </dgm:pt>
    <dgm:pt modelId="{8FCB1E00-3146-482B-9CD6-F035BF4A839B}" type="pres">
      <dgm:prSet presAssocID="{4DCA1FEA-AF7B-4994-AABB-190F72949E9E}" presName="box" presStyleLbl="node1" presStyleIdx="0" presStyleCnt="3"/>
      <dgm:spPr/>
      <dgm:t>
        <a:bodyPr/>
        <a:lstStyle/>
        <a:p>
          <a:endParaRPr kumimoji="1" lang="ja-JP" altLang="en-US"/>
        </a:p>
      </dgm:t>
    </dgm:pt>
    <dgm:pt modelId="{3405F045-2907-4D32-BE01-B50DEE0F5F41}" type="pres">
      <dgm:prSet presAssocID="{4DCA1FEA-AF7B-4994-AABB-190F72949E9E}" presName="img" presStyleLbl="fgImgPlace1" presStyleIdx="0" presStyleCnt="3"/>
      <dgm:spPr/>
    </dgm:pt>
    <dgm:pt modelId="{3767D3B7-6E7B-4CED-B351-3F108C601167}" type="pres">
      <dgm:prSet presAssocID="{4DCA1FEA-AF7B-4994-AABB-190F72949E9E}" presName="text" presStyleLbl="node1" presStyleIdx="0" presStyleCnt="3">
        <dgm:presLayoutVars>
          <dgm:bulletEnabled val="1"/>
        </dgm:presLayoutVars>
      </dgm:prSet>
      <dgm:spPr/>
      <dgm:t>
        <a:bodyPr/>
        <a:lstStyle/>
        <a:p>
          <a:endParaRPr kumimoji="1" lang="ja-JP" altLang="en-US"/>
        </a:p>
      </dgm:t>
    </dgm:pt>
    <dgm:pt modelId="{4933F546-AB75-4787-B04D-08764438F353}" type="pres">
      <dgm:prSet presAssocID="{76C37097-FC3B-4B89-A5C5-A46BCC3C6042}" presName="spacer" presStyleCnt="0"/>
      <dgm:spPr/>
    </dgm:pt>
    <dgm:pt modelId="{F3C053F2-7679-473F-B0AF-6C7EC175129D}" type="pres">
      <dgm:prSet presAssocID="{3844D3EF-B807-420F-870F-C1A9881B2CB7}" presName="comp" presStyleCnt="0"/>
      <dgm:spPr/>
    </dgm:pt>
    <dgm:pt modelId="{B8DEE97B-81D3-4583-9B85-69A0F01931C6}" type="pres">
      <dgm:prSet presAssocID="{3844D3EF-B807-420F-870F-C1A9881B2CB7}" presName="box" presStyleLbl="node1" presStyleIdx="1" presStyleCnt="3"/>
      <dgm:spPr/>
      <dgm:t>
        <a:bodyPr/>
        <a:lstStyle/>
        <a:p>
          <a:endParaRPr kumimoji="1" lang="ja-JP" altLang="en-US"/>
        </a:p>
      </dgm:t>
    </dgm:pt>
    <dgm:pt modelId="{7822B467-C7FD-44BE-815E-ADED3FA34EA3}" type="pres">
      <dgm:prSet presAssocID="{3844D3EF-B807-420F-870F-C1A9881B2CB7}" presName="img" presStyleLbl="fgImgPlace1" presStyleIdx="1" presStyleCnt="3"/>
      <dgm:spPr/>
    </dgm:pt>
    <dgm:pt modelId="{FF57BD59-3562-4237-A7EF-5487ED09B06F}" type="pres">
      <dgm:prSet presAssocID="{3844D3EF-B807-420F-870F-C1A9881B2CB7}" presName="text" presStyleLbl="node1" presStyleIdx="1" presStyleCnt="3">
        <dgm:presLayoutVars>
          <dgm:bulletEnabled val="1"/>
        </dgm:presLayoutVars>
      </dgm:prSet>
      <dgm:spPr/>
      <dgm:t>
        <a:bodyPr/>
        <a:lstStyle/>
        <a:p>
          <a:endParaRPr kumimoji="1" lang="ja-JP" altLang="en-US"/>
        </a:p>
      </dgm:t>
    </dgm:pt>
    <dgm:pt modelId="{A34EE5A6-5CC8-455C-81D8-9CC75D785747}" type="pres">
      <dgm:prSet presAssocID="{AC9F2FF4-0A1A-4CB4-A393-DABA666196DD}" presName="spacer" presStyleCnt="0"/>
      <dgm:spPr/>
    </dgm:pt>
    <dgm:pt modelId="{8410F323-A5FB-4FE0-B8F8-B142DC4EB5A9}" type="pres">
      <dgm:prSet presAssocID="{00423CF0-E931-4116-BEB1-3AE42A9B4289}" presName="comp" presStyleCnt="0"/>
      <dgm:spPr/>
    </dgm:pt>
    <dgm:pt modelId="{62959BF6-63A5-4044-9AE0-8C6A5143A62D}" type="pres">
      <dgm:prSet presAssocID="{00423CF0-E931-4116-BEB1-3AE42A9B4289}" presName="box" presStyleLbl="node1" presStyleIdx="2" presStyleCnt="3"/>
      <dgm:spPr/>
      <dgm:t>
        <a:bodyPr/>
        <a:lstStyle/>
        <a:p>
          <a:endParaRPr kumimoji="1" lang="ja-JP" altLang="en-US"/>
        </a:p>
      </dgm:t>
    </dgm:pt>
    <dgm:pt modelId="{004E5B4F-7418-4906-B6DB-3C36FF3D8479}" type="pres">
      <dgm:prSet presAssocID="{00423CF0-E931-4116-BEB1-3AE42A9B4289}" presName="img" presStyleLbl="fgImgPlace1" presStyleIdx="2" presStyleCnt="3"/>
      <dgm:spPr/>
    </dgm:pt>
    <dgm:pt modelId="{7EB184D5-D77C-4CBA-92BC-C87727D4C948}" type="pres">
      <dgm:prSet presAssocID="{00423CF0-E931-4116-BEB1-3AE42A9B4289}" presName="text" presStyleLbl="node1" presStyleIdx="2" presStyleCnt="3">
        <dgm:presLayoutVars>
          <dgm:bulletEnabled val="1"/>
        </dgm:presLayoutVars>
      </dgm:prSet>
      <dgm:spPr/>
      <dgm:t>
        <a:bodyPr/>
        <a:lstStyle/>
        <a:p>
          <a:endParaRPr kumimoji="1" lang="ja-JP" altLang="en-US"/>
        </a:p>
      </dgm:t>
    </dgm:pt>
  </dgm:ptLst>
  <dgm:cxnLst>
    <dgm:cxn modelId="{75D95C4A-2AD5-48B6-B1B5-B817D7A79879}" type="presOf" srcId="{95C6A83B-D0D3-412C-978E-AF16BC84C0D0}" destId="{8FCB1E00-3146-482B-9CD6-F035BF4A839B}" srcOrd="0" destOrd="1" presId="urn:microsoft.com/office/officeart/2005/8/layout/vList4"/>
    <dgm:cxn modelId="{1720756D-4772-4FD1-921F-8FA001CFE95A}" srcId="{3844D3EF-B807-420F-870F-C1A9881B2CB7}" destId="{ED766B87-3343-4106-9014-FD901517D967}" srcOrd="0" destOrd="0" parTransId="{0B26E4BA-5D87-4D3F-8D66-21522695D0CE}" sibTransId="{C8AAD12F-4F41-47EB-8CAC-1FC2D95D1BC2}"/>
    <dgm:cxn modelId="{8115E6BF-5E4A-425A-A3FA-888E0608483B}" srcId="{3844D3EF-B807-420F-870F-C1A9881B2CB7}" destId="{A2F44AAF-6FBE-4EFF-A2FA-87E732F61098}" srcOrd="2" destOrd="0" parTransId="{A4753E4F-6608-4BFC-813E-DD63874EAF92}" sibTransId="{B933E378-02EB-4132-BF1C-AE62FAD30758}"/>
    <dgm:cxn modelId="{4BD08A9E-B24C-424B-829E-A41197E3BF3D}" type="presOf" srcId="{FD2995A2-98B0-4550-B2BD-676FC2B73E3E}" destId="{7EB184D5-D77C-4CBA-92BC-C87727D4C948}" srcOrd="1" destOrd="1" presId="urn:microsoft.com/office/officeart/2005/8/layout/vList4"/>
    <dgm:cxn modelId="{3002FF27-BE30-4B71-9592-F5F382597A92}" srcId="{3844D3EF-B807-420F-870F-C1A9881B2CB7}" destId="{EA1187A9-534C-4474-A4FC-7415348EAB8E}" srcOrd="1" destOrd="0" parTransId="{AA3A369A-56F1-447D-898E-547D4E8566FE}" sibTransId="{E2B52E96-4AF8-499E-B6F9-AC595C00A097}"/>
    <dgm:cxn modelId="{5AD5D16D-5BAF-4DB8-96B5-C5F0CFB47127}" type="presOf" srcId="{EA1187A9-534C-4474-A4FC-7415348EAB8E}" destId="{B8DEE97B-81D3-4583-9B85-69A0F01931C6}" srcOrd="0" destOrd="2" presId="urn:microsoft.com/office/officeart/2005/8/layout/vList4"/>
    <dgm:cxn modelId="{9095C2E1-2480-497D-A5D7-FA5616B7581E}" type="presOf" srcId="{4DCA1FEA-AF7B-4994-AABB-190F72949E9E}" destId="{8FCB1E00-3146-482B-9CD6-F035BF4A839B}" srcOrd="0" destOrd="0" presId="urn:microsoft.com/office/officeart/2005/8/layout/vList4"/>
    <dgm:cxn modelId="{36465E2D-8AF7-4892-B2E6-0A7814869BAA}" type="presOf" srcId="{4DCA1FEA-AF7B-4994-AABB-190F72949E9E}" destId="{3767D3B7-6E7B-4CED-B351-3F108C601167}" srcOrd="1" destOrd="0" presId="urn:microsoft.com/office/officeart/2005/8/layout/vList4"/>
    <dgm:cxn modelId="{A315635F-F64F-4B49-ADDA-0E94992E5027}" srcId="{4DCA1FEA-AF7B-4994-AABB-190F72949E9E}" destId="{17D964FD-77F0-408B-8891-BAACCFCB3C85}" srcOrd="2" destOrd="0" parTransId="{79F0DBC0-56B9-4AEB-9F36-8C63A82643D7}" sibTransId="{251AB0CA-1A91-4356-BFAB-778C6DD9AFF9}"/>
    <dgm:cxn modelId="{FF3C6FD4-491C-4710-AAC7-774C809F027C}" srcId="{3CA54997-A87E-4462-8A87-EBA745ED470E}" destId="{00423CF0-E931-4116-BEB1-3AE42A9B4289}" srcOrd="2" destOrd="0" parTransId="{5C664E1A-D1F5-4357-8301-39FBE1EC239B}" sibTransId="{4BCE6B96-FAA0-4B49-AD51-381170EA16F2}"/>
    <dgm:cxn modelId="{A60D4A61-7EAB-43DB-8ADB-8D044E9D7407}" type="presOf" srcId="{43095063-5EBC-45BE-93DC-E84D49E6A48D}" destId="{3767D3B7-6E7B-4CED-B351-3F108C601167}" srcOrd="1" destOrd="2" presId="urn:microsoft.com/office/officeart/2005/8/layout/vList4"/>
    <dgm:cxn modelId="{62B3771A-5FFB-40CD-9BB7-B984F1AC1553}" type="presOf" srcId="{D19270D9-E7AE-4EA6-95FA-859A8253F6CB}" destId="{62959BF6-63A5-4044-9AE0-8C6A5143A62D}" srcOrd="0" destOrd="2" presId="urn:microsoft.com/office/officeart/2005/8/layout/vList4"/>
    <dgm:cxn modelId="{8CB7FE9D-CAAE-44DA-8AF1-E68294C4C5CE}" srcId="{3CA54997-A87E-4462-8A87-EBA745ED470E}" destId="{3844D3EF-B807-420F-870F-C1A9881B2CB7}" srcOrd="1" destOrd="0" parTransId="{49CB7C3D-4F7D-44EE-A90E-A3D82CBAEC91}" sibTransId="{AC9F2FF4-0A1A-4CB4-A393-DABA666196DD}"/>
    <dgm:cxn modelId="{CEE2DDBF-3386-420C-A1AA-A1F124A50017}" type="presOf" srcId="{EA1187A9-534C-4474-A4FC-7415348EAB8E}" destId="{FF57BD59-3562-4237-A7EF-5487ED09B06F}" srcOrd="1" destOrd="2" presId="urn:microsoft.com/office/officeart/2005/8/layout/vList4"/>
    <dgm:cxn modelId="{B42DBE4D-821E-44C7-84CC-E57EC18DCAED}" type="presOf" srcId="{95C6A83B-D0D3-412C-978E-AF16BC84C0D0}" destId="{3767D3B7-6E7B-4CED-B351-3F108C601167}" srcOrd="1" destOrd="1" presId="urn:microsoft.com/office/officeart/2005/8/layout/vList4"/>
    <dgm:cxn modelId="{0BC7F993-833C-426B-96DC-C04D5FDDF402}" type="presOf" srcId="{3844D3EF-B807-420F-870F-C1A9881B2CB7}" destId="{FF57BD59-3562-4237-A7EF-5487ED09B06F}" srcOrd="1" destOrd="0" presId="urn:microsoft.com/office/officeart/2005/8/layout/vList4"/>
    <dgm:cxn modelId="{D5035155-D3D8-4BBB-8190-F2E8FE83A71E}" type="presOf" srcId="{43095063-5EBC-45BE-93DC-E84D49E6A48D}" destId="{8FCB1E00-3146-482B-9CD6-F035BF4A839B}" srcOrd="0" destOrd="2" presId="urn:microsoft.com/office/officeart/2005/8/layout/vList4"/>
    <dgm:cxn modelId="{0B118C50-DF3F-4F41-A778-64237B89B2F7}" type="presOf" srcId="{ED766B87-3343-4106-9014-FD901517D967}" destId="{FF57BD59-3562-4237-A7EF-5487ED09B06F}" srcOrd="1" destOrd="1" presId="urn:microsoft.com/office/officeart/2005/8/layout/vList4"/>
    <dgm:cxn modelId="{350E6664-5EED-4B38-B811-14D685F5749B}" srcId="{3CA54997-A87E-4462-8A87-EBA745ED470E}" destId="{4DCA1FEA-AF7B-4994-AABB-190F72949E9E}" srcOrd="0" destOrd="0" parTransId="{FEE40820-2F85-4735-9ABA-701817307F7B}" sibTransId="{76C37097-FC3B-4B89-A5C5-A46BCC3C6042}"/>
    <dgm:cxn modelId="{255C9AA5-1304-4AC5-9C64-D41093A842C1}" type="presOf" srcId="{3CA54997-A87E-4462-8A87-EBA745ED470E}" destId="{E6FF0AA5-2767-4EF1-AA99-801FA1448191}" srcOrd="0" destOrd="0" presId="urn:microsoft.com/office/officeart/2005/8/layout/vList4"/>
    <dgm:cxn modelId="{3203A091-47D7-4D9F-89C3-7610003E10BB}" type="presOf" srcId="{00423CF0-E931-4116-BEB1-3AE42A9B4289}" destId="{7EB184D5-D77C-4CBA-92BC-C87727D4C948}" srcOrd="1" destOrd="0" presId="urn:microsoft.com/office/officeart/2005/8/layout/vList4"/>
    <dgm:cxn modelId="{3F0CF4FE-017B-49A4-B7EB-36A05EB2CFFF}" type="presOf" srcId="{3844D3EF-B807-420F-870F-C1A9881B2CB7}" destId="{B8DEE97B-81D3-4583-9B85-69A0F01931C6}" srcOrd="0" destOrd="0" presId="urn:microsoft.com/office/officeart/2005/8/layout/vList4"/>
    <dgm:cxn modelId="{34F790CF-E267-466E-B1C9-E4145A47DA42}" type="presOf" srcId="{A2F44AAF-6FBE-4EFF-A2FA-87E732F61098}" destId="{B8DEE97B-81D3-4583-9B85-69A0F01931C6}" srcOrd="0" destOrd="3" presId="urn:microsoft.com/office/officeart/2005/8/layout/vList4"/>
    <dgm:cxn modelId="{8E951B48-444B-4417-9FE9-98B2F5A47EB7}" type="presOf" srcId="{00423CF0-E931-4116-BEB1-3AE42A9B4289}" destId="{62959BF6-63A5-4044-9AE0-8C6A5143A62D}" srcOrd="0" destOrd="0" presId="urn:microsoft.com/office/officeart/2005/8/layout/vList4"/>
    <dgm:cxn modelId="{03313146-DF49-4558-8EA7-6B15B98C59D9}" type="presOf" srcId="{17D964FD-77F0-408B-8891-BAACCFCB3C85}" destId="{8FCB1E00-3146-482B-9CD6-F035BF4A839B}" srcOrd="0" destOrd="3" presId="urn:microsoft.com/office/officeart/2005/8/layout/vList4"/>
    <dgm:cxn modelId="{79E3B13D-DE6F-47B7-B5FA-199705680F77}" srcId="{00423CF0-E931-4116-BEB1-3AE42A9B4289}" destId="{FD2995A2-98B0-4550-B2BD-676FC2B73E3E}" srcOrd="0" destOrd="0" parTransId="{3D9E2D67-463E-4A6B-ADB4-50AF79A2F6E8}" sibTransId="{32E2AEB1-3DAD-4011-B58A-110B623E1031}"/>
    <dgm:cxn modelId="{132DEF90-D314-4436-A99B-25910F78DC5B}" srcId="{4DCA1FEA-AF7B-4994-AABB-190F72949E9E}" destId="{95C6A83B-D0D3-412C-978E-AF16BC84C0D0}" srcOrd="0" destOrd="0" parTransId="{B4815A85-0548-4FAF-923B-261C10A725A3}" sibTransId="{1D1D0959-E38B-4E9D-9C31-5C85343129B5}"/>
    <dgm:cxn modelId="{C1B68977-6AE6-446E-9EDB-283A9541C369}" srcId="{4DCA1FEA-AF7B-4994-AABB-190F72949E9E}" destId="{43095063-5EBC-45BE-93DC-E84D49E6A48D}" srcOrd="1" destOrd="0" parTransId="{5B535E5A-45A0-4152-BDA4-E4D64A7E665A}" sibTransId="{723924E6-0FB4-41A6-98C3-58EB25B76ED5}"/>
    <dgm:cxn modelId="{FEBEE0B8-D6E7-4DA3-B220-2C78B5FF8B9A}" type="presOf" srcId="{A2F44AAF-6FBE-4EFF-A2FA-87E732F61098}" destId="{FF57BD59-3562-4237-A7EF-5487ED09B06F}" srcOrd="1" destOrd="3" presId="urn:microsoft.com/office/officeart/2005/8/layout/vList4"/>
    <dgm:cxn modelId="{82C99595-F7BB-49E8-A0AF-E9206A3852CD}" srcId="{00423CF0-E931-4116-BEB1-3AE42A9B4289}" destId="{D19270D9-E7AE-4EA6-95FA-859A8253F6CB}" srcOrd="1" destOrd="0" parTransId="{14F4D4E7-A070-464E-AC60-2EB5FF77C6BD}" sibTransId="{2F215E44-2172-4156-83B4-2E5A8DB18414}"/>
    <dgm:cxn modelId="{6574F8CC-2431-44DD-8987-9B588EB8B0C0}" type="presOf" srcId="{17D964FD-77F0-408B-8891-BAACCFCB3C85}" destId="{3767D3B7-6E7B-4CED-B351-3F108C601167}" srcOrd="1" destOrd="3" presId="urn:microsoft.com/office/officeart/2005/8/layout/vList4"/>
    <dgm:cxn modelId="{30C25F77-0AA5-467A-92E2-1B70F9CE3A78}" type="presOf" srcId="{D19270D9-E7AE-4EA6-95FA-859A8253F6CB}" destId="{7EB184D5-D77C-4CBA-92BC-C87727D4C948}" srcOrd="1" destOrd="2" presId="urn:microsoft.com/office/officeart/2005/8/layout/vList4"/>
    <dgm:cxn modelId="{36E5EEDC-F276-4D90-A9B5-FAE1B0E1A399}" type="presOf" srcId="{FD2995A2-98B0-4550-B2BD-676FC2B73E3E}" destId="{62959BF6-63A5-4044-9AE0-8C6A5143A62D}" srcOrd="0" destOrd="1" presId="urn:microsoft.com/office/officeart/2005/8/layout/vList4"/>
    <dgm:cxn modelId="{64E36819-B994-4326-8EE2-D698AAC5933F}" type="presOf" srcId="{ED766B87-3343-4106-9014-FD901517D967}" destId="{B8DEE97B-81D3-4583-9B85-69A0F01931C6}" srcOrd="0" destOrd="1" presId="urn:microsoft.com/office/officeart/2005/8/layout/vList4"/>
    <dgm:cxn modelId="{DDF1CA16-AB01-4D06-92FC-3860BAB7C538}" type="presParOf" srcId="{E6FF0AA5-2767-4EF1-AA99-801FA1448191}" destId="{40D50951-A3FE-4383-B5FA-E7CCB98CEAF7}" srcOrd="0" destOrd="0" presId="urn:microsoft.com/office/officeart/2005/8/layout/vList4"/>
    <dgm:cxn modelId="{04FFEF0B-3B7C-444E-AF77-B63182BC6D9F}" type="presParOf" srcId="{40D50951-A3FE-4383-B5FA-E7CCB98CEAF7}" destId="{8FCB1E00-3146-482B-9CD6-F035BF4A839B}" srcOrd="0" destOrd="0" presId="urn:microsoft.com/office/officeart/2005/8/layout/vList4"/>
    <dgm:cxn modelId="{D27FEAFB-278F-430C-B58C-42FF08862E07}" type="presParOf" srcId="{40D50951-A3FE-4383-B5FA-E7CCB98CEAF7}" destId="{3405F045-2907-4D32-BE01-B50DEE0F5F41}" srcOrd="1" destOrd="0" presId="urn:microsoft.com/office/officeart/2005/8/layout/vList4"/>
    <dgm:cxn modelId="{C122CEF6-7B58-4247-903C-02561885EF06}" type="presParOf" srcId="{40D50951-A3FE-4383-B5FA-E7CCB98CEAF7}" destId="{3767D3B7-6E7B-4CED-B351-3F108C601167}" srcOrd="2" destOrd="0" presId="urn:microsoft.com/office/officeart/2005/8/layout/vList4"/>
    <dgm:cxn modelId="{238E2466-E113-47A9-9720-6FE576D46032}" type="presParOf" srcId="{E6FF0AA5-2767-4EF1-AA99-801FA1448191}" destId="{4933F546-AB75-4787-B04D-08764438F353}" srcOrd="1" destOrd="0" presId="urn:microsoft.com/office/officeart/2005/8/layout/vList4"/>
    <dgm:cxn modelId="{9AB883B2-F930-4DC4-B9CF-344A5D719EC8}" type="presParOf" srcId="{E6FF0AA5-2767-4EF1-AA99-801FA1448191}" destId="{F3C053F2-7679-473F-B0AF-6C7EC175129D}" srcOrd="2" destOrd="0" presId="urn:microsoft.com/office/officeart/2005/8/layout/vList4"/>
    <dgm:cxn modelId="{A64F97C3-11B1-4C1D-9EF1-7D2B77C63202}" type="presParOf" srcId="{F3C053F2-7679-473F-B0AF-6C7EC175129D}" destId="{B8DEE97B-81D3-4583-9B85-69A0F01931C6}" srcOrd="0" destOrd="0" presId="urn:microsoft.com/office/officeart/2005/8/layout/vList4"/>
    <dgm:cxn modelId="{3557564A-D093-4074-9B80-483691AA9BDF}" type="presParOf" srcId="{F3C053F2-7679-473F-B0AF-6C7EC175129D}" destId="{7822B467-C7FD-44BE-815E-ADED3FA34EA3}" srcOrd="1" destOrd="0" presId="urn:microsoft.com/office/officeart/2005/8/layout/vList4"/>
    <dgm:cxn modelId="{7E9785D7-E615-4CF0-BBF2-F46B7C213DF9}" type="presParOf" srcId="{F3C053F2-7679-473F-B0AF-6C7EC175129D}" destId="{FF57BD59-3562-4237-A7EF-5487ED09B06F}" srcOrd="2" destOrd="0" presId="urn:microsoft.com/office/officeart/2005/8/layout/vList4"/>
    <dgm:cxn modelId="{F02DBAC5-5D07-4D73-801A-7B2310E156E3}" type="presParOf" srcId="{E6FF0AA5-2767-4EF1-AA99-801FA1448191}" destId="{A34EE5A6-5CC8-455C-81D8-9CC75D785747}" srcOrd="3" destOrd="0" presId="urn:microsoft.com/office/officeart/2005/8/layout/vList4"/>
    <dgm:cxn modelId="{B02224F2-BE17-4EFF-9D50-D1FA592494B1}" type="presParOf" srcId="{E6FF0AA5-2767-4EF1-AA99-801FA1448191}" destId="{8410F323-A5FB-4FE0-B8F8-B142DC4EB5A9}" srcOrd="4" destOrd="0" presId="urn:microsoft.com/office/officeart/2005/8/layout/vList4"/>
    <dgm:cxn modelId="{3F84A6CE-4827-49C8-97B3-280212B0DE43}" type="presParOf" srcId="{8410F323-A5FB-4FE0-B8F8-B142DC4EB5A9}" destId="{62959BF6-63A5-4044-9AE0-8C6A5143A62D}" srcOrd="0" destOrd="0" presId="urn:microsoft.com/office/officeart/2005/8/layout/vList4"/>
    <dgm:cxn modelId="{1C5303FA-2A00-440D-9DE1-520B3A8617A0}" type="presParOf" srcId="{8410F323-A5FB-4FE0-B8F8-B142DC4EB5A9}" destId="{004E5B4F-7418-4906-B6DB-3C36FF3D8479}" srcOrd="1" destOrd="0" presId="urn:microsoft.com/office/officeart/2005/8/layout/vList4"/>
    <dgm:cxn modelId="{785B17EA-64BF-44EB-ADAD-67641C4B074E}" type="presParOf" srcId="{8410F323-A5FB-4FE0-B8F8-B142DC4EB5A9}" destId="{7EB184D5-D77C-4CBA-92BC-C87727D4C948}" srcOrd="2" destOrd="0" presId="urn:microsoft.com/office/officeart/2005/8/layout/vList4"/>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E00EE887-FEC9-4728-B2C7-CFC1194AE6E2}" type="datetimeFigureOut">
              <a:rPr kumimoji="1" lang="ja-JP" altLang="en-US" smtClean="0"/>
              <a:pPr/>
              <a:t>2007/2/5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F38B5036-B7AA-48CA-8D80-C2255598A32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14</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16</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17</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18</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19</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20</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21</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22</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24</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25</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26</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27</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28</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29</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30</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31</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32</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34</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35</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36</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37</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38</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39</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40</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41</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42</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44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38B5036-B7AA-48CA-8D80-C2255598A321}"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東京勉強会 </a:t>
            </a:r>
            <a:r>
              <a:rPr kumimoji="0" lang="en-US" altLang="ja-JP" sz="2400" dirty="0">
                <a:solidFill>
                  <a:schemeClr val="tx2"/>
                </a:solidFill>
              </a:rPr>
              <a:t>#4</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blogs.wankuma.com/ogna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2800" dirty="0" smtClean="0"/>
              <a:t>.NET</a:t>
            </a:r>
            <a:r>
              <a:rPr kumimoji="1" lang="ja-JP" altLang="en-US" sz="2800" dirty="0" smtClean="0"/>
              <a:t>で始めるオブジェクト指向プログラミング入門</a:t>
            </a:r>
            <a:r>
              <a:rPr kumimoji="1" lang="en-US" altLang="ja-JP" sz="2800" dirty="0" smtClean="0"/>
              <a:t/>
            </a:r>
            <a:br>
              <a:rPr kumimoji="1" lang="en-US" altLang="ja-JP" sz="2800" dirty="0" smtClean="0"/>
            </a:br>
            <a:r>
              <a:rPr kumimoji="1" lang="ja-JP" altLang="en-US" sz="2800" dirty="0" smtClean="0"/>
              <a:t>～俺流オブジェクト指向をあなたに～</a:t>
            </a:r>
            <a:endParaRPr kumimoji="1" lang="ja-JP" altLang="en-US" sz="2800" dirty="0"/>
          </a:p>
        </p:txBody>
      </p:sp>
      <p:sp>
        <p:nvSpPr>
          <p:cNvPr id="5" name="サブタイトル 4"/>
          <p:cNvSpPr>
            <a:spLocks noGrp="1"/>
          </p:cNvSpPr>
          <p:nvPr>
            <p:ph type="subTitle" idx="1"/>
          </p:nvPr>
        </p:nvSpPr>
        <p:spPr/>
        <p:txBody>
          <a:bodyPr/>
          <a:lstStyle/>
          <a:p>
            <a:r>
              <a:rPr kumimoji="1" lang="ja-JP" altLang="en-US" sz="2800" dirty="0" smtClean="0"/>
              <a:t>もり　ひろゆき（ひろえむ）</a:t>
            </a:r>
            <a:endParaRPr kumimoji="1" lang="en-US" altLang="ja-JP" sz="2800" dirty="0" smtClean="0"/>
          </a:p>
          <a:p>
            <a:r>
              <a:rPr lang="ja-JP" altLang="en-US" sz="2800" dirty="0" err="1" smtClean="0"/>
              <a:t>わんくま</a:t>
            </a:r>
            <a:r>
              <a:rPr lang="ja-JP" altLang="en-US" sz="2800" dirty="0" smtClean="0"/>
              <a:t>同盟</a:t>
            </a:r>
            <a:endParaRPr lang="en-US" altLang="ja-JP" sz="2800" dirty="0" smtClean="0"/>
          </a:p>
          <a:p>
            <a:r>
              <a:rPr lang="en-US" altLang="ja-JP" sz="2800" dirty="0" smtClean="0"/>
              <a:t>http://blogs.wankuma.com/hirom/</a:t>
            </a:r>
            <a:endParaRPr kumimoji="1" lang="ja-JP"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ただ問題が・・・・</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lang="ja-JP" altLang="en-US" dirty="0" smtClean="0"/>
              <a:t>実は</a:t>
            </a:r>
            <a:r>
              <a:rPr lang="en-US" altLang="ja-JP" dirty="0" err="1" smtClean="0"/>
              <a:t>Wakuma</a:t>
            </a:r>
            <a:r>
              <a:rPr lang="ja-JP" altLang="en-US" dirty="0" smtClean="0"/>
              <a:t>クラスとしても定義できたりする</a:t>
            </a:r>
            <a:endParaRPr lang="en-US" altLang="ja-JP" dirty="0" smtClean="0"/>
          </a:p>
          <a:p>
            <a:endParaRPr kumimoji="1" lang="ja-JP" altLang="en-US" dirty="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仮に・・・本物は・・・</a:t>
            </a:r>
            <a:endParaRPr kumimoji="1" lang="ja-JP" altLang="en-US" sz="3200" dirty="0"/>
          </a:p>
        </p:txBody>
      </p:sp>
      <p:grpSp>
        <p:nvGrpSpPr>
          <p:cNvPr id="5" name="グループ化 4"/>
          <p:cNvGrpSpPr/>
          <p:nvPr/>
        </p:nvGrpSpPr>
        <p:grpSpPr>
          <a:xfrm>
            <a:off x="428596" y="1571612"/>
            <a:ext cx="3857652" cy="4214842"/>
            <a:chOff x="428596" y="1571612"/>
            <a:chExt cx="3857652" cy="4214842"/>
          </a:xfrm>
        </p:grpSpPr>
        <p:sp>
          <p:nvSpPr>
            <p:cNvPr id="6" name="角丸四角形 5"/>
            <p:cNvSpPr/>
            <p:nvPr/>
          </p:nvSpPr>
          <p:spPr>
            <a:xfrm>
              <a:off x="428596" y="1571612"/>
              <a:ext cx="3857652" cy="4214842"/>
            </a:xfrm>
            <a:prstGeom prst="roundRect">
              <a:avLst>
                <a:gd name="adj" fmla="val 51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err="1" smtClean="0"/>
                <a:t>Wankuma</a:t>
              </a:r>
              <a:endParaRPr kumimoji="1" lang="ja-JP" altLang="en-US" dirty="0"/>
            </a:p>
          </p:txBody>
        </p:sp>
        <p:sp>
          <p:nvSpPr>
            <p:cNvPr id="7" name="正方形/長方形 6"/>
            <p:cNvSpPr/>
            <p:nvPr/>
          </p:nvSpPr>
          <p:spPr>
            <a:xfrm>
              <a:off x="500034" y="364331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v</a:t>
              </a:r>
              <a:r>
                <a:rPr kumimoji="1" lang="en-US" altLang="ja-JP" dirty="0" smtClean="0"/>
                <a:t>irtual </a:t>
              </a:r>
              <a:r>
                <a:rPr kumimoji="1" lang="en-US" altLang="ja-JP" dirty="0" err="1" smtClean="0"/>
                <a:t>GetMyNameMessage</a:t>
              </a:r>
              <a:r>
                <a:rPr kumimoji="1" lang="en-US" altLang="ja-JP" dirty="0" smtClean="0"/>
                <a:t>()</a:t>
              </a:r>
              <a:endParaRPr kumimoji="1" lang="ja-JP" altLang="en-US" dirty="0"/>
            </a:p>
          </p:txBody>
        </p:sp>
        <p:sp>
          <p:nvSpPr>
            <p:cNvPr id="8" name="正方形/長方形 7"/>
            <p:cNvSpPr/>
            <p:nvPr/>
          </p:nvSpPr>
          <p:spPr>
            <a:xfrm>
              <a:off x="500034"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9" name="正方形/長方形 8"/>
            <p:cNvSpPr/>
            <p:nvPr/>
          </p:nvSpPr>
          <p:spPr>
            <a:xfrm>
              <a:off x="500034" y="221455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err="1" smtClean="0"/>
                <a:t>わんくま</a:t>
              </a:r>
              <a:r>
                <a:rPr kumimoji="1" lang="en-US" altLang="ja-JP" dirty="0" smtClean="0"/>
                <a:t>”</a:t>
              </a:r>
              <a:endParaRPr kumimoji="1" lang="ja-JP" altLang="en-US" dirty="0"/>
            </a:p>
          </p:txBody>
        </p:sp>
        <p:sp>
          <p:nvSpPr>
            <p:cNvPr id="10" name="正方形/長方形 9"/>
            <p:cNvSpPr/>
            <p:nvPr/>
          </p:nvSpPr>
          <p:spPr>
            <a:xfrm>
              <a:off x="500034"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grpSp>
        <p:nvGrpSpPr>
          <p:cNvPr id="11" name="グループ化 10"/>
          <p:cNvGrpSpPr/>
          <p:nvPr/>
        </p:nvGrpSpPr>
        <p:grpSpPr>
          <a:xfrm>
            <a:off x="4643438" y="1571612"/>
            <a:ext cx="4214842" cy="4214842"/>
            <a:chOff x="4643438" y="1571612"/>
            <a:chExt cx="4214842" cy="4214842"/>
          </a:xfrm>
        </p:grpSpPr>
        <p:sp>
          <p:nvSpPr>
            <p:cNvPr id="12" name="角丸四角形 11"/>
            <p:cNvSpPr/>
            <p:nvPr/>
          </p:nvSpPr>
          <p:spPr>
            <a:xfrm>
              <a:off x="4643438" y="1571612"/>
              <a:ext cx="4214842" cy="4214842"/>
            </a:xfrm>
            <a:prstGeom prst="roundRect">
              <a:avLst>
                <a:gd name="adj" fmla="val 5167"/>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t>Naka</a:t>
              </a:r>
              <a:endParaRPr kumimoji="1" lang="ja-JP" altLang="en-US" dirty="0"/>
            </a:p>
          </p:txBody>
        </p:sp>
        <p:sp>
          <p:nvSpPr>
            <p:cNvPr id="13" name="正方形/長方形 12"/>
            <p:cNvSpPr/>
            <p:nvPr/>
          </p:nvSpPr>
          <p:spPr>
            <a:xfrm>
              <a:off x="4857752" y="3643314"/>
              <a:ext cx="3714776" cy="42862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override</a:t>
              </a:r>
              <a:r>
                <a:rPr kumimoji="1" lang="en-US" altLang="ja-JP" dirty="0" smtClean="0"/>
                <a:t> </a:t>
              </a:r>
              <a:r>
                <a:rPr kumimoji="1" lang="en-US" altLang="ja-JP" dirty="0" err="1" smtClean="0"/>
                <a:t>GetMyNameMessage</a:t>
              </a:r>
              <a:r>
                <a:rPr kumimoji="1" lang="en-US" altLang="ja-JP" dirty="0" smtClean="0"/>
                <a:t>()</a:t>
              </a:r>
              <a:endParaRPr kumimoji="1" lang="ja-JP" altLang="en-US" dirty="0"/>
            </a:p>
          </p:txBody>
        </p:sp>
        <p:sp>
          <p:nvSpPr>
            <p:cNvPr id="14" name="正方形/長方形 13"/>
            <p:cNvSpPr/>
            <p:nvPr/>
          </p:nvSpPr>
          <p:spPr>
            <a:xfrm>
              <a:off x="4857752" y="2214554"/>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smtClean="0"/>
                <a:t>なか</a:t>
              </a:r>
              <a:r>
                <a:rPr kumimoji="1" lang="en-US" altLang="ja-JP" dirty="0" smtClean="0"/>
                <a:t>”</a:t>
              </a:r>
              <a:endParaRPr kumimoji="1" lang="ja-JP" altLang="en-US" dirty="0"/>
            </a:p>
          </p:txBody>
        </p:sp>
      </p:grpSp>
      <p:grpSp>
        <p:nvGrpSpPr>
          <p:cNvPr id="15" name="グループ化 14"/>
          <p:cNvGrpSpPr/>
          <p:nvPr/>
        </p:nvGrpSpPr>
        <p:grpSpPr>
          <a:xfrm>
            <a:off x="4214810" y="2857496"/>
            <a:ext cx="4357718" cy="2000264"/>
            <a:chOff x="4214810" y="2857496"/>
            <a:chExt cx="4357718" cy="2000264"/>
          </a:xfrm>
        </p:grpSpPr>
        <p:grpSp>
          <p:nvGrpSpPr>
            <p:cNvPr id="16" name="グループ化 15"/>
            <p:cNvGrpSpPr/>
            <p:nvPr/>
          </p:nvGrpSpPr>
          <p:grpSpPr>
            <a:xfrm>
              <a:off x="4857752" y="2857496"/>
              <a:ext cx="3714776" cy="2000264"/>
              <a:chOff x="4857752" y="2857496"/>
              <a:chExt cx="3714776" cy="2000264"/>
            </a:xfrm>
          </p:grpSpPr>
          <p:sp>
            <p:nvSpPr>
              <p:cNvPr id="19" name="正方形/長方形 13"/>
              <p:cNvSpPr/>
              <p:nvPr/>
            </p:nvSpPr>
            <p:spPr>
              <a:xfrm>
                <a:off x="4857752"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20" name="正方形/長方形 19"/>
              <p:cNvSpPr/>
              <p:nvPr/>
            </p:nvSpPr>
            <p:spPr>
              <a:xfrm>
                <a:off x="4857752"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cxnSp>
          <p:nvCxnSpPr>
            <p:cNvPr id="17" name="直線矢印コネクタ 16"/>
            <p:cNvCxnSpPr>
              <a:stCxn id="10" idx="3"/>
              <a:endCxn id="20" idx="1"/>
            </p:cNvCxnSpPr>
            <p:nvPr/>
          </p:nvCxnSpPr>
          <p:spPr>
            <a:xfrm>
              <a:off x="4214810" y="3071810"/>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8" idx="3"/>
            </p:cNvCxnSpPr>
            <p:nvPr/>
          </p:nvCxnSpPr>
          <p:spPr>
            <a:xfrm>
              <a:off x="4214810" y="4643446"/>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grpSp>
      <p:cxnSp>
        <p:nvCxnSpPr>
          <p:cNvPr id="21" name="直線矢印コネクタ 20"/>
          <p:cNvCxnSpPr/>
          <p:nvPr/>
        </p:nvCxnSpPr>
        <p:spPr>
          <a:xfrm>
            <a:off x="4214810" y="3857628"/>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857752" y="364331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v</a:t>
            </a:r>
            <a:r>
              <a:rPr kumimoji="1" lang="en-US" altLang="ja-JP" dirty="0" smtClean="0"/>
              <a:t>irtual </a:t>
            </a:r>
            <a:r>
              <a:rPr kumimoji="1" lang="en-US" altLang="ja-JP" dirty="0" err="1" smtClean="0"/>
              <a:t>GetMyNameMessage</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共通で使えるところだけ・・・</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みんな同じことをするところだけまとめちゃえ</a:t>
            </a:r>
            <a:endParaRPr kumimoji="1" lang="ja-JP" altLang="en-US" dirty="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抽象クラス・具象クラス</a:t>
            </a:r>
            <a:endParaRPr kumimoji="1" lang="ja-JP" altLang="en-US" sz="3200" dirty="0"/>
          </a:p>
        </p:txBody>
      </p:sp>
      <p:grpSp>
        <p:nvGrpSpPr>
          <p:cNvPr id="3" name="グループ化 4"/>
          <p:cNvGrpSpPr/>
          <p:nvPr/>
        </p:nvGrpSpPr>
        <p:grpSpPr>
          <a:xfrm>
            <a:off x="428596" y="1571612"/>
            <a:ext cx="3857652" cy="4214842"/>
            <a:chOff x="428596" y="1571612"/>
            <a:chExt cx="3857652" cy="4214842"/>
          </a:xfrm>
        </p:grpSpPr>
        <p:sp>
          <p:nvSpPr>
            <p:cNvPr id="6" name="角丸四角形 5"/>
            <p:cNvSpPr/>
            <p:nvPr/>
          </p:nvSpPr>
          <p:spPr>
            <a:xfrm>
              <a:off x="428596" y="1571612"/>
              <a:ext cx="3857652" cy="4214842"/>
            </a:xfrm>
            <a:prstGeom prst="roundRect">
              <a:avLst>
                <a:gd name="adj" fmla="val 51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t>abstract </a:t>
              </a:r>
              <a:r>
                <a:rPr kumimoji="1" lang="en-US" altLang="ja-JP" dirty="0" err="1" smtClean="0"/>
                <a:t>Wankuma</a:t>
              </a:r>
              <a:endParaRPr kumimoji="1" lang="ja-JP" altLang="en-US" dirty="0"/>
            </a:p>
          </p:txBody>
        </p:sp>
        <p:sp>
          <p:nvSpPr>
            <p:cNvPr id="7" name="正方形/長方形 6"/>
            <p:cNvSpPr/>
            <p:nvPr/>
          </p:nvSpPr>
          <p:spPr>
            <a:xfrm>
              <a:off x="500034" y="364331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abstract</a:t>
              </a:r>
              <a:r>
                <a:rPr kumimoji="1" lang="en-US" altLang="ja-JP" dirty="0" smtClean="0"/>
                <a:t> </a:t>
              </a:r>
              <a:r>
                <a:rPr kumimoji="1" lang="en-US" altLang="ja-JP" dirty="0" err="1" smtClean="0"/>
                <a:t>GetMyNameMessage</a:t>
              </a:r>
              <a:r>
                <a:rPr kumimoji="1" lang="en-US" altLang="ja-JP" dirty="0" smtClean="0"/>
                <a:t>()</a:t>
              </a:r>
              <a:endParaRPr kumimoji="1" lang="ja-JP" altLang="en-US" dirty="0"/>
            </a:p>
          </p:txBody>
        </p:sp>
        <p:sp>
          <p:nvSpPr>
            <p:cNvPr id="8" name="正方形/長方形 7"/>
            <p:cNvSpPr/>
            <p:nvPr/>
          </p:nvSpPr>
          <p:spPr>
            <a:xfrm>
              <a:off x="500034"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9" name="正方形/長方形 8"/>
            <p:cNvSpPr/>
            <p:nvPr/>
          </p:nvSpPr>
          <p:spPr>
            <a:xfrm>
              <a:off x="500034" y="221455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err="1" smtClean="0"/>
                <a:t>わんくま</a:t>
              </a:r>
              <a:r>
                <a:rPr kumimoji="1" lang="en-US" altLang="ja-JP" dirty="0" smtClean="0"/>
                <a:t>”</a:t>
              </a:r>
              <a:endParaRPr kumimoji="1" lang="ja-JP" altLang="en-US" dirty="0"/>
            </a:p>
          </p:txBody>
        </p:sp>
        <p:sp>
          <p:nvSpPr>
            <p:cNvPr id="10" name="正方形/長方形 9"/>
            <p:cNvSpPr/>
            <p:nvPr/>
          </p:nvSpPr>
          <p:spPr>
            <a:xfrm>
              <a:off x="500034"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grpSp>
        <p:nvGrpSpPr>
          <p:cNvPr id="4" name="グループ化 10"/>
          <p:cNvGrpSpPr/>
          <p:nvPr/>
        </p:nvGrpSpPr>
        <p:grpSpPr>
          <a:xfrm>
            <a:off x="4643438" y="1571612"/>
            <a:ext cx="4214842" cy="4214842"/>
            <a:chOff x="4643438" y="1571612"/>
            <a:chExt cx="4214842" cy="4214842"/>
          </a:xfrm>
        </p:grpSpPr>
        <p:sp>
          <p:nvSpPr>
            <p:cNvPr id="12" name="角丸四角形 11"/>
            <p:cNvSpPr/>
            <p:nvPr/>
          </p:nvSpPr>
          <p:spPr>
            <a:xfrm>
              <a:off x="4643438" y="1571612"/>
              <a:ext cx="4214842" cy="4214842"/>
            </a:xfrm>
            <a:prstGeom prst="roundRect">
              <a:avLst>
                <a:gd name="adj" fmla="val 5167"/>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t>Naka</a:t>
              </a:r>
              <a:endParaRPr kumimoji="1" lang="ja-JP" altLang="en-US" dirty="0"/>
            </a:p>
          </p:txBody>
        </p:sp>
        <p:sp>
          <p:nvSpPr>
            <p:cNvPr id="13" name="正方形/長方形 12"/>
            <p:cNvSpPr/>
            <p:nvPr/>
          </p:nvSpPr>
          <p:spPr>
            <a:xfrm>
              <a:off x="4857752" y="3643314"/>
              <a:ext cx="3500462" cy="4286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override</a:t>
              </a:r>
              <a:r>
                <a:rPr kumimoji="1" lang="en-US" altLang="ja-JP" dirty="0" smtClean="0"/>
                <a:t> </a:t>
              </a:r>
              <a:r>
                <a:rPr kumimoji="1" lang="en-US" altLang="ja-JP" dirty="0" err="1" smtClean="0"/>
                <a:t>GetMyNameMessage</a:t>
              </a:r>
              <a:r>
                <a:rPr kumimoji="1" lang="en-US" altLang="ja-JP" dirty="0" smtClean="0"/>
                <a:t>()</a:t>
              </a:r>
              <a:endParaRPr kumimoji="1" lang="ja-JP" altLang="en-US" dirty="0"/>
            </a:p>
          </p:txBody>
        </p:sp>
        <p:sp>
          <p:nvSpPr>
            <p:cNvPr id="14" name="正方形/長方形 13"/>
            <p:cNvSpPr/>
            <p:nvPr/>
          </p:nvSpPr>
          <p:spPr>
            <a:xfrm>
              <a:off x="4857752" y="2214554"/>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smtClean="0"/>
                <a:t>なか</a:t>
              </a:r>
              <a:r>
                <a:rPr kumimoji="1" lang="en-US" altLang="ja-JP" dirty="0" smtClean="0"/>
                <a:t>”</a:t>
              </a:r>
              <a:endParaRPr kumimoji="1" lang="ja-JP" altLang="en-US" dirty="0"/>
            </a:p>
          </p:txBody>
        </p:sp>
      </p:grpSp>
      <p:grpSp>
        <p:nvGrpSpPr>
          <p:cNvPr id="5" name="グループ化 14"/>
          <p:cNvGrpSpPr/>
          <p:nvPr/>
        </p:nvGrpSpPr>
        <p:grpSpPr>
          <a:xfrm>
            <a:off x="4214810" y="2857496"/>
            <a:ext cx="4357718" cy="2000264"/>
            <a:chOff x="4214810" y="2857496"/>
            <a:chExt cx="4357718" cy="2000264"/>
          </a:xfrm>
        </p:grpSpPr>
        <p:grpSp>
          <p:nvGrpSpPr>
            <p:cNvPr id="11" name="グループ化 15"/>
            <p:cNvGrpSpPr/>
            <p:nvPr/>
          </p:nvGrpSpPr>
          <p:grpSpPr>
            <a:xfrm>
              <a:off x="4857752" y="2857496"/>
              <a:ext cx="3714776" cy="2000264"/>
              <a:chOff x="4857752" y="2857496"/>
              <a:chExt cx="3714776" cy="2000264"/>
            </a:xfrm>
          </p:grpSpPr>
          <p:sp>
            <p:nvSpPr>
              <p:cNvPr id="19" name="正方形/長方形 13"/>
              <p:cNvSpPr/>
              <p:nvPr/>
            </p:nvSpPr>
            <p:spPr>
              <a:xfrm>
                <a:off x="4857752"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20" name="正方形/長方形 19"/>
              <p:cNvSpPr/>
              <p:nvPr/>
            </p:nvSpPr>
            <p:spPr>
              <a:xfrm>
                <a:off x="4857752"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cxnSp>
          <p:nvCxnSpPr>
            <p:cNvPr id="17" name="直線矢印コネクタ 16"/>
            <p:cNvCxnSpPr>
              <a:stCxn id="10" idx="3"/>
              <a:endCxn id="20" idx="1"/>
            </p:cNvCxnSpPr>
            <p:nvPr/>
          </p:nvCxnSpPr>
          <p:spPr>
            <a:xfrm>
              <a:off x="4214810" y="3071810"/>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8" idx="3"/>
            </p:cNvCxnSpPr>
            <p:nvPr/>
          </p:nvCxnSpPr>
          <p:spPr>
            <a:xfrm>
              <a:off x="4214810" y="4643446"/>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grpSp>
      <p:cxnSp>
        <p:nvCxnSpPr>
          <p:cNvPr id="21" name="直線矢印コネクタ 20"/>
          <p:cNvCxnSpPr/>
          <p:nvPr/>
        </p:nvCxnSpPr>
        <p:spPr>
          <a:xfrm>
            <a:off x="4214810" y="3857628"/>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んじゃ、必要なものを列挙しちゃえ</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とりあえず、列挙しておく</a:t>
            </a:r>
            <a:endParaRPr kumimoji="1" lang="ja-JP" altLang="en-US" dirty="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インターフェース</a:t>
            </a:r>
            <a:endParaRPr kumimoji="1" lang="ja-JP" altLang="en-US" sz="3200" dirty="0"/>
          </a:p>
        </p:txBody>
      </p:sp>
      <p:grpSp>
        <p:nvGrpSpPr>
          <p:cNvPr id="3" name="グループ化 4"/>
          <p:cNvGrpSpPr/>
          <p:nvPr/>
        </p:nvGrpSpPr>
        <p:grpSpPr>
          <a:xfrm>
            <a:off x="428596" y="1571612"/>
            <a:ext cx="3857652" cy="4214842"/>
            <a:chOff x="428596" y="1571612"/>
            <a:chExt cx="3857652" cy="4214842"/>
          </a:xfrm>
        </p:grpSpPr>
        <p:sp>
          <p:nvSpPr>
            <p:cNvPr id="6" name="角丸四角形 5"/>
            <p:cNvSpPr/>
            <p:nvPr/>
          </p:nvSpPr>
          <p:spPr>
            <a:xfrm>
              <a:off x="428596" y="1571612"/>
              <a:ext cx="3857652" cy="4214842"/>
            </a:xfrm>
            <a:prstGeom prst="roundRect">
              <a:avLst>
                <a:gd name="adj" fmla="val 51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err="1" smtClean="0"/>
                <a:t>IWankumable</a:t>
              </a:r>
              <a:endParaRPr kumimoji="1" lang="ja-JP" altLang="en-US" dirty="0"/>
            </a:p>
          </p:txBody>
        </p:sp>
        <p:sp>
          <p:nvSpPr>
            <p:cNvPr id="7" name="正方形/長方形 6"/>
            <p:cNvSpPr/>
            <p:nvPr/>
          </p:nvSpPr>
          <p:spPr>
            <a:xfrm>
              <a:off x="500034" y="364331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GetMyNameMessage</a:t>
              </a:r>
              <a:r>
                <a:rPr kumimoji="1" lang="en-US" altLang="ja-JP" dirty="0" smtClean="0"/>
                <a:t>()</a:t>
              </a:r>
              <a:endParaRPr kumimoji="1" lang="ja-JP" altLang="en-US" dirty="0"/>
            </a:p>
          </p:txBody>
        </p:sp>
        <p:sp>
          <p:nvSpPr>
            <p:cNvPr id="8" name="正方形/長方形 7"/>
            <p:cNvSpPr/>
            <p:nvPr/>
          </p:nvSpPr>
          <p:spPr>
            <a:xfrm>
              <a:off x="500034"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grpSp>
      <p:sp>
        <p:nvSpPr>
          <p:cNvPr id="12" name="角丸四角形 11"/>
          <p:cNvSpPr/>
          <p:nvPr/>
        </p:nvSpPr>
        <p:spPr>
          <a:xfrm>
            <a:off x="4643438" y="1571612"/>
            <a:ext cx="4214842" cy="4214842"/>
          </a:xfrm>
          <a:prstGeom prst="roundRect">
            <a:avLst>
              <a:gd name="adj" fmla="val 5167"/>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t>Naka</a:t>
            </a:r>
            <a:endParaRPr kumimoji="1" lang="ja-JP" altLang="en-US" dirty="0"/>
          </a:p>
        </p:txBody>
      </p:sp>
      <p:sp>
        <p:nvSpPr>
          <p:cNvPr id="13" name="正方形/長方形 12"/>
          <p:cNvSpPr/>
          <p:nvPr/>
        </p:nvSpPr>
        <p:spPr>
          <a:xfrm>
            <a:off x="4857752" y="3643314"/>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override</a:t>
            </a:r>
            <a:r>
              <a:rPr kumimoji="1" lang="en-US" altLang="ja-JP" dirty="0" smtClean="0"/>
              <a:t> </a:t>
            </a:r>
            <a:r>
              <a:rPr kumimoji="1" lang="en-US" altLang="ja-JP" dirty="0" err="1" smtClean="0"/>
              <a:t>GetMyNameMessage</a:t>
            </a:r>
            <a:r>
              <a:rPr kumimoji="1" lang="en-US" altLang="ja-JP" dirty="0" smtClean="0"/>
              <a:t>()</a:t>
            </a:r>
            <a:endParaRPr kumimoji="1" lang="ja-JP" altLang="en-US" dirty="0"/>
          </a:p>
        </p:txBody>
      </p:sp>
      <p:sp>
        <p:nvSpPr>
          <p:cNvPr id="14" name="正方形/長方形 13"/>
          <p:cNvSpPr/>
          <p:nvPr/>
        </p:nvSpPr>
        <p:spPr>
          <a:xfrm>
            <a:off x="4857752" y="2214554"/>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smtClean="0"/>
              <a:t>なか</a:t>
            </a:r>
            <a:r>
              <a:rPr kumimoji="1" lang="en-US" altLang="ja-JP" dirty="0" smtClean="0"/>
              <a:t>”</a:t>
            </a:r>
            <a:endParaRPr kumimoji="1" lang="ja-JP" altLang="en-US" dirty="0"/>
          </a:p>
        </p:txBody>
      </p:sp>
      <p:sp>
        <p:nvSpPr>
          <p:cNvPr id="19" name="正方形/長方形 13"/>
          <p:cNvSpPr/>
          <p:nvPr/>
        </p:nvSpPr>
        <p:spPr>
          <a:xfrm>
            <a:off x="4857752" y="4429132"/>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override</a:t>
            </a:r>
            <a:r>
              <a:rPr kumimoji="1" lang="en-US" altLang="ja-JP" dirty="0" smtClean="0"/>
              <a:t> </a:t>
            </a:r>
            <a:r>
              <a:rPr kumimoji="1" lang="en-US" altLang="ja-JP" dirty="0" err="1" smtClean="0"/>
              <a:t>GetCommunityName</a:t>
            </a:r>
            <a:r>
              <a:rPr kumimoji="1" lang="en-US" altLang="ja-JP" dirty="0" smtClean="0"/>
              <a:t>()</a:t>
            </a:r>
            <a:endParaRPr kumimoji="1" lang="ja-JP" altLang="en-US" dirty="0"/>
          </a:p>
        </p:txBody>
      </p:sp>
      <p:sp>
        <p:nvSpPr>
          <p:cNvPr id="20" name="正方形/長方形 19"/>
          <p:cNvSpPr/>
          <p:nvPr/>
        </p:nvSpPr>
        <p:spPr>
          <a:xfrm>
            <a:off x="4857752" y="2857496"/>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cxnSp>
        <p:nvCxnSpPr>
          <p:cNvPr id="18" name="直線矢印コネクタ 17"/>
          <p:cNvCxnSpPr>
            <a:stCxn id="8" idx="3"/>
          </p:cNvCxnSpPr>
          <p:nvPr/>
        </p:nvCxnSpPr>
        <p:spPr>
          <a:xfrm>
            <a:off x="4214810" y="4643446"/>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214810" y="3857628"/>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062886" y="3244334"/>
            <a:ext cx="1018227" cy="369332"/>
          </a:xfrm>
          <a:prstGeom prst="rect">
            <a:avLst/>
          </a:prstGeom>
        </p:spPr>
        <p:txBody>
          <a:bodyPr wrap="none">
            <a:spAutoFit/>
          </a:bodyPr>
          <a:lstStyle/>
          <a:p>
            <a:r>
              <a:rPr lang="en-US" altLang="ja-JP" dirty="0" smtClean="0"/>
              <a:t>override</a:t>
            </a: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ソフトウェア開発者の業務とは</a:t>
            </a:r>
            <a:endParaRPr kumimoji="1" lang="ja-JP" altLang="en-US" sz="3200" dirty="0"/>
          </a:p>
        </p:txBody>
      </p:sp>
      <p:sp>
        <p:nvSpPr>
          <p:cNvPr id="3" name="コンテンツ プレースホルダ 2"/>
          <p:cNvSpPr>
            <a:spLocks noGrp="1"/>
          </p:cNvSpPr>
          <p:nvPr>
            <p:ph idx="1"/>
          </p:nvPr>
        </p:nvSpPr>
        <p:spPr>
          <a:xfrm>
            <a:off x="285720" y="1052513"/>
            <a:ext cx="8501122" cy="5073650"/>
          </a:xfrm>
        </p:spPr>
        <p:txBody>
          <a:bodyPr/>
          <a:lstStyle/>
          <a:p>
            <a:pPr algn="ctr">
              <a:buNone/>
            </a:pPr>
            <a:endParaRPr kumimoji="1" lang="en-US" altLang="ja-JP" sz="2400" dirty="0" smtClean="0"/>
          </a:p>
          <a:p>
            <a:pPr algn="ctr">
              <a:buNone/>
            </a:pPr>
            <a:endParaRPr kumimoji="1" lang="en-US" altLang="ja-JP" sz="2400" dirty="0" smtClean="0"/>
          </a:p>
          <a:p>
            <a:pPr algn="ctr">
              <a:buNone/>
            </a:pPr>
            <a:r>
              <a:rPr kumimoji="1" lang="ja-JP" altLang="en-US" sz="2400" dirty="0" smtClean="0"/>
              <a:t>ユーザーに対しての</a:t>
            </a:r>
            <a:r>
              <a:rPr kumimoji="1" lang="en-US" altLang="ja-JP" sz="2400" dirty="0" smtClean="0"/>
              <a:t>Business(</a:t>
            </a:r>
            <a:r>
              <a:rPr kumimoji="1" lang="ja-JP" altLang="en-US" sz="2400" dirty="0" smtClean="0"/>
              <a:t>業務</a:t>
            </a:r>
            <a:r>
              <a:rPr kumimoji="1" lang="en-US" altLang="ja-JP" sz="2400" dirty="0" smtClean="0"/>
              <a:t>)/Problem(</a:t>
            </a:r>
            <a:r>
              <a:rPr kumimoji="1" lang="ja-JP" altLang="en-US" sz="2400" dirty="0" smtClean="0"/>
              <a:t>問題</a:t>
            </a:r>
            <a:r>
              <a:rPr kumimoji="1" lang="en-US" altLang="ja-JP" sz="2400" dirty="0" smtClean="0"/>
              <a:t>)</a:t>
            </a:r>
            <a:r>
              <a:rPr kumimoji="1" lang="ja-JP" altLang="en-US" sz="2400" dirty="0" smtClean="0"/>
              <a:t>に対して</a:t>
            </a:r>
            <a:endParaRPr kumimoji="1" lang="en-US" altLang="ja-JP" sz="2400" dirty="0" smtClean="0"/>
          </a:p>
          <a:p>
            <a:pPr algn="ctr">
              <a:buNone/>
            </a:pPr>
            <a:r>
              <a:rPr kumimoji="1" lang="ja-JP" altLang="en-US" sz="2400" dirty="0" smtClean="0"/>
              <a:t>提供すべき</a:t>
            </a:r>
            <a:r>
              <a:rPr kumimoji="1" lang="en-US" altLang="ja-JP" sz="2400" dirty="0" smtClean="0"/>
              <a:t>Solution(</a:t>
            </a:r>
            <a:r>
              <a:rPr kumimoji="1" lang="ja-JP" altLang="en-US" sz="2400" dirty="0" smtClean="0"/>
              <a:t>解決策</a:t>
            </a:r>
            <a:r>
              <a:rPr kumimoji="1" lang="en-US" altLang="ja-JP" sz="2400" dirty="0" smtClean="0"/>
              <a:t>)</a:t>
            </a:r>
            <a:r>
              <a:rPr kumimoji="1" lang="ja-JP" altLang="en-US" sz="2400" dirty="0" smtClean="0"/>
              <a:t>を提示しなければならない</a:t>
            </a:r>
            <a:endParaRPr kumimoji="1" lang="en-US" altLang="ja-JP" sz="2400" dirty="0" smtClean="0"/>
          </a:p>
          <a:p>
            <a:pPr algn="ctr">
              <a:buNone/>
            </a:pPr>
            <a:endParaRPr lang="en-US" altLang="ja-JP" sz="2400" dirty="0" smtClean="0"/>
          </a:p>
          <a:p>
            <a:pPr algn="ctr">
              <a:buNone/>
            </a:pPr>
            <a:r>
              <a:rPr kumimoji="1" lang="en-US" altLang="ja-JP" sz="2400" dirty="0" smtClean="0"/>
              <a:t>Solution</a:t>
            </a:r>
            <a:r>
              <a:rPr kumimoji="1" lang="ja-JP" altLang="en-US" sz="2400" dirty="0" smtClean="0"/>
              <a:t>の品質が悪いと</a:t>
            </a:r>
            <a:r>
              <a:rPr lang="ja-JP" altLang="en-US" sz="2400" dirty="0" smtClean="0"/>
              <a:t>それは</a:t>
            </a:r>
            <a:r>
              <a:rPr kumimoji="1" lang="en-US" altLang="ja-JP" sz="2400" dirty="0" smtClean="0"/>
              <a:t>Solution</a:t>
            </a:r>
            <a:r>
              <a:rPr kumimoji="1" lang="ja-JP" altLang="en-US" sz="2400" dirty="0" smtClean="0"/>
              <a:t>とならない</a:t>
            </a:r>
            <a:endParaRPr kumimoji="1" lang="en-US" altLang="ja-JP" sz="2400" dirty="0" smtClean="0"/>
          </a:p>
          <a:p>
            <a:pPr algn="ctr">
              <a:buNone/>
            </a:pPr>
            <a:endParaRPr lang="en-US" altLang="ja-JP" sz="2400" dirty="0" smtClean="0"/>
          </a:p>
          <a:p>
            <a:pPr algn="ctr">
              <a:buNone/>
            </a:pPr>
            <a:r>
              <a:rPr kumimoji="1" lang="ja-JP" altLang="en-US" sz="2400" dirty="0" smtClean="0"/>
              <a:t>高い品質の</a:t>
            </a:r>
            <a:r>
              <a:rPr kumimoji="1" lang="en-US" altLang="ja-JP" sz="2400" dirty="0" smtClean="0"/>
              <a:t>Solution</a:t>
            </a:r>
            <a:r>
              <a:rPr kumimoji="1" lang="ja-JP" altLang="en-US" sz="2400" dirty="0" smtClean="0"/>
              <a:t>つまりソフトウェアを提供しなければならない</a:t>
            </a:r>
            <a:endParaRPr kumimoji="1" lang="ja-JP"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じゃ、何故にこんな仕組みが必要なの？</a:t>
            </a:r>
            <a:endParaRPr kumimoji="1" lang="ja-JP" altLang="en-US" sz="3200" dirty="0"/>
          </a:p>
        </p:txBody>
      </p:sp>
      <p:sp>
        <p:nvSpPr>
          <p:cNvPr id="3" name="コンテンツ プレースホルダ 2"/>
          <p:cNvSpPr>
            <a:spLocks noGrp="1"/>
          </p:cNvSpPr>
          <p:nvPr>
            <p:ph idx="1"/>
          </p:nvPr>
        </p:nvSpPr>
        <p:spPr/>
        <p:txBody>
          <a:bodyPr/>
          <a:lstStyle/>
          <a:p>
            <a:pPr algn="ctr">
              <a:buNone/>
            </a:pPr>
            <a:r>
              <a:rPr kumimoji="1" lang="ja-JP" altLang="en-US" dirty="0" smtClean="0"/>
              <a:t>品質</a:t>
            </a:r>
            <a:endParaRPr kumimoji="1" lang="en-US" altLang="ja-JP" dirty="0" smtClean="0"/>
          </a:p>
          <a:p>
            <a:pPr>
              <a:buNone/>
            </a:pPr>
            <a:r>
              <a:rPr kumimoji="1" lang="ja-JP" altLang="en-US" dirty="0" smtClean="0"/>
              <a:t>外的品質要因とは</a:t>
            </a:r>
            <a:endParaRPr kumimoji="1" lang="en-US" altLang="ja-JP" dirty="0" smtClean="0"/>
          </a:p>
          <a:p>
            <a:pPr>
              <a:buNone/>
            </a:pPr>
            <a:r>
              <a:rPr lang="ja-JP" altLang="en-US" dirty="0" smtClean="0"/>
              <a:t>・</a:t>
            </a:r>
            <a:r>
              <a:rPr lang="ja-JP" altLang="en-US" sz="2000" dirty="0" smtClean="0"/>
              <a:t>スピード、使いやすさなど</a:t>
            </a:r>
            <a:r>
              <a:rPr lang="ja-JP" altLang="en-US" sz="2000" dirty="0" smtClean="0">
                <a:solidFill>
                  <a:srgbClr val="FF0000"/>
                </a:solidFill>
              </a:rPr>
              <a:t>ユーザー</a:t>
            </a:r>
            <a:r>
              <a:rPr lang="ja-JP" altLang="en-US" sz="2000" dirty="0" smtClean="0"/>
              <a:t>がその有無を認識できるもの</a:t>
            </a:r>
            <a:endParaRPr lang="en-US" altLang="ja-JP" sz="2000" dirty="0" smtClean="0"/>
          </a:p>
          <a:p>
            <a:pPr>
              <a:buNone/>
            </a:pPr>
            <a:endParaRPr kumimoji="1" lang="en-US" altLang="ja-JP" sz="2400" dirty="0" smtClean="0"/>
          </a:p>
          <a:p>
            <a:pPr>
              <a:buNone/>
            </a:pPr>
            <a:r>
              <a:rPr kumimoji="1" lang="ja-JP" altLang="en-US" dirty="0" smtClean="0"/>
              <a:t>内的品質要因とは</a:t>
            </a:r>
            <a:endParaRPr kumimoji="1" lang="en-US" altLang="ja-JP" dirty="0" smtClean="0"/>
          </a:p>
          <a:p>
            <a:pPr>
              <a:buNone/>
            </a:pPr>
            <a:r>
              <a:rPr lang="ja-JP" altLang="en-US" dirty="0" smtClean="0"/>
              <a:t>・</a:t>
            </a:r>
            <a:r>
              <a:rPr lang="ja-JP" altLang="en-US" sz="2000" dirty="0" smtClean="0"/>
              <a:t>モジュール性、読みやすさなどコンピューターの専門家しかわからないようなもの</a:t>
            </a:r>
            <a:endParaRPr lang="en-US" altLang="ja-JP" sz="2000" dirty="0" smtClean="0"/>
          </a:p>
          <a:p>
            <a:pPr>
              <a:buNone/>
            </a:pPr>
            <a:r>
              <a:rPr lang="ja-JP" altLang="en-US" dirty="0" smtClean="0"/>
              <a:t>つまり</a:t>
            </a:r>
            <a:endParaRPr lang="en-US" altLang="ja-JP" dirty="0" smtClean="0"/>
          </a:p>
          <a:p>
            <a:pPr>
              <a:buNone/>
            </a:pPr>
            <a:r>
              <a:rPr lang="ja-JP" altLang="en-US" dirty="0" smtClean="0"/>
              <a:t>・</a:t>
            </a:r>
            <a:r>
              <a:rPr lang="ja-JP" altLang="en-US" sz="2400" dirty="0" smtClean="0"/>
              <a:t>外的品質要因を満たす鍵は内的品質要因にある</a:t>
            </a:r>
            <a:endParaRPr lang="en-US" altLang="ja-JP"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外的品質要因とは</a:t>
            </a:r>
            <a:endParaRPr kumimoji="1" lang="ja-JP" altLang="en-US" sz="3200" dirty="0"/>
          </a:p>
        </p:txBody>
      </p:sp>
      <p:graphicFrame>
        <p:nvGraphicFramePr>
          <p:cNvPr id="6" name="表 5"/>
          <p:cNvGraphicFramePr>
            <a:graphicFrameLocks noGrp="1"/>
          </p:cNvGraphicFramePr>
          <p:nvPr/>
        </p:nvGraphicFramePr>
        <p:xfrm>
          <a:off x="500034" y="1071546"/>
          <a:ext cx="8072492" cy="5000660"/>
        </p:xfrm>
        <a:graphic>
          <a:graphicData uri="http://schemas.openxmlformats.org/drawingml/2006/table">
            <a:tbl>
              <a:tblPr bandRow="1">
                <a:tableStyleId>{93296810-A885-4BE3-A3E7-6D5BEEA58F35}</a:tableStyleId>
              </a:tblPr>
              <a:tblGrid>
                <a:gridCol w="2018123"/>
                <a:gridCol w="2018123"/>
                <a:gridCol w="2018123"/>
                <a:gridCol w="2018123"/>
              </a:tblGrid>
              <a:tr h="1250165">
                <a:tc>
                  <a:txBody>
                    <a:bodyPr/>
                    <a:lstStyle/>
                    <a:p>
                      <a:pPr algn="ctr"/>
                      <a:r>
                        <a:rPr kumimoji="1" lang="ja-JP" altLang="en-US" sz="3200" dirty="0" smtClean="0"/>
                        <a:t>正確さ</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頑丈さ</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拡張性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再利用性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r>
              <a:tr h="1250165">
                <a:tc>
                  <a:txBody>
                    <a:bodyPr/>
                    <a:lstStyle/>
                    <a:p>
                      <a:pPr algn="ctr"/>
                      <a:r>
                        <a:rPr kumimoji="1" lang="ja-JP" altLang="en-US" sz="3200" dirty="0" smtClean="0"/>
                        <a:t>互換性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効率性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可搬性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使いやすさ</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r>
              <a:tr h="1250165">
                <a:tc>
                  <a:txBody>
                    <a:bodyPr/>
                    <a:lstStyle/>
                    <a:p>
                      <a:pPr algn="ctr"/>
                      <a:r>
                        <a:rPr kumimoji="1" lang="ja-JP" altLang="en-US" sz="3200" dirty="0" smtClean="0"/>
                        <a:t>機能性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適時性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実証性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統合性</a:t>
                      </a:r>
                      <a:endParaRPr kumimoji="1" lang="en-US" altLang="ja-JP" sz="3200" dirty="0" smtClean="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r>
              <a:tr h="1250165">
                <a:tc>
                  <a:txBody>
                    <a:bodyPr/>
                    <a:lstStyle/>
                    <a:p>
                      <a:pPr algn="ctr"/>
                      <a:r>
                        <a:rPr kumimoji="1" lang="ja-JP" altLang="en-US" sz="3200" dirty="0" smtClean="0"/>
                        <a:t>修復性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kumimoji="1" lang="ja-JP" altLang="en-US" sz="3200" dirty="0" smtClean="0"/>
                        <a:t>経済性</a:t>
                      </a: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kumimoji="1" lang="ja-JP" altLang="en-US" sz="3200" dirty="0"/>
                    </a:p>
                  </a:txBody>
                  <a:tcPr anchor="ctr">
                    <a:gradFill>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正確さと頑丈さ</a:t>
            </a:r>
            <a:endParaRPr kumimoji="1" lang="ja-JP" altLang="en-US" sz="3200" dirty="0"/>
          </a:p>
        </p:txBody>
      </p:sp>
      <p:sp>
        <p:nvSpPr>
          <p:cNvPr id="3" name="コンテンツ プレースホルダ 2"/>
          <p:cNvSpPr>
            <a:spLocks noGrp="1"/>
          </p:cNvSpPr>
          <p:nvPr>
            <p:ph idx="1"/>
          </p:nvPr>
        </p:nvSpPr>
        <p:spPr/>
        <p:txBody>
          <a:bodyPr/>
          <a:lstStyle/>
          <a:p>
            <a:pPr algn="ctr">
              <a:buNone/>
            </a:pPr>
            <a:r>
              <a:rPr lang="ja-JP" altLang="en-US" sz="2800" dirty="0" smtClean="0"/>
              <a:t>正確さ：</a:t>
            </a:r>
            <a:r>
              <a:rPr kumimoji="1" lang="ja-JP" altLang="en-US" sz="2800" dirty="0" smtClean="0"/>
              <a:t>仕様によって定義された動作をおこなう能力</a:t>
            </a:r>
            <a:endParaRPr kumimoji="1" lang="en-US" altLang="ja-JP" sz="2800" dirty="0" smtClean="0"/>
          </a:p>
          <a:p>
            <a:r>
              <a:rPr kumimoji="1" lang="ja-JP" altLang="en-US" sz="2000" dirty="0" smtClean="0"/>
              <a:t>第一に優先されるべき事項</a:t>
            </a:r>
            <a:endParaRPr kumimoji="1" lang="en-US" altLang="ja-JP" sz="2000" dirty="0" smtClean="0"/>
          </a:p>
          <a:p>
            <a:pPr>
              <a:buNone/>
            </a:pPr>
            <a:r>
              <a:rPr kumimoji="1" lang="ja-JP" altLang="en-US" sz="2000" dirty="0" smtClean="0"/>
              <a:t>　　これができなければ他の要件はまったく無意味</a:t>
            </a:r>
            <a:endParaRPr kumimoji="1" lang="en-US" altLang="ja-JP" sz="2000" dirty="0" smtClean="0"/>
          </a:p>
          <a:p>
            <a:r>
              <a:rPr kumimoji="1" lang="ja-JP" altLang="en-US" sz="2000" dirty="0" smtClean="0"/>
              <a:t>口に言うほど容易ではない</a:t>
            </a:r>
            <a:endParaRPr kumimoji="1" lang="en-US" altLang="ja-JP" sz="2000" dirty="0" smtClean="0"/>
          </a:p>
          <a:p>
            <a:pPr>
              <a:buNone/>
            </a:pPr>
            <a:r>
              <a:rPr lang="ja-JP" altLang="en-US" sz="2000" dirty="0" smtClean="0"/>
              <a:t>　正確さを証明するにはシステム要求を正確に記述していなければならない→前提条件依存</a:t>
            </a:r>
            <a:endParaRPr lang="en-US" altLang="ja-JP" sz="2000" dirty="0" smtClean="0"/>
          </a:p>
          <a:p>
            <a:pPr>
              <a:buNone/>
            </a:pPr>
            <a:r>
              <a:rPr lang="ja-JP" altLang="en-US" sz="2800" dirty="0" smtClean="0"/>
              <a:t>　頑丈さ：異常な条件に対して適切に対応する能力</a:t>
            </a:r>
            <a:endParaRPr lang="en-US" altLang="ja-JP" sz="2800" dirty="0" smtClean="0"/>
          </a:p>
          <a:p>
            <a:r>
              <a:rPr lang="ja-JP" altLang="en-US" sz="2000" dirty="0" smtClean="0"/>
              <a:t>異常な条件に対して適切に対応する能力</a:t>
            </a:r>
            <a:endParaRPr lang="en-US" altLang="ja-JP" sz="2000" dirty="0" smtClean="0"/>
          </a:p>
          <a:p>
            <a:pPr>
              <a:buNone/>
            </a:pPr>
            <a:r>
              <a:rPr lang="ja-JP" altLang="en-US" sz="2000" dirty="0" smtClean="0"/>
              <a:t>　　「正確さ」を補完する能力</a:t>
            </a:r>
            <a:endParaRPr lang="en-US" altLang="ja-JP" sz="2000" dirty="0" smtClean="0"/>
          </a:p>
          <a:p>
            <a:r>
              <a:rPr lang="ja-JP" altLang="en-US" sz="2000" dirty="0" smtClean="0"/>
              <a:t>正確さと違い、頑丈さは仕様以外のところで起きる→本質的にあいまい</a:t>
            </a:r>
            <a:endParaRPr lang="en-US" altLang="ja-JP" sz="2000" dirty="0" smtClean="0"/>
          </a:p>
          <a:p>
            <a:pPr algn="ctr">
              <a:buNone/>
            </a:pPr>
            <a:endParaRPr lang="en-US" altLang="ja-JP" sz="2800" dirty="0" smtClean="0"/>
          </a:p>
          <a:p>
            <a:pPr algn="ctr">
              <a:buNone/>
            </a:pPr>
            <a:r>
              <a:rPr lang="ja-JP" altLang="en-US" sz="2800" dirty="0" smtClean="0"/>
              <a:t>「正確さ」と「頑丈さ」をあわせて「信頼性」という</a:t>
            </a:r>
            <a:endParaRPr lang="en-US" altLang="ja-JP" sz="2800" dirty="0" smtClean="0"/>
          </a:p>
          <a:p>
            <a:pPr>
              <a:buNone/>
            </a:pP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Agenda</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lang="en-US" altLang="ja-JP" dirty="0" smtClean="0"/>
          </a:p>
          <a:p>
            <a:pPr algn="ctr">
              <a:buNone/>
            </a:pPr>
            <a:r>
              <a:rPr lang="ja-JP" altLang="en-US" dirty="0" smtClean="0"/>
              <a:t>オブジェクト指向とは？</a:t>
            </a:r>
            <a:endParaRPr lang="en-US" altLang="ja-JP" dirty="0" smtClean="0"/>
          </a:p>
          <a:p>
            <a:pPr algn="ctr">
              <a:buNone/>
            </a:pPr>
            <a:endParaRPr lang="en-US" altLang="ja-JP" dirty="0" smtClean="0"/>
          </a:p>
          <a:p>
            <a:pPr algn="ctr">
              <a:buNone/>
            </a:pPr>
            <a:r>
              <a:rPr lang="ja-JP" altLang="en-US" dirty="0" smtClean="0"/>
              <a:t>オブジェクト指向プログラミングことはじめ。</a:t>
            </a:r>
            <a:endParaRPr lang="en-US" altLang="ja-JP" dirty="0" smtClean="0"/>
          </a:p>
          <a:p>
            <a:pPr algn="ctr">
              <a:buNone/>
            </a:pPr>
            <a:endParaRPr lang="en-US" altLang="ja-JP" dirty="0" smtClean="0"/>
          </a:p>
          <a:p>
            <a:pPr algn="ctr">
              <a:buNone/>
            </a:pPr>
            <a:r>
              <a:rPr lang="ja-JP" altLang="en-US" dirty="0" smtClean="0"/>
              <a:t>ちょっと概念説明。</a:t>
            </a:r>
            <a:endParaRPr lang="en-US" altLang="ja-JP" dirty="0" smtClean="0"/>
          </a:p>
          <a:p>
            <a:pPr algn="ctr">
              <a:buNone/>
            </a:pPr>
            <a:endParaRPr lang="en-US" altLang="ja-JP" dirty="0" smtClean="0"/>
          </a:p>
          <a:p>
            <a:pPr algn="ctr">
              <a:buNone/>
            </a:pPr>
            <a:r>
              <a:rPr lang="ja-JP" altLang="en-US" dirty="0" smtClean="0"/>
              <a:t>間に合えば・・・実際に作ります！</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拡張性と再利用性</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ja-JP" altLang="en-US" sz="2800" dirty="0" smtClean="0"/>
              <a:t>拡張性：仕様変更にたいする適応しやすさ</a:t>
            </a:r>
            <a:endParaRPr kumimoji="1" lang="en-US" altLang="ja-JP" sz="2800" dirty="0" smtClean="0"/>
          </a:p>
          <a:p>
            <a:pPr>
              <a:buNone/>
            </a:pPr>
            <a:r>
              <a:rPr kumimoji="1" lang="ja-JP" altLang="en-US" sz="2000" dirty="0" smtClean="0"/>
              <a:t>○ソースコードにアクセスできるからといってプログラムを変更できるかというと・・・・</a:t>
            </a:r>
            <a:endParaRPr kumimoji="1" lang="en-US" altLang="ja-JP" sz="2000" dirty="0" smtClean="0"/>
          </a:p>
          <a:p>
            <a:pPr>
              <a:buNone/>
            </a:pPr>
            <a:r>
              <a:rPr lang="ja-JP" altLang="en-US" sz="2000" dirty="0" smtClean="0"/>
              <a:t>○</a:t>
            </a:r>
            <a:r>
              <a:rPr kumimoji="1" lang="ja-JP" altLang="en-US" sz="2000" dirty="0" smtClean="0"/>
              <a:t>小さいコードでは問題にならないが大きくなると問題になる</a:t>
            </a:r>
            <a:endParaRPr kumimoji="1" lang="en-US" altLang="ja-JP" sz="2000" dirty="0" smtClean="0"/>
          </a:p>
          <a:p>
            <a:pPr>
              <a:buNone/>
            </a:pPr>
            <a:r>
              <a:rPr kumimoji="1" lang="ja-JP" altLang="en-US" sz="2000" dirty="0" smtClean="0"/>
              <a:t>○拡張性が必要なのは目的が</a:t>
            </a:r>
            <a:r>
              <a:rPr lang="ja-JP" altLang="en-US" sz="2000" dirty="0" smtClean="0"/>
              <a:t>実は</a:t>
            </a:r>
            <a:r>
              <a:rPr kumimoji="1" lang="en-US" altLang="ja-JP" sz="2000" dirty="0" smtClean="0"/>
              <a:t>Moving Target</a:t>
            </a:r>
            <a:r>
              <a:rPr kumimoji="1" lang="ja-JP" altLang="en-US" sz="2000" dirty="0" smtClean="0"/>
              <a:t>だから</a:t>
            </a:r>
            <a:endParaRPr kumimoji="1" lang="en-US" altLang="ja-JP" sz="2000" dirty="0" smtClean="0"/>
          </a:p>
          <a:p>
            <a:pPr>
              <a:buNone/>
            </a:pPr>
            <a:r>
              <a:rPr lang="ja-JP" altLang="en-US" sz="2000" dirty="0" smtClean="0"/>
              <a:t>　　</a:t>
            </a:r>
            <a:r>
              <a:rPr kumimoji="1" lang="ja-JP" altLang="en-US" sz="2000" dirty="0" smtClean="0"/>
              <a:t>→伝統的なソフトウェア開発方法は</a:t>
            </a:r>
            <a:r>
              <a:rPr lang="ja-JP" altLang="en-US" sz="2000" dirty="0" smtClean="0"/>
              <a:t>変化を</a:t>
            </a:r>
            <a:r>
              <a:rPr kumimoji="1" lang="ja-JP" altLang="en-US" sz="2000" dirty="0" smtClean="0"/>
              <a:t>考慮されていない</a:t>
            </a:r>
            <a:endParaRPr kumimoji="1" lang="en-US" altLang="ja-JP" sz="2000" dirty="0" smtClean="0"/>
          </a:p>
          <a:p>
            <a:pPr>
              <a:buNone/>
            </a:pPr>
            <a:r>
              <a:rPr lang="ja-JP" altLang="en-US" sz="2000" dirty="0" smtClean="0"/>
              <a:t>○拡張性を高めるには</a:t>
            </a:r>
            <a:endParaRPr lang="en-US" altLang="ja-JP" sz="2000" dirty="0" smtClean="0"/>
          </a:p>
          <a:p>
            <a:pPr>
              <a:buNone/>
            </a:pPr>
            <a:r>
              <a:rPr lang="ja-JP" altLang="en-US" sz="2000" dirty="0" smtClean="0"/>
              <a:t>　１）設計の単純さ</a:t>
            </a:r>
            <a:endParaRPr lang="en-US" altLang="ja-JP" sz="2000" dirty="0" smtClean="0"/>
          </a:p>
          <a:p>
            <a:pPr>
              <a:buNone/>
            </a:pPr>
            <a:r>
              <a:rPr lang="ja-JP" altLang="en-US" sz="2000" dirty="0" smtClean="0"/>
              <a:t>　　　単純なアーキテクチャは複雑なアーキテクチャより変更しやすい</a:t>
            </a:r>
            <a:endParaRPr lang="en-US" altLang="ja-JP" sz="2000" dirty="0" smtClean="0"/>
          </a:p>
          <a:p>
            <a:pPr>
              <a:buNone/>
            </a:pPr>
            <a:r>
              <a:rPr lang="ja-JP" altLang="en-US" sz="2000" dirty="0" smtClean="0"/>
              <a:t>　２）非集中化</a:t>
            </a:r>
            <a:endParaRPr lang="en-US" altLang="ja-JP" sz="2000" dirty="0" smtClean="0"/>
          </a:p>
          <a:p>
            <a:pPr>
              <a:buNone/>
            </a:pPr>
            <a:r>
              <a:rPr kumimoji="1" lang="ja-JP" altLang="en-US" sz="2000" dirty="0" smtClean="0"/>
              <a:t>　　　モジュールの自治性が高まると、単純な変更による影響が１つないし少ないモジュールでとどまる可能性が高い。</a:t>
            </a:r>
            <a:endParaRPr kumimoji="1" lang="en-US" altLang="ja-JP"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拡張性と再利用性（２）</a:t>
            </a:r>
            <a:endParaRPr kumimoji="1" lang="ja-JP" altLang="en-US" sz="3200" dirty="0"/>
          </a:p>
        </p:txBody>
      </p:sp>
      <p:sp>
        <p:nvSpPr>
          <p:cNvPr id="3" name="コンテンツ プレースホルダ 2"/>
          <p:cNvSpPr>
            <a:spLocks noGrp="1"/>
          </p:cNvSpPr>
          <p:nvPr>
            <p:ph idx="1"/>
          </p:nvPr>
        </p:nvSpPr>
        <p:spPr/>
        <p:txBody>
          <a:bodyPr/>
          <a:lstStyle/>
          <a:p>
            <a:pPr>
              <a:buNone/>
            </a:pPr>
            <a:r>
              <a:rPr lang="ja-JP" altLang="en-US" sz="2800" dirty="0" smtClean="0"/>
              <a:t>再利用性：多様なアプリケーション構築に利用し易さ</a:t>
            </a:r>
            <a:endParaRPr lang="en-US" altLang="ja-JP" sz="2800" dirty="0" smtClean="0"/>
          </a:p>
          <a:p>
            <a:pPr>
              <a:buNone/>
            </a:pPr>
            <a:endParaRPr lang="en-US" altLang="ja-JP" sz="2000" dirty="0" smtClean="0"/>
          </a:p>
          <a:p>
            <a:pPr>
              <a:buNone/>
            </a:pPr>
            <a:r>
              <a:rPr lang="ja-JP" altLang="en-US" sz="2000" dirty="0" smtClean="0"/>
              <a:t>○再利用が要求されるのは同じようなパターンのコードを作成するから</a:t>
            </a:r>
            <a:endParaRPr lang="en-US" altLang="ja-JP" sz="2000" dirty="0" smtClean="0"/>
          </a:p>
          <a:p>
            <a:pPr>
              <a:buNone/>
            </a:pPr>
            <a:endParaRPr lang="en-US" altLang="ja-JP" sz="2000" dirty="0" smtClean="0"/>
          </a:p>
          <a:p>
            <a:pPr>
              <a:buNone/>
            </a:pPr>
            <a:r>
              <a:rPr lang="ja-JP" altLang="en-US" sz="2000" dirty="0" smtClean="0"/>
              <a:t>○共通性を利用すれば前に遭遇した同じ問題の解決方法を考え直さなく済む</a:t>
            </a:r>
            <a:endParaRPr lang="en-US" altLang="ja-JP" sz="2000" dirty="0" smtClean="0"/>
          </a:p>
          <a:p>
            <a:pPr>
              <a:buNone/>
            </a:pPr>
            <a:endParaRPr kumimoji="1" lang="en-US" altLang="ja-JP" sz="2000" dirty="0" smtClean="0"/>
          </a:p>
          <a:p>
            <a:pPr>
              <a:buNone/>
            </a:pPr>
            <a:r>
              <a:rPr kumimoji="1" lang="ja-JP" altLang="en-US" sz="2000" dirty="0" smtClean="0"/>
              <a:t>○再利用性が高くなると書くべきコードが減る</a:t>
            </a:r>
            <a:endParaRPr kumimoji="1" lang="en-US" altLang="ja-JP" sz="2000" dirty="0" smtClean="0"/>
          </a:p>
          <a:p>
            <a:pPr>
              <a:buNone/>
            </a:pPr>
            <a:r>
              <a:rPr kumimoji="1" lang="ja-JP" altLang="en-US" sz="2000" dirty="0" smtClean="0"/>
              <a:t>　　→同じコストで信頼性など他の要因に時間を割くことができる</a:t>
            </a:r>
            <a:endParaRPr kumimoji="1" lang="en-US" altLang="ja-JP"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拡張性と再利用性（３）</a:t>
            </a:r>
            <a:endParaRPr kumimoji="1" lang="ja-JP" altLang="en-US" sz="3200" dirty="0"/>
          </a:p>
        </p:txBody>
      </p:sp>
      <p:sp>
        <p:nvSpPr>
          <p:cNvPr id="3" name="コンテンツ プレースホルダ 2"/>
          <p:cNvSpPr>
            <a:spLocks noGrp="1"/>
          </p:cNvSpPr>
          <p:nvPr>
            <p:ph idx="1"/>
          </p:nvPr>
        </p:nvSpPr>
        <p:spPr/>
        <p:txBody>
          <a:bodyPr/>
          <a:lstStyle/>
          <a:p>
            <a:pPr>
              <a:buNone/>
            </a:pPr>
            <a:endParaRPr lang="en-US" altLang="ja-JP" sz="2800" dirty="0" smtClean="0"/>
          </a:p>
          <a:p>
            <a:pPr>
              <a:buNone/>
            </a:pPr>
            <a:r>
              <a:rPr lang="ja-JP" altLang="en-US" sz="2800" dirty="0" smtClean="0"/>
              <a:t>これらをふたつを併せて</a:t>
            </a:r>
            <a:endParaRPr lang="en-US" altLang="ja-JP" sz="2800" dirty="0" smtClean="0"/>
          </a:p>
          <a:p>
            <a:pPr algn="ctr">
              <a:buNone/>
            </a:pPr>
            <a:endParaRPr lang="en-US" altLang="ja-JP" dirty="0" smtClean="0">
              <a:solidFill>
                <a:srgbClr val="FF0000"/>
              </a:solidFill>
            </a:endParaRPr>
          </a:p>
          <a:p>
            <a:pPr algn="ctr">
              <a:buNone/>
            </a:pPr>
            <a:r>
              <a:rPr lang="ja-JP" altLang="en-US" dirty="0" smtClean="0">
                <a:solidFill>
                  <a:srgbClr val="FF0000"/>
                </a:solidFill>
              </a:rPr>
              <a:t>モジュール性</a:t>
            </a:r>
            <a:endParaRPr lang="en-US" altLang="ja-JP" dirty="0" smtClean="0">
              <a:solidFill>
                <a:srgbClr val="FF0000"/>
              </a:solidFill>
            </a:endParaRPr>
          </a:p>
          <a:p>
            <a:pPr algn="ctr">
              <a:buNone/>
            </a:pPr>
            <a:r>
              <a:rPr lang="en-US" altLang="ja-JP" dirty="0" smtClean="0">
                <a:solidFill>
                  <a:srgbClr val="FF0000"/>
                </a:solidFill>
              </a:rPr>
              <a:t>(</a:t>
            </a:r>
            <a:r>
              <a:rPr lang="en-US" altLang="ja-JP" dirty="0" err="1" smtClean="0">
                <a:solidFill>
                  <a:srgbClr val="FF0000"/>
                </a:solidFill>
              </a:rPr>
              <a:t>Modulability</a:t>
            </a:r>
            <a:r>
              <a:rPr lang="en-US" altLang="ja-JP" dirty="0" smtClean="0">
                <a:solidFill>
                  <a:srgbClr val="FF0000"/>
                </a:solidFill>
              </a:rPr>
              <a:t>)</a:t>
            </a:r>
            <a:endParaRPr lang="ja-JP" altLang="en-US" dirty="0" smtClean="0">
              <a:solidFill>
                <a:srgbClr val="FF0000"/>
              </a:solidFill>
            </a:endParaRPr>
          </a:p>
          <a:p>
            <a:endParaRPr kumimoji="1" lang="en-US" altLang="ja-JP" dirty="0" smtClean="0"/>
          </a:p>
          <a:p>
            <a:pPr algn="r">
              <a:buNone/>
            </a:pPr>
            <a:r>
              <a:rPr lang="ja-JP" altLang="en-US" sz="2800" dirty="0" smtClean="0"/>
              <a:t>と呼ぶ。</a:t>
            </a:r>
            <a:endParaRPr kumimoji="1" lang="ja-JP" alt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モジュール性を向上させるには</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r>
              <a:rPr kumimoji="1" lang="ja-JP" altLang="en-US" dirty="0" smtClean="0">
                <a:solidFill>
                  <a:schemeClr val="accent2">
                    <a:lumMod val="50000"/>
                  </a:schemeClr>
                </a:solidFill>
                <a:latin typeface="ＭＳ 明朝" pitchFamily="17" charset="-128"/>
                <a:ea typeface="ＭＳ 明朝" pitchFamily="17" charset="-128"/>
              </a:rPr>
              <a:t>５つの基準</a:t>
            </a:r>
            <a:endParaRPr kumimoji="1" lang="en-US" altLang="ja-JP" dirty="0" smtClean="0">
              <a:solidFill>
                <a:schemeClr val="accent2">
                  <a:lumMod val="50000"/>
                </a:schemeClr>
              </a:solidFill>
              <a:latin typeface="ＭＳ 明朝" pitchFamily="17" charset="-128"/>
              <a:ea typeface="ＭＳ 明朝" pitchFamily="17" charset="-128"/>
            </a:endParaRPr>
          </a:p>
          <a:p>
            <a:pPr algn="ctr">
              <a:buNone/>
            </a:pPr>
            <a:endParaRPr lang="en-US" altLang="ja-JP" dirty="0" smtClean="0">
              <a:solidFill>
                <a:schemeClr val="accent2">
                  <a:lumMod val="50000"/>
                </a:schemeClr>
              </a:solidFill>
              <a:latin typeface="ＭＳ 明朝" pitchFamily="17" charset="-128"/>
              <a:ea typeface="ＭＳ 明朝" pitchFamily="17" charset="-128"/>
            </a:endParaRPr>
          </a:p>
          <a:p>
            <a:pPr algn="ctr">
              <a:buNone/>
            </a:pPr>
            <a:r>
              <a:rPr lang="ja-JP" altLang="en-US" dirty="0" smtClean="0">
                <a:solidFill>
                  <a:schemeClr val="accent2">
                    <a:lumMod val="50000"/>
                  </a:schemeClr>
                </a:solidFill>
                <a:latin typeface="ＭＳ 明朝" pitchFamily="17" charset="-128"/>
                <a:ea typeface="ＭＳ 明朝" pitchFamily="17" charset="-128"/>
              </a:rPr>
              <a:t>５つの規則</a:t>
            </a:r>
            <a:endParaRPr lang="en-US" altLang="ja-JP" dirty="0" smtClean="0">
              <a:solidFill>
                <a:schemeClr val="accent2">
                  <a:lumMod val="50000"/>
                </a:schemeClr>
              </a:solidFill>
              <a:latin typeface="ＭＳ 明朝" pitchFamily="17" charset="-128"/>
              <a:ea typeface="ＭＳ 明朝" pitchFamily="17" charset="-128"/>
            </a:endParaRPr>
          </a:p>
          <a:p>
            <a:pPr algn="ctr">
              <a:buNone/>
            </a:pPr>
            <a:endParaRPr kumimoji="1" lang="en-US" altLang="ja-JP" dirty="0" smtClean="0">
              <a:solidFill>
                <a:schemeClr val="accent2">
                  <a:lumMod val="50000"/>
                </a:schemeClr>
              </a:solidFill>
              <a:latin typeface="ＭＳ 明朝" pitchFamily="17" charset="-128"/>
              <a:ea typeface="ＭＳ 明朝" pitchFamily="17" charset="-128"/>
            </a:endParaRPr>
          </a:p>
          <a:p>
            <a:pPr algn="ctr">
              <a:buNone/>
            </a:pPr>
            <a:r>
              <a:rPr kumimoji="1" lang="ja-JP" altLang="en-US" dirty="0" smtClean="0">
                <a:solidFill>
                  <a:schemeClr val="accent2">
                    <a:lumMod val="50000"/>
                  </a:schemeClr>
                </a:solidFill>
                <a:latin typeface="ＭＳ 明朝" pitchFamily="17" charset="-128"/>
                <a:ea typeface="ＭＳ 明朝" pitchFamily="17" charset="-128"/>
              </a:rPr>
              <a:t>５つの原則</a:t>
            </a:r>
            <a:endParaRPr kumimoji="1" lang="ja-JP" altLang="en-US" dirty="0">
              <a:solidFill>
                <a:schemeClr val="accent2">
                  <a:lumMod val="50000"/>
                </a:schemeClr>
              </a:solidFill>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５つの基準</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r>
              <a:rPr kumimoji="1" lang="ja-JP" altLang="en-US" dirty="0" smtClean="0"/>
              <a:t>分解しやすさ</a:t>
            </a:r>
            <a:endParaRPr kumimoji="1" lang="en-US" altLang="ja-JP" dirty="0" smtClean="0"/>
          </a:p>
          <a:p>
            <a:pPr algn="ctr">
              <a:buNone/>
            </a:pPr>
            <a:r>
              <a:rPr lang="ja-JP" altLang="en-US" dirty="0" smtClean="0"/>
              <a:t>組み合わせやすさ</a:t>
            </a:r>
            <a:endParaRPr lang="en-US" altLang="ja-JP" dirty="0" smtClean="0"/>
          </a:p>
          <a:p>
            <a:pPr algn="ctr">
              <a:buNone/>
            </a:pPr>
            <a:r>
              <a:rPr kumimoji="1" lang="ja-JP" altLang="en-US" dirty="0" smtClean="0"/>
              <a:t>わかりやすさ</a:t>
            </a:r>
            <a:endParaRPr kumimoji="1" lang="en-US" altLang="ja-JP" dirty="0" smtClean="0"/>
          </a:p>
          <a:p>
            <a:pPr algn="ctr">
              <a:buNone/>
            </a:pPr>
            <a:r>
              <a:rPr lang="ja-JP" altLang="en-US" dirty="0" smtClean="0"/>
              <a:t>連続性</a:t>
            </a:r>
            <a:endParaRPr lang="en-US" altLang="ja-JP" dirty="0" smtClean="0"/>
          </a:p>
          <a:p>
            <a:pPr algn="ctr">
              <a:buNone/>
            </a:pPr>
            <a:r>
              <a:rPr kumimoji="1" lang="ja-JP" altLang="en-US" dirty="0" smtClean="0"/>
              <a:t>保護性</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分解しやすさ</a:t>
            </a:r>
            <a:endParaRPr kumimoji="1" lang="ja-JP" altLang="en-US" sz="3200"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lgn="ctr">
              <a:buNone/>
            </a:pPr>
            <a:r>
              <a:rPr lang="ja-JP" altLang="en-US" dirty="0" smtClean="0"/>
              <a:t>単純な構造で組み合わさる</a:t>
            </a:r>
            <a:endParaRPr lang="en-US" altLang="ja-JP" dirty="0" smtClean="0"/>
          </a:p>
          <a:p>
            <a:pPr algn="ctr">
              <a:buNone/>
            </a:pPr>
            <a:r>
              <a:rPr lang="ja-JP" altLang="en-US" dirty="0" smtClean="0"/>
              <a:t>独立性を保った少数の複雑でない問題に</a:t>
            </a:r>
            <a:endParaRPr lang="en-US" altLang="ja-JP" dirty="0" smtClean="0"/>
          </a:p>
          <a:p>
            <a:pPr algn="ctr">
              <a:buNone/>
            </a:pPr>
            <a:r>
              <a:rPr lang="ja-JP" altLang="en-US" dirty="0" smtClean="0"/>
              <a:t>分割することを助ける。</a:t>
            </a:r>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組み合わせやすさ</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kumimoji="1" lang="en-US" altLang="ja-JP" dirty="0" smtClean="0"/>
          </a:p>
          <a:p>
            <a:pPr algn="ctr">
              <a:buNone/>
            </a:pPr>
            <a:r>
              <a:rPr kumimoji="1" lang="ja-JP" altLang="en-US" dirty="0" smtClean="0"/>
              <a:t>もともと開発されたものとは異なる環境に</a:t>
            </a:r>
            <a:endParaRPr kumimoji="1" lang="en-US" altLang="ja-JP" dirty="0" smtClean="0"/>
          </a:p>
          <a:p>
            <a:pPr algn="ctr">
              <a:buNone/>
            </a:pPr>
            <a:r>
              <a:rPr kumimoji="1" lang="ja-JP" altLang="en-US" dirty="0" smtClean="0"/>
              <a:t>おいて互いを自由に組み合わせることができる</a:t>
            </a:r>
            <a:endParaRPr kumimoji="1" lang="en-US" altLang="ja-JP" dirty="0" smtClean="0"/>
          </a:p>
          <a:p>
            <a:pPr algn="ctr">
              <a:buNone/>
            </a:pPr>
            <a:r>
              <a:rPr kumimoji="1" lang="ja-JP" altLang="en-US" dirty="0" smtClean="0"/>
              <a:t>新しいシステムの制作を助ける。</a:t>
            </a: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わかりやすさ</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ほかのモジュールの知識を必要としない</a:t>
            </a:r>
            <a:endParaRPr kumimoji="1" lang="en-US" altLang="ja-JP" dirty="0" smtClean="0"/>
          </a:p>
          <a:p>
            <a:pPr algn="ctr">
              <a:buNone/>
            </a:pPr>
            <a:r>
              <a:rPr lang="ja-JP" altLang="en-US" sz="2400" dirty="0" smtClean="0"/>
              <a:t>（最悪でもほんのわずかのモジュールを知るだけでいい）</a:t>
            </a:r>
            <a:endParaRPr lang="en-US" altLang="ja-JP" sz="2400" dirty="0" smtClean="0"/>
          </a:p>
          <a:p>
            <a:pPr algn="ctr">
              <a:buNone/>
            </a:pPr>
            <a:r>
              <a:rPr kumimoji="1" lang="ja-JP" altLang="en-US" dirty="0" smtClean="0"/>
              <a:t>読み手が理解できる</a:t>
            </a:r>
            <a:endParaRPr kumimoji="1" lang="en-US" altLang="ja-JP" dirty="0" smtClean="0"/>
          </a:p>
          <a:p>
            <a:pPr algn="ctr">
              <a:buNone/>
            </a:pPr>
            <a:r>
              <a:rPr kumimoji="1" lang="ja-JP" altLang="en-US" dirty="0" smtClean="0"/>
              <a:t>ソフトウェアの生成を助ける。</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連続性</a:t>
            </a:r>
            <a:endParaRPr kumimoji="1" lang="ja-JP" altLang="en-US" sz="3200" dirty="0"/>
          </a:p>
        </p:txBody>
      </p:sp>
      <p:sp>
        <p:nvSpPr>
          <p:cNvPr id="3" name="コンテンツ プレースホルダ 2"/>
          <p:cNvSpPr>
            <a:spLocks noGrp="1"/>
          </p:cNvSpPr>
          <p:nvPr>
            <p:ph idx="1"/>
          </p:nvPr>
        </p:nvSpPr>
        <p:spPr>
          <a:xfrm>
            <a:off x="557242" y="1052513"/>
            <a:ext cx="8229600" cy="5073650"/>
          </a:xfrm>
        </p:spPr>
        <p:txBody>
          <a:bodyPr/>
          <a:lstStyle/>
          <a:p>
            <a:pPr>
              <a:buNone/>
            </a:pPr>
            <a:endParaRPr kumimoji="1" lang="en-US" altLang="ja-JP" dirty="0" smtClean="0"/>
          </a:p>
          <a:p>
            <a:pPr>
              <a:buNone/>
            </a:pPr>
            <a:endParaRPr lang="en-US" altLang="ja-JP" dirty="0" smtClean="0"/>
          </a:p>
          <a:p>
            <a:pPr algn="ctr">
              <a:buNone/>
            </a:pPr>
            <a:r>
              <a:rPr kumimoji="1" lang="ja-JP" altLang="en-US" dirty="0" smtClean="0"/>
              <a:t>問題の使用に小さな変更が生じたとき</a:t>
            </a:r>
            <a:endParaRPr kumimoji="1" lang="en-US" altLang="ja-JP" dirty="0" smtClean="0"/>
          </a:p>
          <a:p>
            <a:pPr algn="ctr">
              <a:buNone/>
            </a:pPr>
            <a:r>
              <a:rPr lang="ja-JP" altLang="en-US" dirty="0" smtClean="0"/>
              <a:t>１つまたは少数モジュールの変更しか</a:t>
            </a:r>
            <a:endParaRPr lang="en-US" altLang="ja-JP" dirty="0" smtClean="0"/>
          </a:p>
          <a:p>
            <a:pPr algn="ctr">
              <a:buNone/>
            </a:pPr>
            <a:r>
              <a:rPr kumimoji="1" lang="ja-JP" altLang="en-US" dirty="0" smtClean="0"/>
              <a:t>引き起こされない</a:t>
            </a:r>
            <a:endParaRPr kumimoji="1" lang="en-US" altLang="ja-JP" dirty="0" smtClean="0"/>
          </a:p>
          <a:p>
            <a:pPr algn="ctr">
              <a:buNone/>
            </a:pPr>
            <a:endParaRPr lang="en-US" altLang="ja-JP" dirty="0" smtClean="0"/>
          </a:p>
          <a:p>
            <a:pPr algn="ctr">
              <a:buNone/>
            </a:pPr>
            <a:endParaRPr kumimoji="1" lang="en-US" altLang="ja-JP" sz="2400" dirty="0" smtClean="0"/>
          </a:p>
          <a:p>
            <a:pPr algn="ctr">
              <a:buNone/>
            </a:pPr>
            <a:r>
              <a:rPr kumimoji="1" lang="ja-JP" altLang="en-US" sz="2400" dirty="0" smtClean="0"/>
              <a:t>（解析数学における連続関数の概念の類推から命名）</a:t>
            </a:r>
            <a:endParaRPr kumimoji="1" lang="ja-JP" alt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保護性</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pPr algn="ctr">
              <a:buNone/>
            </a:pPr>
            <a:r>
              <a:rPr kumimoji="1" lang="ja-JP" altLang="en-US" dirty="0" smtClean="0"/>
              <a:t>モジュール内で発生した異常な条件の</a:t>
            </a:r>
            <a:endParaRPr kumimoji="1" lang="en-US" altLang="ja-JP" dirty="0" smtClean="0"/>
          </a:p>
          <a:p>
            <a:pPr algn="ctr">
              <a:buNone/>
            </a:pPr>
            <a:r>
              <a:rPr lang="ja-JP" altLang="en-US" dirty="0" smtClean="0"/>
              <a:t>影響をモジュール内に閉じこめることができる</a:t>
            </a:r>
            <a:endParaRPr lang="en-US" altLang="ja-JP" dirty="0" smtClean="0"/>
          </a:p>
          <a:p>
            <a:pPr algn="ctr">
              <a:buNone/>
            </a:pPr>
            <a:r>
              <a:rPr kumimoji="1" lang="ja-JP" altLang="en-US" dirty="0" smtClean="0"/>
              <a:t>もしくは周辺の少数モジュールにしか</a:t>
            </a:r>
            <a:endParaRPr kumimoji="1" lang="en-US" altLang="ja-JP" dirty="0" smtClean="0"/>
          </a:p>
          <a:p>
            <a:pPr algn="ctr">
              <a:buNone/>
            </a:pPr>
            <a:r>
              <a:rPr kumimoji="1" lang="ja-JP" altLang="en-US" dirty="0" smtClean="0"/>
              <a:t>影響が広がらない</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私にとってのオブジェクト指向</a:t>
            </a:r>
            <a:endParaRPr kumimoji="1" lang="ja-JP" altLang="en-US" sz="3200" dirty="0"/>
          </a:p>
        </p:txBody>
      </p:sp>
      <p:sp>
        <p:nvSpPr>
          <p:cNvPr id="3" name="コンテンツ プレースホルダ 2"/>
          <p:cNvSpPr>
            <a:spLocks noGrp="1"/>
          </p:cNvSpPr>
          <p:nvPr>
            <p:ph idx="1"/>
          </p:nvPr>
        </p:nvSpPr>
        <p:spPr/>
        <p:txBody>
          <a:bodyPr/>
          <a:lstStyle/>
          <a:p>
            <a:r>
              <a:rPr kumimoji="1" lang="ja-JP" altLang="en-US" dirty="0" smtClean="0"/>
              <a:t>オブジェクト指向とは</a:t>
            </a:r>
            <a:endParaRPr kumimoji="1" lang="en-US" altLang="ja-JP" dirty="0" smtClean="0"/>
          </a:p>
          <a:p>
            <a:endParaRPr lang="en-US" altLang="ja-JP" dirty="0" smtClean="0"/>
          </a:p>
          <a:p>
            <a:endParaRPr kumimoji="1" lang="en-US" altLang="ja-JP" dirty="0" smtClean="0"/>
          </a:p>
          <a:p>
            <a:pPr algn="ctr">
              <a:buNone/>
            </a:pPr>
            <a:r>
              <a:rPr lang="ja-JP" altLang="en-US" dirty="0" smtClean="0"/>
              <a:t>整理術！</a:t>
            </a:r>
            <a:endParaRPr lang="en-US" altLang="ja-JP" dirty="0" smtClean="0"/>
          </a:p>
          <a:p>
            <a:pPr algn="ctr">
              <a:buNone/>
            </a:pPr>
            <a:endParaRPr lang="en-US" altLang="ja-JP" dirty="0" smtClean="0"/>
          </a:p>
          <a:p>
            <a:pPr algn="ctr">
              <a:buNone/>
            </a:pPr>
            <a:r>
              <a:rPr lang="ja-JP" altLang="en-US" sz="2000" dirty="0" smtClean="0"/>
              <a:t>己を知る</a:t>
            </a:r>
            <a:endParaRPr lang="en-US" altLang="ja-JP" sz="2000" dirty="0" smtClean="0"/>
          </a:p>
          <a:p>
            <a:pPr algn="ctr">
              <a:buNone/>
            </a:pPr>
            <a:r>
              <a:rPr lang="ja-JP" altLang="en-US" sz="2000" dirty="0" smtClean="0"/>
              <a:t>明日の自分へのメッセージ</a:t>
            </a:r>
            <a:endParaRPr lang="en-US" altLang="ja-JP" dirty="0" smtClean="0"/>
          </a:p>
          <a:p>
            <a:pPr>
              <a:buNone/>
            </a:pPr>
            <a:r>
              <a:rPr lang="en-US" altLang="ja-JP" sz="1600" dirty="0" err="1" smtClean="0"/>
              <a:t>Ognac</a:t>
            </a:r>
            <a:r>
              <a:rPr lang="ja-JP" altLang="en-US" sz="1600" dirty="0" err="1" smtClean="0"/>
              <a:t>さんの</a:t>
            </a:r>
            <a:r>
              <a:rPr lang="en-US" altLang="ja-JP" sz="1600" dirty="0" smtClean="0"/>
              <a:t>Blog[</a:t>
            </a:r>
            <a:r>
              <a:rPr lang="en-US" sz="1600" b="1" dirty="0" err="1" smtClean="0">
                <a:hlinkClick r:id="rId3"/>
              </a:rPr>
              <a:t>Ognac</a:t>
            </a:r>
            <a:r>
              <a:rPr lang="ja-JP" altLang="en-US" sz="1600" b="1" dirty="0" smtClean="0">
                <a:hlinkClick r:id="rId3"/>
              </a:rPr>
              <a:t>の雑感</a:t>
            </a:r>
            <a:r>
              <a:rPr lang="en-US" altLang="ja-JP" sz="1600" b="1" dirty="0" smtClean="0"/>
              <a:t>]</a:t>
            </a:r>
            <a:r>
              <a:rPr lang="en-US" altLang="ja-JP" sz="1600" dirty="0" smtClean="0"/>
              <a:t>1</a:t>
            </a:r>
            <a:r>
              <a:rPr lang="ja-JP" altLang="en-US" sz="1600" dirty="0" smtClean="0"/>
              <a:t>月</a:t>
            </a:r>
            <a:r>
              <a:rPr lang="en-US" altLang="ja-JP" sz="1600" dirty="0" smtClean="0"/>
              <a:t>7</a:t>
            </a:r>
            <a:r>
              <a:rPr lang="ja-JP" altLang="en-US" sz="1600" dirty="0" smtClean="0"/>
              <a:t>日のエントリより</a:t>
            </a:r>
            <a:endParaRPr lang="en-US" altLang="ja-JP" sz="1600" dirty="0" smtClean="0"/>
          </a:p>
          <a:p>
            <a:pPr algn="ctr">
              <a:buNone/>
            </a:pPr>
            <a:r>
              <a:rPr lang="ja-JP" altLang="en-US" sz="2000" dirty="0" smtClean="0"/>
              <a:t>「職人は、明日楽して手を抜く為に</a:t>
            </a:r>
            <a:r>
              <a:rPr lang="en-US" altLang="ja-JP" sz="2000" dirty="0" smtClean="0"/>
              <a:t>,</a:t>
            </a:r>
            <a:r>
              <a:rPr lang="ja-JP" altLang="en-US" sz="2000" dirty="0" smtClean="0"/>
              <a:t>今日は如何なる努力も惜しまない。」</a:t>
            </a:r>
            <a:endParaRPr lang="en-US" altLang="ja-JP"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５つの規則</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pPr algn="ctr">
              <a:buNone/>
            </a:pPr>
            <a:r>
              <a:rPr kumimoji="1" lang="ja-JP" altLang="en-US" dirty="0" smtClean="0"/>
              <a:t>直接的な写像</a:t>
            </a:r>
            <a:endParaRPr kumimoji="1" lang="en-US" altLang="ja-JP" dirty="0" smtClean="0"/>
          </a:p>
          <a:p>
            <a:pPr algn="ctr">
              <a:buNone/>
            </a:pPr>
            <a:r>
              <a:rPr lang="ja-JP" altLang="en-US" dirty="0" smtClean="0"/>
              <a:t>少ないインターフェース</a:t>
            </a:r>
            <a:endParaRPr lang="en-US" altLang="ja-JP" dirty="0" smtClean="0"/>
          </a:p>
          <a:p>
            <a:pPr algn="ctr">
              <a:buNone/>
            </a:pPr>
            <a:r>
              <a:rPr kumimoji="1" lang="ja-JP" altLang="en-US" dirty="0" smtClean="0"/>
              <a:t>小さいインターフェース（弱い結びつき）</a:t>
            </a:r>
            <a:endParaRPr kumimoji="1" lang="en-US" altLang="ja-JP" dirty="0" smtClean="0"/>
          </a:p>
          <a:p>
            <a:pPr algn="ctr">
              <a:buNone/>
            </a:pPr>
            <a:r>
              <a:rPr lang="ja-JP" altLang="en-US" dirty="0" smtClean="0"/>
              <a:t>明示的なインターフェース</a:t>
            </a:r>
            <a:endParaRPr lang="en-US" altLang="ja-JP" dirty="0" smtClean="0"/>
          </a:p>
          <a:p>
            <a:pPr algn="ctr">
              <a:buNone/>
            </a:pPr>
            <a:r>
              <a:rPr kumimoji="1" lang="ja-JP" altLang="en-US" dirty="0" smtClean="0"/>
              <a:t>情報隠蔽</a:t>
            </a:r>
            <a:endParaRPr kumimoji="1" lang="en-US" altLang="ja-JP"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直接的な写像</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lang="en-US" altLang="ja-JP" dirty="0" smtClean="0"/>
          </a:p>
          <a:p>
            <a:pPr algn="ctr">
              <a:buNone/>
            </a:pPr>
            <a:r>
              <a:rPr lang="ja-JP" altLang="en-US" dirty="0" smtClean="0"/>
              <a:t>システム構築過程で構築された</a:t>
            </a:r>
            <a:endParaRPr lang="en-US" altLang="ja-JP" dirty="0" smtClean="0"/>
          </a:p>
          <a:p>
            <a:pPr algn="ctr">
              <a:buNone/>
            </a:pPr>
            <a:r>
              <a:rPr lang="ja-JP" altLang="en-US" dirty="0" smtClean="0"/>
              <a:t>モジュール構造を</a:t>
            </a:r>
            <a:r>
              <a:rPr kumimoji="1" lang="ja-JP" altLang="en-US" dirty="0" smtClean="0"/>
              <a:t>それに先立つ</a:t>
            </a:r>
            <a:endParaRPr kumimoji="1" lang="en-US" altLang="ja-JP" dirty="0" smtClean="0"/>
          </a:p>
          <a:p>
            <a:pPr algn="ctr">
              <a:buNone/>
            </a:pPr>
            <a:r>
              <a:rPr kumimoji="1" lang="ja-JP" altLang="en-US" dirty="0" smtClean="0"/>
              <a:t>問題領域のモデル化の過程で考案された</a:t>
            </a:r>
            <a:endParaRPr kumimoji="1" lang="en-US" altLang="ja-JP" dirty="0" smtClean="0"/>
          </a:p>
          <a:p>
            <a:pPr algn="ctr">
              <a:buNone/>
            </a:pPr>
            <a:r>
              <a:rPr kumimoji="1" lang="ja-JP" altLang="en-US" dirty="0" smtClean="0"/>
              <a:t>任意モジュールとその互換性を</a:t>
            </a:r>
            <a:endParaRPr kumimoji="1" lang="en-US" altLang="ja-JP" dirty="0" smtClean="0"/>
          </a:p>
          <a:p>
            <a:pPr algn="ctr">
              <a:buNone/>
            </a:pPr>
            <a:r>
              <a:rPr kumimoji="1" lang="ja-JP" altLang="en-US" dirty="0" smtClean="0"/>
              <a:t>維持していなければならない</a:t>
            </a:r>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少ないインターフェース</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endParaRPr kumimoji="1" lang="en-US" altLang="ja-JP" dirty="0" smtClean="0"/>
          </a:p>
          <a:p>
            <a:pPr algn="ctr">
              <a:buNone/>
            </a:pPr>
            <a:r>
              <a:rPr kumimoji="1" lang="ja-JP" altLang="en-US" dirty="0" smtClean="0"/>
              <a:t>すべてのモジュールが</a:t>
            </a:r>
            <a:endParaRPr kumimoji="1" lang="en-US" altLang="ja-JP" dirty="0" smtClean="0"/>
          </a:p>
          <a:p>
            <a:pPr algn="ctr">
              <a:buNone/>
            </a:pPr>
            <a:r>
              <a:rPr kumimoji="1" lang="ja-JP" altLang="en-US" dirty="0" smtClean="0"/>
              <a:t>出来る限り少ないモジュールとの</a:t>
            </a:r>
            <a:endParaRPr kumimoji="1" lang="en-US" altLang="ja-JP" dirty="0" smtClean="0"/>
          </a:p>
          <a:p>
            <a:pPr algn="ctr">
              <a:buNone/>
            </a:pPr>
            <a:r>
              <a:rPr kumimoji="1" lang="ja-JP" altLang="en-US" dirty="0" smtClean="0"/>
              <a:t>通信で済むようにする</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小さいインターフェース（弱い結びつき）</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pPr algn="ctr">
              <a:buNone/>
            </a:pPr>
            <a:r>
              <a:rPr kumimoji="1" lang="ja-JP" altLang="en-US" dirty="0" smtClean="0"/>
              <a:t>２つのモジュールが通信する場合、</a:t>
            </a:r>
            <a:endParaRPr kumimoji="1" lang="en-US" altLang="ja-JP" dirty="0" smtClean="0"/>
          </a:p>
          <a:p>
            <a:pPr algn="ctr">
              <a:buNone/>
            </a:pPr>
            <a:r>
              <a:rPr lang="ja-JP" altLang="en-US" dirty="0" smtClean="0"/>
              <a:t>そこで更新される情報は</a:t>
            </a:r>
            <a:endParaRPr lang="en-US" altLang="ja-JP" dirty="0" smtClean="0"/>
          </a:p>
          <a:p>
            <a:pPr algn="ctr">
              <a:buNone/>
            </a:pPr>
            <a:r>
              <a:rPr lang="ja-JP" altLang="en-US" dirty="0" smtClean="0"/>
              <a:t>できるだけ少なくするべきである</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明示的なインターフェース</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buNone/>
            </a:pPr>
            <a:endParaRPr kumimoji="1" lang="en-US" altLang="ja-JP" dirty="0" smtClean="0"/>
          </a:p>
          <a:p>
            <a:pPr algn="ctr">
              <a:buNone/>
            </a:pPr>
            <a:r>
              <a:rPr kumimoji="1" lang="ja-JP" altLang="en-US" dirty="0" smtClean="0"/>
              <a:t>ＡとＢの２つのモジュールが通信するときは</a:t>
            </a:r>
            <a:endParaRPr kumimoji="1" lang="en-US" altLang="ja-JP" dirty="0" smtClean="0"/>
          </a:p>
          <a:p>
            <a:pPr algn="ctr">
              <a:buNone/>
            </a:pPr>
            <a:r>
              <a:rPr lang="ja-JP" altLang="en-US" dirty="0" smtClean="0"/>
              <a:t>必ず、そのことがＡまたはＢあるいは両方の</a:t>
            </a:r>
            <a:endParaRPr lang="en-US" altLang="ja-JP" dirty="0" smtClean="0"/>
          </a:p>
          <a:p>
            <a:pPr algn="ctr">
              <a:buNone/>
            </a:pPr>
            <a:r>
              <a:rPr kumimoji="1" lang="ja-JP" altLang="en-US" dirty="0" smtClean="0"/>
              <a:t>テキストから明らかにわからなければならない</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情報隠蔽</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r>
              <a:rPr kumimoji="1" lang="ja-JP" altLang="en-US" dirty="0" smtClean="0"/>
              <a:t>どのようなモジュールであれ、</a:t>
            </a:r>
            <a:endParaRPr kumimoji="1" lang="en-US" altLang="ja-JP" dirty="0" smtClean="0"/>
          </a:p>
          <a:p>
            <a:pPr algn="ctr">
              <a:buNone/>
            </a:pPr>
            <a:r>
              <a:rPr kumimoji="1" lang="ja-JP" altLang="en-US" dirty="0" smtClean="0"/>
              <a:t>モジュールを設計する人は</a:t>
            </a:r>
            <a:endParaRPr kumimoji="1" lang="en-US" altLang="ja-JP" dirty="0" smtClean="0"/>
          </a:p>
          <a:p>
            <a:pPr algn="ctr">
              <a:buNone/>
            </a:pPr>
            <a:r>
              <a:rPr kumimoji="1" lang="ja-JP" altLang="en-US" dirty="0" smtClean="0"/>
              <a:t>そのモジュールの属性の中から</a:t>
            </a:r>
            <a:endParaRPr kumimoji="1" lang="en-US" altLang="ja-JP" dirty="0" smtClean="0"/>
          </a:p>
          <a:p>
            <a:pPr algn="ctr">
              <a:buNone/>
            </a:pPr>
            <a:r>
              <a:rPr kumimoji="1" lang="ja-JP" altLang="en-US" dirty="0" smtClean="0"/>
              <a:t>いくつかの属性をそのモジュールに関する</a:t>
            </a:r>
            <a:endParaRPr kumimoji="1" lang="en-US" altLang="ja-JP" dirty="0" smtClean="0"/>
          </a:p>
          <a:p>
            <a:pPr algn="ctr">
              <a:buNone/>
            </a:pPr>
            <a:r>
              <a:rPr kumimoji="1" lang="ja-JP" altLang="en-US" dirty="0" smtClean="0"/>
              <a:t>正式な情報として選択し、顧客モジュールの</a:t>
            </a:r>
            <a:endParaRPr kumimoji="1" lang="en-US" altLang="ja-JP" dirty="0" smtClean="0"/>
          </a:p>
          <a:p>
            <a:pPr algn="ctr">
              <a:buNone/>
            </a:pPr>
            <a:r>
              <a:rPr kumimoji="1" lang="ja-JP" altLang="en-US" dirty="0" smtClean="0"/>
              <a:t>作成者がその情報を利用できるように</a:t>
            </a:r>
            <a:endParaRPr kumimoji="1" lang="en-US" altLang="ja-JP" dirty="0" smtClean="0"/>
          </a:p>
          <a:p>
            <a:pPr algn="ctr">
              <a:buNone/>
            </a:pPr>
            <a:r>
              <a:rPr kumimoji="1" lang="ja-JP" altLang="en-US" dirty="0" smtClean="0"/>
              <a:t>しなければならない。</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５つの原則</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r>
              <a:rPr kumimoji="1" lang="ja-JP" altLang="en-US" dirty="0" smtClean="0"/>
              <a:t>言語としてのモジュール単位</a:t>
            </a:r>
            <a:endParaRPr kumimoji="1" lang="en-US" altLang="ja-JP" dirty="0" smtClean="0"/>
          </a:p>
          <a:p>
            <a:pPr algn="ctr">
              <a:buNone/>
            </a:pPr>
            <a:r>
              <a:rPr lang="ja-JP" altLang="en-US" dirty="0" smtClean="0"/>
              <a:t>自己文書化の原則</a:t>
            </a:r>
            <a:endParaRPr lang="en-US" altLang="ja-JP" dirty="0" smtClean="0"/>
          </a:p>
          <a:p>
            <a:pPr algn="ctr">
              <a:buNone/>
            </a:pPr>
            <a:r>
              <a:rPr kumimoji="1" lang="ja-JP" altLang="en-US" dirty="0" smtClean="0"/>
              <a:t>統一形式アクセスの原則</a:t>
            </a:r>
            <a:endParaRPr kumimoji="1" lang="en-US" altLang="ja-JP" dirty="0" smtClean="0"/>
          </a:p>
          <a:p>
            <a:pPr algn="ctr">
              <a:buNone/>
            </a:pPr>
            <a:r>
              <a:rPr lang="ja-JP" altLang="en-US" dirty="0" smtClean="0"/>
              <a:t>開放／閉鎖の原則</a:t>
            </a:r>
            <a:endParaRPr lang="en-US" altLang="ja-JP" dirty="0" smtClean="0"/>
          </a:p>
          <a:p>
            <a:pPr algn="ctr">
              <a:buNone/>
            </a:pPr>
            <a:r>
              <a:rPr kumimoji="1" lang="ja-JP" altLang="en-US" dirty="0" smtClean="0"/>
              <a:t>単一責任選択の原則</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言語としてのモジュール単位の原則</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buNone/>
            </a:pPr>
            <a:endParaRPr lang="en-US" altLang="ja-JP" dirty="0" smtClean="0"/>
          </a:p>
          <a:p>
            <a:pPr algn="ctr">
              <a:buNone/>
            </a:pPr>
            <a:r>
              <a:rPr kumimoji="1" lang="ja-JP" altLang="en-US" dirty="0" smtClean="0"/>
              <a:t>モジュールは使用される言語の構文単位に</a:t>
            </a:r>
            <a:endParaRPr kumimoji="1" lang="en-US" altLang="ja-JP" dirty="0" smtClean="0"/>
          </a:p>
          <a:p>
            <a:pPr algn="ctr">
              <a:buNone/>
            </a:pPr>
            <a:r>
              <a:rPr kumimoji="1" lang="ja-JP" altLang="en-US" dirty="0" smtClean="0"/>
              <a:t>対応していなければならない</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自己文書化の原則</a:t>
            </a:r>
            <a:endParaRPr kumimoji="1" lang="ja-JP" altLang="en-US" sz="3200" dirty="0"/>
          </a:p>
        </p:txBody>
      </p:sp>
      <p:sp>
        <p:nvSpPr>
          <p:cNvPr id="3" name="コンテンツ プレースホルダ 2"/>
          <p:cNvSpPr>
            <a:spLocks noGrp="1"/>
          </p:cNvSpPr>
          <p:nvPr>
            <p:ph idx="1"/>
          </p:nvPr>
        </p:nvSpPr>
        <p:spPr/>
        <p:txBody>
          <a:bodyPr/>
          <a:lstStyle/>
          <a:p>
            <a:pPr>
              <a:buNone/>
            </a:pPr>
            <a:endParaRPr kumimoji="1" lang="en-US" altLang="ja-JP" dirty="0" smtClean="0"/>
          </a:p>
          <a:p>
            <a:pPr>
              <a:buNone/>
            </a:pPr>
            <a:endParaRPr kumimoji="1" lang="en-US" altLang="ja-JP" dirty="0" smtClean="0"/>
          </a:p>
          <a:p>
            <a:pPr algn="ctr">
              <a:buNone/>
            </a:pPr>
            <a:r>
              <a:rPr kumimoji="1" lang="ja-JP" altLang="en-US" dirty="0" smtClean="0"/>
              <a:t>モジュールを設計する人は</a:t>
            </a:r>
            <a:endParaRPr kumimoji="1" lang="en-US" altLang="ja-JP" dirty="0" smtClean="0"/>
          </a:p>
          <a:p>
            <a:pPr algn="ctr">
              <a:buNone/>
            </a:pPr>
            <a:r>
              <a:rPr kumimoji="1" lang="ja-JP" altLang="en-US" dirty="0" smtClean="0"/>
              <a:t>モジュールについてすべての情報を</a:t>
            </a:r>
            <a:endParaRPr kumimoji="1" lang="en-US" altLang="ja-JP" dirty="0" smtClean="0"/>
          </a:p>
          <a:p>
            <a:pPr algn="ctr">
              <a:buNone/>
            </a:pPr>
            <a:r>
              <a:rPr kumimoji="1" lang="ja-JP" altLang="en-US" dirty="0" smtClean="0"/>
              <a:t>そのモジュールの一部として作るよう</a:t>
            </a:r>
            <a:endParaRPr kumimoji="1" lang="en-US" altLang="ja-JP" dirty="0" smtClean="0"/>
          </a:p>
          <a:p>
            <a:pPr algn="ctr">
              <a:buNone/>
            </a:pPr>
            <a:r>
              <a:rPr kumimoji="1" lang="ja-JP" altLang="en-US" dirty="0" smtClean="0"/>
              <a:t>あらゆる努力をすべきである</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統一形式アクセスの原則</a:t>
            </a:r>
            <a:endParaRPr kumimoji="1" lang="ja-JP" altLang="en-US" sz="3200" dirty="0"/>
          </a:p>
        </p:txBody>
      </p:sp>
      <p:sp>
        <p:nvSpPr>
          <p:cNvPr id="3" name="コンテンツ プレースホルダ 2"/>
          <p:cNvSpPr>
            <a:spLocks noGrp="1"/>
          </p:cNvSpPr>
          <p:nvPr>
            <p:ph idx="1"/>
          </p:nvPr>
        </p:nvSpPr>
        <p:spPr/>
        <p:txBody>
          <a:bodyPr/>
          <a:lstStyle/>
          <a:p>
            <a:pPr algn="ctr">
              <a:buNone/>
            </a:pPr>
            <a:r>
              <a:rPr kumimoji="1" lang="ja-JP" altLang="en-US" dirty="0" smtClean="0"/>
              <a:t>あるモジュールによって提供されるサービスは</a:t>
            </a:r>
            <a:endParaRPr kumimoji="1" lang="en-US" altLang="ja-JP" dirty="0" smtClean="0"/>
          </a:p>
          <a:p>
            <a:pPr algn="ctr">
              <a:buNone/>
            </a:pPr>
            <a:r>
              <a:rPr kumimoji="1" lang="ja-JP" altLang="en-US" dirty="0" smtClean="0"/>
              <a:t>すべて統一された表記によって</a:t>
            </a:r>
            <a:endParaRPr kumimoji="1" lang="en-US" altLang="ja-JP" dirty="0" smtClean="0"/>
          </a:p>
          <a:p>
            <a:pPr algn="ctr">
              <a:buNone/>
            </a:pPr>
            <a:r>
              <a:rPr kumimoji="1" lang="ja-JP" altLang="en-US" dirty="0" smtClean="0"/>
              <a:t>利用できなければならない。　</a:t>
            </a:r>
            <a:endParaRPr kumimoji="1" lang="en-US" altLang="ja-JP" dirty="0" smtClean="0"/>
          </a:p>
          <a:p>
            <a:pPr algn="ctr">
              <a:buNone/>
            </a:pPr>
            <a:r>
              <a:rPr kumimoji="1" lang="ja-JP" altLang="en-US" dirty="0" smtClean="0"/>
              <a:t>その標記はサービスが記憶領域によって</a:t>
            </a:r>
            <a:endParaRPr kumimoji="1" lang="en-US" altLang="ja-JP" dirty="0" smtClean="0"/>
          </a:p>
          <a:p>
            <a:pPr algn="ctr">
              <a:buNone/>
            </a:pPr>
            <a:r>
              <a:rPr kumimoji="1" lang="ja-JP" altLang="en-US" dirty="0" smtClean="0"/>
              <a:t>実装されるか計算によって</a:t>
            </a:r>
            <a:endParaRPr kumimoji="1" lang="en-US" altLang="ja-JP" dirty="0" smtClean="0"/>
          </a:p>
          <a:p>
            <a:pPr algn="ctr">
              <a:buNone/>
            </a:pPr>
            <a:r>
              <a:rPr kumimoji="1" lang="ja-JP" altLang="en-US" dirty="0" smtClean="0"/>
              <a:t>実装されるかにかかわらず</a:t>
            </a:r>
            <a:endParaRPr kumimoji="1" lang="en-US" altLang="ja-JP" dirty="0" smtClean="0"/>
          </a:p>
          <a:p>
            <a:pPr algn="ctr">
              <a:buNone/>
            </a:pPr>
            <a:r>
              <a:rPr kumimoji="1" lang="ja-JP" altLang="en-US" dirty="0" smtClean="0"/>
              <a:t>一定でなければならない。</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ja-JP" altLang="en-US" dirty="0" smtClean="0"/>
              <a:t>オブジェクト指向の現状</a:t>
            </a:r>
            <a:endParaRPr kumimoji="1" lang="ja-JP" altLang="en-US" dirty="0"/>
          </a:p>
        </p:txBody>
      </p:sp>
      <p:sp>
        <p:nvSpPr>
          <p:cNvPr id="7" name="コンテンツ プレースホルダ 6"/>
          <p:cNvSpPr>
            <a:spLocks noGrp="1"/>
          </p:cNvSpPr>
          <p:nvPr>
            <p:ph idx="1"/>
          </p:nvPr>
        </p:nvSpPr>
        <p:spPr/>
        <p:txBody>
          <a:bodyPr/>
          <a:lstStyle/>
          <a:p>
            <a:endParaRPr kumimoji="1" lang="en-US" altLang="ja-JP" dirty="0" smtClean="0"/>
          </a:p>
          <a:p>
            <a:pPr>
              <a:buNone/>
            </a:pPr>
            <a:endParaRPr kumimoji="1" lang="en-US" altLang="ja-JP" dirty="0" smtClean="0"/>
          </a:p>
        </p:txBody>
      </p:sp>
      <p:graphicFrame>
        <p:nvGraphicFramePr>
          <p:cNvPr id="4" name="図表 3"/>
          <p:cNvGraphicFramePr/>
          <p:nvPr/>
        </p:nvGraphicFramePr>
        <p:xfrm>
          <a:off x="571472" y="1000108"/>
          <a:ext cx="8143932" cy="5000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開放／閉鎖の原則</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endParaRPr kumimoji="1" lang="en-US" altLang="ja-JP" dirty="0" smtClean="0"/>
          </a:p>
          <a:p>
            <a:pPr algn="ctr">
              <a:buNone/>
            </a:pPr>
            <a:r>
              <a:rPr kumimoji="1" lang="ja-JP" altLang="en-US" dirty="0" smtClean="0"/>
              <a:t>モジュールは開いていると</a:t>
            </a:r>
            <a:endParaRPr kumimoji="1" lang="en-US" altLang="ja-JP" dirty="0" smtClean="0"/>
          </a:p>
          <a:p>
            <a:pPr algn="ctr">
              <a:buNone/>
            </a:pPr>
            <a:r>
              <a:rPr kumimoji="1" lang="ja-JP" altLang="en-US" dirty="0" smtClean="0"/>
              <a:t>同時に閉じているべきである</a:t>
            </a:r>
            <a:endParaRPr kumimoji="1" lang="en-US" altLang="ja-JP" dirty="0" smtClean="0"/>
          </a:p>
          <a:p>
            <a:pPr algn="ctr">
              <a:buNone/>
            </a:pPr>
            <a:endParaRPr kumimoji="1" lang="en-US" altLang="ja-JP" dirty="0" smtClean="0"/>
          </a:p>
          <a:p>
            <a:pPr algn="ctr">
              <a:buNone/>
            </a:pPr>
            <a:r>
              <a:rPr lang="ja-JP" altLang="en-US" sz="2400" dirty="0" smtClean="0"/>
              <a:t>拡張が受け入れられるとき→開放されている</a:t>
            </a:r>
            <a:endParaRPr lang="en-US" altLang="ja-JP" sz="2400" dirty="0" smtClean="0"/>
          </a:p>
          <a:p>
            <a:pPr algn="ctr">
              <a:buNone/>
            </a:pPr>
            <a:r>
              <a:rPr kumimoji="1" lang="ja-JP" altLang="en-US" sz="2400" dirty="0" smtClean="0"/>
              <a:t>モジュールが他のモジュールから使用できるとき→閉じている</a:t>
            </a:r>
            <a:endParaRPr kumimoji="1" lang="ja-JP" alt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単一責任選択の原則</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r>
              <a:rPr kumimoji="1" lang="ja-JP" altLang="en-US" dirty="0" smtClean="0"/>
              <a:t>ソフトウェアシステムが選択肢を</a:t>
            </a:r>
            <a:endParaRPr kumimoji="1" lang="en-US" altLang="ja-JP" dirty="0" smtClean="0"/>
          </a:p>
          <a:p>
            <a:pPr algn="ctr">
              <a:buNone/>
            </a:pPr>
            <a:r>
              <a:rPr kumimoji="1" lang="ja-JP" altLang="en-US" dirty="0" smtClean="0"/>
              <a:t>提供しなければならないとき、</a:t>
            </a:r>
            <a:endParaRPr kumimoji="1" lang="en-US" altLang="ja-JP" dirty="0" smtClean="0"/>
          </a:p>
          <a:p>
            <a:pPr algn="ctr">
              <a:buNone/>
            </a:pPr>
            <a:r>
              <a:rPr kumimoji="1" lang="ja-JP" altLang="en-US" dirty="0" smtClean="0"/>
              <a:t>そのシステムの中の１つのモジュールだけが</a:t>
            </a:r>
            <a:endParaRPr kumimoji="1" lang="en-US" altLang="ja-JP" dirty="0" smtClean="0"/>
          </a:p>
          <a:p>
            <a:pPr algn="ctr">
              <a:buNone/>
            </a:pPr>
            <a:r>
              <a:rPr kumimoji="1" lang="ja-JP" altLang="en-US" dirty="0" smtClean="0"/>
              <a:t>その選択肢をすべて把握すべきである。</a:t>
            </a:r>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それじゃ非</a:t>
            </a:r>
            <a:r>
              <a:rPr kumimoji="1" lang="en-US" altLang="ja-JP" sz="3200" dirty="0" smtClean="0"/>
              <a:t>OO</a:t>
            </a:r>
            <a:r>
              <a:rPr kumimoji="1" lang="ja-JP" altLang="en-US" sz="3200" dirty="0" smtClean="0"/>
              <a:t>から</a:t>
            </a:r>
            <a:r>
              <a:rPr kumimoji="1" lang="en-US" altLang="ja-JP" sz="3200" dirty="0" smtClean="0"/>
              <a:t>OO</a:t>
            </a:r>
            <a:r>
              <a:rPr kumimoji="1" lang="ja-JP" altLang="en-US" sz="3200" dirty="0" smtClean="0"/>
              <a:t>へ</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こんな風に使ってみるのはいかが？</a:t>
            </a:r>
            <a:endParaRPr kumimoji="1" lang="en-US" altLang="ja-JP" dirty="0" smtClean="0"/>
          </a:p>
          <a:p>
            <a:pPr algn="ctr">
              <a:buNone/>
            </a:pPr>
            <a:endParaRPr lang="en-US" altLang="ja-JP" dirty="0" smtClean="0"/>
          </a:p>
          <a:p>
            <a:pPr algn="ctr">
              <a:buNone/>
            </a:pPr>
            <a:endParaRPr kumimoji="1" lang="en-US" altLang="ja-JP" dirty="0" smtClean="0"/>
          </a:p>
          <a:p>
            <a:pPr algn="ctr">
              <a:buNone/>
            </a:pPr>
            <a:endParaRPr kumimoji="1" lang="en-US" altLang="ja-JP" dirty="0" smtClean="0"/>
          </a:p>
          <a:p>
            <a:pPr algn="ctr">
              <a:buNone/>
            </a:pPr>
            <a:r>
              <a:rPr kumimoji="1" lang="ja-JP" altLang="en-US" dirty="0" smtClean="0"/>
              <a:t>例：簡単なテキストエディタ</a:t>
            </a:r>
            <a:endParaRPr kumimoji="1" lang="en-US" altLang="ja-JP" dirty="0" smtClean="0"/>
          </a:p>
          <a:p>
            <a:pPr algn="ctr">
              <a:buNone/>
            </a:pPr>
            <a:r>
              <a:rPr lang="ja-JP" altLang="en-US" sz="2400" dirty="0" smtClean="0"/>
              <a:t>２つのモード切替：参照のみモード・編集モード</a:t>
            </a:r>
            <a:endParaRPr lang="en-US" altLang="ja-JP" sz="2400" dirty="0" smtClean="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なんか雰囲気わかりました？</a:t>
            </a:r>
            <a:endParaRPr kumimoji="1" lang="ja-JP" altLang="en-US" sz="3200" dirty="0"/>
          </a:p>
        </p:txBody>
      </p:sp>
      <p:graphicFrame>
        <p:nvGraphicFramePr>
          <p:cNvPr id="6" name="図表 5"/>
          <p:cNvGraphicFramePr/>
          <p:nvPr/>
        </p:nvGraphicFramePr>
        <p:xfrm>
          <a:off x="500034" y="1000108"/>
          <a:ext cx="8072494"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09" y="2357430"/>
            <a:ext cx="7715305"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kumimoji="1" lang="ja-JP" alt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お疲れ様でした。</a:t>
            </a:r>
            <a:endParaRPr kumimoji="1" lang="en-US" altLang="ja-JP"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endParaRPr lang="en-US" altLang="ja-JP"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r>
              <a:rPr kumimoji="1" lang="ja-JP" alt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ご静聴ありがとうございました。</a:t>
            </a:r>
            <a:endParaRPr lang="ja-JP" alt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それではオブジェクト指向言語で見てみましょう</a:t>
            </a:r>
            <a:endParaRPr kumimoji="1" lang="ja-JP" altLang="en-US" sz="3200"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r>
              <a:rPr kumimoji="1" lang="ja-JP" altLang="en-US" dirty="0" smtClean="0"/>
              <a:t>それではちょっとおさらいです。</a:t>
            </a:r>
            <a:endParaRPr kumimoji="1" lang="en-US" altLang="ja-JP" dirty="0" smtClean="0"/>
          </a:p>
          <a:p>
            <a:pPr algn="ctr">
              <a:buNone/>
            </a:pPr>
            <a:endParaRPr lang="en-US" altLang="ja-JP" dirty="0" smtClean="0"/>
          </a:p>
          <a:p>
            <a:endParaRPr kumimoji="1" lang="en-US" altLang="ja-JP" dirty="0" smtClean="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クラス定義メカニズム</a:t>
            </a:r>
            <a:endParaRPr kumimoji="1" lang="ja-JP" altLang="en-US" sz="3200" dirty="0"/>
          </a:p>
        </p:txBody>
      </p:sp>
      <p:grpSp>
        <p:nvGrpSpPr>
          <p:cNvPr id="26" name="グループ化 25"/>
          <p:cNvGrpSpPr/>
          <p:nvPr/>
        </p:nvGrpSpPr>
        <p:grpSpPr>
          <a:xfrm>
            <a:off x="500034" y="1000108"/>
            <a:ext cx="7786742" cy="3714776"/>
            <a:chOff x="500034" y="1000108"/>
            <a:chExt cx="7786742" cy="3714776"/>
          </a:xfrm>
        </p:grpSpPr>
        <p:sp>
          <p:nvSpPr>
            <p:cNvPr id="6" name="テキスト ボックス 5"/>
            <p:cNvSpPr txBox="1"/>
            <p:nvPr/>
          </p:nvSpPr>
          <p:spPr>
            <a:xfrm>
              <a:off x="714348" y="1000108"/>
              <a:ext cx="7572428" cy="369332"/>
            </a:xfrm>
            <a:prstGeom prst="rect">
              <a:avLst/>
            </a:prstGeom>
            <a:noFill/>
          </p:spPr>
          <p:txBody>
            <a:bodyPr wrap="square" rtlCol="0">
              <a:spAutoFit/>
            </a:bodyPr>
            <a:lstStyle/>
            <a:p>
              <a:r>
                <a:rPr kumimoji="1" lang="en-US" altLang="ja-JP" dirty="0" err="1" smtClean="0"/>
                <a:t>Wankuma</a:t>
              </a:r>
              <a:r>
                <a:rPr kumimoji="1" lang="en-US" altLang="ja-JP" dirty="0" smtClean="0"/>
                <a:t> </a:t>
              </a:r>
              <a:r>
                <a:rPr kumimoji="1" lang="en-US" altLang="ja-JP" dirty="0" err="1" smtClean="0"/>
                <a:t>kuma</a:t>
              </a:r>
              <a:r>
                <a:rPr lang="en-US" altLang="ja-JP" dirty="0" smtClean="0"/>
                <a:t>;</a:t>
              </a:r>
              <a:r>
                <a:rPr lang="ja-JP" altLang="en-US" dirty="0" smtClean="0"/>
                <a:t>　</a:t>
              </a:r>
              <a:r>
                <a:rPr lang="en-US" altLang="ja-JP" dirty="0" smtClean="0"/>
                <a:t>[C#]               Dim </a:t>
              </a:r>
              <a:r>
                <a:rPr lang="en-US" altLang="ja-JP" dirty="0" err="1" smtClean="0"/>
                <a:t>kuma</a:t>
              </a:r>
              <a:r>
                <a:rPr lang="en-US" altLang="ja-JP" dirty="0" smtClean="0"/>
                <a:t> As </a:t>
              </a:r>
              <a:r>
                <a:rPr lang="en-US" altLang="ja-JP" dirty="0" err="1" smtClean="0"/>
                <a:t>Wankuma</a:t>
              </a:r>
              <a:r>
                <a:rPr lang="en-US" altLang="ja-JP" dirty="0" smtClean="0"/>
                <a:t>[VB]</a:t>
              </a:r>
              <a:endParaRPr kumimoji="1" lang="ja-JP" altLang="en-US" dirty="0"/>
            </a:p>
          </p:txBody>
        </p:sp>
        <p:grpSp>
          <p:nvGrpSpPr>
            <p:cNvPr id="24" name="グループ化 23"/>
            <p:cNvGrpSpPr/>
            <p:nvPr/>
          </p:nvGrpSpPr>
          <p:grpSpPr>
            <a:xfrm>
              <a:off x="500034" y="2714620"/>
              <a:ext cx="3786214" cy="2000264"/>
              <a:chOff x="500034" y="2714620"/>
              <a:chExt cx="3786214" cy="2000264"/>
            </a:xfrm>
          </p:grpSpPr>
          <p:sp>
            <p:nvSpPr>
              <p:cNvPr id="5" name="角丸四角形 4"/>
              <p:cNvSpPr/>
              <p:nvPr/>
            </p:nvSpPr>
            <p:spPr>
              <a:xfrm>
                <a:off x="500034" y="2714620"/>
                <a:ext cx="3786214" cy="2000264"/>
              </a:xfrm>
              <a:prstGeom prst="roundRect">
                <a:avLst>
                  <a:gd name="adj" fmla="val 51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err="1" smtClean="0"/>
                  <a:t>Wankuma</a:t>
                </a:r>
                <a:endParaRPr kumimoji="1" lang="ja-JP" altLang="en-US" dirty="0"/>
              </a:p>
            </p:txBody>
          </p:sp>
          <p:sp>
            <p:nvSpPr>
              <p:cNvPr id="8" name="正方形/長方形 7"/>
              <p:cNvSpPr/>
              <p:nvPr/>
            </p:nvSpPr>
            <p:spPr>
              <a:xfrm>
                <a:off x="714348" y="3286124"/>
                <a:ext cx="335758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GetMyNameMessage</a:t>
                </a:r>
                <a:r>
                  <a:rPr kumimoji="1" lang="en-US" altLang="ja-JP" dirty="0" smtClean="0"/>
                  <a:t>()</a:t>
                </a:r>
                <a:endParaRPr kumimoji="1" lang="ja-JP" altLang="en-US" dirty="0"/>
              </a:p>
            </p:txBody>
          </p:sp>
          <p:sp>
            <p:nvSpPr>
              <p:cNvPr id="9" name="正方形/長方形 8"/>
              <p:cNvSpPr/>
              <p:nvPr/>
            </p:nvSpPr>
            <p:spPr>
              <a:xfrm>
                <a:off x="714348" y="4000504"/>
                <a:ext cx="335758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grpSp>
      </p:grpSp>
      <p:grpSp>
        <p:nvGrpSpPr>
          <p:cNvPr id="27" name="グループ化 26"/>
          <p:cNvGrpSpPr/>
          <p:nvPr/>
        </p:nvGrpSpPr>
        <p:grpSpPr>
          <a:xfrm>
            <a:off x="714348" y="1357298"/>
            <a:ext cx="8143932" cy="4714908"/>
            <a:chOff x="714348" y="1357298"/>
            <a:chExt cx="8143932" cy="4714908"/>
          </a:xfrm>
        </p:grpSpPr>
        <p:sp>
          <p:nvSpPr>
            <p:cNvPr id="7" name="テキスト ボックス 6"/>
            <p:cNvSpPr txBox="1"/>
            <p:nvPr/>
          </p:nvSpPr>
          <p:spPr>
            <a:xfrm>
              <a:off x="714348" y="1357298"/>
              <a:ext cx="7572428" cy="369332"/>
            </a:xfrm>
            <a:prstGeom prst="rect">
              <a:avLst/>
            </a:prstGeom>
            <a:noFill/>
          </p:spPr>
          <p:txBody>
            <a:bodyPr wrap="square" rtlCol="0">
              <a:spAutoFit/>
            </a:bodyPr>
            <a:lstStyle/>
            <a:p>
              <a:r>
                <a:rPr kumimoji="1" lang="en-US" altLang="ja-JP" dirty="0" err="1" smtClean="0"/>
                <a:t>Kuma</a:t>
              </a:r>
              <a:r>
                <a:rPr kumimoji="1" lang="en-US" altLang="ja-JP" dirty="0" smtClean="0"/>
                <a:t> = new </a:t>
              </a:r>
              <a:r>
                <a:rPr kumimoji="1" lang="en-US" altLang="ja-JP" dirty="0" err="1" smtClean="0"/>
                <a:t>Wankuma</a:t>
              </a:r>
              <a:r>
                <a:rPr kumimoji="1" lang="en-US" altLang="ja-JP" dirty="0" smtClean="0"/>
                <a:t>();  [C#]  </a:t>
              </a:r>
              <a:r>
                <a:rPr kumimoji="1" lang="en-US" altLang="ja-JP" dirty="0" err="1" smtClean="0"/>
                <a:t>kuma</a:t>
              </a:r>
              <a:r>
                <a:rPr kumimoji="1" lang="en-US" altLang="ja-JP" dirty="0" smtClean="0"/>
                <a:t> = New </a:t>
              </a:r>
              <a:r>
                <a:rPr kumimoji="1" lang="en-US" altLang="ja-JP" dirty="0" err="1" smtClean="0"/>
                <a:t>Wankuma</a:t>
              </a:r>
              <a:r>
                <a:rPr kumimoji="1" lang="en-US" altLang="ja-JP" dirty="0" smtClean="0"/>
                <a:t>()[VB]</a:t>
              </a:r>
              <a:endParaRPr kumimoji="1" lang="ja-JP" altLang="en-US" dirty="0"/>
            </a:p>
          </p:txBody>
        </p:sp>
        <p:grpSp>
          <p:nvGrpSpPr>
            <p:cNvPr id="25" name="グループ化 24"/>
            <p:cNvGrpSpPr/>
            <p:nvPr/>
          </p:nvGrpSpPr>
          <p:grpSpPr>
            <a:xfrm>
              <a:off x="4643438" y="1857364"/>
              <a:ext cx="4214842" cy="4214842"/>
              <a:chOff x="4643438" y="1857364"/>
              <a:chExt cx="4214842" cy="4214842"/>
            </a:xfrm>
          </p:grpSpPr>
          <p:sp>
            <p:nvSpPr>
              <p:cNvPr id="10" name="角丸四角形 9"/>
              <p:cNvSpPr/>
              <p:nvPr/>
            </p:nvSpPr>
            <p:spPr>
              <a:xfrm>
                <a:off x="4643438" y="1857364"/>
                <a:ext cx="4214842" cy="4214842"/>
              </a:xfrm>
              <a:prstGeom prst="roundRect">
                <a:avLst>
                  <a:gd name="adj" fmla="val 5167"/>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err="1" smtClean="0"/>
                  <a:t>Wankuma</a:t>
                </a:r>
                <a:endParaRPr kumimoji="1" lang="ja-JP" altLang="en-US" dirty="0"/>
              </a:p>
            </p:txBody>
          </p:sp>
          <p:sp>
            <p:nvSpPr>
              <p:cNvPr id="11" name="正方形/長方形 10"/>
              <p:cNvSpPr/>
              <p:nvPr/>
            </p:nvSpPr>
            <p:spPr>
              <a:xfrm>
                <a:off x="4857752" y="4214818"/>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GetMyNameMessage</a:t>
                </a:r>
                <a:r>
                  <a:rPr kumimoji="1" lang="en-US" altLang="ja-JP" dirty="0" smtClean="0"/>
                  <a:t>()</a:t>
                </a:r>
                <a:endParaRPr kumimoji="1" lang="ja-JP" altLang="en-US" dirty="0"/>
              </a:p>
            </p:txBody>
          </p:sp>
          <p:sp>
            <p:nvSpPr>
              <p:cNvPr id="12" name="正方形/長方形 11"/>
              <p:cNvSpPr/>
              <p:nvPr/>
            </p:nvSpPr>
            <p:spPr>
              <a:xfrm>
                <a:off x="4857752" y="5000636"/>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13" name="正方形/長方形 12"/>
              <p:cNvSpPr/>
              <p:nvPr/>
            </p:nvSpPr>
            <p:spPr>
              <a:xfrm>
                <a:off x="4857752" y="2428868"/>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err="1" smtClean="0"/>
                  <a:t>わんくま</a:t>
                </a:r>
                <a:r>
                  <a:rPr kumimoji="1" lang="en-US" altLang="ja-JP" dirty="0" smtClean="0"/>
                  <a:t>”</a:t>
                </a:r>
                <a:endParaRPr kumimoji="1" lang="ja-JP" altLang="en-US" dirty="0"/>
              </a:p>
            </p:txBody>
          </p:sp>
          <p:sp>
            <p:nvSpPr>
              <p:cNvPr id="14" name="正方形/長方形 13"/>
              <p:cNvSpPr/>
              <p:nvPr/>
            </p:nvSpPr>
            <p:spPr>
              <a:xfrm>
                <a:off x="4857752" y="3143248"/>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grpSp>
      <p:grpSp>
        <p:nvGrpSpPr>
          <p:cNvPr id="28" name="グループ化 27"/>
          <p:cNvGrpSpPr/>
          <p:nvPr/>
        </p:nvGrpSpPr>
        <p:grpSpPr>
          <a:xfrm>
            <a:off x="4071934" y="3500438"/>
            <a:ext cx="785818" cy="1714512"/>
            <a:chOff x="4071934" y="3500438"/>
            <a:chExt cx="785818" cy="1714512"/>
          </a:xfrm>
        </p:grpSpPr>
        <p:cxnSp>
          <p:nvCxnSpPr>
            <p:cNvPr id="16" name="直線矢印コネクタ 15"/>
            <p:cNvCxnSpPr>
              <a:stCxn id="11" idx="1"/>
              <a:endCxn id="8" idx="3"/>
            </p:cNvCxnSpPr>
            <p:nvPr/>
          </p:nvCxnSpPr>
          <p:spPr>
            <a:xfrm rot="10800000">
              <a:off x="4071934" y="3500438"/>
              <a:ext cx="785818" cy="928694"/>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2" idx="1"/>
              <a:endCxn id="9" idx="3"/>
            </p:cNvCxnSpPr>
            <p:nvPr/>
          </p:nvCxnSpPr>
          <p:spPr>
            <a:xfrm rot="10800000">
              <a:off x="4071934" y="4214818"/>
              <a:ext cx="785818" cy="1000132"/>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grpSp>
      <p:sp>
        <p:nvSpPr>
          <p:cNvPr id="22" name="正方形/長方形 21"/>
          <p:cNvSpPr/>
          <p:nvPr/>
        </p:nvSpPr>
        <p:spPr>
          <a:xfrm>
            <a:off x="1928794" y="3286124"/>
            <a:ext cx="5320687" cy="923330"/>
          </a:xfrm>
          <a:prstGeom prst="rect">
            <a:avLst/>
          </a:prstGeom>
          <a:noFill/>
        </p:spPr>
        <p:txBody>
          <a:bodyPr wrap="none" lIns="91440" tIns="45720" rIns="91440" bIns="45720">
            <a:spAutoFit/>
          </a:bodyPr>
          <a:lstStyle/>
          <a:p>
            <a:pPr algn="ctr"/>
            <a:r>
              <a:rPr lang="en-US" altLang="ja-JP"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public</a:t>
            </a:r>
            <a:r>
              <a:rPr lang="ja-JP" alt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のもののみ</a:t>
            </a:r>
            <a:endParaRPr lang="ja-JP" alt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クラスの特徴</a:t>
            </a:r>
            <a:endParaRPr kumimoji="1" lang="ja-JP" altLang="en-US" sz="3200" dirty="0"/>
          </a:p>
        </p:txBody>
      </p:sp>
      <p:sp>
        <p:nvSpPr>
          <p:cNvPr id="3" name="コンテンツ プレースホルダ 2"/>
          <p:cNvSpPr>
            <a:spLocks noGrp="1"/>
          </p:cNvSpPr>
          <p:nvPr>
            <p:ph idx="1"/>
          </p:nvPr>
        </p:nvSpPr>
        <p:spPr/>
        <p:txBody>
          <a:bodyPr/>
          <a:lstStyle/>
          <a:p>
            <a:endParaRPr lang="en-US" altLang="ja-JP" sz="2800" dirty="0" smtClean="0"/>
          </a:p>
          <a:p>
            <a:r>
              <a:rPr lang="ja-JP" altLang="en-US" sz="2800" dirty="0" smtClean="0"/>
              <a:t>データ</a:t>
            </a:r>
            <a:r>
              <a:rPr lang="en-US" altLang="ja-JP" sz="2800" dirty="0" smtClean="0"/>
              <a:t>(</a:t>
            </a:r>
            <a:r>
              <a:rPr lang="ja-JP" altLang="en-US" sz="2800" dirty="0" smtClean="0"/>
              <a:t>属性</a:t>
            </a:r>
            <a:r>
              <a:rPr lang="en-US" altLang="ja-JP" sz="2800" dirty="0" smtClean="0"/>
              <a:t>)</a:t>
            </a:r>
            <a:r>
              <a:rPr lang="ja-JP" altLang="en-US" sz="2800" dirty="0" smtClean="0"/>
              <a:t>と処理</a:t>
            </a:r>
            <a:r>
              <a:rPr lang="en-US" altLang="ja-JP" sz="2800" dirty="0" smtClean="0"/>
              <a:t>(</a:t>
            </a:r>
            <a:r>
              <a:rPr lang="ja-JP" altLang="en-US" sz="2800" dirty="0" smtClean="0"/>
              <a:t>操作</a:t>
            </a:r>
            <a:r>
              <a:rPr lang="en-US" altLang="ja-JP" sz="2800" dirty="0" smtClean="0"/>
              <a:t>)</a:t>
            </a:r>
            <a:r>
              <a:rPr lang="ja-JP" altLang="en-US" sz="2800" dirty="0" smtClean="0"/>
              <a:t>をひとまとめにした塊</a:t>
            </a:r>
            <a:endParaRPr lang="en-US" altLang="ja-JP" sz="2800" dirty="0" smtClean="0"/>
          </a:p>
          <a:p>
            <a:r>
              <a:rPr lang="ja-JP" altLang="en-US" sz="2800" dirty="0" smtClean="0"/>
              <a:t>オブジェクトの型</a:t>
            </a:r>
            <a:endParaRPr lang="en-US" altLang="ja-JP" sz="2800" dirty="0" smtClean="0"/>
          </a:p>
          <a:p>
            <a:r>
              <a:rPr lang="ja-JP" altLang="en-US" sz="2800" dirty="0" smtClean="0"/>
              <a:t>クラスのみでは実行できない</a:t>
            </a:r>
            <a:endParaRPr lang="en-US" altLang="ja-JP" sz="2800" dirty="0" smtClean="0"/>
          </a:p>
          <a:p>
            <a:r>
              <a:rPr lang="ja-JP" altLang="en-US" sz="2800" dirty="0" smtClean="0"/>
              <a:t>インスタンス（オブジェクト）を作成する必要がある。</a:t>
            </a:r>
            <a:endParaRPr lang="en-US" altLang="ja-JP" sz="2800" dirty="0" smtClean="0"/>
          </a:p>
          <a:p>
            <a:r>
              <a:rPr lang="ja-JP" altLang="en-US" sz="2800" dirty="0" smtClean="0"/>
              <a:t>・・・・つまり</a:t>
            </a:r>
            <a:endParaRPr lang="en-US" altLang="ja-JP" sz="2800" dirty="0" smtClean="0"/>
          </a:p>
          <a:p>
            <a:r>
              <a:rPr lang="ja-JP" altLang="en-US" sz="2800" dirty="0" smtClean="0"/>
              <a:t>実体へのアクセスを遅らせることもできる。</a:t>
            </a:r>
            <a:endParaRPr lang="en-US" altLang="ja-JP" sz="2800" dirty="0" smtClean="0"/>
          </a:p>
          <a:p>
            <a:r>
              <a:rPr lang="ja-JP" altLang="en-US" sz="2800" smtClean="0"/>
              <a:t>実体そのもの</a:t>
            </a:r>
            <a:r>
              <a:rPr lang="ja-JP" altLang="en-US" sz="2800" dirty="0" smtClean="0"/>
              <a:t>を後から代入することができる。</a:t>
            </a:r>
            <a:endParaRPr lang="en-US" altLang="ja-JP" sz="2800" dirty="0" smtClean="0"/>
          </a:p>
          <a:p>
            <a:endParaRPr lang="en-US" altLang="ja-JP" sz="2800" dirty="0" smtClean="0"/>
          </a:p>
          <a:p>
            <a:endParaRPr lang="en-US" altLang="ja-JP"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続けて中さん</a:t>
            </a:r>
            <a:endParaRPr kumimoji="1" lang="ja-JP" altLang="en-US" sz="3200" dirty="0"/>
          </a:p>
        </p:txBody>
      </p:sp>
      <p:sp>
        <p:nvSpPr>
          <p:cNvPr id="3" name="コンテンツ プレースホルダ 2"/>
          <p:cNvSpPr>
            <a:spLocks noGrp="1"/>
          </p:cNvSpPr>
          <p:nvPr>
            <p:ph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中さんクラスを追加してみましょう</a:t>
            </a:r>
            <a:endParaRPr kumimoji="1" lang="en-US" altLang="ja-JP" dirty="0" smtClean="0"/>
          </a:p>
          <a:p>
            <a:endParaRPr lang="en-US" altLang="ja-JP" dirty="0" smtClean="0"/>
          </a:p>
          <a:p>
            <a:endParaRPr kumimoji="1" lang="ja-JP" altLang="en-US" dirty="0"/>
          </a:p>
        </p:txBody>
      </p:sp>
      <p:sp>
        <p:nvSpPr>
          <p:cNvPr id="4" name="正方形/長方形 3"/>
          <p:cNvSpPr/>
          <p:nvPr/>
        </p:nvSpPr>
        <p:spPr>
          <a:xfrm>
            <a:off x="1785918" y="2928934"/>
            <a:ext cx="5357850" cy="923330"/>
          </a:xfrm>
          <a:prstGeom prst="rect">
            <a:avLst/>
          </a:prstGeom>
          <a:noFill/>
        </p:spPr>
        <p:txBody>
          <a:bodyPr wrap="square" lIns="91440" tIns="45720" rIns="91440" bIns="45720">
            <a:spAutoFit/>
          </a:bodyPr>
          <a:lstStyle/>
          <a:p>
            <a:pPr algn="ctr"/>
            <a:r>
              <a:rPr kumimoji="1" lang="en-US" altLang="ja-JP"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Demo</a:t>
            </a:r>
            <a:endParaRPr lang="ja-JP"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new</a:t>
            </a:r>
            <a:r>
              <a:rPr kumimoji="1" lang="ja-JP" altLang="en-US" sz="3200" dirty="0" smtClean="0"/>
              <a:t>で再定義ができる</a:t>
            </a:r>
            <a:r>
              <a:rPr kumimoji="1" lang="en-US" altLang="ja-JP" sz="3200" dirty="0" smtClean="0"/>
              <a:t>!</a:t>
            </a:r>
            <a:endParaRPr kumimoji="1" lang="ja-JP" altLang="en-US" sz="3200" dirty="0"/>
          </a:p>
        </p:txBody>
      </p:sp>
      <p:grpSp>
        <p:nvGrpSpPr>
          <p:cNvPr id="18" name="グループ化 17"/>
          <p:cNvGrpSpPr/>
          <p:nvPr/>
        </p:nvGrpSpPr>
        <p:grpSpPr>
          <a:xfrm>
            <a:off x="428596" y="1571612"/>
            <a:ext cx="3857652" cy="4214842"/>
            <a:chOff x="428596" y="1571612"/>
            <a:chExt cx="3857652" cy="4214842"/>
          </a:xfrm>
        </p:grpSpPr>
        <p:sp>
          <p:nvSpPr>
            <p:cNvPr id="4" name="角丸四角形 3"/>
            <p:cNvSpPr/>
            <p:nvPr/>
          </p:nvSpPr>
          <p:spPr>
            <a:xfrm>
              <a:off x="428596" y="1571612"/>
              <a:ext cx="3857652" cy="4214842"/>
            </a:xfrm>
            <a:prstGeom prst="roundRect">
              <a:avLst>
                <a:gd name="adj" fmla="val 51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err="1" smtClean="0"/>
                <a:t>Wankuma</a:t>
              </a:r>
              <a:endParaRPr kumimoji="1" lang="ja-JP" altLang="en-US" dirty="0"/>
            </a:p>
          </p:txBody>
        </p:sp>
        <p:sp>
          <p:nvSpPr>
            <p:cNvPr id="5" name="正方形/長方形 4"/>
            <p:cNvSpPr/>
            <p:nvPr/>
          </p:nvSpPr>
          <p:spPr>
            <a:xfrm>
              <a:off x="500034" y="364331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GetMyNameMessage</a:t>
              </a:r>
              <a:r>
                <a:rPr kumimoji="1" lang="en-US" altLang="ja-JP" dirty="0" smtClean="0"/>
                <a:t>()</a:t>
              </a:r>
              <a:endParaRPr kumimoji="1" lang="ja-JP" altLang="en-US" dirty="0"/>
            </a:p>
          </p:txBody>
        </p:sp>
        <p:sp>
          <p:nvSpPr>
            <p:cNvPr id="6" name="正方形/長方形 5"/>
            <p:cNvSpPr/>
            <p:nvPr/>
          </p:nvSpPr>
          <p:spPr>
            <a:xfrm>
              <a:off x="500034"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7" name="正方形/長方形 6"/>
            <p:cNvSpPr/>
            <p:nvPr/>
          </p:nvSpPr>
          <p:spPr>
            <a:xfrm>
              <a:off x="500034" y="2214554"/>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err="1" smtClean="0"/>
                <a:t>わんくま</a:t>
              </a:r>
              <a:r>
                <a:rPr kumimoji="1" lang="en-US" altLang="ja-JP" dirty="0" smtClean="0"/>
                <a:t>”</a:t>
              </a:r>
              <a:endParaRPr kumimoji="1" lang="ja-JP" altLang="en-US" dirty="0"/>
            </a:p>
          </p:txBody>
        </p:sp>
        <p:sp>
          <p:nvSpPr>
            <p:cNvPr id="8" name="正方形/長方形 7"/>
            <p:cNvSpPr/>
            <p:nvPr/>
          </p:nvSpPr>
          <p:spPr>
            <a:xfrm>
              <a:off x="500034"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grpSp>
        <p:nvGrpSpPr>
          <p:cNvPr id="17" name="グループ化 16"/>
          <p:cNvGrpSpPr/>
          <p:nvPr/>
        </p:nvGrpSpPr>
        <p:grpSpPr>
          <a:xfrm>
            <a:off x="4643438" y="1571612"/>
            <a:ext cx="4214842" cy="4214842"/>
            <a:chOff x="4643438" y="1571612"/>
            <a:chExt cx="4214842" cy="4214842"/>
          </a:xfrm>
        </p:grpSpPr>
        <p:sp>
          <p:nvSpPr>
            <p:cNvPr id="9" name="角丸四角形 8"/>
            <p:cNvSpPr/>
            <p:nvPr/>
          </p:nvSpPr>
          <p:spPr>
            <a:xfrm>
              <a:off x="4643438" y="1571612"/>
              <a:ext cx="4214842" cy="4214842"/>
            </a:xfrm>
            <a:prstGeom prst="roundRect">
              <a:avLst>
                <a:gd name="adj" fmla="val 5167"/>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dirty="0" smtClean="0"/>
                <a:t>Naka</a:t>
              </a:r>
              <a:endParaRPr kumimoji="1" lang="ja-JP" altLang="en-US" dirty="0"/>
            </a:p>
          </p:txBody>
        </p:sp>
        <p:sp>
          <p:nvSpPr>
            <p:cNvPr id="10" name="正方形/長方形 9"/>
            <p:cNvSpPr/>
            <p:nvPr/>
          </p:nvSpPr>
          <p:spPr>
            <a:xfrm>
              <a:off x="4857752" y="3643314"/>
              <a:ext cx="3714776" cy="4286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new </a:t>
              </a:r>
              <a:r>
                <a:rPr kumimoji="1" lang="en-US" altLang="ja-JP" dirty="0" err="1" smtClean="0"/>
                <a:t>GetMyNameMessage</a:t>
              </a:r>
              <a:r>
                <a:rPr kumimoji="1" lang="en-US" altLang="ja-JP" dirty="0" smtClean="0"/>
                <a:t>()</a:t>
              </a:r>
              <a:endParaRPr kumimoji="1" lang="ja-JP" altLang="en-US" dirty="0"/>
            </a:p>
          </p:txBody>
        </p:sp>
        <p:sp>
          <p:nvSpPr>
            <p:cNvPr id="12" name="正方形/長方形 11"/>
            <p:cNvSpPr/>
            <p:nvPr/>
          </p:nvSpPr>
          <p:spPr>
            <a:xfrm>
              <a:off x="4857752" y="2214554"/>
              <a:ext cx="3714776" cy="428628"/>
            </a:xfrm>
            <a:prstGeom prst="rect">
              <a:avLst/>
            </a:prstGeom>
            <a:solidFill>
              <a:srgbClr val="FC7D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name = “</a:t>
              </a:r>
              <a:r>
                <a:rPr kumimoji="1" lang="ja-JP" altLang="en-US" dirty="0" smtClean="0"/>
                <a:t>なか</a:t>
              </a:r>
              <a:r>
                <a:rPr kumimoji="1" lang="en-US" altLang="ja-JP" dirty="0" smtClean="0"/>
                <a:t>”</a:t>
              </a:r>
              <a:endParaRPr kumimoji="1" lang="ja-JP" altLang="en-US" dirty="0"/>
            </a:p>
          </p:txBody>
        </p:sp>
      </p:grpSp>
      <p:grpSp>
        <p:nvGrpSpPr>
          <p:cNvPr id="28" name="グループ化 27"/>
          <p:cNvGrpSpPr/>
          <p:nvPr/>
        </p:nvGrpSpPr>
        <p:grpSpPr>
          <a:xfrm>
            <a:off x="4214810" y="2857496"/>
            <a:ext cx="4357718" cy="2000264"/>
            <a:chOff x="4214810" y="2857496"/>
            <a:chExt cx="4357718" cy="2000264"/>
          </a:xfrm>
        </p:grpSpPr>
        <p:grpSp>
          <p:nvGrpSpPr>
            <p:cNvPr id="16" name="グループ化 15"/>
            <p:cNvGrpSpPr/>
            <p:nvPr/>
          </p:nvGrpSpPr>
          <p:grpSpPr>
            <a:xfrm>
              <a:off x="4857752" y="2857496"/>
              <a:ext cx="3714776" cy="2000264"/>
              <a:chOff x="4857752" y="2857496"/>
              <a:chExt cx="3714776" cy="2000264"/>
            </a:xfrm>
          </p:grpSpPr>
          <p:sp>
            <p:nvSpPr>
              <p:cNvPr id="14" name="正方形/長方形 13"/>
              <p:cNvSpPr/>
              <p:nvPr/>
            </p:nvSpPr>
            <p:spPr>
              <a:xfrm>
                <a:off x="4857752" y="4429132"/>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GetCommunityName</a:t>
                </a:r>
                <a:r>
                  <a:rPr kumimoji="1" lang="en-US" altLang="ja-JP" dirty="0" smtClean="0"/>
                  <a:t>()</a:t>
                </a:r>
                <a:endParaRPr kumimoji="1" lang="ja-JP" altLang="en-US" dirty="0"/>
              </a:p>
            </p:txBody>
          </p:sp>
          <p:sp>
            <p:nvSpPr>
              <p:cNvPr id="15" name="正方形/長方形 14"/>
              <p:cNvSpPr/>
              <p:nvPr/>
            </p:nvSpPr>
            <p:spPr>
              <a:xfrm>
                <a:off x="4857752" y="2857496"/>
                <a:ext cx="371477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communityName</a:t>
                </a:r>
                <a:r>
                  <a:rPr kumimoji="1" lang="en-US" altLang="ja-JP" dirty="0" smtClean="0"/>
                  <a:t> = “</a:t>
                </a:r>
                <a:r>
                  <a:rPr kumimoji="1" lang="ja-JP" altLang="en-US" dirty="0" err="1" smtClean="0"/>
                  <a:t>わんくま</a:t>
                </a:r>
                <a:r>
                  <a:rPr kumimoji="1" lang="ja-JP" altLang="en-US" dirty="0" smtClean="0"/>
                  <a:t>同盟</a:t>
                </a:r>
                <a:r>
                  <a:rPr kumimoji="1" lang="en-US" altLang="ja-JP" dirty="0" smtClean="0"/>
                  <a:t>”</a:t>
                </a:r>
                <a:endParaRPr kumimoji="1" lang="ja-JP" altLang="en-US" dirty="0"/>
              </a:p>
            </p:txBody>
          </p:sp>
        </p:grpSp>
        <p:cxnSp>
          <p:nvCxnSpPr>
            <p:cNvPr id="22" name="直線矢印コネクタ 21"/>
            <p:cNvCxnSpPr>
              <a:stCxn id="8" idx="3"/>
              <a:endCxn id="15" idx="1"/>
            </p:cNvCxnSpPr>
            <p:nvPr/>
          </p:nvCxnSpPr>
          <p:spPr>
            <a:xfrm>
              <a:off x="4214810" y="3071810"/>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6" idx="3"/>
              <a:endCxn id="14" idx="1"/>
            </p:cNvCxnSpPr>
            <p:nvPr/>
          </p:nvCxnSpPr>
          <p:spPr>
            <a:xfrm>
              <a:off x="4214810" y="4643446"/>
              <a:ext cx="642942" cy="1588"/>
            </a:xfrm>
            <a:prstGeom prst="straightConnector1">
              <a:avLst/>
            </a:prstGeom>
            <a:ln w="41275">
              <a:solidFill>
                <a:srgbClr val="FF0000"/>
              </a:solidFill>
              <a:headEnd w="lg" len="lg"/>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1105</TotalTime>
  <Words>1469</Words>
  <Application>Microsoft Office PowerPoint</Application>
  <PresentationFormat>画面に合わせる (4:3)</PresentationFormat>
  <Paragraphs>391</Paragraphs>
  <Slides>44</Slides>
  <Notes>40</Notes>
  <HiddenSlides>0</HiddenSlides>
  <MMClips>0</MMClips>
  <ScaleCrop>false</ScaleCrop>
  <HeadingPairs>
    <vt:vector size="4" baseType="variant">
      <vt:variant>
        <vt:lpstr>テーマ</vt:lpstr>
      </vt:variant>
      <vt:variant>
        <vt:i4>1</vt:i4>
      </vt:variant>
      <vt:variant>
        <vt:lpstr>スライド タイトル</vt:lpstr>
      </vt:variant>
      <vt:variant>
        <vt:i4>44</vt:i4>
      </vt:variant>
    </vt:vector>
  </HeadingPairs>
  <TitlesOfParts>
    <vt:vector size="45" baseType="lpstr">
      <vt:lpstr>プレゼンテーション1</vt:lpstr>
      <vt:lpstr>.NETで始めるオブジェクト指向プログラミング入門 ～俺流オブジェクト指向をあなたに～</vt:lpstr>
      <vt:lpstr>Agenda</vt:lpstr>
      <vt:lpstr>私にとってのオブジェクト指向</vt:lpstr>
      <vt:lpstr>オブジェクト指向の現状</vt:lpstr>
      <vt:lpstr>それではオブジェクト指向言語で見てみましょう</vt:lpstr>
      <vt:lpstr>クラス定義メカニズム</vt:lpstr>
      <vt:lpstr>クラスの特徴</vt:lpstr>
      <vt:lpstr>続けて中さん</vt:lpstr>
      <vt:lpstr>newで再定義ができる!</vt:lpstr>
      <vt:lpstr>ただ問題が・・・・</vt:lpstr>
      <vt:lpstr>仮に・・・本物は・・・</vt:lpstr>
      <vt:lpstr>共通で使えるところだけ・・・</vt:lpstr>
      <vt:lpstr>抽象クラス・具象クラス</vt:lpstr>
      <vt:lpstr>んじゃ、必要なものを列挙しちゃえ</vt:lpstr>
      <vt:lpstr>インターフェース</vt:lpstr>
      <vt:lpstr>ソフトウェア開発者の業務とは</vt:lpstr>
      <vt:lpstr>じゃ、何故にこんな仕組みが必要なの？</vt:lpstr>
      <vt:lpstr>外的品質要因とは</vt:lpstr>
      <vt:lpstr>正確さと頑丈さ</vt:lpstr>
      <vt:lpstr>拡張性と再利用性</vt:lpstr>
      <vt:lpstr>拡張性と再利用性（２）</vt:lpstr>
      <vt:lpstr>拡張性と再利用性（３）</vt:lpstr>
      <vt:lpstr>モジュール性を向上させるには</vt:lpstr>
      <vt:lpstr>５つの基準</vt:lpstr>
      <vt:lpstr>分解しやすさ</vt:lpstr>
      <vt:lpstr>組み合わせやすさ</vt:lpstr>
      <vt:lpstr>わかりやすさ</vt:lpstr>
      <vt:lpstr>連続性</vt:lpstr>
      <vt:lpstr>保護性</vt:lpstr>
      <vt:lpstr>５つの規則</vt:lpstr>
      <vt:lpstr>直接的な写像</vt:lpstr>
      <vt:lpstr>少ないインターフェース</vt:lpstr>
      <vt:lpstr>小さいインターフェース（弱い結びつき）</vt:lpstr>
      <vt:lpstr>明示的なインターフェース</vt:lpstr>
      <vt:lpstr>情報隠蔽</vt:lpstr>
      <vt:lpstr>５つの原則</vt:lpstr>
      <vt:lpstr>言語としてのモジュール単位の原則</vt:lpstr>
      <vt:lpstr>自己文書化の原則</vt:lpstr>
      <vt:lpstr>統一形式アクセスの原則</vt:lpstr>
      <vt:lpstr>開放／閉鎖の原則</vt:lpstr>
      <vt:lpstr>単一責任選択の原則</vt:lpstr>
      <vt:lpstr>それじゃ非OOからOOへ</vt:lpstr>
      <vt:lpstr>なんか雰囲気わかりました？</vt:lpstr>
      <vt:lpstr>スライド 44</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90</cp:revision>
  <dcterms:created xsi:type="dcterms:W3CDTF">2006-05-15T04:25:02Z</dcterms:created>
  <dcterms:modified xsi:type="dcterms:W3CDTF">2007-02-05T14:31:03Z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