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65" r:id="rId2"/>
    <p:sldId id="266" r:id="rId3"/>
    <p:sldId id="267" r:id="rId4"/>
    <p:sldId id="270" r:id="rId5"/>
    <p:sldId id="271" r:id="rId6"/>
    <p:sldId id="268" r:id="rId7"/>
    <p:sldId id="272" r:id="rId8"/>
    <p:sldId id="273" r:id="rId9"/>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858" y="-22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クリックしてタイトルを入力</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4" descr="C:\Users\localnaka\Desktop\wankuma-logo20.bmp"/>
          <p:cNvPicPr>
            <a:picLocks noChangeAspect="1" noChangeArrowheads="1"/>
          </p:cNvPicPr>
          <p:nvPr userDrawn="1"/>
        </p:nvPicPr>
        <p:blipFill>
          <a:blip r:embed="rId14"/>
          <a:srcRect/>
          <a:stretch>
            <a:fillRect/>
          </a:stretch>
        </p:blipFill>
        <p:spPr bwMode="auto">
          <a:xfrm>
            <a:off x="0" y="0"/>
            <a:ext cx="9144000" cy="64643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pic>
        <p:nvPicPr>
          <p:cNvPr id="1029" name="Picture 4"/>
          <p:cNvPicPr>
            <a:picLocks noChangeAspect="1" noChangeArrowheads="1"/>
          </p:cNvPicPr>
          <p:nvPr/>
        </p:nvPicPr>
        <p:blipFill>
          <a:blip r:embed="rId15"/>
          <a:srcRect/>
          <a:stretch>
            <a:fillRect/>
          </a:stretch>
        </p:blipFill>
        <p:spPr bwMode="auto">
          <a:xfrm>
            <a:off x="468313" y="6165850"/>
            <a:ext cx="1524000" cy="571500"/>
          </a:xfrm>
          <a:prstGeom prst="rect">
            <a:avLst/>
          </a:prstGeom>
          <a:noFill/>
          <a:ln w="9525">
            <a:noFill/>
            <a:miter lim="800000"/>
            <a:headEnd/>
            <a:tailEnd/>
          </a:ln>
        </p:spPr>
      </p:pic>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400" dirty="0">
                <a:solidFill>
                  <a:schemeClr val="tx2"/>
                </a:solidFill>
                <a:ea typeface="ＭＳ Ｐゴシック" pitchFamily="50" charset="-128"/>
              </a:rPr>
              <a:t>わんくま同盟 </a:t>
            </a:r>
            <a:r>
              <a:rPr kumimoji="0" lang="ja-JP" altLang="en-US" sz="2400" dirty="0" smtClean="0">
                <a:solidFill>
                  <a:schemeClr val="tx2"/>
                </a:solidFill>
                <a:ea typeface="ＭＳ Ｐゴシック" pitchFamily="50" charset="-128"/>
              </a:rPr>
              <a:t>大阪勉強会 </a:t>
            </a:r>
            <a:r>
              <a:rPr kumimoji="0" lang="en-US" altLang="ja-JP" sz="2400" dirty="0" smtClean="0">
                <a:solidFill>
                  <a:schemeClr val="tx2"/>
                </a:solidFill>
                <a:ea typeface="ＭＳ Ｐゴシック" pitchFamily="50" charset="-128"/>
              </a:rPr>
              <a:t>#6</a:t>
            </a:r>
            <a:endParaRPr kumimoji="0" lang="en-US" altLang="ja-JP" sz="2400" dirty="0">
              <a:solidFill>
                <a:schemeClr val="tx2"/>
              </a:solidFill>
              <a:ea typeface="ＭＳ Ｐゴシック" pitchFamily="50" charset="-128"/>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charset="0"/>
          <a:ea typeface="ＭＳ Ｐゴシック" pitchFamily="50" charset="-128"/>
        </a:defRPr>
      </a:lvl2pPr>
      <a:lvl3pPr algn="ctr" rtl="0" eaLnBrk="0" fontAlgn="base" hangingPunct="0">
        <a:spcBef>
          <a:spcPct val="0"/>
        </a:spcBef>
        <a:spcAft>
          <a:spcPct val="0"/>
        </a:spcAft>
        <a:defRPr sz="2400">
          <a:solidFill>
            <a:schemeClr val="tx2"/>
          </a:solidFill>
          <a:latin typeface="Arial" charset="0"/>
          <a:ea typeface="ＭＳ Ｐゴシック" pitchFamily="50" charset="-128"/>
        </a:defRPr>
      </a:lvl3pPr>
      <a:lvl4pPr algn="ctr" rtl="0" eaLnBrk="0" fontAlgn="base" hangingPunct="0">
        <a:spcBef>
          <a:spcPct val="0"/>
        </a:spcBef>
        <a:spcAft>
          <a:spcPct val="0"/>
        </a:spcAft>
        <a:defRPr sz="2400">
          <a:solidFill>
            <a:schemeClr val="tx2"/>
          </a:solidFill>
          <a:latin typeface="Arial" charset="0"/>
          <a:ea typeface="ＭＳ Ｐゴシック" pitchFamily="50" charset="-128"/>
        </a:defRPr>
      </a:lvl4pPr>
      <a:lvl5pPr algn="ctr" rtl="0" eaLnBrk="0" fontAlgn="base" hangingPunct="0">
        <a:spcBef>
          <a:spcPct val="0"/>
        </a:spcBef>
        <a:spcAft>
          <a:spcPct val="0"/>
        </a:spcAft>
        <a:defRPr sz="2400">
          <a:solidFill>
            <a:schemeClr val="tx2"/>
          </a:solidFill>
          <a:latin typeface="Arial" charset="0"/>
          <a:ea typeface="ＭＳ Ｐゴシック" pitchFamily="50" charset="-128"/>
        </a:defRPr>
      </a:lvl5pPr>
      <a:lvl6pPr marL="457200" algn="ctr" rtl="0" fontAlgn="base">
        <a:spcBef>
          <a:spcPct val="0"/>
        </a:spcBef>
        <a:spcAft>
          <a:spcPct val="0"/>
        </a:spcAft>
        <a:defRPr sz="2400">
          <a:solidFill>
            <a:schemeClr val="tx2"/>
          </a:solidFill>
          <a:latin typeface="Arial" charset="0"/>
          <a:ea typeface="ＭＳ Ｐゴシック" pitchFamily="50" charset="-128"/>
        </a:defRPr>
      </a:lvl6pPr>
      <a:lvl7pPr marL="914400" algn="ctr" rtl="0" fontAlgn="base">
        <a:spcBef>
          <a:spcPct val="0"/>
        </a:spcBef>
        <a:spcAft>
          <a:spcPct val="0"/>
        </a:spcAft>
        <a:defRPr sz="2400">
          <a:solidFill>
            <a:schemeClr val="tx2"/>
          </a:solidFill>
          <a:latin typeface="Arial" charset="0"/>
          <a:ea typeface="ＭＳ Ｐゴシック" pitchFamily="50" charset="-128"/>
        </a:defRPr>
      </a:lvl7pPr>
      <a:lvl8pPr marL="1371600" algn="ctr" rtl="0" fontAlgn="base">
        <a:spcBef>
          <a:spcPct val="0"/>
        </a:spcBef>
        <a:spcAft>
          <a:spcPct val="0"/>
        </a:spcAft>
        <a:defRPr sz="2400">
          <a:solidFill>
            <a:schemeClr val="tx2"/>
          </a:solidFill>
          <a:latin typeface="Arial" charset="0"/>
          <a:ea typeface="ＭＳ Ｐゴシック" pitchFamily="50" charset="-128"/>
        </a:defRPr>
      </a:lvl8pPr>
      <a:lvl9pPr marL="1828800" algn="ctr" rtl="0" fontAlgn="base">
        <a:spcBef>
          <a:spcPct val="0"/>
        </a:spcBef>
        <a:spcAft>
          <a:spcPct val="0"/>
        </a:spcAft>
        <a:defRPr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blogs.wankuma.com/episteme/" TargetMode="External"/><Relationship Id="rId7" Type="http://schemas.openxmlformats.org/officeDocument/2006/relationships/image" Target="../media/image3.jpeg"/><Relationship Id="rId2" Type="http://schemas.openxmlformats.org/officeDocument/2006/relationships/hyperlink" Target="http://blogs.wankuma.com/jitta/" TargetMode="External"/><Relationship Id="rId1" Type="http://schemas.openxmlformats.org/officeDocument/2006/relationships/slideLayout" Target="../slideLayouts/slideLayout12.xml"/><Relationship Id="rId6" Type="http://schemas.openxmlformats.org/officeDocument/2006/relationships/hyperlink" Target="http://blogs.wankuma.com/e3475/" TargetMode="External"/><Relationship Id="rId5" Type="http://schemas.openxmlformats.org/officeDocument/2006/relationships/hyperlink" Target="http://blogs.wankuma.com/shuujin/" TargetMode="External"/><Relationship Id="rId4" Type="http://schemas.openxmlformats.org/officeDocument/2006/relationships/hyperlink" Target="http://blogs.wankuma.com/kokury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b="1" dirty="0" smtClean="0"/>
              <a:t>わんくま同盟 大阪勉強会 </a:t>
            </a:r>
            <a:r>
              <a:rPr lang="en-US" altLang="ja-JP" b="1" dirty="0" smtClean="0"/>
              <a:t>#6</a:t>
            </a:r>
            <a:endParaRPr lang="ja-JP" altLang="ja-JP" dirty="0" smtClean="0"/>
          </a:p>
        </p:txBody>
      </p:sp>
      <p:sp>
        <p:nvSpPr>
          <p:cNvPr id="2051" name="Rectangle 3"/>
          <p:cNvSpPr>
            <a:spLocks noGrp="1" noChangeArrowheads="1"/>
          </p:cNvSpPr>
          <p:nvPr>
            <p:ph type="body" idx="1"/>
          </p:nvPr>
        </p:nvSpPr>
        <p:spPr>
          <a:xfrm>
            <a:off x="457200" y="1052513"/>
            <a:ext cx="8229600" cy="3733809"/>
          </a:xfrm>
        </p:spPr>
        <p:txBody>
          <a:bodyPr/>
          <a:lstStyle/>
          <a:p>
            <a:r>
              <a:rPr lang="en-US" altLang="ja-JP" sz="1800" dirty="0" smtClean="0"/>
              <a:t>11:20</a:t>
            </a:r>
            <a:r>
              <a:rPr lang="ja-JP" altLang="en-US" sz="1800" dirty="0" smtClean="0"/>
              <a:t>～</a:t>
            </a:r>
            <a:r>
              <a:rPr lang="en-US" altLang="ja-JP" sz="1800" dirty="0" smtClean="0"/>
              <a:t>11:30 </a:t>
            </a:r>
            <a:r>
              <a:rPr lang="ja-JP" altLang="en-US" sz="1800" dirty="0" smtClean="0"/>
              <a:t>わんくま同盟について </a:t>
            </a:r>
          </a:p>
          <a:p>
            <a:r>
              <a:rPr lang="en-US" altLang="ja-JP" sz="1800" dirty="0" smtClean="0"/>
              <a:t>11:30</a:t>
            </a:r>
            <a:r>
              <a:rPr lang="ja-JP" altLang="en-US" sz="1800" dirty="0" smtClean="0"/>
              <a:t>～</a:t>
            </a:r>
            <a:r>
              <a:rPr lang="en-US" altLang="ja-JP" sz="1800" dirty="0" smtClean="0"/>
              <a:t>12:30 </a:t>
            </a:r>
            <a:r>
              <a:rPr lang="ja-JP" altLang="en-US" sz="1800" dirty="0" smtClean="0"/>
              <a:t>伝えるための、技術文書の書き方 </a:t>
            </a:r>
            <a:r>
              <a:rPr lang="en-US" altLang="ja-JP" sz="1800" dirty="0" smtClean="0"/>
              <a:t>by </a:t>
            </a:r>
            <a:r>
              <a:rPr lang="en-US" altLang="ja-JP" sz="1800" dirty="0" err="1" smtClean="0">
                <a:hlinkClick r:id="rId2"/>
              </a:rPr>
              <a:t>Jitta</a:t>
            </a:r>
            <a:r>
              <a:rPr lang="ja-JP" altLang="en-US" sz="1800" dirty="0" smtClean="0"/>
              <a:t> </a:t>
            </a:r>
            <a:r>
              <a:rPr lang="en-US" altLang="ja-JP" sz="1800" dirty="0" err="1" smtClean="0"/>
              <a:t>Lv</a:t>
            </a:r>
            <a:r>
              <a:rPr lang="en-US" altLang="ja-JP" sz="1800" dirty="0" smtClean="0"/>
              <a:t> 3</a:t>
            </a:r>
          </a:p>
          <a:p>
            <a:r>
              <a:rPr lang="en-US" altLang="ja-JP" sz="1800" dirty="0" smtClean="0"/>
              <a:t>12:30</a:t>
            </a:r>
            <a:r>
              <a:rPr lang="ja-JP" altLang="en-US" sz="1800" dirty="0" smtClean="0"/>
              <a:t>～</a:t>
            </a:r>
            <a:r>
              <a:rPr lang="en-US" altLang="ja-JP" sz="1800" dirty="0" smtClean="0"/>
              <a:t>13:00 </a:t>
            </a:r>
            <a:r>
              <a:rPr lang="ja-JP" altLang="en-US" sz="1800" dirty="0" smtClean="0"/>
              <a:t>お昼休憩  </a:t>
            </a:r>
          </a:p>
          <a:p>
            <a:r>
              <a:rPr lang="en-US" altLang="ja-JP" sz="1800" dirty="0" smtClean="0"/>
              <a:t>13:00</a:t>
            </a:r>
            <a:r>
              <a:rPr lang="ja-JP" altLang="en-US" sz="1800" dirty="0" smtClean="0"/>
              <a:t>～</a:t>
            </a:r>
            <a:r>
              <a:rPr lang="en-US" altLang="ja-JP" sz="1800" dirty="0" smtClean="0"/>
              <a:t>15:00 C++</a:t>
            </a:r>
            <a:r>
              <a:rPr lang="ja-JP" altLang="en-US" sz="1800" dirty="0" smtClean="0"/>
              <a:t>むかしばなし </a:t>
            </a:r>
            <a:r>
              <a:rPr lang="en-US" altLang="ja-JP" sz="1800" dirty="0" smtClean="0"/>
              <a:t>by </a:t>
            </a:r>
            <a:r>
              <a:rPr lang="en-US" altLang="ja-JP" sz="1800" dirty="0" err="1" smtClean="0">
                <a:hlinkClick r:id="rId3"/>
              </a:rPr>
              <a:t>επιστημη</a:t>
            </a:r>
            <a:r>
              <a:rPr lang="ja-JP" altLang="en-US" sz="1800" dirty="0" smtClean="0"/>
              <a:t> </a:t>
            </a:r>
            <a:r>
              <a:rPr lang="en-US" altLang="ja-JP" sz="1800" dirty="0" smtClean="0"/>
              <a:t>Lv4</a:t>
            </a:r>
            <a:br>
              <a:rPr lang="en-US" altLang="ja-JP" sz="1800" dirty="0" smtClean="0"/>
            </a:br>
            <a:r>
              <a:rPr lang="en-US" altLang="ja-JP" sz="1800" dirty="0" smtClean="0"/>
              <a:t> C++</a:t>
            </a:r>
            <a:r>
              <a:rPr lang="ja-JP" altLang="en-US" sz="1800" dirty="0" smtClean="0"/>
              <a:t>黎明期の先人達の戦略</a:t>
            </a:r>
            <a:r>
              <a:rPr lang="en-US" altLang="ja-JP" sz="1800" dirty="0" smtClean="0"/>
              <a:t>/</a:t>
            </a:r>
            <a:r>
              <a:rPr lang="ja-JP" altLang="en-US" sz="1800" dirty="0" smtClean="0"/>
              <a:t>戦術、そして</a:t>
            </a:r>
            <a:r>
              <a:rPr lang="en-US" altLang="ja-JP" sz="1800" dirty="0" smtClean="0"/>
              <a:t>C++</a:t>
            </a:r>
            <a:r>
              <a:rPr lang="ja-JP" altLang="en-US" sz="1800" dirty="0" smtClean="0"/>
              <a:t>処理系を実現するいろんなカラクリについてお話します。 </a:t>
            </a:r>
          </a:p>
          <a:p>
            <a:r>
              <a:rPr lang="en-US" altLang="ja-JP" sz="1800" dirty="0" smtClean="0"/>
              <a:t>15:00</a:t>
            </a:r>
            <a:r>
              <a:rPr lang="ja-JP" altLang="en-US" sz="1800" dirty="0" smtClean="0"/>
              <a:t>～</a:t>
            </a:r>
            <a:r>
              <a:rPr lang="en-US" altLang="ja-JP" sz="1800" dirty="0" smtClean="0"/>
              <a:t>15:15 </a:t>
            </a:r>
            <a:r>
              <a:rPr lang="ja-JP" altLang="en-US" sz="1800" dirty="0" smtClean="0"/>
              <a:t>休憩 </a:t>
            </a:r>
          </a:p>
          <a:p>
            <a:r>
              <a:rPr lang="en-US" altLang="ja-JP" sz="1800" dirty="0" smtClean="0"/>
              <a:t>15:15</a:t>
            </a:r>
            <a:r>
              <a:rPr lang="ja-JP" altLang="en-US" sz="1800" dirty="0" smtClean="0"/>
              <a:t>～</a:t>
            </a:r>
            <a:r>
              <a:rPr lang="en-US" altLang="ja-JP" sz="1800" dirty="0" smtClean="0"/>
              <a:t>16:30 </a:t>
            </a:r>
            <a:r>
              <a:rPr lang="ja-JP" altLang="en-US" sz="1800" dirty="0" smtClean="0"/>
              <a:t>パネルディスカッション 「オブジェクト指向ってなんだ </a:t>
            </a:r>
            <a:r>
              <a:rPr lang="en-US" altLang="ja-JP" sz="1800" dirty="0" smtClean="0"/>
              <a:t>in </a:t>
            </a:r>
            <a:r>
              <a:rPr lang="ja-JP" altLang="en-US" sz="1800" dirty="0" smtClean="0"/>
              <a:t>大阪」前半 </a:t>
            </a:r>
          </a:p>
          <a:p>
            <a:r>
              <a:rPr lang="en-US" altLang="ja-JP" sz="1800" dirty="0" smtClean="0"/>
              <a:t>16:30</a:t>
            </a:r>
            <a:r>
              <a:rPr lang="ja-JP" altLang="en-US" sz="1800" dirty="0" smtClean="0"/>
              <a:t>～</a:t>
            </a:r>
            <a:r>
              <a:rPr lang="en-US" altLang="ja-JP" sz="1800" dirty="0" smtClean="0"/>
              <a:t>16:50 </a:t>
            </a:r>
            <a:r>
              <a:rPr lang="ja-JP" altLang="en-US" sz="1800" dirty="0" smtClean="0"/>
              <a:t>休憩 </a:t>
            </a:r>
          </a:p>
          <a:p>
            <a:r>
              <a:rPr lang="en-US" altLang="ja-JP" sz="1800" dirty="0" smtClean="0"/>
              <a:t>16:50</a:t>
            </a:r>
            <a:r>
              <a:rPr lang="ja-JP" altLang="en-US" sz="1800" dirty="0" smtClean="0"/>
              <a:t>～</a:t>
            </a:r>
            <a:r>
              <a:rPr lang="en-US" altLang="ja-JP" sz="1800" dirty="0" smtClean="0"/>
              <a:t>18:00 </a:t>
            </a:r>
            <a:r>
              <a:rPr lang="ja-JP" altLang="en-US" sz="1800" dirty="0" smtClean="0"/>
              <a:t>パネルディスカッション 「オブジェクト指向ってなんだ </a:t>
            </a:r>
            <a:r>
              <a:rPr lang="en-US" altLang="ja-JP" sz="1800" dirty="0" smtClean="0"/>
              <a:t>in </a:t>
            </a:r>
            <a:r>
              <a:rPr lang="ja-JP" altLang="en-US" sz="1800" dirty="0" smtClean="0"/>
              <a:t>大阪」後半 </a:t>
            </a:r>
          </a:p>
          <a:p>
            <a:r>
              <a:rPr lang="ja-JP" altLang="en-US" sz="1800" dirty="0" smtClean="0"/>
              <a:t>司会：中博俊 </a:t>
            </a:r>
          </a:p>
          <a:p>
            <a:r>
              <a:rPr lang="ja-JP" altLang="en-US" sz="1800" dirty="0" smtClean="0"/>
              <a:t>パネラー予定：</a:t>
            </a:r>
            <a:r>
              <a:rPr lang="en-US" altLang="ja-JP" sz="1800" dirty="0" err="1" smtClean="0">
                <a:hlinkClick r:id="rId3"/>
              </a:rPr>
              <a:t>επιστημη</a:t>
            </a:r>
            <a:r>
              <a:rPr lang="ja-JP" altLang="en-US" sz="1800" dirty="0" err="1" smtClean="0"/>
              <a:t>、</a:t>
            </a:r>
            <a:r>
              <a:rPr lang="en-US" altLang="ja-JP" sz="1800" dirty="0" err="1" smtClean="0">
                <a:hlinkClick r:id="rId2"/>
              </a:rPr>
              <a:t>Jitta</a:t>
            </a:r>
            <a:r>
              <a:rPr lang="ja-JP" altLang="en-US" sz="1800" dirty="0" err="1" smtClean="0"/>
              <a:t>、</a:t>
            </a:r>
            <a:r>
              <a:rPr lang="ja-JP" altLang="en-US" sz="1800" dirty="0" smtClean="0">
                <a:hlinkClick r:id="rId4"/>
              </a:rPr>
              <a:t>黒龍</a:t>
            </a:r>
            <a:r>
              <a:rPr lang="ja-JP" altLang="en-US" sz="1800" dirty="0" smtClean="0"/>
              <a:t>、</a:t>
            </a:r>
            <a:r>
              <a:rPr lang="ja-JP" altLang="en-US" sz="1800" dirty="0" smtClean="0">
                <a:hlinkClick r:id="rId5"/>
              </a:rPr>
              <a:t>囚人</a:t>
            </a:r>
            <a:r>
              <a:rPr lang="ja-JP" altLang="en-US" sz="1800" dirty="0" smtClean="0"/>
              <a:t>、</a:t>
            </a:r>
            <a:r>
              <a:rPr lang="ja-JP" altLang="en-US" sz="1800" dirty="0" smtClean="0">
                <a:hlinkClick r:id="rId6"/>
              </a:rPr>
              <a:t>恣意の</a:t>
            </a:r>
            <a:r>
              <a:rPr lang="ja-JP" altLang="en-US" sz="1800" dirty="0" smtClean="0"/>
              <a:t>、</a:t>
            </a:r>
            <a:r>
              <a:rPr lang="en-US" altLang="ja-JP" sz="1800" dirty="0" err="1" smtClean="0"/>
              <a:t>koka</a:t>
            </a:r>
            <a:endParaRPr lang="ja-JP" altLang="en-US" sz="1800" dirty="0"/>
          </a:p>
        </p:txBody>
      </p:sp>
      <p:sp>
        <p:nvSpPr>
          <p:cNvPr id="4" name="Text Box 4"/>
          <p:cNvSpPr txBox="1">
            <a:spLocks noChangeArrowheads="1"/>
          </p:cNvSpPr>
          <p:nvPr/>
        </p:nvSpPr>
        <p:spPr bwMode="auto">
          <a:xfrm>
            <a:off x="1187450" y="5302250"/>
            <a:ext cx="3892550" cy="36671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後援：</a:t>
            </a:r>
            <a:r>
              <a:rPr lang="en-US" altLang="ja-JP"/>
              <a:t>INETA                         Culminis</a:t>
            </a:r>
          </a:p>
        </p:txBody>
      </p:sp>
      <p:sp>
        <p:nvSpPr>
          <p:cNvPr id="5" name="Text Box 5"/>
          <p:cNvSpPr txBox="1">
            <a:spLocks noChangeArrowheads="1"/>
          </p:cNvSpPr>
          <p:nvPr/>
        </p:nvSpPr>
        <p:spPr bwMode="auto">
          <a:xfrm>
            <a:off x="1187450" y="5734050"/>
            <a:ext cx="1682750" cy="36671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協力：</a:t>
            </a:r>
            <a:r>
              <a:rPr lang="en-US" altLang="ja-JP"/>
              <a:t>Microsoft</a:t>
            </a:r>
          </a:p>
        </p:txBody>
      </p:sp>
      <p:pic>
        <p:nvPicPr>
          <p:cNvPr id="7" name="Picture 9" descr="alliance_member_apac_eng"/>
          <p:cNvPicPr>
            <a:picLocks noChangeAspect="1" noChangeArrowheads="1"/>
          </p:cNvPicPr>
          <p:nvPr/>
        </p:nvPicPr>
        <p:blipFill>
          <a:blip r:embed="rId7" cstate="print"/>
          <a:srcRect/>
          <a:stretch>
            <a:fillRect/>
          </a:stretch>
        </p:blipFill>
        <p:spPr bwMode="auto">
          <a:xfrm>
            <a:off x="5148263" y="5229225"/>
            <a:ext cx="2087562" cy="661988"/>
          </a:xfrm>
          <a:prstGeom prst="rect">
            <a:avLst/>
          </a:prstGeom>
          <a:noFill/>
        </p:spPr>
      </p:pic>
      <p:pic>
        <p:nvPicPr>
          <p:cNvPr id="8" name="Picture 6"/>
          <p:cNvPicPr>
            <a:picLocks noChangeAspect="1" noChangeArrowheads="1"/>
          </p:cNvPicPr>
          <p:nvPr/>
        </p:nvPicPr>
        <p:blipFill>
          <a:blip r:embed="rId8"/>
          <a:srcRect/>
          <a:stretch>
            <a:fillRect/>
          </a:stretch>
        </p:blipFill>
        <p:spPr bwMode="auto">
          <a:xfrm>
            <a:off x="2843213" y="5229225"/>
            <a:ext cx="792162" cy="423863"/>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わんくま同盟って何？</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わんくま同盟は、コミュニティで活動している者たちの集団です。 </a:t>
            </a:r>
          </a:p>
          <a:p>
            <a:r>
              <a:rPr lang="ja-JP" altLang="en-US" dirty="0" smtClean="0"/>
              <a:t>縦の繋がりはなく、横の繋がりで成り立っています。</a:t>
            </a:r>
          </a:p>
          <a:p>
            <a:endParaRPr lang="ja-JP" altLang="en-US" dirty="0" smtClean="0"/>
          </a:p>
          <a:p>
            <a:r>
              <a:rPr lang="ja-JP" altLang="en-US" b="1" dirty="0" smtClean="0"/>
              <a:t>各自</a:t>
            </a:r>
            <a:r>
              <a:rPr lang="ja-JP" altLang="en-US" dirty="0" smtClean="0"/>
              <a:t>のスタイルで情報提供などをしています</a:t>
            </a:r>
            <a:r>
              <a:rPr lang="en-US" altLang="ja-JP" dirty="0" smtClean="0"/>
              <a:t/>
            </a:r>
            <a:br>
              <a:rPr lang="en-US" altLang="ja-JP" dirty="0" smtClean="0"/>
            </a:br>
            <a:endParaRPr lang="en-US" altLang="ja-JP" dirty="0" smtClean="0"/>
          </a:p>
          <a:p>
            <a:r>
              <a:rPr lang="ja-JP" altLang="en-US" dirty="0" smtClean="0"/>
              <a:t>あなたも一緒に情報発信しませんか？</a:t>
            </a:r>
          </a:p>
          <a:p>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わんくま同盟にはどんな人が参加しているの？</a:t>
            </a:r>
            <a:endParaRPr kumimoji="1" lang="ja-JP" altLang="en-US" dirty="0"/>
          </a:p>
        </p:txBody>
      </p:sp>
      <p:sp>
        <p:nvSpPr>
          <p:cNvPr id="4" name="Text Box 18"/>
          <p:cNvSpPr txBox="1">
            <a:spLocks noChangeArrowheads="1"/>
          </p:cNvSpPr>
          <p:nvPr/>
        </p:nvSpPr>
        <p:spPr bwMode="auto">
          <a:xfrm>
            <a:off x="592138" y="4868863"/>
            <a:ext cx="2762250" cy="36671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前回イベント以降の参加者</a:t>
            </a:r>
          </a:p>
        </p:txBody>
      </p:sp>
      <p:sp>
        <p:nvSpPr>
          <p:cNvPr id="5" name="Text Box 19"/>
          <p:cNvSpPr txBox="1">
            <a:spLocks noChangeArrowheads="1"/>
          </p:cNvSpPr>
          <p:nvPr/>
        </p:nvSpPr>
        <p:spPr bwMode="auto">
          <a:xfrm>
            <a:off x="900113" y="5300663"/>
            <a:ext cx="7561262" cy="369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r>
              <a:rPr lang="en-US" altLang="ja-JP" dirty="0" smtClean="0"/>
              <a:t>HIROTOW, </a:t>
            </a:r>
            <a:r>
              <a:rPr lang="ja-JP" altLang="en-US" dirty="0" err="1" smtClean="0"/>
              <a:t>まるぼろまん</a:t>
            </a:r>
            <a:r>
              <a:rPr lang="en-US" altLang="ja-JP" dirty="0" smtClean="0"/>
              <a:t>, Melt, f, u, </a:t>
            </a:r>
            <a:r>
              <a:rPr lang="ja-JP" altLang="en-US" dirty="0" smtClean="0"/>
              <a:t>まきなす</a:t>
            </a:r>
            <a:r>
              <a:rPr lang="en-US" altLang="ja-JP" dirty="0" smtClean="0"/>
              <a:t>, </a:t>
            </a:r>
            <a:r>
              <a:rPr lang="ja-JP" altLang="en-US" dirty="0" smtClean="0"/>
              <a:t>梅林</a:t>
            </a:r>
            <a:r>
              <a:rPr lang="en-US" altLang="ja-JP" dirty="0" smtClean="0"/>
              <a:t>, </a:t>
            </a:r>
            <a:r>
              <a:rPr lang="ja-JP" altLang="en-US" dirty="0" smtClean="0"/>
              <a:t>オノデラ</a:t>
            </a:r>
            <a:r>
              <a:rPr lang="en-US" altLang="ja-JP" dirty="0" smtClean="0"/>
              <a:t>, TOM, h</a:t>
            </a:r>
            <a:endParaRPr lang="en-US" altLang="ja-JP" dirty="0"/>
          </a:p>
        </p:txBody>
      </p:sp>
      <p:sp>
        <p:nvSpPr>
          <p:cNvPr id="6" name="Text Box 19"/>
          <p:cNvSpPr txBox="1">
            <a:spLocks noChangeArrowheads="1"/>
          </p:cNvSpPr>
          <p:nvPr/>
        </p:nvSpPr>
        <p:spPr bwMode="auto">
          <a:xfrm>
            <a:off x="1052513" y="1000108"/>
            <a:ext cx="7561262" cy="36317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r>
              <a:rPr lang="ja-JP" altLang="en-US" sz="2300" dirty="0" smtClean="0"/>
              <a:t>中博俊</a:t>
            </a:r>
            <a:r>
              <a:rPr lang="en-US" altLang="ja-JP" sz="2300" dirty="0" smtClean="0"/>
              <a:t>, </a:t>
            </a:r>
            <a:r>
              <a:rPr lang="ja-JP" altLang="en-US" sz="2300" dirty="0" err="1" smtClean="0"/>
              <a:t>じゃんぬねっ</a:t>
            </a:r>
            <a:r>
              <a:rPr lang="ja-JP" altLang="en-US" sz="2300" dirty="0" smtClean="0"/>
              <a:t>と</a:t>
            </a:r>
            <a:r>
              <a:rPr lang="en-US" altLang="ja-JP" sz="2300" dirty="0" smtClean="0"/>
              <a:t>, </a:t>
            </a:r>
            <a:r>
              <a:rPr lang="ja-JP" altLang="en-US" sz="2300" dirty="0" smtClean="0"/>
              <a:t>夏椰</a:t>
            </a:r>
            <a:r>
              <a:rPr lang="en-US" altLang="ja-JP" sz="2300" dirty="0" smtClean="0"/>
              <a:t>, </a:t>
            </a:r>
            <a:r>
              <a:rPr lang="ja-JP" altLang="en-US" sz="2300" dirty="0" smtClean="0"/>
              <a:t>なおこ</a:t>
            </a:r>
            <a:r>
              <a:rPr lang="en-US" altLang="ja-JP" sz="2300" dirty="0" smtClean="0"/>
              <a:t>(</a:t>
            </a:r>
            <a:r>
              <a:rPr lang="ja-JP" altLang="en-US" sz="2300" dirty="0" smtClean="0"/>
              <a:t>・∀・</a:t>
            </a:r>
            <a:r>
              <a:rPr lang="en-US" altLang="ja-JP" sz="2300" dirty="0" smtClean="0"/>
              <a:t>), </a:t>
            </a:r>
            <a:r>
              <a:rPr lang="ja-JP" altLang="en-US" sz="2300" dirty="0" smtClean="0"/>
              <a:t>まゆり</a:t>
            </a:r>
            <a:r>
              <a:rPr lang="ja-JP" altLang="en-US" sz="2300" dirty="0" err="1" smtClean="0"/>
              <a:t>ん</a:t>
            </a:r>
            <a:r>
              <a:rPr lang="en-US" altLang="ja-JP" sz="2300" dirty="0" smtClean="0"/>
              <a:t>, </a:t>
            </a:r>
            <a:r>
              <a:rPr lang="en-US" altLang="ja-JP" sz="2300" dirty="0" err="1" smtClean="0"/>
              <a:t>Jitta</a:t>
            </a:r>
            <a:r>
              <a:rPr lang="en-US" altLang="ja-JP" sz="2300" dirty="0" smtClean="0"/>
              <a:t>, </a:t>
            </a:r>
            <a:r>
              <a:rPr lang="en-US" altLang="ja-JP" sz="2300" dirty="0" err="1" smtClean="0"/>
              <a:t>trapemiya</a:t>
            </a:r>
            <a:r>
              <a:rPr lang="en-US" altLang="ja-JP" sz="2300" dirty="0" smtClean="0"/>
              <a:t>, </a:t>
            </a:r>
            <a:r>
              <a:rPr lang="ja-JP" altLang="en-US" sz="2300" dirty="0" smtClean="0"/>
              <a:t>やねうらお</a:t>
            </a:r>
            <a:r>
              <a:rPr lang="en-US" altLang="ja-JP" sz="2300" dirty="0" smtClean="0"/>
              <a:t>, </a:t>
            </a:r>
            <a:r>
              <a:rPr lang="ja-JP" altLang="en-US" sz="2300" dirty="0" smtClean="0"/>
              <a:t>囚人</a:t>
            </a:r>
            <a:r>
              <a:rPr lang="en-US" altLang="ja-JP" sz="2300" dirty="0" smtClean="0"/>
              <a:t>, Moo, </a:t>
            </a:r>
            <a:r>
              <a:rPr lang="en-US" altLang="ja-JP" sz="2300" dirty="0" err="1" smtClean="0"/>
              <a:t>maint</a:t>
            </a:r>
            <a:r>
              <a:rPr lang="en-US" altLang="ja-JP" sz="2300" dirty="0" smtClean="0"/>
              <a:t>, </a:t>
            </a:r>
            <a:r>
              <a:rPr lang="en-US" altLang="ja-JP" sz="2300" dirty="0" err="1" smtClean="0"/>
              <a:t>επιστημη</a:t>
            </a:r>
            <a:r>
              <a:rPr lang="en-US" altLang="ja-JP" sz="2300" dirty="0" smtClean="0"/>
              <a:t>, (</a:t>
            </a:r>
            <a:r>
              <a:rPr lang="ja-JP" altLang="en-US" sz="2300" dirty="0" err="1" smtClean="0"/>
              <a:t>えぴ</a:t>
            </a:r>
            <a:r>
              <a:rPr lang="ja-JP" altLang="en-US" sz="2300" dirty="0" smtClean="0"/>
              <a:t>すてー</a:t>
            </a:r>
            <a:r>
              <a:rPr lang="ja-JP" altLang="en-US" sz="2300" dirty="0" err="1" smtClean="0"/>
              <a:t>めー</a:t>
            </a:r>
            <a:r>
              <a:rPr lang="en-US" altLang="ja-JP" sz="2300" dirty="0" smtClean="0"/>
              <a:t>), </a:t>
            </a:r>
            <a:r>
              <a:rPr lang="ja-JP" altLang="en-US" sz="2300" dirty="0" smtClean="0"/>
              <a:t>とっちゃん</a:t>
            </a:r>
            <a:r>
              <a:rPr lang="en-US" altLang="ja-JP" sz="2300" dirty="0" smtClean="0"/>
              <a:t>, </a:t>
            </a:r>
            <a:r>
              <a:rPr lang="ja-JP" altLang="en-US" sz="2300" dirty="0" smtClean="0"/>
              <a:t>おぎわら</a:t>
            </a:r>
            <a:r>
              <a:rPr lang="en-US" altLang="ja-JP" sz="2300" dirty="0" smtClean="0"/>
              <a:t>, </a:t>
            </a:r>
            <a:r>
              <a:rPr lang="ja-JP" altLang="en-US" sz="2300" dirty="0" smtClean="0"/>
              <a:t>えムナウ</a:t>
            </a:r>
            <a:r>
              <a:rPr lang="en-US" altLang="ja-JP" sz="2300" dirty="0" smtClean="0"/>
              <a:t>, </a:t>
            </a:r>
            <a:r>
              <a:rPr lang="ja-JP" altLang="en-US" sz="2300" dirty="0" smtClean="0"/>
              <a:t>買太郎</a:t>
            </a:r>
            <a:r>
              <a:rPr lang="en-US" altLang="ja-JP" sz="2300" dirty="0" smtClean="0"/>
              <a:t>, </a:t>
            </a:r>
            <a:r>
              <a:rPr lang="ja-JP" altLang="en-US" sz="2300" dirty="0" smtClean="0"/>
              <a:t>むたぐち</a:t>
            </a:r>
            <a:r>
              <a:rPr lang="en-US" altLang="ja-JP" sz="2300" dirty="0" smtClean="0"/>
              <a:t>, </a:t>
            </a:r>
            <a:r>
              <a:rPr lang="en-US" altLang="ja-JP" sz="2300" dirty="0" err="1" smtClean="0"/>
              <a:t>aera</a:t>
            </a:r>
            <a:r>
              <a:rPr lang="en-US" altLang="ja-JP" sz="2300" dirty="0" smtClean="0"/>
              <a:t>, </a:t>
            </a:r>
            <a:r>
              <a:rPr lang="en-US" altLang="ja-JP" sz="2300" dirty="0" err="1" smtClean="0"/>
              <a:t>taos</a:t>
            </a:r>
            <a:r>
              <a:rPr lang="en-US" altLang="ja-JP" sz="2300" dirty="0" smtClean="0"/>
              <a:t>, </a:t>
            </a:r>
            <a:r>
              <a:rPr lang="en-US" altLang="ja-JP" sz="2300" dirty="0" err="1" smtClean="0"/>
              <a:t>ue</a:t>
            </a:r>
            <a:r>
              <a:rPr lang="en-US" altLang="ja-JP" sz="2300" dirty="0" smtClean="0"/>
              <a:t>, </a:t>
            </a:r>
            <a:r>
              <a:rPr lang="en-US" altLang="ja-JP" sz="2300" dirty="0" err="1" smtClean="0"/>
              <a:t>ognac</a:t>
            </a:r>
            <a:r>
              <a:rPr lang="en-US" altLang="ja-JP" sz="2300" dirty="0" smtClean="0"/>
              <a:t>, 108bones, </a:t>
            </a:r>
            <a:r>
              <a:rPr lang="en-US" altLang="ja-JP" sz="2300" dirty="0" err="1" smtClean="0"/>
              <a:t>ghost_shell</a:t>
            </a:r>
            <a:r>
              <a:rPr lang="en-US" altLang="ja-JP" sz="2300" dirty="0" smtClean="0"/>
              <a:t>, </a:t>
            </a:r>
            <a:r>
              <a:rPr lang="ja-JP" altLang="en-US" sz="2300" dirty="0" smtClean="0"/>
              <a:t>黒龍</a:t>
            </a:r>
            <a:r>
              <a:rPr lang="en-US" altLang="ja-JP" sz="2300" dirty="0" smtClean="0"/>
              <a:t>, </a:t>
            </a:r>
            <a:r>
              <a:rPr lang="en-US" altLang="ja-JP" sz="2300" dirty="0" err="1" smtClean="0"/>
              <a:t>koka</a:t>
            </a:r>
            <a:r>
              <a:rPr lang="en-US" altLang="ja-JP" sz="2300" dirty="0" smtClean="0"/>
              <a:t>, </a:t>
            </a:r>
            <a:r>
              <a:rPr lang="en-US" altLang="ja-JP" sz="2300" dirty="0" err="1" smtClean="0"/>
              <a:t>inogucci</a:t>
            </a:r>
            <a:r>
              <a:rPr lang="en-US" altLang="ja-JP" sz="2300" dirty="0" smtClean="0"/>
              <a:t>, </a:t>
            </a:r>
            <a:r>
              <a:rPr lang="ja-JP" altLang="en-US" sz="2300" dirty="0" smtClean="0"/>
              <a:t>ヽ</a:t>
            </a:r>
            <a:r>
              <a:rPr lang="en-US" altLang="ja-JP" sz="2300" dirty="0" smtClean="0"/>
              <a:t>(</a:t>
            </a:r>
            <a:r>
              <a:rPr lang="ja-JP" altLang="en-US" sz="2300" dirty="0" smtClean="0"/>
              <a:t>ﾟ∀</a:t>
            </a:r>
            <a:r>
              <a:rPr lang="en-US" altLang="ja-JP" sz="2300" dirty="0" smtClean="0"/>
              <a:t>｡)</a:t>
            </a:r>
            <a:r>
              <a:rPr lang="ja-JP" altLang="en-US" sz="2300" dirty="0" smtClean="0"/>
              <a:t>ﾉうぇね</a:t>
            </a:r>
            <a:r>
              <a:rPr lang="en-US" altLang="ja-JP" sz="2300" dirty="0" smtClean="0"/>
              <a:t>, </a:t>
            </a:r>
            <a:r>
              <a:rPr lang="ja-JP" altLang="en-US" sz="2300" dirty="0" smtClean="0"/>
              <a:t>アクア</a:t>
            </a:r>
            <a:r>
              <a:rPr lang="en-US" altLang="ja-JP" sz="2300" dirty="0" smtClean="0"/>
              <a:t>, </a:t>
            </a:r>
            <a:r>
              <a:rPr lang="en-US" altLang="ja-JP" sz="2300" dirty="0" err="1" smtClean="0"/>
              <a:t>newpops</a:t>
            </a:r>
            <a:r>
              <a:rPr lang="en-US" altLang="ja-JP" sz="2300" dirty="0" smtClean="0"/>
              <a:t>, zee, </a:t>
            </a:r>
            <a:r>
              <a:rPr lang="ja-JP" altLang="en-US" sz="2300" dirty="0" smtClean="0"/>
              <a:t>十郎</a:t>
            </a:r>
            <a:r>
              <a:rPr lang="en-US" altLang="ja-JP" sz="2300" dirty="0" smtClean="0"/>
              <a:t>, Pandora, </a:t>
            </a:r>
            <a:r>
              <a:rPr lang="ja-JP" altLang="en-US" sz="2300" dirty="0" smtClean="0"/>
              <a:t>刈歩 菜良</a:t>
            </a:r>
            <a:r>
              <a:rPr lang="en-US" altLang="ja-JP" sz="2300" dirty="0" smtClean="0"/>
              <a:t>, R</a:t>
            </a:r>
            <a:r>
              <a:rPr lang="ja-JP" altLang="en-US" sz="2300" dirty="0" smtClean="0"/>
              <a:t>・田中一郎</a:t>
            </a:r>
            <a:r>
              <a:rPr lang="en-US" altLang="ja-JP" sz="2300" dirty="0" smtClean="0"/>
              <a:t>, </a:t>
            </a:r>
            <a:r>
              <a:rPr lang="ja-JP" altLang="en-US" sz="2300" dirty="0" smtClean="0"/>
              <a:t>十兵衛（諸農）</a:t>
            </a:r>
            <a:r>
              <a:rPr lang="en-US" altLang="ja-JP" sz="2300" dirty="0" smtClean="0"/>
              <a:t>, </a:t>
            </a:r>
            <a:r>
              <a:rPr lang="ja-JP" altLang="en-US" sz="2300" dirty="0" err="1" smtClean="0"/>
              <a:t>まさぶん</a:t>
            </a:r>
            <a:r>
              <a:rPr lang="en-US" altLang="ja-JP" sz="2300" dirty="0" smtClean="0"/>
              <a:t>, </a:t>
            </a:r>
            <a:r>
              <a:rPr lang="ja-JP" altLang="en-US" sz="2300" dirty="0" smtClean="0"/>
              <a:t>まどか</a:t>
            </a:r>
            <a:r>
              <a:rPr lang="en-US" altLang="ja-JP" sz="2300" dirty="0" smtClean="0"/>
              <a:t>, </a:t>
            </a:r>
            <a:r>
              <a:rPr lang="ja-JP" altLang="en-US" sz="2300" dirty="0" smtClean="0"/>
              <a:t>ゆき</a:t>
            </a:r>
            <a:r>
              <a:rPr lang="en-US" altLang="ja-JP" sz="2300" dirty="0" smtClean="0"/>
              <a:t>, </a:t>
            </a:r>
            <a:r>
              <a:rPr lang="ja-JP" altLang="en-US" sz="2300" dirty="0" smtClean="0"/>
              <a:t>恣意の</a:t>
            </a:r>
            <a:r>
              <a:rPr lang="en-US" altLang="ja-JP" sz="2300" dirty="0" smtClean="0"/>
              <a:t>, </a:t>
            </a:r>
            <a:r>
              <a:rPr lang="ja-JP" altLang="en-US" sz="2300" dirty="0" err="1" smtClean="0"/>
              <a:t>ひろ</a:t>
            </a:r>
            <a:r>
              <a:rPr lang="ja-JP" altLang="en-US" sz="2300" dirty="0" smtClean="0"/>
              <a:t>えむ</a:t>
            </a:r>
            <a:r>
              <a:rPr lang="en-US" altLang="ja-JP" sz="2300" dirty="0" smtClean="0"/>
              <a:t>, taka, c, DS7, </a:t>
            </a:r>
            <a:r>
              <a:rPr lang="ja-JP" altLang="en-US" sz="2300" dirty="0" smtClean="0"/>
              <a:t>なか</a:t>
            </a:r>
            <a:r>
              <a:rPr lang="en-US" altLang="ja-JP" sz="2300" dirty="0" smtClean="0"/>
              <a:t>-</a:t>
            </a:r>
            <a:r>
              <a:rPr lang="en-US" altLang="ja-JP" sz="2300" dirty="0" err="1" smtClean="0"/>
              <a:t>chan</a:t>
            </a:r>
            <a:r>
              <a:rPr lang="en-US" altLang="ja-JP" sz="2300" dirty="0" smtClean="0"/>
              <a:t>@</a:t>
            </a:r>
            <a:r>
              <a:rPr lang="ja-JP" altLang="en-US" sz="2300" dirty="0" smtClean="0"/>
              <a:t>最愛の</a:t>
            </a:r>
            <a:r>
              <a:rPr lang="en-US" altLang="ja-JP" sz="2300" dirty="0" smtClean="0"/>
              <a:t>iMac, </a:t>
            </a:r>
            <a:r>
              <a:rPr lang="ja-JP" altLang="en-US" sz="2300" dirty="0" smtClean="0"/>
              <a:t>沢渡真雪</a:t>
            </a:r>
            <a:r>
              <a:rPr lang="en-US" altLang="ja-JP" sz="2300" dirty="0" smtClean="0"/>
              <a:t>, THREE-ONE, Blue, RAPT, </a:t>
            </a:r>
            <a:r>
              <a:rPr lang="ja-JP" altLang="en-US" sz="2300" dirty="0" smtClean="0"/>
              <a:t>初音玲</a:t>
            </a:r>
            <a:r>
              <a:rPr lang="en-US" altLang="ja-JP" sz="2300" dirty="0" smtClean="0"/>
              <a:t>, </a:t>
            </a:r>
            <a:r>
              <a:rPr lang="ja-JP" altLang="en-US" sz="2300" dirty="0" smtClean="0"/>
              <a:t>のぶさん</a:t>
            </a:r>
            <a:r>
              <a:rPr lang="en-US" altLang="ja-JP" sz="2300" dirty="0" smtClean="0"/>
              <a:t>, </a:t>
            </a:r>
            <a:r>
              <a:rPr lang="ja-JP" altLang="en-US" sz="2300" dirty="0" err="1" smtClean="0"/>
              <a:t>ぽぴ</a:t>
            </a:r>
            <a:r>
              <a:rPr lang="ja-JP" altLang="en-US" sz="2300" dirty="0" smtClean="0"/>
              <a:t>王子</a:t>
            </a:r>
            <a:r>
              <a:rPr lang="en-US" altLang="ja-JP" sz="2300" dirty="0" smtClean="0"/>
              <a:t>, g, </a:t>
            </a:r>
            <a:r>
              <a:rPr lang="ja-JP" altLang="en-US" sz="2300" dirty="0" smtClean="0"/>
              <a:t>スーパーあんどちん</a:t>
            </a:r>
            <a:r>
              <a:rPr lang="en-US" altLang="ja-JP" sz="2300" dirty="0" smtClean="0"/>
              <a:t>, </a:t>
            </a:r>
            <a:r>
              <a:rPr lang="ja-JP" altLang="en-US" sz="2300" dirty="0" smtClean="0"/>
              <a:t>シャノン</a:t>
            </a:r>
            <a:endParaRPr lang="en-US" altLang="ja-JP" sz="2300" dirty="0"/>
          </a:p>
        </p:txBody>
      </p:sp>
      <p:sp>
        <p:nvSpPr>
          <p:cNvPr id="7" name="WordArt 20"/>
          <p:cNvSpPr>
            <a:spLocks noChangeArrowheads="1" noChangeShapeType="1" noTextEdit="1"/>
          </p:cNvSpPr>
          <p:nvPr/>
        </p:nvSpPr>
        <p:spPr bwMode="auto">
          <a:xfrm>
            <a:off x="755650" y="2071678"/>
            <a:ext cx="7561263" cy="1728798"/>
          </a:xfrm>
          <a:prstGeom prst="rect">
            <a:avLst/>
          </a:prstGeom>
        </p:spPr>
        <p:txBody>
          <a:bodyPr wrap="none" fromWordArt="1">
            <a:prstTxWarp prst="textPlain">
              <a:avLst>
                <a:gd name="adj" fmla="val 50000"/>
              </a:avLst>
            </a:prstTxWarp>
          </a:bodyPr>
          <a:lstStyle/>
          <a:p>
            <a:pPr algn="ctr"/>
            <a:r>
              <a:rPr lang="ja-JP" altLang="en-US" sz="3600" i="1" kern="10" dirty="0">
                <a:ln w="9525">
                  <a:solidFill>
                    <a:srgbClr val="000000"/>
                  </a:solidFill>
                  <a:round/>
                  <a:headEnd/>
                  <a:tailEnd/>
                </a:ln>
                <a:solidFill>
                  <a:schemeClr val="accent1"/>
                </a:solidFill>
                <a:effectLst>
                  <a:outerShdw dist="35921" dir="2700000" algn="ctr" rotWithShape="0">
                    <a:srgbClr val="808080">
                      <a:alpha val="80000"/>
                    </a:srgbClr>
                  </a:outerShdw>
                </a:effectLst>
                <a:latin typeface="ＭＳ Ｐゴシック"/>
                <a:ea typeface="ＭＳ Ｐゴシック"/>
              </a:rPr>
              <a:t>ぜひご参加ください</a:t>
            </a:r>
            <a:r>
              <a:rPr lang="en-US" altLang="ja-JP" sz="3600" i="1" kern="10" dirty="0">
                <a:ln w="9525">
                  <a:solidFill>
                    <a:srgbClr val="000000"/>
                  </a:solidFill>
                  <a:round/>
                  <a:headEnd/>
                  <a:tailEnd/>
                </a:ln>
                <a:solidFill>
                  <a:schemeClr val="accent1"/>
                </a:solidFill>
                <a:effectLst>
                  <a:outerShdw dist="35921" dir="2700000" algn="ctr" rotWithShape="0">
                    <a:srgbClr val="808080">
                      <a:alpha val="80000"/>
                    </a:srgbClr>
                  </a:outerShdw>
                </a:effectLst>
                <a:latin typeface="ＭＳ Ｐゴシック"/>
                <a:ea typeface="ＭＳ Ｐゴシック"/>
              </a:rPr>
              <a:t>!!</a:t>
            </a:r>
            <a:endParaRPr lang="ja-JP" altLang="en-US" sz="3600" i="1" kern="10" dirty="0">
              <a:ln w="9525">
                <a:solidFill>
                  <a:srgbClr val="000000"/>
                </a:solidFill>
                <a:round/>
                <a:headEnd/>
                <a:tailEnd/>
              </a:ln>
              <a:solidFill>
                <a:schemeClr val="accent1"/>
              </a:solidFill>
              <a:effectLst>
                <a:outerShdw dist="35921" dir="2700000" algn="ctr" rotWithShape="0">
                  <a:srgbClr val="808080">
                    <a:alpha val="80000"/>
                  </a:srgbClr>
                </a:outerShdw>
              </a:effectLst>
              <a:latin typeface="ＭＳ Ｐゴシック"/>
              <a:ea typeface="ＭＳ Ｐゴシック"/>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amond(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274638"/>
            <a:ext cx="8229600" cy="706437"/>
          </a:xfrm>
        </p:spPr>
        <p:txBody>
          <a:bodyPr/>
          <a:lstStyle/>
          <a:p>
            <a:r>
              <a:rPr lang="en-US" altLang="ja-JP"/>
              <a:t>INETA</a:t>
            </a:r>
            <a:r>
              <a:rPr lang="ja-JP" altLang="en-US"/>
              <a:t>って何？</a:t>
            </a:r>
          </a:p>
        </p:txBody>
      </p:sp>
      <p:sp>
        <p:nvSpPr>
          <p:cNvPr id="5" name="Rectangle 3"/>
          <p:cNvSpPr>
            <a:spLocks noGrp="1" noChangeArrowheads="1"/>
          </p:cNvSpPr>
          <p:nvPr>
            <p:ph type="body" idx="1"/>
          </p:nvPr>
        </p:nvSpPr>
        <p:spPr>
          <a:xfrm>
            <a:off x="457200" y="1052513"/>
            <a:ext cx="8229600" cy="5073650"/>
          </a:xfrm>
        </p:spPr>
        <p:txBody>
          <a:bodyPr/>
          <a:lstStyle/>
          <a:p>
            <a:r>
              <a:rPr lang="en-US" altLang="ja-JP" sz="3000" dirty="0"/>
              <a:t>Microsoft .NET </a:t>
            </a:r>
            <a:r>
              <a:rPr lang="ja-JP" altLang="en-US" sz="3000" dirty="0"/>
              <a:t>に興味を持つユーザーで構成される開発者のコミュニティの支援を目的に北米のワシントンに本拠を置くワールドワイドの組織です。 </a:t>
            </a:r>
          </a:p>
          <a:p>
            <a:r>
              <a:rPr lang="en-US" altLang="ja-JP" sz="3000" dirty="0"/>
              <a:t>Microsoft .NET </a:t>
            </a:r>
            <a:r>
              <a:rPr lang="ja-JP" altLang="en-US" sz="3000" dirty="0"/>
              <a:t>に興味を持つ開発者コミュニティの連携と活動の支援を行うことを目的とする組織です。</a:t>
            </a:r>
            <a:r>
              <a:rPr lang="en-US" altLang="ja-JP" sz="3000" dirty="0"/>
              <a:t>INETA </a:t>
            </a:r>
            <a:r>
              <a:rPr lang="ja-JP" altLang="en-US" sz="3000" dirty="0"/>
              <a:t>とはパートナー関係にあり、連携をとりながら活動を行っていきます。 </a:t>
            </a:r>
            <a:r>
              <a:rPr lang="en-US" altLang="ja-JP" sz="3000" dirty="0"/>
              <a:t/>
            </a:r>
            <a:br>
              <a:rPr lang="en-US" altLang="ja-JP" sz="3000" dirty="0"/>
            </a:br>
            <a:r>
              <a:rPr lang="en-US" altLang="ja-JP" sz="3000" dirty="0"/>
              <a:t>INETA Japan </a:t>
            </a:r>
            <a:r>
              <a:rPr lang="ja-JP" altLang="en-US" sz="3000" dirty="0"/>
              <a:t>は、</a:t>
            </a:r>
            <a:r>
              <a:rPr lang="en-US" altLang="ja-JP" sz="3000" dirty="0"/>
              <a:t>INETA</a:t>
            </a:r>
            <a:r>
              <a:rPr lang="ja-JP" altLang="en-US" sz="3000" dirty="0"/>
              <a:t>における日本支部という位置づけです。 </a:t>
            </a:r>
          </a:p>
        </p:txBody>
      </p:sp>
      <p:pic>
        <p:nvPicPr>
          <p:cNvPr id="6" name="Picture 4"/>
          <p:cNvPicPr>
            <a:picLocks noChangeAspect="1" noChangeArrowheads="1"/>
          </p:cNvPicPr>
          <p:nvPr/>
        </p:nvPicPr>
        <p:blipFill>
          <a:blip r:embed="rId2"/>
          <a:srcRect/>
          <a:stretch>
            <a:fillRect/>
          </a:stretch>
        </p:blipFill>
        <p:spPr bwMode="auto">
          <a:xfrm>
            <a:off x="1116013" y="0"/>
            <a:ext cx="1873250" cy="1001713"/>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274638"/>
            <a:ext cx="8229600" cy="706437"/>
          </a:xfrm>
        </p:spPr>
        <p:txBody>
          <a:bodyPr/>
          <a:lstStyle/>
          <a:p>
            <a:r>
              <a:rPr lang="en-US" altLang="ja-JP"/>
              <a:t>Culminis</a:t>
            </a:r>
            <a:r>
              <a:rPr lang="ja-JP" altLang="en-US"/>
              <a:t>って何？</a:t>
            </a:r>
          </a:p>
        </p:txBody>
      </p:sp>
      <p:sp>
        <p:nvSpPr>
          <p:cNvPr id="5" name="Rectangle 3"/>
          <p:cNvSpPr>
            <a:spLocks noGrp="1" noChangeArrowheads="1"/>
          </p:cNvSpPr>
          <p:nvPr>
            <p:ph type="body" idx="1"/>
          </p:nvPr>
        </p:nvSpPr>
        <p:spPr>
          <a:xfrm>
            <a:off x="457200" y="1052513"/>
            <a:ext cx="8229600" cy="5073650"/>
          </a:xfrm>
        </p:spPr>
        <p:txBody>
          <a:bodyPr/>
          <a:lstStyle/>
          <a:p>
            <a:pPr>
              <a:lnSpc>
                <a:spcPct val="90000"/>
              </a:lnSpc>
            </a:pPr>
            <a:r>
              <a:rPr lang="en-US" altLang="ja-JP" b="1"/>
              <a:t>Culminis</a:t>
            </a:r>
            <a:r>
              <a:rPr lang="en-US" altLang="ja-JP"/>
              <a:t> </a:t>
            </a:r>
            <a:r>
              <a:rPr lang="ja-JP" altLang="en-US"/>
              <a:t>は、国際的な非営利組織で、</a:t>
            </a:r>
            <a:r>
              <a:rPr lang="en-US" altLang="ja-JP"/>
              <a:t>IT</a:t>
            </a:r>
            <a:r>
              <a:rPr lang="ja-JP" altLang="en-US"/>
              <a:t>コミュニティの発展と成長に力を注いでいます。過去２年余り、プロのユーザーグループや団体、学生組織、ソリューションプロバイダーへの支援や関係構築を行うことにより、それぞれの目標やニーズ、共有すべきリソースが分かってきました。これをもとに、そのようなリソースを有意義かつ公平に交換できるプログラムを</a:t>
            </a:r>
            <a:r>
              <a:rPr lang="en-US" altLang="ja-JP"/>
              <a:t>Culminis</a:t>
            </a:r>
            <a:r>
              <a:rPr lang="ja-JP" altLang="en-US"/>
              <a:t>は開発し、最終的に </a:t>
            </a:r>
            <a:r>
              <a:rPr lang="en-US" altLang="ja-JP"/>
              <a:t>IT</a:t>
            </a:r>
            <a:r>
              <a:rPr lang="ja-JP" altLang="en-US"/>
              <a:t>プロ のステータスを業界でもコミュニティでも高めようとしています。 </a:t>
            </a:r>
          </a:p>
        </p:txBody>
      </p:sp>
      <p:pic>
        <p:nvPicPr>
          <p:cNvPr id="6" name="Picture 4" descr="alliance_member_apac_eng"/>
          <p:cNvPicPr>
            <a:picLocks noChangeAspect="1" noChangeArrowheads="1"/>
          </p:cNvPicPr>
          <p:nvPr/>
        </p:nvPicPr>
        <p:blipFill>
          <a:blip r:embed="rId2" cstate="print"/>
          <a:srcRect/>
          <a:stretch>
            <a:fillRect/>
          </a:stretch>
        </p:blipFill>
        <p:spPr bwMode="auto">
          <a:xfrm>
            <a:off x="1258888" y="333375"/>
            <a:ext cx="2087562" cy="661988"/>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457200" y="274638"/>
            <a:ext cx="8229600" cy="706437"/>
          </a:xfrm>
        </p:spPr>
        <p:txBody>
          <a:bodyPr/>
          <a:lstStyle/>
          <a:p>
            <a:r>
              <a:rPr lang="ja-JP" altLang="en-US"/>
              <a:t>参加料について</a:t>
            </a:r>
          </a:p>
        </p:txBody>
      </p:sp>
      <p:sp>
        <p:nvSpPr>
          <p:cNvPr id="7" name="Rectangle 3"/>
          <p:cNvSpPr>
            <a:spLocks noGrp="1" noChangeArrowheads="1"/>
          </p:cNvSpPr>
          <p:nvPr>
            <p:ph type="body" idx="1"/>
          </p:nvPr>
        </p:nvSpPr>
        <p:spPr>
          <a:xfrm>
            <a:off x="457200" y="1052513"/>
            <a:ext cx="8229600" cy="5073650"/>
          </a:xfrm>
        </p:spPr>
        <p:txBody>
          <a:bodyPr/>
          <a:lstStyle/>
          <a:p>
            <a:pPr>
              <a:lnSpc>
                <a:spcPct val="90000"/>
              </a:lnSpc>
            </a:pPr>
            <a:r>
              <a:rPr lang="ja-JP" altLang="en-US" sz="2800" dirty="0"/>
              <a:t>今日のイベントが面白かったとおもったら以下の口座に振り込んでください。</a:t>
            </a:r>
          </a:p>
          <a:p>
            <a:pPr>
              <a:lnSpc>
                <a:spcPct val="90000"/>
              </a:lnSpc>
            </a:pPr>
            <a:r>
              <a:rPr lang="ja-JP" altLang="en-US" sz="2800" dirty="0"/>
              <a:t>振り込まれたかどうかの追跡も行いません。</a:t>
            </a:r>
          </a:p>
          <a:p>
            <a:pPr>
              <a:lnSpc>
                <a:spcPct val="90000"/>
              </a:lnSpc>
            </a:pPr>
            <a:r>
              <a:rPr lang="ja-JP" altLang="en-US" sz="2800" dirty="0"/>
              <a:t>振り込んでいただいたお金はサーバ購入費、通信費、イベント交通費等に利用します。</a:t>
            </a:r>
          </a:p>
          <a:p>
            <a:pPr>
              <a:lnSpc>
                <a:spcPct val="90000"/>
              </a:lnSpc>
            </a:pPr>
            <a:r>
              <a:rPr lang="ja-JP" altLang="en-US" sz="2800" dirty="0"/>
              <a:t>懇親会でも受け付けます。</a:t>
            </a:r>
          </a:p>
          <a:p>
            <a:pPr>
              <a:lnSpc>
                <a:spcPct val="90000"/>
              </a:lnSpc>
            </a:pPr>
            <a:endParaRPr lang="ja-JP" altLang="en-US" sz="2800" dirty="0"/>
          </a:p>
          <a:p>
            <a:pPr lvl="1">
              <a:lnSpc>
                <a:spcPct val="90000"/>
              </a:lnSpc>
            </a:pPr>
            <a:r>
              <a:rPr lang="ja-JP" altLang="en-US" sz="2400" dirty="0"/>
              <a:t>みずほ銀行</a:t>
            </a:r>
          </a:p>
          <a:p>
            <a:pPr lvl="1">
              <a:lnSpc>
                <a:spcPct val="90000"/>
              </a:lnSpc>
            </a:pPr>
            <a:r>
              <a:rPr lang="ja-JP" altLang="en-US" sz="2400" dirty="0"/>
              <a:t>西野田支店</a:t>
            </a:r>
          </a:p>
          <a:p>
            <a:pPr lvl="1">
              <a:lnSpc>
                <a:spcPct val="90000"/>
              </a:lnSpc>
            </a:pPr>
            <a:r>
              <a:rPr lang="ja-JP" altLang="en-US" sz="2400" dirty="0"/>
              <a:t>普通 </a:t>
            </a:r>
            <a:r>
              <a:rPr lang="en-US" altLang="ja-JP" sz="2400" dirty="0"/>
              <a:t>1597161</a:t>
            </a:r>
          </a:p>
          <a:p>
            <a:pPr lvl="1">
              <a:lnSpc>
                <a:spcPct val="90000"/>
              </a:lnSpc>
            </a:pPr>
            <a:r>
              <a:rPr lang="ja-JP" altLang="en-US" sz="2400" dirty="0"/>
              <a:t>ナカ ヒロトシ</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a:xfrm>
            <a:off x="457200" y="274638"/>
            <a:ext cx="8229600" cy="706437"/>
          </a:xfrm>
        </p:spPr>
        <p:txBody>
          <a:bodyPr/>
          <a:lstStyle/>
          <a:p>
            <a:r>
              <a:rPr lang="ja-JP" altLang="en-US"/>
              <a:t>懇親会について</a:t>
            </a:r>
          </a:p>
        </p:txBody>
      </p:sp>
      <p:sp>
        <p:nvSpPr>
          <p:cNvPr id="8" name="Rectangle 3"/>
          <p:cNvSpPr>
            <a:spLocks noGrp="1" noChangeArrowheads="1"/>
          </p:cNvSpPr>
          <p:nvPr>
            <p:ph type="body" idx="1"/>
          </p:nvPr>
        </p:nvSpPr>
        <p:spPr>
          <a:xfrm>
            <a:off x="457200" y="1052513"/>
            <a:ext cx="8229600" cy="5073650"/>
          </a:xfrm>
        </p:spPr>
        <p:txBody>
          <a:bodyPr/>
          <a:lstStyle/>
          <a:p>
            <a:r>
              <a:rPr lang="ja-JP" altLang="en-US" dirty="0"/>
              <a:t>この後懇親会を行います。</a:t>
            </a:r>
          </a:p>
          <a:p>
            <a:endParaRPr lang="ja-JP" altLang="en-US" dirty="0"/>
          </a:p>
          <a:p>
            <a:pPr lvl="1"/>
            <a:r>
              <a:rPr lang="ja-JP" altLang="en-US" dirty="0" smtClean="0"/>
              <a:t>蓮屋</a:t>
            </a:r>
            <a:endParaRPr lang="en-US" altLang="ja-JP" dirty="0" smtClean="0"/>
          </a:p>
          <a:p>
            <a:pPr lvl="1"/>
            <a:r>
              <a:rPr lang="en-US" altLang="ja-JP" dirty="0" smtClean="0"/>
              <a:t>Tel:06-4795-1470</a:t>
            </a:r>
            <a:endParaRPr lang="en-US" altLang="ja-JP" dirty="0"/>
          </a:p>
          <a:p>
            <a:pPr lvl="1"/>
            <a:r>
              <a:rPr lang="ja-JP" altLang="en-US" dirty="0"/>
              <a:t>予算：</a:t>
            </a:r>
            <a:r>
              <a:rPr lang="en-US" altLang="ja-JP" dirty="0"/>
              <a:t>4000</a:t>
            </a:r>
            <a:r>
              <a:rPr lang="ja-JP" altLang="en-US" dirty="0" smtClean="0"/>
              <a:t>円</a:t>
            </a:r>
            <a:endParaRPr lang="en-US" altLang="ja-JP" dirty="0" smtClean="0"/>
          </a:p>
          <a:p>
            <a:pPr lvl="1">
              <a:buNone/>
            </a:pPr>
            <a:endParaRPr lang="en-US" altLang="ja-JP" dirty="0" smtClean="0"/>
          </a:p>
          <a:p>
            <a:pPr lvl="1">
              <a:buNone/>
            </a:pPr>
            <a:r>
              <a:rPr lang="ja-JP" altLang="en-US" dirty="0" smtClean="0"/>
              <a:t>懇親会が裏メインですから、ぜひご参加ください。</a:t>
            </a:r>
            <a:endParaRPr lang="ja-JP" altLang="en-US" dirty="0"/>
          </a:p>
        </p:txBody>
      </p:sp>
      <p:pic>
        <p:nvPicPr>
          <p:cNvPr id="1026" name="Picture 2" descr="http://www.wankuma.com/seminar/20070112osaka5/0.jpg"/>
          <p:cNvPicPr>
            <a:picLocks noChangeAspect="1" noChangeArrowheads="1"/>
          </p:cNvPicPr>
          <p:nvPr/>
        </p:nvPicPr>
        <p:blipFill>
          <a:blip r:embed="rId2"/>
          <a:srcRect/>
          <a:stretch>
            <a:fillRect/>
          </a:stretch>
        </p:blipFill>
        <p:spPr bwMode="auto">
          <a:xfrm>
            <a:off x="6715140" y="2786058"/>
            <a:ext cx="1552556" cy="1164417"/>
          </a:xfrm>
          <a:prstGeom prst="rect">
            <a:avLst/>
          </a:prstGeom>
          <a:noFill/>
        </p:spPr>
      </p:pic>
      <p:pic>
        <p:nvPicPr>
          <p:cNvPr id="1028" name="Picture 4" descr="http://www.wankuma.com/seminar/20061223konsin-tokyo/xmas.jpg"/>
          <p:cNvPicPr>
            <a:picLocks noChangeAspect="1" noChangeArrowheads="1"/>
          </p:cNvPicPr>
          <p:nvPr/>
        </p:nvPicPr>
        <p:blipFill>
          <a:blip r:embed="rId3" cstate="print"/>
          <a:srcRect/>
          <a:stretch>
            <a:fillRect/>
          </a:stretch>
        </p:blipFill>
        <p:spPr bwMode="auto">
          <a:xfrm>
            <a:off x="4929190" y="1857364"/>
            <a:ext cx="1762104" cy="1321578"/>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テキスト プレースホルダ 2"/>
          <p:cNvSpPr>
            <a:spLocks noGrp="1"/>
          </p:cNvSpPr>
          <p:nvPr>
            <p:ph type="body" idx="1"/>
          </p:nvPr>
        </p:nvSpPr>
        <p:spPr/>
        <p:txBody>
          <a:bodyPr/>
          <a:lstStyle/>
          <a:p>
            <a:endParaRPr kumimoji="1" lang="ja-JP" altLang="en-US"/>
          </a:p>
        </p:txBody>
      </p:sp>
    </p:spTree>
  </p:cSld>
  <p:clrMapOvr>
    <a:masterClrMapping/>
  </p:clrMapOvr>
</p:sld>
</file>

<file path=ppt/theme/theme1.xml><?xml version="1.0" encoding="utf-8"?>
<a:theme xmlns:a="http://schemas.openxmlformats.org/drawingml/2006/main" name="プレゼンテーション1">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328</TotalTime>
  <Words>539</Words>
  <Application>Microsoft Office PowerPoint</Application>
  <PresentationFormat>画面に合わせる (4:3)</PresentationFormat>
  <Paragraphs>47</Paragraphs>
  <Slides>8</Slides>
  <Notes>0</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プレゼンテーション1</vt:lpstr>
      <vt:lpstr>わんくま同盟 大阪勉強会 #6</vt:lpstr>
      <vt:lpstr>わんくま同盟って何？</vt:lpstr>
      <vt:lpstr>わんくま同盟にはどんな人が参加しているの？</vt:lpstr>
      <vt:lpstr>INETAって何？</vt:lpstr>
      <vt:lpstr>Culminisって何？</vt:lpstr>
      <vt:lpstr>参加料について</vt:lpstr>
      <vt:lpstr>懇親会について</vt:lpstr>
      <vt:lpstr>スライド 8</vt:lpstr>
    </vt:vector>
  </TitlesOfParts>
  <Company>UG Software.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わんくま同盟 大阪勉強会 #1</dc:title>
  <dc:creator>中 博俊</dc:creator>
  <cp:lastModifiedBy>中　博俊</cp:lastModifiedBy>
  <cp:revision>27</cp:revision>
  <dcterms:created xsi:type="dcterms:W3CDTF">2006-05-15T04:25:02Z</dcterms:created>
  <dcterms:modified xsi:type="dcterms:W3CDTF">2007-02-17T15:31:01Z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