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7" r:id="rId3"/>
    <p:sldId id="265" r:id="rId4"/>
    <p:sldId id="268" r:id="rId5"/>
    <p:sldId id="277" r:id="rId6"/>
    <p:sldId id="269" r:id="rId7"/>
    <p:sldId id="272" r:id="rId8"/>
    <p:sldId id="273" r:id="rId9"/>
    <p:sldId id="274" r:id="rId10"/>
    <p:sldId id="275" r:id="rId11"/>
    <p:sldId id="276" r:id="rId12"/>
    <p:sldId id="270" r:id="rId13"/>
    <p:sldId id="271" r:id="rId14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</a:rPr>
              <a:t>同盟 大阪勉強会 </a:t>
            </a:r>
            <a:r>
              <a:rPr kumimoji="0" lang="en-US" altLang="ja-JP" sz="2400" dirty="0">
                <a:solidFill>
                  <a:schemeClr val="tx2"/>
                </a:solidFill>
              </a:rPr>
              <a:t>#6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 bwMode="auto">
          <a:xfrm>
            <a:off x="642938" y="1785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eaLnBrk="0" hangingPunct="0">
              <a:defRPr/>
            </a:pPr>
            <a:r>
              <a:rPr lang="en-US" altLang="ja-JP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C++</a:t>
            </a:r>
            <a:r>
              <a:rPr kumimoji="0" lang="ja-JP" alt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ja-JP" altLang="en-US" sz="60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むかしばなし</a:t>
            </a:r>
            <a:endParaRPr lang="ja-JP" altLang="en-US" sz="6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 bwMode="auto">
          <a:xfrm>
            <a:off x="4429125" y="4071938"/>
            <a:ext cx="41290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ja-JP" altLang="en-US" sz="2200" b="1"/>
              <a:t>わんくま同盟</a:t>
            </a:r>
            <a:endParaRPr lang="en-US" altLang="ja-JP" sz="2200" b="1"/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altLang="ja-JP" sz="2000"/>
              <a:t>Microsoft MVP for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ja-JP" altLang="en-US" sz="2000"/>
              <a:t>　</a:t>
            </a:r>
            <a:r>
              <a:rPr lang="en-US" altLang="ja-JP" sz="2000"/>
              <a:t>Visual Developer - Visual C++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altLang="ja-JP" sz="4800" b="1" i="1">
                <a:latin typeface="Symbol" pitchFamily="18" charset="2"/>
              </a:rPr>
              <a:t>episthmh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altLang="ja-JP" sz="1500">
                <a:latin typeface="Courier New" pitchFamily="49" charset="0"/>
                <a:cs typeface="Courier New" pitchFamily="49" charset="0"/>
              </a:rPr>
              <a:t>episteme@wankuma.com</a:t>
            </a:r>
            <a:endParaRPr lang="ja-JP" altLang="en-US" sz="250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2916238" y="981075"/>
            <a:ext cx="5245100" cy="5045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</a:t>
            </a:r>
            <a:r>
              <a:rPr lang="en-US" altLang="ja-JP">
                <a:latin typeface="Courier New" pitchFamily="49" charset="0"/>
              </a:rPr>
              <a:t>(type) name2(Stack,type)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Stackdeclare</a:t>
            </a:r>
            <a:r>
              <a:rPr lang="en-US" altLang="ja-JP">
                <a:latin typeface="Courier New" pitchFamily="49" charset="0"/>
              </a:rPr>
              <a:t>(T) \</a:t>
            </a:r>
          </a:p>
          <a:p>
            <a:r>
              <a:rPr lang="en-US" altLang="ja-JP">
                <a:latin typeface="Courier New" pitchFamily="49" charset="0"/>
              </a:rPr>
              <a:t>class Stack(T) {\</a:t>
            </a:r>
          </a:p>
          <a:p>
            <a:r>
              <a:rPr lang="en-US" altLang="ja-JP">
                <a:latin typeface="Courier New" pitchFamily="49" charset="0"/>
              </a:rPr>
              <a:t>  T data[16];\</a:t>
            </a:r>
          </a:p>
          <a:p>
            <a:r>
              <a:rPr lang="en-US" altLang="ja-JP">
                <a:latin typeface="Courier New" pitchFamily="49" charset="0"/>
              </a:rPr>
              <a:t>  int top; \</a:t>
            </a:r>
          </a:p>
          <a:p>
            <a:r>
              <a:rPr lang="en-US" altLang="ja-JP">
                <a:latin typeface="Courier New" pitchFamily="49" charset="0"/>
              </a:rPr>
              <a:t>public: \</a:t>
            </a:r>
          </a:p>
          <a:p>
            <a:r>
              <a:rPr lang="en-US" altLang="ja-JP">
                <a:latin typeface="Courier New" pitchFamily="49" charset="0"/>
              </a:rPr>
              <a:t>  Stack(T)() { \</a:t>
            </a:r>
          </a:p>
          <a:p>
            <a:r>
              <a:rPr lang="en-US" altLang="ja-JP">
                <a:latin typeface="Courier New" pitchFamily="49" charset="0"/>
              </a:rPr>
              <a:t>    top = 0; \</a:t>
            </a:r>
          </a:p>
          <a:p>
            <a:r>
              <a:rPr lang="en-US" altLang="ja-JP">
                <a:latin typeface="Courier New" pitchFamily="49" charset="0"/>
              </a:rPr>
              <a:t>  } \</a:t>
            </a:r>
          </a:p>
          <a:p>
            <a:r>
              <a:rPr lang="en-US" altLang="ja-JP">
                <a:latin typeface="Courier New" pitchFamily="49" charset="0"/>
              </a:rPr>
              <a:t>  … \</a:t>
            </a:r>
            <a:endParaRPr lang="ja-JP" altLang="en-US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};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Stackimplement</a:t>
            </a:r>
            <a:r>
              <a:rPr lang="en-US" altLang="ja-JP">
                <a:latin typeface="Courier New" pitchFamily="49" charset="0"/>
              </a:rPr>
              <a:t>(T) \</a:t>
            </a:r>
          </a:p>
          <a:p>
            <a:r>
              <a:rPr lang="en-US" altLang="ja-JP">
                <a:latin typeface="Courier New" pitchFamily="49" charset="0"/>
              </a:rPr>
              <a:t>Stack(T)::Stack(T)() { \</a:t>
            </a:r>
          </a:p>
          <a:p>
            <a:r>
              <a:rPr lang="en-US" altLang="ja-JP">
                <a:latin typeface="Courier New" pitchFamily="49" charset="0"/>
              </a:rPr>
              <a:t>  top = 0; \</a:t>
            </a:r>
          </a:p>
          <a:p>
            <a:r>
              <a:rPr lang="en-US" altLang="ja-JP">
                <a:latin typeface="Courier New" pitchFamily="49" charset="0"/>
              </a:rPr>
              <a:t>} \</a:t>
            </a:r>
          </a:p>
          <a:p>
            <a:r>
              <a:rPr lang="en-US" altLang="ja-JP">
                <a:latin typeface="Courier New" pitchFamily="49" charset="0"/>
              </a:rPr>
              <a:t>…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11188" y="1557338"/>
            <a:ext cx="2087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Stack(T)</a:t>
            </a:r>
            <a:r>
              <a:rPr lang="ja-JP" altLang="en-US"/>
              <a:t>のヘッダ　</a:t>
            </a:r>
            <a:r>
              <a:rPr lang="en-US" altLang="ja-JP"/>
              <a:t>:</a:t>
            </a:r>
          </a:p>
          <a:p>
            <a:r>
              <a:rPr lang="ja-JP" altLang="en-US"/>
              <a:t>　　　ｓ</a:t>
            </a:r>
            <a:r>
              <a:rPr lang="en-US" altLang="ja-JP"/>
              <a:t>tack.h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835150" y="1773238"/>
            <a:ext cx="2924175" cy="31226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#include “stack.h”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 b="1">
                <a:latin typeface="Courier New" pitchFamily="49" charset="0"/>
              </a:rPr>
              <a:t>declare</a:t>
            </a:r>
            <a:r>
              <a:rPr lang="en-US" altLang="ja-JP">
                <a:latin typeface="Courier New" pitchFamily="49" charset="0"/>
              </a:rPr>
              <a:t>(Stack,int)</a:t>
            </a:r>
          </a:p>
          <a:p>
            <a:r>
              <a:rPr lang="en-US" altLang="ja-JP" b="1">
                <a:latin typeface="Courier New" pitchFamily="49" charset="0"/>
              </a:rPr>
              <a:t>implement</a:t>
            </a:r>
            <a:r>
              <a:rPr lang="en-US" altLang="ja-JP">
                <a:latin typeface="Courier New" pitchFamily="49" charset="0"/>
              </a:rPr>
              <a:t>(Stack.int)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int main() {</a:t>
            </a:r>
          </a:p>
          <a:p>
            <a:r>
              <a:rPr lang="en-US" altLang="ja-JP">
                <a:latin typeface="Courier New" pitchFamily="49" charset="0"/>
              </a:rPr>
              <a:t>  </a:t>
            </a:r>
            <a:r>
              <a:rPr lang="en-US" altLang="ja-JP" b="1">
                <a:latin typeface="Courier New" pitchFamily="49" charset="0"/>
              </a:rPr>
              <a:t>Stack(int)</a:t>
            </a:r>
            <a:r>
              <a:rPr lang="en-US" altLang="ja-JP">
                <a:latin typeface="Courier New" pitchFamily="49" charset="0"/>
              </a:rPr>
              <a:t> s;</a:t>
            </a:r>
          </a:p>
          <a:p>
            <a:r>
              <a:rPr lang="en-US" altLang="ja-JP">
                <a:latin typeface="Courier New" pitchFamily="49" charset="0"/>
              </a:rPr>
              <a:t>  s.push(1);</a:t>
            </a:r>
          </a:p>
          <a:p>
            <a:r>
              <a:rPr lang="en-US" altLang="ja-JP">
                <a:latin typeface="Courier New" pitchFamily="49" charset="0"/>
              </a:rPr>
              <a:t>  s.push(2);</a:t>
            </a:r>
          </a:p>
          <a:p>
            <a:r>
              <a:rPr lang="en-US" altLang="ja-JP">
                <a:latin typeface="Courier New" pitchFamily="49" charset="0"/>
              </a:rPr>
              <a:t>  …</a:t>
            </a:r>
          </a:p>
          <a:p>
            <a:r>
              <a:rPr lang="en-US" altLang="ja-JP">
                <a:latin typeface="Courier New" pitchFamily="49" charset="0"/>
              </a:rPr>
              <a:t>}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4427538" y="2205038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416550" y="1922463"/>
            <a:ext cx="2200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使うときのオマジナイ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 flipV="1">
            <a:off x="4643438" y="2781300"/>
            <a:ext cx="6492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364163" y="3141663"/>
            <a:ext cx="24653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どこかに一箇所書くべし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en-US" altLang="ja-JP" smtClean="0"/>
              <a:t>template</a:t>
            </a:r>
            <a:r>
              <a:rPr kumimoji="1" lang="ja-JP" altLang="en-US" smtClean="0"/>
              <a:t>の実現方法</a:t>
            </a:r>
            <a:r>
              <a:rPr kumimoji="1" lang="en-US" altLang="ja-JP" smtClean="0"/>
              <a:t>(1)</a:t>
            </a:r>
          </a:p>
        </p:txBody>
      </p:sp>
      <p:sp>
        <p:nvSpPr>
          <p:cNvPr id="19459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smtClean="0"/>
              <a:t>Inclusion-model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ja-JP" altLang="en-US" smtClean="0">
                <a:solidFill>
                  <a:srgbClr val="FF0000"/>
                </a:solidFill>
              </a:rPr>
              <a:t>実装をヘッダに書く。</a:t>
            </a:r>
          </a:p>
          <a:p>
            <a:pPr>
              <a:buFontTx/>
              <a:buNone/>
            </a:pPr>
            <a:r>
              <a:rPr lang="ja-JP" altLang="en-US" smtClean="0"/>
              <a:t>　　現実装系の多くが採用</a:t>
            </a:r>
          </a:p>
          <a:p>
            <a:pPr>
              <a:buFontTx/>
              <a:buNone/>
            </a:pPr>
            <a:r>
              <a:rPr lang="ja-JP" altLang="en-US" smtClean="0"/>
              <a:t>　　コンパイル・ユニットそれぞれに展開される</a:t>
            </a:r>
          </a:p>
          <a:p>
            <a:pPr>
              <a:buFontTx/>
              <a:buNone/>
            </a:pPr>
            <a:r>
              <a:rPr lang="ja-JP" altLang="en-US" smtClean="0"/>
              <a:t>　　なので生成コードがデカい</a:t>
            </a:r>
          </a:p>
          <a:p>
            <a:pPr>
              <a:buFontTx/>
              <a:buNone/>
            </a:pPr>
            <a:r>
              <a:rPr lang="ja-JP" altLang="en-US" smtClean="0"/>
              <a:t>　　リンカが重複コードをまとめる</a:t>
            </a:r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en-US" altLang="ja-JP" smtClean="0"/>
              <a:t>template</a:t>
            </a:r>
            <a:r>
              <a:rPr kumimoji="1" lang="ja-JP" altLang="en-US" smtClean="0"/>
              <a:t>の実現方法</a:t>
            </a:r>
            <a:r>
              <a:rPr kumimoji="1" lang="en-US" altLang="ja-JP" smtClean="0"/>
              <a:t>(2)</a:t>
            </a:r>
          </a:p>
        </p:txBody>
      </p:sp>
      <p:sp>
        <p:nvSpPr>
          <p:cNvPr id="20483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smtClean="0"/>
              <a:t>separation-model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ja-JP" altLang="en-US" smtClean="0">
                <a:solidFill>
                  <a:srgbClr val="FF0000"/>
                </a:solidFill>
              </a:rPr>
              <a:t>実装をヘッダと分離する</a:t>
            </a:r>
          </a:p>
          <a:p>
            <a:pPr>
              <a:buFontTx/>
              <a:buNone/>
            </a:pPr>
            <a:r>
              <a:rPr lang="ja-JP" altLang="en-US" smtClean="0"/>
              <a:t>　　ヘッダと同じディレクトリに同一</a:t>
            </a:r>
            <a:r>
              <a:rPr lang="en-US" altLang="ja-JP" smtClean="0"/>
              <a:t>basename</a:t>
            </a:r>
            <a:r>
              <a:rPr lang="ja-JP" altLang="en-US" smtClean="0"/>
              <a:t>で</a:t>
            </a:r>
          </a:p>
          <a:p>
            <a:pPr>
              <a:buFontTx/>
              <a:buNone/>
            </a:pPr>
            <a:r>
              <a:rPr lang="ja-JP" altLang="en-US" smtClean="0"/>
              <a:t>　　実装を用意しておき、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1. </a:t>
            </a:r>
            <a:r>
              <a:rPr lang="ja-JP" altLang="en-US" smtClean="0"/>
              <a:t>コンパイル</a:t>
            </a:r>
            <a:r>
              <a:rPr lang="en-US" altLang="ja-JP" smtClean="0"/>
              <a:t>(</a:t>
            </a:r>
            <a:r>
              <a:rPr lang="ja-JP" altLang="en-US" smtClean="0"/>
              <a:t>実装コードは無い</a:t>
            </a:r>
            <a:r>
              <a:rPr lang="en-US" altLang="ja-JP" smtClean="0"/>
              <a:t>)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2. </a:t>
            </a:r>
            <a:r>
              <a:rPr lang="ja-JP" altLang="en-US" smtClean="0"/>
              <a:t>仮リンク → 未定義関数一覧が手に入る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3. </a:t>
            </a:r>
            <a:r>
              <a:rPr lang="ja-JP" altLang="en-US" smtClean="0"/>
              <a:t>それを手がかりに実装をコンパイル</a:t>
            </a:r>
          </a:p>
          <a:p>
            <a:pPr>
              <a:buFontTx/>
              <a:buNone/>
            </a:pPr>
            <a:r>
              <a:rPr lang="ja-JP" altLang="en-US" smtClean="0"/>
              <a:t>　　</a:t>
            </a:r>
            <a:r>
              <a:rPr lang="en-US" altLang="ja-JP" smtClean="0"/>
              <a:t>4. </a:t>
            </a:r>
            <a:r>
              <a:rPr lang="ja-JP" altLang="en-US" smtClean="0"/>
              <a:t>改めてリンクして完成</a:t>
            </a:r>
            <a:endParaRPr lang="en-US" altLang="ja-JP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二十</a:t>
            </a:r>
            <a:r>
              <a:rPr kumimoji="1" lang="ja-JP" altLang="en-US" smtClean="0"/>
              <a:t>数年前のある日</a:t>
            </a:r>
            <a:r>
              <a:rPr kumimoji="1" lang="en-US" altLang="ja-JP" smtClean="0"/>
              <a:t>…</a:t>
            </a:r>
            <a:endParaRPr kumimoji="1" lang="ja-JP" altLang="en-US" smtClean="0"/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28625" y="2000250"/>
            <a:ext cx="8229600" cy="330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smtClean="0"/>
              <a:t>AT&amp;T , Bjarne Stroustrup</a:t>
            </a:r>
          </a:p>
          <a:p>
            <a:pPr>
              <a:lnSpc>
                <a:spcPct val="90000"/>
              </a:lnSpc>
            </a:pPr>
            <a:r>
              <a:rPr lang="ja-JP" altLang="en-US" sz="2800" smtClean="0"/>
              <a:t>シミュレーションの研究に</a:t>
            </a:r>
            <a:r>
              <a:rPr lang="en-US" altLang="ja-JP" sz="2800" smtClean="0"/>
              <a:t>Simula</a:t>
            </a:r>
            <a:r>
              <a:rPr lang="ja-JP" altLang="en-US" sz="2800" smtClean="0"/>
              <a:t>を利用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めさめさ重たい</a:t>
            </a:r>
            <a:r>
              <a:rPr lang="en-US" altLang="ja-JP" sz="2800" smtClean="0"/>
              <a:t>! </a:t>
            </a:r>
            <a:r>
              <a:rPr lang="ja-JP" altLang="en-US" sz="2800" smtClean="0"/>
              <a:t>→ えれー迷惑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新たに言語を作っちまえ！</a:t>
            </a:r>
            <a:endParaRPr lang="en-US" altLang="ja-JP" sz="2800" smtClean="0"/>
          </a:p>
          <a:p>
            <a:pPr>
              <a:lnSpc>
                <a:spcPct val="90000"/>
              </a:lnSpc>
            </a:pPr>
            <a:r>
              <a:rPr lang="en-US" altLang="ja-JP" sz="2800" smtClean="0"/>
              <a:t>C</a:t>
            </a:r>
            <a:r>
              <a:rPr lang="ja-JP" altLang="en-US" sz="2800" smtClean="0"/>
              <a:t>で書けば速いのが手っ取り早く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800" smtClean="0"/>
              <a:t>　 作れんでね</a:t>
            </a:r>
            <a:r>
              <a:rPr lang="en-US" altLang="ja-JP" sz="2800" smtClean="0"/>
              <a:t>?</a:t>
            </a:r>
            <a:endParaRPr lang="ja-JP" altLang="en-US" sz="2800" smtClean="0"/>
          </a:p>
          <a:p>
            <a:pPr>
              <a:lnSpc>
                <a:spcPct val="90000"/>
              </a:lnSpc>
            </a:pPr>
            <a:r>
              <a:rPr lang="ja-JP" altLang="en-US" sz="2800" smtClean="0"/>
              <a:t>前提 </a:t>
            </a:r>
            <a:r>
              <a:rPr lang="en-US" altLang="ja-JP" sz="2800" smtClean="0"/>
              <a:t>: </a:t>
            </a:r>
            <a:r>
              <a:rPr lang="ja-JP" altLang="en-US" sz="2800" smtClean="0"/>
              <a:t>今あるコンパイラ</a:t>
            </a:r>
            <a:r>
              <a:rPr lang="en-US" altLang="ja-JP" sz="2800" smtClean="0"/>
              <a:t>/</a:t>
            </a:r>
            <a:r>
              <a:rPr lang="ja-JP" altLang="en-US" sz="2800" smtClean="0"/>
              <a:t>リンカを</a:t>
            </a:r>
            <a:r>
              <a:rPr lang="ja-JP" altLang="en-US" sz="2800" smtClean="0">
                <a:solidFill>
                  <a:srgbClr val="FF0000"/>
                </a:solidFill>
              </a:rPr>
              <a:t>そのまま</a:t>
            </a:r>
            <a:r>
              <a:rPr lang="ja-JP" altLang="en-US" sz="2800" smtClean="0"/>
              <a:t>使う</a:t>
            </a:r>
            <a:r>
              <a:rPr lang="en-US" altLang="ja-JP" sz="280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インタプリタ と トランスレータ</a:t>
            </a:r>
            <a:endParaRPr lang="ja-JP" altLang="ja-JP" smtClean="0"/>
          </a:p>
        </p:txBody>
      </p:sp>
      <p:sp>
        <p:nvSpPr>
          <p:cNvPr id="4" name="三方向矢印 3"/>
          <p:cNvSpPr>
            <a:spLocks noChangeArrowheads="1"/>
          </p:cNvSpPr>
          <p:nvPr/>
        </p:nvSpPr>
        <p:spPr bwMode="auto">
          <a:xfrm flipV="1">
            <a:off x="857250" y="3500438"/>
            <a:ext cx="1214438" cy="1643062"/>
          </a:xfrm>
          <a:custGeom>
            <a:avLst/>
            <a:gdLst>
              <a:gd name="T0" fmla="*/ 607223 w 1214446"/>
              <a:gd name="T1" fmla="*/ 0 h 1643074"/>
              <a:gd name="T2" fmla="*/ 0 w 1214446"/>
              <a:gd name="T3" fmla="*/ 1339463 h 1643074"/>
              <a:gd name="T4" fmla="*/ 607223 w 1214446"/>
              <a:gd name="T5" fmla="*/ 1491268 h 1643074"/>
              <a:gd name="T6" fmla="*/ 1214446 w 1214446"/>
              <a:gd name="T7" fmla="*/ 1339463 h 1643074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51806 w 1214446"/>
              <a:gd name="T13" fmla="*/ 1187657 h 1643074"/>
              <a:gd name="T14" fmla="*/ 1062640 w 1214446"/>
              <a:gd name="T15" fmla="*/ 1491268 h 164307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4446" h="1643074">
                <a:moveTo>
                  <a:pt x="0" y="1339463"/>
                </a:moveTo>
                <a:lnTo>
                  <a:pt x="303612" y="1035851"/>
                </a:lnTo>
                <a:lnTo>
                  <a:pt x="303612" y="1187657"/>
                </a:lnTo>
                <a:lnTo>
                  <a:pt x="455417" y="1187657"/>
                </a:lnTo>
                <a:lnTo>
                  <a:pt x="455417" y="303612"/>
                </a:lnTo>
                <a:lnTo>
                  <a:pt x="303612" y="303612"/>
                </a:lnTo>
                <a:lnTo>
                  <a:pt x="607223" y="0"/>
                </a:lnTo>
                <a:lnTo>
                  <a:pt x="910835" y="303612"/>
                </a:lnTo>
                <a:lnTo>
                  <a:pt x="759029" y="303612"/>
                </a:lnTo>
                <a:lnTo>
                  <a:pt x="759029" y="1187657"/>
                </a:lnTo>
                <a:lnTo>
                  <a:pt x="910835" y="1187657"/>
                </a:lnTo>
                <a:lnTo>
                  <a:pt x="910835" y="1035851"/>
                </a:lnTo>
                <a:lnTo>
                  <a:pt x="1214446" y="1339463"/>
                </a:lnTo>
                <a:lnTo>
                  <a:pt x="910835" y="1643074"/>
                </a:lnTo>
                <a:lnTo>
                  <a:pt x="910835" y="1491268"/>
                </a:lnTo>
                <a:lnTo>
                  <a:pt x="303612" y="1491268"/>
                </a:lnTo>
                <a:lnTo>
                  <a:pt x="303612" y="1643074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ja-JP" altLang="en-US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sp>
        <p:nvSpPr>
          <p:cNvPr id="5" name="上下矢印 4"/>
          <p:cNvSpPr/>
          <p:nvPr/>
        </p:nvSpPr>
        <p:spPr>
          <a:xfrm>
            <a:off x="1143000" y="1214438"/>
            <a:ext cx="571500" cy="1216025"/>
          </a:xfrm>
          <a:prstGeom prst="upDownArrow">
            <a:avLst/>
          </a:prstGeom>
          <a:solidFill>
            <a:srgbClr val="FFC0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00100" y="428604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000100" y="228599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43108" y="1428736"/>
            <a:ext cx="6500858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による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のインタプリタ</a:t>
            </a:r>
            <a:endParaRPr lang="ja-JP" altLang="en-US" sz="4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00100" y="5077414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42844" y="335756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000232" y="3357562"/>
            <a:ext cx="876799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ja-JP" alt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57356" y="4286256"/>
            <a:ext cx="7072330" cy="7848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による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→</a:t>
            </a:r>
            <a:r>
              <a:rPr lang="en-US" altLang="ja-JP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r>
              <a:rPr lang="ja-JP" altLang="en-US" sz="4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トランスレータ</a:t>
            </a:r>
            <a:endParaRPr lang="ja-JP" altLang="en-US" sz="45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C++</a:t>
            </a:r>
            <a:r>
              <a:rPr kumimoji="1" lang="ja-JP" altLang="en-US" smtClean="0"/>
              <a:t>コンパイラのつくりかた</a:t>
            </a:r>
          </a:p>
        </p:txBody>
      </p:sp>
      <p:sp>
        <p:nvSpPr>
          <p:cNvPr id="4" name="上下矢印 3"/>
          <p:cNvSpPr/>
          <p:nvPr/>
        </p:nvSpPr>
        <p:spPr>
          <a:xfrm>
            <a:off x="1571625" y="3786188"/>
            <a:ext cx="571500" cy="1216025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三方向矢印 4"/>
          <p:cNvSpPr/>
          <p:nvPr/>
        </p:nvSpPr>
        <p:spPr>
          <a:xfrm flipV="1">
            <a:off x="1928813" y="4786313"/>
            <a:ext cx="1214437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71670" y="542926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上下矢印 6"/>
          <p:cNvSpPr/>
          <p:nvPr/>
        </p:nvSpPr>
        <p:spPr>
          <a:xfrm>
            <a:off x="2928938" y="3786188"/>
            <a:ext cx="571500" cy="1216025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三方向矢印 7"/>
          <p:cNvSpPr/>
          <p:nvPr/>
        </p:nvSpPr>
        <p:spPr>
          <a:xfrm flipV="1">
            <a:off x="2643188" y="2428875"/>
            <a:ext cx="1214437" cy="1214438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三方向矢印 8"/>
          <p:cNvSpPr/>
          <p:nvPr/>
        </p:nvSpPr>
        <p:spPr>
          <a:xfrm flipV="1">
            <a:off x="1357313" y="1643063"/>
            <a:ext cx="1214437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三方向矢印 9"/>
          <p:cNvSpPr/>
          <p:nvPr/>
        </p:nvSpPr>
        <p:spPr>
          <a:xfrm flipV="1">
            <a:off x="3571875" y="1643063"/>
            <a:ext cx="1214438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三方向矢印 10"/>
          <p:cNvSpPr/>
          <p:nvPr/>
        </p:nvSpPr>
        <p:spPr>
          <a:xfrm flipV="1">
            <a:off x="4500563" y="2500313"/>
            <a:ext cx="1214437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571604" y="485776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571736" y="485776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28728" y="450057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786050" y="457200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28728" y="357187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786050" y="364331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86050" y="321468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214546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86116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571604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071538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000232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786182" y="235743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286116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214810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143372" y="250030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143504" y="257174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714876" y="3286124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三方向矢印 29"/>
          <p:cNvSpPr/>
          <p:nvPr/>
        </p:nvSpPr>
        <p:spPr>
          <a:xfrm flipV="1">
            <a:off x="5500688" y="1643063"/>
            <a:ext cx="1214437" cy="1214437"/>
          </a:xfrm>
          <a:prstGeom prst="leftRigh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5715008" y="2428868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5214942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6143636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4" name="三方向矢印 33"/>
          <p:cNvSpPr/>
          <p:nvPr/>
        </p:nvSpPr>
        <p:spPr>
          <a:xfrm flipV="1">
            <a:off x="6858000" y="1643063"/>
            <a:ext cx="1214438" cy="1214437"/>
          </a:xfrm>
          <a:prstGeom prst="leftRight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7072330" y="2500306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6572264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429520" y="164305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142976" y="3929066"/>
            <a:ext cx="6607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１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3428992" y="4000504"/>
            <a:ext cx="8386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１</a:t>
            </a: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428860" y="2857496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714480" y="1000108"/>
            <a:ext cx="53572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929058" y="928670"/>
            <a:ext cx="71365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786446" y="928670"/>
            <a:ext cx="89159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ja-JP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2’’</a:t>
            </a:r>
            <a:endParaRPr lang="ja-JP" altLang="en-US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4" name="右中かっこ 43"/>
          <p:cNvSpPr/>
          <p:nvPr/>
        </p:nvSpPr>
        <p:spPr>
          <a:xfrm rot="5400000">
            <a:off x="6786563" y="2286000"/>
            <a:ext cx="214312" cy="1785938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ja-JP" altLang="en-US" sz="2800" dirty="0"/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5929313" y="3286125"/>
            <a:ext cx="2279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C++</a:t>
            </a:r>
            <a:r>
              <a:rPr lang="ja-JP" altLang="en-US" sz="2800">
                <a:solidFill>
                  <a:srgbClr val="FF0000"/>
                </a:solidFill>
              </a:rPr>
              <a:t>コンパイラ</a:t>
            </a:r>
          </a:p>
        </p:txBody>
      </p:sp>
      <p:sp>
        <p:nvSpPr>
          <p:cNvPr id="46" name="テキスト ボックス 45"/>
          <p:cNvSpPr txBox="1">
            <a:spLocks noChangeArrowheads="1"/>
          </p:cNvSpPr>
          <p:nvPr/>
        </p:nvSpPr>
        <p:spPr bwMode="auto">
          <a:xfrm>
            <a:off x="3429000" y="4714875"/>
            <a:ext cx="2479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solidFill>
                  <a:srgbClr val="FF0000"/>
                </a:solidFill>
              </a:rPr>
              <a:t>C++</a:t>
            </a:r>
            <a:r>
              <a:rPr lang="ja-JP" altLang="en-US" sz="2800">
                <a:solidFill>
                  <a:srgbClr val="FF0000"/>
                </a:solidFill>
              </a:rPr>
              <a:t>インタプリタ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30" grpId="0" animBg="1"/>
      <p:bldP spid="34" grpId="0" animBg="1"/>
      <p:bldP spid="44" grpId="0" animBg="1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ここで疑問</a:t>
            </a:r>
          </a:p>
        </p:txBody>
      </p:sp>
      <p:sp>
        <p:nvSpPr>
          <p:cNvPr id="9" name="三方向矢印 8"/>
          <p:cNvSpPr>
            <a:spLocks noChangeArrowheads="1"/>
          </p:cNvSpPr>
          <p:nvPr/>
        </p:nvSpPr>
        <p:spPr bwMode="auto">
          <a:xfrm flipV="1">
            <a:off x="684213" y="2708275"/>
            <a:ext cx="1214437" cy="1214438"/>
          </a:xfrm>
          <a:custGeom>
            <a:avLst/>
            <a:gdLst>
              <a:gd name="T0" fmla="*/ 607223 w 1214446"/>
              <a:gd name="T1" fmla="*/ 0 h 1214446"/>
              <a:gd name="T2" fmla="*/ 0 w 1214446"/>
              <a:gd name="T3" fmla="*/ 910835 h 1214446"/>
              <a:gd name="T4" fmla="*/ 607223 w 1214446"/>
              <a:gd name="T5" fmla="*/ 1062640 h 1214446"/>
              <a:gd name="T6" fmla="*/ 1214446 w 1214446"/>
              <a:gd name="T7" fmla="*/ 910835 h 1214446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151806 w 1214446"/>
              <a:gd name="T13" fmla="*/ 759029 h 1214446"/>
              <a:gd name="T14" fmla="*/ 1062640 w 1214446"/>
              <a:gd name="T15" fmla="*/ 1062640 h 12144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4446" h="1214446">
                <a:moveTo>
                  <a:pt x="0" y="910835"/>
                </a:moveTo>
                <a:lnTo>
                  <a:pt x="303612" y="607223"/>
                </a:lnTo>
                <a:lnTo>
                  <a:pt x="303612" y="759029"/>
                </a:lnTo>
                <a:lnTo>
                  <a:pt x="455417" y="759029"/>
                </a:lnTo>
                <a:lnTo>
                  <a:pt x="455417" y="303612"/>
                </a:lnTo>
                <a:lnTo>
                  <a:pt x="303612" y="303612"/>
                </a:lnTo>
                <a:lnTo>
                  <a:pt x="607223" y="0"/>
                </a:lnTo>
                <a:lnTo>
                  <a:pt x="910835" y="303612"/>
                </a:lnTo>
                <a:lnTo>
                  <a:pt x="759029" y="303612"/>
                </a:lnTo>
                <a:lnTo>
                  <a:pt x="759029" y="759029"/>
                </a:lnTo>
                <a:lnTo>
                  <a:pt x="910835" y="759029"/>
                </a:lnTo>
                <a:lnTo>
                  <a:pt x="910835" y="607223"/>
                </a:lnTo>
                <a:lnTo>
                  <a:pt x="1214446" y="910835"/>
                </a:lnTo>
                <a:lnTo>
                  <a:pt x="910835" y="1214446"/>
                </a:lnTo>
                <a:lnTo>
                  <a:pt x="910835" y="1062640"/>
                </a:lnTo>
                <a:lnTo>
                  <a:pt x="303612" y="1062640"/>
                </a:lnTo>
                <a:lnTo>
                  <a:pt x="303612" y="1214446"/>
                </a:lnTo>
                <a:close/>
              </a:path>
            </a:pathLst>
          </a:custGeom>
          <a:solidFill>
            <a:srgbClr val="FF0000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98438" y="2708262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C++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327132" y="2708262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正方形/長方形 22"/>
          <p:cNvSpPr/>
          <p:nvPr/>
        </p:nvSpPr>
        <p:spPr>
          <a:xfrm>
            <a:off x="881045" y="3478200"/>
            <a:ext cx="876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endParaRPr lang="ja-JP" altLang="en-US" sz="28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827088" y="1341438"/>
            <a:ext cx="7423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4000" b="1"/>
              <a:t>なぜ </a:t>
            </a:r>
            <a:r>
              <a:rPr lang="en-US" altLang="ja-JP" sz="4000" b="1"/>
              <a:t>C</a:t>
            </a:r>
            <a:r>
              <a:rPr lang="ja-JP" altLang="en-US" sz="4000" b="1"/>
              <a:t>で書かなかったのでしょぉ</a:t>
            </a:r>
            <a:r>
              <a:rPr lang="en-US" altLang="ja-JP" sz="4000" b="1"/>
              <a:t>?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H="1">
            <a:off x="1835150" y="3357563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2411413" y="3141663"/>
            <a:ext cx="6403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b="1"/>
              <a:t>これコンパイルすれば</a:t>
            </a:r>
            <a:r>
              <a:rPr lang="ja-JP" altLang="en-US" sz="2400" b="1">
                <a:solidFill>
                  <a:srgbClr val="FF0000"/>
                </a:solidFill>
              </a:rPr>
              <a:t>あっちゅーま</a:t>
            </a:r>
            <a:r>
              <a:rPr lang="ja-JP" altLang="en-US" sz="2400" b="1"/>
              <a:t>にできるやん</a:t>
            </a:r>
            <a:r>
              <a:rPr lang="en-US" altLang="ja-JP" sz="2400" b="1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Munch(Bunch)</a:t>
            </a:r>
            <a:r>
              <a:rPr kumimoji="1" lang="ja-JP" altLang="en-US" smtClean="0"/>
              <a:t>と呼ばれるツール</a:t>
            </a:r>
            <a:endParaRPr kumimoji="1" lang="en-US" altLang="ja-JP" smtClean="0"/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グローバルインスタンスを何時コンストラクト</a:t>
            </a:r>
            <a:r>
              <a:rPr lang="en-US" altLang="ja-JP" smtClean="0"/>
              <a:t>?</a:t>
            </a:r>
          </a:p>
          <a:p>
            <a:r>
              <a:rPr lang="ja-JP" altLang="en-US" smtClean="0"/>
              <a:t>グローバルインスタンスを何時デストラクト</a:t>
            </a:r>
            <a:r>
              <a:rPr lang="en-US" altLang="ja-JP" smtClean="0"/>
              <a:t>?</a:t>
            </a:r>
          </a:p>
          <a:p>
            <a:r>
              <a:rPr lang="ja-JP" altLang="en-US" smtClean="0"/>
              <a:t>コンストラクタ</a:t>
            </a:r>
            <a:r>
              <a:rPr lang="en-US" altLang="ja-JP" smtClean="0"/>
              <a:t>/</a:t>
            </a:r>
            <a:r>
              <a:rPr lang="ja-JP" altLang="en-US" smtClean="0"/>
              <a:t>デストラクタ・チェインを作り</a:t>
            </a:r>
          </a:p>
          <a:p>
            <a:r>
              <a:rPr lang="en-US" altLang="ja-JP" smtClean="0"/>
              <a:t>main</a:t>
            </a:r>
            <a:r>
              <a:rPr lang="ja-JP" altLang="en-US" smtClean="0"/>
              <a:t>の直前</a:t>
            </a:r>
            <a:r>
              <a:rPr lang="en-US" altLang="ja-JP" smtClean="0"/>
              <a:t>/</a:t>
            </a:r>
            <a:r>
              <a:rPr lang="ja-JP" altLang="en-US" smtClean="0"/>
              <a:t>直後にチェインをたどる</a:t>
            </a:r>
          </a:p>
          <a:p>
            <a:r>
              <a:rPr lang="ja-JP" altLang="en-US" smtClean="0"/>
              <a:t>グローバルインスタンスはリンクするまで未定</a:t>
            </a:r>
          </a:p>
          <a:p>
            <a:r>
              <a:rPr lang="ja-JP" altLang="en-US" smtClean="0"/>
              <a:t>リンカは従来の</a:t>
            </a:r>
            <a:r>
              <a:rPr lang="en-US" altLang="ja-JP" smtClean="0"/>
              <a:t>(C</a:t>
            </a:r>
            <a:r>
              <a:rPr lang="ja-JP" altLang="en-US" smtClean="0"/>
              <a:t>用</a:t>
            </a:r>
            <a:r>
              <a:rPr lang="en-US" altLang="ja-JP" smtClean="0"/>
              <a:t>)</a:t>
            </a:r>
            <a:r>
              <a:rPr lang="ja-JP" altLang="en-US" smtClean="0"/>
              <a:t>を使うので</a:t>
            </a:r>
            <a:r>
              <a:rPr lang="en-US" altLang="ja-JP" smtClean="0"/>
              <a:t>…</a:t>
            </a:r>
          </a:p>
          <a:p>
            <a:r>
              <a:rPr lang="ja-JP" altLang="en-US" smtClean="0"/>
              <a:t>リンク後に</a:t>
            </a:r>
            <a:r>
              <a:rPr lang="ja-JP" altLang="en-US" smtClean="0">
                <a:solidFill>
                  <a:srgbClr val="FF0000"/>
                </a:solidFill>
              </a:rPr>
              <a:t>パッチ</a:t>
            </a:r>
            <a:r>
              <a:rPr lang="ja-JP" altLang="en-US" smtClean="0"/>
              <a:t>をあてる</a:t>
            </a:r>
          </a:p>
          <a:p>
            <a:pPr>
              <a:buFontTx/>
              <a:buNone/>
            </a:pPr>
            <a:r>
              <a:rPr lang="ja-JP" altLang="en-US" smtClean="0"/>
              <a:t>　　　↑これが</a:t>
            </a:r>
            <a:r>
              <a:rPr lang="en-US" altLang="ja-JP" smtClean="0"/>
              <a:t>Munch</a:t>
            </a: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smtClean="0"/>
              <a:t>仮想関数テーブルの在り処</a:t>
            </a:r>
          </a:p>
        </p:txBody>
      </p:sp>
      <p:sp>
        <p:nvSpPr>
          <p:cNvPr id="21507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smtClean="0"/>
              <a:t>昔のコンパイラ</a:t>
            </a:r>
            <a:r>
              <a:rPr lang="en-US" altLang="ja-JP" smtClean="0"/>
              <a:t>(fcront1.2</a:t>
            </a:r>
            <a:r>
              <a:rPr lang="ja-JP" altLang="en-US" smtClean="0"/>
              <a:t>あたり</a:t>
            </a:r>
            <a:r>
              <a:rPr lang="en-US" altLang="ja-JP" smtClean="0"/>
              <a:t>)</a:t>
            </a:r>
          </a:p>
          <a:p>
            <a:pPr>
              <a:buFontTx/>
              <a:buNone/>
            </a:pPr>
            <a:r>
              <a:rPr lang="ja-JP" altLang="en-US" smtClean="0"/>
              <a:t>　　仮想関数テーブルはヘッダを</a:t>
            </a:r>
            <a:r>
              <a:rPr lang="en-US" altLang="ja-JP" smtClean="0"/>
              <a:t>#include</a:t>
            </a:r>
            <a:r>
              <a:rPr lang="ja-JP" altLang="en-US" smtClean="0"/>
              <a:t>した</a:t>
            </a:r>
          </a:p>
          <a:p>
            <a:pPr>
              <a:buFontTx/>
              <a:buNone/>
            </a:pPr>
            <a:r>
              <a:rPr lang="ja-JP" altLang="en-US" smtClean="0"/>
              <a:t>　　すべてのコンパイル・ユニットに</a:t>
            </a:r>
            <a:r>
              <a:rPr lang="en-US" altLang="ja-JP" smtClean="0"/>
              <a:t>static</a:t>
            </a:r>
            <a:r>
              <a:rPr lang="ja-JP" altLang="en-US" smtClean="0"/>
              <a:t>で展開</a:t>
            </a:r>
          </a:p>
          <a:p>
            <a:pPr>
              <a:buFontTx/>
              <a:buNone/>
            </a:pPr>
            <a:r>
              <a:rPr lang="ja-JP" altLang="en-US" smtClean="0"/>
              <a:t>　　→ </a:t>
            </a:r>
            <a:r>
              <a:rPr lang="ja-JP" altLang="en-US" smtClean="0">
                <a:solidFill>
                  <a:srgbClr val="FF0000"/>
                </a:solidFill>
              </a:rPr>
              <a:t>でけー</a:t>
            </a:r>
            <a:r>
              <a:rPr lang="en-US" altLang="ja-JP" smtClean="0">
                <a:solidFill>
                  <a:srgbClr val="FF0000"/>
                </a:solidFill>
              </a:rPr>
              <a:t>!</a:t>
            </a:r>
            <a:r>
              <a:rPr lang="ja-JP" altLang="en-US" smtClean="0"/>
              <a:t>唯一ひとつにできんもんかね。</a:t>
            </a:r>
            <a:endParaRPr lang="ja-JP" altLang="en-US" smtClean="0">
              <a:solidFill>
                <a:srgbClr val="FF0000"/>
              </a:solidFill>
            </a:endParaRPr>
          </a:p>
          <a:p>
            <a:r>
              <a:rPr lang="en-US" altLang="ja-JP" smtClean="0"/>
              <a:t>Cfront2.0</a:t>
            </a:r>
            <a:r>
              <a:rPr lang="ja-JP" altLang="en-US" smtClean="0"/>
              <a:t>の頃改良</a:t>
            </a:r>
          </a:p>
          <a:p>
            <a:pPr>
              <a:buFontTx/>
              <a:buNone/>
            </a:pPr>
            <a:r>
              <a:rPr lang="ja-JP" altLang="en-US" smtClean="0"/>
              <a:t>　　仮想関数のうち、最初に宣言されてるもの</a:t>
            </a:r>
          </a:p>
          <a:p>
            <a:pPr>
              <a:buFontTx/>
              <a:buNone/>
            </a:pPr>
            <a:r>
              <a:rPr lang="ja-JP" altLang="en-US" smtClean="0"/>
              <a:t>　　を実装しているコンパイル・ユニットに展開</a:t>
            </a:r>
          </a:p>
          <a:p>
            <a:pPr>
              <a:buFontTx/>
              <a:buNone/>
            </a:pPr>
            <a:r>
              <a:rPr lang="ja-JP" altLang="en-US" smtClean="0"/>
              <a:t>　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smtClean="0"/>
              <a:t>多重継承はメンドクセー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559425" y="1360488"/>
            <a:ext cx="325755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class </a:t>
            </a:r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en-US" altLang="ja-JP" b="1"/>
              <a:t> </a:t>
            </a:r>
            <a:r>
              <a:rPr lang="en-US" altLang="ja-JP"/>
              <a:t>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  <a:p>
            <a:endParaRPr lang="en-US" altLang="ja-JP"/>
          </a:p>
          <a:p>
            <a:r>
              <a:rPr lang="en-US" altLang="ja-JP"/>
              <a:t>class </a:t>
            </a:r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en-US" altLang="ja-JP"/>
              <a:t> 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  <a:p>
            <a:endParaRPr lang="en-US" altLang="ja-JP"/>
          </a:p>
          <a:p>
            <a:r>
              <a:rPr lang="en-US" altLang="ja-JP"/>
              <a:t>class </a:t>
            </a:r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en-US" altLang="ja-JP"/>
              <a:t> : </a:t>
            </a:r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en-US" altLang="ja-JP"/>
              <a:t>, </a:t>
            </a:r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en-US" altLang="ja-JP"/>
              <a:t> {</a:t>
            </a:r>
          </a:p>
          <a:p>
            <a:r>
              <a:rPr lang="en-US" altLang="ja-JP"/>
              <a:t>  …</a:t>
            </a:r>
          </a:p>
          <a:p>
            <a:r>
              <a:rPr lang="en-US" altLang="ja-JP"/>
              <a:t>};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116013" y="1628775"/>
            <a:ext cx="17272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116013" y="2420938"/>
            <a:ext cx="1727200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116013" y="3213100"/>
            <a:ext cx="1727200" cy="79216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2916238" y="1557338"/>
            <a:ext cx="2663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 flipV="1">
            <a:off x="2916238" y="2492375"/>
            <a:ext cx="26638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 flipV="1">
            <a:off x="2916238" y="1844675"/>
            <a:ext cx="2663825" cy="1871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755650" y="4149725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ja-JP" altLang="en-US"/>
              <a:t>のメモリ・レイアウト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166813" y="4743450"/>
            <a:ext cx="5573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>
                <a:solidFill>
                  <a:srgbClr val="FF0000"/>
                </a:solidFill>
              </a:rPr>
              <a:t>Child* </a:t>
            </a:r>
            <a:r>
              <a:rPr lang="ja-JP" altLang="en-US" sz="2400">
                <a:solidFill>
                  <a:srgbClr val="FF0000"/>
                </a:solidFill>
              </a:rPr>
              <a:t>を </a:t>
            </a:r>
            <a:r>
              <a:rPr lang="en-US" altLang="ja-JP" sz="2400">
                <a:solidFill>
                  <a:srgbClr val="FF0000"/>
                </a:solidFill>
              </a:rPr>
              <a:t>Mother* </a:t>
            </a:r>
            <a:r>
              <a:rPr lang="ja-JP" altLang="en-US" sz="2400">
                <a:solidFill>
                  <a:srgbClr val="FF0000"/>
                </a:solidFill>
              </a:rPr>
              <a:t>にキャストするとズレる</a:t>
            </a:r>
            <a:r>
              <a:rPr lang="en-US" altLang="ja-JP" sz="240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887538" y="5176838"/>
            <a:ext cx="5932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→　テキトーに</a:t>
            </a:r>
            <a:r>
              <a:rPr lang="en-US" altLang="ja-JP"/>
              <a:t>(Father</a:t>
            </a:r>
            <a:r>
              <a:rPr lang="ja-JP" altLang="en-US"/>
              <a:t>分だけ</a:t>
            </a:r>
            <a:r>
              <a:rPr lang="en-US" altLang="ja-JP"/>
              <a:t>)</a:t>
            </a:r>
            <a:r>
              <a:rPr lang="ja-JP" altLang="en-US"/>
              <a:t>ゲタを履かさにゃならんのです</a:t>
            </a:r>
          </a:p>
        </p:txBody>
      </p:sp>
      <p:sp>
        <p:nvSpPr>
          <p:cNvPr id="22543" name="AutoShape 15"/>
          <p:cNvSpPr>
            <a:spLocks/>
          </p:cNvSpPr>
          <p:nvPr/>
        </p:nvSpPr>
        <p:spPr bwMode="auto">
          <a:xfrm>
            <a:off x="755650" y="1700213"/>
            <a:ext cx="215900" cy="649287"/>
          </a:xfrm>
          <a:prstGeom prst="leftBrace">
            <a:avLst>
              <a:gd name="adj1" fmla="val 25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395288" y="1700213"/>
            <a:ext cx="403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ゲ</a:t>
            </a:r>
          </a:p>
          <a:p>
            <a:r>
              <a:rPr lang="ja-JP" altLang="en-US"/>
              <a:t>タ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1042988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395288" y="549275"/>
            <a:ext cx="2536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accent1"/>
                </a:solidFill>
              </a:rPr>
              <a:t>Father</a:t>
            </a:r>
            <a:r>
              <a:rPr lang="ja-JP" altLang="en-US"/>
              <a:t>と</a:t>
            </a:r>
            <a:r>
              <a:rPr lang="en-US" altLang="ja-JP" b="1">
                <a:solidFill>
                  <a:srgbClr val="FF9900"/>
                </a:solidFill>
              </a:rPr>
              <a:t>Child</a:t>
            </a:r>
            <a:r>
              <a:rPr lang="ja-JP" altLang="en-US"/>
              <a:t>のメソッド</a:t>
            </a:r>
          </a:p>
          <a:p>
            <a:r>
              <a:rPr lang="ja-JP" altLang="en-US"/>
              <a:t>を呼ぶときの</a:t>
            </a:r>
            <a:r>
              <a:rPr lang="en-US" altLang="ja-JP" b="1"/>
              <a:t>this</a:t>
            </a:r>
            <a:r>
              <a:rPr lang="en-US" altLang="ja-JP"/>
              <a:t> 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2916238" y="2636838"/>
            <a:ext cx="6477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3348038" y="3500438"/>
            <a:ext cx="185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b="1">
                <a:solidFill>
                  <a:schemeClr val="folHlink"/>
                </a:solidFill>
              </a:rPr>
              <a:t>Mother</a:t>
            </a:r>
            <a:r>
              <a:rPr lang="ja-JP" altLang="en-US"/>
              <a:t>のメソッド</a:t>
            </a:r>
          </a:p>
          <a:p>
            <a:r>
              <a:rPr lang="ja-JP" altLang="en-US"/>
              <a:t>を呼ぶときの</a:t>
            </a:r>
            <a:r>
              <a:rPr lang="en-US" altLang="ja-JP" b="1"/>
              <a:t>this</a:t>
            </a:r>
            <a:endParaRPr lang="en-US" altLang="ja-JP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マクロによる</a:t>
            </a:r>
            <a:r>
              <a:rPr lang="en-US" altLang="ja-JP" smtClean="0"/>
              <a:t>template</a:t>
            </a:r>
            <a:r>
              <a:rPr lang="ja-JP" altLang="en-US" smtClean="0"/>
              <a:t>もどき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27088" y="1360488"/>
            <a:ext cx="6200775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name2</a:t>
            </a:r>
            <a:r>
              <a:rPr lang="en-US" altLang="ja-JP">
                <a:latin typeface="Courier New" pitchFamily="49" charset="0"/>
              </a:rPr>
              <a:t>(a,b) a\</a:t>
            </a:r>
          </a:p>
          <a:p>
            <a:r>
              <a:rPr lang="en-US" altLang="ja-JP">
                <a:latin typeface="Courier New" pitchFamily="49" charset="0"/>
              </a:rPr>
              <a:t>b</a:t>
            </a:r>
          </a:p>
          <a:p>
            <a:endParaRPr lang="en-US" altLang="ja-JP">
              <a:latin typeface="Courier New" pitchFamily="49" charset="0"/>
            </a:endParaRP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declare</a:t>
            </a:r>
            <a:r>
              <a:rPr lang="en-US" altLang="ja-JP">
                <a:latin typeface="Courier New" pitchFamily="49" charset="0"/>
              </a:rPr>
              <a:t>(a,t) name2(a,declare)(t)</a:t>
            </a:r>
          </a:p>
          <a:p>
            <a:r>
              <a:rPr lang="en-US" altLang="ja-JP">
                <a:latin typeface="Courier New" pitchFamily="49" charset="0"/>
              </a:rPr>
              <a:t>#define </a:t>
            </a:r>
            <a:r>
              <a:rPr lang="en-US" altLang="ja-JP" b="1">
                <a:latin typeface="Courier New" pitchFamily="49" charset="0"/>
              </a:rPr>
              <a:t>implement</a:t>
            </a:r>
            <a:r>
              <a:rPr lang="en-US" altLang="ja-JP">
                <a:latin typeface="Courier New" pitchFamily="49" charset="0"/>
              </a:rPr>
              <a:t>(a,t) name2(a,implement)(t)</a:t>
            </a:r>
            <a:endParaRPr lang="ja-JP" altLang="en-US">
              <a:latin typeface="Courier New" pitchFamily="49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00113" y="908050"/>
            <a:ext cx="184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Generic.h (</a:t>
            </a:r>
            <a:r>
              <a:rPr lang="ja-JP" altLang="en-US"/>
              <a:t>抜粋</a:t>
            </a:r>
            <a:r>
              <a:rPr lang="en-US" altLang="ja-JP"/>
              <a:t>)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476375" y="2997200"/>
            <a:ext cx="55276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/>
              <a:t>declare(Stack,int)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name2(Stack,declare)(int)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Stackdeclare(int)</a:t>
            </a:r>
          </a:p>
          <a:p>
            <a:endParaRPr lang="en-US" altLang="ja-JP" sz="2800"/>
          </a:p>
          <a:p>
            <a:r>
              <a:rPr lang="en-US" altLang="ja-JP" sz="2800"/>
              <a:t>implement(Stack,int)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names(Stack,implement)(int) </a:t>
            </a:r>
          </a:p>
          <a:p>
            <a:r>
              <a:rPr lang="ja-JP" altLang="en-US" sz="2800"/>
              <a:t>　→ </a:t>
            </a:r>
            <a:r>
              <a:rPr lang="en-US" altLang="ja-JP" sz="2800"/>
              <a:t>Stackimplement(int)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924300" y="1557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356100" y="1412875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継続行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442</Words>
  <Application>Microsoft Office PowerPoint</Application>
  <PresentationFormat>画面に合わせる (4:3)</PresentationFormat>
  <Paragraphs>167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ＭＳ Ｐゴシック</vt:lpstr>
      <vt:lpstr>Calibri</vt:lpstr>
      <vt:lpstr>Symbol</vt:lpstr>
      <vt:lpstr>Courier New</vt:lpstr>
      <vt:lpstr>プレゼンテーション1</vt:lpstr>
      <vt:lpstr>スライド 1</vt:lpstr>
      <vt:lpstr>二十数年前のある日…</vt:lpstr>
      <vt:lpstr>インタプリタ と トランスレータ</vt:lpstr>
      <vt:lpstr>C++コンパイラのつくりかた</vt:lpstr>
      <vt:lpstr>ここで疑問</vt:lpstr>
      <vt:lpstr>Munch(Bunch)と呼ばれるツール</vt:lpstr>
      <vt:lpstr>仮想関数テーブルの在り処</vt:lpstr>
      <vt:lpstr>多重継承はメンドクセー</vt:lpstr>
      <vt:lpstr>マクロによるtemplateもどき</vt:lpstr>
      <vt:lpstr>マクロによるtemplateもどき</vt:lpstr>
      <vt:lpstr>マクロによるtemplateもどき</vt:lpstr>
      <vt:lpstr>templateの実現方法(1)</vt:lpstr>
      <vt:lpstr>templateの実現方法(2)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28</cp:revision>
  <dcterms:created xsi:type="dcterms:W3CDTF">2006-05-15T04:25:02Z</dcterms:created>
  <dcterms:modified xsi:type="dcterms:W3CDTF">2007-05-12T08:39:55Z</dcterms:modified>
</cp:coreProperties>
</file>