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8" r:id="rId20"/>
    <p:sldId id="279" r:id="rId21"/>
    <p:sldId id="280" r:id="rId22"/>
    <p:sldId id="281" r:id="rId23"/>
    <p:sldId id="286" r:id="rId24"/>
    <p:sldId id="275" r:id="rId25"/>
    <p:sldId id="295" r:id="rId26"/>
    <p:sldId id="276" r:id="rId27"/>
    <p:sldId id="282" r:id="rId28"/>
    <p:sldId id="291" r:id="rId29"/>
    <p:sldId id="283" r:id="rId30"/>
    <p:sldId id="292" r:id="rId31"/>
    <p:sldId id="284" r:id="rId32"/>
    <p:sldId id="293" r:id="rId33"/>
    <p:sldId id="290" r:id="rId34"/>
    <p:sldId id="285" r:id="rId35"/>
    <p:sldId id="296" r:id="rId36"/>
    <p:sldId id="287" r:id="rId37"/>
    <p:sldId id="297" r:id="rId38"/>
    <p:sldId id="288" r:id="rId39"/>
    <p:sldId id="298" r:id="rId40"/>
    <p:sldId id="299" r:id="rId41"/>
    <p:sldId id="300" r:id="rId42"/>
    <p:sldId id="294" r:id="rId4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1" d="100"/>
          <a:sy n="71" d="100"/>
        </p:scale>
        <p:origin x="-70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ja-JP" altLang="en-US" smtClean="0"/>
              <a:t>マスタ タイトルの書式設定</a:t>
            </a:r>
            <a:endParaRPr kumimoji="0" lang="en-US"/>
          </a:p>
        </p:txBody>
      </p:sp>
      <p:sp>
        <p:nvSpPr>
          <p:cNvPr id="28" name="日付プレースホルダ 27"/>
          <p:cNvSpPr>
            <a:spLocks noGrp="1"/>
          </p:cNvSpPr>
          <p:nvPr>
            <p:ph type="dt" sz="half" idx="10"/>
          </p:nvPr>
        </p:nvSpPr>
        <p:spPr/>
        <p:txBody>
          <a:bodyPr/>
          <a:lstStyle/>
          <a:p>
            <a:fld id="{ACF7C708-7CD5-4AB1-BE83-B08F221336DF}" type="datetimeFigureOut">
              <a:rPr kumimoji="1" lang="ja-JP" altLang="en-US" smtClean="0"/>
              <a:pPr/>
              <a:t>2007/3/17</a:t>
            </a:fld>
            <a:endParaRPr kumimoji="1" lang="ja-JP" altLang="en-US"/>
          </a:p>
        </p:txBody>
      </p:sp>
      <p:sp>
        <p:nvSpPr>
          <p:cNvPr id="17" name="フッター プレースホルダ 16"/>
          <p:cNvSpPr>
            <a:spLocks noGrp="1"/>
          </p:cNvSpPr>
          <p:nvPr>
            <p:ph type="ftr" sz="quarter" idx="11"/>
          </p:nvPr>
        </p:nvSpPr>
        <p:spPr/>
        <p:txBody>
          <a:bodyPr/>
          <a:lstStyle/>
          <a:p>
            <a:endParaRPr kumimoji="1" lang="ja-JP" altLang="en-US"/>
          </a:p>
        </p:txBody>
      </p:sp>
      <p:sp>
        <p:nvSpPr>
          <p:cNvPr id="29" name="スライド番号プレースホルダ 28"/>
          <p:cNvSpPr>
            <a:spLocks noGrp="1"/>
          </p:cNvSpPr>
          <p:nvPr>
            <p:ph type="sldNum" sz="quarter" idx="12"/>
          </p:nvPr>
        </p:nvSpPr>
        <p:spPr/>
        <p:txBody>
          <a:bodyPr/>
          <a:lstStyle/>
          <a:p>
            <a:fld id="{FA53717A-3B91-46F5-8AAD-EA4A875ADEC9}" type="slidenum">
              <a:rPr kumimoji="1" lang="ja-JP" altLang="en-US" smtClean="0"/>
              <a:pPr/>
              <a:t>&lt;#&gt;</a:t>
            </a:fld>
            <a:endParaRPr kumimoji="1" lang="ja-JP" altLang="en-US"/>
          </a:p>
        </p:txBody>
      </p:sp>
      <p:sp>
        <p:nvSpPr>
          <p:cNvPr id="9" name="サブタイトル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ACF7C708-7CD5-4AB1-BE83-B08F221336DF}" type="datetimeFigureOut">
              <a:rPr kumimoji="1" lang="ja-JP" altLang="en-US" smtClean="0"/>
              <a:pPr/>
              <a:t>2007/3/17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A53717A-3B91-46F5-8AAD-EA4A875ADEC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ACF7C708-7CD5-4AB1-BE83-B08F221336DF}" type="datetimeFigureOut">
              <a:rPr kumimoji="1" lang="ja-JP" altLang="en-US" smtClean="0"/>
              <a:pPr/>
              <a:t>2007/3/17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A53717A-3B91-46F5-8AAD-EA4A875ADEC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ACF7C708-7CD5-4AB1-BE83-B08F221336DF}" type="datetimeFigureOut">
              <a:rPr kumimoji="1" lang="ja-JP" altLang="en-US" smtClean="0"/>
              <a:pPr/>
              <a:t>2007/3/17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A53717A-3B91-46F5-8AAD-EA4A875ADEC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3">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ACF7C708-7CD5-4AB1-BE83-B08F221336DF}" type="datetimeFigureOut">
              <a:rPr kumimoji="1" lang="ja-JP" altLang="en-US" smtClean="0"/>
              <a:pPr/>
              <a:t>2007/3/17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7924800" y="6416675"/>
            <a:ext cx="762000" cy="365125"/>
          </a:xfrm>
        </p:spPr>
        <p:txBody>
          <a:bodyPr/>
          <a:lstStyle/>
          <a:p>
            <a:fld id="{FA53717A-3B91-46F5-8AAD-EA4A875ADEC9}"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ACF7C708-7CD5-4AB1-BE83-B08F221336DF}" type="datetimeFigureOut">
              <a:rPr kumimoji="1" lang="ja-JP" altLang="en-US" smtClean="0"/>
              <a:pPr/>
              <a:t>2007/3/17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A53717A-3B91-46F5-8AAD-EA4A875ADEC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ACF7C708-7CD5-4AB1-BE83-B08F221336DF}" type="datetimeFigureOut">
              <a:rPr kumimoji="1" lang="ja-JP" altLang="en-US" smtClean="0"/>
              <a:pPr/>
              <a:t>2007/3/17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A53717A-3B91-46F5-8AAD-EA4A875ADEC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ACF7C708-7CD5-4AB1-BE83-B08F221336DF}" type="datetimeFigureOut">
              <a:rPr kumimoji="1" lang="ja-JP" altLang="en-US" smtClean="0"/>
              <a:pPr/>
              <a:t>2007/3/17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A53717A-3B91-46F5-8AAD-EA4A875ADEC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CF7C708-7CD5-4AB1-BE83-B08F221336DF}" type="datetimeFigureOut">
              <a:rPr kumimoji="1" lang="ja-JP" altLang="en-US" smtClean="0"/>
              <a:pPr/>
              <a:t>2007/3/17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A53717A-3B91-46F5-8AAD-EA4A875ADEC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ACF7C708-7CD5-4AB1-BE83-B08F221336DF}" type="datetimeFigureOut">
              <a:rPr kumimoji="1" lang="ja-JP" altLang="en-US" smtClean="0"/>
              <a:pPr/>
              <a:t>2007/3/17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A53717A-3B91-46F5-8AAD-EA4A875ADEC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ja-JP" altLang="en-US" smtClean="0">
                <a:solidFill>
                  <a:schemeClr val="lt1"/>
                </a:solidFill>
                <a:latin typeface="+mn-lt"/>
                <a:ea typeface="+mn-ea"/>
                <a:cs typeface="+mn-cs"/>
              </a:rPr>
              <a:t>アイコンをクリックして図を追加</a:t>
            </a:r>
            <a:endParaRPr kumimoji="0" lang="en-US" dirty="0">
              <a:solidFill>
                <a:schemeClr val="lt1"/>
              </a:solidFill>
              <a:latin typeface="+mn-lt"/>
              <a:ea typeface="+mn-ea"/>
              <a:cs typeface="+mn-cs"/>
            </a:endParaRPr>
          </a:p>
        </p:txBody>
      </p:sp>
      <p:sp>
        <p:nvSpPr>
          <p:cNvPr id="4" name="テキスト プレースホルダ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ACF7C708-7CD5-4AB1-BE83-B08F221336DF}" type="datetimeFigureOut">
              <a:rPr kumimoji="1" lang="ja-JP" altLang="en-US" smtClean="0"/>
              <a:pPr/>
              <a:t>2007/3/17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A53717A-3B91-46F5-8AAD-EA4A875ADEC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タイトル プレースホルダ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CF7C708-7CD5-4AB1-BE83-B08F221336DF}" type="datetimeFigureOut">
              <a:rPr kumimoji="1" lang="ja-JP" altLang="en-US" smtClean="0"/>
              <a:pPr/>
              <a:t>2007/3/17</a:t>
            </a:fld>
            <a:endParaRPr kumimoji="1" lang="ja-JP" altLang="en-US"/>
          </a:p>
        </p:txBody>
      </p:sp>
      <p:sp>
        <p:nvSpPr>
          <p:cNvPr id="3" name="フッター プレースホルダ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kumimoji="1" lang="ja-JP" altLang="en-US"/>
          </a:p>
        </p:txBody>
      </p:sp>
      <p:sp>
        <p:nvSpPr>
          <p:cNvPr id="23" name="スライド番号プレースホルダ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A53717A-3B91-46F5-8AAD-EA4A875ADEC9}" type="slidenum">
              <a:rPr kumimoji="1" lang="ja-JP" altLang="en-US" smtClean="0"/>
              <a:pPr/>
              <a:t>&lt;#&gt;</a:t>
            </a:fld>
            <a:endParaRPr kumimoji="1" lang="ja-JP" alt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1"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1"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1"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1"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1"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1"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1"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1"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1"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kumimoji="1" lang="en-US" altLang="ja-JP" sz="9600" dirty="0" smtClean="0"/>
              <a:t>This is CLR</a:t>
            </a:r>
            <a:endParaRPr kumimoji="1" lang="ja-JP" altLang="en-US" sz="9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714348" y="357166"/>
            <a:ext cx="7715304" cy="614256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パフォーマンスが悪い！</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Finalize</a:t>
            </a:r>
            <a:r>
              <a:rPr lang="ja-JP" altLang="en-US" dirty="0" smtClean="0"/>
              <a:t>実装オブジェクトは最低でも</a:t>
            </a:r>
            <a:r>
              <a:rPr lang="en-US" altLang="ja-JP" dirty="0" smtClean="0"/>
              <a:t>3</a:t>
            </a:r>
            <a:r>
              <a:rPr lang="ja-JP" altLang="en-US" dirty="0" smtClean="0"/>
              <a:t>回以上（ジェネレーション昇格も発生）の</a:t>
            </a:r>
            <a:r>
              <a:rPr lang="en-US" altLang="ja-JP" dirty="0" smtClean="0"/>
              <a:t>GC</a:t>
            </a:r>
            <a:r>
              <a:rPr lang="ja-JP" altLang="en-US" dirty="0" smtClean="0"/>
              <a:t>実行後にしか回収されない。</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アンマネージリソースの確実な解放</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アンマネージリソースを持つクラスは、アンマネージリソースを確実に解放するために</a:t>
            </a:r>
            <a:r>
              <a:rPr kumimoji="1" lang="en-US" altLang="ja-JP" dirty="0" smtClean="0"/>
              <a:t>Finalize</a:t>
            </a:r>
            <a:r>
              <a:rPr kumimoji="1" lang="ja-JP" altLang="en-US" dirty="0" smtClean="0"/>
              <a:t>を実装する。</a:t>
            </a:r>
            <a:endParaRPr kumimoji="1" lang="en-US" altLang="ja-JP" dirty="0" smtClean="0"/>
          </a:p>
          <a:p>
            <a:r>
              <a:rPr kumimoji="1" lang="ja-JP" altLang="en-US" dirty="0" smtClean="0"/>
              <a:t>加えて、任意のタイミングで解放できるように</a:t>
            </a:r>
            <a:r>
              <a:rPr kumimoji="1" lang="en-US" altLang="ja-JP" dirty="0" smtClean="0"/>
              <a:t>Dispose</a:t>
            </a:r>
            <a:r>
              <a:rPr kumimoji="1" lang="ja-JP" altLang="en-US" dirty="0" smtClean="0"/>
              <a:t>パターンも使用する。</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Finalize</a:t>
            </a:r>
            <a:r>
              <a:rPr lang="ja-JP" altLang="en-US" dirty="0" smtClean="0"/>
              <a:t>を実装したら確実か？</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Finalize</a:t>
            </a:r>
            <a:r>
              <a:rPr kumimoji="1" lang="ja-JP" altLang="en-US" dirty="0" smtClean="0"/>
              <a:t>を実装したからといって確実に呼ばれるとは限らない。</a:t>
            </a:r>
            <a:endParaRPr kumimoji="1" lang="en-US" altLang="ja-JP" dirty="0" smtClean="0"/>
          </a:p>
          <a:p>
            <a:r>
              <a:rPr kumimoji="1" lang="en-US" altLang="ja-JP" dirty="0" smtClean="0"/>
              <a:t>Finalize</a:t>
            </a:r>
            <a:r>
              <a:rPr kumimoji="1" lang="ja-JP" altLang="en-US" dirty="0" smtClean="0"/>
              <a:t>呼び出し時に、</a:t>
            </a:r>
            <a:r>
              <a:rPr kumimoji="1" lang="en-US" altLang="ja-JP" dirty="0" smtClean="0"/>
              <a:t>Finalize</a:t>
            </a:r>
            <a:r>
              <a:rPr kumimoji="1" lang="ja-JP" altLang="en-US" dirty="0" smtClean="0"/>
              <a:t>メソッドを</a:t>
            </a:r>
            <a:r>
              <a:rPr kumimoji="1" lang="en-US" altLang="ja-JP" dirty="0" err="1" smtClean="0"/>
              <a:t>Jit</a:t>
            </a:r>
            <a:r>
              <a:rPr kumimoji="1" lang="en-US" altLang="ja-JP" dirty="0" smtClean="0"/>
              <a:t> compile</a:t>
            </a:r>
            <a:r>
              <a:rPr lang="ja-JP" altLang="en-US" dirty="0" smtClean="0"/>
              <a:t>できないぐらいメモリが逼迫していたらどうなる？</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dirty="0" err="1" smtClean="0"/>
              <a:t>CriticalFinalizerObject</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インスタンス化と同時に</a:t>
            </a:r>
            <a:r>
              <a:rPr kumimoji="1" lang="en-US" altLang="ja-JP" dirty="0" smtClean="0"/>
              <a:t>Finalize</a:t>
            </a:r>
            <a:r>
              <a:rPr kumimoji="1" lang="ja-JP" altLang="en-US" dirty="0" smtClean="0"/>
              <a:t>メソッドを</a:t>
            </a:r>
            <a:r>
              <a:rPr kumimoji="1" lang="en-US" altLang="ja-JP" dirty="0" smtClean="0"/>
              <a:t> JIT COMPILE </a:t>
            </a:r>
            <a:r>
              <a:rPr kumimoji="1" lang="ja-JP" altLang="en-US" dirty="0" smtClean="0"/>
              <a:t>してしまう。</a:t>
            </a:r>
            <a:endParaRPr kumimoji="1" lang="en-US" altLang="ja-JP" dirty="0" smtClean="0"/>
          </a:p>
          <a:p>
            <a:r>
              <a:rPr lang="ja-JP" altLang="en-US" dirty="0" smtClean="0"/>
              <a:t>通常の</a:t>
            </a:r>
            <a:r>
              <a:rPr lang="en-US" altLang="ja-JP" dirty="0" smtClean="0"/>
              <a:t>Finalize</a:t>
            </a:r>
            <a:r>
              <a:rPr lang="ja-JP" altLang="en-US" dirty="0" smtClean="0"/>
              <a:t>実装クラスの後に</a:t>
            </a:r>
            <a:r>
              <a:rPr lang="en-US" altLang="ja-JP" dirty="0" err="1" smtClean="0"/>
              <a:t>CriticalFinalizerObject</a:t>
            </a:r>
            <a:r>
              <a:rPr lang="ja-JP" altLang="en-US" dirty="0" smtClean="0"/>
              <a:t>の</a:t>
            </a:r>
            <a:r>
              <a:rPr lang="en-US" altLang="ja-JP" dirty="0" smtClean="0"/>
              <a:t>Finalize</a:t>
            </a:r>
            <a:r>
              <a:rPr lang="ja-JP" altLang="en-US" dirty="0" smtClean="0"/>
              <a:t>を呼ぶ。</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アンマネージコードとの連携</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GC</a:t>
            </a:r>
            <a:r>
              <a:rPr kumimoji="1" lang="ja-JP" altLang="en-US" dirty="0" smtClean="0"/>
              <a:t>の仕事は、使われなくなったオブジェクトを解放するだけではないという事も覚えておこう。</a:t>
            </a:r>
            <a:endParaRPr kumimoji="1" lang="en-US" altLang="ja-JP" dirty="0" smtClean="0"/>
          </a:p>
          <a:p>
            <a:r>
              <a:rPr lang="ja-JP" altLang="en-US" dirty="0" smtClean="0"/>
              <a:t>穴空きになった</a:t>
            </a:r>
            <a:r>
              <a:rPr lang="en-US" altLang="ja-JP" dirty="0" smtClean="0"/>
              <a:t>Mange heap</a:t>
            </a:r>
            <a:r>
              <a:rPr lang="ja-JP" altLang="en-US" dirty="0" smtClean="0"/>
              <a:t>をコンパクションし、使用中のメモリを一ヶ所に集める。</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オブジェクトは動く</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マネージコード内のオブジェクトのアドレスは不定</a:t>
            </a:r>
            <a:endParaRPr kumimoji="1" lang="en-US" altLang="ja-JP" dirty="0" smtClean="0"/>
          </a:p>
          <a:p>
            <a:r>
              <a:rPr kumimoji="1" lang="en-US" altLang="ja-JP" dirty="0" smtClean="0"/>
              <a:t>GC</a:t>
            </a:r>
            <a:r>
              <a:rPr kumimoji="1" lang="ja-JP" altLang="en-US" dirty="0" smtClean="0"/>
              <a:t>を備えていない実装系ではオブジェクトのアドレスが動くという想定はしていない。</a:t>
            </a:r>
            <a:endParaRPr kumimoji="1" lang="en-US" altLang="ja-JP"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オブジェクトを固定する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マネージコートとアンマネージコードを連携するにはアドレスを固定</a:t>
            </a:r>
            <a:r>
              <a:rPr lang="ja-JP" altLang="en-US" dirty="0" smtClean="0"/>
              <a:t>、或いは代替アドレスを使用</a:t>
            </a:r>
            <a:r>
              <a:rPr kumimoji="1" lang="ja-JP" altLang="en-US" dirty="0" smtClean="0"/>
              <a:t>する必要がある。</a:t>
            </a:r>
            <a:endParaRPr kumimoji="1"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GCHandle</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err="1" smtClean="0"/>
              <a:t>AppDomain</a:t>
            </a:r>
            <a:r>
              <a:rPr lang="ja-JP" altLang="en-US" dirty="0" smtClean="0"/>
              <a:t>毎に一つ存在する</a:t>
            </a:r>
            <a:r>
              <a:rPr lang="en-US" altLang="ja-JP" dirty="0" err="1" smtClean="0"/>
              <a:t>GCHandle</a:t>
            </a:r>
            <a:r>
              <a:rPr lang="en-US" altLang="ja-JP" dirty="0" smtClean="0"/>
              <a:t> Table</a:t>
            </a:r>
            <a:r>
              <a:rPr lang="ja-JP" altLang="en-US" dirty="0" smtClean="0"/>
              <a:t>を利用し、固定されたアドレスを得る。</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GCHandleType.Normal</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sz="2000" dirty="0" smtClean="0">
                <a:latin typeface="+mj-lt"/>
              </a:rPr>
              <a:t>// </a:t>
            </a:r>
            <a:r>
              <a:rPr lang="ja-JP" altLang="en-US" sz="2000" dirty="0" smtClean="0">
                <a:latin typeface="+mj-lt"/>
              </a:rPr>
              <a:t>オブジェクトを</a:t>
            </a:r>
            <a:r>
              <a:rPr lang="en-US" altLang="ja-JP" sz="2000" dirty="0" err="1" smtClean="0">
                <a:latin typeface="+mj-lt"/>
              </a:rPr>
              <a:t>GCHandle</a:t>
            </a:r>
            <a:r>
              <a:rPr lang="en-US" altLang="ja-JP" sz="2000" dirty="0" smtClean="0">
                <a:latin typeface="+mj-lt"/>
              </a:rPr>
              <a:t> Table</a:t>
            </a:r>
            <a:r>
              <a:rPr lang="ja-JP" altLang="en-US" sz="2000" dirty="0" err="1" smtClean="0">
                <a:latin typeface="+mj-lt"/>
              </a:rPr>
              <a:t>に登</a:t>
            </a:r>
            <a:r>
              <a:rPr lang="ja-JP" altLang="en-US" sz="2000" dirty="0" smtClean="0">
                <a:latin typeface="+mj-lt"/>
              </a:rPr>
              <a:t>録する。</a:t>
            </a:r>
            <a:endParaRPr lang="en-US" altLang="ja-JP" sz="2000" dirty="0" smtClean="0">
              <a:latin typeface="+mj-lt"/>
            </a:endParaRPr>
          </a:p>
          <a:p>
            <a:r>
              <a:rPr lang="en-US" altLang="ja-JP" sz="2000" dirty="0" smtClean="0">
                <a:latin typeface="+mj-lt"/>
              </a:rPr>
              <a:t>object </a:t>
            </a:r>
            <a:r>
              <a:rPr lang="en-US" altLang="ja-JP" sz="2000" dirty="0" err="1" smtClean="0">
                <a:latin typeface="+mj-lt"/>
              </a:rPr>
              <a:t>objectA</a:t>
            </a:r>
            <a:r>
              <a:rPr lang="en-US" altLang="ja-JP" sz="2000" dirty="0" smtClean="0">
                <a:latin typeface="+mj-lt"/>
              </a:rPr>
              <a:t> = new object();</a:t>
            </a:r>
          </a:p>
          <a:p>
            <a:r>
              <a:rPr lang="en-US" altLang="ja-JP" sz="2000" dirty="0" err="1" smtClean="0">
                <a:latin typeface="+mj-lt"/>
              </a:rPr>
              <a:t>GCHandle</a:t>
            </a:r>
            <a:r>
              <a:rPr lang="en-US" altLang="ja-JP" sz="2000" dirty="0" smtClean="0">
                <a:latin typeface="+mj-lt"/>
              </a:rPr>
              <a:t> gh1 = </a:t>
            </a:r>
            <a:r>
              <a:rPr lang="en-US" altLang="ja-JP" sz="2000" dirty="0" err="1" smtClean="0">
                <a:latin typeface="+mj-lt"/>
              </a:rPr>
              <a:t>GCHandle.Alloc</a:t>
            </a:r>
            <a:r>
              <a:rPr lang="en-US" altLang="ja-JP" sz="2000" dirty="0" smtClean="0">
                <a:latin typeface="+mj-lt"/>
              </a:rPr>
              <a:t>(o, </a:t>
            </a:r>
            <a:r>
              <a:rPr lang="en-US" altLang="ja-JP" sz="2000" dirty="0" err="1" smtClean="0">
                <a:latin typeface="+mj-lt"/>
              </a:rPr>
              <a:t>GCHandleType.</a:t>
            </a:r>
            <a:r>
              <a:rPr lang="en-US" altLang="ja-JP" sz="2000" dirty="0" err="1" smtClean="0">
                <a:solidFill>
                  <a:srgbClr val="FF0000"/>
                </a:solidFill>
                <a:latin typeface="+mj-lt"/>
              </a:rPr>
              <a:t>Normal</a:t>
            </a:r>
            <a:r>
              <a:rPr lang="en-US" altLang="ja-JP" sz="2000" dirty="0" smtClean="0">
                <a:latin typeface="+mj-lt"/>
              </a:rPr>
              <a:t>);</a:t>
            </a:r>
          </a:p>
          <a:p>
            <a:r>
              <a:rPr lang="en-US" altLang="ja-JP" sz="2000" dirty="0" err="1" smtClean="0">
                <a:latin typeface="+mj-lt"/>
              </a:rPr>
              <a:t>IntPtr</a:t>
            </a:r>
            <a:r>
              <a:rPr lang="en-US" altLang="ja-JP" sz="2000" dirty="0" smtClean="0">
                <a:latin typeface="+mj-lt"/>
              </a:rPr>
              <a:t> p = (</a:t>
            </a:r>
            <a:r>
              <a:rPr lang="en-US" altLang="ja-JP" sz="2000" dirty="0" err="1" smtClean="0">
                <a:latin typeface="+mj-lt"/>
              </a:rPr>
              <a:t>IntPtr</a:t>
            </a:r>
            <a:r>
              <a:rPr lang="en-US" altLang="ja-JP" sz="2000" dirty="0" smtClean="0">
                <a:latin typeface="+mj-lt"/>
              </a:rPr>
              <a:t>)gh1</a:t>
            </a:r>
          </a:p>
          <a:p>
            <a:r>
              <a:rPr lang="en-US" altLang="ja-JP" sz="2000" dirty="0" smtClean="0">
                <a:latin typeface="+mj-lt"/>
              </a:rPr>
              <a:t>// p </a:t>
            </a:r>
            <a:r>
              <a:rPr lang="ja-JP" altLang="en-US" sz="2000" dirty="0" smtClean="0">
                <a:latin typeface="+mj-lt"/>
              </a:rPr>
              <a:t>をアンマネージコードに渡す。</a:t>
            </a:r>
            <a:endParaRPr lang="en-US" altLang="ja-JP" sz="2000" dirty="0" smtClean="0">
              <a:latin typeface="+mj-lt"/>
            </a:endParaRPr>
          </a:p>
          <a:p>
            <a:r>
              <a:rPr lang="en-US" altLang="ja-JP" sz="2000" dirty="0" smtClean="0">
                <a:latin typeface="+mj-lt"/>
              </a:rPr>
              <a:t>// p </a:t>
            </a:r>
            <a:r>
              <a:rPr lang="ja-JP" altLang="en-US" sz="2000" dirty="0" smtClean="0">
                <a:latin typeface="+mj-lt"/>
              </a:rPr>
              <a:t>のアドレスは決して動かない。</a:t>
            </a:r>
            <a:endParaRPr lang="en-US" altLang="ja-JP" sz="2000" dirty="0" smtClean="0">
              <a:latin typeface="+mj-lt"/>
            </a:endParaRPr>
          </a:p>
          <a:p>
            <a:r>
              <a:rPr lang="ja-JP" altLang="en-US" sz="2000" dirty="0" smtClean="0">
                <a:latin typeface="+mj-lt"/>
              </a:rPr>
              <a:t>・・・</a:t>
            </a:r>
            <a:endParaRPr lang="en-US" altLang="ja-JP" sz="2000" dirty="0" smtClean="0">
              <a:latin typeface="+mj-lt"/>
            </a:endParaRPr>
          </a:p>
          <a:p>
            <a:r>
              <a:rPr lang="en-US" altLang="ja-JP" sz="2000" dirty="0" smtClean="0">
                <a:latin typeface="+mj-lt"/>
              </a:rPr>
              <a:t>// </a:t>
            </a:r>
            <a:r>
              <a:rPr lang="ja-JP" altLang="en-US" sz="2000" dirty="0" smtClean="0">
                <a:latin typeface="+mj-lt"/>
              </a:rPr>
              <a:t>アンマネージコードから</a:t>
            </a:r>
            <a:r>
              <a:rPr lang="en-US" altLang="ja-JP" sz="2000" dirty="0" smtClean="0">
                <a:latin typeface="+mj-lt"/>
              </a:rPr>
              <a:t>p</a:t>
            </a:r>
            <a:r>
              <a:rPr lang="ja-JP" altLang="en-US" sz="2000" dirty="0" smtClean="0">
                <a:latin typeface="+mj-lt"/>
              </a:rPr>
              <a:t>がコールバックされる。</a:t>
            </a:r>
            <a:endParaRPr lang="en-US" altLang="ja-JP" sz="2000" dirty="0" smtClean="0">
              <a:latin typeface="+mj-lt"/>
            </a:endParaRPr>
          </a:p>
          <a:p>
            <a:r>
              <a:rPr lang="en-US" altLang="ja-JP" sz="2000" dirty="0" err="1" smtClean="0">
                <a:latin typeface="+mj-lt"/>
              </a:rPr>
              <a:t>GCHandle</a:t>
            </a:r>
            <a:r>
              <a:rPr lang="en-US" altLang="ja-JP" sz="2000" dirty="0" smtClean="0">
                <a:latin typeface="+mj-lt"/>
              </a:rPr>
              <a:t> g = (</a:t>
            </a:r>
            <a:r>
              <a:rPr lang="en-US" altLang="ja-JP" sz="2000" dirty="0" err="1" smtClean="0">
                <a:latin typeface="+mj-lt"/>
              </a:rPr>
              <a:t>GCHandle</a:t>
            </a:r>
            <a:r>
              <a:rPr lang="en-US" altLang="ja-JP" sz="2000" dirty="0" smtClean="0">
                <a:latin typeface="+mj-lt"/>
              </a:rPr>
              <a:t>)p;</a:t>
            </a:r>
          </a:p>
          <a:p>
            <a:r>
              <a:rPr lang="en-US" altLang="ja-JP" sz="2000" dirty="0" smtClean="0">
                <a:latin typeface="+mj-lt"/>
              </a:rPr>
              <a:t>object o2 = </a:t>
            </a:r>
            <a:r>
              <a:rPr lang="en-US" altLang="ja-JP" sz="2000" dirty="0" err="1" smtClean="0">
                <a:latin typeface="+mj-lt"/>
              </a:rPr>
              <a:t>g.Target</a:t>
            </a:r>
            <a:r>
              <a:rPr lang="en-US" altLang="ja-JP" sz="2000" dirty="0" smtClean="0">
                <a:latin typeface="+mj-lt"/>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lang="en-US" altLang="ja-JP" sz="9600" dirty="0" smtClean="0"/>
              <a:t>GC</a:t>
            </a:r>
            <a:endParaRPr kumimoji="1" lang="ja-JP" altLang="en-US" sz="9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GCHandleType.Normal</a:t>
            </a:r>
            <a:endParaRPr kumimoji="1" lang="ja-JP" altLang="en-US" dirty="0"/>
          </a:p>
        </p:txBody>
      </p:sp>
      <p:pic>
        <p:nvPicPr>
          <p:cNvPr id="6146" name="Picture 2"/>
          <p:cNvPicPr>
            <a:picLocks noGrp="1" noChangeAspect="1" noChangeArrowheads="1"/>
          </p:cNvPicPr>
          <p:nvPr>
            <p:ph idx="1"/>
          </p:nvPr>
        </p:nvPicPr>
        <p:blipFill>
          <a:blip r:embed="rId2"/>
          <a:srcRect/>
          <a:stretch>
            <a:fillRect/>
          </a:stretch>
        </p:blipFill>
        <p:spPr bwMode="auto">
          <a:xfrm>
            <a:off x="642910" y="1285860"/>
            <a:ext cx="7572428" cy="52618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GCHandleType.Pinned</a:t>
            </a:r>
            <a:endParaRPr kumimoji="1" lang="ja-JP" altLang="en-US" dirty="0"/>
          </a:p>
        </p:txBody>
      </p:sp>
      <p:sp>
        <p:nvSpPr>
          <p:cNvPr id="3" name="コンテンツ プレースホルダ 2"/>
          <p:cNvSpPr>
            <a:spLocks noGrp="1"/>
          </p:cNvSpPr>
          <p:nvPr>
            <p:ph idx="1"/>
          </p:nvPr>
        </p:nvSpPr>
        <p:spPr/>
        <p:txBody>
          <a:bodyPr>
            <a:normAutofit/>
          </a:bodyPr>
          <a:lstStyle/>
          <a:p>
            <a:r>
              <a:rPr lang="en-US" altLang="ja-JP" sz="2000" dirty="0" smtClean="0">
                <a:latin typeface="+mj-lt"/>
              </a:rPr>
              <a:t>// </a:t>
            </a:r>
            <a:r>
              <a:rPr lang="ja-JP" altLang="en-US" sz="2000" dirty="0" smtClean="0">
                <a:latin typeface="+mj-lt"/>
              </a:rPr>
              <a:t>オブジェクトを</a:t>
            </a:r>
            <a:r>
              <a:rPr lang="en-US" altLang="ja-JP" sz="2000" dirty="0" err="1" smtClean="0">
                <a:latin typeface="+mj-lt"/>
              </a:rPr>
              <a:t>GCHandle</a:t>
            </a:r>
            <a:r>
              <a:rPr lang="en-US" altLang="ja-JP" sz="2000" dirty="0" smtClean="0">
                <a:latin typeface="+mj-lt"/>
              </a:rPr>
              <a:t> Table</a:t>
            </a:r>
            <a:r>
              <a:rPr lang="ja-JP" altLang="en-US" sz="2000" dirty="0" err="1" smtClean="0">
                <a:latin typeface="+mj-lt"/>
              </a:rPr>
              <a:t>に登</a:t>
            </a:r>
            <a:r>
              <a:rPr lang="ja-JP" altLang="en-US" sz="2000" dirty="0" smtClean="0">
                <a:latin typeface="+mj-lt"/>
              </a:rPr>
              <a:t>録する。</a:t>
            </a:r>
            <a:endParaRPr lang="en-US" altLang="ja-JP" sz="2000" dirty="0" smtClean="0">
              <a:latin typeface="+mj-lt"/>
            </a:endParaRPr>
          </a:p>
          <a:p>
            <a:r>
              <a:rPr lang="en-US" altLang="ja-JP" sz="2000" dirty="0" smtClean="0">
                <a:latin typeface="+mj-lt"/>
              </a:rPr>
              <a:t>object </a:t>
            </a:r>
            <a:r>
              <a:rPr lang="en-US" altLang="ja-JP" sz="2000" dirty="0" err="1" smtClean="0">
                <a:latin typeface="+mj-lt"/>
              </a:rPr>
              <a:t>objectA</a:t>
            </a:r>
            <a:r>
              <a:rPr lang="en-US" altLang="ja-JP" sz="2000" dirty="0" smtClean="0">
                <a:latin typeface="+mj-lt"/>
              </a:rPr>
              <a:t> = new object();</a:t>
            </a:r>
          </a:p>
          <a:p>
            <a:r>
              <a:rPr lang="en-US" altLang="ja-JP" sz="2000" dirty="0" err="1" smtClean="0">
                <a:latin typeface="+mj-lt"/>
              </a:rPr>
              <a:t>GCHandle</a:t>
            </a:r>
            <a:r>
              <a:rPr lang="en-US" altLang="ja-JP" sz="2000" dirty="0" smtClean="0">
                <a:latin typeface="+mj-lt"/>
              </a:rPr>
              <a:t> gh1 = </a:t>
            </a:r>
            <a:r>
              <a:rPr lang="en-US" altLang="ja-JP" sz="2000" dirty="0" err="1" smtClean="0">
                <a:latin typeface="+mj-lt"/>
              </a:rPr>
              <a:t>GCHandle.Alloc</a:t>
            </a:r>
            <a:r>
              <a:rPr lang="en-US" altLang="ja-JP" sz="2000" dirty="0" smtClean="0">
                <a:latin typeface="+mj-lt"/>
              </a:rPr>
              <a:t>(o, </a:t>
            </a:r>
            <a:r>
              <a:rPr lang="en-US" altLang="ja-JP" sz="2000" dirty="0" err="1" smtClean="0">
                <a:latin typeface="+mj-lt"/>
              </a:rPr>
              <a:t>GCHandleType.</a:t>
            </a:r>
            <a:r>
              <a:rPr lang="en-US" altLang="ja-JP" sz="2000" dirty="0" err="1" smtClean="0">
                <a:solidFill>
                  <a:srgbClr val="FF0000"/>
                </a:solidFill>
                <a:latin typeface="+mj-lt"/>
              </a:rPr>
              <a:t>Pinned</a:t>
            </a:r>
            <a:r>
              <a:rPr lang="en-US" altLang="ja-JP" sz="2000" dirty="0" smtClean="0">
                <a:latin typeface="+mj-lt"/>
              </a:rPr>
              <a:t>);</a:t>
            </a:r>
          </a:p>
          <a:p>
            <a:r>
              <a:rPr lang="en-US" altLang="ja-JP" sz="2000" dirty="0" smtClean="0">
                <a:latin typeface="+mj-lt"/>
              </a:rPr>
              <a:t>// </a:t>
            </a:r>
            <a:r>
              <a:rPr lang="en-US" altLang="ja-JP" sz="2000" dirty="0" err="1" smtClean="0">
                <a:latin typeface="+mj-lt"/>
              </a:rPr>
              <a:t>objectA</a:t>
            </a:r>
            <a:r>
              <a:rPr lang="ja-JP" altLang="en-US" sz="2000" dirty="0" smtClean="0">
                <a:latin typeface="+mj-lt"/>
              </a:rPr>
              <a:t>のアドレス</a:t>
            </a:r>
            <a:r>
              <a:rPr lang="ja-JP" altLang="en-US" sz="2000" dirty="0" err="1" smtClean="0">
                <a:latin typeface="+mj-lt"/>
              </a:rPr>
              <a:t>をを</a:t>
            </a:r>
            <a:r>
              <a:rPr lang="ja-JP" altLang="en-US" sz="2000" dirty="0" smtClean="0">
                <a:latin typeface="+mj-lt"/>
              </a:rPr>
              <a:t>アンマネージコードに渡す。</a:t>
            </a:r>
            <a:endParaRPr lang="en-US" altLang="ja-JP" sz="2000" dirty="0" smtClean="0">
              <a:latin typeface="+mj-lt"/>
            </a:endParaRPr>
          </a:p>
          <a:p>
            <a:r>
              <a:rPr lang="en-US" altLang="ja-JP" sz="2000" dirty="0" smtClean="0">
                <a:latin typeface="+mj-lt"/>
              </a:rPr>
              <a:t>// </a:t>
            </a:r>
            <a:r>
              <a:rPr lang="en-US" altLang="ja-JP" sz="2000" dirty="0" err="1" smtClean="0">
                <a:latin typeface="+mj-lt"/>
              </a:rPr>
              <a:t>objectA</a:t>
            </a:r>
            <a:r>
              <a:rPr lang="en-US" altLang="ja-JP" sz="2000" dirty="0" smtClean="0">
                <a:latin typeface="+mj-lt"/>
              </a:rPr>
              <a:t> </a:t>
            </a:r>
            <a:r>
              <a:rPr lang="ja-JP" altLang="en-US" sz="2000" dirty="0" smtClean="0">
                <a:latin typeface="+mj-lt"/>
              </a:rPr>
              <a:t>のアドレスは決して動かない。</a:t>
            </a:r>
            <a:endParaRPr lang="en-US" altLang="ja-JP" sz="2000" dirty="0" smtClean="0">
              <a:latin typeface="+mj-lt"/>
            </a:endParaRPr>
          </a:p>
          <a:p>
            <a:r>
              <a:rPr lang="ja-JP" altLang="en-US" sz="2000" dirty="0" smtClean="0">
                <a:latin typeface="+mj-lt"/>
              </a:rPr>
              <a:t>・・・</a:t>
            </a:r>
            <a:endParaRPr lang="en-US" altLang="ja-JP" sz="2000" dirty="0" smtClean="0">
              <a:latin typeface="+mj-lt"/>
            </a:endParaRPr>
          </a:p>
          <a:p>
            <a:r>
              <a:rPr lang="en-US" altLang="ja-JP" sz="2000" dirty="0" smtClean="0">
                <a:latin typeface="+mj-lt"/>
              </a:rPr>
              <a:t>// </a:t>
            </a:r>
            <a:r>
              <a:rPr lang="ja-JP" altLang="en-US" sz="2000" dirty="0" smtClean="0">
                <a:latin typeface="+mj-lt"/>
              </a:rPr>
              <a:t>アンマネージコードから</a:t>
            </a:r>
            <a:r>
              <a:rPr lang="en-US" altLang="ja-JP" sz="2000" dirty="0" err="1" smtClean="0">
                <a:latin typeface="+mj-lt"/>
              </a:rPr>
              <a:t>objectA</a:t>
            </a:r>
            <a:r>
              <a:rPr lang="ja-JP" altLang="en-US" sz="2000" dirty="0" smtClean="0">
                <a:latin typeface="+mj-lt"/>
              </a:rPr>
              <a:t>を直接触る。</a:t>
            </a:r>
            <a:endParaRPr lang="en-US" altLang="ja-JP" sz="2000" dirty="0" smtClean="0">
              <a:latin typeface="+mj-lt"/>
            </a:endParaRPr>
          </a:p>
          <a:p>
            <a:endParaRPr kumimoji="1" lang="ja-JP" altLang="en-US" sz="2000" dirty="0">
              <a:latin typeface="+mj-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GCHandleType.Pinned</a:t>
            </a:r>
            <a:endParaRPr kumimoji="1" lang="ja-JP" altLang="en-US" dirty="0"/>
          </a:p>
        </p:txBody>
      </p:sp>
      <p:pic>
        <p:nvPicPr>
          <p:cNvPr id="7170" name="Picture 2"/>
          <p:cNvPicPr>
            <a:picLocks noGrp="1" noChangeAspect="1" noChangeArrowheads="1"/>
          </p:cNvPicPr>
          <p:nvPr>
            <p:ph idx="1"/>
          </p:nvPr>
        </p:nvPicPr>
        <p:blipFill>
          <a:blip r:embed="rId2"/>
          <a:srcRect/>
          <a:stretch>
            <a:fillRect/>
          </a:stretch>
        </p:blipFill>
        <p:spPr bwMode="auto">
          <a:xfrm>
            <a:off x="714348" y="1428736"/>
            <a:ext cx="7572428" cy="509256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何故</a:t>
            </a:r>
            <a:r>
              <a:rPr kumimoji="1" lang="en-US" altLang="ja-JP" dirty="0" smtClean="0"/>
              <a:t>Form</a:t>
            </a:r>
            <a:r>
              <a:rPr kumimoji="1" lang="ja-JP" altLang="en-US" dirty="0" smtClean="0"/>
              <a:t>が消えない？</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latin typeface="+mj-lt"/>
              </a:rPr>
              <a:t>void </a:t>
            </a:r>
            <a:r>
              <a:rPr lang="en-US" altLang="ja-JP" dirty="0" err="1" smtClean="0">
                <a:latin typeface="+mj-lt"/>
              </a:rPr>
              <a:t>Func</a:t>
            </a:r>
            <a:r>
              <a:rPr lang="en-US" altLang="ja-JP" dirty="0" smtClean="0">
                <a:latin typeface="+mj-lt"/>
              </a:rPr>
              <a:t>() {</a:t>
            </a:r>
          </a:p>
          <a:p>
            <a:r>
              <a:rPr lang="en-US" altLang="ja-JP" dirty="0" smtClean="0">
                <a:latin typeface="+mj-lt"/>
              </a:rPr>
              <a:t>	Form1 f = new Form1();</a:t>
            </a:r>
          </a:p>
          <a:p>
            <a:r>
              <a:rPr lang="en-US" altLang="ja-JP" dirty="0" smtClean="0">
                <a:latin typeface="+mj-lt"/>
              </a:rPr>
              <a:t>	</a:t>
            </a:r>
            <a:r>
              <a:rPr lang="en-US" altLang="ja-JP" dirty="0" err="1" smtClean="0">
                <a:latin typeface="+mj-lt"/>
              </a:rPr>
              <a:t>f.Show</a:t>
            </a:r>
            <a:r>
              <a:rPr lang="en-US" altLang="ja-JP" dirty="0" smtClean="0">
                <a:latin typeface="+mj-lt"/>
              </a:rPr>
              <a:t>();</a:t>
            </a:r>
          </a:p>
          <a:p>
            <a:r>
              <a:rPr lang="en-US" altLang="ja-JP" dirty="0" smtClean="0">
                <a:latin typeface="+mj-lt"/>
              </a:rPr>
              <a:t>}</a:t>
            </a:r>
          </a:p>
          <a:p>
            <a:endParaRPr kumimoji="1" lang="en-US" altLang="ja-JP" dirty="0" smtClean="0">
              <a:latin typeface="+mj-lt"/>
            </a:endParaRPr>
          </a:p>
          <a:p>
            <a:r>
              <a:rPr lang="en-US" altLang="ja-JP" dirty="0" err="1" smtClean="0">
                <a:latin typeface="+mj-lt"/>
              </a:rPr>
              <a:t>GCHandle</a:t>
            </a:r>
            <a:r>
              <a:rPr lang="ja-JP" altLang="en-US" dirty="0" smtClean="0">
                <a:latin typeface="+mj-lt"/>
              </a:rPr>
              <a:t>のインスタンスを内部に持ち、自身を</a:t>
            </a:r>
            <a:r>
              <a:rPr lang="en-US" altLang="ja-JP" dirty="0" smtClean="0">
                <a:latin typeface="+mj-lt"/>
              </a:rPr>
              <a:t>Target</a:t>
            </a:r>
            <a:r>
              <a:rPr lang="ja-JP" altLang="en-US" dirty="0" smtClean="0">
                <a:latin typeface="+mj-lt"/>
              </a:rPr>
              <a:t>としている。</a:t>
            </a:r>
            <a:endParaRPr kumimoji="1" lang="ja-JP" altLang="en-US" dirty="0">
              <a:latin typeface="+mj-l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00034" y="2214554"/>
            <a:ext cx="8229600" cy="1143000"/>
          </a:xfrm>
        </p:spPr>
        <p:txBody>
          <a:bodyPr>
            <a:noAutofit/>
          </a:bodyPr>
          <a:lstStyle/>
          <a:p>
            <a:r>
              <a:rPr kumimoji="1" lang="en-US" altLang="ja-JP" sz="9600" dirty="0" err="1" smtClean="0"/>
              <a:t>AppDomain</a:t>
            </a:r>
            <a:r>
              <a:rPr kumimoji="1" lang="en-US" altLang="ja-JP" sz="9600" dirty="0" smtClean="0"/>
              <a:t/>
            </a:r>
            <a:br>
              <a:rPr kumimoji="1" lang="en-US" altLang="ja-JP" sz="9600" dirty="0" smtClean="0"/>
            </a:br>
            <a:r>
              <a:rPr lang="ja-JP" altLang="en-US" sz="9600" dirty="0" smtClean="0"/>
              <a:t>と</a:t>
            </a:r>
            <a:r>
              <a:rPr lang="en-US" altLang="ja-JP" sz="9600" dirty="0" smtClean="0"/>
              <a:t/>
            </a:r>
            <a:br>
              <a:rPr lang="en-US" altLang="ja-JP" sz="9600" dirty="0" smtClean="0"/>
            </a:br>
            <a:r>
              <a:rPr lang="en-US" altLang="ja-JP" sz="9600" dirty="0" smtClean="0"/>
              <a:t>assembly</a:t>
            </a:r>
            <a:endParaRPr kumimoji="1" lang="ja-JP" altLang="en-US" sz="96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殆どのプロセスは</a:t>
            </a:r>
            <a:r>
              <a:rPr kumimoji="1" lang="en-US" altLang="ja-JP" dirty="0" smtClean="0"/>
              <a:t/>
            </a:r>
            <a:br>
              <a:rPr kumimoji="1" lang="en-US" altLang="ja-JP" dirty="0" smtClean="0"/>
            </a:br>
            <a:r>
              <a:rPr kumimoji="1" lang="ja-JP" altLang="en-US" dirty="0" smtClean="0"/>
              <a:t>シングル</a:t>
            </a:r>
            <a:r>
              <a:rPr kumimoji="1" lang="en-US" altLang="ja-JP" dirty="0" err="1" smtClean="0"/>
              <a:t>AppDomain</a:t>
            </a:r>
            <a:endParaRPr kumimoji="1" lang="ja-JP" altLang="en-US" dirty="0"/>
          </a:p>
        </p:txBody>
      </p:sp>
      <p:sp>
        <p:nvSpPr>
          <p:cNvPr id="4" name="コンテンツ プレースホルダ 3"/>
          <p:cNvSpPr>
            <a:spLocks noGrp="1"/>
          </p:cNvSpPr>
          <p:nvPr>
            <p:ph idx="1"/>
          </p:nvPr>
        </p:nvSpPr>
        <p:spPr/>
        <p:txBody>
          <a:bodyPr/>
          <a:lstStyle/>
          <a:p>
            <a:r>
              <a:rPr kumimoji="1" lang="en-US" altLang="ja-JP" dirty="0" err="1" smtClean="0"/>
              <a:t>AppDomain</a:t>
            </a:r>
            <a:r>
              <a:rPr kumimoji="1" lang="ja-JP" altLang="en-US" dirty="0" smtClean="0"/>
              <a:t>など知らなくても問題ない。殆どのアプリケーションはたった一つの</a:t>
            </a:r>
            <a:r>
              <a:rPr kumimoji="1" lang="en-US" altLang="ja-JP" dirty="0" err="1" smtClean="0"/>
              <a:t>AppDomain</a:t>
            </a:r>
            <a:r>
              <a:rPr kumimoji="1" lang="ja-JP" altLang="en-US" dirty="0" smtClean="0"/>
              <a:t>で動作する（ように見える）。</a:t>
            </a:r>
            <a:endParaRPr kumimoji="1" lang="ja-JP"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Single </a:t>
            </a:r>
            <a:r>
              <a:rPr kumimoji="1" lang="en-US" altLang="ja-JP" dirty="0" err="1" smtClean="0"/>
              <a:t>AppDomain</a:t>
            </a:r>
            <a:endParaRPr kumimoji="1" lang="ja-JP" altLang="en-US" dirty="0"/>
          </a:p>
        </p:txBody>
      </p:sp>
      <p:pic>
        <p:nvPicPr>
          <p:cNvPr id="8195" name="Picture 3"/>
          <p:cNvPicPr>
            <a:picLocks noChangeAspect="1" noChangeArrowheads="1"/>
          </p:cNvPicPr>
          <p:nvPr/>
        </p:nvPicPr>
        <p:blipFill>
          <a:blip r:embed="rId2"/>
          <a:srcRect/>
          <a:stretch>
            <a:fillRect/>
          </a:stretch>
        </p:blipFill>
        <p:spPr bwMode="auto">
          <a:xfrm>
            <a:off x="2285984" y="1357298"/>
            <a:ext cx="4572032" cy="52365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Multi </a:t>
            </a:r>
            <a:r>
              <a:rPr kumimoji="1" lang="en-US" altLang="ja-JP" dirty="0" err="1" smtClean="0"/>
              <a:t>AppDomain</a:t>
            </a:r>
            <a:endParaRPr kumimoji="1" lang="ja-JP" altLang="en-US" dirty="0"/>
          </a:p>
        </p:txBody>
      </p:sp>
      <p:pic>
        <p:nvPicPr>
          <p:cNvPr id="9218" name="Picture 2"/>
          <p:cNvPicPr>
            <a:picLocks noChangeAspect="1" noChangeArrowheads="1"/>
          </p:cNvPicPr>
          <p:nvPr/>
        </p:nvPicPr>
        <p:blipFill>
          <a:blip r:embed="rId2"/>
          <a:srcRect/>
          <a:stretch>
            <a:fillRect/>
          </a:stretch>
        </p:blipFill>
        <p:spPr bwMode="auto">
          <a:xfrm>
            <a:off x="2071670" y="1285860"/>
            <a:ext cx="4714908" cy="54002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Multi </a:t>
            </a:r>
            <a:r>
              <a:rPr kumimoji="1" lang="en-US" altLang="ja-JP" dirty="0" err="1" smtClean="0"/>
              <a:t>AppDomain</a:t>
            </a:r>
            <a:endParaRPr kumimoji="1" lang="ja-JP" altLang="en-US" dirty="0"/>
          </a:p>
        </p:txBody>
      </p:sp>
      <p:sp>
        <p:nvSpPr>
          <p:cNvPr id="5" name="コンテンツ プレースホルダ 4"/>
          <p:cNvSpPr>
            <a:spLocks noGrp="1"/>
          </p:cNvSpPr>
          <p:nvPr>
            <p:ph idx="1"/>
          </p:nvPr>
        </p:nvSpPr>
        <p:spPr/>
        <p:txBody>
          <a:bodyPr/>
          <a:lstStyle/>
          <a:p>
            <a:r>
              <a:rPr kumimoji="1" lang="en-US" altLang="ja-JP" dirty="0" smtClean="0"/>
              <a:t>assembly</a:t>
            </a:r>
            <a:r>
              <a:rPr kumimoji="1" lang="ja-JP" altLang="en-US" dirty="0" smtClean="0"/>
              <a:t>は</a:t>
            </a:r>
            <a:r>
              <a:rPr lang="en-US" altLang="ja-JP" dirty="0" err="1" smtClean="0"/>
              <a:t>AppDomain</a:t>
            </a:r>
            <a:r>
              <a:rPr lang="ja-JP" altLang="en-US" dirty="0" smtClean="0"/>
              <a:t>単位で各々にロードされる。</a:t>
            </a:r>
            <a:endParaRPr lang="en-US" altLang="ja-JP" dirty="0" smtClean="0"/>
          </a:p>
          <a:p>
            <a:r>
              <a:rPr lang="en-US" altLang="ja-JP" dirty="0" err="1" smtClean="0"/>
              <a:t>Jit</a:t>
            </a:r>
            <a:r>
              <a:rPr lang="en-US" altLang="ja-JP" dirty="0" smtClean="0"/>
              <a:t> </a:t>
            </a:r>
            <a:r>
              <a:rPr lang="ja-JP" altLang="en-US" dirty="0" smtClean="0"/>
              <a:t>コンパイルされたネイティブイメージも各々の</a:t>
            </a:r>
            <a:r>
              <a:rPr lang="en-US" altLang="ja-JP" dirty="0" err="1" smtClean="0"/>
              <a:t>AppDomain</a:t>
            </a:r>
            <a:r>
              <a:rPr lang="ja-JP" altLang="en-US" dirty="0" smtClean="0"/>
              <a:t>が持つ。</a:t>
            </a:r>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Domain Neutral</a:t>
            </a:r>
            <a:endParaRPr kumimoji="1" lang="ja-JP" altLang="en-US" dirty="0"/>
          </a:p>
        </p:txBody>
      </p:sp>
      <p:pic>
        <p:nvPicPr>
          <p:cNvPr id="10242" name="Picture 2"/>
          <p:cNvPicPr>
            <a:picLocks noChangeAspect="1" noChangeArrowheads="1"/>
          </p:cNvPicPr>
          <p:nvPr/>
        </p:nvPicPr>
        <p:blipFill>
          <a:blip r:embed="rId2"/>
          <a:srcRect/>
          <a:stretch>
            <a:fillRect/>
          </a:stretch>
        </p:blipFill>
        <p:spPr bwMode="auto">
          <a:xfrm>
            <a:off x="2285984" y="1285860"/>
            <a:ext cx="4643470" cy="531839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GC</a:t>
            </a:r>
            <a:r>
              <a:rPr lang="ja-JP" altLang="en-US" dirty="0" smtClean="0"/>
              <a:t>の動作は単純明快！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ルート（オブジェクトを参照している変数）の存在しないオブジェクトを回収し、メモリを解放する。</a:t>
            </a:r>
            <a:endParaRPr kumimoji="1" lang="en-US" altLang="ja-JP" dirty="0" smtClean="0"/>
          </a:p>
          <a:p>
            <a:r>
              <a:rPr kumimoji="1" lang="ja-JP" altLang="en-US" dirty="0" smtClean="0"/>
              <a:t>それだけを知っていればよい。</a:t>
            </a:r>
            <a:endParaRPr kumimoji="1" lang="ja-JP"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Domain Neutral</a:t>
            </a:r>
            <a:endParaRPr kumimoji="1" lang="ja-JP" altLang="en-US" dirty="0"/>
          </a:p>
        </p:txBody>
      </p:sp>
      <p:sp>
        <p:nvSpPr>
          <p:cNvPr id="5" name="コンテンツ プレースホルダ 4"/>
          <p:cNvSpPr>
            <a:spLocks noGrp="1"/>
          </p:cNvSpPr>
          <p:nvPr>
            <p:ph idx="1"/>
          </p:nvPr>
        </p:nvSpPr>
        <p:spPr/>
        <p:txBody>
          <a:bodyPr/>
          <a:lstStyle/>
          <a:p>
            <a:r>
              <a:rPr lang="ja-JP" altLang="en-US" dirty="0" smtClean="0"/>
              <a:t>ドメイン中立にある</a:t>
            </a:r>
            <a:r>
              <a:rPr lang="en-US" altLang="ja-JP" dirty="0" smtClean="0"/>
              <a:t>assembly</a:t>
            </a:r>
            <a:r>
              <a:rPr lang="ja-JP" altLang="en-US" dirty="0" smtClean="0"/>
              <a:t>はプロセス内の全ての</a:t>
            </a:r>
            <a:r>
              <a:rPr lang="en-US" altLang="ja-JP" dirty="0" smtClean="0"/>
              <a:t>assembly</a:t>
            </a:r>
            <a:r>
              <a:rPr lang="ja-JP" altLang="en-US" dirty="0" err="1" smtClean="0"/>
              <a:t>で共</a:t>
            </a:r>
            <a:r>
              <a:rPr lang="ja-JP" altLang="en-US" dirty="0" smtClean="0"/>
              <a:t>有する。</a:t>
            </a:r>
            <a:endParaRPr lang="en-US" altLang="ja-JP" dirty="0" smtClean="0"/>
          </a:p>
          <a:p>
            <a:r>
              <a:rPr kumimoji="1" lang="en-US" altLang="ja-JP" dirty="0" err="1" smtClean="0"/>
              <a:t>Jit</a:t>
            </a:r>
            <a:r>
              <a:rPr kumimoji="1" lang="en-US" altLang="ja-JP" dirty="0" smtClean="0"/>
              <a:t> </a:t>
            </a:r>
            <a:r>
              <a:rPr kumimoji="1" lang="ja-JP" altLang="en-US" dirty="0" smtClean="0"/>
              <a:t>コンパイルされたネイティブイメージも共有できる。</a:t>
            </a:r>
            <a:endParaRPr kumimoji="1" lang="en-US" altLang="ja-JP" dirty="0" smtClean="0"/>
          </a:p>
          <a:p>
            <a:r>
              <a:rPr lang="en-US" altLang="ja-JP" dirty="0" smtClean="0"/>
              <a:t>static </a:t>
            </a:r>
            <a:r>
              <a:rPr lang="ja-JP" altLang="en-US" dirty="0" smtClean="0"/>
              <a:t>データは各々の</a:t>
            </a:r>
            <a:r>
              <a:rPr lang="en-US" altLang="ja-JP" dirty="0" smtClean="0"/>
              <a:t>assembly</a:t>
            </a:r>
            <a:r>
              <a:rPr lang="ja-JP" altLang="en-US" dirty="0" smtClean="0"/>
              <a:t>でコピーが必要。</a:t>
            </a:r>
            <a:endParaRPr kumimoji="1" lang="en-US" altLang="ja-JP" dirty="0" smtClean="0"/>
          </a:p>
          <a:p>
            <a:r>
              <a:rPr lang="ja-JP" altLang="en-US" dirty="0" smtClean="0"/>
              <a:t>しかし、各プロセスでそれぞれ</a:t>
            </a:r>
            <a:r>
              <a:rPr lang="en-US" altLang="ja-JP" dirty="0" err="1" smtClean="0"/>
              <a:t>Jit</a:t>
            </a:r>
            <a:r>
              <a:rPr lang="ja-JP" altLang="en-US" dirty="0" smtClean="0"/>
              <a:t> コンパイルする必要がある。</a:t>
            </a:r>
            <a:endParaRPr kumimoji="1"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Ngen</a:t>
            </a:r>
            <a:r>
              <a:rPr kumimoji="1" lang="en-US" altLang="ja-JP" dirty="0" smtClean="0"/>
              <a:t> </a:t>
            </a:r>
            <a:r>
              <a:rPr kumimoji="1" lang="ja-JP" altLang="en-US" dirty="0" smtClean="0"/>
              <a:t>状態</a:t>
            </a:r>
            <a:endParaRPr kumimoji="1" lang="ja-JP" altLang="en-US" dirty="0"/>
          </a:p>
        </p:txBody>
      </p:sp>
      <p:pic>
        <p:nvPicPr>
          <p:cNvPr id="11266" name="Picture 2"/>
          <p:cNvPicPr>
            <a:picLocks noChangeAspect="1" noChangeArrowheads="1"/>
          </p:cNvPicPr>
          <p:nvPr/>
        </p:nvPicPr>
        <p:blipFill>
          <a:blip r:embed="rId2"/>
          <a:srcRect/>
          <a:stretch>
            <a:fillRect/>
          </a:stretch>
        </p:blipFill>
        <p:spPr bwMode="auto">
          <a:xfrm>
            <a:off x="571472" y="1142984"/>
            <a:ext cx="8001056" cy="532328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Ngen</a:t>
            </a:r>
            <a:r>
              <a:rPr lang="ja-JP" altLang="en-US" dirty="0" smtClean="0"/>
              <a:t> </a:t>
            </a:r>
            <a:r>
              <a:rPr kumimoji="1" lang="ja-JP" altLang="en-US" dirty="0" smtClean="0"/>
              <a:t>状態</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ngen.exe</a:t>
            </a:r>
            <a:r>
              <a:rPr kumimoji="1" lang="ja-JP" altLang="en-US" dirty="0" smtClean="0"/>
              <a:t>で予めネイティブイメージを作っておくと全てのプロセスでコードページを共有できる。</a:t>
            </a:r>
            <a:endParaRPr kumimoji="1" lang="ja-JP"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71472" y="1857364"/>
            <a:ext cx="8229600" cy="1143000"/>
          </a:xfrm>
        </p:spPr>
        <p:txBody>
          <a:bodyPr>
            <a:noAutofit/>
          </a:bodyPr>
          <a:lstStyle/>
          <a:p>
            <a:r>
              <a:rPr lang="en-US" altLang="ja-JP" sz="9600" dirty="0" smtClean="0"/>
              <a:t>s</a:t>
            </a:r>
            <a:r>
              <a:rPr kumimoji="1" lang="en-US" altLang="ja-JP" sz="9600" dirty="0" smtClean="0"/>
              <a:t>ide-by-side</a:t>
            </a:r>
            <a:endParaRPr kumimoji="1" lang="ja-JP" altLang="en-US" sz="9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side-by-side</a:t>
            </a:r>
            <a:endParaRPr kumimoji="1" lang="ja-JP" altLang="en-US" dirty="0"/>
          </a:p>
        </p:txBody>
      </p:sp>
      <p:pic>
        <p:nvPicPr>
          <p:cNvPr id="1026" name="Picture 2"/>
          <p:cNvPicPr>
            <a:picLocks noChangeAspect="1" noChangeArrowheads="1"/>
          </p:cNvPicPr>
          <p:nvPr/>
        </p:nvPicPr>
        <p:blipFill>
          <a:blip r:embed="rId2"/>
          <a:srcRect/>
          <a:stretch>
            <a:fillRect/>
          </a:stretch>
        </p:blipFill>
        <p:spPr bwMode="auto">
          <a:xfrm>
            <a:off x="642910" y="1428736"/>
            <a:ext cx="8190992" cy="49292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side-by-side</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.NET </a:t>
            </a:r>
            <a:r>
              <a:rPr kumimoji="1" lang="ja-JP" altLang="en-US" dirty="0" smtClean="0"/>
              <a:t>アプリケーションは「コンパイルタイム」の環境がそのまま「ランタイム」の環境となる。</a:t>
            </a:r>
            <a:endParaRPr kumimoji="1" lang="en-US" altLang="ja-JP" dirty="0" smtClean="0"/>
          </a:p>
          <a:p>
            <a:endParaRPr kumimoji="1" lang="ja-JP"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バージョン</a:t>
            </a:r>
            <a:r>
              <a:rPr lang="ja-JP" altLang="en-US" dirty="0" smtClean="0"/>
              <a:t>リダイレクト</a:t>
            </a:r>
            <a:endParaRPr kumimoji="1" lang="ja-JP" altLang="en-US" dirty="0"/>
          </a:p>
        </p:txBody>
      </p:sp>
      <p:pic>
        <p:nvPicPr>
          <p:cNvPr id="2050" name="Picture 2"/>
          <p:cNvPicPr>
            <a:picLocks noChangeAspect="1" noChangeArrowheads="1"/>
          </p:cNvPicPr>
          <p:nvPr/>
        </p:nvPicPr>
        <p:blipFill>
          <a:blip r:embed="rId2"/>
          <a:srcRect/>
          <a:stretch>
            <a:fillRect/>
          </a:stretch>
        </p:blipFill>
        <p:spPr bwMode="auto">
          <a:xfrm>
            <a:off x="571472" y="1500174"/>
            <a:ext cx="7929618" cy="477193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バージョンリダイレクト</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sid</a:t>
            </a:r>
            <a:r>
              <a:rPr lang="en-US" altLang="ja-JP" dirty="0" smtClean="0"/>
              <a:t>e-by-side</a:t>
            </a:r>
            <a:r>
              <a:rPr lang="ja-JP" altLang="en-US" dirty="0" smtClean="0"/>
              <a:t>で動作させるのは、最終手段である。基本はバージョンアップ後のライブラリで動作するのが望ましい。</a:t>
            </a:r>
            <a:endParaRPr kumimoji="1" lang="ja-JP"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.NET Framework Unification</a:t>
            </a:r>
            <a:endParaRPr kumimoji="1" lang="ja-JP" altLang="en-US" dirty="0"/>
          </a:p>
        </p:txBody>
      </p:sp>
      <p:pic>
        <p:nvPicPr>
          <p:cNvPr id="1026" name="Picture 2"/>
          <p:cNvPicPr>
            <a:picLocks noChangeAspect="1" noChangeArrowheads="1"/>
          </p:cNvPicPr>
          <p:nvPr/>
        </p:nvPicPr>
        <p:blipFill>
          <a:blip r:embed="rId2"/>
          <a:srcRect/>
          <a:stretch>
            <a:fillRect/>
          </a:stretch>
        </p:blipFill>
        <p:spPr bwMode="auto">
          <a:xfrm>
            <a:off x="500034" y="1500174"/>
            <a:ext cx="8143932" cy="490090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.NET Framework Unification</a:t>
            </a:r>
            <a:endParaRPr kumimoji="1" lang="ja-JP" altLang="en-US" dirty="0"/>
          </a:p>
        </p:txBody>
      </p:sp>
      <p:pic>
        <p:nvPicPr>
          <p:cNvPr id="3074" name="Picture 2"/>
          <p:cNvPicPr>
            <a:picLocks noChangeAspect="1" noChangeArrowheads="1"/>
          </p:cNvPicPr>
          <p:nvPr/>
        </p:nvPicPr>
        <p:blipFill>
          <a:blip r:embed="rId2"/>
          <a:srcRect/>
          <a:stretch>
            <a:fillRect/>
          </a:stretch>
        </p:blipFill>
        <p:spPr bwMode="auto">
          <a:xfrm>
            <a:off x="428596" y="2000240"/>
            <a:ext cx="8443887" cy="43577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GC</a:t>
            </a:r>
            <a:r>
              <a:rPr kumimoji="1" lang="ja-JP" altLang="en-US" dirty="0" smtClean="0"/>
              <a:t>は全く透過的だ！</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GC</a:t>
            </a:r>
            <a:r>
              <a:rPr kumimoji="1" lang="ja-JP" altLang="en-US" dirty="0" smtClean="0"/>
              <a:t>の動作の詳細を知らなくても殆どにおいて問題ない。</a:t>
            </a:r>
            <a:r>
              <a:rPr kumimoji="1" lang="en-US" altLang="ja-JP" dirty="0" smtClean="0"/>
              <a:t>GC</a:t>
            </a:r>
            <a:r>
              <a:rPr kumimoji="1" lang="ja-JP" altLang="en-US" dirty="0" smtClean="0"/>
              <a:t>はプログラム、或いはプログラマからは全く透過的だ。</a:t>
            </a:r>
            <a:endParaRPr kumimoji="1"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.NET Framework Unification</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一つのプロセスには一つの</a:t>
            </a:r>
            <a:r>
              <a:rPr kumimoji="1" lang="en-US" altLang="ja-JP" dirty="0" smtClean="0"/>
              <a:t>CLR</a:t>
            </a:r>
            <a:r>
              <a:rPr kumimoji="1" lang="ja-JP" altLang="en-US" dirty="0" smtClean="0"/>
              <a:t>しかロードできない。</a:t>
            </a:r>
            <a:endParaRPr kumimoji="1" lang="en-US" altLang="ja-JP" dirty="0" smtClean="0"/>
          </a:p>
          <a:p>
            <a:r>
              <a:rPr lang="en-US" altLang="ja-JP" dirty="0" smtClean="0"/>
              <a:t>CLR</a:t>
            </a:r>
            <a:r>
              <a:rPr lang="ja-JP" altLang="en-US" dirty="0" smtClean="0"/>
              <a:t>のバージョンと</a:t>
            </a:r>
            <a:r>
              <a:rPr lang="en-US" altLang="ja-JP" dirty="0" err="1" smtClean="0"/>
              <a:t>mscorlib</a:t>
            </a:r>
            <a:r>
              <a:rPr lang="ja-JP" altLang="en-US" dirty="0" smtClean="0"/>
              <a:t>のバージョンは必ず同一でなければならない。</a:t>
            </a:r>
            <a:endParaRPr lang="en-US" altLang="ja-JP" dirty="0" smtClean="0"/>
          </a:p>
          <a:p>
            <a:r>
              <a:rPr kumimoji="1" lang="en-US" altLang="ja-JP" dirty="0" smtClean="0"/>
              <a:t>CLR</a:t>
            </a:r>
            <a:r>
              <a:rPr kumimoji="1" lang="ja-JP" altLang="en-US" dirty="0" smtClean="0"/>
              <a:t>のバージョンと</a:t>
            </a:r>
            <a:r>
              <a:rPr kumimoji="1" lang="en-US" altLang="ja-JP" dirty="0" err="1" smtClean="0"/>
              <a:t>mscorlib</a:t>
            </a:r>
            <a:r>
              <a:rPr lang="ja-JP" altLang="en-US" dirty="0" smtClean="0"/>
              <a:t>以外の</a:t>
            </a:r>
            <a:r>
              <a:rPr lang="en-US" altLang="ja-JP" dirty="0" smtClean="0"/>
              <a:t>.NET Framework Class </a:t>
            </a:r>
            <a:r>
              <a:rPr lang="en-US" altLang="ja-JP" dirty="0" err="1" smtClean="0"/>
              <a:t>Libarry</a:t>
            </a:r>
            <a:r>
              <a:rPr lang="en-US" altLang="ja-JP" dirty="0" smtClean="0"/>
              <a:t> </a:t>
            </a:r>
            <a:r>
              <a:rPr lang="ja-JP" altLang="en-US" dirty="0" smtClean="0"/>
              <a:t>のバージョンは必ずしも同一でなくてもよい。</a:t>
            </a:r>
            <a:endParaRPr lang="en-US" altLang="ja-JP" dirty="0" smtClean="0"/>
          </a:p>
          <a:p>
            <a:pPr>
              <a:buNone/>
            </a:pPr>
            <a:endParaRPr kumimoji="1" lang="ja-JP"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857232"/>
            <a:ext cx="8229600" cy="2940048"/>
          </a:xfrm>
        </p:spPr>
        <p:txBody>
          <a:bodyPr>
            <a:normAutofit/>
          </a:bodyPr>
          <a:lstStyle/>
          <a:p>
            <a:r>
              <a:rPr lang="en-US" altLang="ja-JP" dirty="0" smtClean="0"/>
              <a:t>.NET Framework Unification</a:t>
            </a:r>
            <a:br>
              <a:rPr lang="en-US" altLang="ja-JP" dirty="0" smtClean="0"/>
            </a:br>
            <a:r>
              <a:rPr lang="en-US" altLang="ja-JP" dirty="0" smtClean="0"/>
              <a:t/>
            </a:r>
            <a:br>
              <a:rPr lang="en-US" altLang="ja-JP" dirty="0" smtClean="0"/>
            </a:br>
            <a:r>
              <a:rPr lang="en-US" altLang="ja-JP" dirty="0" smtClean="0"/>
              <a:t>DEMO</a:t>
            </a:r>
            <a:endParaRPr kumimoji="1" lang="ja-JP"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71472" y="2500306"/>
            <a:ext cx="8229600" cy="1143000"/>
          </a:xfrm>
        </p:spPr>
        <p:txBody>
          <a:bodyPr>
            <a:noAutofit/>
          </a:bodyPr>
          <a:lstStyle/>
          <a:p>
            <a:r>
              <a:rPr kumimoji="1" lang="ja-JP" altLang="en-US" sz="9600" dirty="0" smtClean="0"/>
              <a:t>ご静聴</a:t>
            </a:r>
            <a:r>
              <a:rPr kumimoji="1" lang="en-US" altLang="ja-JP" sz="9600" dirty="0" smtClean="0"/>
              <a:t/>
            </a:r>
            <a:br>
              <a:rPr kumimoji="1" lang="en-US" altLang="ja-JP" sz="9600" dirty="0" smtClean="0"/>
            </a:br>
            <a:r>
              <a:rPr kumimoji="1" lang="ja-JP" altLang="en-US" sz="9600" dirty="0" smtClean="0"/>
              <a:t>ありがとう</a:t>
            </a:r>
            <a:r>
              <a:rPr kumimoji="1" lang="en-US" altLang="ja-JP" sz="9600" dirty="0" smtClean="0"/>
              <a:t/>
            </a:r>
            <a:br>
              <a:rPr kumimoji="1" lang="en-US" altLang="ja-JP" sz="9600" dirty="0" smtClean="0"/>
            </a:br>
            <a:r>
              <a:rPr kumimoji="1" lang="ja-JP" altLang="en-US" sz="9600" dirty="0" smtClean="0"/>
              <a:t>ございました。</a:t>
            </a:r>
            <a:endParaRPr kumimoji="1" lang="ja-JP" altLang="en-US" sz="9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だが、知識は役に立つ</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パフォーマンス</a:t>
            </a:r>
            <a:endParaRPr kumimoji="1" lang="en-US" altLang="ja-JP" dirty="0" smtClean="0"/>
          </a:p>
          <a:p>
            <a:r>
              <a:rPr lang="ja-JP" altLang="en-US" dirty="0" smtClean="0"/>
              <a:t>アンマネージリソースの確実な解放</a:t>
            </a:r>
            <a:endParaRPr lang="en-US" altLang="ja-JP" dirty="0" smtClean="0"/>
          </a:p>
          <a:p>
            <a:r>
              <a:rPr kumimoji="1" lang="ja-JP" altLang="en-US" dirty="0" smtClean="0"/>
              <a:t>アンマネージコードとの連携</a:t>
            </a:r>
            <a:endParaRPr kumimoji="1" lang="en-US" altLang="ja-JP" dirty="0" smtClean="0"/>
          </a:p>
          <a:p>
            <a:r>
              <a:rPr lang="ja-JP" altLang="en-US" dirty="0" smtClean="0"/>
              <a:t>ルートがないように見えるオブジェクトの維持</a:t>
            </a:r>
            <a:endParaRPr lang="en-US" altLang="ja-JP" dirty="0" smtClean="0"/>
          </a:p>
          <a:p>
            <a:r>
              <a:rPr kumimoji="1" lang="en-US" altLang="ja-JP" dirty="0" smtClean="0"/>
              <a:t>etc…</a:t>
            </a:r>
          </a:p>
          <a:p>
            <a:endParaRPr lang="en-US" altLang="ja-JP" dirty="0" smtClean="0"/>
          </a:p>
          <a:p>
            <a:r>
              <a:rPr kumimoji="1" lang="ja-JP" altLang="en-US" dirty="0" smtClean="0"/>
              <a:t>知識はトラブルシュートの役立つ</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パフォーマンス</a:t>
            </a:r>
            <a:endParaRPr kumimoji="1" lang="ja-JP" altLang="en-US" dirty="0"/>
          </a:p>
        </p:txBody>
      </p:sp>
      <p:sp>
        <p:nvSpPr>
          <p:cNvPr id="6" name="コンテンツ プレースホルダ 5"/>
          <p:cNvSpPr>
            <a:spLocks noGrp="1"/>
          </p:cNvSpPr>
          <p:nvPr>
            <p:ph idx="1"/>
          </p:nvPr>
        </p:nvSpPr>
        <p:spPr/>
        <p:txBody>
          <a:bodyPr/>
          <a:lstStyle/>
          <a:p>
            <a:r>
              <a:rPr kumimoji="1" lang="en-US" altLang="ja-JP" dirty="0" smtClean="0"/>
              <a:t>Finalize </a:t>
            </a:r>
            <a:r>
              <a:rPr kumimoji="1" lang="ja-JP" altLang="en-US" dirty="0" smtClean="0"/>
              <a:t>を実装するかしないかで、そのクラスの</a:t>
            </a:r>
            <a:r>
              <a:rPr lang="ja-JP" altLang="en-US" dirty="0" smtClean="0"/>
              <a:t>オブジェクトの</a:t>
            </a:r>
            <a:r>
              <a:rPr lang="en-US" altLang="ja-JP" dirty="0" smtClean="0"/>
              <a:t>GC</a:t>
            </a:r>
            <a:r>
              <a:rPr lang="ja-JP" altLang="en-US" dirty="0" smtClean="0"/>
              <a:t>パフォーマンスは大きく変わる。</a:t>
            </a:r>
            <a:endParaRPr lang="en-US" altLang="ja-JP" dirty="0" smtClean="0"/>
          </a:p>
          <a:p>
            <a:r>
              <a:rPr kumimoji="1" lang="en-US" altLang="ja-JP" dirty="0" smtClean="0"/>
              <a:t>Finalize </a:t>
            </a:r>
            <a:r>
              <a:rPr kumimoji="1" lang="ja-JP" altLang="en-US" dirty="0" smtClean="0"/>
              <a:t>を実装している</a:t>
            </a:r>
            <a:r>
              <a:rPr lang="ja-JP" altLang="en-US" dirty="0" smtClean="0"/>
              <a:t>クラスのオブジェクトは一度の</a:t>
            </a:r>
            <a:r>
              <a:rPr lang="en-US" altLang="ja-JP" dirty="0" smtClean="0"/>
              <a:t>GC</a:t>
            </a:r>
            <a:r>
              <a:rPr lang="ja-JP" altLang="en-US" dirty="0" smtClean="0"/>
              <a:t>では決して回収されない。</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714348" y="428604"/>
            <a:ext cx="7643866" cy="606237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642910" y="285728"/>
            <a:ext cx="7786742" cy="619944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571472" y="357166"/>
            <a:ext cx="7786742" cy="619944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ひらめき">
  <a:themeElements>
    <a:clrScheme name="ひらめき">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ひらめき">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ひらめき">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2890</TotalTime>
  <Words>766</Words>
  <Application>Microsoft Office PowerPoint</Application>
  <PresentationFormat>画面に合わせる (4:3)</PresentationFormat>
  <Paragraphs>99</Paragraphs>
  <Slides>42</Slides>
  <Notes>0</Notes>
  <HiddenSlides>0</HiddenSlides>
  <MMClips>0</MMClips>
  <ScaleCrop>false</ScaleCrop>
  <HeadingPairs>
    <vt:vector size="4" baseType="variant">
      <vt:variant>
        <vt:lpstr>テーマ</vt:lpstr>
      </vt:variant>
      <vt:variant>
        <vt:i4>1</vt:i4>
      </vt:variant>
      <vt:variant>
        <vt:lpstr>スライド タイトル</vt:lpstr>
      </vt:variant>
      <vt:variant>
        <vt:i4>42</vt:i4>
      </vt:variant>
    </vt:vector>
  </HeadingPairs>
  <TitlesOfParts>
    <vt:vector size="43" baseType="lpstr">
      <vt:lpstr>ひらめき</vt:lpstr>
      <vt:lpstr>This is CLR</vt:lpstr>
      <vt:lpstr>GC</vt:lpstr>
      <vt:lpstr>GCの動作は単純明快！</vt:lpstr>
      <vt:lpstr>GCは全く透過的だ！</vt:lpstr>
      <vt:lpstr>だが、知識は役に立つ</vt:lpstr>
      <vt:lpstr>パフォーマンス</vt:lpstr>
      <vt:lpstr>スライド 7</vt:lpstr>
      <vt:lpstr>スライド 8</vt:lpstr>
      <vt:lpstr>スライド 9</vt:lpstr>
      <vt:lpstr>スライド 10</vt:lpstr>
      <vt:lpstr>パフォーマンスが悪い！</vt:lpstr>
      <vt:lpstr>アンマネージリソースの確実な解放</vt:lpstr>
      <vt:lpstr>Finalizeを実装したら確実か？</vt:lpstr>
      <vt:lpstr>CriticalFinalizerObject</vt:lpstr>
      <vt:lpstr>アンマネージコードとの連携</vt:lpstr>
      <vt:lpstr>オブジェクトは動く</vt:lpstr>
      <vt:lpstr>オブジェクトを固定する</vt:lpstr>
      <vt:lpstr>GCHandle</vt:lpstr>
      <vt:lpstr>GCHandleType.Normal</vt:lpstr>
      <vt:lpstr>GCHandleType.Normal</vt:lpstr>
      <vt:lpstr>GCHandleType.Pinned</vt:lpstr>
      <vt:lpstr>GCHandleType.Pinned</vt:lpstr>
      <vt:lpstr>何故Formが消えない？</vt:lpstr>
      <vt:lpstr>AppDomain と assembly</vt:lpstr>
      <vt:lpstr>殆どのプロセスは シングルAppDomain</vt:lpstr>
      <vt:lpstr>Single AppDomain</vt:lpstr>
      <vt:lpstr>Multi AppDomain</vt:lpstr>
      <vt:lpstr>Multi AppDomain</vt:lpstr>
      <vt:lpstr>Domain Neutral</vt:lpstr>
      <vt:lpstr>Domain Neutral</vt:lpstr>
      <vt:lpstr>Ngen 状態</vt:lpstr>
      <vt:lpstr>Ngen 状態</vt:lpstr>
      <vt:lpstr>side-by-side</vt:lpstr>
      <vt:lpstr>side-by-side</vt:lpstr>
      <vt:lpstr>side-by-side</vt:lpstr>
      <vt:lpstr>バージョンリダイレクト</vt:lpstr>
      <vt:lpstr>バージョンリダイレクト</vt:lpstr>
      <vt:lpstr>.NET Framework Unification</vt:lpstr>
      <vt:lpstr>.NET Framework Unification</vt:lpstr>
      <vt:lpstr>.NET Framework Unification</vt:lpstr>
      <vt:lpstr>.NET Framework Unification  DEMO</vt:lpstr>
      <vt:lpstr>ご静聴 ありがとう ございました。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CLR</dc:title>
  <dc:creator>横尾拓磨</dc:creator>
  <cp:lastModifiedBy>中　博俊</cp:lastModifiedBy>
  <cp:revision>138</cp:revision>
  <dcterms:created xsi:type="dcterms:W3CDTF">2007-03-12T14:11:27Z</dcterms:created>
  <dcterms:modified xsi:type="dcterms:W3CDTF">2007-03-17T14:52:11Z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