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65" r:id="rId2"/>
    <p:sldId id="272" r:id="rId3"/>
    <p:sldId id="268" r:id="rId4"/>
    <p:sldId id="279" r:id="rId5"/>
    <p:sldId id="267" r:id="rId6"/>
    <p:sldId id="271" r:id="rId7"/>
    <p:sldId id="270" r:id="rId8"/>
    <p:sldId id="273" r:id="rId9"/>
    <p:sldId id="274" r:id="rId10"/>
    <p:sldId id="276" r:id="rId11"/>
    <p:sldId id="277" r:id="rId12"/>
    <p:sldId id="278" r:id="rId13"/>
    <p:sldId id="280" r:id="rId1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showPr showNarration="1" useTimings="0">
    <p:present/>
    <p:sldAll/>
    <p:penClr>
      <a:prstClr val="red"/>
    </p:penClr>
  </p:showPr>
  <p:clrMru>
    <a:srgbClr val="FF0066"/>
    <a:srgbClr val="FFCCFF"/>
    <a:srgbClr val="006600"/>
    <a:srgbClr val="99CC00"/>
    <a:srgbClr val="58C890"/>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284" y="-8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97B5F4-C7DC-4629-80C3-FE0F96891EA5}"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kumimoji="1" lang="ja-JP" altLang="en-US"/>
        </a:p>
      </dgm:t>
    </dgm:pt>
    <dgm:pt modelId="{73F92999-CC08-417E-846B-530564E3F033}">
      <dgm:prSet phldrT="[テキスト]"/>
      <dgm:spPr/>
      <dgm:t>
        <a:bodyPr/>
        <a:lstStyle/>
        <a:p>
          <a:r>
            <a:rPr lang="en-US" dirty="0" smtClean="0"/>
            <a:t>SharePoint Services </a:t>
          </a:r>
          <a:r>
            <a:rPr lang="ja-JP" altLang="en-US" dirty="0" smtClean="0"/>
            <a:t>の </a:t>
          </a:r>
          <a:r>
            <a:rPr kumimoji="1" lang="en-US" altLang="ja-JP" dirty="0" smtClean="0"/>
            <a:t>Template</a:t>
          </a:r>
          <a:r>
            <a:rPr kumimoji="1" lang="ja-JP" altLang="en-US" dirty="0" smtClean="0"/>
            <a:t> の</a:t>
          </a:r>
          <a:endParaRPr kumimoji="1" lang="en-US" altLang="ja-JP" dirty="0" smtClean="0"/>
        </a:p>
        <a:p>
          <a:r>
            <a:rPr kumimoji="1" lang="ja-JP" altLang="en-US" dirty="0" smtClean="0"/>
            <a:t>カスタマイズ</a:t>
          </a:r>
          <a:endParaRPr kumimoji="1" lang="ja-JP" altLang="en-US" dirty="0"/>
        </a:p>
      </dgm:t>
    </dgm:pt>
    <dgm:pt modelId="{DBE9C776-6951-4C7F-BB1B-0D0F5908C397}" type="parTrans" cxnId="{92C97491-5785-47D1-A10A-66EFA91EDDCA}">
      <dgm:prSet/>
      <dgm:spPr/>
      <dgm:t>
        <a:bodyPr/>
        <a:lstStyle/>
        <a:p>
          <a:endParaRPr kumimoji="1" lang="ja-JP" altLang="en-US"/>
        </a:p>
      </dgm:t>
    </dgm:pt>
    <dgm:pt modelId="{8E713B33-CA7B-4229-B001-313AD07AA01E}" type="sibTrans" cxnId="{92C97491-5785-47D1-A10A-66EFA91EDDCA}">
      <dgm:prSet/>
      <dgm:spPr/>
      <dgm:t>
        <a:bodyPr/>
        <a:lstStyle/>
        <a:p>
          <a:endParaRPr kumimoji="1" lang="ja-JP" altLang="en-US"/>
        </a:p>
      </dgm:t>
    </dgm:pt>
    <dgm:pt modelId="{36BF6729-A253-4934-95B3-7C9BCC34F154}">
      <dgm:prSet phldrT="[テキスト]"/>
      <dgm:spPr/>
      <dgm:t>
        <a:bodyPr/>
        <a:lstStyle/>
        <a:p>
          <a:r>
            <a:rPr kumimoji="1" lang="en-US" altLang="ja-JP" dirty="0" smtClean="0"/>
            <a:t>Visual</a:t>
          </a:r>
          <a:r>
            <a:rPr kumimoji="1" lang="ja-JP" altLang="en-US" dirty="0" smtClean="0"/>
            <a:t> </a:t>
          </a:r>
          <a:r>
            <a:rPr kumimoji="1" lang="en-US" altLang="ja-JP" dirty="0" smtClean="0"/>
            <a:t>Studio Tools for Office(VSTO)</a:t>
          </a:r>
          <a:endParaRPr kumimoji="1" lang="ja-JP" altLang="en-US" dirty="0"/>
        </a:p>
      </dgm:t>
    </dgm:pt>
    <dgm:pt modelId="{1E8AA756-7A56-456E-9886-2BF266FC56C8}" type="parTrans" cxnId="{36BB1B35-FD14-4AAB-B9DC-612F79E32368}">
      <dgm:prSet/>
      <dgm:spPr/>
      <dgm:t>
        <a:bodyPr/>
        <a:lstStyle/>
        <a:p>
          <a:endParaRPr kumimoji="1" lang="ja-JP" altLang="en-US"/>
        </a:p>
      </dgm:t>
    </dgm:pt>
    <dgm:pt modelId="{A80B4880-09B2-499E-A09D-C1DCE3AF4808}" type="sibTrans" cxnId="{36BB1B35-FD14-4AAB-B9DC-612F79E32368}">
      <dgm:prSet/>
      <dgm:spPr/>
      <dgm:t>
        <a:bodyPr/>
        <a:lstStyle/>
        <a:p>
          <a:endParaRPr kumimoji="1" lang="ja-JP" altLang="en-US"/>
        </a:p>
      </dgm:t>
    </dgm:pt>
    <dgm:pt modelId="{3B0F6112-93B1-42BD-B5C3-204FF854BBE1}">
      <dgm:prSet phldrT="[テキスト]"/>
      <dgm:spPr/>
      <dgm:t>
        <a:bodyPr/>
        <a:lstStyle/>
        <a:p>
          <a:r>
            <a:rPr kumimoji="1" lang="en-US" altLang="ja-JP" dirty="0" smtClean="0"/>
            <a:t>Visual Studio Tools for Application(VSTA)</a:t>
          </a:r>
          <a:endParaRPr kumimoji="1" lang="ja-JP" altLang="en-US" dirty="0"/>
        </a:p>
      </dgm:t>
    </dgm:pt>
    <dgm:pt modelId="{4C894450-3C7A-4DAE-828E-856CEF246767}" type="parTrans" cxnId="{2C28EA1B-FC30-4A8F-A8AB-F120C20D7A1C}">
      <dgm:prSet/>
      <dgm:spPr/>
      <dgm:t>
        <a:bodyPr/>
        <a:lstStyle/>
        <a:p>
          <a:endParaRPr kumimoji="1" lang="ja-JP" altLang="en-US"/>
        </a:p>
      </dgm:t>
    </dgm:pt>
    <dgm:pt modelId="{8A57C768-ED9C-4AF8-B7DA-9758255822A1}" type="sibTrans" cxnId="{2C28EA1B-FC30-4A8F-A8AB-F120C20D7A1C}">
      <dgm:prSet/>
      <dgm:spPr/>
      <dgm:t>
        <a:bodyPr/>
        <a:lstStyle/>
        <a:p>
          <a:endParaRPr kumimoji="1" lang="ja-JP" altLang="en-US"/>
        </a:p>
      </dgm:t>
    </dgm:pt>
    <dgm:pt modelId="{1E78A0C8-A18D-404D-8AD2-6604E4382A6A}">
      <dgm:prSet phldrT="[テキスト]"/>
      <dgm:spPr/>
      <dgm:t>
        <a:bodyPr/>
        <a:lstStyle/>
        <a:p>
          <a:r>
            <a:rPr kumimoji="1" lang="en-US" altLang="ja-JP" dirty="0" smtClean="0"/>
            <a:t>Visual Basic for Applications(VBA)</a:t>
          </a:r>
          <a:endParaRPr kumimoji="1" lang="ja-JP" altLang="en-US" dirty="0"/>
        </a:p>
      </dgm:t>
    </dgm:pt>
    <dgm:pt modelId="{84AE633B-681D-4633-A8F2-F18760A3C17B}" type="parTrans" cxnId="{8DD9CCF4-5A84-4BC1-A0D5-EA6807F8AC28}">
      <dgm:prSet/>
      <dgm:spPr/>
      <dgm:t>
        <a:bodyPr/>
        <a:lstStyle/>
        <a:p>
          <a:endParaRPr kumimoji="1" lang="ja-JP" altLang="en-US"/>
        </a:p>
      </dgm:t>
    </dgm:pt>
    <dgm:pt modelId="{45321D43-4496-4305-94B7-B5A70559314A}" type="sibTrans" cxnId="{8DD9CCF4-5A84-4BC1-A0D5-EA6807F8AC28}">
      <dgm:prSet/>
      <dgm:spPr/>
      <dgm:t>
        <a:bodyPr/>
        <a:lstStyle/>
        <a:p>
          <a:endParaRPr kumimoji="1" lang="ja-JP" altLang="en-US"/>
        </a:p>
      </dgm:t>
    </dgm:pt>
    <dgm:pt modelId="{CB7E9315-BB80-414C-91E7-3F30595FD2B0}" type="pres">
      <dgm:prSet presAssocID="{8897B5F4-C7DC-4629-80C3-FE0F96891EA5}" presName="linear" presStyleCnt="0">
        <dgm:presLayoutVars>
          <dgm:animLvl val="lvl"/>
          <dgm:resizeHandles val="exact"/>
        </dgm:presLayoutVars>
      </dgm:prSet>
      <dgm:spPr/>
      <dgm:t>
        <a:bodyPr/>
        <a:lstStyle/>
        <a:p>
          <a:endParaRPr kumimoji="1" lang="ja-JP" altLang="en-US"/>
        </a:p>
      </dgm:t>
    </dgm:pt>
    <dgm:pt modelId="{6F3F6C21-D1C2-41D3-9554-443CDB48B424}" type="pres">
      <dgm:prSet presAssocID="{36BF6729-A253-4934-95B3-7C9BCC34F154}" presName="parentText" presStyleLbl="node1" presStyleIdx="0" presStyleCnt="4">
        <dgm:presLayoutVars>
          <dgm:chMax val="0"/>
          <dgm:bulletEnabled val="1"/>
        </dgm:presLayoutVars>
      </dgm:prSet>
      <dgm:spPr/>
      <dgm:t>
        <a:bodyPr/>
        <a:lstStyle/>
        <a:p>
          <a:endParaRPr kumimoji="1" lang="ja-JP" altLang="en-US"/>
        </a:p>
      </dgm:t>
    </dgm:pt>
    <dgm:pt modelId="{BE564C99-90C2-4741-BBDD-3ED3D2D6B555}" type="pres">
      <dgm:prSet presAssocID="{A80B4880-09B2-499E-A09D-C1DCE3AF4808}" presName="spacer" presStyleCnt="0"/>
      <dgm:spPr/>
    </dgm:pt>
    <dgm:pt modelId="{55C33191-E6DA-4492-A523-468524CACCA1}" type="pres">
      <dgm:prSet presAssocID="{3B0F6112-93B1-42BD-B5C3-204FF854BBE1}" presName="parentText" presStyleLbl="node1" presStyleIdx="1" presStyleCnt="4">
        <dgm:presLayoutVars>
          <dgm:chMax val="0"/>
          <dgm:bulletEnabled val="1"/>
        </dgm:presLayoutVars>
      </dgm:prSet>
      <dgm:spPr/>
      <dgm:t>
        <a:bodyPr/>
        <a:lstStyle/>
        <a:p>
          <a:endParaRPr kumimoji="1" lang="ja-JP" altLang="en-US"/>
        </a:p>
      </dgm:t>
    </dgm:pt>
    <dgm:pt modelId="{6E39E0A8-E99D-47F6-8E19-738F6C3372FC}" type="pres">
      <dgm:prSet presAssocID="{8A57C768-ED9C-4AF8-B7DA-9758255822A1}" presName="spacer" presStyleCnt="0"/>
      <dgm:spPr/>
    </dgm:pt>
    <dgm:pt modelId="{5DA25D21-76BB-452C-A49C-6B1F74180C54}" type="pres">
      <dgm:prSet presAssocID="{1E78A0C8-A18D-404D-8AD2-6604E4382A6A}" presName="parentText" presStyleLbl="node1" presStyleIdx="2" presStyleCnt="4">
        <dgm:presLayoutVars>
          <dgm:chMax val="0"/>
          <dgm:bulletEnabled val="1"/>
        </dgm:presLayoutVars>
      </dgm:prSet>
      <dgm:spPr/>
      <dgm:t>
        <a:bodyPr/>
        <a:lstStyle/>
        <a:p>
          <a:endParaRPr kumimoji="1" lang="ja-JP" altLang="en-US"/>
        </a:p>
      </dgm:t>
    </dgm:pt>
    <dgm:pt modelId="{A44D6200-1471-4EFE-85F7-1771BB8A42A4}" type="pres">
      <dgm:prSet presAssocID="{45321D43-4496-4305-94B7-B5A70559314A}" presName="spacer" presStyleCnt="0"/>
      <dgm:spPr/>
    </dgm:pt>
    <dgm:pt modelId="{137B47F4-65FD-4125-ABB7-4E394B6460BF}" type="pres">
      <dgm:prSet presAssocID="{73F92999-CC08-417E-846B-530564E3F033}" presName="parentText" presStyleLbl="node1" presStyleIdx="3" presStyleCnt="4">
        <dgm:presLayoutVars>
          <dgm:chMax val="0"/>
          <dgm:bulletEnabled val="1"/>
        </dgm:presLayoutVars>
      </dgm:prSet>
      <dgm:spPr/>
      <dgm:t>
        <a:bodyPr/>
        <a:lstStyle/>
        <a:p>
          <a:endParaRPr kumimoji="1" lang="ja-JP" altLang="en-US"/>
        </a:p>
      </dgm:t>
    </dgm:pt>
  </dgm:ptLst>
  <dgm:cxnLst>
    <dgm:cxn modelId="{2C28EA1B-FC30-4A8F-A8AB-F120C20D7A1C}" srcId="{8897B5F4-C7DC-4629-80C3-FE0F96891EA5}" destId="{3B0F6112-93B1-42BD-B5C3-204FF854BBE1}" srcOrd="1" destOrd="0" parTransId="{4C894450-3C7A-4DAE-828E-856CEF246767}" sibTransId="{8A57C768-ED9C-4AF8-B7DA-9758255822A1}"/>
    <dgm:cxn modelId="{DB5CDC35-EE10-4123-BEF3-B13033ADED91}" type="presOf" srcId="{1E78A0C8-A18D-404D-8AD2-6604E4382A6A}" destId="{5DA25D21-76BB-452C-A49C-6B1F74180C54}" srcOrd="0" destOrd="0" presId="urn:microsoft.com/office/officeart/2005/8/layout/vList2"/>
    <dgm:cxn modelId="{DDD66DE1-AA0B-4967-9A9A-98E10CE2A6F5}" type="presOf" srcId="{3B0F6112-93B1-42BD-B5C3-204FF854BBE1}" destId="{55C33191-E6DA-4492-A523-468524CACCA1}" srcOrd="0" destOrd="0" presId="urn:microsoft.com/office/officeart/2005/8/layout/vList2"/>
    <dgm:cxn modelId="{36BB1B35-FD14-4AAB-B9DC-612F79E32368}" srcId="{8897B5F4-C7DC-4629-80C3-FE0F96891EA5}" destId="{36BF6729-A253-4934-95B3-7C9BCC34F154}" srcOrd="0" destOrd="0" parTransId="{1E8AA756-7A56-456E-9886-2BF266FC56C8}" sibTransId="{A80B4880-09B2-499E-A09D-C1DCE3AF4808}"/>
    <dgm:cxn modelId="{92C97491-5785-47D1-A10A-66EFA91EDDCA}" srcId="{8897B5F4-C7DC-4629-80C3-FE0F96891EA5}" destId="{73F92999-CC08-417E-846B-530564E3F033}" srcOrd="3" destOrd="0" parTransId="{DBE9C776-6951-4C7F-BB1B-0D0F5908C397}" sibTransId="{8E713B33-CA7B-4229-B001-313AD07AA01E}"/>
    <dgm:cxn modelId="{30889033-4337-439D-BF4B-CAD783F2D1BF}" type="presOf" srcId="{8897B5F4-C7DC-4629-80C3-FE0F96891EA5}" destId="{CB7E9315-BB80-414C-91E7-3F30595FD2B0}" srcOrd="0" destOrd="0" presId="urn:microsoft.com/office/officeart/2005/8/layout/vList2"/>
    <dgm:cxn modelId="{8DD9CCF4-5A84-4BC1-A0D5-EA6807F8AC28}" srcId="{8897B5F4-C7DC-4629-80C3-FE0F96891EA5}" destId="{1E78A0C8-A18D-404D-8AD2-6604E4382A6A}" srcOrd="2" destOrd="0" parTransId="{84AE633B-681D-4633-A8F2-F18760A3C17B}" sibTransId="{45321D43-4496-4305-94B7-B5A70559314A}"/>
    <dgm:cxn modelId="{B7887662-07F2-4E0E-A55F-AC64E58EF123}" type="presOf" srcId="{36BF6729-A253-4934-95B3-7C9BCC34F154}" destId="{6F3F6C21-D1C2-41D3-9554-443CDB48B424}" srcOrd="0" destOrd="0" presId="urn:microsoft.com/office/officeart/2005/8/layout/vList2"/>
    <dgm:cxn modelId="{484479B9-27DA-4B32-962B-CBBC9555AAD3}" type="presOf" srcId="{73F92999-CC08-417E-846B-530564E3F033}" destId="{137B47F4-65FD-4125-ABB7-4E394B6460BF}" srcOrd="0" destOrd="0" presId="urn:microsoft.com/office/officeart/2005/8/layout/vList2"/>
    <dgm:cxn modelId="{A28F6F09-CF6A-467A-A6A8-C81312132FF1}" type="presParOf" srcId="{CB7E9315-BB80-414C-91E7-3F30595FD2B0}" destId="{6F3F6C21-D1C2-41D3-9554-443CDB48B424}" srcOrd="0" destOrd="0" presId="urn:microsoft.com/office/officeart/2005/8/layout/vList2"/>
    <dgm:cxn modelId="{6A7956DD-46A7-4AC6-9E12-9664289D6220}" type="presParOf" srcId="{CB7E9315-BB80-414C-91E7-3F30595FD2B0}" destId="{BE564C99-90C2-4741-BBDD-3ED3D2D6B555}" srcOrd="1" destOrd="0" presId="urn:microsoft.com/office/officeart/2005/8/layout/vList2"/>
    <dgm:cxn modelId="{830C1E25-486A-418F-852C-B5E800540E79}" type="presParOf" srcId="{CB7E9315-BB80-414C-91E7-3F30595FD2B0}" destId="{55C33191-E6DA-4492-A523-468524CACCA1}" srcOrd="2" destOrd="0" presId="urn:microsoft.com/office/officeart/2005/8/layout/vList2"/>
    <dgm:cxn modelId="{84B536B1-1352-49C5-9A08-8B637F8C4B25}" type="presParOf" srcId="{CB7E9315-BB80-414C-91E7-3F30595FD2B0}" destId="{6E39E0A8-E99D-47F6-8E19-738F6C3372FC}" srcOrd="3" destOrd="0" presId="urn:microsoft.com/office/officeart/2005/8/layout/vList2"/>
    <dgm:cxn modelId="{E2E88B8A-706E-448D-B5FB-47A50C6B071C}" type="presParOf" srcId="{CB7E9315-BB80-414C-91E7-3F30595FD2B0}" destId="{5DA25D21-76BB-452C-A49C-6B1F74180C54}" srcOrd="4" destOrd="0" presId="urn:microsoft.com/office/officeart/2005/8/layout/vList2"/>
    <dgm:cxn modelId="{F028325B-D8D7-41A7-8CED-56691F388A6C}" type="presParOf" srcId="{CB7E9315-BB80-414C-91E7-3F30595FD2B0}" destId="{A44D6200-1471-4EFE-85F7-1771BB8A42A4}" srcOrd="5" destOrd="0" presId="urn:microsoft.com/office/officeart/2005/8/layout/vList2"/>
    <dgm:cxn modelId="{3F8B871F-76C5-47A3-A745-C084017D7F77}" type="presParOf" srcId="{CB7E9315-BB80-414C-91E7-3F30595FD2B0}" destId="{137B47F4-65FD-4125-ABB7-4E394B6460BF}" srcOrd="6"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508C8D4A-1576-4CF9-9C16-580D3591515E}" type="doc">
      <dgm:prSet loTypeId="urn:microsoft.com/office/officeart/2005/8/layout/vList2" loCatId="list" qsTypeId="urn:microsoft.com/office/officeart/2005/8/quickstyle/3d1" qsCatId="3D" csTypeId="urn:microsoft.com/office/officeart/2005/8/colors/accent2_2" csCatId="accent2" phldr="1"/>
      <dgm:spPr/>
      <dgm:t>
        <a:bodyPr/>
        <a:lstStyle/>
        <a:p>
          <a:endParaRPr kumimoji="1" lang="ja-JP" altLang="en-US"/>
        </a:p>
      </dgm:t>
    </dgm:pt>
    <dgm:pt modelId="{F5472007-821C-4353-8528-BE177C403445}">
      <dgm:prSet phldrT="[テキスト]"/>
      <dgm:spPr/>
      <dgm:t>
        <a:bodyPr/>
        <a:lstStyle/>
        <a:p>
          <a:r>
            <a:rPr kumimoji="1" lang="ja-JP" altLang="en-US" dirty="0" smtClean="0"/>
            <a:t>ドキュメントレベルのカスタマイズ</a:t>
          </a:r>
          <a:endParaRPr kumimoji="1" lang="ja-JP" altLang="en-US" dirty="0"/>
        </a:p>
      </dgm:t>
    </dgm:pt>
    <dgm:pt modelId="{051EF789-374A-4D96-8932-B97791D21E58}" type="parTrans" cxnId="{83B58578-310A-43EA-AB53-9DD3B3C76426}">
      <dgm:prSet/>
      <dgm:spPr/>
      <dgm:t>
        <a:bodyPr/>
        <a:lstStyle/>
        <a:p>
          <a:endParaRPr kumimoji="1" lang="ja-JP" altLang="en-US"/>
        </a:p>
      </dgm:t>
    </dgm:pt>
    <dgm:pt modelId="{BC1A7C71-0CF2-49C8-8F70-6E98F0FD7FE2}" type="sibTrans" cxnId="{83B58578-310A-43EA-AB53-9DD3B3C76426}">
      <dgm:prSet/>
      <dgm:spPr/>
      <dgm:t>
        <a:bodyPr/>
        <a:lstStyle/>
        <a:p>
          <a:endParaRPr kumimoji="1" lang="ja-JP" altLang="en-US"/>
        </a:p>
      </dgm:t>
    </dgm:pt>
    <dgm:pt modelId="{20B2CD36-21B8-4519-9CD2-CEA601823C54}">
      <dgm:prSet phldrT="[テキスト]"/>
      <dgm:spPr/>
      <dgm:t>
        <a:bodyPr/>
        <a:lstStyle/>
        <a:p>
          <a:r>
            <a:rPr kumimoji="1" lang="ja-JP" altLang="en-US" dirty="0" smtClean="0"/>
            <a:t>　特定の文書ファイルに</a:t>
          </a:r>
          <a:r>
            <a:rPr kumimoji="1" lang="ja-JP" altLang="en-US" smtClean="0"/>
            <a:t>組み込むアプリケーション</a:t>
          </a:r>
          <a:endParaRPr kumimoji="1" lang="ja-JP" altLang="en-US" dirty="0"/>
        </a:p>
      </dgm:t>
    </dgm:pt>
    <dgm:pt modelId="{2B2F3771-D29D-4EB7-BDB9-5FFA78EE93CD}" type="parTrans" cxnId="{E42CC8D0-5795-4CE0-B3D7-CB3B86F748BB}">
      <dgm:prSet/>
      <dgm:spPr/>
      <dgm:t>
        <a:bodyPr/>
        <a:lstStyle/>
        <a:p>
          <a:endParaRPr kumimoji="1" lang="ja-JP" altLang="en-US"/>
        </a:p>
      </dgm:t>
    </dgm:pt>
    <dgm:pt modelId="{A77C89F0-5EEA-4F22-9E1E-A9A0176A3314}" type="sibTrans" cxnId="{E42CC8D0-5795-4CE0-B3D7-CB3B86F748BB}">
      <dgm:prSet/>
      <dgm:spPr/>
      <dgm:t>
        <a:bodyPr/>
        <a:lstStyle/>
        <a:p>
          <a:endParaRPr kumimoji="1" lang="ja-JP" altLang="en-US"/>
        </a:p>
      </dgm:t>
    </dgm:pt>
    <dgm:pt modelId="{E237BC4D-DE7E-4509-8EF5-8CCA3D1F5F1F}">
      <dgm:prSet phldrT="[テキスト]"/>
      <dgm:spPr/>
      <dgm:t>
        <a:bodyPr/>
        <a:lstStyle/>
        <a:p>
          <a:r>
            <a:rPr kumimoji="1" lang="ja-JP" altLang="en-US" dirty="0" smtClean="0"/>
            <a:t>アプリケーションレベルのアドイン</a:t>
          </a:r>
          <a:endParaRPr kumimoji="1" lang="ja-JP" altLang="en-US" dirty="0"/>
        </a:p>
      </dgm:t>
    </dgm:pt>
    <dgm:pt modelId="{92479B6B-5DBC-4DB1-9F4E-8592252352BB}" type="parTrans" cxnId="{70EA81AB-7E84-48D9-8080-6BAC387DD015}">
      <dgm:prSet/>
      <dgm:spPr/>
      <dgm:t>
        <a:bodyPr/>
        <a:lstStyle/>
        <a:p>
          <a:endParaRPr kumimoji="1" lang="ja-JP" altLang="en-US"/>
        </a:p>
      </dgm:t>
    </dgm:pt>
    <dgm:pt modelId="{8206184C-EE2F-442C-AC7C-0D9E1282E0B4}" type="sibTrans" cxnId="{70EA81AB-7E84-48D9-8080-6BAC387DD015}">
      <dgm:prSet/>
      <dgm:spPr/>
      <dgm:t>
        <a:bodyPr/>
        <a:lstStyle/>
        <a:p>
          <a:endParaRPr kumimoji="1" lang="ja-JP" altLang="en-US"/>
        </a:p>
      </dgm:t>
    </dgm:pt>
    <dgm:pt modelId="{2C094779-A9A6-468B-85F6-45362AD477F8}">
      <dgm:prSet phldrT="[テキスト]"/>
      <dgm:spPr/>
      <dgm:t>
        <a:bodyPr/>
        <a:lstStyle/>
        <a:p>
          <a:r>
            <a:rPr kumimoji="1" lang="ja-JP" altLang="en-US" dirty="0" smtClean="0"/>
            <a:t>すべての文書を編集するときに利用可能なアプリケーション</a:t>
          </a:r>
          <a:endParaRPr kumimoji="1" lang="ja-JP" altLang="en-US" dirty="0"/>
        </a:p>
      </dgm:t>
    </dgm:pt>
    <dgm:pt modelId="{F07F4E7C-9FFC-4C3C-B322-F290B3EF7334}" type="parTrans" cxnId="{CFE710E5-C676-4E92-A0F7-0CD10384B95F}">
      <dgm:prSet/>
      <dgm:spPr/>
      <dgm:t>
        <a:bodyPr/>
        <a:lstStyle/>
        <a:p>
          <a:endParaRPr kumimoji="1" lang="ja-JP" altLang="en-US"/>
        </a:p>
      </dgm:t>
    </dgm:pt>
    <dgm:pt modelId="{7A8D7F46-7149-4BA6-89DA-1851CCDDE6D3}" type="sibTrans" cxnId="{CFE710E5-C676-4E92-A0F7-0CD10384B95F}">
      <dgm:prSet/>
      <dgm:spPr/>
      <dgm:t>
        <a:bodyPr/>
        <a:lstStyle/>
        <a:p>
          <a:endParaRPr kumimoji="1" lang="ja-JP" altLang="en-US"/>
        </a:p>
      </dgm:t>
    </dgm:pt>
    <dgm:pt modelId="{EE56ADC8-6595-41FC-AB10-5884D8D353E2}" type="pres">
      <dgm:prSet presAssocID="{508C8D4A-1576-4CF9-9C16-580D3591515E}" presName="linear" presStyleCnt="0">
        <dgm:presLayoutVars>
          <dgm:animLvl val="lvl"/>
          <dgm:resizeHandles val="exact"/>
        </dgm:presLayoutVars>
      </dgm:prSet>
      <dgm:spPr/>
      <dgm:t>
        <a:bodyPr/>
        <a:lstStyle/>
        <a:p>
          <a:endParaRPr kumimoji="1" lang="ja-JP" altLang="en-US"/>
        </a:p>
      </dgm:t>
    </dgm:pt>
    <dgm:pt modelId="{BF362032-A36F-44C8-A560-0BDF45E7A8A8}" type="pres">
      <dgm:prSet presAssocID="{F5472007-821C-4353-8528-BE177C403445}" presName="parentText" presStyleLbl="node1" presStyleIdx="0" presStyleCnt="2">
        <dgm:presLayoutVars>
          <dgm:chMax val="0"/>
          <dgm:bulletEnabled val="1"/>
        </dgm:presLayoutVars>
      </dgm:prSet>
      <dgm:spPr/>
      <dgm:t>
        <a:bodyPr/>
        <a:lstStyle/>
        <a:p>
          <a:endParaRPr kumimoji="1" lang="ja-JP" altLang="en-US"/>
        </a:p>
      </dgm:t>
    </dgm:pt>
    <dgm:pt modelId="{BBA7FA49-0C9D-4F88-8C1E-1BF4D4218919}" type="pres">
      <dgm:prSet presAssocID="{F5472007-821C-4353-8528-BE177C403445}" presName="childText" presStyleLbl="revTx" presStyleIdx="0" presStyleCnt="2">
        <dgm:presLayoutVars>
          <dgm:bulletEnabled val="1"/>
        </dgm:presLayoutVars>
      </dgm:prSet>
      <dgm:spPr/>
      <dgm:t>
        <a:bodyPr/>
        <a:lstStyle/>
        <a:p>
          <a:endParaRPr kumimoji="1" lang="ja-JP" altLang="en-US"/>
        </a:p>
      </dgm:t>
    </dgm:pt>
    <dgm:pt modelId="{D788D4F8-4112-4200-B511-69F0136DC523}" type="pres">
      <dgm:prSet presAssocID="{E237BC4D-DE7E-4509-8EF5-8CCA3D1F5F1F}" presName="parentText" presStyleLbl="node1" presStyleIdx="1" presStyleCnt="2">
        <dgm:presLayoutVars>
          <dgm:chMax val="0"/>
          <dgm:bulletEnabled val="1"/>
        </dgm:presLayoutVars>
      </dgm:prSet>
      <dgm:spPr/>
      <dgm:t>
        <a:bodyPr/>
        <a:lstStyle/>
        <a:p>
          <a:endParaRPr kumimoji="1" lang="ja-JP" altLang="en-US"/>
        </a:p>
      </dgm:t>
    </dgm:pt>
    <dgm:pt modelId="{94A80C39-03EB-4A96-AC0F-0EFA8465057D}" type="pres">
      <dgm:prSet presAssocID="{E237BC4D-DE7E-4509-8EF5-8CCA3D1F5F1F}" presName="childText" presStyleLbl="revTx" presStyleIdx="1" presStyleCnt="2">
        <dgm:presLayoutVars>
          <dgm:bulletEnabled val="1"/>
        </dgm:presLayoutVars>
      </dgm:prSet>
      <dgm:spPr/>
      <dgm:t>
        <a:bodyPr/>
        <a:lstStyle/>
        <a:p>
          <a:endParaRPr kumimoji="1" lang="ja-JP" altLang="en-US"/>
        </a:p>
      </dgm:t>
    </dgm:pt>
  </dgm:ptLst>
  <dgm:cxnLst>
    <dgm:cxn modelId="{E42CC8D0-5795-4CE0-B3D7-CB3B86F748BB}" srcId="{F5472007-821C-4353-8528-BE177C403445}" destId="{20B2CD36-21B8-4519-9CD2-CEA601823C54}" srcOrd="0" destOrd="0" parTransId="{2B2F3771-D29D-4EB7-BDB9-5FFA78EE93CD}" sibTransId="{A77C89F0-5EEA-4F22-9E1E-A9A0176A3314}"/>
    <dgm:cxn modelId="{81F02E0F-2829-4313-B9CF-63B483441787}" type="presOf" srcId="{2C094779-A9A6-468B-85F6-45362AD477F8}" destId="{94A80C39-03EB-4A96-AC0F-0EFA8465057D}" srcOrd="0" destOrd="0" presId="urn:microsoft.com/office/officeart/2005/8/layout/vList2"/>
    <dgm:cxn modelId="{83B58578-310A-43EA-AB53-9DD3B3C76426}" srcId="{508C8D4A-1576-4CF9-9C16-580D3591515E}" destId="{F5472007-821C-4353-8528-BE177C403445}" srcOrd="0" destOrd="0" parTransId="{051EF789-374A-4D96-8932-B97791D21E58}" sibTransId="{BC1A7C71-0CF2-49C8-8F70-6E98F0FD7FE2}"/>
    <dgm:cxn modelId="{70EA81AB-7E84-48D9-8080-6BAC387DD015}" srcId="{508C8D4A-1576-4CF9-9C16-580D3591515E}" destId="{E237BC4D-DE7E-4509-8EF5-8CCA3D1F5F1F}" srcOrd="1" destOrd="0" parTransId="{92479B6B-5DBC-4DB1-9F4E-8592252352BB}" sibTransId="{8206184C-EE2F-442C-AC7C-0D9E1282E0B4}"/>
    <dgm:cxn modelId="{60DC3C27-4B32-42E9-BB2B-69C81F092791}" type="presOf" srcId="{20B2CD36-21B8-4519-9CD2-CEA601823C54}" destId="{BBA7FA49-0C9D-4F88-8C1E-1BF4D4218919}" srcOrd="0" destOrd="0" presId="urn:microsoft.com/office/officeart/2005/8/layout/vList2"/>
    <dgm:cxn modelId="{808A1C0A-D82D-445D-94BB-DDD70E75D091}" type="presOf" srcId="{508C8D4A-1576-4CF9-9C16-580D3591515E}" destId="{EE56ADC8-6595-41FC-AB10-5884D8D353E2}" srcOrd="0" destOrd="0" presId="urn:microsoft.com/office/officeart/2005/8/layout/vList2"/>
    <dgm:cxn modelId="{CFE710E5-C676-4E92-A0F7-0CD10384B95F}" srcId="{E237BC4D-DE7E-4509-8EF5-8CCA3D1F5F1F}" destId="{2C094779-A9A6-468B-85F6-45362AD477F8}" srcOrd="0" destOrd="0" parTransId="{F07F4E7C-9FFC-4C3C-B322-F290B3EF7334}" sibTransId="{7A8D7F46-7149-4BA6-89DA-1851CCDDE6D3}"/>
    <dgm:cxn modelId="{4AAAAA92-0974-4819-97AE-18F821417DA7}" type="presOf" srcId="{F5472007-821C-4353-8528-BE177C403445}" destId="{BF362032-A36F-44C8-A560-0BDF45E7A8A8}" srcOrd="0" destOrd="0" presId="urn:microsoft.com/office/officeart/2005/8/layout/vList2"/>
    <dgm:cxn modelId="{D36B049D-A254-4E2B-97D9-2A69E2381C36}" type="presOf" srcId="{E237BC4D-DE7E-4509-8EF5-8CCA3D1F5F1F}" destId="{D788D4F8-4112-4200-B511-69F0136DC523}" srcOrd="0" destOrd="0" presId="urn:microsoft.com/office/officeart/2005/8/layout/vList2"/>
    <dgm:cxn modelId="{DCA43BF4-455B-4B5D-88C0-F5C4C343BED9}" type="presParOf" srcId="{EE56ADC8-6595-41FC-AB10-5884D8D353E2}" destId="{BF362032-A36F-44C8-A560-0BDF45E7A8A8}" srcOrd="0" destOrd="0" presId="urn:microsoft.com/office/officeart/2005/8/layout/vList2"/>
    <dgm:cxn modelId="{6AC37CAC-B294-47A0-B746-72077C970C40}" type="presParOf" srcId="{EE56ADC8-6595-41FC-AB10-5884D8D353E2}" destId="{BBA7FA49-0C9D-4F88-8C1E-1BF4D4218919}" srcOrd="1" destOrd="0" presId="urn:microsoft.com/office/officeart/2005/8/layout/vList2"/>
    <dgm:cxn modelId="{FA02B561-CFA7-41F8-BAB3-2BD59C0A2B67}" type="presParOf" srcId="{EE56ADC8-6595-41FC-AB10-5884D8D353E2}" destId="{D788D4F8-4112-4200-B511-69F0136DC523}" srcOrd="2" destOrd="0" presId="urn:microsoft.com/office/officeart/2005/8/layout/vList2"/>
    <dgm:cxn modelId="{F7F946A9-4F33-41DF-B922-026F58EA50FD}" type="presParOf" srcId="{EE56ADC8-6595-41FC-AB10-5884D8D353E2}" destId="{94A80C39-03EB-4A96-AC0F-0EFA8465057D}"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C4A5D58-5113-4A8A-9014-64C79B0F716C}" type="datetimeFigureOut">
              <a:rPr kumimoji="1" lang="ja-JP" altLang="en-US" smtClean="0"/>
              <a:pPr/>
              <a:t>2007/4/15</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9EBF3271-223A-4551-9682-EB996787333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2007/4/15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a:noFill/>
        </p:spPr>
        <p:txBody>
          <a:bodyPr/>
          <a:lstStyle/>
          <a:p>
            <a:r>
              <a:rPr lang="en-US" altLang="ja-JP" smtClean="0">
                <a:latin typeface="Segoe Semibold" pitchFamily="34" charset="0"/>
              </a:rPr>
              <a:t>Business Value Launch 2006</a:t>
            </a:r>
          </a:p>
        </p:txBody>
      </p:sp>
      <p:sp>
        <p:nvSpPr>
          <p:cNvPr id="71683" name="Rectangle 3"/>
          <p:cNvSpPr>
            <a:spLocks noGrp="1" noChangeArrowheads="1"/>
          </p:cNvSpPr>
          <p:nvPr>
            <p:ph type="dt" sz="quarter" idx="1"/>
          </p:nvPr>
        </p:nvSpPr>
        <p:spPr>
          <a:noFill/>
        </p:spPr>
        <p:txBody>
          <a:bodyPr/>
          <a:lstStyle/>
          <a:p>
            <a:fld id="{C6586DD7-EAAD-40F4-B1BD-4139FCD69EA8}" type="datetime8">
              <a:rPr lang="ja-JP" altLang="en-US" smtClean="0">
                <a:latin typeface="Segoe Semibold" pitchFamily="34" charset="0"/>
              </a:rPr>
              <a:pPr/>
              <a:t>07/4/15 11時59分</a:t>
            </a:fld>
            <a:endParaRPr lang="en-US" altLang="ja-JP" smtClean="0">
              <a:latin typeface="Segoe Semibold" pitchFamily="34" charset="0"/>
            </a:endParaRPr>
          </a:p>
        </p:txBody>
      </p:sp>
      <p:sp>
        <p:nvSpPr>
          <p:cNvPr id="71684" name="Rectangle 6"/>
          <p:cNvSpPr>
            <a:spLocks noGrp="1" noChangeArrowheads="1"/>
          </p:cNvSpPr>
          <p:nvPr>
            <p:ph type="ftr" sz="quarter" idx="4"/>
          </p:nvPr>
        </p:nvSpPr>
        <p:spPr>
          <a:noFill/>
        </p:spPr>
        <p:txBody>
          <a:bodyPr/>
          <a:lstStyle/>
          <a:p>
            <a:r>
              <a:rPr lang="en-US" altLang="ja-JP" smtClean="0">
                <a:latin typeface="Segoe" pitchFamily="34" charset="0"/>
              </a:rPr>
              <a:t>© 2006 Microsoft Corporation. All rights reserved. Microsoft, Windows, Windows Vista and other product names are or may be registered trademarks and/or trademarks in the U.S. and/or other countries.</a:t>
            </a:r>
          </a:p>
          <a:p>
            <a:r>
              <a:rPr lang="en-US" altLang="ja-JP"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ja-JP" smtClean="0">
                <a:latin typeface="Segoe" pitchFamily="34" charset="0"/>
              </a:rPr>
            </a:br>
            <a:r>
              <a:rPr lang="en-US" altLang="ja-JP" smtClean="0">
                <a:latin typeface="Segoe" pitchFamily="34" charset="0"/>
              </a:rPr>
              <a:t>MICROSOFT MAKES NO WARRANTIES, EXPRESS, IMPLIED OR STATUTORY, AS TO THE INFORMATION IN THIS PRESENTATION.</a:t>
            </a:r>
          </a:p>
        </p:txBody>
      </p:sp>
      <p:sp>
        <p:nvSpPr>
          <p:cNvPr id="71685" name="Rectangle 7"/>
          <p:cNvSpPr>
            <a:spLocks noGrp="1" noChangeArrowheads="1"/>
          </p:cNvSpPr>
          <p:nvPr>
            <p:ph type="sldNum" sz="quarter" idx="5"/>
          </p:nvPr>
        </p:nvSpPr>
        <p:spPr>
          <a:noFill/>
        </p:spPr>
        <p:txBody>
          <a:bodyPr/>
          <a:lstStyle/>
          <a:p>
            <a:fld id="{4510C344-F349-4708-9615-F1D82460C968}" type="slidenum">
              <a:rPr lang="ja-JP" altLang="en-US" smtClean="0">
                <a:latin typeface="Segoe Semibold" pitchFamily="34" charset="0"/>
              </a:rPr>
              <a:pPr/>
              <a:t>13</a:t>
            </a:fld>
            <a:endParaRPr lang="en-US" altLang="ja-JP" smtClean="0">
              <a:latin typeface="Segoe Semibold" pitchFamily="34" charset="0"/>
            </a:endParaRPr>
          </a:p>
        </p:txBody>
      </p:sp>
      <p:sp>
        <p:nvSpPr>
          <p:cNvPr id="71686" name="Rectangle 4"/>
          <p:cNvSpPr>
            <a:spLocks noGrp="1" noRot="1" noChangeAspect="1" noChangeArrowheads="1" noTextEdit="1"/>
          </p:cNvSpPr>
          <p:nvPr>
            <p:ph type="sldImg"/>
          </p:nvPr>
        </p:nvSpPr>
        <p:spPr>
          <a:ln/>
        </p:spPr>
      </p:sp>
      <p:sp>
        <p:nvSpPr>
          <p:cNvPr id="71687" name="Rectangle 5"/>
          <p:cNvSpPr>
            <a:spLocks noGrp="1" noChangeArrowheads="1"/>
          </p:cNvSpPr>
          <p:nvPr>
            <p:ph type="body" idx="1"/>
          </p:nvPr>
        </p:nvSpPr>
        <p:spPr>
          <a:xfrm>
            <a:off x="406953" y="4073280"/>
            <a:ext cx="5914062" cy="246658"/>
          </a:xfrm>
          <a:noFill/>
          <a:ln/>
        </p:spPr>
        <p:txBody>
          <a:bodyPr/>
          <a:lstStyle/>
          <a:p>
            <a:pPr eaLnBrk="1" hangingPunct="1"/>
            <a:endParaRPr lang="ja-JP" altLang="en-US" smtClean="0">
              <a:latin typeface="Sego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a:t>
            </a:r>
            <a:r>
              <a:rPr kumimoji="0" lang="ja-JP" altLang="en-US" sz="2400" dirty="0" smtClean="0">
                <a:solidFill>
                  <a:schemeClr val="tx2"/>
                </a:solidFill>
                <a:ea typeface="ＭＳ Ｐゴシック" pitchFamily="50" charset="-128"/>
              </a:rPr>
              <a:t>東京勉強会 </a:t>
            </a:r>
            <a:r>
              <a:rPr kumimoji="0" lang="en-US" altLang="ja-JP" sz="2400" dirty="0">
                <a:solidFill>
                  <a:schemeClr val="tx2"/>
                </a:solidFill>
                <a:ea typeface="ＭＳ Ｐゴシック" pitchFamily="50" charset="-128"/>
              </a:rPr>
              <a:t>#6</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eaLnBrk="1" hangingPunct="1">
              <a:buNone/>
            </a:pPr>
            <a:r>
              <a:rPr lang="en-US" altLang="ja-JP" dirty="0" smtClean="0">
                <a:latin typeface="Verdana" pitchFamily="34" charset="0"/>
              </a:rPr>
              <a:t>Microsoft Visual Studio 2005 Tools for </a:t>
            </a:r>
          </a:p>
          <a:p>
            <a:pPr eaLnBrk="1" hangingPunct="1">
              <a:buNone/>
            </a:pPr>
            <a:r>
              <a:rPr lang="en-US" altLang="ja-JP" dirty="0" smtClean="0">
                <a:latin typeface="Verdana" pitchFamily="34" charset="0"/>
              </a:rPr>
              <a:t>the 2007 Microsoft Office System</a:t>
            </a:r>
          </a:p>
          <a:p>
            <a:pPr eaLnBrk="1" hangingPunct="1">
              <a:buNone/>
            </a:pPr>
            <a:r>
              <a:rPr lang="ja-JP" altLang="en-US" dirty="0" smtClean="0">
                <a:latin typeface="Verdana" pitchFamily="34" charset="0"/>
              </a:rPr>
              <a:t>（</a:t>
            </a:r>
            <a:r>
              <a:rPr lang="en-US" altLang="ja-JP" dirty="0" smtClean="0">
                <a:latin typeface="Verdana" pitchFamily="34" charset="0"/>
              </a:rPr>
              <a:t>VSTO</a:t>
            </a:r>
            <a:r>
              <a:rPr lang="ja-JP" altLang="en-US" dirty="0" smtClean="0">
                <a:latin typeface="Verdana" pitchFamily="34" charset="0"/>
              </a:rPr>
              <a:t> </a:t>
            </a:r>
            <a:r>
              <a:rPr lang="en-US" altLang="ja-JP" dirty="0" smtClean="0">
                <a:latin typeface="Verdana" pitchFamily="34" charset="0"/>
              </a:rPr>
              <a:t>2005</a:t>
            </a:r>
            <a:r>
              <a:rPr lang="ja-JP" altLang="en-US" dirty="0" smtClean="0">
                <a:latin typeface="Verdana" pitchFamily="34" charset="0"/>
              </a:rPr>
              <a:t> </a:t>
            </a:r>
            <a:r>
              <a:rPr lang="en-US" altLang="ja-JP" dirty="0" smtClean="0">
                <a:latin typeface="Verdana" pitchFamily="34" charset="0"/>
              </a:rPr>
              <a:t>SE</a:t>
            </a:r>
            <a:r>
              <a:rPr lang="ja-JP" altLang="en-US" dirty="0" smtClean="0">
                <a:latin typeface="Verdana" pitchFamily="34" charset="0"/>
              </a:rPr>
              <a:t>）</a:t>
            </a:r>
            <a:endParaRPr lang="en-US" altLang="ja-JP" dirty="0" smtClean="0">
              <a:latin typeface="Verdana" pitchFamily="34" charset="0"/>
            </a:endParaRPr>
          </a:p>
          <a:p>
            <a:pPr eaLnBrk="1" hangingPunct="1">
              <a:buNone/>
            </a:pPr>
            <a:r>
              <a:rPr lang="ja-JP" altLang="en-US" dirty="0" smtClean="0">
                <a:latin typeface="Verdana" pitchFamily="34" charset="0"/>
              </a:rPr>
              <a:t>概要</a:t>
            </a:r>
            <a:endParaRPr lang="ja-JP" altLang="ja-JP" dirty="0" smtClean="0">
              <a:latin typeface="Verdana" pitchFamily="34" charset="0"/>
            </a:endParaRPr>
          </a:p>
        </p:txBody>
      </p:sp>
      <p:sp>
        <p:nvSpPr>
          <p:cNvPr id="5" name="テキスト ボックス 4"/>
          <p:cNvSpPr txBox="1"/>
          <p:nvPr/>
        </p:nvSpPr>
        <p:spPr>
          <a:xfrm>
            <a:off x="214282" y="4857760"/>
            <a:ext cx="8572560" cy="830997"/>
          </a:xfrm>
          <a:prstGeom prst="rect">
            <a:avLst/>
          </a:prstGeom>
          <a:noFill/>
        </p:spPr>
        <p:txBody>
          <a:bodyPr wrap="square" rtlCol="0">
            <a:spAutoFit/>
          </a:bodyPr>
          <a:lstStyle/>
          <a:p>
            <a:pPr algn="r"/>
            <a:r>
              <a:rPr lang="ja-JP" altLang="en-US" sz="2400" dirty="0" smtClean="0">
                <a:latin typeface="Verdana" pitchFamily="34" charset="0"/>
              </a:rPr>
              <a:t>なおこ</a:t>
            </a:r>
            <a:r>
              <a:rPr lang="en-US" altLang="ja-JP" sz="2400" dirty="0" smtClean="0">
                <a:latin typeface="Verdana" pitchFamily="34" charset="0"/>
              </a:rPr>
              <a:t>(</a:t>
            </a:r>
            <a:r>
              <a:rPr lang="ja-JP" altLang="en-US" sz="2400" dirty="0" smtClean="0">
                <a:latin typeface="Verdana" pitchFamily="34" charset="0"/>
              </a:rPr>
              <a:t>・∀・</a:t>
            </a:r>
            <a:r>
              <a:rPr lang="en-US" altLang="ja-JP" sz="2400" dirty="0" smtClean="0">
                <a:latin typeface="Verdana" pitchFamily="34" charset="0"/>
              </a:rPr>
              <a:t>)</a:t>
            </a:r>
            <a:r>
              <a:rPr lang="ja-JP" altLang="en-US" sz="2400" dirty="0" smtClean="0">
                <a:latin typeface="Verdana" pitchFamily="34" charset="0"/>
              </a:rPr>
              <a:t>＠</a:t>
            </a:r>
            <a:r>
              <a:rPr lang="ja-JP" altLang="en-US" sz="2400" dirty="0" err="1" smtClean="0">
                <a:latin typeface="Verdana" pitchFamily="34" charset="0"/>
              </a:rPr>
              <a:t>わんくま</a:t>
            </a:r>
            <a:r>
              <a:rPr lang="ja-JP" altLang="en-US" sz="2400" dirty="0" smtClean="0">
                <a:latin typeface="Verdana" pitchFamily="34" charset="0"/>
              </a:rPr>
              <a:t>同盟</a:t>
            </a:r>
            <a:endParaRPr lang="en-US" altLang="ja-JP" sz="2400" dirty="0" smtClean="0">
              <a:latin typeface="Verdana" pitchFamily="34" charset="0"/>
            </a:endParaRPr>
          </a:p>
          <a:p>
            <a:pPr algn="r"/>
            <a:r>
              <a:rPr lang="ja-JP" altLang="en-US" sz="2400" dirty="0" smtClean="0">
                <a:latin typeface="Verdana" pitchFamily="34" charset="0"/>
              </a:rPr>
              <a:t>永幡　直子</a:t>
            </a:r>
            <a:r>
              <a:rPr lang="ja-JP" altLang="en-US" dirty="0" smtClean="0">
                <a:latin typeface="Verdana" pitchFamily="34" charset="0"/>
              </a:rPr>
              <a:t>　</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200" dirty="0" smtClean="0">
                <a:latin typeface="Verdana" pitchFamily="34" charset="0"/>
              </a:rPr>
              <a:t>８．</a:t>
            </a:r>
            <a:r>
              <a:rPr lang="en-US" altLang="ja-JP" sz="3200" dirty="0" smtClean="0">
                <a:latin typeface="Verdana" pitchFamily="34" charset="0"/>
              </a:rPr>
              <a:t>Wrap-Up</a:t>
            </a:r>
            <a:endParaRPr kumimoji="1" lang="ja-JP" altLang="en-US" sz="3200" dirty="0">
              <a:latin typeface="Verdana" pitchFamily="34" charset="0"/>
            </a:endParaRPr>
          </a:p>
        </p:txBody>
      </p:sp>
      <p:sp>
        <p:nvSpPr>
          <p:cNvPr id="3" name="テキスト プレースホルダ 2"/>
          <p:cNvSpPr>
            <a:spLocks noGrp="1"/>
          </p:cNvSpPr>
          <p:nvPr>
            <p:ph type="body" idx="1"/>
          </p:nvPr>
        </p:nvSpPr>
        <p:spPr>
          <a:xfrm>
            <a:off x="457200" y="1052513"/>
            <a:ext cx="8472518" cy="5073650"/>
          </a:xfrm>
        </p:spPr>
        <p:txBody>
          <a:bodyPr/>
          <a:lstStyle/>
          <a:p>
            <a:pPr>
              <a:buNone/>
            </a:pPr>
            <a:r>
              <a:rPr kumimoji="1" lang="en-US" altLang="ja-JP" sz="2800" dirty="0" smtClean="0"/>
              <a:t>VSTO</a:t>
            </a:r>
            <a:r>
              <a:rPr kumimoji="1" lang="ja-JP" altLang="en-US" sz="2800" dirty="0" smtClean="0"/>
              <a:t> をもっと使おう！</a:t>
            </a:r>
            <a:endParaRPr kumimoji="1" lang="en-US" altLang="ja-JP" sz="2800" dirty="0" smtClean="0"/>
          </a:p>
          <a:p>
            <a:pPr>
              <a:buNone/>
            </a:pPr>
            <a:r>
              <a:rPr lang="en-US" altLang="ja-JP" sz="2800" dirty="0" smtClean="0"/>
              <a:t>VSTO</a:t>
            </a:r>
            <a:r>
              <a:rPr lang="ja-JP" altLang="en-US" sz="2800" dirty="0" smtClean="0"/>
              <a:t> を使えばラクーに実装できるところを</a:t>
            </a:r>
            <a:endParaRPr lang="en-US" altLang="ja-JP" sz="2800" dirty="0" smtClean="0"/>
          </a:p>
          <a:p>
            <a:pPr>
              <a:buNone/>
            </a:pPr>
            <a:r>
              <a:rPr kumimoji="1" lang="ja-JP" altLang="en-US" sz="2800" dirty="0" smtClean="0"/>
              <a:t>わざわざ </a:t>
            </a:r>
            <a:r>
              <a:rPr kumimoji="1" lang="en-US" altLang="ja-JP" sz="2800" dirty="0" smtClean="0"/>
              <a:t>PIA</a:t>
            </a:r>
            <a:r>
              <a:rPr kumimoji="1" lang="ja-JP" altLang="en-US" sz="2800" dirty="0" smtClean="0"/>
              <a:t> を使って実装しちゃったりしてませんか？</a:t>
            </a:r>
            <a:endParaRPr kumimoji="1" lang="en-US" altLang="ja-JP" sz="2800" dirty="0" smtClean="0"/>
          </a:p>
          <a:p>
            <a:pPr>
              <a:buNone/>
            </a:pPr>
            <a:endParaRPr kumimoji="1" lang="en-US" altLang="ja-JP" sz="2400" dirty="0" smtClean="0"/>
          </a:p>
          <a:p>
            <a:pPr>
              <a:buNone/>
            </a:pPr>
            <a:r>
              <a:rPr lang="en-US" altLang="ja-JP" sz="2400" dirty="0" smtClean="0"/>
              <a:t>VSTO/VSTA </a:t>
            </a:r>
            <a:r>
              <a:rPr lang="ja-JP" altLang="en-US" sz="2400" dirty="0" smtClean="0"/>
              <a:t>を含む </a:t>
            </a:r>
            <a:r>
              <a:rPr lang="en-US" altLang="ja-JP" sz="2400" dirty="0" smtClean="0"/>
              <a:t>Office </a:t>
            </a:r>
            <a:r>
              <a:rPr lang="ja-JP" altLang="en-US" sz="2400" dirty="0" smtClean="0"/>
              <a:t>の周辺技術をもっと</a:t>
            </a:r>
            <a:endParaRPr lang="en-US" altLang="ja-JP" sz="2400" dirty="0" smtClean="0"/>
          </a:p>
          <a:p>
            <a:pPr>
              <a:buNone/>
            </a:pPr>
            <a:r>
              <a:rPr kumimoji="1" lang="ja-JP" altLang="en-US" sz="2400" dirty="0" smtClean="0"/>
              <a:t>知って適材適所で使いましょう。</a:t>
            </a:r>
            <a:endParaRPr kumimoji="1" lang="en-US" altLang="ja-JP"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706437"/>
          </a:xfrm>
        </p:spPr>
        <p:txBody>
          <a:bodyPr/>
          <a:lstStyle/>
          <a:p>
            <a:pPr algn="l"/>
            <a:r>
              <a:rPr lang="ja-JP" altLang="en-US" sz="3200" dirty="0" smtClean="0">
                <a:latin typeface="Verdana" pitchFamily="34" charset="0"/>
              </a:rPr>
              <a:t>ありがとうございました。</a:t>
            </a:r>
            <a:endParaRPr kumimoji="1" lang="ja-JP" altLang="en-US" sz="1050" dirty="0">
              <a:latin typeface="Verdana" pitchFamily="34" charset="0"/>
            </a:endParaRPr>
          </a:p>
        </p:txBody>
      </p:sp>
      <p:sp>
        <p:nvSpPr>
          <p:cNvPr id="3" name="テキスト プレースホルダ 2"/>
          <p:cNvSpPr>
            <a:spLocks noGrp="1"/>
          </p:cNvSpPr>
          <p:nvPr>
            <p:ph type="body" idx="1"/>
          </p:nvPr>
        </p:nvSpPr>
        <p:spPr>
          <a:xfrm>
            <a:off x="457200" y="1052513"/>
            <a:ext cx="8401080" cy="5073650"/>
          </a:xfrm>
        </p:spPr>
        <p:txBody>
          <a:bodyPr/>
          <a:lstStyle/>
          <a:p>
            <a:pPr>
              <a:buNone/>
            </a:pPr>
            <a:r>
              <a:rPr lang="ja-JP" altLang="en-US" sz="1800" u="sng" dirty="0" smtClean="0">
                <a:latin typeface="Verdana" pitchFamily="34" charset="0"/>
              </a:rPr>
              <a:t>参考資料 １／２</a:t>
            </a:r>
            <a:endParaRPr lang="en-US" altLang="ja-JP" sz="1800" u="sng" dirty="0" smtClean="0">
              <a:latin typeface="Verdana" pitchFamily="34" charset="0"/>
            </a:endParaRPr>
          </a:p>
          <a:p>
            <a:pPr>
              <a:buNone/>
            </a:pPr>
            <a:r>
              <a:rPr lang="ja-JP" altLang="en-US" sz="1800" dirty="0" smtClean="0">
                <a:latin typeface="Verdana" pitchFamily="34" charset="0"/>
              </a:rPr>
              <a:t>■</a:t>
            </a:r>
            <a:r>
              <a:rPr lang="en-US" altLang="ja-JP" sz="1800" dirty="0" smtClean="0">
                <a:latin typeface="Verdana" pitchFamily="34" charset="0"/>
              </a:rPr>
              <a:t>Visual Studio Tools for Office</a:t>
            </a:r>
          </a:p>
          <a:p>
            <a:pPr>
              <a:buNone/>
            </a:pPr>
            <a:r>
              <a:rPr kumimoji="1" lang="en-US" altLang="ja-JP" sz="1800" u="sng" dirty="0" smtClean="0">
                <a:solidFill>
                  <a:schemeClr val="accent2"/>
                </a:solidFill>
                <a:latin typeface="Verdana" pitchFamily="34" charset="0"/>
              </a:rPr>
              <a:t>http://</a:t>
            </a:r>
            <a:r>
              <a:rPr lang="en-US" altLang="ja-JP" sz="1800" u="sng" dirty="0" smtClean="0">
                <a:solidFill>
                  <a:schemeClr val="accent2"/>
                </a:solidFill>
                <a:latin typeface="Verdana" pitchFamily="34" charset="0"/>
              </a:rPr>
              <a:t> msdn2.microsoft.com/</a:t>
            </a:r>
            <a:r>
              <a:rPr lang="en-US" altLang="ja-JP" sz="1800" u="sng" dirty="0" err="1" smtClean="0">
                <a:solidFill>
                  <a:schemeClr val="accent2"/>
                </a:solidFill>
                <a:latin typeface="Verdana" pitchFamily="34" charset="0"/>
              </a:rPr>
              <a:t>ja-jp</a:t>
            </a:r>
            <a:r>
              <a:rPr lang="en-US" altLang="ja-JP" sz="1800" u="sng" dirty="0" smtClean="0">
                <a:solidFill>
                  <a:schemeClr val="accent2"/>
                </a:solidFill>
                <a:latin typeface="Verdana" pitchFamily="34" charset="0"/>
              </a:rPr>
              <a:t>/library/d2tx7z6d(VS.80).</a:t>
            </a:r>
            <a:r>
              <a:rPr lang="en-US" altLang="ja-JP" sz="1800" u="sng" dirty="0" err="1" smtClean="0">
                <a:solidFill>
                  <a:schemeClr val="accent2"/>
                </a:solidFill>
                <a:latin typeface="Verdana" pitchFamily="34" charset="0"/>
              </a:rPr>
              <a:t>aspx</a:t>
            </a:r>
            <a:endParaRPr lang="en-US" altLang="ja-JP" sz="1800" u="sng" dirty="0" smtClean="0">
              <a:solidFill>
                <a:schemeClr val="accent2"/>
              </a:solidFill>
              <a:latin typeface="Verdana" pitchFamily="34" charset="0"/>
            </a:endParaRPr>
          </a:p>
          <a:p>
            <a:pPr>
              <a:buNone/>
            </a:pPr>
            <a:endParaRPr lang="en-US" altLang="ja-JP" sz="1800" dirty="0" smtClean="0">
              <a:latin typeface="Verdana" pitchFamily="34" charset="0"/>
            </a:endParaRPr>
          </a:p>
          <a:p>
            <a:pPr>
              <a:buNone/>
            </a:pPr>
            <a:r>
              <a:rPr lang="ja-JP" altLang="en-US" sz="1800" dirty="0" smtClean="0">
                <a:latin typeface="Verdana" pitchFamily="34" charset="0"/>
              </a:rPr>
              <a:t>■</a:t>
            </a:r>
            <a:r>
              <a:rPr lang="en-US" altLang="ja-JP" sz="1800" dirty="0" smtClean="0">
                <a:latin typeface="Verdana" pitchFamily="34" charset="0"/>
              </a:rPr>
              <a:t>Microsoft Visual Studio 2005 Tools for the 2007 Microsoft Office System</a:t>
            </a:r>
          </a:p>
          <a:p>
            <a:pPr>
              <a:buNone/>
            </a:pPr>
            <a:r>
              <a:rPr lang="en-US" altLang="ja-JP" sz="1800" u="sng" dirty="0" smtClean="0">
                <a:solidFill>
                  <a:schemeClr val="accent2"/>
                </a:solidFill>
                <a:latin typeface="Verdana" pitchFamily="34" charset="0"/>
              </a:rPr>
              <a:t>http://www.microsoft.com/downloads/details.aspx?FamilyId=5E86CAB3-6FD6-4955-B979-E1676DB6B3CB&amp;displaylang=ja</a:t>
            </a:r>
          </a:p>
          <a:p>
            <a:pPr>
              <a:buNone/>
            </a:pPr>
            <a:endParaRPr kumimoji="1" lang="en-US" altLang="ja-JP" sz="1800" dirty="0" smtClean="0">
              <a:latin typeface="Verdana" pitchFamily="34" charset="0"/>
            </a:endParaRPr>
          </a:p>
          <a:p>
            <a:pPr>
              <a:buNone/>
            </a:pPr>
            <a:r>
              <a:rPr kumimoji="1" lang="ja-JP" altLang="en-US" sz="1800" dirty="0" smtClean="0">
                <a:latin typeface="Verdana" pitchFamily="34" charset="0"/>
              </a:rPr>
              <a:t>■</a:t>
            </a:r>
            <a:r>
              <a:rPr kumimoji="1" lang="en-US" altLang="ja-JP" sz="1800" dirty="0" smtClean="0">
                <a:latin typeface="Verdana" pitchFamily="34" charset="0"/>
              </a:rPr>
              <a:t>2007</a:t>
            </a:r>
            <a:r>
              <a:rPr kumimoji="1" lang="ja-JP" altLang="en-US" sz="1800" dirty="0" smtClean="0">
                <a:latin typeface="Verdana" pitchFamily="34" charset="0"/>
              </a:rPr>
              <a:t> </a:t>
            </a:r>
            <a:r>
              <a:rPr kumimoji="1" lang="en-US" altLang="ja-JP" sz="1800" dirty="0" smtClean="0">
                <a:latin typeface="Verdana" pitchFamily="34" charset="0"/>
              </a:rPr>
              <a:t>Office System Add-In: Icons Gallery</a:t>
            </a:r>
          </a:p>
          <a:p>
            <a:pPr>
              <a:buNone/>
            </a:pPr>
            <a:r>
              <a:rPr lang="en-US" altLang="ja-JP" sz="1800" u="sng" dirty="0" smtClean="0">
                <a:solidFill>
                  <a:schemeClr val="accent2"/>
                </a:solidFill>
                <a:latin typeface="Verdana" pitchFamily="34" charset="0"/>
              </a:rPr>
              <a:t>http://www.microsoft.com/downloads/details.aspx?familyid=12B99325-93E8-4ED4-8385-74D0F7661318&amp;displaylang=en</a:t>
            </a:r>
          </a:p>
          <a:p>
            <a:pPr>
              <a:buNone/>
            </a:pPr>
            <a:endParaRPr lang="en-US" altLang="ja-JP" sz="1800" dirty="0" smtClean="0">
              <a:latin typeface="Verdana" pitchFamily="34" charset="0"/>
            </a:endParaRPr>
          </a:p>
          <a:p>
            <a:pPr>
              <a:buNone/>
            </a:pPr>
            <a:r>
              <a:rPr lang="ja-JP" altLang="en-US" sz="1800" dirty="0" smtClean="0">
                <a:latin typeface="Verdana" pitchFamily="34" charset="0"/>
              </a:rPr>
              <a:t>■</a:t>
            </a:r>
            <a:r>
              <a:rPr lang="en-US" altLang="ja-JP" sz="1800" dirty="0" smtClean="0">
                <a:latin typeface="Verdana" pitchFamily="34" charset="0"/>
              </a:rPr>
              <a:t> 2007 Office System: XML Schema Reference</a:t>
            </a:r>
          </a:p>
          <a:p>
            <a:pPr>
              <a:buNone/>
            </a:pPr>
            <a:r>
              <a:rPr lang="en-US" altLang="ja-JP" sz="1800" u="sng" dirty="0" smtClean="0">
                <a:solidFill>
                  <a:schemeClr val="accent2"/>
                </a:solidFill>
                <a:latin typeface="Verdana" pitchFamily="34" charset="0"/>
              </a:rPr>
              <a:t>http://www.microsoft.com/downloads/details.aspx?familyid=15805380-f2c0-4b80-9ad1-2cb0c300aef9&amp;displaylang=en</a:t>
            </a:r>
            <a:endParaRPr kumimoji="1" lang="ja-JP" altLang="en-US" sz="1800" u="sng" dirty="0">
              <a:solidFill>
                <a:schemeClr val="accent2"/>
              </a:solidFill>
              <a:latin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テキスト プレースホルダ 2"/>
          <p:cNvSpPr>
            <a:spLocks noGrp="1"/>
          </p:cNvSpPr>
          <p:nvPr>
            <p:ph type="body" idx="1"/>
          </p:nvPr>
        </p:nvSpPr>
        <p:spPr/>
        <p:txBody>
          <a:bodyPr/>
          <a:lstStyle/>
          <a:p>
            <a:pPr>
              <a:buNone/>
            </a:pPr>
            <a:r>
              <a:rPr lang="ja-JP" altLang="en-US" sz="1800" u="sng" dirty="0" smtClean="0">
                <a:latin typeface="Verdana" pitchFamily="34" charset="0"/>
              </a:rPr>
              <a:t>参考資料 ２／２</a:t>
            </a:r>
            <a:endParaRPr lang="en-US" altLang="ja-JP" sz="1800" u="sng" dirty="0" smtClean="0">
              <a:latin typeface="Verdana" pitchFamily="34" charset="0"/>
            </a:endParaRPr>
          </a:p>
          <a:p>
            <a:pPr>
              <a:buNone/>
            </a:pPr>
            <a:endParaRPr lang="en-US" altLang="ja-JP" sz="900" dirty="0" smtClean="0">
              <a:latin typeface="Verdana" pitchFamily="34" charset="0"/>
            </a:endParaRPr>
          </a:p>
          <a:p>
            <a:pPr>
              <a:buNone/>
            </a:pPr>
            <a:r>
              <a:rPr lang="ja-JP" altLang="en-US" sz="1800" dirty="0" smtClean="0">
                <a:latin typeface="Verdana" pitchFamily="34" charset="0"/>
              </a:rPr>
              <a:t>■ </a:t>
            </a:r>
            <a:r>
              <a:rPr lang="en-US" altLang="ja-JP" sz="1800" dirty="0" smtClean="0">
                <a:latin typeface="Verdana" pitchFamily="34" charset="0"/>
              </a:rPr>
              <a:t>&lt;</a:t>
            </a:r>
            <a:r>
              <a:rPr lang="ja-JP" altLang="en-US" sz="1800" dirty="0" smtClean="0">
                <a:latin typeface="Verdana" pitchFamily="34" charset="0"/>
              </a:rPr>
              <a:t>開発者向け</a:t>
            </a:r>
            <a:r>
              <a:rPr lang="en-US" altLang="ja-JP" sz="1800" dirty="0" smtClean="0">
                <a:latin typeface="Verdana" pitchFamily="34" charset="0"/>
              </a:rPr>
              <a:t>&gt; Office (2007) </a:t>
            </a:r>
            <a:r>
              <a:rPr lang="ja-JP" altLang="en-US" sz="1800" dirty="0" smtClean="0">
                <a:latin typeface="Verdana" pitchFamily="34" charset="0"/>
              </a:rPr>
              <a:t>リボン ユーザー インターフェイスのカスタマイズ </a:t>
            </a:r>
            <a:r>
              <a:rPr lang="en-US" altLang="ja-JP" sz="1800" dirty="0" smtClean="0">
                <a:latin typeface="Verdana" pitchFamily="34" charset="0"/>
              </a:rPr>
              <a:t>(1/2)</a:t>
            </a:r>
          </a:p>
          <a:p>
            <a:pPr>
              <a:buNone/>
            </a:pPr>
            <a:r>
              <a:rPr lang="en-US" altLang="ja-JP" sz="1800" u="sng" dirty="0" smtClean="0">
                <a:solidFill>
                  <a:schemeClr val="accent2"/>
                </a:solidFill>
                <a:latin typeface="Verdana" pitchFamily="34" charset="0"/>
              </a:rPr>
              <a:t>http://www.microsoft.com/japan/msdn/office/2007/ms406046.aspx</a:t>
            </a:r>
          </a:p>
          <a:p>
            <a:pPr>
              <a:buNone/>
            </a:pPr>
            <a:endParaRPr lang="en-US" altLang="ja-JP" sz="1800" dirty="0" smtClean="0">
              <a:latin typeface="Verdana" pitchFamily="34" charset="0"/>
            </a:endParaRPr>
          </a:p>
          <a:p>
            <a:pPr>
              <a:buNone/>
            </a:pPr>
            <a:r>
              <a:rPr lang="ja-JP" altLang="en-US" sz="1800" dirty="0" smtClean="0">
                <a:latin typeface="Verdana" pitchFamily="34" charset="0"/>
              </a:rPr>
              <a:t>■</a:t>
            </a:r>
            <a:r>
              <a:rPr lang="en-US" altLang="ja-JP" sz="1800" dirty="0" smtClean="0">
                <a:latin typeface="Verdana" pitchFamily="34" charset="0"/>
              </a:rPr>
              <a:t> &lt;</a:t>
            </a:r>
            <a:r>
              <a:rPr lang="ja-JP" altLang="en-US" sz="1800" dirty="0" smtClean="0">
                <a:latin typeface="Verdana" pitchFamily="34" charset="0"/>
              </a:rPr>
              <a:t>開発者向け</a:t>
            </a:r>
            <a:r>
              <a:rPr lang="en-US" altLang="ja-JP" sz="1800" dirty="0" smtClean="0">
                <a:latin typeface="Verdana" pitchFamily="34" charset="0"/>
              </a:rPr>
              <a:t>&gt; Office (2007) </a:t>
            </a:r>
            <a:r>
              <a:rPr lang="ja-JP" altLang="en-US" sz="1800" dirty="0" smtClean="0">
                <a:latin typeface="Verdana" pitchFamily="34" charset="0"/>
              </a:rPr>
              <a:t>リボン ユーザー インターフェイスのカスタマイズ </a:t>
            </a:r>
            <a:r>
              <a:rPr lang="en-US" altLang="ja-JP" sz="1800" dirty="0" smtClean="0">
                <a:latin typeface="Verdana" pitchFamily="34" charset="0"/>
              </a:rPr>
              <a:t>(2/2)</a:t>
            </a:r>
          </a:p>
          <a:p>
            <a:pPr>
              <a:buNone/>
            </a:pPr>
            <a:r>
              <a:rPr lang="en-US" altLang="ja-JP" sz="1800" u="sng" dirty="0" smtClean="0">
                <a:solidFill>
                  <a:schemeClr val="accent2"/>
                </a:solidFill>
                <a:latin typeface="Verdana" pitchFamily="34" charset="0"/>
              </a:rPr>
              <a:t>http://www.microsoft.com/japan/msdn/office/2007/ms406047.aspx</a:t>
            </a:r>
          </a:p>
          <a:p>
            <a:pPr>
              <a:buNone/>
            </a:pPr>
            <a:endParaRPr kumimoji="1" lang="en-US" altLang="ja-JP" sz="1800" u="sng" dirty="0" smtClean="0">
              <a:solidFill>
                <a:schemeClr val="accent2"/>
              </a:solidFill>
              <a:latin typeface="Verdana" pitchFamily="34" charset="0"/>
            </a:endParaRPr>
          </a:p>
          <a:p>
            <a:pPr>
              <a:buNone/>
            </a:pPr>
            <a:r>
              <a:rPr kumimoji="1" lang="ja-JP" altLang="en-US" sz="1800" dirty="0" smtClean="0">
                <a:latin typeface="Verdana" pitchFamily="34" charset="0"/>
              </a:rPr>
              <a:t>■</a:t>
            </a:r>
            <a:r>
              <a:rPr lang="en-US" altLang="ja-JP" sz="1800" dirty="0" smtClean="0">
                <a:latin typeface="Verdana" pitchFamily="34" charset="0"/>
              </a:rPr>
              <a:t>2007 Office system </a:t>
            </a:r>
            <a:r>
              <a:rPr lang="ja-JP" altLang="en-US" sz="1800" dirty="0" smtClean="0">
                <a:latin typeface="Verdana" pitchFamily="34" charset="0"/>
              </a:rPr>
              <a:t>におけるカスタム作業ウィンドウ、リボン </a:t>
            </a:r>
            <a:r>
              <a:rPr lang="en-US" altLang="ja-JP" sz="1800" dirty="0" smtClean="0">
                <a:latin typeface="Verdana" pitchFamily="34" charset="0"/>
              </a:rPr>
              <a:t>UI</a:t>
            </a:r>
            <a:r>
              <a:rPr lang="ja-JP" altLang="en-US" sz="1800" dirty="0" err="1" smtClean="0">
                <a:latin typeface="Verdana" pitchFamily="34" charset="0"/>
              </a:rPr>
              <a:t>、</a:t>
            </a:r>
            <a:r>
              <a:rPr lang="ja-JP" altLang="en-US" sz="1800" dirty="0" smtClean="0">
                <a:latin typeface="Verdana" pitchFamily="34" charset="0"/>
              </a:rPr>
              <a:t>および </a:t>
            </a:r>
            <a:r>
              <a:rPr lang="en-US" altLang="ja-JP" sz="1800" dirty="0" smtClean="0">
                <a:latin typeface="Verdana" pitchFamily="34" charset="0"/>
              </a:rPr>
              <a:t>VBA </a:t>
            </a:r>
            <a:r>
              <a:rPr lang="ja-JP" altLang="en-US" sz="1800" dirty="0" smtClean="0">
                <a:latin typeface="Verdana" pitchFamily="34" charset="0"/>
              </a:rPr>
              <a:t>コードの再利用</a:t>
            </a:r>
            <a:endParaRPr lang="en-US" altLang="ja-JP" sz="1800" dirty="0" smtClean="0">
              <a:latin typeface="Verdana" pitchFamily="34" charset="0"/>
            </a:endParaRPr>
          </a:p>
          <a:p>
            <a:pPr>
              <a:buNone/>
            </a:pPr>
            <a:r>
              <a:rPr lang="en-US" altLang="ja-JP" sz="1800" u="sng" dirty="0" smtClean="0">
                <a:solidFill>
                  <a:schemeClr val="accent2"/>
                </a:solidFill>
                <a:latin typeface="Verdana" pitchFamily="34" charset="0"/>
              </a:rPr>
              <a:t>http://www.microsoft.com/japan/msdn/office/2007/bb194905.aspx</a:t>
            </a:r>
            <a:endParaRPr kumimoji="1" lang="en-US" altLang="ja-JP" sz="1800" u="sng" dirty="0" smtClean="0">
              <a:solidFill>
                <a:schemeClr val="accent2"/>
              </a:solidFill>
              <a:latin typeface="Verdana" pitchFamily="34" charset="0"/>
            </a:endParaRPr>
          </a:p>
          <a:p>
            <a:pPr>
              <a:buNone/>
            </a:pPr>
            <a:endParaRPr lang="en-US" altLang="ja-JP" sz="1800" u="sng" dirty="0" smtClean="0">
              <a:solidFill>
                <a:schemeClr val="accent2"/>
              </a:solidFill>
              <a:latin typeface="Verdana" pitchFamily="34" charset="0"/>
            </a:endParaRPr>
          </a:p>
          <a:p>
            <a:pPr>
              <a:buNone/>
            </a:pPr>
            <a:r>
              <a:rPr kumimoji="1" lang="ja-JP" altLang="en-US" sz="1800" dirty="0" smtClean="0">
                <a:latin typeface="Verdana" pitchFamily="34" charset="0"/>
              </a:rPr>
              <a:t>■</a:t>
            </a:r>
            <a:r>
              <a:rPr lang="en-US" altLang="ja-JP" sz="1800" dirty="0" smtClean="0"/>
              <a:t>Office (2007) </a:t>
            </a:r>
            <a:r>
              <a:rPr lang="ja-JP" altLang="en-US" sz="1800" dirty="0" smtClean="0"/>
              <a:t>カスタム作業ウィンドウの作成</a:t>
            </a:r>
            <a:endParaRPr lang="en-US" altLang="ja-JP" sz="1800" dirty="0" smtClean="0"/>
          </a:p>
          <a:p>
            <a:pPr>
              <a:buNone/>
            </a:pPr>
            <a:r>
              <a:rPr lang="en-US" sz="1800" u="sng" dirty="0" smtClean="0">
                <a:solidFill>
                  <a:schemeClr val="accent2"/>
                </a:solidFill>
              </a:rPr>
              <a:t>http://www.microsoft.com/japan/msdn/office/2007/ms406050.aspx</a:t>
            </a:r>
            <a:endParaRPr kumimoji="1" lang="ja-JP" altLang="en-US" sz="1800" u="sng" dirty="0">
              <a:solidFill>
                <a:schemeClr val="accent2"/>
              </a:solidFill>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Business Value Launch 4x3 walkin"/>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sz="3200" dirty="0" smtClean="0">
                <a:latin typeface="Verdana" pitchFamily="34" charset="0"/>
              </a:rPr>
              <a:t>Agenda</a:t>
            </a:r>
            <a:endParaRPr kumimoji="1" lang="ja-JP" altLang="en-US" sz="3200" dirty="0"/>
          </a:p>
        </p:txBody>
      </p:sp>
      <p:sp>
        <p:nvSpPr>
          <p:cNvPr id="3" name="テキスト プレースホルダ 2"/>
          <p:cNvSpPr>
            <a:spLocks noGrp="1"/>
          </p:cNvSpPr>
          <p:nvPr>
            <p:ph type="body" idx="1"/>
          </p:nvPr>
        </p:nvSpPr>
        <p:spPr/>
        <p:txBody>
          <a:bodyPr/>
          <a:lstStyle/>
          <a:p>
            <a:pPr>
              <a:buNone/>
            </a:pPr>
            <a:r>
              <a:rPr lang="ja-JP" altLang="en-US" sz="2400" dirty="0" smtClean="0">
                <a:latin typeface="Verdana" pitchFamily="34" charset="0"/>
              </a:rPr>
              <a:t>１．</a:t>
            </a:r>
            <a:r>
              <a:rPr lang="en-US" altLang="ja-JP" sz="2400" dirty="0" smtClean="0">
                <a:latin typeface="Verdana" pitchFamily="34" charset="0"/>
              </a:rPr>
              <a:t>VSTO</a:t>
            </a:r>
            <a:r>
              <a:rPr lang="ja-JP" altLang="en-US" sz="2400" dirty="0" smtClean="0">
                <a:latin typeface="Verdana" pitchFamily="34" charset="0"/>
              </a:rPr>
              <a:t> とその周りにある技術</a:t>
            </a:r>
            <a:endParaRPr lang="en-US" altLang="ja-JP" sz="2400" dirty="0" smtClean="0">
              <a:latin typeface="Verdana" pitchFamily="34" charset="0"/>
            </a:endParaRPr>
          </a:p>
          <a:p>
            <a:pPr>
              <a:buNone/>
            </a:pPr>
            <a:r>
              <a:rPr lang="ja-JP" altLang="en-US" sz="2400" dirty="0" smtClean="0">
                <a:latin typeface="Verdana" pitchFamily="34" charset="0"/>
              </a:rPr>
              <a:t>２．</a:t>
            </a:r>
            <a:r>
              <a:rPr lang="en-US" altLang="ja-JP" sz="2400" dirty="0" smtClean="0">
                <a:latin typeface="Verdana" pitchFamily="34" charset="0"/>
              </a:rPr>
              <a:t>VSTO</a:t>
            </a:r>
            <a:r>
              <a:rPr lang="ja-JP" altLang="en-US" sz="2400" dirty="0" smtClean="0">
                <a:latin typeface="Verdana" pitchFamily="34" charset="0"/>
              </a:rPr>
              <a:t> とその周りにある技術達の関係</a:t>
            </a:r>
            <a:endParaRPr lang="en-US" altLang="ja-JP" sz="2400" dirty="0" smtClean="0">
              <a:latin typeface="Verdana" pitchFamily="34" charset="0"/>
            </a:endParaRPr>
          </a:p>
          <a:p>
            <a:pPr>
              <a:buNone/>
            </a:pPr>
            <a:r>
              <a:rPr lang="ja-JP" altLang="en-US" sz="2400" dirty="0" smtClean="0">
                <a:latin typeface="Verdana" pitchFamily="34" charset="0"/>
              </a:rPr>
              <a:t>３．そもそも </a:t>
            </a:r>
            <a:r>
              <a:rPr lang="en-US" altLang="ja-JP" sz="2400" dirty="0" smtClean="0">
                <a:latin typeface="Verdana" pitchFamily="34" charset="0"/>
              </a:rPr>
              <a:t>VSTO</a:t>
            </a:r>
            <a:r>
              <a:rPr lang="ja-JP" altLang="en-US" sz="2400" dirty="0" smtClean="0">
                <a:latin typeface="Verdana" pitchFamily="34" charset="0"/>
              </a:rPr>
              <a:t> ってナニ？（おさらい）</a:t>
            </a:r>
            <a:endParaRPr lang="en-US" altLang="ja-JP" sz="2400" dirty="0" smtClean="0">
              <a:latin typeface="Verdana" pitchFamily="34" charset="0"/>
            </a:endParaRPr>
          </a:p>
          <a:p>
            <a:pPr>
              <a:buNone/>
            </a:pPr>
            <a:r>
              <a:rPr lang="ja-JP" altLang="en-US" sz="2400" dirty="0" smtClean="0">
                <a:latin typeface="Verdana" pitchFamily="34" charset="0"/>
              </a:rPr>
              <a:t>４．</a:t>
            </a:r>
            <a:r>
              <a:rPr lang="ja-JP" altLang="en-US" sz="2400" dirty="0" smtClean="0"/>
              <a:t>ドキュメント</a:t>
            </a:r>
            <a:r>
              <a:rPr lang="en-US" altLang="ja-JP" sz="2400" dirty="0" smtClean="0"/>
              <a:t>/</a:t>
            </a:r>
            <a:r>
              <a:rPr lang="ja-JP" altLang="en-US" sz="2400" dirty="0" smtClean="0"/>
              <a:t>アプリケーションレベルって何</a:t>
            </a:r>
            <a:r>
              <a:rPr lang="en-US" altLang="ja-JP" sz="2400" dirty="0" smtClean="0"/>
              <a:t>? </a:t>
            </a:r>
          </a:p>
          <a:p>
            <a:pPr>
              <a:buNone/>
            </a:pPr>
            <a:r>
              <a:rPr lang="ja-JP" altLang="en-US" sz="2400" dirty="0" smtClean="0"/>
              <a:t>５．</a:t>
            </a:r>
            <a:r>
              <a:rPr lang="en-US" altLang="ja-JP" sz="2400" dirty="0" smtClean="0">
                <a:latin typeface="Verdana" pitchFamily="34" charset="0"/>
              </a:rPr>
              <a:t>VSTO SE</a:t>
            </a:r>
            <a:r>
              <a:rPr lang="ja-JP" altLang="en-US" sz="2400" dirty="0" smtClean="0">
                <a:latin typeface="Verdana" pitchFamily="34" charset="0"/>
              </a:rPr>
              <a:t> で目新しい事って？</a:t>
            </a:r>
            <a:endParaRPr lang="en-US" altLang="ja-JP" sz="2400" dirty="0" smtClean="0">
              <a:latin typeface="Verdana" pitchFamily="34" charset="0"/>
            </a:endParaRPr>
          </a:p>
          <a:p>
            <a:pPr>
              <a:buNone/>
            </a:pPr>
            <a:r>
              <a:rPr lang="ja-JP" altLang="en-US" sz="2400" dirty="0" smtClean="0">
                <a:latin typeface="Verdana" pitchFamily="34" charset="0"/>
              </a:rPr>
              <a:t>６．</a:t>
            </a:r>
            <a:r>
              <a:rPr lang="en-US" altLang="ja-JP" sz="2400" dirty="0" smtClean="0">
                <a:latin typeface="Verdana" pitchFamily="34" charset="0"/>
              </a:rPr>
              <a:t>VSTO</a:t>
            </a:r>
            <a:r>
              <a:rPr lang="ja-JP" altLang="en-US" sz="2400" dirty="0" smtClean="0">
                <a:latin typeface="Verdana" pitchFamily="34" charset="0"/>
              </a:rPr>
              <a:t> </a:t>
            </a:r>
            <a:r>
              <a:rPr lang="en-US" altLang="ja-JP" sz="2400" dirty="0" smtClean="0">
                <a:latin typeface="Verdana" pitchFamily="34" charset="0"/>
              </a:rPr>
              <a:t>SE </a:t>
            </a:r>
            <a:r>
              <a:rPr lang="ja-JP" altLang="en-US" sz="2400" dirty="0" smtClean="0">
                <a:latin typeface="Verdana" pitchFamily="34" charset="0"/>
              </a:rPr>
              <a:t>に必要な環境</a:t>
            </a:r>
            <a:endParaRPr lang="en-US" altLang="ja-JP" sz="2400" dirty="0" smtClean="0">
              <a:latin typeface="Verdana" pitchFamily="34" charset="0"/>
            </a:endParaRPr>
          </a:p>
          <a:p>
            <a:pPr>
              <a:buNone/>
            </a:pPr>
            <a:r>
              <a:rPr lang="ja-JP" altLang="en-US" sz="2400" dirty="0" smtClean="0">
                <a:latin typeface="Verdana" pitchFamily="34" charset="0"/>
              </a:rPr>
              <a:t>７．</a:t>
            </a:r>
            <a:r>
              <a:rPr lang="en-US" altLang="ja-JP" sz="2400" dirty="0" smtClean="0">
                <a:latin typeface="Verdana" pitchFamily="34" charset="0"/>
              </a:rPr>
              <a:t>Demo</a:t>
            </a:r>
          </a:p>
          <a:p>
            <a:pPr>
              <a:buNone/>
            </a:pPr>
            <a:r>
              <a:rPr lang="ja-JP" altLang="en-US" sz="2400" dirty="0" smtClean="0">
                <a:latin typeface="Verdana" pitchFamily="34" charset="0"/>
              </a:rPr>
              <a:t>８．まとめ</a:t>
            </a:r>
            <a:endParaRPr lang="en-US" altLang="ja-JP" sz="2400" dirty="0" smtClean="0">
              <a:latin typeface="Verdana" pitchFamily="34" charset="0"/>
            </a:endParaRPr>
          </a:p>
          <a:p>
            <a:pPr>
              <a:buNone/>
            </a:pPr>
            <a:endParaRPr lang="en-US" altLang="ja-JP" sz="2400" dirty="0" smtClean="0">
              <a:latin typeface="Verdana" pitchFamily="34" charset="0"/>
            </a:endParaRPr>
          </a:p>
          <a:p>
            <a:pPr>
              <a:buNone/>
            </a:pPr>
            <a:endParaRPr kumimoji="1" lang="ja-JP" altLang="en-US" dirty="0">
              <a:latin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3200" dirty="0" smtClean="0">
                <a:latin typeface="Verdana" pitchFamily="34" charset="0"/>
              </a:rPr>
              <a:t>１．</a:t>
            </a:r>
            <a:r>
              <a:rPr lang="en-US" altLang="ja-JP" sz="3200" dirty="0" smtClean="0">
                <a:latin typeface="Verdana" pitchFamily="34" charset="0"/>
              </a:rPr>
              <a:t> VSTO</a:t>
            </a:r>
            <a:r>
              <a:rPr lang="ja-JP" altLang="en-US" sz="3200" dirty="0" smtClean="0">
                <a:latin typeface="Verdana" pitchFamily="34" charset="0"/>
              </a:rPr>
              <a:t> とその周りにある技術</a:t>
            </a:r>
            <a:endParaRPr kumimoji="1" lang="en-US" altLang="ja-JP" sz="3200" dirty="0" smtClean="0">
              <a:latin typeface="Verdana" pitchFamily="34" charset="0"/>
            </a:endParaRPr>
          </a:p>
        </p:txBody>
      </p:sp>
      <p:sp>
        <p:nvSpPr>
          <p:cNvPr id="3" name="テキスト プレースホルダ 2"/>
          <p:cNvSpPr>
            <a:spLocks noGrp="1"/>
          </p:cNvSpPr>
          <p:nvPr>
            <p:ph type="body" idx="1"/>
          </p:nvPr>
        </p:nvSpPr>
        <p:spPr/>
        <p:txBody>
          <a:bodyPr/>
          <a:lstStyle/>
          <a:p>
            <a:pPr>
              <a:buNone/>
            </a:pPr>
            <a:endParaRPr kumimoji="1" lang="en-US" altLang="ja-JP" dirty="0" smtClean="0">
              <a:latin typeface="Verdana" pitchFamily="34" charset="0"/>
            </a:endParaRPr>
          </a:p>
        </p:txBody>
      </p:sp>
      <p:graphicFrame>
        <p:nvGraphicFramePr>
          <p:cNvPr id="4" name="図表 3"/>
          <p:cNvGraphicFramePr/>
          <p:nvPr/>
        </p:nvGraphicFramePr>
        <p:xfrm>
          <a:off x="571472" y="1643050"/>
          <a:ext cx="8143932" cy="4214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 name="グループ化 10"/>
          <p:cNvGrpSpPr/>
          <p:nvPr/>
        </p:nvGrpSpPr>
        <p:grpSpPr>
          <a:xfrm>
            <a:off x="5572132" y="1857364"/>
            <a:ext cx="2857552" cy="3714776"/>
            <a:chOff x="5572132" y="1857364"/>
            <a:chExt cx="2857552" cy="3714776"/>
          </a:xfrm>
        </p:grpSpPr>
        <p:sp>
          <p:nvSpPr>
            <p:cNvPr id="5" name="上矢印 4"/>
            <p:cNvSpPr/>
            <p:nvPr/>
          </p:nvSpPr>
          <p:spPr>
            <a:xfrm>
              <a:off x="7429520" y="1857364"/>
              <a:ext cx="1000132" cy="3357586"/>
            </a:xfrm>
            <a:prstGeom prst="upArrow">
              <a:avLst/>
            </a:prstGeom>
            <a:scene3d>
              <a:camera prst="orthographicFront">
                <a:rot lat="21299999"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上矢印 5"/>
            <p:cNvSpPr/>
            <p:nvPr/>
          </p:nvSpPr>
          <p:spPr>
            <a:xfrm>
              <a:off x="5857884" y="3214686"/>
              <a:ext cx="1000132" cy="20002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5572132" y="5286388"/>
              <a:ext cx="1643074"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ja-JP" sz="1200" dirty="0" smtClean="0">
                  <a:ln>
                    <a:solidFill>
                      <a:schemeClr val="tx1"/>
                    </a:solidFill>
                  </a:ln>
                  <a:solidFill>
                    <a:schemeClr val="dk1"/>
                  </a:solidFill>
                  <a:latin typeface="+mn-lt"/>
                  <a:ea typeface="+mn-ea"/>
                </a:rPr>
                <a:t>Professional User</a:t>
              </a:r>
              <a:endParaRPr lang="ja-JP" altLang="en-US" sz="1200" dirty="0" smtClean="0">
                <a:ln>
                  <a:solidFill>
                    <a:schemeClr val="tx1"/>
                  </a:solidFill>
                </a:ln>
                <a:solidFill>
                  <a:schemeClr val="dk1"/>
                </a:solidFill>
                <a:latin typeface="+mn-lt"/>
                <a:ea typeface="+mn-ea"/>
              </a:endParaRPr>
            </a:p>
          </p:txBody>
        </p:sp>
        <p:sp>
          <p:nvSpPr>
            <p:cNvPr id="8" name="テキスト ボックス 7"/>
            <p:cNvSpPr txBox="1"/>
            <p:nvPr/>
          </p:nvSpPr>
          <p:spPr>
            <a:xfrm>
              <a:off x="7429520" y="5286388"/>
              <a:ext cx="1000164" cy="28575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1200" dirty="0" smtClean="0">
                  <a:ln>
                    <a:solidFill>
                      <a:schemeClr val="tx1"/>
                    </a:solidFill>
                  </a:ln>
                </a:rPr>
                <a:t>Developer</a:t>
              </a:r>
              <a:endParaRPr kumimoji="1" lang="ja-JP" altLang="en-US" sz="1200" dirty="0">
                <a:ln>
                  <a:solidFill>
                    <a:schemeClr val="tx1"/>
                  </a:solidFill>
                </a:ln>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3200" dirty="0" smtClean="0">
                <a:latin typeface="Verdana" pitchFamily="34" charset="0"/>
              </a:rPr>
              <a:t>２．</a:t>
            </a:r>
            <a:r>
              <a:rPr lang="en-US" altLang="ja-JP" sz="3200" dirty="0" smtClean="0">
                <a:latin typeface="Verdana" pitchFamily="34" charset="0"/>
              </a:rPr>
              <a:t>VSTO</a:t>
            </a:r>
            <a:r>
              <a:rPr lang="ja-JP" altLang="en-US" sz="3200" dirty="0" smtClean="0">
                <a:latin typeface="Verdana" pitchFamily="34" charset="0"/>
              </a:rPr>
              <a:t> とその周りにある技術</a:t>
            </a:r>
            <a:r>
              <a:rPr kumimoji="1" lang="ja-JP" altLang="en-US" sz="3200" dirty="0" smtClean="0">
                <a:latin typeface="Verdana" pitchFamily="34" charset="0"/>
              </a:rPr>
              <a:t>達の関係</a:t>
            </a:r>
            <a:endParaRPr kumimoji="1" lang="ja-JP" altLang="en-US" sz="3200" dirty="0">
              <a:latin typeface="Verdana" pitchFamily="34" charset="0"/>
            </a:endParaRPr>
          </a:p>
        </p:txBody>
      </p:sp>
      <p:sp>
        <p:nvSpPr>
          <p:cNvPr id="3" name="テキスト プレースホルダ 2"/>
          <p:cNvSpPr>
            <a:spLocks noGrp="1"/>
          </p:cNvSpPr>
          <p:nvPr>
            <p:ph type="body" idx="1"/>
          </p:nvPr>
        </p:nvSpPr>
        <p:spPr/>
        <p:txBody>
          <a:bodyPr/>
          <a:lstStyle/>
          <a:p>
            <a:pPr>
              <a:buNone/>
            </a:pPr>
            <a:endParaRPr kumimoji="1" lang="ja-JP" altLang="en-US" dirty="0"/>
          </a:p>
        </p:txBody>
      </p:sp>
      <p:sp>
        <p:nvSpPr>
          <p:cNvPr id="6" name="角丸四角形 5"/>
          <p:cNvSpPr/>
          <p:nvPr/>
        </p:nvSpPr>
        <p:spPr>
          <a:xfrm>
            <a:off x="857224" y="4357694"/>
            <a:ext cx="7286676" cy="714380"/>
          </a:xfrm>
          <a:prstGeom prst="roundRect">
            <a:avLst/>
          </a:prstGeom>
          <a:solidFill>
            <a:srgbClr val="FFCC66"/>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C00000"/>
                </a:solidFill>
              </a:rPr>
              <a:t>the Microsoft Office System</a:t>
            </a:r>
            <a:endParaRPr kumimoji="1" lang="ja-JP" altLang="en-US" dirty="0">
              <a:solidFill>
                <a:srgbClr val="C00000"/>
              </a:solidFill>
            </a:endParaRPr>
          </a:p>
        </p:txBody>
      </p:sp>
      <p:sp>
        <p:nvSpPr>
          <p:cNvPr id="7" name="角丸四角形 6"/>
          <p:cNvSpPr/>
          <p:nvPr/>
        </p:nvSpPr>
        <p:spPr>
          <a:xfrm>
            <a:off x="857224" y="3571876"/>
            <a:ext cx="2643206" cy="714380"/>
          </a:xfrm>
          <a:prstGeom prst="roundRect">
            <a:avLst/>
          </a:prstGeom>
          <a:solidFill>
            <a:schemeClr val="accent1">
              <a:lumMod val="75000"/>
            </a:schemeClr>
          </a:solidFill>
          <a:ln>
            <a:solidFill>
              <a:schemeClr val="accent1">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accent1">
                    <a:lumMod val="25000"/>
                  </a:schemeClr>
                </a:solidFill>
              </a:rPr>
              <a:t>Office Type Library</a:t>
            </a:r>
            <a:endParaRPr kumimoji="1" lang="ja-JP" altLang="en-US" dirty="0">
              <a:solidFill>
                <a:schemeClr val="accent1">
                  <a:lumMod val="25000"/>
                </a:schemeClr>
              </a:solidFill>
            </a:endParaRPr>
          </a:p>
        </p:txBody>
      </p:sp>
      <p:sp>
        <p:nvSpPr>
          <p:cNvPr id="8" name="角丸四角形 7"/>
          <p:cNvSpPr/>
          <p:nvPr/>
        </p:nvSpPr>
        <p:spPr>
          <a:xfrm>
            <a:off x="3571868" y="3571876"/>
            <a:ext cx="4572032" cy="714380"/>
          </a:xfrm>
          <a:prstGeom prst="roundRect">
            <a:avLst/>
          </a:prstGeom>
          <a:solidFill>
            <a:schemeClr val="accent1">
              <a:lumMod val="75000"/>
            </a:schemeClr>
          </a:solidFill>
          <a:ln>
            <a:solidFill>
              <a:schemeClr val="accent1">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accent1">
                    <a:lumMod val="25000"/>
                  </a:schemeClr>
                </a:solidFill>
              </a:rPr>
              <a:t>Primary </a:t>
            </a:r>
            <a:r>
              <a:rPr lang="en-US" altLang="ja-JP" dirty="0" err="1" smtClean="0">
                <a:solidFill>
                  <a:schemeClr val="accent1">
                    <a:lumMod val="25000"/>
                  </a:schemeClr>
                </a:solidFill>
              </a:rPr>
              <a:t>Interop</a:t>
            </a:r>
            <a:r>
              <a:rPr lang="en-US" altLang="ja-JP" dirty="0" smtClean="0">
                <a:solidFill>
                  <a:schemeClr val="accent1">
                    <a:lumMod val="25000"/>
                  </a:schemeClr>
                </a:solidFill>
              </a:rPr>
              <a:t>  Assemblies(PIA)</a:t>
            </a:r>
            <a:endParaRPr lang="en-US" altLang="ja-JP" dirty="0">
              <a:solidFill>
                <a:schemeClr val="accent1">
                  <a:lumMod val="25000"/>
                </a:schemeClr>
              </a:solidFill>
            </a:endParaRPr>
          </a:p>
        </p:txBody>
      </p:sp>
      <p:sp>
        <p:nvSpPr>
          <p:cNvPr id="9" name="角丸四角形 8"/>
          <p:cNvSpPr/>
          <p:nvPr/>
        </p:nvSpPr>
        <p:spPr>
          <a:xfrm>
            <a:off x="857224" y="2786058"/>
            <a:ext cx="2643206" cy="714380"/>
          </a:xfrm>
          <a:prstGeom prst="roundRect">
            <a:avLst/>
          </a:prstGeom>
          <a:solidFill>
            <a:srgbClr val="99CC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6600"/>
                </a:solidFill>
              </a:rPr>
              <a:t>VBA</a:t>
            </a:r>
            <a:endParaRPr kumimoji="1" lang="ja-JP" altLang="en-US" dirty="0">
              <a:solidFill>
                <a:srgbClr val="006600"/>
              </a:solidFill>
            </a:endParaRPr>
          </a:p>
        </p:txBody>
      </p:sp>
      <p:sp>
        <p:nvSpPr>
          <p:cNvPr id="10" name="角丸四角形 9"/>
          <p:cNvSpPr/>
          <p:nvPr/>
        </p:nvSpPr>
        <p:spPr>
          <a:xfrm>
            <a:off x="3571868" y="2786058"/>
            <a:ext cx="4572032" cy="714380"/>
          </a:xfrm>
          <a:prstGeom prst="roundRect">
            <a:avLst/>
          </a:prstGeom>
          <a:solidFill>
            <a:srgbClr val="99CC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6600"/>
                </a:solidFill>
              </a:rPr>
              <a:t>VB.NET/C# - .NET Framework</a:t>
            </a:r>
            <a:endParaRPr kumimoji="1" lang="ja-JP" altLang="en-US" dirty="0">
              <a:solidFill>
                <a:srgbClr val="006600"/>
              </a:solidFill>
            </a:endParaRPr>
          </a:p>
        </p:txBody>
      </p:sp>
      <p:sp>
        <p:nvSpPr>
          <p:cNvPr id="11" name="角丸四角形 10"/>
          <p:cNvSpPr/>
          <p:nvPr/>
        </p:nvSpPr>
        <p:spPr>
          <a:xfrm>
            <a:off x="3571868" y="2000240"/>
            <a:ext cx="2286016" cy="714380"/>
          </a:xfrm>
          <a:prstGeom prst="roundRect">
            <a:avLst/>
          </a:prstGeom>
          <a:solidFill>
            <a:srgbClr val="FFCCFF"/>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FF0066"/>
                </a:solidFill>
              </a:rPr>
              <a:t>VSTO</a:t>
            </a:r>
            <a:endParaRPr kumimoji="1" lang="ja-JP" altLang="en-US" dirty="0">
              <a:solidFill>
                <a:srgbClr val="FF0066"/>
              </a:solidFill>
            </a:endParaRPr>
          </a:p>
        </p:txBody>
      </p:sp>
      <p:sp>
        <p:nvSpPr>
          <p:cNvPr id="12" name="角丸四角形 11"/>
          <p:cNvSpPr/>
          <p:nvPr/>
        </p:nvSpPr>
        <p:spPr>
          <a:xfrm>
            <a:off x="5929322" y="2000240"/>
            <a:ext cx="2214578" cy="714380"/>
          </a:xfrm>
          <a:prstGeom prst="roundRect">
            <a:avLst/>
          </a:prstGeom>
          <a:solidFill>
            <a:schemeClr val="accent6">
              <a:lumMod val="20000"/>
              <a:lumOff val="8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accent6">
                    <a:lumMod val="75000"/>
                  </a:schemeClr>
                </a:solidFill>
              </a:rPr>
              <a:t>VSTA</a:t>
            </a:r>
            <a:endParaRPr kumimoji="1" lang="ja-JP" altLang="en-US"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3200" dirty="0" smtClean="0">
                <a:latin typeface="Verdana" pitchFamily="34" charset="0"/>
              </a:rPr>
              <a:t>３．そもそも</a:t>
            </a:r>
            <a:r>
              <a:rPr lang="en-US" altLang="ja-JP" sz="3200" dirty="0" smtClean="0">
                <a:latin typeface="Verdana" pitchFamily="34" charset="0"/>
              </a:rPr>
              <a:t>…VSTO </a:t>
            </a:r>
            <a:r>
              <a:rPr lang="ja-JP" altLang="en-US" sz="3200" dirty="0" smtClean="0">
                <a:latin typeface="Verdana" pitchFamily="34" charset="0"/>
              </a:rPr>
              <a:t>ってナニ？</a:t>
            </a:r>
            <a:endParaRPr kumimoji="1" lang="ja-JP" altLang="en-US" sz="3200" dirty="0"/>
          </a:p>
        </p:txBody>
      </p:sp>
      <p:sp>
        <p:nvSpPr>
          <p:cNvPr id="3" name="テキスト プレースホルダ 2"/>
          <p:cNvSpPr>
            <a:spLocks noGrp="1"/>
          </p:cNvSpPr>
          <p:nvPr>
            <p:ph type="body" idx="1"/>
          </p:nvPr>
        </p:nvSpPr>
        <p:spPr/>
        <p:txBody>
          <a:bodyPr/>
          <a:lstStyle/>
          <a:p>
            <a:pPr>
              <a:buNone/>
            </a:pPr>
            <a:endParaRPr kumimoji="1" lang="ja-JP" altLang="en-US" dirty="0">
              <a:latin typeface="Verdana" pitchFamily="34" charset="0"/>
            </a:endParaRPr>
          </a:p>
        </p:txBody>
      </p:sp>
      <p:sp>
        <p:nvSpPr>
          <p:cNvPr id="4" name="テキスト ボックス 3"/>
          <p:cNvSpPr txBox="1"/>
          <p:nvPr/>
        </p:nvSpPr>
        <p:spPr>
          <a:xfrm>
            <a:off x="571472" y="1643050"/>
            <a:ext cx="8001056" cy="1200329"/>
          </a:xfrm>
          <a:prstGeom prst="rect">
            <a:avLst/>
          </a:prstGeom>
          <a:noFill/>
        </p:spPr>
        <p:txBody>
          <a:bodyPr wrap="square" rtlCol="0">
            <a:spAutoFit/>
          </a:bodyPr>
          <a:lstStyle/>
          <a:p>
            <a:r>
              <a:rPr kumimoji="1" lang="ja-JP" altLang="en-US" sz="2400" dirty="0" smtClean="0"/>
              <a:t>マネージドコードで </a:t>
            </a:r>
            <a:r>
              <a:rPr kumimoji="1" lang="en-US" altLang="ja-JP" sz="2400" dirty="0" smtClean="0"/>
              <a:t>Microsoft Office System </a:t>
            </a:r>
            <a:r>
              <a:rPr kumimoji="1" lang="ja-JP" altLang="en-US" sz="2400" dirty="0" smtClean="0"/>
              <a:t>を</a:t>
            </a:r>
            <a:endParaRPr kumimoji="1" lang="en-US" altLang="ja-JP" sz="2400" dirty="0" smtClean="0"/>
          </a:p>
          <a:p>
            <a:r>
              <a:rPr lang="ja-JP" altLang="en-US" sz="2400" dirty="0" smtClean="0"/>
              <a:t>プラットフォームとしたアプリケーションを開発するための</a:t>
            </a:r>
            <a:endParaRPr lang="en-US" altLang="ja-JP" sz="2400" dirty="0" smtClean="0"/>
          </a:p>
          <a:p>
            <a:r>
              <a:rPr lang="ja-JP" altLang="en-US" sz="2400" dirty="0" smtClean="0"/>
              <a:t>開発環境拡張セットです</a:t>
            </a:r>
            <a:r>
              <a:rPr kumimoji="1" lang="ja-JP" altLang="en-US" sz="2400" dirty="0" smtClean="0"/>
              <a:t>。</a:t>
            </a:r>
            <a:endParaRPr kumimoji="1" lang="ja-JP" altLang="en-US" sz="2400" dirty="0"/>
          </a:p>
        </p:txBody>
      </p:sp>
      <p:sp>
        <p:nvSpPr>
          <p:cNvPr id="5" name="テキスト ボックス 4"/>
          <p:cNvSpPr txBox="1"/>
          <p:nvPr/>
        </p:nvSpPr>
        <p:spPr>
          <a:xfrm>
            <a:off x="571472" y="3000372"/>
            <a:ext cx="8001056" cy="1938992"/>
          </a:xfrm>
          <a:prstGeom prst="rect">
            <a:avLst/>
          </a:prstGeom>
          <a:noFill/>
        </p:spPr>
        <p:txBody>
          <a:bodyPr wrap="square" rtlCol="0">
            <a:spAutoFit/>
          </a:bodyPr>
          <a:lstStyle/>
          <a:p>
            <a:r>
              <a:rPr kumimoji="1" lang="ja-JP" altLang="en-US" sz="2400" dirty="0" smtClean="0">
                <a:latin typeface="Verdana" pitchFamily="34" charset="0"/>
              </a:rPr>
              <a:t>具体的にどんな事ができるかというのは、</a:t>
            </a:r>
            <a:endParaRPr kumimoji="1" lang="en-US" altLang="ja-JP" sz="2400" dirty="0" smtClean="0">
              <a:latin typeface="Verdana" pitchFamily="34" charset="0"/>
            </a:endParaRPr>
          </a:p>
          <a:p>
            <a:r>
              <a:rPr kumimoji="1" lang="en-US" altLang="ja-JP" sz="2400" dirty="0" err="1" smtClean="0">
                <a:latin typeface="Verdana" pitchFamily="34" charset="0"/>
              </a:rPr>
              <a:t>msdn</a:t>
            </a:r>
            <a:r>
              <a:rPr kumimoji="1" lang="en-US" altLang="ja-JP" sz="2400" dirty="0" smtClean="0">
                <a:latin typeface="Verdana" pitchFamily="34" charset="0"/>
              </a:rPr>
              <a:t>: </a:t>
            </a:r>
            <a:r>
              <a:rPr kumimoji="1" lang="ja-JP" altLang="en-US" sz="2400" dirty="0" smtClean="0">
                <a:latin typeface="Verdana" pitchFamily="34" charset="0"/>
              </a:rPr>
              <a:t>製品の組み合わせごとに使用できる機能</a:t>
            </a:r>
            <a:endParaRPr kumimoji="1" lang="en-US" altLang="ja-JP" sz="2400" dirty="0" smtClean="0">
              <a:latin typeface="Verdana" pitchFamily="34" charset="0"/>
            </a:endParaRPr>
          </a:p>
          <a:p>
            <a:r>
              <a:rPr lang="en-US" altLang="ja-JP" sz="2400" u="sng" dirty="0" smtClean="0">
                <a:solidFill>
                  <a:schemeClr val="accent2"/>
                </a:solidFill>
                <a:latin typeface="Verdana" pitchFamily="34" charset="0"/>
              </a:rPr>
              <a:t>http://msdn2.microsoft.com/ja-jp/library/aa942839(VS.80).aspx</a:t>
            </a:r>
          </a:p>
          <a:p>
            <a:r>
              <a:rPr kumimoji="1" lang="ja-JP" altLang="en-US" sz="2400" dirty="0" smtClean="0">
                <a:latin typeface="Verdana" pitchFamily="34" charset="0"/>
              </a:rPr>
              <a:t>を参照してください。</a:t>
            </a:r>
            <a:endParaRPr kumimoji="1" lang="ja-JP" altLang="en-US" sz="2400" dirty="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200" dirty="0" smtClean="0"/>
              <a:t>４．ドキュメント</a:t>
            </a:r>
            <a:r>
              <a:rPr lang="en-US" altLang="ja-JP" sz="3200" dirty="0" smtClean="0"/>
              <a:t>/</a:t>
            </a:r>
            <a:r>
              <a:rPr lang="ja-JP" altLang="en-US" sz="3200" dirty="0" smtClean="0"/>
              <a:t>アプリケーションレベルって何</a:t>
            </a:r>
            <a:r>
              <a:rPr lang="en-US" altLang="ja-JP" sz="3200" dirty="0" smtClean="0"/>
              <a:t>?</a:t>
            </a:r>
            <a:br>
              <a:rPr lang="en-US" altLang="ja-JP" sz="3200" dirty="0" smtClean="0"/>
            </a:br>
            <a:endParaRPr kumimoji="1" lang="ja-JP" altLang="en-US" sz="3200" dirty="0"/>
          </a:p>
        </p:txBody>
      </p:sp>
      <p:sp>
        <p:nvSpPr>
          <p:cNvPr id="3" name="テキスト プレースホルダ 2"/>
          <p:cNvSpPr>
            <a:spLocks noGrp="1"/>
          </p:cNvSpPr>
          <p:nvPr>
            <p:ph type="body" idx="1"/>
          </p:nvPr>
        </p:nvSpPr>
        <p:spPr/>
        <p:txBody>
          <a:bodyPr/>
          <a:lstStyle/>
          <a:p>
            <a:pPr>
              <a:buNone/>
            </a:pPr>
            <a:endParaRPr lang="en-US" altLang="ja-JP" dirty="0" smtClean="0"/>
          </a:p>
        </p:txBody>
      </p:sp>
      <p:graphicFrame>
        <p:nvGraphicFramePr>
          <p:cNvPr id="4" name="図表 3"/>
          <p:cNvGraphicFramePr/>
          <p:nvPr/>
        </p:nvGraphicFramePr>
        <p:xfrm>
          <a:off x="285720" y="1285860"/>
          <a:ext cx="8572560" cy="3857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3200" dirty="0" smtClean="0">
                <a:latin typeface="Verdana" pitchFamily="34" charset="0"/>
              </a:rPr>
              <a:t>５．</a:t>
            </a:r>
            <a:r>
              <a:rPr kumimoji="1" lang="en-US" altLang="ja-JP" sz="3200" dirty="0" smtClean="0">
                <a:latin typeface="Verdana" pitchFamily="34" charset="0"/>
              </a:rPr>
              <a:t>VSTO</a:t>
            </a:r>
            <a:r>
              <a:rPr kumimoji="1" lang="ja-JP" altLang="en-US" sz="3200" dirty="0" smtClean="0">
                <a:latin typeface="Verdana" pitchFamily="34" charset="0"/>
              </a:rPr>
              <a:t> </a:t>
            </a:r>
            <a:r>
              <a:rPr kumimoji="1" lang="en-US" altLang="ja-JP" sz="3200" dirty="0" smtClean="0">
                <a:latin typeface="Verdana" pitchFamily="34" charset="0"/>
              </a:rPr>
              <a:t>2005</a:t>
            </a:r>
            <a:r>
              <a:rPr kumimoji="1" lang="ja-JP" altLang="en-US" sz="3200" dirty="0" smtClean="0">
                <a:latin typeface="Verdana" pitchFamily="34" charset="0"/>
              </a:rPr>
              <a:t> </a:t>
            </a:r>
            <a:r>
              <a:rPr kumimoji="1" lang="en-US" altLang="ja-JP" sz="3200" dirty="0" smtClean="0">
                <a:latin typeface="Verdana" pitchFamily="34" charset="0"/>
              </a:rPr>
              <a:t>SE </a:t>
            </a:r>
            <a:r>
              <a:rPr kumimoji="1" lang="ja-JP" altLang="en-US" sz="3200" dirty="0" smtClean="0">
                <a:latin typeface="Verdana" pitchFamily="34" charset="0"/>
              </a:rPr>
              <a:t>で目新しい事って</a:t>
            </a:r>
            <a:r>
              <a:rPr lang="ja-JP" altLang="en-US" sz="3200" dirty="0" smtClean="0">
                <a:latin typeface="Verdana" pitchFamily="34" charset="0"/>
              </a:rPr>
              <a:t>？</a:t>
            </a:r>
            <a:endParaRPr kumimoji="1" lang="ja-JP" altLang="en-US" sz="3200" dirty="0"/>
          </a:p>
        </p:txBody>
      </p:sp>
      <p:sp>
        <p:nvSpPr>
          <p:cNvPr id="3" name="テキスト プレースホルダ 2"/>
          <p:cNvSpPr>
            <a:spLocks noGrp="1"/>
          </p:cNvSpPr>
          <p:nvPr>
            <p:ph type="body" idx="1"/>
          </p:nvPr>
        </p:nvSpPr>
        <p:spPr/>
        <p:txBody>
          <a:bodyPr/>
          <a:lstStyle/>
          <a:p>
            <a:pPr>
              <a:buNone/>
            </a:pPr>
            <a:endParaRPr kumimoji="1" lang="ja-JP" altLang="en-US" dirty="0">
              <a:latin typeface="Verdana" pitchFamily="34" charset="0"/>
            </a:endParaRPr>
          </a:p>
        </p:txBody>
      </p:sp>
      <p:sp>
        <p:nvSpPr>
          <p:cNvPr id="5" name="テキスト ボックス 4"/>
          <p:cNvSpPr txBox="1"/>
          <p:nvPr/>
        </p:nvSpPr>
        <p:spPr>
          <a:xfrm>
            <a:off x="500034" y="4286256"/>
            <a:ext cx="8072494" cy="1938992"/>
          </a:xfrm>
          <a:prstGeom prst="rect">
            <a:avLst/>
          </a:prstGeom>
          <a:noFill/>
        </p:spPr>
        <p:txBody>
          <a:bodyPr wrap="square" rtlCol="0">
            <a:spAutoFit/>
          </a:bodyPr>
          <a:lstStyle/>
          <a:p>
            <a:r>
              <a:rPr kumimoji="1" lang="ja-JP" altLang="en-US" sz="2400" dirty="0" smtClean="0"/>
              <a:t>ただし、</a:t>
            </a:r>
            <a:r>
              <a:rPr kumimoji="1" lang="en-US" altLang="ja-JP" sz="2400" dirty="0" smtClean="0"/>
              <a:t>VSTO</a:t>
            </a:r>
            <a:r>
              <a:rPr kumimoji="1" lang="ja-JP" altLang="en-US" sz="2400" dirty="0" smtClean="0"/>
              <a:t> </a:t>
            </a:r>
            <a:r>
              <a:rPr kumimoji="1" lang="en-US" altLang="ja-JP" sz="2400" dirty="0" smtClean="0"/>
              <a:t>2005</a:t>
            </a:r>
            <a:r>
              <a:rPr kumimoji="1" lang="ja-JP" altLang="en-US" sz="2400" dirty="0" smtClean="0"/>
              <a:t> </a:t>
            </a:r>
            <a:r>
              <a:rPr kumimoji="1" lang="en-US" altLang="ja-JP" sz="2400" dirty="0" smtClean="0"/>
              <a:t>SE</a:t>
            </a:r>
            <a:r>
              <a:rPr kumimoji="1" lang="ja-JP" altLang="en-US" sz="2400" dirty="0" smtClean="0"/>
              <a:t> では、</a:t>
            </a:r>
            <a:r>
              <a:rPr kumimoji="1" lang="en-US" altLang="ja-JP" sz="2400" dirty="0" smtClean="0"/>
              <a:t>Office</a:t>
            </a:r>
            <a:r>
              <a:rPr kumimoji="1" lang="ja-JP" altLang="en-US" sz="2400" dirty="0" smtClean="0"/>
              <a:t> </a:t>
            </a:r>
            <a:r>
              <a:rPr kumimoji="1" lang="en-US" altLang="ja-JP" sz="2400" dirty="0" smtClean="0"/>
              <a:t>2007</a:t>
            </a:r>
            <a:r>
              <a:rPr kumimoji="1" lang="ja-JP" altLang="en-US" sz="2400" dirty="0" smtClean="0"/>
              <a:t> の</a:t>
            </a:r>
            <a:endParaRPr kumimoji="1" lang="en-US" altLang="ja-JP" sz="2400" dirty="0" smtClean="0"/>
          </a:p>
          <a:p>
            <a:r>
              <a:rPr lang="ja-JP" altLang="en-US" sz="2400" dirty="0" smtClean="0"/>
              <a:t>文書レベルのカスタマイズはできません。</a:t>
            </a:r>
            <a:endParaRPr lang="en-US" altLang="ja-JP" sz="2400" dirty="0" smtClean="0"/>
          </a:p>
          <a:p>
            <a:r>
              <a:rPr lang="ja-JP" altLang="en-US" sz="2400" dirty="0" smtClean="0"/>
              <a:t>また、</a:t>
            </a:r>
            <a:r>
              <a:rPr lang="en-US" altLang="ja-JP" sz="2400" dirty="0" smtClean="0"/>
              <a:t>Publisher</a:t>
            </a:r>
            <a:r>
              <a:rPr lang="ja-JP" altLang="en-US" sz="2400" dirty="0" smtClean="0"/>
              <a:t> 等のアプリケーションにも対応していません。</a:t>
            </a:r>
            <a:endParaRPr lang="en-US" altLang="ja-JP" sz="2400" dirty="0" smtClean="0"/>
          </a:p>
          <a:p>
            <a:endParaRPr lang="en-US" altLang="ja-JP" sz="2400" dirty="0" smtClean="0"/>
          </a:p>
          <a:p>
            <a:r>
              <a:rPr kumimoji="1" lang="ja-JP" altLang="en-US" sz="2400" dirty="0" smtClean="0"/>
              <a:t>なので？</a:t>
            </a:r>
            <a:r>
              <a:rPr kumimoji="1" lang="en-US" altLang="ja-JP" sz="2400" dirty="0" smtClean="0"/>
              <a:t>VSTO3.0</a:t>
            </a:r>
            <a:r>
              <a:rPr kumimoji="1" lang="ja-JP" altLang="en-US" sz="2400" dirty="0" smtClean="0"/>
              <a:t> </a:t>
            </a:r>
            <a:r>
              <a:rPr kumimoji="1" lang="ja-JP" altLang="en-US" sz="2400" dirty="0" err="1" smtClean="0"/>
              <a:t>までの</a:t>
            </a:r>
            <a:r>
              <a:rPr kumimoji="1" lang="ja-JP" altLang="en-US" sz="2400" dirty="0" smtClean="0"/>
              <a:t>中間バージョンとのお話があります。</a:t>
            </a:r>
            <a:endParaRPr kumimoji="1" lang="ja-JP" altLang="en-US" sz="2400" dirty="0"/>
          </a:p>
        </p:txBody>
      </p:sp>
      <p:sp>
        <p:nvSpPr>
          <p:cNvPr id="6" name="テキスト ボックス 5"/>
          <p:cNvSpPr txBox="1"/>
          <p:nvPr/>
        </p:nvSpPr>
        <p:spPr>
          <a:xfrm>
            <a:off x="571472" y="1142984"/>
            <a:ext cx="8072494" cy="1569660"/>
          </a:xfrm>
          <a:prstGeom prst="rect">
            <a:avLst/>
          </a:prstGeom>
          <a:noFill/>
        </p:spPr>
        <p:txBody>
          <a:bodyPr wrap="square" rtlCol="0">
            <a:spAutoFit/>
          </a:bodyPr>
          <a:lstStyle/>
          <a:p>
            <a:r>
              <a:rPr kumimoji="1" lang="en-US" altLang="ja-JP" sz="2400" dirty="0" smtClean="0">
                <a:latin typeface="Verdana" pitchFamily="34" charset="0"/>
              </a:rPr>
              <a:t>SE</a:t>
            </a:r>
            <a:r>
              <a:rPr kumimoji="1" lang="ja-JP" altLang="en-US" sz="2400" dirty="0" smtClean="0">
                <a:latin typeface="Verdana" pitchFamily="34" charset="0"/>
              </a:rPr>
              <a:t> より前のバージョンでは</a:t>
            </a:r>
            <a:endParaRPr kumimoji="1" lang="en-US" altLang="ja-JP" sz="2400" dirty="0" smtClean="0">
              <a:latin typeface="Verdana" pitchFamily="34" charset="0"/>
            </a:endParaRPr>
          </a:p>
          <a:p>
            <a:r>
              <a:rPr lang="ja-JP" altLang="en-US" sz="2400" dirty="0" smtClean="0">
                <a:latin typeface="Verdana" pitchFamily="34" charset="0"/>
              </a:rPr>
              <a:t>いじれる対象が </a:t>
            </a:r>
            <a:r>
              <a:rPr lang="en-US" altLang="ja-JP" sz="2400" dirty="0" smtClean="0">
                <a:latin typeface="Verdana" pitchFamily="34" charset="0"/>
              </a:rPr>
              <a:t>Office</a:t>
            </a:r>
            <a:r>
              <a:rPr lang="ja-JP" altLang="en-US" sz="2400" dirty="0" smtClean="0">
                <a:latin typeface="Verdana" pitchFamily="34" charset="0"/>
              </a:rPr>
              <a:t> </a:t>
            </a:r>
            <a:r>
              <a:rPr lang="en-US" altLang="ja-JP" sz="2400" dirty="0" smtClean="0">
                <a:latin typeface="Verdana" pitchFamily="34" charset="0"/>
              </a:rPr>
              <a:t>2003 </a:t>
            </a:r>
            <a:r>
              <a:rPr lang="ja-JP" altLang="en-US" sz="2400" dirty="0" smtClean="0">
                <a:latin typeface="Verdana" pitchFamily="34" charset="0"/>
              </a:rPr>
              <a:t>で</a:t>
            </a:r>
            <a:endParaRPr lang="en-US" altLang="ja-JP" sz="2400" dirty="0" smtClean="0">
              <a:latin typeface="Verdana" pitchFamily="34" charset="0"/>
            </a:endParaRPr>
          </a:p>
          <a:p>
            <a:r>
              <a:rPr kumimoji="1" lang="en-US" altLang="ja-JP" sz="2400" dirty="0" smtClean="0">
                <a:latin typeface="Verdana" pitchFamily="34" charset="0"/>
              </a:rPr>
              <a:t>Excel </a:t>
            </a:r>
            <a:r>
              <a:rPr kumimoji="1" lang="ja-JP" altLang="en-US" sz="2400" dirty="0" smtClean="0">
                <a:latin typeface="Verdana" pitchFamily="34" charset="0"/>
              </a:rPr>
              <a:t>・ </a:t>
            </a:r>
            <a:r>
              <a:rPr kumimoji="1" lang="en-US" altLang="ja-JP" sz="2400" dirty="0" smtClean="0">
                <a:latin typeface="Verdana" pitchFamily="34" charset="0"/>
              </a:rPr>
              <a:t>Word</a:t>
            </a:r>
            <a:r>
              <a:rPr kumimoji="1" lang="ja-JP" altLang="en-US" sz="2400" dirty="0" smtClean="0">
                <a:latin typeface="Verdana" pitchFamily="34" charset="0"/>
              </a:rPr>
              <a:t> の文書レベルのカスタマイズ と </a:t>
            </a:r>
            <a:r>
              <a:rPr kumimoji="1" lang="en-US" altLang="ja-JP" sz="2400" dirty="0" smtClean="0">
                <a:latin typeface="Verdana" pitchFamily="34" charset="0"/>
              </a:rPr>
              <a:t>Outlook</a:t>
            </a:r>
            <a:r>
              <a:rPr kumimoji="1" lang="ja-JP" altLang="en-US" sz="2400" dirty="0" smtClean="0">
                <a:latin typeface="Verdana" pitchFamily="34" charset="0"/>
              </a:rPr>
              <a:t> </a:t>
            </a:r>
            <a:r>
              <a:rPr lang="ja-JP" altLang="en-US" sz="2400" dirty="0" smtClean="0">
                <a:latin typeface="Verdana" pitchFamily="34" charset="0"/>
              </a:rPr>
              <a:t>アドイン</a:t>
            </a:r>
            <a:r>
              <a:rPr kumimoji="1" lang="ja-JP" altLang="en-US" sz="2400" dirty="0" smtClean="0">
                <a:latin typeface="Verdana" pitchFamily="34" charset="0"/>
              </a:rPr>
              <a:t>に</a:t>
            </a:r>
            <a:r>
              <a:rPr lang="ja-JP" altLang="en-US" sz="2400" dirty="0" smtClean="0">
                <a:latin typeface="Verdana" pitchFamily="34" charset="0"/>
              </a:rPr>
              <a:t>限られていました。</a:t>
            </a:r>
            <a:endParaRPr kumimoji="1" lang="ja-JP" altLang="en-US" sz="1200" dirty="0">
              <a:latin typeface="Verdana" pitchFamily="34" charset="0"/>
            </a:endParaRPr>
          </a:p>
        </p:txBody>
      </p:sp>
      <p:sp>
        <p:nvSpPr>
          <p:cNvPr id="7" name="テキスト ボックス 6"/>
          <p:cNvSpPr txBox="1"/>
          <p:nvPr/>
        </p:nvSpPr>
        <p:spPr>
          <a:xfrm>
            <a:off x="500034" y="2714620"/>
            <a:ext cx="8072494" cy="1569660"/>
          </a:xfrm>
          <a:prstGeom prst="rect">
            <a:avLst/>
          </a:prstGeom>
          <a:noFill/>
        </p:spPr>
        <p:txBody>
          <a:bodyPr wrap="square" rtlCol="0">
            <a:spAutoFit/>
          </a:bodyPr>
          <a:lstStyle/>
          <a:p>
            <a:r>
              <a:rPr lang="en-US" altLang="ja-JP" sz="2400" dirty="0" smtClean="0">
                <a:latin typeface="Verdana" pitchFamily="34" charset="0"/>
              </a:rPr>
              <a:t>VSTO</a:t>
            </a:r>
            <a:r>
              <a:rPr lang="ja-JP" altLang="en-US" sz="2400" dirty="0" smtClean="0">
                <a:latin typeface="Verdana" pitchFamily="34" charset="0"/>
              </a:rPr>
              <a:t> </a:t>
            </a:r>
            <a:r>
              <a:rPr lang="en-US" altLang="ja-JP" sz="2400" dirty="0" smtClean="0">
                <a:latin typeface="Verdana" pitchFamily="34" charset="0"/>
              </a:rPr>
              <a:t>2005</a:t>
            </a:r>
            <a:r>
              <a:rPr lang="ja-JP" altLang="en-US" sz="2400" dirty="0" smtClean="0">
                <a:latin typeface="Verdana" pitchFamily="34" charset="0"/>
              </a:rPr>
              <a:t> </a:t>
            </a:r>
            <a:r>
              <a:rPr lang="en-US" altLang="ja-JP" sz="2400" dirty="0" smtClean="0">
                <a:latin typeface="Verdana" pitchFamily="34" charset="0"/>
              </a:rPr>
              <a:t>SE</a:t>
            </a:r>
            <a:r>
              <a:rPr lang="ja-JP" altLang="en-US" sz="2400" dirty="0" smtClean="0">
                <a:latin typeface="Verdana" pitchFamily="34" charset="0"/>
              </a:rPr>
              <a:t> では</a:t>
            </a:r>
            <a:endParaRPr lang="en-US" altLang="ja-JP" sz="2400" dirty="0" smtClean="0">
              <a:latin typeface="Verdana" pitchFamily="34" charset="0"/>
            </a:endParaRPr>
          </a:p>
          <a:p>
            <a:r>
              <a:rPr lang="ja-JP" altLang="en-US" sz="2400" dirty="0" smtClean="0">
                <a:latin typeface="Verdana" pitchFamily="34" charset="0"/>
              </a:rPr>
              <a:t>・</a:t>
            </a:r>
            <a:r>
              <a:rPr lang="en-US" altLang="ja-JP" sz="2400" dirty="0" smtClean="0">
                <a:latin typeface="Verdana" pitchFamily="34" charset="0"/>
              </a:rPr>
              <a:t>Office 2007 </a:t>
            </a:r>
            <a:r>
              <a:rPr lang="ja-JP" altLang="en-US" sz="2400" dirty="0" smtClean="0">
                <a:latin typeface="Verdana" pitchFamily="34" charset="0"/>
              </a:rPr>
              <a:t>がいじれるようになりました</a:t>
            </a:r>
            <a:endParaRPr lang="en-US" altLang="ja-JP" sz="2400" dirty="0" smtClean="0">
              <a:latin typeface="Verdana" pitchFamily="34" charset="0"/>
            </a:endParaRPr>
          </a:p>
          <a:p>
            <a:r>
              <a:rPr lang="ja-JP" altLang="en-US" sz="2400" dirty="0" smtClean="0">
                <a:latin typeface="Verdana" pitchFamily="34" charset="0"/>
              </a:rPr>
              <a:t>・</a:t>
            </a:r>
            <a:r>
              <a:rPr lang="en-US" altLang="ja-JP" sz="2400" dirty="0" smtClean="0">
                <a:latin typeface="Verdana" pitchFamily="34" charset="0"/>
              </a:rPr>
              <a:t>InfoPath </a:t>
            </a:r>
            <a:r>
              <a:rPr lang="ja-JP" altLang="en-US" sz="2400" dirty="0" smtClean="0">
                <a:latin typeface="Verdana" pitchFamily="34" charset="0"/>
              </a:rPr>
              <a:t>・ </a:t>
            </a:r>
            <a:r>
              <a:rPr lang="en-US" altLang="ja-JP" sz="2400" dirty="0" smtClean="0">
                <a:latin typeface="Verdana" pitchFamily="34" charset="0"/>
              </a:rPr>
              <a:t>PowerPoint</a:t>
            </a:r>
            <a:r>
              <a:rPr lang="ja-JP" altLang="en-US" sz="2400" dirty="0" smtClean="0">
                <a:latin typeface="Verdana" pitchFamily="34" charset="0"/>
              </a:rPr>
              <a:t> ・ </a:t>
            </a:r>
            <a:r>
              <a:rPr lang="en-US" altLang="ja-JP" sz="2400" dirty="0" smtClean="0">
                <a:latin typeface="Verdana" pitchFamily="34" charset="0"/>
              </a:rPr>
              <a:t>Visio </a:t>
            </a:r>
            <a:r>
              <a:rPr lang="ja-JP" altLang="en-US" sz="2400" dirty="0" smtClean="0">
                <a:latin typeface="Verdana" pitchFamily="34" charset="0"/>
              </a:rPr>
              <a:t>の追加</a:t>
            </a:r>
            <a:endParaRPr lang="en-US" altLang="ja-JP" sz="2400" dirty="0" smtClean="0">
              <a:latin typeface="Verdana" pitchFamily="34" charset="0"/>
            </a:endParaRPr>
          </a:p>
          <a:p>
            <a:r>
              <a:rPr lang="ja-JP" altLang="en-US" sz="2400" dirty="0" smtClean="0">
                <a:latin typeface="Verdana" pitchFamily="34" charset="0"/>
              </a:rPr>
              <a:t>・アプリケーションレベルアドインの作成　などなど</a:t>
            </a:r>
            <a:r>
              <a:rPr lang="ja-JP" altLang="en-US" sz="2400" dirty="0" err="1" smtClean="0">
                <a:latin typeface="Verdana" pitchFamily="34" charset="0"/>
              </a:rPr>
              <a:t>。。。</a:t>
            </a:r>
            <a:endParaRPr lang="ja-JP" altLang="en-US" sz="1200" dirty="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3200" dirty="0" smtClean="0"/>
              <a:t>６．</a:t>
            </a:r>
            <a:r>
              <a:rPr kumimoji="1" lang="en-US" altLang="ja-JP" sz="3200" dirty="0" smtClean="0"/>
              <a:t>VSTO </a:t>
            </a:r>
            <a:r>
              <a:rPr lang="en-US" altLang="ja-JP" sz="3200" dirty="0" smtClean="0"/>
              <a:t>SE</a:t>
            </a:r>
            <a:r>
              <a:rPr lang="ja-JP" altLang="en-US" sz="3200" dirty="0" smtClean="0"/>
              <a:t> に必要な環境</a:t>
            </a:r>
            <a:endParaRPr kumimoji="1" lang="ja-JP" altLang="en-US" sz="3200" dirty="0"/>
          </a:p>
        </p:txBody>
      </p:sp>
      <p:sp>
        <p:nvSpPr>
          <p:cNvPr id="3" name="テキスト プレースホルダ 2"/>
          <p:cNvSpPr>
            <a:spLocks noGrp="1"/>
          </p:cNvSpPr>
          <p:nvPr>
            <p:ph type="body" idx="1"/>
          </p:nvPr>
        </p:nvSpPr>
        <p:spPr/>
        <p:txBody>
          <a:bodyPr/>
          <a:lstStyle/>
          <a:p>
            <a:pPr>
              <a:buNone/>
            </a:pPr>
            <a:r>
              <a:rPr lang="ja-JP" altLang="en-US" sz="1800" b="1" dirty="0" smtClean="0"/>
              <a:t>・開発の環境</a:t>
            </a:r>
            <a:endParaRPr lang="en-US" altLang="ja-JP" sz="1800" b="1" dirty="0" smtClean="0"/>
          </a:p>
          <a:p>
            <a:pPr>
              <a:buNone/>
            </a:pPr>
            <a:r>
              <a:rPr lang="ja-JP" altLang="en-US" sz="1600" dirty="0" smtClean="0"/>
              <a:t>　</a:t>
            </a:r>
            <a:r>
              <a:rPr lang="en-US" sz="1600" dirty="0" smtClean="0"/>
              <a:t>Visual Studio 2005 Professional</a:t>
            </a:r>
          </a:p>
          <a:p>
            <a:pPr>
              <a:buNone/>
            </a:pPr>
            <a:r>
              <a:rPr lang="ja-JP" altLang="en-US" sz="1600" dirty="0" smtClean="0"/>
              <a:t>　</a:t>
            </a:r>
            <a:r>
              <a:rPr lang="en-US" sz="1600" dirty="0" smtClean="0"/>
              <a:t>Visual Studio 2005 Team Suite </a:t>
            </a:r>
          </a:p>
          <a:p>
            <a:pPr>
              <a:buNone/>
            </a:pPr>
            <a:r>
              <a:rPr lang="ja-JP" altLang="en-US" sz="1600" dirty="0" smtClean="0"/>
              <a:t>　</a:t>
            </a:r>
            <a:r>
              <a:rPr lang="en-US" sz="1600" dirty="0" smtClean="0"/>
              <a:t>Visual Studio 2005 Team Edition </a:t>
            </a:r>
            <a:r>
              <a:rPr lang="ja-JP" altLang="en-US" sz="1600" dirty="0" smtClean="0"/>
              <a:t>の 各エディション</a:t>
            </a:r>
            <a:endParaRPr lang="en-US" sz="1600" dirty="0" smtClean="0"/>
          </a:p>
          <a:p>
            <a:pPr>
              <a:buNone/>
            </a:pPr>
            <a:r>
              <a:rPr lang="ja-JP" altLang="en-US" sz="1600" dirty="0" smtClean="0"/>
              <a:t>　</a:t>
            </a:r>
            <a:r>
              <a:rPr lang="en-US" sz="1600" dirty="0" smtClean="0"/>
              <a:t>Visual Studio 2005 Tools for the Microsoft Office System</a:t>
            </a:r>
          </a:p>
          <a:p>
            <a:pPr>
              <a:buNone/>
            </a:pPr>
            <a:r>
              <a:rPr lang="ja-JP" altLang="en-US" sz="1800" dirty="0" smtClean="0"/>
              <a:t>　</a:t>
            </a:r>
            <a:r>
              <a:rPr lang="en-US" altLang="ja-JP" sz="1800" dirty="0" smtClean="0"/>
              <a:t>Office  2003 </a:t>
            </a:r>
            <a:r>
              <a:rPr lang="ja-JP" altLang="en-US" sz="1800" b="1" u="sng" dirty="0" smtClean="0"/>
              <a:t>または</a:t>
            </a:r>
            <a:r>
              <a:rPr lang="ja-JP" altLang="en-US" sz="1800" dirty="0" smtClean="0"/>
              <a:t> </a:t>
            </a:r>
            <a:r>
              <a:rPr lang="en-US" altLang="ja-JP" sz="1800" dirty="0" smtClean="0"/>
              <a:t>Office 2007</a:t>
            </a:r>
            <a:endParaRPr kumimoji="1" lang="en-US" altLang="ja-JP" sz="1800" dirty="0" smtClean="0"/>
          </a:p>
          <a:p>
            <a:pPr>
              <a:buNone/>
            </a:pPr>
            <a:endParaRPr lang="en-US" altLang="ja-JP" sz="1800" b="1" dirty="0" smtClean="0"/>
          </a:p>
          <a:p>
            <a:pPr>
              <a:buNone/>
            </a:pPr>
            <a:r>
              <a:rPr lang="ja-JP" altLang="en-US" sz="1800" b="1" dirty="0" smtClean="0"/>
              <a:t>・アプリケーションを動作させるのに必要な環境</a:t>
            </a:r>
            <a:endParaRPr lang="en-US" altLang="ja-JP" sz="1800" b="1" dirty="0" smtClean="0"/>
          </a:p>
          <a:p>
            <a:pPr>
              <a:buNone/>
            </a:pPr>
            <a:r>
              <a:rPr lang="ja-JP" altLang="en-US" sz="1800" dirty="0" smtClean="0"/>
              <a:t>　</a:t>
            </a:r>
            <a:r>
              <a:rPr lang="en-US" altLang="ja-JP" sz="1800" dirty="0" smtClean="0"/>
              <a:t>.NET Framework 2.0</a:t>
            </a:r>
          </a:p>
          <a:p>
            <a:pPr>
              <a:buNone/>
            </a:pPr>
            <a:r>
              <a:rPr lang="ja-JP" altLang="en-US" sz="1800" dirty="0" smtClean="0"/>
              <a:t>　</a:t>
            </a:r>
            <a:r>
              <a:rPr lang="en-US" altLang="ja-JP" sz="1800" dirty="0" smtClean="0"/>
              <a:t>Office  2003</a:t>
            </a:r>
            <a:r>
              <a:rPr lang="ja-JP" altLang="en-US" sz="1800" dirty="0" smtClean="0"/>
              <a:t> または </a:t>
            </a:r>
            <a:r>
              <a:rPr lang="en-US" altLang="ja-JP" sz="1800" dirty="0" smtClean="0"/>
              <a:t>Office 2007</a:t>
            </a:r>
          </a:p>
          <a:p>
            <a:pPr>
              <a:buNone/>
            </a:pPr>
            <a:r>
              <a:rPr lang="ja-JP" altLang="en-US" sz="1800" dirty="0" smtClean="0"/>
              <a:t>　</a:t>
            </a:r>
            <a:r>
              <a:rPr lang="en-US" altLang="ja-JP" sz="1800" dirty="0" smtClean="0"/>
              <a:t>VSTO 2005 SE</a:t>
            </a:r>
            <a:r>
              <a:rPr lang="ja-JP" altLang="en-US" sz="1800" dirty="0" smtClean="0"/>
              <a:t> ランタイム（</a:t>
            </a:r>
            <a:r>
              <a:rPr lang="en-US" altLang="ja-JP" sz="1800" dirty="0" smtClean="0"/>
              <a:t>VSTO 2005 SE </a:t>
            </a:r>
            <a:r>
              <a:rPr lang="ja-JP" altLang="en-US" sz="1800" dirty="0" smtClean="0"/>
              <a:t>再頒布可能パッケージ）</a:t>
            </a:r>
            <a:endParaRPr lang="en-US" altLang="ja-JP" sz="1800" dirty="0" smtClean="0"/>
          </a:p>
          <a:p>
            <a:pPr>
              <a:buNone/>
            </a:pPr>
            <a:r>
              <a:rPr lang="ja-JP" altLang="en-US" sz="1800" dirty="0" smtClean="0"/>
              <a:t>　</a:t>
            </a:r>
            <a:r>
              <a:rPr lang="en-US" altLang="ja-JP" sz="1800" dirty="0" smtClean="0"/>
              <a:t>OS</a:t>
            </a:r>
            <a:r>
              <a:rPr lang="ja-JP" altLang="en-US" sz="1800" dirty="0" smtClean="0"/>
              <a:t> で英語以外を使用している場合、</a:t>
            </a:r>
            <a:endParaRPr lang="en-US" altLang="ja-JP" sz="1800" dirty="0" smtClean="0"/>
          </a:p>
          <a:p>
            <a:pPr>
              <a:buNone/>
            </a:pPr>
            <a:r>
              <a:rPr lang="ja-JP" altLang="en-US" sz="1800" dirty="0" smtClean="0"/>
              <a:t>　</a:t>
            </a:r>
            <a:r>
              <a:rPr lang="en-US" altLang="ja-JP" sz="1800" dirty="0" smtClean="0"/>
              <a:t>Visual Studio Tools for Office Language Pack</a:t>
            </a:r>
            <a:r>
              <a:rPr lang="ja-JP" altLang="en-US" sz="1800" dirty="0" smtClean="0"/>
              <a:t> が必要。</a:t>
            </a:r>
            <a:endParaRPr lang="en-US" altLang="ja-JP" sz="1800" dirty="0" smtClean="0"/>
          </a:p>
          <a:p>
            <a:pPr>
              <a:buNone/>
            </a:pPr>
            <a:r>
              <a:rPr lang="ja-JP" altLang="en-US" sz="1800" dirty="0" smtClean="0"/>
              <a:t>　（ランタイムのメッセージを </a:t>
            </a:r>
            <a:r>
              <a:rPr lang="en-US" altLang="ja-JP" sz="1800" dirty="0" smtClean="0"/>
              <a:t>OS </a:t>
            </a:r>
            <a:r>
              <a:rPr lang="ja-JP" altLang="en-US" sz="1800" dirty="0" smtClean="0"/>
              <a:t>と同じ言語で表示するため。）</a:t>
            </a:r>
            <a:endParaRPr lang="en-US" altLang="ja-JP" sz="1800" dirty="0" smtClean="0"/>
          </a:p>
        </p:txBody>
      </p:sp>
      <p:sp>
        <p:nvSpPr>
          <p:cNvPr id="4" name="左中かっこ 3"/>
          <p:cNvSpPr/>
          <p:nvPr/>
        </p:nvSpPr>
        <p:spPr>
          <a:xfrm>
            <a:off x="428596" y="1428736"/>
            <a:ext cx="214314" cy="85725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sz="3200" dirty="0" smtClean="0">
                <a:latin typeface="Verdana" pitchFamily="34" charset="0"/>
              </a:rPr>
              <a:t>７．</a:t>
            </a:r>
            <a:r>
              <a:rPr kumimoji="1" lang="en-US" altLang="ja-JP" sz="3200" dirty="0" smtClean="0">
                <a:latin typeface="Verdana" pitchFamily="34" charset="0"/>
              </a:rPr>
              <a:t>Demo</a:t>
            </a:r>
            <a:endParaRPr kumimoji="1" lang="ja-JP" altLang="en-US" sz="3200" dirty="0">
              <a:latin typeface="Verdana" pitchFamily="34" charset="0"/>
            </a:endParaRPr>
          </a:p>
        </p:txBody>
      </p:sp>
      <p:sp>
        <p:nvSpPr>
          <p:cNvPr id="3" name="テキスト プレースホルダ 2"/>
          <p:cNvSpPr>
            <a:spLocks noGrp="1"/>
          </p:cNvSpPr>
          <p:nvPr>
            <p:ph type="body" idx="1"/>
          </p:nvPr>
        </p:nvSpPr>
        <p:spPr/>
        <p:txBody>
          <a:bodyPr/>
          <a:lstStyle/>
          <a:p>
            <a:pPr>
              <a:buNone/>
            </a:pPr>
            <a:endParaRPr kumimoji="1" lang="ja-JP" altLang="en-US" dirty="0"/>
          </a:p>
        </p:txBody>
      </p:sp>
      <p:sp>
        <p:nvSpPr>
          <p:cNvPr id="4" name="テキスト ボックス 3"/>
          <p:cNvSpPr txBox="1"/>
          <p:nvPr/>
        </p:nvSpPr>
        <p:spPr>
          <a:xfrm>
            <a:off x="857224" y="1714488"/>
            <a:ext cx="7286676" cy="1384995"/>
          </a:xfrm>
          <a:prstGeom prst="rect">
            <a:avLst/>
          </a:prstGeom>
          <a:noFill/>
        </p:spPr>
        <p:txBody>
          <a:bodyPr wrap="square" rtlCol="0">
            <a:spAutoFit/>
          </a:bodyPr>
          <a:lstStyle/>
          <a:p>
            <a:r>
              <a:rPr kumimoji="1" lang="en-US" altLang="ja-JP" sz="2800" dirty="0" smtClean="0">
                <a:latin typeface="Verdana" pitchFamily="34" charset="0"/>
              </a:rPr>
              <a:t>VSTO 2005 SE </a:t>
            </a:r>
            <a:r>
              <a:rPr kumimoji="1" lang="ja-JP" altLang="en-US" sz="2800" dirty="0" smtClean="0">
                <a:latin typeface="Verdana" pitchFamily="34" charset="0"/>
              </a:rPr>
              <a:t>による </a:t>
            </a:r>
            <a:endParaRPr kumimoji="1" lang="en-US" altLang="ja-JP" sz="2800" dirty="0" smtClean="0">
              <a:latin typeface="Verdana" pitchFamily="34" charset="0"/>
            </a:endParaRPr>
          </a:p>
          <a:p>
            <a:r>
              <a:rPr kumimoji="1" lang="en-US" altLang="ja-JP" sz="2800" dirty="0" smtClean="0">
                <a:latin typeface="Verdana" pitchFamily="34" charset="0"/>
              </a:rPr>
              <a:t>Excel</a:t>
            </a:r>
            <a:r>
              <a:rPr kumimoji="1" lang="ja-JP" altLang="en-US" sz="2800" dirty="0" smtClean="0">
                <a:latin typeface="Verdana" pitchFamily="34" charset="0"/>
              </a:rPr>
              <a:t> </a:t>
            </a:r>
            <a:r>
              <a:rPr kumimoji="1" lang="en-US" altLang="ja-JP" sz="2800" dirty="0" smtClean="0">
                <a:latin typeface="Verdana" pitchFamily="34" charset="0"/>
              </a:rPr>
              <a:t>2007 </a:t>
            </a:r>
            <a:r>
              <a:rPr kumimoji="1" lang="ja-JP" altLang="en-US" sz="2800" dirty="0" smtClean="0">
                <a:latin typeface="Verdana" pitchFamily="34" charset="0"/>
              </a:rPr>
              <a:t>のリボンインターフェースの</a:t>
            </a:r>
            <a:endParaRPr kumimoji="1" lang="en-US" altLang="ja-JP" sz="2800" dirty="0" smtClean="0">
              <a:latin typeface="Verdana" pitchFamily="34" charset="0"/>
            </a:endParaRPr>
          </a:p>
          <a:p>
            <a:r>
              <a:rPr kumimoji="1" lang="ja-JP" altLang="en-US" sz="2800" dirty="0" smtClean="0">
                <a:latin typeface="Verdana" pitchFamily="34" charset="0"/>
              </a:rPr>
              <a:t>カスタマイズ</a:t>
            </a:r>
            <a:endParaRPr kumimoji="1" lang="ja-JP" altLang="en-US" sz="2800" dirty="0">
              <a:latin typeface="Verdana" pitchFamily="34" charset="0"/>
            </a:endParaRPr>
          </a:p>
        </p:txBody>
      </p:sp>
      <p:sp>
        <p:nvSpPr>
          <p:cNvPr id="6" name="テキスト ボックス 5"/>
          <p:cNvSpPr txBox="1"/>
          <p:nvPr/>
        </p:nvSpPr>
        <p:spPr>
          <a:xfrm>
            <a:off x="857224" y="4071942"/>
            <a:ext cx="7286676" cy="954107"/>
          </a:xfrm>
          <a:prstGeom prst="rect">
            <a:avLst/>
          </a:prstGeom>
          <a:noFill/>
        </p:spPr>
        <p:txBody>
          <a:bodyPr wrap="square" rtlCol="0">
            <a:spAutoFit/>
          </a:bodyPr>
          <a:lstStyle/>
          <a:p>
            <a:r>
              <a:rPr lang="en-US" altLang="ja-JP" sz="2800" dirty="0" smtClean="0">
                <a:latin typeface="Verdana" pitchFamily="34" charset="0"/>
              </a:rPr>
              <a:t>VSTO 2005 SE</a:t>
            </a:r>
            <a:r>
              <a:rPr lang="ja-JP" altLang="en-US" sz="2800" dirty="0" smtClean="0">
                <a:latin typeface="Verdana" pitchFamily="34" charset="0"/>
              </a:rPr>
              <a:t> による </a:t>
            </a:r>
            <a:endParaRPr lang="en-US" altLang="ja-JP" sz="2800" dirty="0" smtClean="0">
              <a:latin typeface="Verdana" pitchFamily="34" charset="0"/>
            </a:endParaRPr>
          </a:p>
          <a:p>
            <a:r>
              <a:rPr lang="en-US" altLang="ja-JP" sz="2800" dirty="0" smtClean="0">
                <a:latin typeface="Verdana" pitchFamily="34" charset="0"/>
              </a:rPr>
              <a:t>Excel</a:t>
            </a:r>
            <a:r>
              <a:rPr lang="ja-JP" altLang="en-US" sz="2800" dirty="0" smtClean="0">
                <a:latin typeface="Verdana" pitchFamily="34" charset="0"/>
              </a:rPr>
              <a:t> </a:t>
            </a:r>
            <a:r>
              <a:rPr lang="en-US" altLang="ja-JP" sz="2800" dirty="0" smtClean="0">
                <a:latin typeface="Verdana" pitchFamily="34" charset="0"/>
              </a:rPr>
              <a:t>2007</a:t>
            </a:r>
            <a:r>
              <a:rPr lang="ja-JP" altLang="en-US" sz="2800" dirty="0" smtClean="0">
                <a:latin typeface="Verdana" pitchFamily="34" charset="0"/>
              </a:rPr>
              <a:t> カスタム作業ウィンドウの追加</a:t>
            </a:r>
            <a:endParaRPr lang="ja-JP" altLang="en-US" sz="2800" dirty="0">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4013</TotalTime>
  <Words>668</Words>
  <Application>Microsoft Office PowerPoint</Application>
  <PresentationFormat>画面に合わせる (4:3)</PresentationFormat>
  <Paragraphs>116</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プレゼンテーション1</vt:lpstr>
      <vt:lpstr>スライド 1</vt:lpstr>
      <vt:lpstr>Agenda</vt:lpstr>
      <vt:lpstr>１． VSTO とその周りにある技術</vt:lpstr>
      <vt:lpstr>２．VSTO とその周りにある技術達の関係</vt:lpstr>
      <vt:lpstr>３．そもそも…VSTO ってナニ？</vt:lpstr>
      <vt:lpstr>４．ドキュメント/アプリケーションレベルって何? </vt:lpstr>
      <vt:lpstr>５．VSTO 2005 SE で目新しい事って？</vt:lpstr>
      <vt:lpstr>６．VSTO SE に必要な環境</vt:lpstr>
      <vt:lpstr>７．Demo</vt:lpstr>
      <vt:lpstr>８．Wrap-Up</vt:lpstr>
      <vt:lpstr>ありがとうございました。</vt:lpstr>
      <vt:lpstr>スライド 12</vt:lpstr>
      <vt:lpstr>スライド 13</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永幡直子</cp:lastModifiedBy>
  <cp:revision>96</cp:revision>
  <dcterms:created xsi:type="dcterms:W3CDTF">2006-05-15T04:25:02Z</dcterms:created>
  <dcterms:modified xsi:type="dcterms:W3CDTF">2007-04-15T02:59:24Z</dcterms:modified>
</cp:coreProperties>
</file>