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67" r:id="rId2"/>
    <p:sldId id="265" r:id="rId3"/>
    <p:sldId id="298" r:id="rId4"/>
    <p:sldId id="299" r:id="rId5"/>
    <p:sldId id="300" r:id="rId6"/>
    <p:sldId id="301" r:id="rId7"/>
    <p:sldId id="268" r:id="rId8"/>
    <p:sldId id="269" r:id="rId9"/>
    <p:sldId id="270" r:id="rId10"/>
    <p:sldId id="276" r:id="rId11"/>
    <p:sldId id="272" r:id="rId12"/>
    <p:sldId id="273" r:id="rId13"/>
    <p:sldId id="274" r:id="rId14"/>
    <p:sldId id="297" r:id="rId15"/>
    <p:sldId id="296" r:id="rId16"/>
    <p:sldId id="290" r:id="rId17"/>
    <p:sldId id="275" r:id="rId18"/>
    <p:sldId id="295" r:id="rId19"/>
    <p:sldId id="292" r:id="rId20"/>
    <p:sldId id="294" r:id="rId21"/>
    <p:sldId id="293" r:id="rId22"/>
    <p:sldId id="271" r:id="rId23"/>
    <p:sldId id="277" r:id="rId24"/>
    <p:sldId id="278" r:id="rId25"/>
    <p:sldId id="281" r:id="rId26"/>
    <p:sldId id="279" r:id="rId27"/>
    <p:sldId id="289" r:id="rId28"/>
    <p:sldId id="282" r:id="rId29"/>
    <p:sldId id="291" r:id="rId30"/>
    <p:sldId id="285" r:id="rId31"/>
    <p:sldId id="283" r:id="rId32"/>
    <p:sldId id="288" r:id="rId33"/>
    <p:sldId id="287" r:id="rId34"/>
    <p:sldId id="286" r:id="rId35"/>
    <p:sldId id="284" r:id="rId36"/>
    <p:sldId id="266" r:id="rId37"/>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26" autoAdjust="0"/>
    <p:restoredTop sz="94690" autoAdjust="0"/>
  </p:normalViewPr>
  <p:slideViewPr>
    <p:cSldViewPr>
      <p:cViewPr>
        <p:scale>
          <a:sx n="66" d="100"/>
          <a:sy n="66" d="100"/>
        </p:scale>
        <p:origin x="-1308"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8B421A-44C6-4759-B9F6-97DBF7F297E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2B6611A6-912D-4FC0-923B-124213A95522}">
      <dgm:prSet phldrT="[テキスト]"/>
      <dgm:spPr/>
      <dgm:t>
        <a:bodyPr/>
        <a:lstStyle/>
        <a:p>
          <a:r>
            <a:rPr kumimoji="1" lang="en-US" altLang="ja-JP" dirty="0" smtClean="0"/>
            <a:t>Window</a:t>
          </a:r>
          <a:endParaRPr kumimoji="1" lang="ja-JP" altLang="en-US" dirty="0"/>
        </a:p>
      </dgm:t>
    </dgm:pt>
    <dgm:pt modelId="{F5D0968A-D9E8-4BA9-8DF3-7D40B2DEB4F7}" type="parTrans" cxnId="{B9FD4769-087B-4C50-9782-247DCCBD7F82}">
      <dgm:prSet/>
      <dgm:spPr/>
      <dgm:t>
        <a:bodyPr/>
        <a:lstStyle/>
        <a:p>
          <a:endParaRPr kumimoji="1" lang="ja-JP" altLang="en-US"/>
        </a:p>
      </dgm:t>
    </dgm:pt>
    <dgm:pt modelId="{53EBF11A-F590-48E3-B001-B092103CD71A}" type="sibTrans" cxnId="{B9FD4769-087B-4C50-9782-247DCCBD7F82}">
      <dgm:prSet/>
      <dgm:spPr/>
      <dgm:t>
        <a:bodyPr/>
        <a:lstStyle/>
        <a:p>
          <a:endParaRPr kumimoji="1" lang="ja-JP" altLang="en-US"/>
        </a:p>
      </dgm:t>
    </dgm:pt>
    <dgm:pt modelId="{0BBE15A1-D347-43C0-ABD8-59924C1DE1EE}">
      <dgm:prSet phldrT="[テキスト]"/>
      <dgm:spPr/>
      <dgm:t>
        <a:bodyPr/>
        <a:lstStyle/>
        <a:p>
          <a:r>
            <a:rPr kumimoji="1" lang="en-US" altLang="ja-JP" dirty="0" err="1" smtClean="0"/>
            <a:t>UserControl</a:t>
          </a:r>
          <a:endParaRPr kumimoji="1" lang="ja-JP" altLang="en-US" dirty="0"/>
        </a:p>
      </dgm:t>
    </dgm:pt>
    <dgm:pt modelId="{1DCF2B22-68A8-46F6-A868-18366A66AAE8}" type="parTrans" cxnId="{E531F74D-374F-46FD-B8B2-5528E52D5171}">
      <dgm:prSet/>
      <dgm:spPr/>
      <dgm:t>
        <a:bodyPr/>
        <a:lstStyle/>
        <a:p>
          <a:endParaRPr kumimoji="1" lang="ja-JP" altLang="en-US"/>
        </a:p>
      </dgm:t>
    </dgm:pt>
    <dgm:pt modelId="{A6FBE0D7-CE97-4570-A7B6-A32AE530CC37}" type="sibTrans" cxnId="{E531F74D-374F-46FD-B8B2-5528E52D5171}">
      <dgm:prSet/>
      <dgm:spPr/>
      <dgm:t>
        <a:bodyPr/>
        <a:lstStyle/>
        <a:p>
          <a:endParaRPr kumimoji="1" lang="ja-JP" altLang="en-US"/>
        </a:p>
      </dgm:t>
    </dgm:pt>
    <dgm:pt modelId="{655C4AFB-1F26-4BD9-8DDB-B5FEA4221196}">
      <dgm:prSet phldrT="[テキスト]"/>
      <dgm:spPr/>
      <dgm:t>
        <a:bodyPr/>
        <a:lstStyle/>
        <a:p>
          <a:r>
            <a:rPr kumimoji="1" lang="en-US" altLang="ja-JP" dirty="0" smtClean="0"/>
            <a:t>Button</a:t>
          </a:r>
          <a:endParaRPr kumimoji="1" lang="ja-JP" altLang="en-US" dirty="0"/>
        </a:p>
      </dgm:t>
    </dgm:pt>
    <dgm:pt modelId="{6C3867D2-A96F-4CD0-BC88-CEF7D7EC7A22}" type="parTrans" cxnId="{8ED1694E-3FD1-4D16-9FE1-3C5511967A47}">
      <dgm:prSet/>
      <dgm:spPr/>
      <dgm:t>
        <a:bodyPr/>
        <a:lstStyle/>
        <a:p>
          <a:endParaRPr kumimoji="1" lang="ja-JP" altLang="en-US"/>
        </a:p>
      </dgm:t>
    </dgm:pt>
    <dgm:pt modelId="{EAB73489-84F9-4B55-B28B-36F17B81D65B}" type="sibTrans" cxnId="{8ED1694E-3FD1-4D16-9FE1-3C5511967A47}">
      <dgm:prSet/>
      <dgm:spPr/>
      <dgm:t>
        <a:bodyPr/>
        <a:lstStyle/>
        <a:p>
          <a:endParaRPr kumimoji="1" lang="ja-JP" altLang="en-US"/>
        </a:p>
      </dgm:t>
    </dgm:pt>
    <dgm:pt modelId="{83DA4B14-77E5-44FF-AD8C-84D9A2D9053A}" type="pres">
      <dgm:prSet presAssocID="{3A8B421A-44C6-4759-B9F6-97DBF7F297EA}" presName="hierChild1" presStyleCnt="0">
        <dgm:presLayoutVars>
          <dgm:chPref val="1"/>
          <dgm:dir/>
          <dgm:animOne val="branch"/>
          <dgm:animLvl val="lvl"/>
          <dgm:resizeHandles/>
        </dgm:presLayoutVars>
      </dgm:prSet>
      <dgm:spPr/>
      <dgm:t>
        <a:bodyPr/>
        <a:lstStyle/>
        <a:p>
          <a:endParaRPr kumimoji="1" lang="ja-JP" altLang="en-US"/>
        </a:p>
      </dgm:t>
    </dgm:pt>
    <dgm:pt modelId="{9FDB81F0-3159-4B6E-A0CE-8698439B5773}" type="pres">
      <dgm:prSet presAssocID="{2B6611A6-912D-4FC0-923B-124213A95522}" presName="hierRoot1" presStyleCnt="0"/>
      <dgm:spPr/>
    </dgm:pt>
    <dgm:pt modelId="{045758F8-2E50-45C0-8ABD-3638E0ED1C98}" type="pres">
      <dgm:prSet presAssocID="{2B6611A6-912D-4FC0-923B-124213A95522}" presName="composite" presStyleCnt="0"/>
      <dgm:spPr/>
    </dgm:pt>
    <dgm:pt modelId="{67F2FAA9-772A-4971-ACC7-73F81675EAC2}" type="pres">
      <dgm:prSet presAssocID="{2B6611A6-912D-4FC0-923B-124213A95522}" presName="background" presStyleLbl="node0" presStyleIdx="0" presStyleCnt="1"/>
      <dgm:spPr/>
    </dgm:pt>
    <dgm:pt modelId="{B1D64AFF-26A2-44AA-B8A3-20647D8A2CE6}" type="pres">
      <dgm:prSet presAssocID="{2B6611A6-912D-4FC0-923B-124213A95522}" presName="text" presStyleLbl="fgAcc0" presStyleIdx="0" presStyleCnt="1" custLinFactNeighborX="40635" custLinFactNeighborY="10832">
        <dgm:presLayoutVars>
          <dgm:chPref val="3"/>
        </dgm:presLayoutVars>
      </dgm:prSet>
      <dgm:spPr/>
      <dgm:t>
        <a:bodyPr/>
        <a:lstStyle/>
        <a:p>
          <a:endParaRPr kumimoji="1" lang="ja-JP" altLang="en-US"/>
        </a:p>
      </dgm:t>
    </dgm:pt>
    <dgm:pt modelId="{7F6831FD-4E46-41D0-ABFC-7E0029DC520B}" type="pres">
      <dgm:prSet presAssocID="{2B6611A6-912D-4FC0-923B-124213A95522}" presName="hierChild2" presStyleCnt="0"/>
      <dgm:spPr/>
    </dgm:pt>
    <dgm:pt modelId="{828C13D8-DDE5-4C5E-9B98-ADF5D4F68F05}" type="pres">
      <dgm:prSet presAssocID="{1DCF2B22-68A8-46F6-A868-18366A66AAE8}" presName="Name10" presStyleLbl="parChTrans1D2" presStyleIdx="0" presStyleCnt="1"/>
      <dgm:spPr/>
      <dgm:t>
        <a:bodyPr/>
        <a:lstStyle/>
        <a:p>
          <a:endParaRPr kumimoji="1" lang="ja-JP" altLang="en-US"/>
        </a:p>
      </dgm:t>
    </dgm:pt>
    <dgm:pt modelId="{2DF1AAB8-3543-4A60-8A22-ED921F994AA2}" type="pres">
      <dgm:prSet presAssocID="{0BBE15A1-D347-43C0-ABD8-59924C1DE1EE}" presName="hierRoot2" presStyleCnt="0"/>
      <dgm:spPr/>
    </dgm:pt>
    <dgm:pt modelId="{1A324B54-AAB8-40EC-9366-AF383F5CFD9D}" type="pres">
      <dgm:prSet presAssocID="{0BBE15A1-D347-43C0-ABD8-59924C1DE1EE}" presName="composite2" presStyleCnt="0"/>
      <dgm:spPr/>
    </dgm:pt>
    <dgm:pt modelId="{2A43FE85-995C-464A-A0BD-9087FAF63FB1}" type="pres">
      <dgm:prSet presAssocID="{0BBE15A1-D347-43C0-ABD8-59924C1DE1EE}" presName="background2" presStyleLbl="node2" presStyleIdx="0" presStyleCnt="1"/>
      <dgm:spPr/>
    </dgm:pt>
    <dgm:pt modelId="{D5D14125-60ED-40FE-81D9-57E73438B5B0}" type="pres">
      <dgm:prSet presAssocID="{0BBE15A1-D347-43C0-ABD8-59924C1DE1EE}" presName="text2" presStyleLbl="fgAcc2" presStyleIdx="0" presStyleCnt="1" custLinFactNeighborX="40635" custLinFactNeighborY="3031">
        <dgm:presLayoutVars>
          <dgm:chPref val="3"/>
        </dgm:presLayoutVars>
      </dgm:prSet>
      <dgm:spPr/>
      <dgm:t>
        <a:bodyPr/>
        <a:lstStyle/>
        <a:p>
          <a:endParaRPr kumimoji="1" lang="ja-JP" altLang="en-US"/>
        </a:p>
      </dgm:t>
    </dgm:pt>
    <dgm:pt modelId="{BE59541F-0E85-466B-881D-8CF7BD7FB3D1}" type="pres">
      <dgm:prSet presAssocID="{0BBE15A1-D347-43C0-ABD8-59924C1DE1EE}" presName="hierChild3" presStyleCnt="0"/>
      <dgm:spPr/>
    </dgm:pt>
    <dgm:pt modelId="{AFF20334-0954-407C-A41F-4A77584A8D85}" type="pres">
      <dgm:prSet presAssocID="{6C3867D2-A96F-4CD0-BC88-CEF7D7EC7A22}" presName="Name17" presStyleLbl="parChTrans1D3" presStyleIdx="0" presStyleCnt="1"/>
      <dgm:spPr/>
      <dgm:t>
        <a:bodyPr/>
        <a:lstStyle/>
        <a:p>
          <a:endParaRPr kumimoji="1" lang="ja-JP" altLang="en-US"/>
        </a:p>
      </dgm:t>
    </dgm:pt>
    <dgm:pt modelId="{FC15FC4F-E729-486E-BDD6-78604423DBEC}" type="pres">
      <dgm:prSet presAssocID="{655C4AFB-1F26-4BD9-8DDB-B5FEA4221196}" presName="hierRoot3" presStyleCnt="0"/>
      <dgm:spPr/>
    </dgm:pt>
    <dgm:pt modelId="{F1E2C519-4CA2-4255-97A5-E5D42B99D2B7}" type="pres">
      <dgm:prSet presAssocID="{655C4AFB-1F26-4BD9-8DDB-B5FEA4221196}" presName="composite3" presStyleCnt="0"/>
      <dgm:spPr/>
    </dgm:pt>
    <dgm:pt modelId="{AAAB5B99-94C5-4235-AA18-772F42972AA2}" type="pres">
      <dgm:prSet presAssocID="{655C4AFB-1F26-4BD9-8DDB-B5FEA4221196}" presName="background3" presStyleLbl="node3" presStyleIdx="0" presStyleCnt="1"/>
      <dgm:spPr/>
      <dgm:t>
        <a:bodyPr/>
        <a:lstStyle/>
        <a:p>
          <a:endParaRPr kumimoji="1" lang="ja-JP" altLang="en-US"/>
        </a:p>
      </dgm:t>
    </dgm:pt>
    <dgm:pt modelId="{EA0ECF41-1C9A-4040-8D47-3328F8A3CDE9}" type="pres">
      <dgm:prSet presAssocID="{655C4AFB-1F26-4BD9-8DDB-B5FEA4221196}" presName="text3" presStyleLbl="fgAcc3" presStyleIdx="0" presStyleCnt="1" custLinFactNeighborX="40792" custLinFactNeighborY="-1997">
        <dgm:presLayoutVars>
          <dgm:chPref val="3"/>
        </dgm:presLayoutVars>
      </dgm:prSet>
      <dgm:spPr/>
      <dgm:t>
        <a:bodyPr/>
        <a:lstStyle/>
        <a:p>
          <a:endParaRPr kumimoji="1" lang="ja-JP" altLang="en-US"/>
        </a:p>
      </dgm:t>
    </dgm:pt>
    <dgm:pt modelId="{FE79073A-6BB2-44F9-B947-C5ADD74CF6B9}" type="pres">
      <dgm:prSet presAssocID="{655C4AFB-1F26-4BD9-8DDB-B5FEA4221196}" presName="hierChild4" presStyleCnt="0"/>
      <dgm:spPr/>
    </dgm:pt>
  </dgm:ptLst>
  <dgm:cxnLst>
    <dgm:cxn modelId="{B9FD4769-087B-4C50-9782-247DCCBD7F82}" srcId="{3A8B421A-44C6-4759-B9F6-97DBF7F297EA}" destId="{2B6611A6-912D-4FC0-923B-124213A95522}" srcOrd="0" destOrd="0" parTransId="{F5D0968A-D9E8-4BA9-8DF3-7D40B2DEB4F7}" sibTransId="{53EBF11A-F590-48E3-B001-B092103CD71A}"/>
    <dgm:cxn modelId="{9E12DDB4-21BC-4026-AF58-AD8B697BF21A}" type="presOf" srcId="{1DCF2B22-68A8-46F6-A868-18366A66AAE8}" destId="{828C13D8-DDE5-4C5E-9B98-ADF5D4F68F05}" srcOrd="0" destOrd="0" presId="urn:microsoft.com/office/officeart/2005/8/layout/hierarchy1"/>
    <dgm:cxn modelId="{4F749767-F0E9-4065-8C3C-14172D73AF7F}" type="presOf" srcId="{655C4AFB-1F26-4BD9-8DDB-B5FEA4221196}" destId="{EA0ECF41-1C9A-4040-8D47-3328F8A3CDE9}" srcOrd="0" destOrd="0" presId="urn:microsoft.com/office/officeart/2005/8/layout/hierarchy1"/>
    <dgm:cxn modelId="{8ED1694E-3FD1-4D16-9FE1-3C5511967A47}" srcId="{0BBE15A1-D347-43C0-ABD8-59924C1DE1EE}" destId="{655C4AFB-1F26-4BD9-8DDB-B5FEA4221196}" srcOrd="0" destOrd="0" parTransId="{6C3867D2-A96F-4CD0-BC88-CEF7D7EC7A22}" sibTransId="{EAB73489-84F9-4B55-B28B-36F17B81D65B}"/>
    <dgm:cxn modelId="{E531F74D-374F-46FD-B8B2-5528E52D5171}" srcId="{2B6611A6-912D-4FC0-923B-124213A95522}" destId="{0BBE15A1-D347-43C0-ABD8-59924C1DE1EE}" srcOrd="0" destOrd="0" parTransId="{1DCF2B22-68A8-46F6-A868-18366A66AAE8}" sibTransId="{A6FBE0D7-CE97-4570-A7B6-A32AE530CC37}"/>
    <dgm:cxn modelId="{B287635A-01C6-4EEF-B153-5D793100B939}" type="presOf" srcId="{6C3867D2-A96F-4CD0-BC88-CEF7D7EC7A22}" destId="{AFF20334-0954-407C-A41F-4A77584A8D85}" srcOrd="0" destOrd="0" presId="urn:microsoft.com/office/officeart/2005/8/layout/hierarchy1"/>
    <dgm:cxn modelId="{3716E04A-4750-485F-9018-1AE449AA758F}" type="presOf" srcId="{3A8B421A-44C6-4759-B9F6-97DBF7F297EA}" destId="{83DA4B14-77E5-44FF-AD8C-84D9A2D9053A}" srcOrd="0" destOrd="0" presId="urn:microsoft.com/office/officeart/2005/8/layout/hierarchy1"/>
    <dgm:cxn modelId="{7C814C14-E4BD-4570-939A-BDB0C6487C7F}" type="presOf" srcId="{2B6611A6-912D-4FC0-923B-124213A95522}" destId="{B1D64AFF-26A2-44AA-B8A3-20647D8A2CE6}" srcOrd="0" destOrd="0" presId="urn:microsoft.com/office/officeart/2005/8/layout/hierarchy1"/>
    <dgm:cxn modelId="{E58E7DBC-7112-4659-AFED-5BE2F1D4B958}" type="presOf" srcId="{0BBE15A1-D347-43C0-ABD8-59924C1DE1EE}" destId="{D5D14125-60ED-40FE-81D9-57E73438B5B0}" srcOrd="0" destOrd="0" presId="urn:microsoft.com/office/officeart/2005/8/layout/hierarchy1"/>
    <dgm:cxn modelId="{9F8AFBC7-7C8A-4565-B932-3DC31481846B}" type="presParOf" srcId="{83DA4B14-77E5-44FF-AD8C-84D9A2D9053A}" destId="{9FDB81F0-3159-4B6E-A0CE-8698439B5773}" srcOrd="0" destOrd="0" presId="urn:microsoft.com/office/officeart/2005/8/layout/hierarchy1"/>
    <dgm:cxn modelId="{0884BFBF-3010-4738-A8F5-044D8290F94C}" type="presParOf" srcId="{9FDB81F0-3159-4B6E-A0CE-8698439B5773}" destId="{045758F8-2E50-45C0-8ABD-3638E0ED1C98}" srcOrd="0" destOrd="0" presId="urn:microsoft.com/office/officeart/2005/8/layout/hierarchy1"/>
    <dgm:cxn modelId="{E2AF12D0-3D9D-4942-B541-6C4FA1E84C38}" type="presParOf" srcId="{045758F8-2E50-45C0-8ABD-3638E0ED1C98}" destId="{67F2FAA9-772A-4971-ACC7-73F81675EAC2}" srcOrd="0" destOrd="0" presId="urn:microsoft.com/office/officeart/2005/8/layout/hierarchy1"/>
    <dgm:cxn modelId="{9C68F63D-AEC7-413A-A7C8-051C76AD546F}" type="presParOf" srcId="{045758F8-2E50-45C0-8ABD-3638E0ED1C98}" destId="{B1D64AFF-26A2-44AA-B8A3-20647D8A2CE6}" srcOrd="1" destOrd="0" presId="urn:microsoft.com/office/officeart/2005/8/layout/hierarchy1"/>
    <dgm:cxn modelId="{BC8F63D1-C00D-4909-A41C-2D3D93415B3B}" type="presParOf" srcId="{9FDB81F0-3159-4B6E-A0CE-8698439B5773}" destId="{7F6831FD-4E46-41D0-ABFC-7E0029DC520B}" srcOrd="1" destOrd="0" presId="urn:microsoft.com/office/officeart/2005/8/layout/hierarchy1"/>
    <dgm:cxn modelId="{6F7D760A-B05F-4AB0-BCC9-526730CBE46F}" type="presParOf" srcId="{7F6831FD-4E46-41D0-ABFC-7E0029DC520B}" destId="{828C13D8-DDE5-4C5E-9B98-ADF5D4F68F05}" srcOrd="0" destOrd="0" presId="urn:microsoft.com/office/officeart/2005/8/layout/hierarchy1"/>
    <dgm:cxn modelId="{ED5BDD8D-91FE-484D-8784-75CD0C7101A6}" type="presParOf" srcId="{7F6831FD-4E46-41D0-ABFC-7E0029DC520B}" destId="{2DF1AAB8-3543-4A60-8A22-ED921F994AA2}" srcOrd="1" destOrd="0" presId="urn:microsoft.com/office/officeart/2005/8/layout/hierarchy1"/>
    <dgm:cxn modelId="{7BF0E56D-8202-4DCC-9037-788F8F92A6B3}" type="presParOf" srcId="{2DF1AAB8-3543-4A60-8A22-ED921F994AA2}" destId="{1A324B54-AAB8-40EC-9366-AF383F5CFD9D}" srcOrd="0" destOrd="0" presId="urn:microsoft.com/office/officeart/2005/8/layout/hierarchy1"/>
    <dgm:cxn modelId="{1E9D35B0-0BCE-4D28-AC6E-37C82ACF79F7}" type="presParOf" srcId="{1A324B54-AAB8-40EC-9366-AF383F5CFD9D}" destId="{2A43FE85-995C-464A-A0BD-9087FAF63FB1}" srcOrd="0" destOrd="0" presId="urn:microsoft.com/office/officeart/2005/8/layout/hierarchy1"/>
    <dgm:cxn modelId="{D7575A9E-CD9E-4557-B779-B0AA0074BBC7}" type="presParOf" srcId="{1A324B54-AAB8-40EC-9366-AF383F5CFD9D}" destId="{D5D14125-60ED-40FE-81D9-57E73438B5B0}" srcOrd="1" destOrd="0" presId="urn:microsoft.com/office/officeart/2005/8/layout/hierarchy1"/>
    <dgm:cxn modelId="{5EBBCA67-22FA-40CC-8146-812E13BC70F3}" type="presParOf" srcId="{2DF1AAB8-3543-4A60-8A22-ED921F994AA2}" destId="{BE59541F-0E85-466B-881D-8CF7BD7FB3D1}" srcOrd="1" destOrd="0" presId="urn:microsoft.com/office/officeart/2005/8/layout/hierarchy1"/>
    <dgm:cxn modelId="{8FAF31EE-4B70-4194-81F4-117AB22AD717}" type="presParOf" srcId="{BE59541F-0E85-466B-881D-8CF7BD7FB3D1}" destId="{AFF20334-0954-407C-A41F-4A77584A8D85}" srcOrd="0" destOrd="0" presId="urn:microsoft.com/office/officeart/2005/8/layout/hierarchy1"/>
    <dgm:cxn modelId="{3BF110AC-F9B9-468D-8A1E-284083C8CDB9}" type="presParOf" srcId="{BE59541F-0E85-466B-881D-8CF7BD7FB3D1}" destId="{FC15FC4F-E729-486E-BDD6-78604423DBEC}" srcOrd="1" destOrd="0" presId="urn:microsoft.com/office/officeart/2005/8/layout/hierarchy1"/>
    <dgm:cxn modelId="{C5C683EA-51B3-4109-B887-DF4FBC63B239}" type="presParOf" srcId="{FC15FC4F-E729-486E-BDD6-78604423DBEC}" destId="{F1E2C519-4CA2-4255-97A5-E5D42B99D2B7}" srcOrd="0" destOrd="0" presId="urn:microsoft.com/office/officeart/2005/8/layout/hierarchy1"/>
    <dgm:cxn modelId="{D67A3F39-D43D-4878-A1EE-498CDFF48E67}" type="presParOf" srcId="{F1E2C519-4CA2-4255-97A5-E5D42B99D2B7}" destId="{AAAB5B99-94C5-4235-AA18-772F42972AA2}" srcOrd="0" destOrd="0" presId="urn:microsoft.com/office/officeart/2005/8/layout/hierarchy1"/>
    <dgm:cxn modelId="{DAC79BED-1D76-469A-85D1-E60C4EA6B15B}" type="presParOf" srcId="{F1E2C519-4CA2-4255-97A5-E5D42B99D2B7}" destId="{EA0ECF41-1C9A-4040-8D47-3328F8A3CDE9}" srcOrd="1" destOrd="0" presId="urn:microsoft.com/office/officeart/2005/8/layout/hierarchy1"/>
    <dgm:cxn modelId="{8D179CF1-A7B1-4933-8B83-2729E900A514}" type="presParOf" srcId="{FC15FC4F-E729-486E-BDD6-78604423DBEC}" destId="{FE79073A-6BB2-44F9-B947-C5ADD74CF6B9}"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5B3C5432-9B07-48EE-A2E3-DE7F89C8A23D}" type="datetimeFigureOut">
              <a:rPr kumimoji="1" lang="ja-JP" altLang="en-US" smtClean="0"/>
              <a:pPr/>
              <a:t>2007/4/30</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0D7189C3-70FD-45C8-AA34-3D07BFDF182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p:spPr>
        <p:txBody>
          <a:bodyPr/>
          <a:lstStyle/>
          <a:p>
            <a:r>
              <a:rPr lang="en-US" altLang="ja-JP" smtClean="0">
                <a:latin typeface="Segoe Semibold" pitchFamily="34" charset="0"/>
              </a:rPr>
              <a:t>Business Value Launch 2006</a:t>
            </a:r>
          </a:p>
        </p:txBody>
      </p:sp>
      <p:sp>
        <p:nvSpPr>
          <p:cNvPr id="71683" name="Rectangle 3"/>
          <p:cNvSpPr>
            <a:spLocks noGrp="1" noChangeArrowheads="1"/>
          </p:cNvSpPr>
          <p:nvPr>
            <p:ph type="dt" sz="quarter" idx="1"/>
          </p:nvPr>
        </p:nvSpPr>
        <p:spPr>
          <a:noFill/>
        </p:spPr>
        <p:txBody>
          <a:bodyPr/>
          <a:lstStyle/>
          <a:p>
            <a:fld id="{C6586DD7-EAAD-40F4-B1BD-4139FCD69EA8}" type="datetime8">
              <a:rPr lang="ja-JP" altLang="en-US" smtClean="0">
                <a:latin typeface="Segoe Semibold" pitchFamily="34" charset="0"/>
              </a:rPr>
              <a:pPr/>
              <a:t>07/4/30 23時15分</a:t>
            </a:fld>
            <a:endParaRPr lang="en-US" altLang="ja-JP" smtClean="0">
              <a:latin typeface="Segoe Semibold" pitchFamily="34" charset="0"/>
            </a:endParaRPr>
          </a:p>
        </p:txBody>
      </p:sp>
      <p:sp>
        <p:nvSpPr>
          <p:cNvPr id="71684" name="Rectangle 6"/>
          <p:cNvSpPr>
            <a:spLocks noGrp="1" noChangeArrowheads="1"/>
          </p:cNvSpPr>
          <p:nvPr>
            <p:ph type="ftr" sz="quarter" idx="4"/>
          </p:nvPr>
        </p:nvSpPr>
        <p:spPr>
          <a:noFill/>
        </p:spPr>
        <p:txBody>
          <a:bodyPr/>
          <a:lstStyle/>
          <a:p>
            <a:r>
              <a:rPr lang="en-US" altLang="ja-JP" smtClean="0">
                <a:latin typeface="Segoe" pitchFamily="34" charset="0"/>
              </a:rPr>
              <a:t>© 2006 Microsoft Corporation. All rights reserved. Microsoft, Windows, Windows Vista and other product names are or may be registered trademarks and/or trademarks in the U.S. and/or other countries.</a:t>
            </a:r>
          </a:p>
          <a:p>
            <a:r>
              <a:rPr lang="en-US" altLang="ja-JP" smtClean="0">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ja-JP" smtClean="0">
                <a:latin typeface="Segoe" pitchFamily="34" charset="0"/>
              </a:rPr>
            </a:br>
            <a:r>
              <a:rPr lang="en-US" altLang="ja-JP" smtClean="0">
                <a:latin typeface="Segoe" pitchFamily="34" charset="0"/>
              </a:rPr>
              <a:t>MICROSOFT MAKES NO WARRANTIES, EXPRESS, IMPLIED OR STATUTORY, AS TO THE INFORMATION IN THIS PRESENTATION.</a:t>
            </a:r>
          </a:p>
        </p:txBody>
      </p:sp>
      <p:sp>
        <p:nvSpPr>
          <p:cNvPr id="71685" name="Rectangle 7"/>
          <p:cNvSpPr>
            <a:spLocks noGrp="1" noChangeArrowheads="1"/>
          </p:cNvSpPr>
          <p:nvPr>
            <p:ph type="sldNum" sz="quarter" idx="5"/>
          </p:nvPr>
        </p:nvSpPr>
        <p:spPr>
          <a:noFill/>
        </p:spPr>
        <p:txBody>
          <a:bodyPr/>
          <a:lstStyle/>
          <a:p>
            <a:fld id="{4510C344-F349-4708-9615-F1D82460C968}" type="slidenum">
              <a:rPr lang="ja-JP" altLang="en-US" smtClean="0">
                <a:latin typeface="Segoe Semibold" pitchFamily="34" charset="0"/>
              </a:rPr>
              <a:pPr/>
              <a:t>36</a:t>
            </a:fld>
            <a:endParaRPr lang="en-US" altLang="ja-JP" smtClean="0">
              <a:latin typeface="Segoe Semibold" pitchFamily="34" charset="0"/>
            </a:endParaRPr>
          </a:p>
        </p:txBody>
      </p:sp>
      <p:sp>
        <p:nvSpPr>
          <p:cNvPr id="71686" name="Rectangle 4"/>
          <p:cNvSpPr>
            <a:spLocks noGrp="1" noRot="1" noChangeAspect="1" noChangeArrowheads="1" noTextEdit="1"/>
          </p:cNvSpPr>
          <p:nvPr>
            <p:ph type="sldImg"/>
          </p:nvPr>
        </p:nvSpPr>
        <p:spPr>
          <a:ln/>
        </p:spPr>
      </p:sp>
      <p:sp>
        <p:nvSpPr>
          <p:cNvPr id="71687" name="Rectangle 5"/>
          <p:cNvSpPr>
            <a:spLocks noGrp="1" noChangeArrowheads="1"/>
          </p:cNvSpPr>
          <p:nvPr>
            <p:ph type="body" idx="1"/>
          </p:nvPr>
        </p:nvSpPr>
        <p:spPr>
          <a:xfrm>
            <a:off x="406953" y="4073280"/>
            <a:ext cx="5914062" cy="246658"/>
          </a:xfrm>
          <a:noFill/>
          <a:ln/>
        </p:spPr>
        <p:txBody>
          <a:bodyPr/>
          <a:lstStyle/>
          <a:p>
            <a:pPr eaLnBrk="1" hangingPunct="1"/>
            <a:endParaRPr lang="ja-JP" altLang="en-US" smtClean="0">
              <a:latin typeface="Segoe"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クリックしてタイトルを入力</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052513"/>
            <a:ext cx="4038600" cy="5073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descr="C:\Users\localnaka\Desktop\wankuma-logo20.bmp"/>
          <p:cNvPicPr>
            <a:picLocks noChangeAspect="1" noChangeArrowheads="1"/>
          </p:cNvPicPr>
          <p:nvPr userDrawn="1"/>
        </p:nvPicPr>
        <p:blipFill>
          <a:blip r:embed="rId14"/>
          <a:srcRect/>
          <a:stretch>
            <a:fillRect/>
          </a:stretch>
        </p:blipFill>
        <p:spPr bwMode="auto">
          <a:xfrm>
            <a:off x="0" y="0"/>
            <a:ext cx="9144000" cy="64643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ja-JP" altLang="ja-JP" smtClean="0"/>
          </a:p>
        </p:txBody>
      </p:sp>
      <p:sp>
        <p:nvSpPr>
          <p:cNvPr id="1028" name="Rectangle 3"/>
          <p:cNvSpPr>
            <a:spLocks noGrp="1" noChangeArrowheads="1"/>
          </p:cNvSpPr>
          <p:nvPr>
            <p:ph type="body" idx="1"/>
          </p:nvPr>
        </p:nvSpPr>
        <p:spPr bwMode="auto">
          <a:xfrm>
            <a:off x="457200" y="1052513"/>
            <a:ext cx="8229600" cy="5073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pic>
        <p:nvPicPr>
          <p:cNvPr id="1029" name="Picture 4"/>
          <p:cNvPicPr>
            <a:picLocks noChangeAspect="1" noChangeArrowheads="1"/>
          </p:cNvPicPr>
          <p:nvPr/>
        </p:nvPicPr>
        <p:blipFill>
          <a:blip r:embed="rId15"/>
          <a:srcRect/>
          <a:stretch>
            <a:fillRect/>
          </a:stretch>
        </p:blipFill>
        <p:spPr bwMode="auto">
          <a:xfrm>
            <a:off x="468313" y="6165850"/>
            <a:ext cx="1524000" cy="571500"/>
          </a:xfrm>
          <a:prstGeom prst="rect">
            <a:avLst/>
          </a:prstGeom>
          <a:noFill/>
          <a:ln w="9525">
            <a:noFill/>
            <a:miter lim="800000"/>
            <a:headEnd/>
            <a:tailEnd/>
          </a:ln>
        </p:spPr>
      </p:pic>
      <p:sp>
        <p:nvSpPr>
          <p:cNvPr id="4101" name="Rectangle 5"/>
          <p:cNvSpPr>
            <a:spLocks noChangeArrowheads="1"/>
          </p:cNvSpPr>
          <p:nvPr/>
        </p:nvSpPr>
        <p:spPr bwMode="auto">
          <a:xfrm>
            <a:off x="1979613" y="6165850"/>
            <a:ext cx="6624637" cy="571500"/>
          </a:xfrm>
          <a:prstGeom prst="rect">
            <a:avLst/>
          </a:prstGeom>
          <a:solidFill>
            <a:srgbClr val="F3BB50"/>
          </a:solidFill>
          <a:ln w="9525">
            <a:noFill/>
            <a:miter lim="800000"/>
            <a:headEnd/>
            <a:tailEnd/>
          </a:ln>
          <a:effectLst/>
        </p:spPr>
        <p:txBody>
          <a:bodyPr anchor="ctr"/>
          <a:lstStyle/>
          <a:p>
            <a:pPr algn="ctr">
              <a:defRPr/>
            </a:pPr>
            <a:r>
              <a:rPr kumimoji="0" lang="ja-JP" altLang="en-US" sz="2400" dirty="0" err="1">
                <a:solidFill>
                  <a:schemeClr val="tx2"/>
                </a:solidFill>
                <a:ea typeface="ＭＳ Ｐゴシック" pitchFamily="50" charset="-128"/>
              </a:rPr>
              <a:t>わんくま</a:t>
            </a:r>
            <a:r>
              <a:rPr kumimoji="0" lang="ja-JP" altLang="en-US" sz="2400" dirty="0">
                <a:solidFill>
                  <a:schemeClr val="tx2"/>
                </a:solidFill>
                <a:ea typeface="ＭＳ Ｐゴシック" pitchFamily="50" charset="-128"/>
              </a:rPr>
              <a:t>同盟 </a:t>
            </a:r>
            <a:r>
              <a:rPr kumimoji="0" lang="ja-JP" altLang="en-US" sz="2400" dirty="0" smtClean="0">
                <a:solidFill>
                  <a:schemeClr val="tx2"/>
                </a:solidFill>
                <a:ea typeface="ＭＳ Ｐゴシック" pitchFamily="50" charset="-128"/>
              </a:rPr>
              <a:t>大阪勉強会 </a:t>
            </a:r>
            <a:r>
              <a:rPr kumimoji="0" lang="en-US" altLang="ja-JP" sz="2400" dirty="0" smtClean="0">
                <a:solidFill>
                  <a:schemeClr val="tx2"/>
                </a:solidFill>
                <a:ea typeface="ＭＳ Ｐゴシック" pitchFamily="50" charset="-128"/>
              </a:rPr>
              <a:t>#8</a:t>
            </a:r>
            <a:endParaRPr kumimoji="0" lang="en-US" altLang="ja-JP" sz="2400" dirty="0">
              <a:solidFill>
                <a:schemeClr val="tx2"/>
              </a:solidFill>
              <a:ea typeface="ＭＳ Ｐゴシック" pitchFamily="50" charset="-128"/>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ea typeface="ＭＳ Ｐゴシック" pitchFamily="50" charset="-128"/>
        </a:defRPr>
      </a:lvl2pPr>
      <a:lvl3pPr algn="ctr" rtl="0" eaLnBrk="0" fontAlgn="base" hangingPunct="0">
        <a:spcBef>
          <a:spcPct val="0"/>
        </a:spcBef>
        <a:spcAft>
          <a:spcPct val="0"/>
        </a:spcAft>
        <a:defRPr sz="2400">
          <a:solidFill>
            <a:schemeClr val="tx2"/>
          </a:solidFill>
          <a:latin typeface="Arial" charset="0"/>
          <a:ea typeface="ＭＳ Ｐゴシック" pitchFamily="50" charset="-128"/>
        </a:defRPr>
      </a:lvl3pPr>
      <a:lvl4pPr algn="ctr" rtl="0" eaLnBrk="0" fontAlgn="base" hangingPunct="0">
        <a:spcBef>
          <a:spcPct val="0"/>
        </a:spcBef>
        <a:spcAft>
          <a:spcPct val="0"/>
        </a:spcAft>
        <a:defRPr sz="2400">
          <a:solidFill>
            <a:schemeClr val="tx2"/>
          </a:solidFill>
          <a:latin typeface="Arial" charset="0"/>
          <a:ea typeface="ＭＳ Ｐゴシック" pitchFamily="50" charset="-128"/>
        </a:defRPr>
      </a:lvl4pPr>
      <a:lvl5pPr algn="ctr" rtl="0" eaLnBrk="0" fontAlgn="base" hangingPunct="0">
        <a:spcBef>
          <a:spcPct val="0"/>
        </a:spcBef>
        <a:spcAft>
          <a:spcPct val="0"/>
        </a:spcAft>
        <a:defRPr sz="2400">
          <a:solidFill>
            <a:schemeClr val="tx2"/>
          </a:solidFill>
          <a:latin typeface="Arial" charset="0"/>
          <a:ea typeface="ＭＳ Ｐゴシック" pitchFamily="50" charset="-128"/>
        </a:defRPr>
      </a:lvl5pPr>
      <a:lvl6pPr marL="457200" algn="ctr" rtl="0" fontAlgn="base">
        <a:spcBef>
          <a:spcPct val="0"/>
        </a:spcBef>
        <a:spcAft>
          <a:spcPct val="0"/>
        </a:spcAft>
        <a:defRPr sz="2400">
          <a:solidFill>
            <a:schemeClr val="tx2"/>
          </a:solidFill>
          <a:latin typeface="Arial" charset="0"/>
          <a:ea typeface="ＭＳ Ｐゴシック" pitchFamily="50" charset="-128"/>
        </a:defRPr>
      </a:lvl6pPr>
      <a:lvl7pPr marL="914400" algn="ctr" rtl="0" fontAlgn="base">
        <a:spcBef>
          <a:spcPct val="0"/>
        </a:spcBef>
        <a:spcAft>
          <a:spcPct val="0"/>
        </a:spcAft>
        <a:defRPr sz="2400">
          <a:solidFill>
            <a:schemeClr val="tx2"/>
          </a:solidFill>
          <a:latin typeface="Arial" charset="0"/>
          <a:ea typeface="ＭＳ Ｐゴシック" pitchFamily="50" charset="-128"/>
        </a:defRPr>
      </a:lvl7pPr>
      <a:lvl8pPr marL="1371600" algn="ctr" rtl="0" fontAlgn="base">
        <a:spcBef>
          <a:spcPct val="0"/>
        </a:spcBef>
        <a:spcAft>
          <a:spcPct val="0"/>
        </a:spcAft>
        <a:defRPr sz="2400">
          <a:solidFill>
            <a:schemeClr val="tx2"/>
          </a:solidFill>
          <a:latin typeface="Arial" charset="0"/>
          <a:ea typeface="ＭＳ Ｐゴシック" pitchFamily="50" charset="-128"/>
        </a:defRPr>
      </a:lvl8pPr>
      <a:lvl9pPr marL="1828800" algn="ctr" rtl="0" fontAlgn="base">
        <a:spcBef>
          <a:spcPct val="0"/>
        </a:spcBef>
        <a:spcAft>
          <a:spcPct val="0"/>
        </a:spcAft>
        <a:defRPr sz="2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14282" y="214290"/>
            <a:ext cx="8786874" cy="3416320"/>
          </a:xfrm>
          <a:prstGeom prst="rect">
            <a:avLst/>
          </a:prstGeom>
          <a:noFill/>
          <a:ln>
            <a:noFill/>
          </a:ln>
        </p:spPr>
        <p:txBody>
          <a:bodyPr wrap="square" lIns="91440" tIns="45720" rIns="91440" bIns="45720">
            <a:spAutoFit/>
          </a:bodyPr>
          <a:lstStyle/>
          <a:p>
            <a:pPr algn="ctr"/>
            <a:r>
              <a:rPr lang="ja-JP"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物を回転させるのが</a:t>
            </a:r>
            <a:endParaRPr lang="en-US" altLang="ja-JP"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en-US" altLang="ja-JP"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WPF</a:t>
            </a:r>
          </a:p>
          <a:p>
            <a:pPr algn="ctr"/>
            <a:r>
              <a:rPr lang="ja-JP" altLang="en-US"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じゃありません！！！</a:t>
            </a:r>
            <a:endParaRPr lang="ja-JP" altLang="en-US"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サブタイトル 2"/>
          <p:cNvSpPr>
            <a:spLocks noGrp="1"/>
          </p:cNvSpPr>
          <p:nvPr>
            <p:ph type="subTitle" idx="1"/>
          </p:nvPr>
        </p:nvSpPr>
        <p:spPr>
          <a:xfrm>
            <a:off x="0" y="4071942"/>
            <a:ext cx="7072330" cy="1000132"/>
          </a:xfrm>
        </p:spPr>
        <p:txBody>
          <a:bodyPr/>
          <a:lstStyle/>
          <a:p>
            <a:r>
              <a:rPr kumimoji="1" lang="ja-JP" altLang="en-US" sz="6000" dirty="0" smtClean="0"/>
              <a:t>えムナウ（児玉宏之）</a:t>
            </a:r>
            <a:endParaRPr kumimoji="1" lang="ja-JP" altLang="en-US" sz="6000" dirty="0"/>
          </a:p>
        </p:txBody>
      </p:sp>
      <p:pic>
        <p:nvPicPr>
          <p:cNvPr id="8" name="図 7" descr="MVP_Horizontal_FullColor.png"/>
          <p:cNvPicPr>
            <a:picLocks noChangeAspect="1"/>
          </p:cNvPicPr>
          <p:nvPr/>
        </p:nvPicPr>
        <p:blipFill>
          <a:blip r:embed="rId2"/>
          <a:stretch>
            <a:fillRect/>
          </a:stretch>
        </p:blipFill>
        <p:spPr>
          <a:xfrm>
            <a:off x="3571868" y="5143512"/>
            <a:ext cx="2468542" cy="1004893"/>
          </a:xfrm>
          <a:prstGeom prst="rect">
            <a:avLst/>
          </a:prstGeom>
        </p:spPr>
      </p:pic>
      <p:pic>
        <p:nvPicPr>
          <p:cNvPr id="9" name="図 8" descr="mnowlogo.jpg"/>
          <p:cNvPicPr>
            <a:picLocks noChangeAspect="1"/>
          </p:cNvPicPr>
          <p:nvPr/>
        </p:nvPicPr>
        <p:blipFill>
          <a:blip r:embed="rId3" cstate="print"/>
          <a:stretch>
            <a:fillRect/>
          </a:stretch>
        </p:blipFill>
        <p:spPr>
          <a:xfrm>
            <a:off x="214282" y="5143512"/>
            <a:ext cx="3211736" cy="963521"/>
          </a:xfrm>
          <a:prstGeom prst="rect">
            <a:avLst/>
          </a:prstGeom>
        </p:spPr>
      </p:pic>
      <p:pic>
        <p:nvPicPr>
          <p:cNvPr id="10" name="図 9" descr="Mnow.png"/>
          <p:cNvPicPr>
            <a:picLocks noChangeAspect="1"/>
          </p:cNvPicPr>
          <p:nvPr/>
        </p:nvPicPr>
        <p:blipFill>
          <a:blip r:embed="rId4"/>
          <a:stretch>
            <a:fillRect/>
          </a:stretch>
        </p:blipFill>
        <p:spPr>
          <a:xfrm>
            <a:off x="7286644" y="4129204"/>
            <a:ext cx="1500198" cy="20121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14480" y="1428736"/>
            <a:ext cx="6032422" cy="2585323"/>
          </a:xfrm>
          <a:prstGeom prst="rect">
            <a:avLst/>
          </a:prstGeom>
          <a:noFill/>
        </p:spPr>
        <p:txBody>
          <a:bodyPr wrap="none" lIns="91440" tIns="45720" rIns="91440" bIns="45720">
            <a:spAutoFit/>
          </a:bodyPr>
          <a:lstStyle/>
          <a:p>
            <a:pPr algn="ctr"/>
            <a:r>
              <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Expression Blend</a:t>
            </a:r>
          </a:p>
          <a:p>
            <a:pPr algn="ctr"/>
            <a:r>
              <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Visual Studio</a:t>
            </a:r>
            <a:endParaRPr lang="en-US" altLang="ja-JP"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lgn="ctr"/>
            <a:r>
              <a:rPr lang="ja-JP"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連携</a:t>
            </a:r>
            <a:endPar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ユーザーインターフェースサービス－レイアウト</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052513"/>
          <a:ext cx="8229600" cy="4089400"/>
        </p:xfrm>
        <a:graphic>
          <a:graphicData uri="http://schemas.openxmlformats.org/drawingml/2006/table">
            <a:tbl>
              <a:tblPr firstRow="1" bandRow="1">
                <a:tableStyleId>{BDBED569-4797-4DF1-A0F4-6AAB3CD982D8}</a:tableStyleId>
              </a:tblPr>
              <a:tblGrid>
                <a:gridCol w="1757346"/>
                <a:gridCol w="6472254"/>
              </a:tblGrid>
              <a:tr h="370840">
                <a:tc>
                  <a:txBody>
                    <a:bodyPr/>
                    <a:lstStyle/>
                    <a:p>
                      <a:r>
                        <a:rPr lang="en-US" b="1" dirty="0" smtClean="0"/>
                        <a:t>Canvas</a:t>
                      </a:r>
                      <a:r>
                        <a:rPr lang="en-US" dirty="0" smtClean="0"/>
                        <a:t> </a:t>
                      </a:r>
                      <a:endParaRPr kumimoji="1" lang="ja-JP" altLang="en-US" dirty="0"/>
                    </a:p>
                  </a:txBody>
                  <a:tcPr/>
                </a:tc>
                <a:tc>
                  <a:txBody>
                    <a:bodyPr/>
                    <a:lstStyle/>
                    <a:p>
                      <a:r>
                        <a:rPr lang="ja-JP" altLang="en-US" sz="1600" b="0" dirty="0" smtClean="0"/>
                        <a:t>現在の </a:t>
                      </a:r>
                      <a:r>
                        <a:rPr lang="en-US" altLang="ja-JP" sz="1600" b="0" dirty="0" smtClean="0"/>
                        <a:t>GDI </a:t>
                      </a:r>
                      <a:r>
                        <a:rPr lang="ja-JP" altLang="en-US" sz="1600" b="0" dirty="0" smtClean="0"/>
                        <a:t>や </a:t>
                      </a:r>
                      <a:r>
                        <a:rPr lang="en-US" altLang="ja-JP" sz="1600" b="0" dirty="0" smtClean="0"/>
                        <a:t>GDI+ </a:t>
                      </a:r>
                      <a:r>
                        <a:rPr lang="ja-JP" altLang="en-US" sz="1600" b="0" dirty="0" smtClean="0"/>
                        <a:t>の機能に似た、座標軸上の配置が行えます。追加されたプロパティを使用して項目の位置を制御することもできます。</a:t>
                      </a:r>
                      <a:endParaRPr kumimoji="1" lang="ja-JP" altLang="en-US" sz="1600" b="0" dirty="0"/>
                    </a:p>
                  </a:txBody>
                  <a:tcPr/>
                </a:tc>
              </a:tr>
              <a:tr h="370840">
                <a:tc>
                  <a:txBody>
                    <a:bodyPr/>
                    <a:lstStyle/>
                    <a:p>
                      <a:r>
                        <a:rPr lang="en-US" b="1" dirty="0" err="1" smtClean="0"/>
                        <a:t>DockPanel</a:t>
                      </a:r>
                      <a:r>
                        <a:rPr lang="en-US" dirty="0" smtClean="0"/>
                        <a:t> </a:t>
                      </a:r>
                      <a:endParaRPr kumimoji="1" lang="ja-JP" altLang="en-US" dirty="0"/>
                    </a:p>
                  </a:txBody>
                  <a:tcPr/>
                </a:tc>
                <a:tc>
                  <a:txBody>
                    <a:bodyPr/>
                    <a:lstStyle/>
                    <a:p>
                      <a:r>
                        <a:rPr lang="ja-JP" altLang="en-US" sz="1600" dirty="0" smtClean="0"/>
                        <a:t>上下左右に</a:t>
                      </a:r>
                      <a:r>
                        <a:rPr lang="en-US" altLang="ja-JP" sz="1600" dirty="0" smtClean="0"/>
                        <a:t>Dock</a:t>
                      </a:r>
                      <a:r>
                        <a:rPr lang="ja-JP" altLang="en-US" sz="1600" dirty="0" smtClean="0"/>
                        <a:t>することで正確な 配置を考慮せずに項目を配置できます。</a:t>
                      </a:r>
                      <a:endParaRPr kumimoji="1" lang="ja-JP" altLang="en-US" sz="1600" dirty="0"/>
                    </a:p>
                  </a:txBody>
                  <a:tcPr/>
                </a:tc>
              </a:tr>
              <a:tr h="370840">
                <a:tc>
                  <a:txBody>
                    <a:bodyPr/>
                    <a:lstStyle/>
                    <a:p>
                      <a:r>
                        <a:rPr lang="en-US" b="1" dirty="0" err="1" smtClean="0"/>
                        <a:t>StackPanel</a:t>
                      </a:r>
                      <a:r>
                        <a:rPr lang="en-US" dirty="0" smtClean="0"/>
                        <a:t> </a:t>
                      </a:r>
                      <a:endParaRPr kumimoji="1" lang="ja-JP" altLang="en-US" dirty="0"/>
                    </a:p>
                  </a:txBody>
                  <a:tcPr/>
                </a:tc>
                <a:tc>
                  <a:txBody>
                    <a:bodyPr/>
                    <a:lstStyle/>
                    <a:p>
                      <a:r>
                        <a:rPr lang="ja-JP" altLang="en-US" sz="1600" dirty="0" smtClean="0"/>
                        <a:t>コンテンツを左から右、または上から下へと配置するスタック モデルを提供します。</a:t>
                      </a:r>
                      <a:endParaRPr kumimoji="1" lang="ja-JP" altLang="en-US" sz="1600" dirty="0"/>
                    </a:p>
                  </a:txBody>
                  <a:tcPr/>
                </a:tc>
              </a:tr>
              <a:tr h="370840">
                <a:tc>
                  <a:txBody>
                    <a:bodyPr/>
                    <a:lstStyle/>
                    <a:p>
                      <a:r>
                        <a:rPr lang="en-US" b="1" dirty="0" smtClean="0"/>
                        <a:t>Grid</a:t>
                      </a:r>
                      <a:r>
                        <a:rPr lang="en-US" dirty="0" smtClean="0"/>
                        <a:t> </a:t>
                      </a:r>
                      <a:endParaRPr kumimoji="1" lang="ja-JP" altLang="en-US" dirty="0"/>
                    </a:p>
                  </a:txBody>
                  <a:tcPr/>
                </a:tc>
                <a:tc>
                  <a:txBody>
                    <a:bodyPr/>
                    <a:lstStyle/>
                    <a:p>
                      <a:r>
                        <a:rPr lang="ja-JP" altLang="en-US" sz="1600" dirty="0" smtClean="0"/>
                        <a:t>行</a:t>
                      </a:r>
                      <a:r>
                        <a:rPr lang="en-US" altLang="ja-JP" sz="1600" dirty="0" smtClean="0"/>
                        <a:t>/</a:t>
                      </a:r>
                      <a:r>
                        <a:rPr lang="ja-JP" altLang="en-US" sz="1600" dirty="0" smtClean="0"/>
                        <a:t>グリッドを配置するためのモデルを提供します。</a:t>
                      </a:r>
                      <a:endParaRPr kumimoji="1" lang="ja-JP" altLang="en-US" sz="1600" dirty="0"/>
                    </a:p>
                  </a:txBody>
                  <a:tcPr/>
                </a:tc>
              </a:tr>
              <a:tr h="370840">
                <a:tc>
                  <a:txBody>
                    <a:bodyPr/>
                    <a:lstStyle/>
                    <a:p>
                      <a:r>
                        <a:rPr lang="en-US" b="1" dirty="0" err="1" smtClean="0"/>
                        <a:t>WrapPanel</a:t>
                      </a:r>
                      <a:r>
                        <a:rPr lang="en-US" dirty="0" smtClean="0"/>
                        <a:t> </a:t>
                      </a:r>
                      <a:endParaRPr kumimoji="1" lang="ja-JP" altLang="en-US" dirty="0"/>
                    </a:p>
                  </a:txBody>
                  <a:tcPr/>
                </a:tc>
                <a:tc>
                  <a:txBody>
                    <a:bodyPr/>
                    <a:lstStyle/>
                    <a:p>
                      <a:r>
                        <a:rPr lang="ja-JP" altLang="en-US" sz="1600" dirty="0" smtClean="0"/>
                        <a:t>エクスプローラ ウィンドウの右側のウィンドウ枠をモデリングし、項目が現在の行の行末に達すると、新しい行に折り返します。</a:t>
                      </a:r>
                      <a:endParaRPr kumimoji="1" lang="ja-JP" altLang="en-US" sz="1600" dirty="0"/>
                    </a:p>
                  </a:txBody>
                  <a:tcPr/>
                </a:tc>
              </a:tr>
              <a:tr h="370840">
                <a:tc>
                  <a:txBody>
                    <a:bodyPr/>
                    <a:lstStyle/>
                    <a:p>
                      <a:r>
                        <a:rPr lang="en-US" b="1" dirty="0" err="1" smtClean="0"/>
                        <a:t>ScrollViewer</a:t>
                      </a:r>
                      <a:r>
                        <a:rPr lang="en-US" dirty="0" smtClean="0"/>
                        <a:t> </a:t>
                      </a:r>
                      <a:endParaRPr kumimoji="1" lang="ja-JP" altLang="en-US" dirty="0"/>
                    </a:p>
                  </a:txBody>
                  <a:tcPr/>
                </a:tc>
                <a:tc>
                  <a:txBody>
                    <a:bodyPr/>
                    <a:lstStyle/>
                    <a:p>
                      <a:r>
                        <a:rPr lang="ja-JP" altLang="en-US" sz="1600" dirty="0" smtClean="0"/>
                        <a:t>子のコンテンツにスクロール バーを設定します。利用可能なスペースからコンテンツがオーバーフローすると、スクロール バーが表示され、ユーザーがコンテンツ領域を移動できるようになります。</a:t>
                      </a:r>
                      <a:endParaRPr kumimoji="1" lang="ja-JP" altLang="en-US" sz="1600" dirty="0"/>
                    </a:p>
                  </a:txBody>
                  <a:tcPr/>
                </a:tc>
              </a:tr>
              <a:tr h="370840">
                <a:tc>
                  <a:txBody>
                    <a:bodyPr/>
                    <a:lstStyle/>
                    <a:p>
                      <a:r>
                        <a:rPr lang="en-US" b="1" dirty="0" err="1" smtClean="0"/>
                        <a:t>ViewBox</a:t>
                      </a:r>
                      <a:r>
                        <a:rPr lang="en-US" dirty="0" smtClean="0"/>
                        <a:t> </a:t>
                      </a:r>
                      <a:endParaRPr kumimoji="1" lang="ja-JP" altLang="en-US" dirty="0"/>
                    </a:p>
                  </a:txBody>
                  <a:tcPr/>
                </a:tc>
                <a:tc>
                  <a:txBody>
                    <a:bodyPr/>
                    <a:lstStyle/>
                    <a:p>
                      <a:r>
                        <a:rPr lang="ja-JP" altLang="en-US" sz="1600" dirty="0" smtClean="0"/>
                        <a:t>コンテンツのサイズが親パネルに収まるように制限されます。これにより、一種の自動ズーム効果が得られます。</a:t>
                      </a:r>
                      <a:endParaRPr kumimoji="1" lang="ja-JP" altLang="en-US" sz="16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ユーザーインターフェースサービス－コントロール</a:t>
            </a:r>
            <a:endParaRPr kumimoji="1" lang="ja-JP" altLang="en-US" dirty="0"/>
          </a:p>
        </p:txBody>
      </p:sp>
      <p:sp>
        <p:nvSpPr>
          <p:cNvPr id="5" name="コンテンツ プレースホルダ 4"/>
          <p:cNvSpPr>
            <a:spLocks noGrp="1"/>
          </p:cNvSpPr>
          <p:nvPr>
            <p:ph idx="1"/>
          </p:nvPr>
        </p:nvSpPr>
        <p:spPr/>
        <p:txBody>
          <a:bodyPr/>
          <a:lstStyle/>
          <a:p>
            <a:endParaRPr kumimoji="1" lang="ja-JP" altLang="en-US" dirty="0"/>
          </a:p>
        </p:txBody>
      </p:sp>
      <p:graphicFrame>
        <p:nvGraphicFramePr>
          <p:cNvPr id="6" name="Group 159"/>
          <p:cNvGraphicFramePr>
            <a:graphicFrameLocks noGrp="1"/>
          </p:cNvGraphicFramePr>
          <p:nvPr/>
        </p:nvGraphicFramePr>
        <p:xfrm>
          <a:off x="785786" y="1000108"/>
          <a:ext cx="7572428" cy="4835529"/>
        </p:xfrm>
        <a:graphic>
          <a:graphicData uri="http://schemas.openxmlformats.org/drawingml/2006/table">
            <a:tbl>
              <a:tblPr>
                <a:tableStyleId>{35758FB7-9AC5-4552-8A53-C91805E547FA}</a:tableStyleId>
              </a:tblPr>
              <a:tblGrid>
                <a:gridCol w="3786214"/>
                <a:gridCol w="3786214"/>
              </a:tblGrid>
              <a:tr h="430213">
                <a:tc gridSpan="2">
                  <a:txBody>
                    <a:bodyPr/>
                    <a:lstStyle/>
                    <a:p>
                      <a:pPr marL="0" marR="0" lvl="0" indent="0" algn="ctr"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2200" u="none" strike="noStrike" cap="none" normalizeH="0" baseline="0" dirty="0" smtClean="0">
                          <a:ln>
                            <a:noFill/>
                          </a:ln>
                          <a:effectLst>
                            <a:outerShdw blurRad="38100" dist="38100" dir="2700000" algn="tl">
                              <a:srgbClr val="000000"/>
                            </a:outerShdw>
                          </a:effectLst>
                        </a:rPr>
                        <a:t>Windows</a:t>
                      </a:r>
                      <a:r>
                        <a:rPr kumimoji="0" lang="ja-JP" altLang="en-US" sz="2200" u="none" strike="noStrike" cap="none" normalizeH="0" baseline="0" dirty="0" smtClean="0">
                          <a:ln>
                            <a:noFill/>
                          </a:ln>
                          <a:effectLst>
                            <a:outerShdw blurRad="38100" dist="38100" dir="2700000" algn="tl">
                              <a:srgbClr val="000000"/>
                            </a:outerShdw>
                          </a:effectLst>
                        </a:rPr>
                        <a:t> </a:t>
                      </a:r>
                      <a:r>
                        <a:rPr kumimoji="0" lang="en-US" altLang="ja-JP" sz="2200" u="none" strike="noStrike" cap="none" normalizeH="0" baseline="0" dirty="0" smtClean="0">
                          <a:ln>
                            <a:noFill/>
                          </a:ln>
                          <a:effectLst>
                            <a:outerShdw blurRad="38100" dist="38100" dir="2700000" algn="tl">
                              <a:srgbClr val="000000"/>
                            </a:outerShdw>
                          </a:effectLst>
                        </a:rPr>
                        <a:t>Forms </a:t>
                      </a:r>
                      <a:r>
                        <a:rPr kumimoji="0" lang="ja-JP" altLang="en-US" sz="2200" u="none" strike="noStrike" cap="none" normalizeH="0" baseline="0" dirty="0" smtClean="0">
                          <a:ln>
                            <a:noFill/>
                          </a:ln>
                          <a:effectLst>
                            <a:outerShdw blurRad="38100" dist="38100" dir="2700000" algn="tl">
                              <a:srgbClr val="000000"/>
                            </a:outerShdw>
                          </a:effectLst>
                        </a:rPr>
                        <a:t>のみ</a:t>
                      </a:r>
                      <a:endParaRPr kumimoji="0" lang="ja-JP" altLang="en-US" sz="2200" b="1" i="0" u="none" strike="noStrike" cap="none" normalizeH="0" baseline="0" dirty="0" smtClean="0">
                        <a:ln>
                          <a:noFill/>
                        </a:ln>
                        <a:solidFill>
                          <a:schemeClr val="tx1"/>
                        </a:solidFill>
                        <a:effectLst>
                          <a:outerShdw blurRad="38100" dist="38100" dir="2700000" algn="tl">
                            <a:srgbClr val="000000"/>
                          </a:outerShdw>
                        </a:effectLst>
                        <a:latin typeface="Segoe" pitchFamily="34" charset="0"/>
                        <a:ea typeface="ＭＳ Ｐゴシック" charset="-128"/>
                      </a:endParaRPr>
                    </a:p>
                  </a:txBody>
                  <a:tcPr horzOverflow="overflow"/>
                </a:tc>
                <a:tc hMerge="1">
                  <a:txBody>
                    <a:bodyPr/>
                    <a:lstStyle/>
                    <a:p>
                      <a:endParaRPr kumimoji="1" lang="ja-JP" altLang="en-US"/>
                    </a:p>
                  </a:txBody>
                  <a:tcPr/>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PrintPreviewDialog</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ColorDialog</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DateTimePicker</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smtClean="0">
                          <a:ln>
                            <a:noFill/>
                          </a:ln>
                          <a:solidFill>
                            <a:schemeClr val="tx1"/>
                          </a:solidFill>
                          <a:effectLst/>
                          <a:latin typeface="Segoe" pitchFamily="34" charset="0"/>
                          <a:ea typeface="ＭＳ Ｐゴシック" charset="-128"/>
                        </a:rPr>
                        <a:t>FolderBrowseDialog</a:t>
                      </a: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NumericUpdown</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FontDialog</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DomainUpdown</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DataGrid</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ErrorProvider</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DataGridView</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HelpProvider</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ImageList</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LinkLabel</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smtClean="0">
                          <a:ln>
                            <a:noFill/>
                          </a:ln>
                          <a:effectLst/>
                        </a:rPr>
                        <a:t>MaskedTextBox</a:t>
                      </a: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smtClean="0">
                          <a:ln>
                            <a:noFill/>
                          </a:ln>
                          <a:effectLst/>
                        </a:rPr>
                        <a:t>MonthCalender</a:t>
                      </a: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NotifyIcon</a:t>
                      </a: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38138">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smtClean="0">
                          <a:ln>
                            <a:noFill/>
                          </a:ln>
                          <a:effectLst/>
                        </a:rPr>
                        <a:t>PrintDocument</a:t>
                      </a: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r>
              <a:tr h="339725">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smtClean="0">
                          <a:ln>
                            <a:noFill/>
                          </a:ln>
                          <a:effectLst/>
                        </a:rPr>
                        <a:t>PropertyGrid</a:t>
                      </a:r>
                      <a:endParaRPr kumimoji="0" lang="ja-JP" altLang="en-US" sz="1800" b="0" i="0" u="none" strike="noStrike" cap="none" normalizeH="0" baseline="0" smtClean="0">
                        <a:ln>
                          <a:noFill/>
                        </a:ln>
                        <a:solidFill>
                          <a:schemeClr val="tx1"/>
                        </a:solidFill>
                        <a:effectLst/>
                        <a:latin typeface="Segoe" pitchFamily="34" charset="0"/>
                        <a:ea typeface="ＭＳ Ｐゴシック" charset="-128"/>
                      </a:endParaRPr>
                    </a:p>
                  </a:txBody>
                  <a:tcPr marL="90000" marR="90000" marT="18000" marB="18000" horzOverflow="overflow"/>
                </a:tc>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endParaRPr kumimoji="0" lang="ja-JP" altLang="en-US"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ユーザーインターフェースサービス－コントロール</a:t>
            </a:r>
            <a:endParaRPr kumimoji="1" lang="ja-JP" altLang="en-US" dirty="0"/>
          </a:p>
        </p:txBody>
      </p:sp>
      <p:sp>
        <p:nvSpPr>
          <p:cNvPr id="3" name="コンテンツ プレースホルダ 2"/>
          <p:cNvSpPr>
            <a:spLocks noGrp="1"/>
          </p:cNvSpPr>
          <p:nvPr>
            <p:ph idx="1"/>
          </p:nvPr>
        </p:nvSpPr>
        <p:spPr/>
        <p:txBody>
          <a:bodyPr/>
          <a:lstStyle/>
          <a:p>
            <a:pPr lvl="0"/>
            <a:r>
              <a:rPr kumimoji="0" lang="en-US" altLang="ja-JP" dirty="0" smtClean="0">
                <a:effectLst>
                  <a:outerShdw blurRad="38100" dist="38100" dir="2700000" algn="tl">
                    <a:srgbClr val="000000"/>
                  </a:outerShdw>
                </a:effectLst>
              </a:rPr>
              <a:t>WPF </a:t>
            </a:r>
            <a:r>
              <a:rPr kumimoji="0" lang="ja-JP" altLang="en-US" dirty="0" smtClean="0">
                <a:effectLst>
                  <a:outerShdw blurRad="38100" dist="38100" dir="2700000" algn="tl">
                    <a:srgbClr val="000000"/>
                  </a:outerShdw>
                </a:effectLst>
              </a:rPr>
              <a:t>のみ（</a:t>
            </a:r>
            <a:r>
              <a:rPr kumimoji="0" lang="en-US" altLang="ja-JP" dirty="0" err="1" smtClean="0">
                <a:effectLst>
                  <a:outerShdw blurRad="38100" dist="38100" dir="2700000" algn="tl">
                    <a:srgbClr val="000000"/>
                  </a:outerShdw>
                </a:effectLst>
              </a:rPr>
              <a:t>ToolBox</a:t>
            </a:r>
            <a:r>
              <a:rPr kumimoji="0" lang="ja-JP" altLang="en-US" dirty="0" smtClean="0">
                <a:effectLst>
                  <a:outerShdw blurRad="38100" dist="38100" dir="2700000" algn="tl">
                    <a:srgbClr val="000000"/>
                  </a:outerShdw>
                </a:effectLst>
              </a:rPr>
              <a:t>で選択できるもの）</a:t>
            </a:r>
            <a:endParaRPr kumimoji="0" lang="ja-JP" altLang="en-US" b="1" dirty="0" smtClean="0">
              <a:effectLst>
                <a:outerShdw blurRad="38100" dist="38100" dir="2700000" algn="tl">
                  <a:srgbClr val="000000"/>
                </a:outerShdw>
              </a:effectLst>
              <a:latin typeface="Segoe" pitchFamily="34" charset="0"/>
              <a:ea typeface="ＭＳ Ｐゴシック" charset="-128"/>
            </a:endParaRPr>
          </a:p>
          <a:p>
            <a:endParaRPr kumimoji="1" lang="ja-JP" altLang="en-US" dirty="0"/>
          </a:p>
        </p:txBody>
      </p:sp>
      <p:graphicFrame>
        <p:nvGraphicFramePr>
          <p:cNvPr id="5" name="表 4"/>
          <p:cNvGraphicFramePr>
            <a:graphicFrameLocks noGrp="1"/>
          </p:cNvGraphicFramePr>
          <p:nvPr/>
        </p:nvGraphicFramePr>
        <p:xfrm>
          <a:off x="500034" y="1785926"/>
          <a:ext cx="1857388" cy="1483360"/>
        </p:xfrm>
        <a:graphic>
          <a:graphicData uri="http://schemas.openxmlformats.org/drawingml/2006/table">
            <a:tbl>
              <a:tblPr firstRow="1" bandRow="1">
                <a:tableStyleId>{5C22544A-7EE6-4342-B048-85BDC9FD1C3A}</a:tableStyleId>
              </a:tblPr>
              <a:tblGrid>
                <a:gridCol w="1857388"/>
              </a:tblGrid>
              <a:tr h="370840">
                <a:tc>
                  <a:txBody>
                    <a:bodyPr/>
                    <a:lstStyle/>
                    <a:p>
                      <a:r>
                        <a:rPr kumimoji="1" lang="ja-JP" altLang="en-US" dirty="0" smtClean="0">
                          <a:solidFill>
                            <a:sysClr val="windowText" lastClr="000000"/>
                          </a:solidFill>
                        </a:rPr>
                        <a:t>図形</a:t>
                      </a:r>
                      <a:endParaRPr kumimoji="1" lang="ja-JP" altLang="en-US" dirty="0">
                        <a:solidFill>
                          <a:sysClr val="windowText" lastClr="000000"/>
                        </a:solidFill>
                      </a:endParaRPr>
                    </a:p>
                  </a:txBody>
                  <a:tcPr/>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smtClean="0">
                          <a:ln>
                            <a:noFill/>
                          </a:ln>
                          <a:solidFill>
                            <a:schemeClr val="tx1"/>
                          </a:solidFill>
                          <a:effectLst/>
                          <a:latin typeface="Segoe" pitchFamily="34" charset="0"/>
                          <a:ea typeface="ＭＳ Ｐゴシック" charset="-128"/>
                        </a:rPr>
                        <a:t>Line</a:t>
                      </a: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smtClean="0">
                          <a:ln>
                            <a:noFill/>
                          </a:ln>
                          <a:solidFill>
                            <a:schemeClr val="tx1"/>
                          </a:solidFill>
                          <a:effectLst/>
                          <a:latin typeface="Segoe" pitchFamily="34" charset="0"/>
                          <a:ea typeface="ＭＳ Ｐゴシック" charset="-128"/>
                        </a:rPr>
                        <a:t>Ellipse</a:t>
                      </a: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smtClean="0">
                          <a:ln>
                            <a:noFill/>
                          </a:ln>
                          <a:solidFill>
                            <a:schemeClr val="tx1"/>
                          </a:solidFill>
                          <a:effectLst/>
                          <a:latin typeface="Segoe" pitchFamily="34" charset="0"/>
                          <a:ea typeface="ＭＳ Ｐゴシック" charset="-128"/>
                        </a:rPr>
                        <a:t>Rectangle</a:t>
                      </a:r>
                    </a:p>
                  </a:txBody>
                  <a:tcPr marL="90000" marR="90000" marT="18000" marB="18000" horzOverflow="overflow"/>
                </a:tc>
              </a:tr>
            </a:tbl>
          </a:graphicData>
        </a:graphic>
      </p:graphicFrame>
      <p:graphicFrame>
        <p:nvGraphicFramePr>
          <p:cNvPr id="6" name="表 5"/>
          <p:cNvGraphicFramePr>
            <a:graphicFrameLocks noGrp="1"/>
          </p:cNvGraphicFramePr>
          <p:nvPr/>
        </p:nvGraphicFramePr>
        <p:xfrm>
          <a:off x="500034" y="3714752"/>
          <a:ext cx="3190876" cy="1854200"/>
        </p:xfrm>
        <a:graphic>
          <a:graphicData uri="http://schemas.openxmlformats.org/drawingml/2006/table">
            <a:tbl>
              <a:tblPr firstRow="1" bandRow="1">
                <a:tableStyleId>{5C22544A-7EE6-4342-B048-85BDC9FD1C3A}</a:tableStyleId>
              </a:tblPr>
              <a:tblGrid>
                <a:gridCol w="3190876"/>
              </a:tblGrid>
              <a:tr h="370840">
                <a:tc>
                  <a:txBody>
                    <a:bodyPr/>
                    <a:lstStyle/>
                    <a:p>
                      <a:r>
                        <a:rPr kumimoji="1" lang="ja-JP" altLang="en-US" dirty="0" smtClean="0">
                          <a:solidFill>
                            <a:sysClr val="windowText" lastClr="000000"/>
                          </a:solidFill>
                        </a:rPr>
                        <a:t>ビューアー</a:t>
                      </a:r>
                      <a:endParaRPr kumimoji="1" lang="ja-JP" altLang="en-US" dirty="0">
                        <a:solidFill>
                          <a:sysClr val="windowText" lastClr="0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err="1" smtClean="0">
                          <a:ln>
                            <a:noFill/>
                          </a:ln>
                          <a:effectLst/>
                        </a:rPr>
                        <a:t>ViewBox</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ScrollViewer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r>
                        <a:rPr lang="en-US" altLang="ja-JP" dirty="0" err="1" smtClean="0"/>
                        <a:t>FlowDocumentPageViewer</a:t>
                      </a:r>
                      <a:endParaRPr lang="ja-JP" altLang="en-US" dirty="0"/>
                    </a:p>
                  </a:txBody>
                  <a:tcPr marL="90000" marR="90000" marT="18000" marB="18000" horzOverflow="overflow"/>
                </a:tc>
              </a:tr>
              <a:tr h="370840">
                <a:tc>
                  <a:txBody>
                    <a:bodyPr/>
                    <a:lstStyle/>
                    <a:p>
                      <a:r>
                        <a:rPr lang="en-US" altLang="ja-JP" dirty="0" err="1" smtClean="0"/>
                        <a:t>FlowDocumentScrollViewer</a:t>
                      </a:r>
                      <a:endParaRPr lang="ja-JP" altLang="en-US" dirty="0"/>
                    </a:p>
                  </a:txBody>
                  <a:tcPr marL="90000" marR="90000" marT="18000" marB="18000" horzOverflow="overflow"/>
                </a:tc>
              </a:tr>
            </a:tbl>
          </a:graphicData>
        </a:graphic>
      </p:graphicFrame>
      <p:graphicFrame>
        <p:nvGraphicFramePr>
          <p:cNvPr id="7" name="表 6"/>
          <p:cNvGraphicFramePr>
            <a:graphicFrameLocks noGrp="1"/>
          </p:cNvGraphicFramePr>
          <p:nvPr/>
        </p:nvGraphicFramePr>
        <p:xfrm>
          <a:off x="4214810" y="1785926"/>
          <a:ext cx="2857520" cy="2966720"/>
        </p:xfrm>
        <a:graphic>
          <a:graphicData uri="http://schemas.openxmlformats.org/drawingml/2006/table">
            <a:tbl>
              <a:tblPr firstRow="1" bandRow="1">
                <a:tableStyleId>{5C22544A-7EE6-4342-B048-85BDC9FD1C3A}</a:tableStyleId>
              </a:tblPr>
              <a:tblGrid>
                <a:gridCol w="2857520"/>
              </a:tblGrid>
              <a:tr h="370840">
                <a:tc>
                  <a:txBody>
                    <a:bodyPr/>
                    <a:lstStyle/>
                    <a:p>
                      <a:r>
                        <a:rPr kumimoji="1" lang="ja-JP" altLang="en-US" dirty="0" smtClean="0">
                          <a:solidFill>
                            <a:sysClr val="windowText" lastClr="000000"/>
                          </a:solidFill>
                        </a:rPr>
                        <a:t>パネル</a:t>
                      </a:r>
                      <a:endParaRPr kumimoji="1" lang="ja-JP" altLang="en-US" dirty="0">
                        <a:solidFill>
                          <a:sysClr val="windowText" lastClr="000000"/>
                        </a:solidFill>
                      </a:endParaRPr>
                    </a:p>
                  </a:txBody>
                  <a:tcPr/>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DockPanel</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StackPanel</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VirtualModeStackPanel</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r>
                        <a:rPr lang="en-US" altLang="ja-JP" dirty="0" err="1" smtClean="0"/>
                        <a:t>ToolBarOverflowPanel</a:t>
                      </a:r>
                      <a:endParaRPr lang="ja-JP" altLang="en-US" dirty="0"/>
                    </a:p>
                  </a:txBody>
                  <a:tcPr marL="90000" marR="90000" marT="18000" marB="18000" horzOverflow="overflow"/>
                </a:tc>
              </a:tr>
              <a:tr h="370840">
                <a:tc>
                  <a:txBody>
                    <a:bodyPr/>
                    <a:lstStyle/>
                    <a:p>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UniformGrid</a:t>
                      </a:r>
                      <a:endParaRPr lang="ja-JP" altLang="en-US" dirty="0"/>
                    </a:p>
                  </a:txBody>
                  <a:tcPr marL="90000" marR="90000" marT="18000" marB="18000" horzOverflow="overflow"/>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smtClean="0">
                          <a:ln>
                            <a:noFill/>
                          </a:ln>
                          <a:effectLst/>
                        </a:rPr>
                        <a:t>Popup</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err="1" smtClean="0">
                          <a:ln>
                            <a:noFill/>
                          </a:ln>
                          <a:effectLst/>
                        </a:rPr>
                        <a:t>BulletDecorator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ユーザーインターフェースサービス－コントロール</a:t>
            </a:r>
            <a:endParaRPr kumimoji="1" lang="ja-JP" altLang="en-US" dirty="0"/>
          </a:p>
        </p:txBody>
      </p:sp>
      <p:sp>
        <p:nvSpPr>
          <p:cNvPr id="3" name="コンテンツ プレースホルダ 2"/>
          <p:cNvSpPr>
            <a:spLocks noGrp="1"/>
          </p:cNvSpPr>
          <p:nvPr>
            <p:ph idx="1"/>
          </p:nvPr>
        </p:nvSpPr>
        <p:spPr/>
        <p:txBody>
          <a:bodyPr/>
          <a:lstStyle/>
          <a:p>
            <a:pPr lvl="0"/>
            <a:r>
              <a:rPr kumimoji="0" lang="en-US" altLang="ja-JP" dirty="0" smtClean="0">
                <a:effectLst>
                  <a:outerShdw blurRad="38100" dist="38100" dir="2700000" algn="tl">
                    <a:srgbClr val="000000"/>
                  </a:outerShdw>
                </a:effectLst>
              </a:rPr>
              <a:t>WPF </a:t>
            </a:r>
            <a:r>
              <a:rPr kumimoji="0" lang="ja-JP" altLang="en-US" dirty="0" smtClean="0">
                <a:effectLst>
                  <a:outerShdw blurRad="38100" dist="38100" dir="2700000" algn="tl">
                    <a:srgbClr val="000000"/>
                  </a:outerShdw>
                </a:effectLst>
              </a:rPr>
              <a:t>のみ（</a:t>
            </a:r>
            <a:r>
              <a:rPr kumimoji="0" lang="en-US" altLang="ja-JP" dirty="0" err="1" smtClean="0">
                <a:effectLst>
                  <a:outerShdw blurRad="38100" dist="38100" dir="2700000" algn="tl">
                    <a:srgbClr val="000000"/>
                  </a:outerShdw>
                </a:effectLst>
              </a:rPr>
              <a:t>ToolBox</a:t>
            </a:r>
            <a:r>
              <a:rPr kumimoji="0" lang="ja-JP" altLang="en-US" dirty="0" smtClean="0">
                <a:effectLst>
                  <a:outerShdw blurRad="38100" dist="38100" dir="2700000" algn="tl">
                    <a:srgbClr val="000000"/>
                  </a:outerShdw>
                </a:effectLst>
              </a:rPr>
              <a:t>で選択できるもの）</a:t>
            </a:r>
            <a:endParaRPr kumimoji="0" lang="ja-JP" altLang="en-US" b="1" dirty="0" smtClean="0">
              <a:effectLst>
                <a:outerShdw blurRad="38100" dist="38100" dir="2700000" algn="tl">
                  <a:srgbClr val="000000"/>
                </a:outerShdw>
              </a:effectLst>
              <a:latin typeface="Segoe" pitchFamily="34" charset="0"/>
              <a:ea typeface="ＭＳ Ｐゴシック" charset="-128"/>
            </a:endParaRPr>
          </a:p>
          <a:p>
            <a:endParaRPr kumimoji="1" lang="ja-JP" altLang="en-US" dirty="0"/>
          </a:p>
        </p:txBody>
      </p:sp>
      <p:graphicFrame>
        <p:nvGraphicFramePr>
          <p:cNvPr id="6" name="表 5"/>
          <p:cNvGraphicFramePr>
            <a:graphicFrameLocks noGrp="1"/>
          </p:cNvGraphicFramePr>
          <p:nvPr/>
        </p:nvGraphicFramePr>
        <p:xfrm>
          <a:off x="642910" y="1785926"/>
          <a:ext cx="2500330" cy="1854200"/>
        </p:xfrm>
        <a:graphic>
          <a:graphicData uri="http://schemas.openxmlformats.org/drawingml/2006/table">
            <a:tbl>
              <a:tblPr firstRow="1" bandRow="1">
                <a:tableStyleId>{5C22544A-7EE6-4342-B048-85BDC9FD1C3A}</a:tableStyleId>
              </a:tblPr>
              <a:tblGrid>
                <a:gridCol w="2500330"/>
              </a:tblGrid>
              <a:tr h="370840">
                <a:tc>
                  <a:txBody>
                    <a:bodyPr/>
                    <a:lstStyle/>
                    <a:p>
                      <a:r>
                        <a:rPr kumimoji="1" lang="en-US" altLang="ja-JP" dirty="0" smtClean="0">
                          <a:solidFill>
                            <a:sysClr val="windowText" lastClr="000000"/>
                          </a:solidFill>
                        </a:rPr>
                        <a:t>Text</a:t>
                      </a:r>
                      <a:r>
                        <a:rPr kumimoji="1" lang="ja-JP" altLang="en-US" dirty="0" smtClean="0">
                          <a:solidFill>
                            <a:sysClr val="windowText" lastClr="000000"/>
                          </a:solidFill>
                        </a:rPr>
                        <a:t>やボタン</a:t>
                      </a:r>
                      <a:endParaRPr kumimoji="1" lang="ja-JP" altLang="en-US" dirty="0">
                        <a:solidFill>
                          <a:sysClr val="windowText" lastClr="0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TextBlock</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PasswordBox</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RepeatButton</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ToggleButton</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bl>
          </a:graphicData>
        </a:graphic>
      </p:graphicFrame>
      <p:graphicFrame>
        <p:nvGraphicFramePr>
          <p:cNvPr id="7" name="表 6"/>
          <p:cNvGraphicFramePr>
            <a:graphicFrameLocks noGrp="1"/>
          </p:cNvGraphicFramePr>
          <p:nvPr/>
        </p:nvGraphicFramePr>
        <p:xfrm>
          <a:off x="714348" y="4071942"/>
          <a:ext cx="2214578" cy="1112520"/>
        </p:xfrm>
        <a:graphic>
          <a:graphicData uri="http://schemas.openxmlformats.org/drawingml/2006/table">
            <a:tbl>
              <a:tblPr firstRow="1" bandRow="1">
                <a:tableStyleId>{5C22544A-7EE6-4342-B048-85BDC9FD1C3A}</a:tableStyleId>
              </a:tblPr>
              <a:tblGrid>
                <a:gridCol w="2214578"/>
              </a:tblGrid>
              <a:tr h="370840">
                <a:tc>
                  <a:txBody>
                    <a:bodyPr/>
                    <a:lstStyle/>
                    <a:p>
                      <a:r>
                        <a:rPr kumimoji="1" lang="ja-JP" altLang="en-US" dirty="0" smtClean="0">
                          <a:solidFill>
                            <a:sysClr val="windowText" lastClr="000000"/>
                          </a:solidFill>
                        </a:rPr>
                        <a:t>インク</a:t>
                      </a:r>
                      <a:endParaRPr kumimoji="1" lang="ja-JP" altLang="en-US" dirty="0">
                        <a:solidFill>
                          <a:sysClr val="windowText" lastClr="000000"/>
                        </a:solidFill>
                      </a:endParaRPr>
                    </a:p>
                  </a:txBody>
                  <a:tcPr/>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InkCanvas</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r h="370840">
                <a:tc>
                  <a:txBody>
                    <a:bodyPr/>
                    <a:lstStyle/>
                    <a:p>
                      <a:pPr marL="0" marR="0" lvl="0" indent="0" algn="l" defTabSz="914400" rtl="0" eaLnBrk="1" fontAlgn="base" latinLnBrk="0" hangingPunct="1">
                        <a:lnSpc>
                          <a:spcPct val="100000"/>
                        </a:lnSpc>
                        <a:spcBef>
                          <a:spcPct val="10000"/>
                        </a:spcBef>
                        <a:spcAft>
                          <a:spcPct val="0"/>
                        </a:spcAft>
                        <a:buClr>
                          <a:schemeClr val="tx2"/>
                        </a:buClr>
                        <a:buSzTx/>
                        <a:buFont typeface="Wingdings 2" pitchFamily="18" charset="2"/>
                        <a:buNone/>
                        <a:tabLst/>
                      </a:pPr>
                      <a:r>
                        <a:rPr kumimoji="0" lang="en-US" altLang="ja-JP" sz="1800" u="none" strike="noStrike" cap="none" normalizeH="0" baseline="0" dirty="0" err="1" smtClean="0">
                          <a:ln>
                            <a:noFill/>
                          </a:ln>
                          <a:effectLst/>
                        </a:rPr>
                        <a:t>InkPresenter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marL="90000" marR="90000" marT="18000" marB="18000" horzOverflow="overflow"/>
                </a:tc>
              </a:tr>
            </a:tbl>
          </a:graphicData>
        </a:graphic>
      </p:graphicFrame>
      <p:graphicFrame>
        <p:nvGraphicFramePr>
          <p:cNvPr id="8" name="表 7"/>
          <p:cNvGraphicFramePr>
            <a:graphicFrameLocks noGrp="1"/>
          </p:cNvGraphicFramePr>
          <p:nvPr/>
        </p:nvGraphicFramePr>
        <p:xfrm>
          <a:off x="3786182" y="3143248"/>
          <a:ext cx="3714776" cy="2595880"/>
        </p:xfrm>
        <a:graphic>
          <a:graphicData uri="http://schemas.openxmlformats.org/drawingml/2006/table">
            <a:tbl>
              <a:tblPr firstRow="1" bandRow="1">
                <a:tableStyleId>{5C22544A-7EE6-4342-B048-85BDC9FD1C3A}</a:tableStyleId>
              </a:tblPr>
              <a:tblGrid>
                <a:gridCol w="3714776"/>
              </a:tblGrid>
              <a:tr h="370840">
                <a:tc>
                  <a:txBody>
                    <a:bodyPr/>
                    <a:lstStyle/>
                    <a:p>
                      <a:r>
                        <a:rPr kumimoji="1" lang="ja-JP" altLang="en-US" dirty="0" smtClean="0">
                          <a:solidFill>
                            <a:sysClr val="windowText" lastClr="000000"/>
                          </a:solidFill>
                        </a:rPr>
                        <a:t>小物</a:t>
                      </a:r>
                      <a:endParaRPr kumimoji="1" lang="ja-JP" altLang="en-US" dirty="0">
                        <a:solidFill>
                          <a:sysClr val="windowText" lastClr="0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smtClean="0">
                          <a:ln>
                            <a:noFill/>
                          </a:ln>
                          <a:solidFill>
                            <a:schemeClr val="tx1"/>
                          </a:solidFill>
                          <a:effectLst/>
                          <a:latin typeface="Segoe" pitchFamily="34" charset="0"/>
                          <a:ea typeface="ＭＳ Ｐゴシック" charset="-128"/>
                        </a:rPr>
                        <a:t>Expander</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smtClean="0">
                          <a:ln>
                            <a:noFill/>
                          </a:ln>
                          <a:effectLst/>
                        </a:rPr>
                        <a:t>Thumb</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smtClean="0">
                          <a:ln>
                            <a:noFill/>
                          </a:ln>
                          <a:effectLst/>
                        </a:rPr>
                        <a:t>Border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ResizeGrip</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b="0" i="0" u="none" strike="noStrike" cap="none" normalizeH="0" baseline="0" dirty="0" err="1" smtClean="0">
                          <a:ln>
                            <a:noFill/>
                          </a:ln>
                          <a:solidFill>
                            <a:schemeClr val="tx1"/>
                          </a:solidFill>
                          <a:effectLst/>
                          <a:latin typeface="Segoe" pitchFamily="34" charset="0"/>
                          <a:ea typeface="ＭＳ Ｐゴシック" charset="-128"/>
                        </a:rPr>
                        <a:t>ContentPresenter</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err="1" smtClean="0"/>
                        <a:t>HeaderedContentControl</a:t>
                      </a:r>
                      <a:endParaRPr lang="ja-JP" altLang="en-US" dirty="0" smtClean="0"/>
                    </a:p>
                  </a:txBody>
                  <a:tcPr/>
                </a:tc>
              </a:tr>
            </a:tbl>
          </a:graphicData>
        </a:graphic>
      </p:graphicFrame>
      <p:graphicFrame>
        <p:nvGraphicFramePr>
          <p:cNvPr id="9" name="表 8"/>
          <p:cNvGraphicFramePr>
            <a:graphicFrameLocks noGrp="1"/>
          </p:cNvGraphicFramePr>
          <p:nvPr/>
        </p:nvGraphicFramePr>
        <p:xfrm>
          <a:off x="3786182" y="1857364"/>
          <a:ext cx="3643338" cy="741680"/>
        </p:xfrm>
        <a:graphic>
          <a:graphicData uri="http://schemas.openxmlformats.org/drawingml/2006/table">
            <a:tbl>
              <a:tblPr firstRow="1" bandRow="1">
                <a:tableStyleId>{5C22544A-7EE6-4342-B048-85BDC9FD1C3A}</a:tableStyleId>
              </a:tblPr>
              <a:tblGrid>
                <a:gridCol w="3643338"/>
              </a:tblGrid>
              <a:tr h="370840">
                <a:tc>
                  <a:txBody>
                    <a:bodyPr/>
                    <a:lstStyle/>
                    <a:p>
                      <a:r>
                        <a:rPr lang="en-US" dirty="0" smtClean="0">
                          <a:solidFill>
                            <a:sysClr val="windowText" lastClr="000000"/>
                          </a:solidFill>
                        </a:rPr>
                        <a:t>3-D</a:t>
                      </a:r>
                      <a:endParaRPr kumimoji="1" lang="ja-JP" altLang="en-US" dirty="0">
                        <a:solidFill>
                          <a:sysClr val="windowText" lastClr="000000"/>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ja-JP" sz="1800" u="none" strike="noStrike" cap="none" normalizeH="0" baseline="0" dirty="0" smtClean="0">
                          <a:ln>
                            <a:noFill/>
                          </a:ln>
                          <a:effectLst/>
                        </a:rPr>
                        <a:t>ViewPort3D</a:t>
                      </a:r>
                      <a:endParaRPr kumimoji="0" lang="en-US" altLang="ja-JP" sz="1800" b="0" i="0" u="none" strike="noStrike" cap="none" normalizeH="0" baseline="0" dirty="0" smtClean="0">
                        <a:ln>
                          <a:noFill/>
                        </a:ln>
                        <a:solidFill>
                          <a:schemeClr val="tx1"/>
                        </a:solidFill>
                        <a:effectLst/>
                        <a:latin typeface="Segoe" pitchFamily="34" charset="0"/>
                        <a:ea typeface="ＭＳ Ｐゴシック" charset="-128"/>
                      </a:endParaRPr>
                    </a:p>
                  </a:txBody>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lstStyle/>
          <a:p>
            <a:r>
              <a:rPr kumimoji="1" lang="ja-JP" altLang="en-US" dirty="0" smtClean="0"/>
              <a:t>描画要素</a:t>
            </a:r>
            <a:endParaRPr kumimoji="1" lang="ja-JP" altLang="en-US" dirty="0"/>
          </a:p>
        </p:txBody>
      </p:sp>
      <p:sp>
        <p:nvSpPr>
          <p:cNvPr id="3" name="コンテンツ プレースホルダ 2"/>
          <p:cNvSpPr>
            <a:spLocks noGrp="1"/>
          </p:cNvSpPr>
          <p:nvPr>
            <p:ph idx="1"/>
          </p:nvPr>
        </p:nvSpPr>
        <p:spPr>
          <a:ln>
            <a:noFill/>
          </a:ln>
        </p:spPr>
        <p:txBody>
          <a:bodyPr/>
          <a:lstStyle/>
          <a:p>
            <a:r>
              <a:rPr kumimoji="1" lang="en-US" altLang="ja-JP" dirty="0" smtClean="0"/>
              <a:t>WPF</a:t>
            </a:r>
            <a:r>
              <a:rPr kumimoji="1" lang="ja-JP" altLang="en-US" dirty="0" smtClean="0"/>
              <a:t>では</a:t>
            </a:r>
            <a:r>
              <a:rPr kumimoji="1" lang="en-US" altLang="ja-JP" dirty="0" smtClean="0"/>
              <a:t>Pen</a:t>
            </a:r>
            <a:r>
              <a:rPr kumimoji="1" lang="ja-JP" altLang="en-US" dirty="0" smtClean="0"/>
              <a:t>や</a:t>
            </a:r>
            <a:r>
              <a:rPr kumimoji="1" lang="en-US" altLang="ja-JP" dirty="0" smtClean="0"/>
              <a:t>Brush</a:t>
            </a:r>
            <a:r>
              <a:rPr kumimoji="1" lang="ja-JP" altLang="en-US" dirty="0" err="1" smtClean="0"/>
              <a:t>には</a:t>
            </a:r>
            <a:r>
              <a:rPr kumimoji="1" lang="en-US" altLang="ja-JP" dirty="0" smtClean="0"/>
              <a:t>Dispose</a:t>
            </a:r>
            <a:r>
              <a:rPr kumimoji="1" lang="ja-JP" altLang="en-US" dirty="0" smtClean="0"/>
              <a:t>が不要になりました。 </a:t>
            </a:r>
            <a:endParaRPr kumimoji="1" lang="en-US" altLang="ja-JP" dirty="0" smtClean="0"/>
          </a:p>
          <a:p>
            <a:r>
              <a:rPr lang="en-US" altLang="ja-JP" dirty="0" err="1" smtClean="0"/>
              <a:t>System.Windows.Media</a:t>
            </a:r>
            <a:r>
              <a:rPr lang="ja-JP" altLang="en-US" dirty="0" smtClean="0"/>
              <a:t> 名前空間のものだけですが</a:t>
            </a:r>
            <a:r>
              <a:rPr lang="en-US" altLang="ja-JP" dirty="0" err="1" smtClean="0"/>
              <a:t>Animatable</a:t>
            </a:r>
            <a:r>
              <a:rPr lang="ja-JP" altLang="en-US" dirty="0" smtClean="0"/>
              <a:t>クラスを継承している描画関係のクラス全般にわたって</a:t>
            </a:r>
            <a:r>
              <a:rPr lang="en-US" altLang="ja-JP" dirty="0" smtClean="0"/>
              <a:t>Dispose</a:t>
            </a:r>
            <a:r>
              <a:rPr lang="ja-JP" altLang="en-US" dirty="0" smtClean="0"/>
              <a:t>が不要です。</a:t>
            </a:r>
            <a:endParaRPr lang="en-US" altLang="ja-JP"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背景を透けさせる</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dwmapi.dll</a:t>
            </a:r>
            <a:r>
              <a:rPr lang="ja-JP" altLang="en-US" dirty="0" smtClean="0"/>
              <a:t>　の </a:t>
            </a:r>
            <a:r>
              <a:rPr lang="en-US" altLang="ja-JP" dirty="0" err="1" smtClean="0"/>
              <a:t>DwmExtendFrameIntoClientArea</a:t>
            </a:r>
            <a:r>
              <a:rPr lang="ja-JP" altLang="en-US" dirty="0" smtClean="0"/>
              <a:t> と</a:t>
            </a:r>
            <a:r>
              <a:rPr lang="en-US" altLang="ja-JP" dirty="0" err="1" smtClean="0"/>
              <a:t>DwmIsCompositionEnabled</a:t>
            </a:r>
            <a:r>
              <a:rPr lang="ja-JP" altLang="en-US" dirty="0" smtClean="0"/>
              <a:t> を使います。</a:t>
            </a:r>
            <a:endParaRPr lang="en-US" altLang="ja-JP" dirty="0" smtClean="0"/>
          </a:p>
          <a:p>
            <a:r>
              <a:rPr lang="en-US" altLang="ja-JP" dirty="0" smtClean="0"/>
              <a:t>Window. </a:t>
            </a:r>
            <a:r>
              <a:rPr lang="en-US" altLang="ja-JP" dirty="0" err="1" smtClean="0"/>
              <a:t>OnSourceInitialized</a:t>
            </a:r>
            <a:r>
              <a:rPr lang="en-US" altLang="ja-JP" dirty="0" smtClean="0"/>
              <a:t> </a:t>
            </a:r>
            <a:r>
              <a:rPr lang="ja-JP" altLang="en-US" dirty="0" smtClean="0"/>
              <a:t>を、オーバーライドして</a:t>
            </a:r>
            <a:r>
              <a:rPr lang="en-US" altLang="ja-JP" dirty="0" smtClean="0"/>
              <a:t>Background</a:t>
            </a:r>
            <a:r>
              <a:rPr lang="ja-JP" altLang="en-US" dirty="0" smtClean="0"/>
              <a:t>と</a:t>
            </a:r>
            <a:r>
              <a:rPr lang="en-US" altLang="ja-JP" dirty="0" err="1" smtClean="0"/>
              <a:t>CompositionTarget.BackgroundColor</a:t>
            </a:r>
            <a:r>
              <a:rPr lang="ja-JP" altLang="en-US" dirty="0" smtClean="0"/>
              <a:t>を</a:t>
            </a:r>
            <a:r>
              <a:rPr lang="en-US" altLang="ja-JP" dirty="0" smtClean="0"/>
              <a:t>Transparent</a:t>
            </a:r>
            <a:r>
              <a:rPr lang="ja-JP" altLang="en-US" dirty="0" smtClean="0"/>
              <a:t>に指定します。</a:t>
            </a:r>
            <a:endParaRPr lang="en-US" altLang="ja-JP" dirty="0" smtClean="0"/>
          </a:p>
          <a:p>
            <a:r>
              <a:rPr lang="en-US" altLang="ja-JP" dirty="0" err="1" smtClean="0"/>
              <a:t>DwmExtendFrameIntoClientArea</a:t>
            </a:r>
            <a:r>
              <a:rPr lang="ja-JP" altLang="en-US" dirty="0" smtClean="0"/>
              <a:t>で全</a:t>
            </a:r>
            <a:r>
              <a:rPr lang="en-US" altLang="ja-JP" dirty="0" err="1" smtClean="0"/>
              <a:t>ClientArea</a:t>
            </a:r>
            <a:r>
              <a:rPr lang="ja-JP" altLang="en-US" dirty="0" smtClean="0"/>
              <a:t>に拡張します。</a:t>
            </a:r>
            <a:endParaRPr lang="en-US" altLang="ja-JP"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143240" y="1571612"/>
            <a:ext cx="3082896" cy="923330"/>
          </a:xfrm>
          <a:prstGeom prst="rect">
            <a:avLst/>
          </a:prstGeom>
          <a:noFill/>
        </p:spPr>
        <p:txBody>
          <a:bodyPr wrap="none" lIns="91440" tIns="45720" rIns="91440" bIns="45720">
            <a:spAutoFit/>
          </a:bodyPr>
          <a:lstStyle/>
          <a:p>
            <a:pPr algn="ctr"/>
            <a:r>
              <a:rPr lang="ja-JP" altLang="en-US"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レイアウト</a:t>
            </a:r>
            <a:endPar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アニメーション</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Storyboard</a:t>
            </a:r>
            <a:r>
              <a:rPr lang="ja-JP" altLang="en-US" dirty="0" smtClean="0"/>
              <a:t> に </a:t>
            </a:r>
            <a:r>
              <a:rPr lang="en-US" altLang="ja-JP" dirty="0" smtClean="0"/>
              <a:t>Timeline</a:t>
            </a:r>
            <a:r>
              <a:rPr lang="ja-JP" altLang="en-US" dirty="0" smtClean="0"/>
              <a:t> を追加してアニメーションを作成し、イベントをトリガとして</a:t>
            </a:r>
            <a:r>
              <a:rPr lang="en-US" altLang="ja-JP" dirty="0" smtClean="0"/>
              <a:t>Timeline</a:t>
            </a:r>
            <a:r>
              <a:rPr lang="ja-JP" altLang="en-US" dirty="0" smtClean="0"/>
              <a:t>を起動します。</a:t>
            </a:r>
            <a:endParaRPr lang="en-US" altLang="ja-JP" dirty="0" smtClean="0"/>
          </a:p>
          <a:p>
            <a:r>
              <a:rPr lang="ja-JP" altLang="en-US" dirty="0" smtClean="0"/>
              <a:t>徐々に変化し指定時間</a:t>
            </a:r>
            <a:r>
              <a:rPr kumimoji="1" lang="ja-JP" altLang="en-US" dirty="0" smtClean="0"/>
              <a:t>には変化完了します。</a:t>
            </a:r>
            <a:endParaRPr kumimoji="1" lang="ja-JP" altLang="en-US" dirty="0"/>
          </a:p>
        </p:txBody>
      </p:sp>
      <p:pic>
        <p:nvPicPr>
          <p:cNvPr id="4" name="図 3" descr="タイムライン.jpg"/>
          <p:cNvPicPr>
            <a:picLocks noChangeAspect="1"/>
          </p:cNvPicPr>
          <p:nvPr/>
        </p:nvPicPr>
        <p:blipFill>
          <a:blip r:embed="rId2"/>
          <a:stretch>
            <a:fillRect/>
          </a:stretch>
        </p:blipFill>
        <p:spPr>
          <a:xfrm>
            <a:off x="285720" y="3357562"/>
            <a:ext cx="8704446" cy="271464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bwMode="auto">
          <a:xfrm>
            <a:off x="428596" y="285728"/>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0" cap="none" spc="0" normalizeH="0" baseline="0" noProof="0" dirty="0" smtClean="0">
                <a:ln>
                  <a:noFill/>
                </a:ln>
                <a:solidFill>
                  <a:schemeClr val="tx2"/>
                </a:solidFill>
                <a:effectLst/>
                <a:uLnTx/>
                <a:uFillTx/>
                <a:latin typeface="+mj-lt"/>
                <a:ea typeface="+mj-ea"/>
                <a:cs typeface="+mj-cs"/>
              </a:rPr>
              <a:t>アニメーション</a:t>
            </a:r>
            <a:endParaRPr kumimoji="1" lang="ja-JP" altLang="en-US" sz="2400" b="0" i="0" u="none" strike="noStrike" kern="0" cap="none" spc="0" normalizeH="0" baseline="0" noProof="0" dirty="0">
              <a:ln>
                <a:noFill/>
              </a:ln>
              <a:solidFill>
                <a:schemeClr val="tx2"/>
              </a:solidFill>
              <a:effectLst/>
              <a:uLnTx/>
              <a:uFillTx/>
              <a:latin typeface="+mj-lt"/>
              <a:ea typeface="+mj-ea"/>
              <a:cs typeface="+mj-cs"/>
            </a:endParaRPr>
          </a:p>
        </p:txBody>
      </p:sp>
      <p:sp>
        <p:nvSpPr>
          <p:cNvPr id="7" name="コンテンツ プレースホルダ 6"/>
          <p:cNvSpPr>
            <a:spLocks noGrp="1"/>
          </p:cNvSpPr>
          <p:nvPr>
            <p:ph idx="1"/>
          </p:nvPr>
        </p:nvSpPr>
        <p:spPr>
          <a:xfrm>
            <a:off x="457200" y="1052513"/>
            <a:ext cx="8229600" cy="2305049"/>
          </a:xfrm>
        </p:spPr>
        <p:txBody>
          <a:bodyPr/>
          <a:lstStyle/>
          <a:p>
            <a:r>
              <a:rPr kumimoji="1" lang="ja-JP" altLang="en-US" dirty="0" smtClean="0"/>
              <a:t>例えば５秒後までに徐々に色が変わるようにするには以下のようなタグを使います。</a:t>
            </a:r>
            <a:r>
              <a:rPr lang="en-US" altLang="ja-JP" dirty="0" err="1" smtClean="0"/>
              <a:t>ColorAnimationUsingKeyFrames</a:t>
            </a:r>
            <a:r>
              <a:rPr lang="en-US" altLang="ja-JP" dirty="0" smtClean="0"/>
              <a:t/>
            </a:r>
            <a:br>
              <a:rPr lang="en-US" altLang="ja-JP" dirty="0" smtClean="0"/>
            </a:br>
            <a:r>
              <a:rPr lang="en-US" altLang="ja-JP" dirty="0" smtClean="0"/>
              <a:t> </a:t>
            </a:r>
            <a:r>
              <a:rPr lang="en-US" altLang="ja-JP" dirty="0" err="1" smtClean="0"/>
              <a:t>SplineColorKeyFrame</a:t>
            </a:r>
            <a:r>
              <a:rPr lang="en-US" altLang="ja-JP" dirty="0" smtClean="0"/>
              <a:t> </a:t>
            </a:r>
          </a:p>
        </p:txBody>
      </p:sp>
      <p:sp>
        <p:nvSpPr>
          <p:cNvPr id="8" name="テキスト ボックス 7"/>
          <p:cNvSpPr txBox="1"/>
          <p:nvPr/>
        </p:nvSpPr>
        <p:spPr>
          <a:xfrm>
            <a:off x="428596" y="3429000"/>
            <a:ext cx="8215370" cy="2554545"/>
          </a:xfrm>
          <a:prstGeom prst="rect">
            <a:avLst/>
          </a:prstGeom>
          <a:noFill/>
        </p:spPr>
        <p:txBody>
          <a:bodyPr wrap="square" rtlCol="0">
            <a:spAutoFit/>
          </a:bodyPr>
          <a:lstStyle/>
          <a:p>
            <a:r>
              <a:rPr lang="en-US" altLang="ja-JP" sz="2000" dirty="0" smtClean="0"/>
              <a:t>&lt;Storyboard x:Key="Timeline1"&gt;</a:t>
            </a:r>
          </a:p>
          <a:p>
            <a:r>
              <a:rPr lang="ja-JP" altLang="en-US" sz="2000" dirty="0" smtClean="0"/>
              <a:t>　</a:t>
            </a:r>
            <a:r>
              <a:rPr lang="en-US" altLang="ja-JP" sz="2000" dirty="0" smtClean="0"/>
              <a:t>&lt;</a:t>
            </a:r>
            <a:r>
              <a:rPr lang="en-US" altLang="ja-JP" sz="2000" dirty="0" err="1" smtClean="0"/>
              <a:t>ColorAnimationUsingKeyFrames</a:t>
            </a:r>
            <a:r>
              <a:rPr lang="en-US" altLang="ja-JP" sz="2000" dirty="0" smtClean="0"/>
              <a:t> </a:t>
            </a:r>
            <a:r>
              <a:rPr lang="en-US" altLang="ja-JP" sz="2000" dirty="0" err="1" smtClean="0"/>
              <a:t>BeginTime</a:t>
            </a:r>
            <a:r>
              <a:rPr lang="en-US" altLang="ja-JP" sz="2000" dirty="0" smtClean="0"/>
              <a:t>="00:00:00" </a:t>
            </a:r>
            <a:r>
              <a:rPr lang="en-US" altLang="ja-JP" sz="2000" dirty="0" err="1" smtClean="0"/>
              <a:t>Storyboard.TargetName</a:t>
            </a:r>
            <a:r>
              <a:rPr lang="en-US" altLang="ja-JP" sz="2000" dirty="0" smtClean="0"/>
              <a:t>="ellipse" </a:t>
            </a:r>
            <a:r>
              <a:rPr lang="en-US" altLang="ja-JP" sz="2000" dirty="0" err="1" smtClean="0"/>
              <a:t>Storyboard.TargetProperty</a:t>
            </a:r>
            <a:r>
              <a:rPr lang="en-US" altLang="ja-JP" sz="2000" dirty="0" smtClean="0"/>
              <a:t>="(</a:t>
            </a:r>
            <a:r>
              <a:rPr lang="en-US" altLang="ja-JP" sz="2000" dirty="0" err="1" smtClean="0"/>
              <a:t>Shape.Fill</a:t>
            </a:r>
            <a:r>
              <a:rPr lang="en-US" altLang="ja-JP" sz="2000" dirty="0" smtClean="0"/>
              <a:t>).(</a:t>
            </a:r>
            <a:r>
              <a:rPr lang="en-US" altLang="ja-JP" sz="2000" dirty="0" err="1" smtClean="0"/>
              <a:t>SolidColorBrush.Color</a:t>
            </a:r>
            <a:r>
              <a:rPr lang="en-US" altLang="ja-JP" sz="2000" dirty="0" smtClean="0"/>
              <a:t>)"&gt;</a:t>
            </a:r>
          </a:p>
          <a:p>
            <a:r>
              <a:rPr lang="ja-JP" altLang="en-US" sz="2000" dirty="0" smtClean="0"/>
              <a:t>　　</a:t>
            </a:r>
            <a:r>
              <a:rPr lang="en-US" altLang="ja-JP" sz="2000" dirty="0" smtClean="0"/>
              <a:t>&lt;</a:t>
            </a:r>
            <a:r>
              <a:rPr lang="en-US" altLang="ja-JP" sz="2000" dirty="0" err="1" smtClean="0"/>
              <a:t>SplineColorKeyFrame</a:t>
            </a:r>
            <a:r>
              <a:rPr lang="en-US" altLang="ja-JP" sz="2000" dirty="0" smtClean="0"/>
              <a:t> </a:t>
            </a:r>
            <a:r>
              <a:rPr lang="en-US" altLang="ja-JP" sz="2000" dirty="0" err="1" smtClean="0"/>
              <a:t>KeyTime</a:t>
            </a:r>
            <a:r>
              <a:rPr lang="en-US" altLang="ja-JP" sz="2000" dirty="0" smtClean="0"/>
              <a:t>="00:00:00" Value="#FF66132E"/&gt;</a:t>
            </a:r>
          </a:p>
          <a:p>
            <a:r>
              <a:rPr lang="ja-JP" altLang="en-US" sz="2000" dirty="0" smtClean="0"/>
              <a:t>　　</a:t>
            </a:r>
            <a:r>
              <a:rPr lang="en-US" altLang="ja-JP" sz="2000" dirty="0" smtClean="0"/>
              <a:t>&lt;</a:t>
            </a:r>
            <a:r>
              <a:rPr lang="en-US" altLang="ja-JP" sz="2000" dirty="0" err="1" smtClean="0"/>
              <a:t>SplineColorKeyFrame</a:t>
            </a:r>
            <a:r>
              <a:rPr lang="en-US" altLang="ja-JP" sz="2000" dirty="0" smtClean="0"/>
              <a:t> </a:t>
            </a:r>
            <a:r>
              <a:rPr lang="en-US" altLang="ja-JP" sz="2000" dirty="0" err="1" smtClean="0"/>
              <a:t>KeyTime</a:t>
            </a:r>
            <a:r>
              <a:rPr lang="en-US" altLang="ja-JP" sz="2000" dirty="0" smtClean="0"/>
              <a:t>="00:00:05" Value="#FF6A6A6A"/&gt;</a:t>
            </a:r>
          </a:p>
          <a:p>
            <a:r>
              <a:rPr lang="ja-JP" altLang="en-US" sz="2000" dirty="0" smtClean="0"/>
              <a:t>　</a:t>
            </a:r>
            <a:r>
              <a:rPr lang="en-US" altLang="ja-JP" sz="2000" dirty="0" smtClean="0"/>
              <a:t>&lt;/</a:t>
            </a:r>
            <a:r>
              <a:rPr lang="en-US" altLang="ja-JP" sz="2000" dirty="0" err="1" smtClean="0"/>
              <a:t>ColorAnimationUsingKeyFrames</a:t>
            </a:r>
            <a:r>
              <a:rPr lang="en-US" altLang="ja-JP" sz="2000" dirty="0" smtClean="0"/>
              <a:t>&gt;</a:t>
            </a:r>
          </a:p>
          <a:p>
            <a:r>
              <a:rPr lang="en-US" altLang="ja-JP" sz="2000" dirty="0" smtClean="0"/>
              <a:t>&lt;/Storyboard&gt;</a:t>
            </a:r>
            <a:endParaRPr kumimoji="1" lang="ja-JP" alt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ja-JP" altLang="en-US" dirty="0" smtClean="0"/>
              <a:t>アジェンダ</a:t>
            </a:r>
            <a:endParaRPr lang="ja-JP" altLang="ja-JP" dirty="0" smtClean="0"/>
          </a:p>
        </p:txBody>
      </p:sp>
      <p:sp>
        <p:nvSpPr>
          <p:cNvPr id="2051" name="Rectangle 3"/>
          <p:cNvSpPr>
            <a:spLocks noGrp="1" noChangeArrowheads="1"/>
          </p:cNvSpPr>
          <p:nvPr>
            <p:ph type="body" idx="1"/>
          </p:nvPr>
        </p:nvSpPr>
        <p:spPr/>
        <p:txBody>
          <a:bodyPr/>
          <a:lstStyle/>
          <a:p>
            <a:pPr eaLnBrk="1" hangingPunct="1"/>
            <a:r>
              <a:rPr lang="en-US" dirty="0" smtClean="0"/>
              <a:t>Windows Presentation Foundation </a:t>
            </a:r>
            <a:r>
              <a:rPr lang="ja-JP" altLang="en-US" dirty="0" smtClean="0"/>
              <a:t>アーキテクチャ</a:t>
            </a:r>
            <a:endParaRPr lang="en-US" altLang="ja-JP" dirty="0" smtClean="0"/>
          </a:p>
          <a:p>
            <a:pPr eaLnBrk="1" hangingPunct="1"/>
            <a:r>
              <a:rPr lang="ja-JP" altLang="en-US" dirty="0" smtClean="0"/>
              <a:t>アニメーション</a:t>
            </a:r>
            <a:endParaRPr lang="en-US" altLang="ja-JP" dirty="0" smtClean="0"/>
          </a:p>
          <a:p>
            <a:pPr eaLnBrk="1" hangingPunct="1"/>
            <a:r>
              <a:rPr lang="ja-JP" altLang="en-US" dirty="0" smtClean="0"/>
              <a:t>フロー ドキュメント</a:t>
            </a:r>
            <a:endParaRPr lang="en-US" altLang="ja-JP" b="1" dirty="0" smtClean="0"/>
          </a:p>
          <a:p>
            <a:pPr eaLnBrk="1" hangingPunct="1"/>
            <a:r>
              <a:rPr lang="ja-JP" altLang="en-US" dirty="0" smtClean="0"/>
              <a:t>リソースとスタイルとテンプレート</a:t>
            </a:r>
            <a:endParaRPr lang="en-US" altLang="ja-JP" dirty="0" smtClean="0"/>
          </a:p>
          <a:p>
            <a:pPr eaLnBrk="1" hangingPunct="1"/>
            <a:r>
              <a:rPr lang="ja-JP" altLang="en-US" dirty="0" smtClean="0"/>
              <a:t>イベントとキーとコマンド</a:t>
            </a:r>
            <a:endParaRPr lang="en-US" altLang="ja-JP"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アニメーション</a:t>
            </a:r>
            <a:endParaRPr kumimoji="1" lang="ja-JP" altLang="en-US" dirty="0"/>
          </a:p>
        </p:txBody>
      </p:sp>
      <p:sp>
        <p:nvSpPr>
          <p:cNvPr id="3" name="コンテンツ プレースホルダ 2"/>
          <p:cNvSpPr>
            <a:spLocks noGrp="1"/>
          </p:cNvSpPr>
          <p:nvPr>
            <p:ph idx="1"/>
          </p:nvPr>
        </p:nvSpPr>
        <p:spPr>
          <a:xfrm>
            <a:off x="457200" y="1052513"/>
            <a:ext cx="8229600" cy="1019165"/>
          </a:xfrm>
        </p:spPr>
        <p:txBody>
          <a:bodyPr/>
          <a:lstStyle/>
          <a:p>
            <a:r>
              <a:rPr kumimoji="1" lang="ja-JP" altLang="en-US" sz="2800" dirty="0" smtClean="0"/>
              <a:t>アニメーション可能なクラスがある型</a:t>
            </a:r>
            <a:endParaRPr kumimoji="1" lang="ja-JP" altLang="en-US" sz="2800" dirty="0"/>
          </a:p>
        </p:txBody>
      </p:sp>
      <p:graphicFrame>
        <p:nvGraphicFramePr>
          <p:cNvPr id="4" name="コンテンツ プレースホルダ 3"/>
          <p:cNvGraphicFramePr>
            <a:graphicFrameLocks/>
          </p:cNvGraphicFramePr>
          <p:nvPr/>
        </p:nvGraphicFramePr>
        <p:xfrm>
          <a:off x="500034" y="1785926"/>
          <a:ext cx="8115328" cy="4094878"/>
        </p:xfrm>
        <a:graphic>
          <a:graphicData uri="http://schemas.openxmlformats.org/drawingml/2006/table">
            <a:tbl>
              <a:tblPr firstRow="1" bandRow="1">
                <a:tableStyleId>{69CF1AB2-1976-4502-BF36-3FF5EA218861}</a:tableStyleId>
              </a:tblPr>
              <a:tblGrid>
                <a:gridCol w="4057664"/>
                <a:gridCol w="4057664"/>
              </a:tblGrid>
              <a:tr h="340690">
                <a:tc>
                  <a:txBody>
                    <a:bodyPr/>
                    <a:lstStyle/>
                    <a:p>
                      <a:pPr algn="ctr"/>
                      <a:r>
                        <a:rPr kumimoji="1" lang="en-US" altLang="ja-JP" b="0" dirty="0" smtClean="0"/>
                        <a:t>Boolean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b="0" dirty="0" smtClean="0"/>
                        <a:t>Point3D</a:t>
                      </a:r>
                    </a:p>
                  </a:txBody>
                  <a:tcPr/>
                </a:tc>
              </a:tr>
              <a:tr h="340690">
                <a:tc>
                  <a:txBody>
                    <a:bodyPr/>
                    <a:lstStyle/>
                    <a:p>
                      <a:pPr algn="ctr"/>
                      <a:r>
                        <a:rPr kumimoji="1" lang="en-US" altLang="ja-JP" dirty="0" smtClean="0"/>
                        <a:t>Byte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Point</a:t>
                      </a:r>
                    </a:p>
                  </a:txBody>
                  <a:tcPr/>
                </a:tc>
              </a:tr>
              <a:tr h="340690">
                <a:tc>
                  <a:txBody>
                    <a:bodyPr/>
                    <a:lstStyle/>
                    <a:p>
                      <a:pPr algn="ctr"/>
                      <a:r>
                        <a:rPr kumimoji="1" lang="en-US" altLang="ja-JP" dirty="0" smtClean="0"/>
                        <a:t>Char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Quaternion</a:t>
                      </a:r>
                    </a:p>
                  </a:txBody>
                  <a:tcPr/>
                </a:tc>
              </a:tr>
              <a:tr h="340690">
                <a:tc>
                  <a:txBody>
                    <a:bodyPr/>
                    <a:lstStyle/>
                    <a:p>
                      <a:pPr algn="ctr"/>
                      <a:r>
                        <a:rPr kumimoji="1" lang="en-US" altLang="ja-JP" dirty="0" smtClean="0"/>
                        <a:t>Color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err="1" smtClean="0"/>
                        <a:t>Rect</a:t>
                      </a:r>
                      <a:endParaRPr kumimoji="1" lang="en-US" altLang="ja-JP" dirty="0" smtClean="0"/>
                    </a:p>
                  </a:txBody>
                  <a:tcPr/>
                </a:tc>
              </a:tr>
              <a:tr h="340690">
                <a:tc>
                  <a:txBody>
                    <a:bodyPr/>
                    <a:lstStyle/>
                    <a:p>
                      <a:pPr algn="ctr"/>
                      <a:r>
                        <a:rPr kumimoji="1" lang="en-US" altLang="ja-JP" dirty="0" smtClean="0"/>
                        <a:t>Decimal</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Rotation3D</a:t>
                      </a:r>
                    </a:p>
                  </a:txBody>
                  <a:tcPr/>
                </a:tc>
              </a:tr>
              <a:tr h="340690">
                <a:tc>
                  <a:txBody>
                    <a:bodyPr/>
                    <a:lstStyle/>
                    <a:p>
                      <a:pPr algn="ctr"/>
                      <a:r>
                        <a:rPr kumimoji="1" lang="en-US" altLang="ja-JP" dirty="0" smtClean="0"/>
                        <a:t>Double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Single</a:t>
                      </a:r>
                    </a:p>
                  </a:txBody>
                  <a:tcPr/>
                </a:tc>
              </a:tr>
              <a:tr h="340690">
                <a:tc>
                  <a:txBody>
                    <a:bodyPr/>
                    <a:lstStyle/>
                    <a:p>
                      <a:pPr algn="ctr"/>
                      <a:r>
                        <a:rPr kumimoji="1" lang="en-US" altLang="ja-JP" dirty="0" smtClean="0"/>
                        <a:t>Int16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Size</a:t>
                      </a:r>
                    </a:p>
                  </a:txBody>
                  <a:tcPr/>
                </a:tc>
              </a:tr>
              <a:tr h="336023">
                <a:tc>
                  <a:txBody>
                    <a:bodyPr/>
                    <a:lstStyle/>
                    <a:p>
                      <a:pPr algn="ctr"/>
                      <a:r>
                        <a:rPr kumimoji="1" lang="en-US" altLang="ja-JP" dirty="0" smtClean="0"/>
                        <a:t>Int32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String</a:t>
                      </a:r>
                    </a:p>
                  </a:txBody>
                  <a:tcPr/>
                </a:tc>
              </a:tr>
              <a:tr h="3812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Int64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Thickness</a:t>
                      </a:r>
                    </a:p>
                  </a:txBody>
                  <a:tcPr/>
                </a:tc>
              </a:tr>
              <a:tr h="393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Matrix</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Vector3D</a:t>
                      </a:r>
                    </a:p>
                  </a:txBody>
                  <a:tcPr/>
                </a:tc>
              </a:tr>
              <a:tr h="3937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Object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t>Vector</a:t>
                      </a:r>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00298" y="1643050"/>
            <a:ext cx="4275530" cy="923330"/>
          </a:xfrm>
          <a:prstGeom prst="rect">
            <a:avLst/>
          </a:prstGeom>
          <a:noFill/>
        </p:spPr>
        <p:txBody>
          <a:bodyPr wrap="none" lIns="91440" tIns="45720" rIns="91440" bIns="45720">
            <a:spAutoFit/>
          </a:bodyPr>
          <a:lstStyle/>
          <a:p>
            <a:pPr algn="ctr"/>
            <a:r>
              <a:rPr lang="ja-JP" altLang="en-US" sz="54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アニメーション</a:t>
            </a:r>
            <a:endParaRPr lang="en-US" altLang="ja-JP" sz="54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5" name="正方形/長方形 4"/>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メディアサービス</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052513"/>
          <a:ext cx="8258204" cy="4600584"/>
        </p:xfrm>
        <a:graphic>
          <a:graphicData uri="http://schemas.openxmlformats.org/drawingml/2006/table">
            <a:tbl>
              <a:tblPr firstRow="1" bandRow="1">
                <a:tableStyleId>{BDBED569-4797-4DF1-A0F4-6AAB3CD982D8}</a:tableStyleId>
              </a:tblPr>
              <a:tblGrid>
                <a:gridCol w="2400288"/>
                <a:gridCol w="1000132"/>
                <a:gridCol w="857256"/>
                <a:gridCol w="1000132"/>
                <a:gridCol w="1000132"/>
                <a:gridCol w="1000132"/>
                <a:gridCol w="1000132"/>
              </a:tblGrid>
              <a:tr h="538164">
                <a:tc>
                  <a:txBody>
                    <a:bodyPr/>
                    <a:lstStyle/>
                    <a:p>
                      <a:endParaRPr kumimoji="1" lang="ja-JP" altLang="en-US" dirty="0"/>
                    </a:p>
                  </a:txBody>
                  <a:tcPr/>
                </a:tc>
                <a:tc>
                  <a:txBody>
                    <a:bodyPr/>
                    <a:lstStyle/>
                    <a:p>
                      <a:r>
                        <a:rPr kumimoji="1" lang="en-US" altLang="ja-JP" sz="1400" dirty="0" smtClean="0"/>
                        <a:t>Windows </a:t>
                      </a:r>
                      <a:r>
                        <a:rPr kumimoji="1" lang="ja-JP" altLang="en-US" sz="1400" dirty="0" smtClean="0"/>
                        <a:t>フォーム</a:t>
                      </a:r>
                      <a:endParaRPr kumimoji="1" lang="ja-JP" altLang="en-US" sz="1400" dirty="0"/>
                    </a:p>
                  </a:txBody>
                  <a:tcPr/>
                </a:tc>
                <a:tc>
                  <a:txBody>
                    <a:bodyPr/>
                    <a:lstStyle/>
                    <a:p>
                      <a:r>
                        <a:rPr kumimoji="1" lang="en-US" altLang="ja-JP" dirty="0" smtClean="0"/>
                        <a:t>PDF </a:t>
                      </a:r>
                      <a:endParaRPr kumimoji="1" lang="ja-JP" altLang="en-US" dirty="0"/>
                    </a:p>
                  </a:txBody>
                  <a:tcPr/>
                </a:tc>
                <a:tc>
                  <a:txBody>
                    <a:bodyPr/>
                    <a:lstStyle/>
                    <a:p>
                      <a:r>
                        <a:rPr kumimoji="1" lang="en-US" altLang="ja-JP" dirty="0" smtClean="0"/>
                        <a:t>GDI+</a:t>
                      </a:r>
                      <a:endParaRPr kumimoji="1" lang="ja-JP" altLang="en-US" dirty="0"/>
                    </a:p>
                  </a:txBody>
                  <a:tcPr/>
                </a:tc>
                <a:tc>
                  <a:txBody>
                    <a:bodyPr/>
                    <a:lstStyle/>
                    <a:p>
                      <a:r>
                        <a:rPr kumimoji="1" lang="en-US" altLang="ja-JP" sz="1400" dirty="0" smtClean="0"/>
                        <a:t>Windows Media Player</a:t>
                      </a:r>
                      <a:endParaRPr kumimoji="1" lang="ja-JP" altLang="en-US" sz="1400" dirty="0"/>
                    </a:p>
                  </a:txBody>
                  <a:tcPr/>
                </a:tc>
                <a:tc>
                  <a:txBody>
                    <a:bodyPr/>
                    <a:lstStyle/>
                    <a:p>
                      <a:r>
                        <a:rPr kumimoji="1" lang="en-US" altLang="ja-JP" sz="1400" dirty="0" smtClean="0"/>
                        <a:t>Direct3D</a:t>
                      </a:r>
                      <a:endParaRPr kumimoji="1" lang="ja-JP" altLang="en-US" sz="1400" dirty="0"/>
                    </a:p>
                  </a:txBody>
                  <a:tcPr/>
                </a:tc>
                <a:tc>
                  <a:txBody>
                    <a:bodyPr/>
                    <a:lstStyle/>
                    <a:p>
                      <a:r>
                        <a:rPr kumimoji="1" lang="en-US" altLang="ja-JP" dirty="0" smtClean="0"/>
                        <a:t>WPF</a:t>
                      </a:r>
                      <a:endParaRPr kumimoji="1" lang="ja-JP" altLang="en-US" dirty="0"/>
                    </a:p>
                  </a:txBody>
                  <a:tcPr/>
                </a:tc>
              </a:tr>
              <a:tr h="538164">
                <a:tc>
                  <a:txBody>
                    <a:bodyPr/>
                    <a:lstStyle/>
                    <a:p>
                      <a:r>
                        <a:rPr kumimoji="1" lang="ja-JP" altLang="en-US" dirty="0" smtClean="0"/>
                        <a:t>グラフィカル インターフェイス</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ja-JP" altLang="en-US" dirty="0" smtClean="0"/>
                        <a:t>画面上のドキュメント</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ja-JP" altLang="en-US" dirty="0" smtClean="0"/>
                        <a:t>固定書式ドキュメント</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ja-JP" altLang="en-US" dirty="0" smtClean="0"/>
                        <a:t>画像</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ja-JP" altLang="en-US" dirty="0" smtClean="0"/>
                        <a:t>ビデオとオーディオ</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en-US" altLang="ja-JP" dirty="0" smtClean="0"/>
                        <a:t>2D </a:t>
                      </a:r>
                      <a:r>
                        <a:rPr kumimoji="1" lang="ja-JP" altLang="en-US" dirty="0" smtClean="0"/>
                        <a:t>のグラフィックス</a:t>
                      </a:r>
                      <a:endParaRPr kumimoji="1" lang="ja-JP"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r>
              <a:tr h="538164">
                <a:tc>
                  <a:txBody>
                    <a:bodyPr/>
                    <a:lstStyle/>
                    <a:p>
                      <a:r>
                        <a:rPr kumimoji="1" lang="en-US" altLang="ja-JP" dirty="0" smtClean="0"/>
                        <a:t>3D </a:t>
                      </a:r>
                      <a:r>
                        <a:rPr kumimoji="1" lang="ja-JP" altLang="en-US" dirty="0" smtClean="0"/>
                        <a:t>のグラフィックス</a:t>
                      </a: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endParaRPr kumimoji="1" lang="ja-JP" altLang="en-US" dirty="0"/>
                    </a:p>
                  </a:txBody>
                  <a:tcPr/>
                </a:tc>
                <a:tc>
                  <a:txBody>
                    <a:bodyPr/>
                    <a:lstStyle/>
                    <a:p>
                      <a:pPr algn="ctr"/>
                      <a:r>
                        <a:rPr kumimoji="1" lang="ja-JP" altLang="en-US" dirty="0" smtClean="0"/>
                        <a:t>○</a:t>
                      </a:r>
                      <a:endParaRPr kumimoji="1" lang="ja-JP" altLang="en-US" dirty="0"/>
                    </a:p>
                  </a:txBody>
                  <a:tcPr/>
                </a:tc>
                <a:tc>
                  <a:txBody>
                    <a:bodyPr/>
                    <a:lstStyle/>
                    <a:p>
                      <a:pPr algn="ctr"/>
                      <a:r>
                        <a:rPr kumimoji="1" lang="ja-JP" altLang="en-US" dirty="0" smtClean="0"/>
                        <a:t>○</a:t>
                      </a:r>
                      <a:endParaRPr kumimoji="1" lang="ja-JP" alt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メディアサービス－テキスト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フロードキュメント</a:t>
            </a:r>
            <a:endParaRPr kumimoji="1" lang="en-US" altLang="ja-JP" dirty="0" smtClean="0"/>
          </a:p>
          <a:p>
            <a:pPr lvl="1"/>
            <a:r>
              <a:rPr lang="en-US" dirty="0" err="1" smtClean="0"/>
              <a:t>FlowDocument</a:t>
            </a:r>
            <a:r>
              <a:rPr lang="ja-JP" altLang="en-US" dirty="0" smtClean="0"/>
              <a:t> タグで定義したドキュメント</a:t>
            </a:r>
            <a:endParaRPr lang="en-US" altLang="ja-JP" dirty="0" smtClean="0"/>
          </a:p>
          <a:p>
            <a:pPr lvl="1">
              <a:buNone/>
            </a:pPr>
            <a:endParaRPr lang="en-US" altLang="ja-JP" dirty="0" smtClean="0"/>
          </a:p>
          <a:p>
            <a:pPr lvl="1">
              <a:buNone/>
            </a:pPr>
            <a:r>
              <a:rPr lang="ja-JP" altLang="en-US" dirty="0" smtClean="0"/>
              <a:t>ビューワーで表示します。</a:t>
            </a:r>
            <a:endParaRPr lang="en-US" altLang="ja-JP" dirty="0" smtClean="0"/>
          </a:p>
          <a:p>
            <a:pPr lvl="2"/>
            <a:r>
              <a:rPr lang="en-US" altLang="ja-JP" dirty="0" err="1" smtClean="0"/>
              <a:t>FlowDocumentViewer</a:t>
            </a:r>
            <a:endParaRPr lang="en-US" altLang="ja-JP" dirty="0" smtClean="0"/>
          </a:p>
          <a:p>
            <a:pPr lvl="2"/>
            <a:r>
              <a:rPr lang="en-US" altLang="ja-JP" dirty="0" err="1" smtClean="0"/>
              <a:t>FlowDocument</a:t>
            </a:r>
            <a:r>
              <a:rPr lang="en-US" altLang="ja-JP" dirty="0" smtClean="0"/>
              <a:t> </a:t>
            </a:r>
            <a:r>
              <a:rPr lang="en-US" altLang="ja-JP" dirty="0" err="1" smtClean="0"/>
              <a:t>ScrollViewer</a:t>
            </a:r>
            <a:endParaRPr lang="en-US" altLang="ja-JP" dirty="0" smtClean="0"/>
          </a:p>
          <a:p>
            <a:pPr lvl="1">
              <a:buNone/>
            </a:pPr>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3554" name="Picture 2"/>
          <p:cNvPicPr>
            <a:picLocks noGrp="1" noChangeAspect="1" noChangeArrowheads="1"/>
          </p:cNvPicPr>
          <p:nvPr>
            <p:ph idx="1"/>
          </p:nvPr>
        </p:nvPicPr>
        <p:blipFill>
          <a:blip r:embed="rId2"/>
          <a:srcRect/>
          <a:stretch>
            <a:fillRect/>
          </a:stretch>
        </p:blipFill>
        <p:spPr bwMode="auto">
          <a:xfrm>
            <a:off x="285720" y="500042"/>
            <a:ext cx="8592178"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正方形/長方形 6"/>
          <p:cNvSpPr/>
          <p:nvPr/>
        </p:nvSpPr>
        <p:spPr>
          <a:xfrm>
            <a:off x="1785918" y="2357430"/>
            <a:ext cx="5293437" cy="923330"/>
          </a:xfrm>
          <a:prstGeom prst="rect">
            <a:avLst/>
          </a:prstGeom>
          <a:noFill/>
        </p:spPr>
        <p:txBody>
          <a:bodyPr wrap="none" lIns="91440" tIns="45720" rIns="91440" bIns="45720">
            <a:spAutoFit/>
          </a:bodyPr>
          <a:lstStyle/>
          <a:p>
            <a:pPr algn="ct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フロードキュメント</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リソースとスタイルと</a:t>
            </a:r>
            <a:r>
              <a:rPr lang="ja-JP" altLang="en-US" dirty="0" smtClean="0"/>
              <a:t>テンプレート</a:t>
            </a:r>
            <a:endParaRPr kumimoji="1" lang="ja-JP" altLang="en-US" dirty="0"/>
          </a:p>
        </p:txBody>
      </p:sp>
      <p:sp>
        <p:nvSpPr>
          <p:cNvPr id="3" name="コンテンツ プレースホルダ 2"/>
          <p:cNvSpPr>
            <a:spLocks noGrp="1"/>
          </p:cNvSpPr>
          <p:nvPr>
            <p:ph idx="1"/>
          </p:nvPr>
        </p:nvSpPr>
        <p:spPr/>
        <p:txBody>
          <a:bodyPr/>
          <a:lstStyle/>
          <a:p>
            <a:r>
              <a:rPr lang="en-US" altLang="ja-JP" dirty="0" smtClean="0"/>
              <a:t>&lt;</a:t>
            </a:r>
            <a:r>
              <a:rPr lang="en-US" altLang="ja-JP" dirty="0" err="1" smtClean="0"/>
              <a:t>Window.Resources</a:t>
            </a:r>
            <a:r>
              <a:rPr lang="en-US" altLang="ja-JP" dirty="0" smtClean="0"/>
              <a:t>&gt;</a:t>
            </a:r>
            <a:r>
              <a:rPr lang="ja-JP" altLang="en-US" dirty="0" smtClean="0"/>
              <a:t>の中に単独のプロパティをリソースとして保存して使い回しができます。</a:t>
            </a:r>
            <a:endParaRPr lang="en-US" altLang="ja-JP" dirty="0" smtClean="0"/>
          </a:p>
          <a:p>
            <a:r>
              <a:rPr lang="en-US" altLang="ja-JP" dirty="0" smtClean="0"/>
              <a:t>&lt;</a:t>
            </a:r>
            <a:r>
              <a:rPr lang="en-US" altLang="ja-JP" dirty="0" err="1" smtClean="0"/>
              <a:t>Window.Resources</a:t>
            </a:r>
            <a:r>
              <a:rPr lang="en-US" altLang="ja-JP" dirty="0" smtClean="0"/>
              <a:t>&gt;</a:t>
            </a:r>
            <a:r>
              <a:rPr lang="ja-JP" altLang="en-US" dirty="0" smtClean="0"/>
              <a:t>の中に複数のプロパティをスタイルとして保存して使い回しができます。</a:t>
            </a:r>
            <a:endParaRPr lang="en-US" altLang="ja-JP" dirty="0" smtClean="0"/>
          </a:p>
          <a:p>
            <a:r>
              <a:rPr lang="ja-JP" altLang="en-US" dirty="0" smtClean="0"/>
              <a:t>テンプレートはスタイルの拡張でオブジェクトのビジュアル ツリーを含めることができます。</a:t>
            </a:r>
            <a:endParaRPr kumimoji="1" lang="ja-JP"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リソースとスタイルと</a:t>
            </a:r>
            <a:r>
              <a:rPr lang="ja-JP" altLang="en-US" dirty="0" smtClean="0"/>
              <a:t>テンプレート</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リソース</a:t>
            </a:r>
            <a:endParaRPr kumimoji="1" lang="en-US" altLang="ja-JP" dirty="0" smtClean="0"/>
          </a:p>
          <a:p>
            <a:pPr lvl="1"/>
            <a:r>
              <a:rPr lang="ja-JP" altLang="en-US" dirty="0" smtClean="0"/>
              <a:t>特別な背景色を保存して再利用する</a:t>
            </a:r>
            <a:endParaRPr lang="en-US" altLang="ja-JP" dirty="0" smtClean="0"/>
          </a:p>
          <a:p>
            <a:r>
              <a:rPr lang="ja-JP" altLang="en-US" dirty="0" smtClean="0"/>
              <a:t>スタイル</a:t>
            </a:r>
            <a:endParaRPr lang="en-US" altLang="ja-JP" dirty="0" smtClean="0"/>
          </a:p>
          <a:p>
            <a:pPr lvl="1"/>
            <a:r>
              <a:rPr kumimoji="1" lang="ja-JP" altLang="en-US" dirty="0" smtClean="0"/>
              <a:t>ボタンのサイズや背景色・前景色を保存して再利用する</a:t>
            </a:r>
            <a:endParaRPr kumimoji="1" lang="en-US" altLang="ja-JP" dirty="0" smtClean="0"/>
          </a:p>
          <a:p>
            <a:r>
              <a:rPr lang="ja-JP" altLang="en-US" dirty="0" smtClean="0"/>
              <a:t>テンプレート</a:t>
            </a:r>
            <a:endParaRPr lang="en-US" altLang="ja-JP" dirty="0" smtClean="0"/>
          </a:p>
          <a:p>
            <a:pPr lvl="1"/>
            <a:r>
              <a:rPr kumimoji="1" lang="ja-JP" altLang="en-US" dirty="0" smtClean="0"/>
              <a:t>ボタンの形状も含め</a:t>
            </a:r>
            <a:r>
              <a:rPr lang="ja-JP" altLang="en-US" dirty="0" smtClean="0"/>
              <a:t>サイズや背景色・前景色を保存して再利用する</a:t>
            </a:r>
            <a:endParaRPr lang="en-US" altLang="ja-JP" dirty="0" smtClean="0"/>
          </a:p>
          <a:p>
            <a:pPr lvl="1"/>
            <a:r>
              <a:rPr kumimoji="1" lang="ja-JP" altLang="en-US" dirty="0" smtClean="0"/>
              <a:t>ボタンに図とテキストを入れた形で</a:t>
            </a:r>
            <a:r>
              <a:rPr lang="ja-JP" altLang="en-US" dirty="0" smtClean="0"/>
              <a:t>保存して再利用する</a:t>
            </a:r>
            <a:endParaRPr kumimoji="1" lang="en-US" altLang="ja-JP"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正方形/長方形 3"/>
          <p:cNvSpPr/>
          <p:nvPr/>
        </p:nvSpPr>
        <p:spPr>
          <a:xfrm>
            <a:off x="1857356" y="2285992"/>
            <a:ext cx="5522666" cy="1754326"/>
          </a:xfrm>
          <a:prstGeom prst="rect">
            <a:avLst/>
          </a:prstGeom>
          <a:noFill/>
        </p:spPr>
        <p:txBody>
          <a:bodyPr wrap="none" lIns="91440" tIns="45720" rIns="91440" bIns="45720">
            <a:spAutoFit/>
          </a:bodyPr>
          <a:lstStyle/>
          <a:p>
            <a:pPr algn="ct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リソースとスタイル</a:t>
            </a:r>
            <a:endParaRPr lang="en-US" altLang="ja-JP"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endParaRPr>
          </a:p>
          <a:p>
            <a:pPr algn="ctr"/>
            <a:r>
              <a:rPr lang="ja-JP" alt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とテンプレート</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イベントとキーとコマンド</a:t>
            </a:r>
            <a:endParaRPr kumimoji="1" lang="ja-JP" altLang="en-US" dirty="0"/>
          </a:p>
        </p:txBody>
      </p:sp>
      <p:sp>
        <p:nvSpPr>
          <p:cNvPr id="3" name="コンテンツ プレースホルダ 2"/>
          <p:cNvSpPr>
            <a:spLocks noGrp="1"/>
          </p:cNvSpPr>
          <p:nvPr>
            <p:ph idx="1"/>
          </p:nvPr>
        </p:nvSpPr>
        <p:spPr>
          <a:xfrm>
            <a:off x="428596" y="4143380"/>
            <a:ext cx="8229600" cy="1000132"/>
          </a:xfrm>
        </p:spPr>
        <p:txBody>
          <a:bodyPr/>
          <a:lstStyle/>
          <a:p>
            <a:pPr algn="ctr">
              <a:buNone/>
            </a:pPr>
            <a:r>
              <a:rPr kumimoji="1" lang="ja-JP" altLang="en-US" sz="4800" dirty="0" smtClean="0"/>
              <a:t>違います！！</a:t>
            </a:r>
            <a:r>
              <a:rPr lang="ja-JP" altLang="en-US" sz="4800" dirty="0" smtClean="0"/>
              <a:t>！</a:t>
            </a:r>
            <a:endParaRPr kumimoji="1" lang="en-US" altLang="ja-JP" sz="4800" dirty="0" smtClean="0"/>
          </a:p>
        </p:txBody>
      </p:sp>
      <p:sp>
        <p:nvSpPr>
          <p:cNvPr id="4" name="正方形/長方形 3"/>
          <p:cNvSpPr/>
          <p:nvPr/>
        </p:nvSpPr>
        <p:spPr>
          <a:xfrm>
            <a:off x="1285852" y="1000108"/>
            <a:ext cx="7112845" cy="2308324"/>
          </a:xfrm>
          <a:prstGeom prst="rect">
            <a:avLst/>
          </a:prstGeom>
          <a:noFill/>
        </p:spPr>
        <p:txBody>
          <a:bodyPr wrap="none" lIns="91440" tIns="45720" rIns="91440" bIns="45720">
            <a:spAutoFit/>
            <a:scene3d>
              <a:camera prst="orthographicFront"/>
              <a:lightRig rig="threePt" dir="t"/>
            </a:scene3d>
            <a:sp3d extrusionH="57150" contourW="12700">
              <a:bevelT w="38100" h="38100" prst="relaxedInset"/>
              <a:bevelB w="38100" h="38100" prst="relaxedInset"/>
              <a:extrusionClr>
                <a:srgbClr val="C00000"/>
              </a:extrusionClr>
              <a:contourClr>
                <a:srgbClr val="FF0000"/>
              </a:contourClr>
            </a:sp3d>
          </a:bodyPr>
          <a:lstStyle/>
          <a:p>
            <a:pPr algn="ctr"/>
            <a:r>
              <a:rPr lang="ja-JP" altLang="en-US" sz="7200" b="1" dirty="0"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rPr>
              <a:t>やっぱり</a:t>
            </a:r>
            <a:r>
              <a:rPr lang="en-US" altLang="ja-JP" sz="7200" b="1" dirty="0"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rPr>
              <a:t>WPF</a:t>
            </a:r>
            <a:r>
              <a:rPr lang="ja-JP" altLang="en-US" sz="7200" b="1" dirty="0" err="1"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rPr>
              <a:t>って</a:t>
            </a:r>
            <a:endParaRPr lang="en-US" altLang="ja-JP" sz="7200" b="1" dirty="0"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endParaRPr>
          </a:p>
          <a:p>
            <a:pPr algn="ctr"/>
            <a:r>
              <a:rPr lang="ja-JP" altLang="en-US" sz="7200" b="1" dirty="0" smtClean="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rPr>
              <a:t>見た目だけかよ</a:t>
            </a:r>
            <a:endParaRPr lang="ja-JP" altLang="en-US" sz="7200" b="1" cap="none" spc="0" dirty="0">
              <a:ln w="31550" cmpd="sng">
                <a:gradFill flip="none" rotWithShape="1">
                  <a:gsLst>
                    <a:gs pos="0">
                      <a:srgbClr val="FFC000"/>
                    </a:gs>
                    <a:gs pos="45000">
                      <a:srgbClr val="FF7A00"/>
                    </a:gs>
                    <a:gs pos="70000">
                      <a:srgbClr val="FF0300"/>
                    </a:gs>
                    <a:gs pos="100000">
                      <a:srgbClr val="4D0808"/>
                    </a:gs>
                  </a:gsLst>
                  <a:path path="rect">
                    <a:fillToRect l="100000" t="100000"/>
                  </a:path>
                  <a:tileRect r="-100000" b="-100000"/>
                </a:gradFill>
                <a:prstDash val="solid"/>
              </a:ln>
              <a:solidFill>
                <a:srgbClr val="FFFFFF"/>
              </a:solidFill>
              <a:effectLst>
                <a:outerShdw blurRad="50800" dist="38100" dir="18900000" algn="bl" rotWithShape="0">
                  <a:srgbClr val="FF0000">
                    <a:alpha val="40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WPF</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WPF</a:t>
            </a:r>
            <a:r>
              <a:rPr lang="en-US" altLang="ja-JP" dirty="0" smtClean="0"/>
              <a:t>(</a:t>
            </a:r>
            <a:r>
              <a:rPr lang="en-US" dirty="0" smtClean="0"/>
              <a:t>Windows Presentation Foundation)</a:t>
            </a:r>
            <a:endParaRPr lang="en-US" altLang="ja-JP" dirty="0" smtClean="0"/>
          </a:p>
          <a:p>
            <a:pPr lvl="1"/>
            <a:r>
              <a:rPr lang="en-US" altLang="ja-JP" dirty="0" smtClean="0"/>
              <a:t>.NET Framework 3.0</a:t>
            </a:r>
            <a:r>
              <a:rPr lang="ja-JP" altLang="en-US" dirty="0" err="1" smtClean="0"/>
              <a:t>で提</a:t>
            </a:r>
            <a:r>
              <a:rPr lang="ja-JP" altLang="en-US" dirty="0" smtClean="0"/>
              <a:t>供される新たなフレームワーク</a:t>
            </a:r>
            <a:endParaRPr lang="en-US" altLang="ja-JP" dirty="0" smtClean="0"/>
          </a:p>
          <a:p>
            <a:pPr lvl="1"/>
            <a:r>
              <a:rPr lang="en-US" altLang="ja-JP" dirty="0" smtClean="0"/>
              <a:t>UI</a:t>
            </a:r>
            <a:r>
              <a:rPr lang="ja-JP" altLang="en-US" dirty="0" err="1" smtClean="0"/>
              <a:t>、</a:t>
            </a:r>
            <a:r>
              <a:rPr lang="en-US" altLang="ja-JP" dirty="0" smtClean="0"/>
              <a:t>2D</a:t>
            </a:r>
            <a:r>
              <a:rPr lang="ja-JP" altLang="en-US" dirty="0" smtClean="0"/>
              <a:t>および</a:t>
            </a:r>
            <a:r>
              <a:rPr lang="en-US" altLang="ja-JP" dirty="0" smtClean="0"/>
              <a:t>3D</a:t>
            </a:r>
            <a:r>
              <a:rPr lang="ja-JP" altLang="en-US" dirty="0" smtClean="0"/>
              <a:t>オブジェクトの描画、ベクトルグラフィックス、ラスタグラフィックス、 アニメーション、音声および動画の再生などといった表現手法を統一的に利用することができる。</a:t>
            </a:r>
            <a:endParaRPr lang="en-US" altLang="ja-JP" dirty="0" smtClean="0"/>
          </a:p>
          <a:p>
            <a:pPr lvl="1"/>
            <a:r>
              <a:rPr lang="en-US" altLang="ja-JP" dirty="0" smtClean="0"/>
              <a:t>Windows Vista</a:t>
            </a:r>
            <a:r>
              <a:rPr lang="ja-JP" altLang="en-US" dirty="0" smtClean="0"/>
              <a:t>にプリインストールされており、</a:t>
            </a:r>
            <a:r>
              <a:rPr lang="en-US" altLang="ja-JP" dirty="0" smtClean="0"/>
              <a:t>Windows XP SP2</a:t>
            </a:r>
            <a:r>
              <a:rPr lang="ja-JP" altLang="en-US" dirty="0" smtClean="0"/>
              <a:t>および</a:t>
            </a:r>
            <a:r>
              <a:rPr lang="en-US" altLang="ja-JP" dirty="0" smtClean="0"/>
              <a:t>Windows Server 2003</a:t>
            </a:r>
            <a:r>
              <a:rPr lang="ja-JP" altLang="en-US" dirty="0" smtClean="0"/>
              <a:t>でも利用できる。</a:t>
            </a:r>
            <a:endParaRPr kumimoji="1" lang="en-US" altLang="ja-JP"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イベント</a:t>
            </a:r>
            <a:endParaRPr kumimoji="1" lang="ja-JP" altLang="en-US" dirty="0"/>
          </a:p>
        </p:txBody>
      </p:sp>
      <p:sp>
        <p:nvSpPr>
          <p:cNvPr id="3" name="コンテンツ プレースホルダ 2"/>
          <p:cNvSpPr>
            <a:spLocks noGrp="1"/>
          </p:cNvSpPr>
          <p:nvPr>
            <p:ph idx="1"/>
          </p:nvPr>
        </p:nvSpPr>
        <p:spPr/>
        <p:txBody>
          <a:bodyPr/>
          <a:lstStyle/>
          <a:p>
            <a:r>
              <a:rPr lang="ja-JP" altLang="en-US" dirty="0" smtClean="0"/>
              <a:t>イベントの追加はプログラムからでもデザイナからでも作成できます。</a:t>
            </a:r>
            <a:endParaRPr lang="en-US" altLang="ja-JP" dirty="0" smtClean="0"/>
          </a:p>
          <a:p>
            <a:r>
              <a:rPr kumimoji="1" lang="ja-JP" altLang="en-US" dirty="0" smtClean="0"/>
              <a:t>もちろんイベントの実装はプログラムで行います。</a:t>
            </a:r>
            <a:endParaRPr kumimoji="1" lang="ja-JP" altLang="en-US" dirty="0"/>
          </a:p>
        </p:txBody>
      </p:sp>
      <p:grpSp>
        <p:nvGrpSpPr>
          <p:cNvPr id="4" name="Group 8"/>
          <p:cNvGrpSpPr>
            <a:grpSpLocks/>
          </p:cNvGrpSpPr>
          <p:nvPr/>
        </p:nvGrpSpPr>
        <p:grpSpPr bwMode="auto">
          <a:xfrm>
            <a:off x="0" y="3643314"/>
            <a:ext cx="3338513" cy="2501900"/>
            <a:chOff x="0" y="2744"/>
            <a:chExt cx="2103" cy="1576"/>
          </a:xfrm>
        </p:grpSpPr>
        <p:pic>
          <p:nvPicPr>
            <p:cNvPr id="5" name="Picture 9" descr="WinFX__1403"/>
            <p:cNvPicPr>
              <a:picLocks noChangeAspect="1" noChangeArrowheads="1"/>
            </p:cNvPicPr>
            <p:nvPr/>
          </p:nvPicPr>
          <p:blipFill>
            <a:blip r:embed="rId2"/>
            <a:srcRect/>
            <a:stretch>
              <a:fillRect/>
            </a:stretch>
          </p:blipFill>
          <p:spPr bwMode="auto">
            <a:xfrm>
              <a:off x="0" y="2744"/>
              <a:ext cx="2103" cy="1576"/>
            </a:xfrm>
            <a:prstGeom prst="rect">
              <a:avLst/>
            </a:prstGeom>
            <a:noFill/>
          </p:spPr>
        </p:pic>
        <p:sp>
          <p:nvSpPr>
            <p:cNvPr id="6" name="Rectangle 8"/>
            <p:cNvSpPr>
              <a:spLocks noChangeArrowheads="1"/>
            </p:cNvSpPr>
            <p:nvPr/>
          </p:nvSpPr>
          <p:spPr bwMode="blackGray">
            <a:xfrm>
              <a:off x="212" y="3303"/>
              <a:ext cx="1669" cy="271"/>
            </a:xfrm>
            <a:prstGeom prst="rect">
              <a:avLst/>
            </a:prstGeom>
            <a:noFill/>
            <a:ln w="9525">
              <a:noFill/>
              <a:miter lim="800000"/>
              <a:headEnd/>
              <a:tailEnd/>
            </a:ln>
          </p:spPr>
          <p:txBody>
            <a:bodyPr>
              <a:spAutoFit/>
            </a:bodyPr>
            <a:lstStyle/>
            <a:p>
              <a:pPr eaLnBrk="1" hangingPunct="1"/>
              <a:r>
                <a:rPr lang="en-US" altLang="ja-JP" sz="1100" dirty="0" smtClean="0">
                  <a:solidFill>
                    <a:schemeClr val="bg1"/>
                  </a:solidFill>
                </a:rPr>
                <a:t>&lt;</a:t>
              </a:r>
              <a:r>
                <a:rPr lang="en-US" altLang="ja-JP" sz="1100" dirty="0" err="1" smtClean="0">
                  <a:solidFill>
                    <a:schemeClr val="bg1"/>
                  </a:solidFill>
                </a:rPr>
                <a:t>RepeatButtonx:Name</a:t>
              </a:r>
              <a:r>
                <a:rPr lang="en-US" altLang="ja-JP" sz="1100" dirty="0" smtClean="0">
                  <a:solidFill>
                    <a:schemeClr val="bg1"/>
                  </a:solidFill>
                </a:rPr>
                <a:t>=“</a:t>
              </a:r>
              <a:r>
                <a:rPr lang="en-US" altLang="ja-JP" sz="1100" dirty="0" err="1" smtClean="0">
                  <a:solidFill>
                    <a:schemeClr val="bg1"/>
                  </a:solidFill>
                </a:rPr>
                <a:t>UpArrow</a:t>
              </a:r>
              <a:r>
                <a:rPr lang="en-US" altLang="ja-JP" sz="1100" dirty="0" smtClean="0">
                  <a:solidFill>
                    <a:schemeClr val="bg1"/>
                  </a:solidFill>
                </a:rPr>
                <a:t>“ Click=“</a:t>
              </a:r>
              <a:r>
                <a:rPr lang="en-US" altLang="ja-JP" sz="1100" dirty="0" err="1" smtClean="0">
                  <a:solidFill>
                    <a:schemeClr val="bg1"/>
                  </a:solidFill>
                </a:rPr>
                <a:t>UpArrow_Click</a:t>
              </a:r>
              <a:r>
                <a:rPr lang="en-US" altLang="ja-JP" sz="1100" dirty="0" smtClean="0">
                  <a:solidFill>
                    <a:schemeClr val="bg1"/>
                  </a:solidFill>
                </a:rPr>
                <a:t>” /&gt;</a:t>
              </a:r>
              <a:endParaRPr lang="en-US" sz="1100" b="1" dirty="0">
                <a:solidFill>
                  <a:schemeClr val="bg1"/>
                </a:solidFill>
              </a:endParaRPr>
            </a:p>
          </p:txBody>
        </p:sp>
        <p:sp>
          <p:nvSpPr>
            <p:cNvPr id="7" name="Text Box 11"/>
            <p:cNvSpPr txBox="1">
              <a:spLocks noChangeArrowheads="1"/>
            </p:cNvSpPr>
            <p:nvPr/>
          </p:nvSpPr>
          <p:spPr bwMode="auto">
            <a:xfrm>
              <a:off x="275" y="2995"/>
              <a:ext cx="999" cy="231"/>
            </a:xfrm>
            <a:prstGeom prst="rect">
              <a:avLst/>
            </a:prstGeom>
            <a:noFill/>
            <a:ln w="9525">
              <a:noFill/>
              <a:miter lim="800000"/>
              <a:headEnd/>
              <a:tailEnd/>
            </a:ln>
            <a:effectLst/>
          </p:spPr>
          <p:txBody>
            <a:bodyPr>
              <a:spAutoFit/>
            </a:bodyPr>
            <a:lstStyle/>
            <a:p>
              <a:pPr>
                <a:spcBef>
                  <a:spcPct val="50000"/>
                </a:spcBef>
              </a:pPr>
              <a:r>
                <a:rPr lang="en-US" b="1" dirty="0"/>
                <a:t>XAML</a:t>
              </a:r>
            </a:p>
          </p:txBody>
        </p:sp>
      </p:grpSp>
      <p:grpSp>
        <p:nvGrpSpPr>
          <p:cNvPr id="8" name="Group 12"/>
          <p:cNvGrpSpPr>
            <a:grpSpLocks/>
          </p:cNvGrpSpPr>
          <p:nvPr/>
        </p:nvGrpSpPr>
        <p:grpSpPr bwMode="auto">
          <a:xfrm>
            <a:off x="2903538" y="3643314"/>
            <a:ext cx="6240462" cy="2501900"/>
            <a:chOff x="1829" y="2744"/>
            <a:chExt cx="3931" cy="1576"/>
          </a:xfrm>
        </p:grpSpPr>
        <p:grpSp>
          <p:nvGrpSpPr>
            <p:cNvPr id="9" name="Group 13"/>
            <p:cNvGrpSpPr>
              <a:grpSpLocks/>
            </p:cNvGrpSpPr>
            <p:nvPr/>
          </p:nvGrpSpPr>
          <p:grpSpPr bwMode="auto">
            <a:xfrm>
              <a:off x="1829" y="2744"/>
              <a:ext cx="2103" cy="1576"/>
              <a:chOff x="1829" y="2744"/>
              <a:chExt cx="2103" cy="1576"/>
            </a:xfrm>
          </p:grpSpPr>
          <p:pic>
            <p:nvPicPr>
              <p:cNvPr id="14" name="Picture 14" descr="WinFX__1403"/>
              <p:cNvPicPr>
                <a:picLocks noChangeAspect="1" noChangeArrowheads="1"/>
              </p:cNvPicPr>
              <p:nvPr/>
            </p:nvPicPr>
            <p:blipFill>
              <a:blip r:embed="rId2"/>
              <a:srcRect/>
              <a:stretch>
                <a:fillRect/>
              </a:stretch>
            </p:blipFill>
            <p:spPr bwMode="auto">
              <a:xfrm>
                <a:off x="1829" y="2744"/>
                <a:ext cx="2103" cy="1576"/>
              </a:xfrm>
              <a:prstGeom prst="rect">
                <a:avLst/>
              </a:prstGeom>
              <a:noFill/>
            </p:spPr>
          </p:pic>
          <p:sp>
            <p:nvSpPr>
              <p:cNvPr id="15" name="Rectangle 13"/>
              <p:cNvSpPr>
                <a:spLocks noChangeArrowheads="1"/>
              </p:cNvSpPr>
              <p:nvPr/>
            </p:nvSpPr>
            <p:spPr bwMode="blackGray">
              <a:xfrm>
                <a:off x="2053" y="3303"/>
                <a:ext cx="1797" cy="271"/>
              </a:xfrm>
              <a:prstGeom prst="rect">
                <a:avLst/>
              </a:prstGeom>
              <a:noFill/>
              <a:ln w="9525">
                <a:noFill/>
                <a:miter lim="800000"/>
                <a:headEnd/>
                <a:tailEnd/>
              </a:ln>
            </p:spPr>
            <p:txBody>
              <a:bodyPr>
                <a:spAutoFit/>
              </a:bodyPr>
              <a:lstStyle/>
              <a:p>
                <a:pPr eaLnBrk="1" hangingPunct="1"/>
                <a:r>
                  <a:rPr lang="en-US" altLang="ja-JP" sz="1100" dirty="0" err="1" smtClean="0">
                    <a:solidFill>
                      <a:schemeClr val="bg1"/>
                    </a:solidFill>
                  </a:rPr>
                  <a:t>UpArrow.Click</a:t>
                </a:r>
                <a:r>
                  <a:rPr lang="en-US" altLang="ja-JP" sz="1100" dirty="0" smtClean="0">
                    <a:solidFill>
                      <a:schemeClr val="bg1"/>
                    </a:solidFill>
                  </a:rPr>
                  <a:t>+= new </a:t>
                </a:r>
                <a:r>
                  <a:rPr lang="en-US" altLang="ja-JP" sz="1100" dirty="0" err="1" smtClean="0">
                    <a:solidFill>
                      <a:schemeClr val="bg1"/>
                    </a:solidFill>
                  </a:rPr>
                  <a:t>RoutedEventHandler</a:t>
                </a:r>
                <a:r>
                  <a:rPr lang="en-US" altLang="ja-JP" sz="1100" dirty="0" smtClean="0">
                    <a:solidFill>
                      <a:schemeClr val="bg1"/>
                    </a:solidFill>
                  </a:rPr>
                  <a:t>(</a:t>
                </a:r>
                <a:r>
                  <a:rPr lang="en-US" altLang="ja-JP" sz="1100" dirty="0" err="1" smtClean="0">
                    <a:solidFill>
                      <a:schemeClr val="bg1"/>
                    </a:solidFill>
                  </a:rPr>
                  <a:t>UpArrow_Click</a:t>
                </a:r>
                <a:r>
                  <a:rPr lang="en-US" altLang="ja-JP" sz="1100" dirty="0" smtClean="0">
                    <a:solidFill>
                      <a:schemeClr val="bg1"/>
                    </a:solidFill>
                  </a:rPr>
                  <a:t>);</a:t>
                </a:r>
                <a:endParaRPr lang="en-US" sz="1100" b="1" dirty="0">
                  <a:solidFill>
                    <a:schemeClr val="bg1"/>
                  </a:solidFill>
                </a:endParaRPr>
              </a:p>
            </p:txBody>
          </p:sp>
          <p:sp>
            <p:nvSpPr>
              <p:cNvPr id="16" name="Text Box 16"/>
              <p:cNvSpPr txBox="1">
                <a:spLocks noChangeArrowheads="1"/>
              </p:cNvSpPr>
              <p:nvPr/>
            </p:nvSpPr>
            <p:spPr bwMode="auto">
              <a:xfrm>
                <a:off x="2116" y="2995"/>
                <a:ext cx="999" cy="231"/>
              </a:xfrm>
              <a:prstGeom prst="rect">
                <a:avLst/>
              </a:prstGeom>
              <a:noFill/>
              <a:ln w="9525">
                <a:noFill/>
                <a:miter lim="800000"/>
                <a:headEnd/>
                <a:tailEnd/>
              </a:ln>
              <a:effectLst/>
            </p:spPr>
            <p:txBody>
              <a:bodyPr>
                <a:spAutoFit/>
              </a:bodyPr>
              <a:lstStyle/>
              <a:p>
                <a:pPr>
                  <a:spcBef>
                    <a:spcPct val="50000"/>
                  </a:spcBef>
                </a:pPr>
                <a:r>
                  <a:rPr lang="en-US" b="1"/>
                  <a:t>C#</a:t>
                </a:r>
              </a:p>
            </p:txBody>
          </p:sp>
        </p:grpSp>
        <p:grpSp>
          <p:nvGrpSpPr>
            <p:cNvPr id="10" name="Group 17"/>
            <p:cNvGrpSpPr>
              <a:grpSpLocks/>
            </p:cNvGrpSpPr>
            <p:nvPr/>
          </p:nvGrpSpPr>
          <p:grpSpPr bwMode="auto">
            <a:xfrm>
              <a:off x="3657" y="2744"/>
              <a:ext cx="2103" cy="1576"/>
              <a:chOff x="3657" y="2744"/>
              <a:chExt cx="2103" cy="1576"/>
            </a:xfrm>
          </p:grpSpPr>
          <p:pic>
            <p:nvPicPr>
              <p:cNvPr id="11" name="Picture 18" descr="WinFX__1403"/>
              <p:cNvPicPr>
                <a:picLocks noChangeAspect="1" noChangeArrowheads="1"/>
              </p:cNvPicPr>
              <p:nvPr/>
            </p:nvPicPr>
            <p:blipFill>
              <a:blip r:embed="rId2"/>
              <a:srcRect/>
              <a:stretch>
                <a:fillRect/>
              </a:stretch>
            </p:blipFill>
            <p:spPr bwMode="auto">
              <a:xfrm>
                <a:off x="3657" y="2744"/>
                <a:ext cx="2103" cy="1576"/>
              </a:xfrm>
              <a:prstGeom prst="rect">
                <a:avLst/>
              </a:prstGeom>
              <a:noFill/>
            </p:spPr>
          </p:pic>
          <p:sp>
            <p:nvSpPr>
              <p:cNvPr id="12" name="Rectangle 18"/>
              <p:cNvSpPr>
                <a:spLocks noChangeArrowheads="1"/>
              </p:cNvSpPr>
              <p:nvPr/>
            </p:nvSpPr>
            <p:spPr bwMode="blackGray">
              <a:xfrm>
                <a:off x="3875" y="3303"/>
                <a:ext cx="1806" cy="271"/>
              </a:xfrm>
              <a:prstGeom prst="rect">
                <a:avLst/>
              </a:prstGeom>
              <a:noFill/>
              <a:ln w="9525">
                <a:noFill/>
                <a:miter lim="800000"/>
                <a:headEnd/>
                <a:tailEnd/>
              </a:ln>
            </p:spPr>
            <p:txBody>
              <a:bodyPr>
                <a:spAutoFit/>
              </a:bodyPr>
              <a:lstStyle/>
              <a:p>
                <a:pPr eaLnBrk="1" hangingPunct="1"/>
                <a:r>
                  <a:rPr lang="en-US" sz="1100" b="1" dirty="0" err="1" smtClean="0">
                    <a:solidFill>
                      <a:schemeClr val="bg1"/>
                    </a:solidFill>
                  </a:rPr>
                  <a:t>Addhandler</a:t>
                </a:r>
                <a:r>
                  <a:rPr lang="en-US" sz="1100" b="1" dirty="0" smtClean="0">
                    <a:solidFill>
                      <a:schemeClr val="bg1"/>
                    </a:solidFill>
                  </a:rPr>
                  <a:t> </a:t>
                </a:r>
                <a:r>
                  <a:rPr lang="en-US" altLang="ja-JP" sz="1100" dirty="0" err="1" smtClean="0">
                    <a:solidFill>
                      <a:schemeClr val="bg1"/>
                    </a:solidFill>
                  </a:rPr>
                  <a:t>UpArrow.Click</a:t>
                </a:r>
                <a:r>
                  <a:rPr lang="en-US" sz="1100" dirty="0" smtClean="0">
                    <a:solidFill>
                      <a:schemeClr val="bg1"/>
                    </a:solidFill>
                  </a:rPr>
                  <a:t>, </a:t>
                </a:r>
                <a:r>
                  <a:rPr lang="en-US" sz="1100" dirty="0" err="1" smtClean="0">
                    <a:solidFill>
                      <a:schemeClr val="bg1"/>
                    </a:solidFill>
                  </a:rPr>
                  <a:t>AddressOf</a:t>
                </a:r>
                <a:r>
                  <a:rPr lang="en-US" sz="1100" dirty="0" smtClean="0">
                    <a:solidFill>
                      <a:schemeClr val="bg1"/>
                    </a:solidFill>
                  </a:rPr>
                  <a:t> </a:t>
                </a:r>
                <a:r>
                  <a:rPr lang="en-US" altLang="ja-JP" sz="1100" dirty="0" err="1" smtClean="0">
                    <a:solidFill>
                      <a:schemeClr val="bg1"/>
                    </a:solidFill>
                  </a:rPr>
                  <a:t>UpArrow_Click</a:t>
                </a:r>
                <a:endParaRPr lang="en-US" sz="1100" b="1" dirty="0">
                  <a:solidFill>
                    <a:schemeClr val="bg1"/>
                  </a:solidFill>
                </a:endParaRPr>
              </a:p>
            </p:txBody>
          </p:sp>
          <p:sp>
            <p:nvSpPr>
              <p:cNvPr id="13" name="Text Box 20"/>
              <p:cNvSpPr txBox="1">
                <a:spLocks noChangeArrowheads="1"/>
              </p:cNvSpPr>
              <p:nvPr/>
            </p:nvSpPr>
            <p:spPr bwMode="auto">
              <a:xfrm>
                <a:off x="3938" y="2995"/>
                <a:ext cx="999" cy="231"/>
              </a:xfrm>
              <a:prstGeom prst="rect">
                <a:avLst/>
              </a:prstGeom>
              <a:noFill/>
              <a:ln w="9525">
                <a:noFill/>
                <a:miter lim="800000"/>
                <a:headEnd/>
                <a:tailEnd/>
              </a:ln>
              <a:effectLst/>
            </p:spPr>
            <p:txBody>
              <a:bodyPr>
                <a:spAutoFit/>
              </a:bodyPr>
              <a:lstStyle/>
              <a:p>
                <a:pPr>
                  <a:spcBef>
                    <a:spcPct val="50000"/>
                  </a:spcBef>
                </a:pPr>
                <a:r>
                  <a:rPr lang="en-US" b="1"/>
                  <a:t>VB.NET</a:t>
                </a:r>
              </a:p>
            </p:txBody>
          </p:sp>
        </p:gr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イベント</a:t>
            </a:r>
            <a:endParaRPr kumimoji="1" lang="ja-JP" altLang="en-US" dirty="0"/>
          </a:p>
        </p:txBody>
      </p:sp>
      <p:graphicFrame>
        <p:nvGraphicFramePr>
          <p:cNvPr id="4" name="コンテンツ プレースホルダ 3"/>
          <p:cNvGraphicFramePr>
            <a:graphicFrameLocks noGrp="1"/>
          </p:cNvGraphicFramePr>
          <p:nvPr>
            <p:ph idx="1"/>
          </p:nvPr>
        </p:nvGraphicFramePr>
        <p:xfrm>
          <a:off x="142844" y="1052513"/>
          <a:ext cx="8858312" cy="5073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上矢印 4"/>
          <p:cNvSpPr/>
          <p:nvPr/>
        </p:nvSpPr>
        <p:spPr>
          <a:xfrm>
            <a:off x="6572264" y="1357298"/>
            <a:ext cx="928694" cy="34290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3428992" y="2428868"/>
            <a:ext cx="785818" cy="32861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6572264" y="5000636"/>
            <a:ext cx="1784463" cy="584775"/>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ja-JP" alt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バブル型</a:t>
            </a:r>
            <a:endParaRPr lang="ja-JP" alt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8" name="正方形/長方形 7"/>
          <p:cNvSpPr/>
          <p:nvPr/>
        </p:nvSpPr>
        <p:spPr>
          <a:xfrm>
            <a:off x="214282" y="1285860"/>
            <a:ext cx="3602268" cy="1077218"/>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ja-JP" altLang="en-US"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トンネル型</a:t>
            </a:r>
            <a:endParaRPr lang="en-US" altLang="ja-JP" sz="32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a:p>
            <a:pPr algn="ctr"/>
            <a:r>
              <a:rPr lang="en-US" altLang="ja-JP"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Preview</a:t>
            </a:r>
            <a:r>
              <a:rPr lang="ja-JP" altLang="en-US" sz="3200" b="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が前に付く</a:t>
            </a:r>
            <a:endParaRPr lang="ja-JP" altLang="en-US" sz="32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9" name="フローチャート : 結合子 8"/>
          <p:cNvSpPr/>
          <p:nvPr/>
        </p:nvSpPr>
        <p:spPr>
          <a:xfrm>
            <a:off x="2643174" y="2428868"/>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１</a:t>
            </a:r>
            <a:endParaRPr kumimoji="1" lang="ja-JP" altLang="en-US" dirty="0">
              <a:solidFill>
                <a:schemeClr val="tx1"/>
              </a:solidFill>
            </a:endParaRPr>
          </a:p>
        </p:txBody>
      </p:sp>
      <p:sp>
        <p:nvSpPr>
          <p:cNvPr id="10" name="フローチャート : 結合子 9"/>
          <p:cNvSpPr/>
          <p:nvPr/>
        </p:nvSpPr>
        <p:spPr>
          <a:xfrm>
            <a:off x="2643174" y="3643314"/>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２</a:t>
            </a:r>
            <a:endParaRPr kumimoji="1" lang="ja-JP" altLang="en-US" dirty="0">
              <a:solidFill>
                <a:schemeClr val="tx1"/>
              </a:solidFill>
            </a:endParaRPr>
          </a:p>
        </p:txBody>
      </p:sp>
      <p:sp>
        <p:nvSpPr>
          <p:cNvPr id="11" name="フローチャート : 結合子 10"/>
          <p:cNvSpPr/>
          <p:nvPr/>
        </p:nvSpPr>
        <p:spPr>
          <a:xfrm>
            <a:off x="2643174" y="4857760"/>
            <a:ext cx="457200" cy="457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３</a:t>
            </a:r>
            <a:endParaRPr kumimoji="1" lang="ja-JP" altLang="en-US" dirty="0">
              <a:solidFill>
                <a:schemeClr val="tx1"/>
              </a:solidFill>
            </a:endParaRPr>
          </a:p>
        </p:txBody>
      </p:sp>
      <p:sp>
        <p:nvSpPr>
          <p:cNvPr id="13" name="フローチャート : 結合子 12"/>
          <p:cNvSpPr/>
          <p:nvPr/>
        </p:nvSpPr>
        <p:spPr>
          <a:xfrm>
            <a:off x="7929586" y="3071810"/>
            <a:ext cx="457200" cy="4572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smtClean="0">
                <a:solidFill>
                  <a:schemeClr val="tx1"/>
                </a:solidFill>
              </a:rPr>
              <a:t>５</a:t>
            </a:r>
            <a:endParaRPr kumimoji="1" lang="ja-JP" altLang="en-US" dirty="0">
              <a:solidFill>
                <a:schemeClr val="tx1"/>
              </a:solidFill>
            </a:endParaRPr>
          </a:p>
        </p:txBody>
      </p:sp>
      <p:sp>
        <p:nvSpPr>
          <p:cNvPr id="14" name="フローチャート : 結合子 13"/>
          <p:cNvSpPr/>
          <p:nvPr/>
        </p:nvSpPr>
        <p:spPr>
          <a:xfrm>
            <a:off x="7929586" y="1857364"/>
            <a:ext cx="457200" cy="4572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solidFill>
                  <a:schemeClr val="tx1"/>
                </a:solidFill>
              </a:rPr>
              <a:t>６</a:t>
            </a:r>
            <a:endParaRPr kumimoji="1" lang="ja-JP" altLang="en-US" dirty="0">
              <a:solidFill>
                <a:schemeClr val="tx1"/>
              </a:solidFill>
            </a:endParaRPr>
          </a:p>
        </p:txBody>
      </p:sp>
      <p:sp>
        <p:nvSpPr>
          <p:cNvPr id="15" name="フローチャート : 結合子 14"/>
          <p:cNvSpPr/>
          <p:nvPr/>
        </p:nvSpPr>
        <p:spPr>
          <a:xfrm>
            <a:off x="214282" y="5000636"/>
            <a:ext cx="457200" cy="4572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dirty="0">
              <a:solidFill>
                <a:schemeClr val="tx1"/>
              </a:solidFill>
            </a:endParaRPr>
          </a:p>
        </p:txBody>
      </p:sp>
      <p:sp>
        <p:nvSpPr>
          <p:cNvPr id="16" name="フローチャート : 結合子 15"/>
          <p:cNvSpPr/>
          <p:nvPr/>
        </p:nvSpPr>
        <p:spPr>
          <a:xfrm>
            <a:off x="7929586" y="4286256"/>
            <a:ext cx="457200" cy="45720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solidFill>
                  <a:schemeClr val="tx1"/>
                </a:solidFill>
              </a:rPr>
              <a:t>４</a:t>
            </a:r>
            <a:endParaRPr kumimoji="1" lang="ja-JP" altLang="en-US" dirty="0">
              <a:solidFill>
                <a:schemeClr val="tx1"/>
              </a:solidFill>
            </a:endParaRPr>
          </a:p>
        </p:txBody>
      </p:sp>
      <p:sp>
        <p:nvSpPr>
          <p:cNvPr id="17" name="テキスト ボックス 16"/>
          <p:cNvSpPr txBox="1"/>
          <p:nvPr/>
        </p:nvSpPr>
        <p:spPr>
          <a:xfrm>
            <a:off x="214282" y="5500702"/>
            <a:ext cx="3214710" cy="646331"/>
          </a:xfrm>
          <a:prstGeom prst="rect">
            <a:avLst/>
          </a:prstGeom>
          <a:noFill/>
        </p:spPr>
        <p:txBody>
          <a:bodyPr wrap="square" rtlCol="0">
            <a:spAutoFit/>
          </a:bodyPr>
          <a:lstStyle/>
          <a:p>
            <a:r>
              <a:rPr kumimoji="1" lang="en-US" altLang="ja-JP" dirty="0" smtClean="0"/>
              <a:t>Button</a:t>
            </a:r>
            <a:r>
              <a:rPr lang="ja-JP" altLang="en-US" dirty="0" smtClean="0"/>
              <a:t>が処理をする</a:t>
            </a:r>
            <a:r>
              <a:rPr kumimoji="1" lang="ja-JP" altLang="en-US" dirty="0" smtClean="0"/>
              <a:t>イベントはバブル型では発生しない。</a:t>
            </a:r>
            <a:endParaRPr kumimoji="1" lang="ja-JP"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コマンド</a:t>
            </a:r>
            <a:endParaRPr kumimoji="1" lang="ja-JP" altLang="en-US" dirty="0"/>
          </a:p>
        </p:txBody>
      </p:sp>
      <p:sp>
        <p:nvSpPr>
          <p:cNvPr id="3" name="コンテンツ プレースホルダ 2"/>
          <p:cNvSpPr>
            <a:spLocks noGrp="1"/>
          </p:cNvSpPr>
          <p:nvPr>
            <p:ph idx="1"/>
          </p:nvPr>
        </p:nvSpPr>
        <p:spPr>
          <a:xfrm>
            <a:off x="457200" y="1052513"/>
            <a:ext cx="8229600" cy="3162305"/>
          </a:xfrm>
        </p:spPr>
        <p:txBody>
          <a:bodyPr/>
          <a:lstStyle/>
          <a:p>
            <a:r>
              <a:rPr kumimoji="1" lang="en-US" altLang="ja-JP" dirty="0" smtClean="0"/>
              <a:t>XAML</a:t>
            </a:r>
            <a:r>
              <a:rPr kumimoji="1" lang="ja-JP" altLang="en-US" dirty="0" smtClean="0"/>
              <a:t>でコマンドを指定することによりプログラムのコマンドを実行できます。</a:t>
            </a:r>
            <a:endParaRPr kumimoji="1" lang="en-US" altLang="ja-JP" dirty="0" smtClean="0"/>
          </a:p>
          <a:p>
            <a:r>
              <a:rPr lang="ja-JP" altLang="en-US" dirty="0" smtClean="0"/>
              <a:t>以下の例では「</a:t>
            </a:r>
            <a:r>
              <a:rPr lang="en-US" altLang="ja-JP" dirty="0" smtClean="0"/>
              <a:t>Save</a:t>
            </a:r>
            <a:r>
              <a:rPr lang="ja-JP" altLang="en-US" dirty="0" smtClean="0"/>
              <a:t>」ボタンを</a:t>
            </a:r>
            <a:endParaRPr lang="en-US" altLang="ja-JP" dirty="0" smtClean="0"/>
          </a:p>
          <a:p>
            <a:pPr>
              <a:buNone/>
            </a:pPr>
            <a:r>
              <a:rPr lang="ja-JP" altLang="en-US" dirty="0" smtClean="0"/>
              <a:t> 「</a:t>
            </a:r>
            <a:r>
              <a:rPr lang="en-US" altLang="ja-JP" dirty="0" err="1" smtClean="0"/>
              <a:t>ApplicationCommands.Save</a:t>
            </a:r>
            <a:r>
              <a:rPr lang="ja-JP" altLang="en-US" dirty="0" smtClean="0"/>
              <a:t>」コマンドに、</a:t>
            </a:r>
            <a:endParaRPr lang="en-US" altLang="ja-JP" dirty="0" smtClean="0"/>
          </a:p>
          <a:p>
            <a:pPr>
              <a:buNone/>
            </a:pPr>
            <a:r>
              <a:rPr kumimoji="1" lang="ja-JP" altLang="en-US" dirty="0" smtClean="0"/>
              <a:t>バインドしています。</a:t>
            </a:r>
            <a:endParaRPr kumimoji="1" lang="en-US" altLang="ja-JP" dirty="0" smtClean="0"/>
          </a:p>
          <a:p>
            <a:pPr>
              <a:buNone/>
            </a:pPr>
            <a:endParaRPr kumimoji="1" lang="ja-JP" altLang="en-US" dirty="0"/>
          </a:p>
        </p:txBody>
      </p:sp>
      <p:sp>
        <p:nvSpPr>
          <p:cNvPr id="4" name="テキスト ボックス 3"/>
          <p:cNvSpPr txBox="1"/>
          <p:nvPr/>
        </p:nvSpPr>
        <p:spPr>
          <a:xfrm>
            <a:off x="500034" y="4572008"/>
            <a:ext cx="8215370" cy="1015663"/>
          </a:xfrm>
          <a:prstGeom prst="rect">
            <a:avLst/>
          </a:prstGeom>
          <a:noFill/>
        </p:spPr>
        <p:txBody>
          <a:bodyPr wrap="square" rtlCol="0">
            <a:spAutoFit/>
          </a:bodyPr>
          <a:lstStyle/>
          <a:p>
            <a:r>
              <a:rPr lang="en-US" sz="2000" dirty="0" smtClean="0"/>
              <a:t>&lt;Button </a:t>
            </a:r>
            <a:r>
              <a:rPr lang="en-US" altLang="ja-JP" sz="2000" dirty="0" smtClean="0"/>
              <a:t>Name=“</a:t>
            </a:r>
            <a:r>
              <a:rPr lang="en-US" altLang="ja-JP" sz="2000" dirty="0" err="1" smtClean="0"/>
              <a:t>buttonSave</a:t>
            </a:r>
            <a:r>
              <a:rPr lang="en-US" altLang="ja-JP" sz="2000" dirty="0" smtClean="0"/>
              <a:t>” </a:t>
            </a:r>
            <a:r>
              <a:rPr lang="en-US" sz="2000" dirty="0" smtClean="0"/>
              <a:t>Command=“</a:t>
            </a:r>
            <a:r>
              <a:rPr lang="en-US" altLang="ja-JP" sz="2000" dirty="0" smtClean="0"/>
              <a:t> Save</a:t>
            </a:r>
            <a:r>
              <a:rPr lang="en-US" sz="2000" dirty="0" smtClean="0"/>
              <a:t>” /&gt;</a:t>
            </a:r>
          </a:p>
          <a:p>
            <a:r>
              <a:rPr kumimoji="1" lang="en-US" altLang="ja-JP" sz="2000" dirty="0" smtClean="0"/>
              <a:t>	</a:t>
            </a:r>
            <a:r>
              <a:rPr lang="ja-JP" altLang="en-US" sz="2000" dirty="0" smtClean="0"/>
              <a:t>保存</a:t>
            </a:r>
            <a:r>
              <a:rPr kumimoji="1" lang="en-US" altLang="ja-JP" sz="2000" dirty="0" smtClean="0"/>
              <a:t/>
            </a:r>
            <a:br>
              <a:rPr kumimoji="1" lang="en-US" altLang="ja-JP" sz="2000" dirty="0" smtClean="0"/>
            </a:br>
            <a:r>
              <a:rPr kumimoji="1" lang="en-US" altLang="ja-JP" sz="2000" dirty="0" smtClean="0"/>
              <a:t>&lt;/</a:t>
            </a:r>
            <a:r>
              <a:rPr lang="en-US" sz="2000" dirty="0" smtClean="0"/>
              <a:t>Button </a:t>
            </a:r>
            <a:r>
              <a:rPr kumimoji="1" lang="en-US" altLang="ja-JP" sz="2000" dirty="0" smtClean="0"/>
              <a:t>&gt;</a:t>
            </a:r>
            <a:endParaRPr kumimoji="1" lang="ja-JP" altLang="en-US"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コマンド</a:t>
            </a:r>
            <a:endParaRPr kumimoji="1" lang="ja-JP" altLang="en-US" dirty="0"/>
          </a:p>
        </p:txBody>
      </p:sp>
      <p:sp>
        <p:nvSpPr>
          <p:cNvPr id="4" name="テキスト ボックス 3"/>
          <p:cNvSpPr txBox="1"/>
          <p:nvPr/>
        </p:nvSpPr>
        <p:spPr>
          <a:xfrm>
            <a:off x="500034" y="1285860"/>
            <a:ext cx="8215370" cy="4216539"/>
          </a:xfrm>
          <a:prstGeom prst="rect">
            <a:avLst/>
          </a:prstGeom>
          <a:noFill/>
        </p:spPr>
        <p:txBody>
          <a:bodyPr wrap="square" rtlCol="0">
            <a:spAutoFit/>
          </a:bodyPr>
          <a:lstStyle/>
          <a:p>
            <a:r>
              <a:rPr lang="en-US" altLang="ja-JP" dirty="0" err="1" smtClean="0"/>
              <a:t>CommandBinding</a:t>
            </a:r>
            <a:r>
              <a:rPr lang="ja-JP" altLang="en-US" dirty="0" smtClean="0"/>
              <a:t> </a:t>
            </a:r>
            <a:r>
              <a:rPr lang="en-US" altLang="ja-JP" dirty="0" err="1" smtClean="0"/>
              <a:t>SaveCommandBinding</a:t>
            </a:r>
            <a:r>
              <a:rPr lang="ja-JP" altLang="en-US" dirty="0" smtClean="0"/>
              <a:t> </a:t>
            </a:r>
            <a:r>
              <a:rPr lang="en-US" altLang="ja-JP" dirty="0" smtClean="0"/>
              <a:t>= </a:t>
            </a:r>
          </a:p>
          <a:p>
            <a:r>
              <a:rPr lang="en-US" altLang="ja-JP" dirty="0" smtClean="0"/>
              <a:t>	new </a:t>
            </a:r>
            <a:r>
              <a:rPr lang="en-US" altLang="ja-JP" dirty="0" err="1" smtClean="0"/>
              <a:t>CommandBinding</a:t>
            </a:r>
            <a:r>
              <a:rPr lang="en-US" altLang="ja-JP" dirty="0" smtClean="0"/>
              <a:t>(</a:t>
            </a:r>
          </a:p>
          <a:p>
            <a:r>
              <a:rPr lang="en-US" altLang="ja-JP" dirty="0" smtClean="0"/>
              <a:t>	</a:t>
            </a:r>
            <a:r>
              <a:rPr lang="en-US" altLang="ja-JP" dirty="0" err="1" smtClean="0"/>
              <a:t>ApplicationCommands.Save</a:t>
            </a:r>
            <a:r>
              <a:rPr lang="en-US" altLang="ja-JP" dirty="0" smtClean="0"/>
              <a:t>,</a:t>
            </a:r>
          </a:p>
          <a:p>
            <a:r>
              <a:rPr lang="en-US" altLang="ja-JP" dirty="0" smtClean="0"/>
              <a:t>	</a:t>
            </a:r>
            <a:r>
              <a:rPr lang="en-US" altLang="ja-JP" dirty="0" err="1" smtClean="0"/>
              <a:t>SaveCommandExecuted</a:t>
            </a:r>
            <a:r>
              <a:rPr lang="en-US" altLang="ja-JP" dirty="0" smtClean="0"/>
              <a:t>,</a:t>
            </a:r>
          </a:p>
          <a:p>
            <a:r>
              <a:rPr lang="en-US" altLang="ja-JP" dirty="0" smtClean="0"/>
              <a:t>	</a:t>
            </a:r>
            <a:r>
              <a:rPr lang="en-US" altLang="ja-JP" dirty="0" err="1" smtClean="0"/>
              <a:t>SaveCommandCanExecute</a:t>
            </a:r>
            <a:r>
              <a:rPr lang="en-US" altLang="ja-JP" dirty="0" smtClean="0"/>
              <a:t>);</a:t>
            </a:r>
          </a:p>
          <a:p>
            <a:r>
              <a:rPr lang="en-US" altLang="ja-JP" dirty="0" err="1" smtClean="0"/>
              <a:t>this.CommandBindings.Add</a:t>
            </a:r>
            <a:r>
              <a:rPr lang="en-US" altLang="ja-JP" dirty="0" smtClean="0"/>
              <a:t>(</a:t>
            </a:r>
            <a:r>
              <a:rPr lang="en-US" altLang="ja-JP" dirty="0" err="1" smtClean="0"/>
              <a:t>SaveCommandBinding</a:t>
            </a:r>
            <a:r>
              <a:rPr lang="en-US" altLang="ja-JP" dirty="0" smtClean="0"/>
              <a:t>);</a:t>
            </a:r>
            <a:br>
              <a:rPr lang="en-US" altLang="ja-JP" dirty="0" smtClean="0"/>
            </a:br>
            <a:r>
              <a:rPr lang="en-US" altLang="ja-JP" dirty="0" smtClean="0"/>
              <a:t/>
            </a:r>
            <a:br>
              <a:rPr lang="en-US" altLang="ja-JP" dirty="0" smtClean="0"/>
            </a:br>
            <a:r>
              <a:rPr lang="en-US" altLang="ja-JP" dirty="0" smtClean="0"/>
              <a:t> void </a:t>
            </a:r>
            <a:r>
              <a:rPr lang="en-US" altLang="ja-JP" dirty="0" err="1" smtClean="0"/>
              <a:t>SaveCommandExecuted</a:t>
            </a:r>
            <a:r>
              <a:rPr lang="en-US" altLang="ja-JP" dirty="0" smtClean="0"/>
              <a:t>(object target, </a:t>
            </a:r>
            <a:r>
              <a:rPr lang="en-US" altLang="ja-JP" dirty="0" err="1" smtClean="0"/>
              <a:t>ExecutedRoutedEventArgs</a:t>
            </a:r>
            <a:r>
              <a:rPr lang="en-US" altLang="ja-JP" dirty="0" smtClean="0"/>
              <a:t> e)</a:t>
            </a:r>
          </a:p>
          <a:p>
            <a:r>
              <a:rPr lang="en-US" altLang="ja-JP" dirty="0" smtClean="0"/>
              <a:t>{</a:t>
            </a:r>
          </a:p>
          <a:p>
            <a:r>
              <a:rPr lang="en-US" altLang="ja-JP" dirty="0" smtClean="0"/>
              <a:t>	// </a:t>
            </a:r>
            <a:r>
              <a:rPr lang="ja-JP" altLang="en-US" dirty="0" smtClean="0"/>
              <a:t>実際の保存処理</a:t>
            </a:r>
            <a:endParaRPr lang="en-US" altLang="ja-JP" dirty="0" smtClean="0"/>
          </a:p>
          <a:p>
            <a:r>
              <a:rPr lang="en-US" altLang="ja-JP" dirty="0" smtClean="0"/>
              <a:t>}</a:t>
            </a:r>
          </a:p>
          <a:p>
            <a:r>
              <a:rPr lang="en-US" altLang="ja-JP" sz="1600" dirty="0" smtClean="0"/>
              <a:t>void </a:t>
            </a:r>
            <a:r>
              <a:rPr lang="en-US" altLang="ja-JP" sz="1600" dirty="0" err="1" smtClean="0"/>
              <a:t>SaveCommandCanExecute</a:t>
            </a:r>
            <a:r>
              <a:rPr lang="en-US" altLang="ja-JP" sz="1600" dirty="0" smtClean="0"/>
              <a:t>(object sender, </a:t>
            </a:r>
            <a:r>
              <a:rPr lang="en-US" altLang="ja-JP" sz="1600" dirty="0" err="1" smtClean="0"/>
              <a:t>CanExecuteRoutedEventArgs</a:t>
            </a:r>
            <a:r>
              <a:rPr lang="en-US" altLang="ja-JP" sz="1600" dirty="0" smtClean="0"/>
              <a:t> e)</a:t>
            </a:r>
          </a:p>
          <a:p>
            <a:r>
              <a:rPr lang="en-US" altLang="ja-JP" dirty="0" smtClean="0"/>
              <a:t>{</a:t>
            </a:r>
          </a:p>
          <a:p>
            <a:r>
              <a:rPr lang="en-US" altLang="ja-JP" dirty="0" smtClean="0"/>
              <a:t>	</a:t>
            </a:r>
            <a:r>
              <a:rPr lang="en-US" altLang="ja-JP" dirty="0" err="1" smtClean="0"/>
              <a:t>e.CanExecute</a:t>
            </a:r>
            <a:r>
              <a:rPr lang="en-US" altLang="ja-JP" dirty="0" smtClean="0"/>
              <a:t>= true;</a:t>
            </a:r>
          </a:p>
          <a:p>
            <a:r>
              <a:rPr lang="en-US" altLang="ja-JP"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キー</a:t>
            </a:r>
            <a:endParaRPr kumimoji="1" lang="ja-JP" altLang="en-US" dirty="0"/>
          </a:p>
        </p:txBody>
      </p:sp>
      <p:sp>
        <p:nvSpPr>
          <p:cNvPr id="5" name="テキスト ボックス 4"/>
          <p:cNvSpPr txBox="1"/>
          <p:nvPr/>
        </p:nvSpPr>
        <p:spPr>
          <a:xfrm>
            <a:off x="500034" y="3571876"/>
            <a:ext cx="8215370" cy="2308324"/>
          </a:xfrm>
          <a:prstGeom prst="rect">
            <a:avLst/>
          </a:prstGeom>
          <a:noFill/>
        </p:spPr>
        <p:txBody>
          <a:bodyPr wrap="square" rtlCol="0">
            <a:spAutoFit/>
          </a:bodyPr>
          <a:lstStyle/>
          <a:p>
            <a:r>
              <a:rPr lang="en-US" altLang="ja-JP" sz="2400" dirty="0" err="1" smtClean="0"/>
              <a:t>KeyBinding</a:t>
            </a:r>
            <a:r>
              <a:rPr lang="ja-JP" altLang="en-US" sz="2400" dirty="0" smtClean="0"/>
              <a:t> </a:t>
            </a:r>
            <a:r>
              <a:rPr lang="en-US" altLang="ja-JP" sz="2400" dirty="0" err="1" smtClean="0"/>
              <a:t>SaveKeyBinding</a:t>
            </a:r>
            <a:r>
              <a:rPr lang="ja-JP" altLang="en-US" sz="2400" dirty="0" smtClean="0"/>
              <a:t> </a:t>
            </a:r>
            <a:r>
              <a:rPr lang="en-US" altLang="ja-JP" sz="2400" dirty="0" smtClean="0"/>
              <a:t>= </a:t>
            </a:r>
            <a:br>
              <a:rPr lang="en-US" altLang="ja-JP" sz="2400" dirty="0" smtClean="0"/>
            </a:br>
            <a:r>
              <a:rPr lang="en-US" altLang="ja-JP" sz="2400" dirty="0" smtClean="0"/>
              <a:t>	new </a:t>
            </a:r>
            <a:r>
              <a:rPr lang="en-US" altLang="ja-JP" sz="2400" dirty="0" err="1" smtClean="0"/>
              <a:t>KeyBinding</a:t>
            </a:r>
            <a:r>
              <a:rPr lang="en-US" altLang="ja-JP" sz="2400" dirty="0" smtClean="0"/>
              <a:t>(</a:t>
            </a:r>
          </a:p>
          <a:p>
            <a:r>
              <a:rPr lang="en-US" altLang="ja-JP" sz="2400" dirty="0" smtClean="0"/>
              <a:t>		</a:t>
            </a:r>
            <a:r>
              <a:rPr lang="en-US" altLang="ja-JP" sz="2400" dirty="0" err="1" smtClean="0"/>
              <a:t>ApplicationCommands.Save</a:t>
            </a:r>
            <a:r>
              <a:rPr lang="en-US" altLang="ja-JP" sz="2400" dirty="0" smtClean="0"/>
              <a:t>,</a:t>
            </a:r>
          </a:p>
          <a:p>
            <a:r>
              <a:rPr lang="en-US" altLang="ja-JP" sz="2400" dirty="0" smtClean="0"/>
              <a:t>		</a:t>
            </a:r>
            <a:r>
              <a:rPr lang="en-US" altLang="ja-JP" sz="2400" dirty="0" err="1" smtClean="0"/>
              <a:t>Key.S</a:t>
            </a:r>
            <a:r>
              <a:rPr lang="en-US" altLang="ja-JP" sz="2400" dirty="0" smtClean="0"/>
              <a:t>,</a:t>
            </a:r>
          </a:p>
          <a:p>
            <a:r>
              <a:rPr lang="en-US" altLang="ja-JP" sz="2400" dirty="0" smtClean="0"/>
              <a:t>		</a:t>
            </a:r>
            <a:r>
              <a:rPr lang="en-US" altLang="ja-JP" sz="2400" dirty="0" err="1" smtClean="0"/>
              <a:t>ModifierKeys.Control</a:t>
            </a:r>
            <a:r>
              <a:rPr lang="en-US" altLang="ja-JP" sz="2400" dirty="0" smtClean="0"/>
              <a:t>);</a:t>
            </a:r>
          </a:p>
          <a:p>
            <a:r>
              <a:rPr lang="en-US" altLang="ja-JP" sz="2400" dirty="0" err="1" smtClean="0"/>
              <a:t>this.InputBindings.Add</a:t>
            </a:r>
            <a:r>
              <a:rPr lang="en-US" altLang="ja-JP" sz="2400" dirty="0" smtClean="0"/>
              <a:t>(</a:t>
            </a:r>
            <a:r>
              <a:rPr lang="en-US" altLang="ja-JP" sz="2400" dirty="0" err="1" smtClean="0"/>
              <a:t>SaveKeyBinding</a:t>
            </a:r>
            <a:r>
              <a:rPr lang="en-US" altLang="ja-JP" sz="2400" dirty="0" smtClean="0"/>
              <a:t>);</a:t>
            </a:r>
          </a:p>
        </p:txBody>
      </p:sp>
      <p:sp>
        <p:nvSpPr>
          <p:cNvPr id="6" name="コンテンツ プレースホルダ 2"/>
          <p:cNvSpPr>
            <a:spLocks noGrp="1"/>
          </p:cNvSpPr>
          <p:nvPr>
            <p:ph idx="1"/>
          </p:nvPr>
        </p:nvSpPr>
        <p:spPr>
          <a:xfrm>
            <a:off x="457200" y="1052513"/>
            <a:ext cx="8229600" cy="2590801"/>
          </a:xfrm>
        </p:spPr>
        <p:txBody>
          <a:bodyPr/>
          <a:lstStyle/>
          <a:p>
            <a:r>
              <a:rPr lang="ja-JP" altLang="en-US" dirty="0" smtClean="0"/>
              <a:t>キーをコマンドにバインディングできます。</a:t>
            </a:r>
            <a:endParaRPr lang="en-US" altLang="ja-JP" dirty="0" smtClean="0"/>
          </a:p>
          <a:p>
            <a:pPr>
              <a:buNone/>
            </a:pPr>
            <a:r>
              <a:rPr kumimoji="1" lang="ja-JP" altLang="en-US" dirty="0" smtClean="0"/>
              <a:t>　</a:t>
            </a:r>
            <a:r>
              <a:rPr lang="ja-JP" altLang="en-US" dirty="0" smtClean="0"/>
              <a:t>下</a:t>
            </a:r>
            <a:r>
              <a:rPr kumimoji="1" lang="ja-JP" altLang="en-US" dirty="0" smtClean="0"/>
              <a:t>は「コントロール＋</a:t>
            </a:r>
            <a:r>
              <a:rPr kumimoji="1" lang="en-US" altLang="ja-JP" dirty="0" smtClean="0"/>
              <a:t>S</a:t>
            </a:r>
            <a:r>
              <a:rPr kumimoji="1" lang="ja-JP" altLang="en-US" dirty="0" smtClean="0"/>
              <a:t>」を</a:t>
            </a:r>
            <a:endParaRPr kumimoji="1" lang="en-US" altLang="ja-JP" dirty="0" smtClean="0"/>
          </a:p>
          <a:p>
            <a:pPr>
              <a:buNone/>
            </a:pPr>
            <a:r>
              <a:rPr kumimoji="1" lang="ja-JP" altLang="en-US" dirty="0" smtClean="0"/>
              <a:t>「</a:t>
            </a:r>
            <a:r>
              <a:rPr lang="en-US" altLang="ja-JP" dirty="0" smtClean="0"/>
              <a:t> </a:t>
            </a:r>
            <a:r>
              <a:rPr lang="en-US" altLang="ja-JP" dirty="0" err="1" smtClean="0"/>
              <a:t>ApplicationCommands.Save</a:t>
            </a:r>
            <a:r>
              <a:rPr kumimoji="1" lang="ja-JP" altLang="en-US" dirty="0" smtClean="0"/>
              <a:t>」コマンドに、</a:t>
            </a:r>
            <a:endParaRPr kumimoji="1" lang="en-US" altLang="ja-JP" dirty="0" smtClean="0"/>
          </a:p>
          <a:p>
            <a:pPr>
              <a:buNone/>
            </a:pPr>
            <a:r>
              <a:rPr lang="ja-JP" altLang="en-US" dirty="0" smtClean="0"/>
              <a:t>バインドした例です。</a:t>
            </a:r>
            <a:endParaRPr kumimoji="1" lang="ja-JP"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428992" y="4500570"/>
            <a:ext cx="2262159" cy="923330"/>
          </a:xfrm>
          <a:prstGeom prst="rect">
            <a:avLst/>
          </a:prstGeom>
          <a:noFill/>
        </p:spPr>
        <p:txBody>
          <a:bodyPr wrap="none" lIns="91440" tIns="45720" rIns="91440" bIns="45720">
            <a:spAutoFit/>
          </a:bodyPr>
          <a:lstStyle/>
          <a:p>
            <a:pPr algn="ctr"/>
            <a:r>
              <a:rPr lang="en-US" altLang="ja-JP"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DEMO</a:t>
            </a:r>
            <a:endParaRPr lang="ja-JP" alt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正方形/長方形 3"/>
          <p:cNvSpPr/>
          <p:nvPr/>
        </p:nvSpPr>
        <p:spPr>
          <a:xfrm>
            <a:off x="1071538" y="2214554"/>
            <a:ext cx="7146508" cy="923330"/>
          </a:xfrm>
          <a:prstGeom prst="rect">
            <a:avLst/>
          </a:prstGeom>
          <a:noFill/>
        </p:spPr>
        <p:txBody>
          <a:bodyPr wrap="none" lIns="91440" tIns="45720" rIns="91440" bIns="45720">
            <a:spAutoFit/>
          </a:bodyPr>
          <a:lstStyle/>
          <a:p>
            <a:pPr algn="ctr"/>
            <a:r>
              <a:rPr lang="ja-JP" alt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イベントとキーとコマンド</a:t>
            </a:r>
            <a:endParaRPr lang="ja-JP" alt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usiness Value Launch 4x3 walki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WPF</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XBAP</a:t>
            </a:r>
            <a:r>
              <a:rPr lang="en-US" altLang="ja-JP" dirty="0" smtClean="0"/>
              <a:t>(</a:t>
            </a:r>
            <a:r>
              <a:rPr kumimoji="1" lang="en-US" altLang="ja-JP" dirty="0" smtClean="0"/>
              <a:t>XAML</a:t>
            </a:r>
            <a:r>
              <a:rPr kumimoji="1" lang="ja-JP" altLang="en-US" dirty="0" smtClean="0"/>
              <a:t> </a:t>
            </a:r>
            <a:r>
              <a:rPr kumimoji="1" lang="en-US" altLang="ja-JP" dirty="0" smtClean="0"/>
              <a:t>Browser</a:t>
            </a:r>
            <a:r>
              <a:rPr kumimoji="1" lang="ja-JP" altLang="en-US" dirty="0" smtClean="0"/>
              <a:t> </a:t>
            </a:r>
            <a:r>
              <a:rPr kumimoji="1" lang="en-US" altLang="ja-JP" dirty="0" smtClean="0"/>
              <a:t>Application)</a:t>
            </a:r>
          </a:p>
          <a:p>
            <a:pPr lvl="1"/>
            <a:r>
              <a:rPr lang="en-US" altLang="ja-JP" dirty="0" smtClean="0"/>
              <a:t>Internet</a:t>
            </a:r>
            <a:r>
              <a:rPr lang="ja-JP" altLang="en-US" dirty="0" smtClean="0"/>
              <a:t> </a:t>
            </a:r>
            <a:r>
              <a:rPr lang="en-US" altLang="ja-JP" dirty="0" smtClean="0"/>
              <a:t>Explorer</a:t>
            </a:r>
            <a:r>
              <a:rPr lang="ja-JP" altLang="en-US" dirty="0" smtClean="0"/>
              <a:t>をホストとする、アプレットタイプの</a:t>
            </a:r>
            <a:r>
              <a:rPr lang="en-US" altLang="ja-JP" dirty="0" smtClean="0"/>
              <a:t>WPF</a:t>
            </a:r>
            <a:r>
              <a:rPr lang="ja-JP" altLang="en-US" dirty="0" smtClean="0"/>
              <a:t>アプリケーション。</a:t>
            </a:r>
            <a:endParaRPr lang="en-US" altLang="ja-JP" dirty="0" smtClean="0"/>
          </a:p>
          <a:p>
            <a:pPr lvl="1"/>
            <a:r>
              <a:rPr kumimoji="1" lang="en-US" altLang="ja-JP" dirty="0" smtClean="0"/>
              <a:t>WPF</a:t>
            </a:r>
            <a:r>
              <a:rPr kumimoji="1" lang="ja-JP" altLang="en-US" dirty="0" smtClean="0"/>
              <a:t>アプリケーションをほとんど修正しないで実行できる。</a:t>
            </a:r>
            <a:endParaRPr kumimoji="1" lang="en-US" altLang="ja-JP" dirty="0" smtClean="0"/>
          </a:p>
          <a:p>
            <a:pPr lvl="1"/>
            <a:r>
              <a:rPr lang="en-US" altLang="ja-JP" dirty="0" smtClean="0"/>
              <a:t>Internet</a:t>
            </a:r>
            <a:r>
              <a:rPr lang="ja-JP" altLang="en-US" dirty="0" smtClean="0"/>
              <a:t> </a:t>
            </a:r>
            <a:r>
              <a:rPr lang="en-US" altLang="ja-JP" dirty="0" smtClean="0"/>
              <a:t>Zone</a:t>
            </a:r>
            <a:r>
              <a:rPr lang="ja-JP" altLang="en-US" dirty="0" smtClean="0"/>
              <a:t>で動作するためセキュリティの関係で動作しない機能がある。</a:t>
            </a:r>
            <a:endParaRPr kumimoji="1" lang="en-US" altLang="ja-JP" dirty="0" smtClean="0"/>
          </a:p>
          <a:p>
            <a:pPr lvl="1"/>
            <a:r>
              <a:rPr lang="en-US" altLang="ja-JP" dirty="0" smtClean="0"/>
              <a:t>.NET Framework 3.0</a:t>
            </a:r>
            <a:r>
              <a:rPr lang="ja-JP" altLang="en-US" dirty="0" smtClean="0"/>
              <a:t>が必要、</a:t>
            </a:r>
            <a:r>
              <a:rPr lang="en-US" altLang="ja-JP" dirty="0" smtClean="0"/>
              <a:t>Windows Vista</a:t>
            </a:r>
            <a:r>
              <a:rPr lang="ja-JP" altLang="en-US" dirty="0" smtClean="0"/>
              <a:t>・</a:t>
            </a:r>
            <a:r>
              <a:rPr lang="en-US" altLang="ja-JP" dirty="0" smtClean="0"/>
              <a:t>Windows XP SP2</a:t>
            </a:r>
            <a:r>
              <a:rPr lang="ja-JP" altLang="en-US" dirty="0" smtClean="0"/>
              <a:t>・</a:t>
            </a:r>
            <a:r>
              <a:rPr lang="en-US" altLang="ja-JP" dirty="0" smtClean="0"/>
              <a:t>Windows Server 2003 </a:t>
            </a:r>
            <a:r>
              <a:rPr lang="ja-JP" altLang="en-US" dirty="0" err="1" smtClean="0"/>
              <a:t>。</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WPF</a:t>
            </a:r>
            <a:endParaRPr kumimoji="1" lang="ja-JP" altLang="en-US" dirty="0"/>
          </a:p>
        </p:txBody>
      </p:sp>
      <p:sp>
        <p:nvSpPr>
          <p:cNvPr id="3" name="コンテンツ プレースホルダ 2"/>
          <p:cNvSpPr>
            <a:spLocks noGrp="1"/>
          </p:cNvSpPr>
          <p:nvPr>
            <p:ph idx="1"/>
          </p:nvPr>
        </p:nvSpPr>
        <p:spPr/>
        <p:txBody>
          <a:bodyPr/>
          <a:lstStyle/>
          <a:p>
            <a:r>
              <a:rPr kumimoji="1" lang="en-US" altLang="ja-JP" dirty="0" smtClean="0"/>
              <a:t>WPF/E</a:t>
            </a:r>
          </a:p>
          <a:p>
            <a:pPr lvl="1"/>
            <a:r>
              <a:rPr lang="ja-JP" altLang="en-US" dirty="0" smtClean="0"/>
              <a:t>軽量なランタイムを事前に配布することで様々なブラウザで動作するリッチコンテンツアプリケーションを開発できる。</a:t>
            </a:r>
            <a:endParaRPr lang="en-US" altLang="ja-JP" dirty="0" smtClean="0"/>
          </a:p>
          <a:p>
            <a:pPr lvl="1"/>
            <a:r>
              <a:rPr kumimoji="1" lang="ja-JP" altLang="en-US" dirty="0" smtClean="0"/>
              <a:t>機能は制限されるが複数</a:t>
            </a:r>
            <a:r>
              <a:rPr kumimoji="1" lang="en-US" altLang="ja-JP" dirty="0" smtClean="0"/>
              <a:t>OS</a:t>
            </a:r>
            <a:r>
              <a:rPr lang="ja-JP" altLang="en-US" dirty="0" smtClean="0"/>
              <a:t>上で</a:t>
            </a:r>
            <a:r>
              <a:rPr kumimoji="1" lang="ja-JP" altLang="en-US" dirty="0" smtClean="0"/>
              <a:t>各種ブラウザで実行できる。</a:t>
            </a:r>
            <a:endParaRPr kumimoji="1" lang="en-US" altLang="ja-JP" dirty="0" smtClean="0"/>
          </a:p>
          <a:p>
            <a:pPr lvl="1"/>
            <a:r>
              <a:rPr kumimoji="1" lang="en-US" altLang="ja-JP" dirty="0" smtClean="0"/>
              <a:t>Windows</a:t>
            </a:r>
            <a:r>
              <a:rPr kumimoji="1" lang="ja-JP" altLang="en-US" dirty="0" smtClean="0"/>
              <a:t>２０００・２００３・</a:t>
            </a:r>
            <a:r>
              <a:rPr kumimoji="1" lang="en-US" altLang="ja-JP" dirty="0" smtClean="0"/>
              <a:t>XP</a:t>
            </a:r>
            <a:r>
              <a:rPr kumimoji="1" lang="ja-JP" altLang="en-US" dirty="0" smtClean="0"/>
              <a:t>・</a:t>
            </a:r>
            <a:r>
              <a:rPr kumimoji="1" lang="en-US" altLang="ja-JP" dirty="0" smtClean="0"/>
              <a:t>Vista</a:t>
            </a:r>
            <a:r>
              <a:rPr lang="ja-JP" altLang="en-US" dirty="0" err="1" smtClean="0"/>
              <a:t>、</a:t>
            </a:r>
            <a:r>
              <a:rPr lang="ja-JP" altLang="en-US" dirty="0" smtClean="0"/>
              <a:t>マック</a:t>
            </a:r>
            <a:endParaRPr lang="en-US" altLang="ja-JP" dirty="0" smtClean="0"/>
          </a:p>
          <a:p>
            <a:pPr lvl="1"/>
            <a:r>
              <a:rPr kumimoji="1" lang="en-US" altLang="ja-JP" dirty="0" smtClean="0"/>
              <a:t>IE5.5</a:t>
            </a:r>
            <a:r>
              <a:rPr kumimoji="1" lang="ja-JP" altLang="en-US" dirty="0" smtClean="0"/>
              <a:t>以上・</a:t>
            </a:r>
            <a:r>
              <a:rPr kumimoji="1" lang="en-US" altLang="ja-JP" dirty="0" smtClean="0"/>
              <a:t>Mo</a:t>
            </a:r>
            <a:r>
              <a:rPr lang="en-US" altLang="ja-JP" dirty="0" smtClean="0"/>
              <a:t>z</a:t>
            </a:r>
            <a:r>
              <a:rPr kumimoji="1" lang="en-US" altLang="ja-JP" dirty="0" smtClean="0"/>
              <a:t>illa1</a:t>
            </a:r>
            <a:r>
              <a:rPr kumimoji="1" lang="ja-JP" altLang="en-US" dirty="0" smtClean="0"/>
              <a:t>以上・</a:t>
            </a:r>
            <a:r>
              <a:rPr kumimoji="1" lang="en-US" altLang="ja-JP" dirty="0" smtClean="0"/>
              <a:t>Firefox</a:t>
            </a:r>
            <a:r>
              <a:rPr kumimoji="1" lang="ja-JP" altLang="en-US" dirty="0" smtClean="0"/>
              <a:t>１以上・</a:t>
            </a:r>
            <a:r>
              <a:rPr kumimoji="1" lang="en-US" altLang="ja-JP" dirty="0" smtClean="0"/>
              <a:t>Opera</a:t>
            </a:r>
            <a:r>
              <a:rPr kumimoji="1" lang="ja-JP" altLang="en-US" dirty="0" smtClean="0"/>
              <a:t>７以上・</a:t>
            </a:r>
            <a:r>
              <a:rPr kumimoji="1" lang="en-US" altLang="ja-JP" dirty="0" smtClean="0"/>
              <a:t>Safari1</a:t>
            </a:r>
            <a:r>
              <a:rPr kumimoji="1" lang="ja-JP" altLang="en-US" dirty="0" smtClean="0"/>
              <a:t>以上。</a:t>
            </a:r>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WPF</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052513"/>
          <a:ext cx="8229600" cy="3931920"/>
        </p:xfrm>
        <a:graphic>
          <a:graphicData uri="http://schemas.openxmlformats.org/drawingml/2006/table">
            <a:tbl>
              <a:tblPr firstRow="1" bandRow="1">
                <a:tableStyleId>{5C22544A-7EE6-4342-B048-85BDC9FD1C3A}</a:tableStyleId>
              </a:tblPr>
              <a:tblGrid>
                <a:gridCol w="1371600"/>
                <a:gridCol w="1371600"/>
                <a:gridCol w="1371600"/>
                <a:gridCol w="1371600"/>
                <a:gridCol w="1371600"/>
                <a:gridCol w="1371600"/>
              </a:tblGrid>
              <a:tr h="370840">
                <a:tc>
                  <a:txBody>
                    <a:bodyPr/>
                    <a:lstStyle/>
                    <a:p>
                      <a:endParaRPr kumimoji="1" lang="ja-JP" altLang="en-US" dirty="0"/>
                    </a:p>
                  </a:txBody>
                  <a:tcPr/>
                </a:tc>
                <a:tc>
                  <a:txBody>
                    <a:bodyPr/>
                    <a:lstStyle/>
                    <a:p>
                      <a:r>
                        <a:rPr kumimoji="1" lang="en-US" altLang="ja-JP" dirty="0" err="1" smtClean="0"/>
                        <a:t>WinForm</a:t>
                      </a:r>
                      <a:endParaRPr kumimoji="1" lang="ja-JP" altLang="en-US" dirty="0"/>
                    </a:p>
                  </a:txBody>
                  <a:tcPr/>
                </a:tc>
                <a:tc>
                  <a:txBody>
                    <a:bodyPr/>
                    <a:lstStyle/>
                    <a:p>
                      <a:r>
                        <a:rPr kumimoji="1" lang="en-US" altLang="ja-JP" dirty="0" smtClean="0"/>
                        <a:t>WPF</a:t>
                      </a:r>
                      <a:endParaRPr kumimoji="1" lang="ja-JP" altLang="en-US" dirty="0"/>
                    </a:p>
                  </a:txBody>
                  <a:tcPr/>
                </a:tc>
                <a:tc>
                  <a:txBody>
                    <a:bodyPr/>
                    <a:lstStyle/>
                    <a:p>
                      <a:r>
                        <a:rPr kumimoji="1" lang="en-US" altLang="ja-JP" dirty="0" smtClean="0"/>
                        <a:t>XBAP</a:t>
                      </a:r>
                      <a:endParaRPr kumimoji="1" lang="ja-JP" altLang="en-US" dirty="0"/>
                    </a:p>
                  </a:txBody>
                  <a:tcPr/>
                </a:tc>
                <a:tc>
                  <a:txBody>
                    <a:bodyPr/>
                    <a:lstStyle/>
                    <a:p>
                      <a:r>
                        <a:rPr kumimoji="1" lang="en-US" altLang="ja-JP" dirty="0" smtClean="0"/>
                        <a:t>WPF/E</a:t>
                      </a:r>
                      <a:endParaRPr kumimoji="1" lang="ja-JP" altLang="en-US" dirty="0"/>
                    </a:p>
                  </a:txBody>
                  <a:tcPr/>
                </a:tc>
                <a:tc>
                  <a:txBody>
                    <a:bodyPr/>
                    <a:lstStyle/>
                    <a:p>
                      <a:r>
                        <a:rPr kumimoji="1" lang="en-US" altLang="ja-JP" dirty="0" smtClean="0"/>
                        <a:t>ASP.NET</a:t>
                      </a:r>
                      <a:r>
                        <a:rPr kumimoji="1" lang="ja-JP" altLang="en-US" dirty="0" smtClean="0"/>
                        <a:t> </a:t>
                      </a:r>
                      <a:r>
                        <a:rPr kumimoji="1" lang="en-US" altLang="ja-JP" dirty="0" smtClean="0"/>
                        <a:t>AJAX</a:t>
                      </a:r>
                      <a:endParaRPr kumimoji="1" lang="ja-JP" altLang="en-US" dirty="0"/>
                    </a:p>
                  </a:txBody>
                  <a:tcPr/>
                </a:tc>
              </a:tr>
              <a:tr h="370840">
                <a:tc>
                  <a:txBody>
                    <a:bodyPr/>
                    <a:lstStyle/>
                    <a:p>
                      <a:r>
                        <a:rPr kumimoji="1" lang="ja-JP" altLang="en-US" dirty="0" smtClean="0"/>
                        <a:t>ブラウザ</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ja-JP" altLang="en-US" dirty="0" smtClean="0"/>
                        <a:t>－</a:t>
                      </a:r>
                      <a:endParaRPr kumimoji="1" lang="ja-JP" altLang="en-US" dirty="0"/>
                    </a:p>
                  </a:txBody>
                  <a:tcPr/>
                </a:tc>
                <a:tc>
                  <a:txBody>
                    <a:bodyPr/>
                    <a:lstStyle/>
                    <a:p>
                      <a:r>
                        <a:rPr kumimoji="1" lang="en-US" altLang="ja-JP" dirty="0" smtClean="0"/>
                        <a:t>IE</a:t>
                      </a:r>
                      <a:endParaRPr kumimoji="1" lang="ja-JP" altLang="en-US" dirty="0"/>
                    </a:p>
                  </a:txBody>
                  <a:tcPr/>
                </a:tc>
                <a:tc>
                  <a:txBody>
                    <a:bodyPr/>
                    <a:lstStyle/>
                    <a:p>
                      <a:r>
                        <a:rPr kumimoji="1" lang="en-US" altLang="ja-JP" dirty="0" smtClean="0"/>
                        <a:t>IE</a:t>
                      </a:r>
                      <a:r>
                        <a:rPr kumimoji="1" lang="ja-JP" altLang="en-US" dirty="0" smtClean="0"/>
                        <a:t>・</a:t>
                      </a:r>
                      <a:r>
                        <a:rPr kumimoji="1" lang="en-US" altLang="ja-JP" dirty="0" smtClean="0"/>
                        <a:t>Mo</a:t>
                      </a:r>
                      <a:r>
                        <a:rPr lang="en-US" altLang="ja-JP" dirty="0" smtClean="0"/>
                        <a:t>z</a:t>
                      </a:r>
                      <a:r>
                        <a:rPr kumimoji="1" lang="en-US" altLang="ja-JP" dirty="0" smtClean="0"/>
                        <a:t>illa</a:t>
                      </a:r>
                      <a:r>
                        <a:rPr kumimoji="1" lang="ja-JP" altLang="en-US" dirty="0" smtClean="0"/>
                        <a:t>・</a:t>
                      </a:r>
                      <a:r>
                        <a:rPr kumimoji="1" lang="en-US" altLang="ja-JP" dirty="0" smtClean="0"/>
                        <a:t>Firefox</a:t>
                      </a:r>
                      <a:r>
                        <a:rPr kumimoji="1" lang="ja-JP" altLang="en-US" dirty="0" smtClean="0"/>
                        <a:t>・</a:t>
                      </a:r>
                      <a:r>
                        <a:rPr kumimoji="1" lang="en-US" altLang="ja-JP" dirty="0" smtClean="0"/>
                        <a:t>Opera</a:t>
                      </a:r>
                      <a:r>
                        <a:rPr kumimoji="1" lang="ja-JP" altLang="en-US" dirty="0" smtClean="0"/>
                        <a:t>・</a:t>
                      </a:r>
                      <a:r>
                        <a:rPr kumimoji="1" lang="en-US" altLang="ja-JP" dirty="0" smtClean="0"/>
                        <a:t>Safari</a:t>
                      </a:r>
                      <a:endParaRPr kumimoji="1" lang="ja-JP" altLang="en-US" dirty="0"/>
                    </a:p>
                  </a:txBody>
                  <a:tcPr/>
                </a:tc>
                <a:tc>
                  <a:txBody>
                    <a:bodyPr/>
                    <a:lstStyle/>
                    <a:p>
                      <a:r>
                        <a:rPr kumimoji="1" lang="en-US" altLang="ja-JP" dirty="0" smtClean="0"/>
                        <a:t>IE</a:t>
                      </a:r>
                      <a:r>
                        <a:rPr kumimoji="1" lang="ja-JP" altLang="en-US" dirty="0" smtClean="0"/>
                        <a:t>・</a:t>
                      </a:r>
                      <a:r>
                        <a:rPr kumimoji="1" lang="en-US" altLang="ja-JP" dirty="0" smtClean="0"/>
                        <a:t>Firefox</a:t>
                      </a:r>
                      <a:r>
                        <a:rPr kumimoji="1" lang="ja-JP" altLang="en-US" dirty="0" smtClean="0"/>
                        <a:t>・</a:t>
                      </a:r>
                      <a:r>
                        <a:rPr kumimoji="1" lang="en-US" altLang="ja-JP" dirty="0" smtClean="0"/>
                        <a:t>Safari</a:t>
                      </a:r>
                      <a:endParaRPr kumimoji="1" lang="ja-JP" altLang="en-US" dirty="0"/>
                    </a:p>
                  </a:txBody>
                  <a:tcPr/>
                </a:tc>
              </a:tr>
              <a:tr h="370840">
                <a:tc>
                  <a:txBody>
                    <a:bodyPr/>
                    <a:lstStyle/>
                    <a:p>
                      <a:r>
                        <a:rPr kumimoji="1" lang="ja-JP" altLang="en-US" dirty="0" smtClean="0"/>
                        <a:t>プラットフォーム</a:t>
                      </a:r>
                      <a:endParaRPr kumimoji="1" lang="ja-JP" altLang="en-US" dirty="0"/>
                    </a:p>
                  </a:txBody>
                  <a:tcPr/>
                </a:tc>
                <a:tc>
                  <a:txBody>
                    <a:bodyPr/>
                    <a:lstStyle/>
                    <a:p>
                      <a:r>
                        <a:rPr lang="en-US" altLang="ja-JP" dirty="0" smtClean="0"/>
                        <a:t>Windows 2000</a:t>
                      </a:r>
                      <a:r>
                        <a:rPr lang="ja-JP" altLang="en-US" dirty="0" smtClean="0"/>
                        <a:t>・</a:t>
                      </a:r>
                      <a:r>
                        <a:rPr lang="en-US" altLang="ja-JP" dirty="0" smtClean="0"/>
                        <a:t>XP </a:t>
                      </a:r>
                      <a:r>
                        <a:rPr lang="ja-JP" altLang="en-US" dirty="0" smtClean="0"/>
                        <a:t>・</a:t>
                      </a:r>
                      <a:r>
                        <a:rPr lang="en-US" altLang="ja-JP" dirty="0" smtClean="0"/>
                        <a:t>2003</a:t>
                      </a:r>
                      <a:r>
                        <a:rPr lang="ja-JP" altLang="en-US" dirty="0" smtClean="0"/>
                        <a:t>・</a:t>
                      </a:r>
                      <a:r>
                        <a:rPr lang="en-US" altLang="ja-JP" dirty="0" smtClean="0"/>
                        <a:t>Vista</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Windows XP</a:t>
                      </a:r>
                      <a:r>
                        <a:rPr lang="ja-JP" altLang="en-US" dirty="0" smtClean="0"/>
                        <a:t>・</a:t>
                      </a:r>
                      <a:r>
                        <a:rPr lang="en-US" altLang="ja-JP" dirty="0" smtClean="0"/>
                        <a:t>2003</a:t>
                      </a:r>
                      <a:r>
                        <a:rPr lang="ja-JP" altLang="en-US" dirty="0" smtClean="0"/>
                        <a:t>・</a:t>
                      </a:r>
                      <a:r>
                        <a:rPr lang="en-US" altLang="ja-JP" dirty="0" smtClean="0"/>
                        <a:t>Vista</a:t>
                      </a:r>
                      <a:endParaRPr kumimoji="1" lang="ja-JP" altLang="en-US" dirty="0" smtClean="0"/>
                    </a:p>
                  </a:txBody>
                  <a:tcPr/>
                </a:tc>
                <a:tc>
                  <a:txBody>
                    <a:bodyPr/>
                    <a:lstStyle/>
                    <a:p>
                      <a:r>
                        <a:rPr lang="en-US" altLang="ja-JP" dirty="0" smtClean="0"/>
                        <a:t>Windows XP</a:t>
                      </a:r>
                      <a:r>
                        <a:rPr lang="ja-JP" altLang="en-US" dirty="0" smtClean="0"/>
                        <a:t>・</a:t>
                      </a:r>
                      <a:r>
                        <a:rPr lang="en-US" altLang="ja-JP" dirty="0" smtClean="0"/>
                        <a:t>2003</a:t>
                      </a:r>
                      <a:r>
                        <a:rPr lang="ja-JP" altLang="en-US" dirty="0" smtClean="0"/>
                        <a:t>・</a:t>
                      </a:r>
                      <a:r>
                        <a:rPr lang="en-US" altLang="ja-JP" dirty="0" smtClean="0"/>
                        <a:t>Vista</a:t>
                      </a:r>
                      <a:endParaRPr kumimoji="1" lang="ja-JP" altLang="en-US" dirty="0"/>
                    </a:p>
                  </a:txBody>
                  <a:tcPr/>
                </a:tc>
                <a:tc>
                  <a:txBody>
                    <a:bodyPr/>
                    <a:lstStyle/>
                    <a:p>
                      <a:r>
                        <a:rPr lang="en-US" altLang="ja-JP" dirty="0" smtClean="0"/>
                        <a:t>Windows 2000</a:t>
                      </a:r>
                      <a:r>
                        <a:rPr lang="ja-JP" altLang="en-US" dirty="0" smtClean="0"/>
                        <a:t>・</a:t>
                      </a:r>
                      <a:r>
                        <a:rPr lang="en-US" altLang="ja-JP" dirty="0" smtClean="0"/>
                        <a:t>XP</a:t>
                      </a:r>
                      <a:r>
                        <a:rPr lang="ja-JP" altLang="en-US" dirty="0" smtClean="0"/>
                        <a:t>・</a:t>
                      </a:r>
                      <a:r>
                        <a:rPr lang="en-US" altLang="ja-JP" dirty="0" smtClean="0"/>
                        <a:t>2003</a:t>
                      </a:r>
                      <a:r>
                        <a:rPr lang="ja-JP" altLang="en-US" dirty="0" smtClean="0"/>
                        <a:t>・</a:t>
                      </a:r>
                      <a:r>
                        <a:rPr lang="en-US" altLang="ja-JP" dirty="0" smtClean="0"/>
                        <a:t>Vista</a:t>
                      </a:r>
                    </a:p>
                    <a:p>
                      <a:r>
                        <a:rPr kumimoji="1" lang="ja-JP" altLang="en-US" dirty="0" smtClean="0"/>
                        <a:t>マック</a:t>
                      </a:r>
                      <a:endParaRPr kumimoji="1" lang="ja-JP" altLang="en-US" dirty="0"/>
                    </a:p>
                  </a:txBody>
                  <a:tcPr/>
                </a:tc>
                <a:tc>
                  <a:txBody>
                    <a:bodyPr/>
                    <a:lstStyle/>
                    <a:p>
                      <a:r>
                        <a:rPr kumimoji="1" lang="ja-JP" altLang="en-US" dirty="0" smtClean="0"/>
                        <a:t>任意</a:t>
                      </a:r>
                      <a:endParaRPr kumimoji="1" lang="ja-JP" altLang="en-US" dirty="0"/>
                    </a:p>
                  </a:txBody>
                  <a:tcPr/>
                </a:tc>
              </a:tr>
              <a:tr h="370840">
                <a:tc>
                  <a:txBody>
                    <a:bodyPr/>
                    <a:lstStyle/>
                    <a:p>
                      <a:r>
                        <a:rPr kumimoji="1" lang="ja-JP" altLang="en-US" dirty="0" smtClean="0"/>
                        <a:t>ランタイムインストール</a:t>
                      </a:r>
                      <a:endParaRPr kumimoji="1" lang="ja-JP" altLang="en-US" dirty="0"/>
                    </a:p>
                  </a:txBody>
                  <a:tcPr/>
                </a:tc>
                <a:tc>
                  <a:txBody>
                    <a:bodyPr/>
                    <a:lstStyle/>
                    <a:p>
                      <a:r>
                        <a:rPr kumimoji="1" lang="en-US" altLang="ja-JP" dirty="0" err="1" smtClean="0"/>
                        <a:t>.Net</a:t>
                      </a:r>
                      <a:r>
                        <a:rPr kumimoji="1" lang="en-US" altLang="ja-JP" dirty="0" smtClean="0"/>
                        <a:t> Framework2.0</a:t>
                      </a:r>
                      <a:endParaRPr kumimoji="1" lang="ja-JP" altLang="en-US" dirty="0"/>
                    </a:p>
                  </a:txBody>
                  <a:tcPr/>
                </a:tc>
                <a:tc>
                  <a:txBody>
                    <a:bodyPr/>
                    <a:lstStyle/>
                    <a:p>
                      <a:r>
                        <a:rPr kumimoji="1" lang="en-US" altLang="ja-JP" dirty="0" err="1" smtClean="0"/>
                        <a:t>.Net</a:t>
                      </a:r>
                      <a:r>
                        <a:rPr kumimoji="1" lang="en-US" altLang="ja-JP" dirty="0" smtClean="0"/>
                        <a:t> Framework3.0</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dirty="0" err="1" smtClean="0"/>
                        <a:t>.Net</a:t>
                      </a:r>
                      <a:r>
                        <a:rPr kumimoji="1" lang="en-US" altLang="ja-JP" dirty="0" smtClean="0"/>
                        <a:t> Framework3.0</a:t>
                      </a:r>
                      <a:endParaRPr kumimoji="1" lang="ja-JP" altLang="en-US" dirty="0" smtClean="0"/>
                    </a:p>
                  </a:txBody>
                  <a:tcPr/>
                </a:tc>
                <a:tc>
                  <a:txBody>
                    <a:bodyPr/>
                    <a:lstStyle/>
                    <a:p>
                      <a:r>
                        <a:rPr kumimoji="1" lang="ja-JP" altLang="en-US" dirty="0" smtClean="0"/>
                        <a:t>ブラウザプラグイン</a:t>
                      </a:r>
                      <a:endParaRPr kumimoji="1" lang="ja-JP" altLang="en-US" dirty="0"/>
                    </a:p>
                  </a:txBody>
                  <a:tcPr/>
                </a:tc>
                <a:tc>
                  <a:txBody>
                    <a:bodyPr/>
                    <a:lstStyle/>
                    <a:p>
                      <a:r>
                        <a:rPr kumimoji="1" lang="ja-JP" altLang="en-US" dirty="0" smtClean="0"/>
                        <a:t>なし</a:t>
                      </a:r>
                      <a:endParaRPr kumimoji="1" lang="ja-JP" altLang="en-US" dirty="0"/>
                    </a:p>
                  </a:txBody>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b="1" dirty="0" smtClean="0"/>
              <a:t>Windows Presentation Foundation </a:t>
            </a:r>
            <a:r>
              <a:rPr lang="ja-JP" altLang="en-US" b="1" dirty="0" smtClean="0"/>
              <a:t>アーキテクチャ</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grpSp>
        <p:nvGrpSpPr>
          <p:cNvPr id="5" name="Group 2"/>
          <p:cNvGrpSpPr>
            <a:grpSpLocks/>
          </p:cNvGrpSpPr>
          <p:nvPr/>
        </p:nvGrpSpPr>
        <p:grpSpPr bwMode="auto">
          <a:xfrm>
            <a:off x="0" y="555647"/>
            <a:ext cx="9237663" cy="6016625"/>
            <a:chOff x="-205" y="626"/>
            <a:chExt cx="6101" cy="3974"/>
          </a:xfrm>
        </p:grpSpPr>
        <p:pic>
          <p:nvPicPr>
            <p:cNvPr id="6" name="Picture 3" descr="WinFX__1103"/>
            <p:cNvPicPr>
              <a:picLocks noChangeAspect="1" noChangeArrowheads="1"/>
            </p:cNvPicPr>
            <p:nvPr/>
          </p:nvPicPr>
          <p:blipFill>
            <a:blip r:embed="rId2"/>
            <a:srcRect/>
            <a:stretch>
              <a:fillRect/>
            </a:stretch>
          </p:blipFill>
          <p:spPr bwMode="auto">
            <a:xfrm>
              <a:off x="1419" y="644"/>
              <a:ext cx="4477" cy="1943"/>
            </a:xfrm>
            <a:prstGeom prst="rect">
              <a:avLst/>
            </a:prstGeom>
            <a:noFill/>
            <a:ln>
              <a:noFill/>
            </a:ln>
          </p:spPr>
        </p:pic>
        <p:pic>
          <p:nvPicPr>
            <p:cNvPr id="7" name="Picture 4" descr="WinFX__1121"/>
            <p:cNvPicPr>
              <a:picLocks noChangeAspect="1" noChangeArrowheads="1"/>
            </p:cNvPicPr>
            <p:nvPr/>
          </p:nvPicPr>
          <p:blipFill>
            <a:blip r:embed="rId3"/>
            <a:srcRect/>
            <a:stretch>
              <a:fillRect/>
            </a:stretch>
          </p:blipFill>
          <p:spPr bwMode="auto">
            <a:xfrm>
              <a:off x="1760" y="1271"/>
              <a:ext cx="1383" cy="589"/>
            </a:xfrm>
            <a:prstGeom prst="rect">
              <a:avLst/>
            </a:prstGeom>
            <a:noFill/>
            <a:ln>
              <a:noFill/>
            </a:ln>
          </p:spPr>
        </p:pic>
        <p:pic>
          <p:nvPicPr>
            <p:cNvPr id="8" name="Picture 5" descr="WinFX__1122"/>
            <p:cNvPicPr>
              <a:picLocks noChangeAspect="1" noChangeArrowheads="1"/>
            </p:cNvPicPr>
            <p:nvPr/>
          </p:nvPicPr>
          <p:blipFill>
            <a:blip r:embed="rId4"/>
            <a:srcRect/>
            <a:stretch>
              <a:fillRect/>
            </a:stretch>
          </p:blipFill>
          <p:spPr bwMode="auto">
            <a:xfrm>
              <a:off x="4137" y="1241"/>
              <a:ext cx="1440" cy="983"/>
            </a:xfrm>
            <a:prstGeom prst="rect">
              <a:avLst/>
            </a:prstGeom>
            <a:noFill/>
            <a:ln>
              <a:noFill/>
            </a:ln>
          </p:spPr>
        </p:pic>
        <p:pic>
          <p:nvPicPr>
            <p:cNvPr id="9" name="Picture 6" descr="WinFX__1121"/>
            <p:cNvPicPr>
              <a:picLocks noChangeAspect="1" noChangeArrowheads="1"/>
            </p:cNvPicPr>
            <p:nvPr/>
          </p:nvPicPr>
          <p:blipFill>
            <a:blip r:embed="rId3"/>
            <a:srcRect/>
            <a:stretch>
              <a:fillRect/>
            </a:stretch>
          </p:blipFill>
          <p:spPr bwMode="auto">
            <a:xfrm>
              <a:off x="1760" y="1657"/>
              <a:ext cx="1383" cy="590"/>
            </a:xfrm>
            <a:prstGeom prst="rect">
              <a:avLst/>
            </a:prstGeom>
            <a:noFill/>
            <a:ln>
              <a:noFill/>
            </a:ln>
          </p:spPr>
        </p:pic>
        <p:pic>
          <p:nvPicPr>
            <p:cNvPr id="10" name="Picture 7" descr="WinFX__1121"/>
            <p:cNvPicPr>
              <a:picLocks noChangeAspect="1" noChangeArrowheads="1"/>
            </p:cNvPicPr>
            <p:nvPr/>
          </p:nvPicPr>
          <p:blipFill>
            <a:blip r:embed="rId3"/>
            <a:srcRect/>
            <a:stretch>
              <a:fillRect/>
            </a:stretch>
          </p:blipFill>
          <p:spPr bwMode="auto">
            <a:xfrm>
              <a:off x="2959" y="1271"/>
              <a:ext cx="1383" cy="589"/>
            </a:xfrm>
            <a:prstGeom prst="rect">
              <a:avLst/>
            </a:prstGeom>
            <a:noFill/>
            <a:ln>
              <a:noFill/>
            </a:ln>
          </p:spPr>
        </p:pic>
        <p:pic>
          <p:nvPicPr>
            <p:cNvPr id="11" name="Picture 8" descr="WinFX__1121"/>
            <p:cNvPicPr>
              <a:picLocks noChangeAspect="1" noChangeArrowheads="1"/>
            </p:cNvPicPr>
            <p:nvPr/>
          </p:nvPicPr>
          <p:blipFill>
            <a:blip r:embed="rId3"/>
            <a:srcRect/>
            <a:stretch>
              <a:fillRect/>
            </a:stretch>
          </p:blipFill>
          <p:spPr bwMode="auto">
            <a:xfrm>
              <a:off x="2959" y="1657"/>
              <a:ext cx="1383" cy="590"/>
            </a:xfrm>
            <a:prstGeom prst="rect">
              <a:avLst/>
            </a:prstGeom>
            <a:noFill/>
            <a:ln>
              <a:noFill/>
            </a:ln>
          </p:spPr>
        </p:pic>
        <p:pic>
          <p:nvPicPr>
            <p:cNvPr id="12" name="Picture 9" descr="WinFX__1111"/>
            <p:cNvPicPr>
              <a:picLocks noChangeAspect="1" noChangeArrowheads="1"/>
            </p:cNvPicPr>
            <p:nvPr/>
          </p:nvPicPr>
          <p:blipFill>
            <a:blip r:embed="rId5"/>
            <a:srcRect/>
            <a:stretch>
              <a:fillRect/>
            </a:stretch>
          </p:blipFill>
          <p:spPr bwMode="auto">
            <a:xfrm>
              <a:off x="3664" y="2015"/>
              <a:ext cx="2177" cy="2463"/>
            </a:xfrm>
            <a:prstGeom prst="rect">
              <a:avLst/>
            </a:prstGeom>
            <a:noFill/>
            <a:ln>
              <a:noFill/>
            </a:ln>
          </p:spPr>
        </p:pic>
        <p:pic>
          <p:nvPicPr>
            <p:cNvPr id="13" name="Picture 10" descr="WinFX__1123"/>
            <p:cNvPicPr>
              <a:picLocks noChangeAspect="1" noChangeArrowheads="1"/>
            </p:cNvPicPr>
            <p:nvPr/>
          </p:nvPicPr>
          <p:blipFill>
            <a:blip r:embed="rId6"/>
            <a:srcRect/>
            <a:stretch>
              <a:fillRect/>
            </a:stretch>
          </p:blipFill>
          <p:spPr bwMode="auto">
            <a:xfrm>
              <a:off x="3951" y="2526"/>
              <a:ext cx="1608" cy="566"/>
            </a:xfrm>
            <a:prstGeom prst="rect">
              <a:avLst/>
            </a:prstGeom>
            <a:noFill/>
            <a:ln>
              <a:noFill/>
            </a:ln>
          </p:spPr>
        </p:pic>
        <p:pic>
          <p:nvPicPr>
            <p:cNvPr id="14" name="Picture 11" descr="WinFX__1123"/>
            <p:cNvPicPr>
              <a:picLocks noChangeAspect="1" noChangeArrowheads="1"/>
            </p:cNvPicPr>
            <p:nvPr/>
          </p:nvPicPr>
          <p:blipFill>
            <a:blip r:embed="rId6"/>
            <a:srcRect/>
            <a:stretch>
              <a:fillRect/>
            </a:stretch>
          </p:blipFill>
          <p:spPr bwMode="auto">
            <a:xfrm>
              <a:off x="3951" y="2917"/>
              <a:ext cx="1608" cy="565"/>
            </a:xfrm>
            <a:prstGeom prst="rect">
              <a:avLst/>
            </a:prstGeom>
            <a:noFill/>
            <a:ln>
              <a:noFill/>
            </a:ln>
          </p:spPr>
        </p:pic>
        <p:pic>
          <p:nvPicPr>
            <p:cNvPr id="15" name="Picture 12" descr="WinFX__1123"/>
            <p:cNvPicPr>
              <a:picLocks noChangeAspect="1" noChangeArrowheads="1"/>
            </p:cNvPicPr>
            <p:nvPr/>
          </p:nvPicPr>
          <p:blipFill>
            <a:blip r:embed="rId6"/>
            <a:srcRect/>
            <a:stretch>
              <a:fillRect/>
            </a:stretch>
          </p:blipFill>
          <p:spPr bwMode="auto">
            <a:xfrm>
              <a:off x="3951" y="3307"/>
              <a:ext cx="1608" cy="566"/>
            </a:xfrm>
            <a:prstGeom prst="rect">
              <a:avLst/>
            </a:prstGeom>
            <a:noFill/>
            <a:ln>
              <a:noFill/>
            </a:ln>
          </p:spPr>
        </p:pic>
        <p:pic>
          <p:nvPicPr>
            <p:cNvPr id="16" name="Picture 13" descr="WinFX__1123"/>
            <p:cNvPicPr>
              <a:picLocks noChangeAspect="1" noChangeArrowheads="1"/>
            </p:cNvPicPr>
            <p:nvPr/>
          </p:nvPicPr>
          <p:blipFill>
            <a:blip r:embed="rId6"/>
            <a:srcRect/>
            <a:stretch>
              <a:fillRect/>
            </a:stretch>
          </p:blipFill>
          <p:spPr bwMode="auto">
            <a:xfrm>
              <a:off x="3951" y="3698"/>
              <a:ext cx="1608" cy="565"/>
            </a:xfrm>
            <a:prstGeom prst="rect">
              <a:avLst/>
            </a:prstGeom>
            <a:noFill/>
            <a:ln>
              <a:noFill/>
            </a:ln>
          </p:spPr>
        </p:pic>
        <p:sp>
          <p:nvSpPr>
            <p:cNvPr id="17" name="Rectangle 21"/>
            <p:cNvSpPr>
              <a:spLocks noChangeArrowheads="1"/>
            </p:cNvSpPr>
            <p:nvPr/>
          </p:nvSpPr>
          <p:spPr bwMode="auto">
            <a:xfrm>
              <a:off x="1909" y="1442"/>
              <a:ext cx="1105"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アプリケーションサービス</a:t>
              </a:r>
              <a:endParaRPr lang="en-US" sz="1400" dirty="0">
                <a:cs typeface="Arial" charset="0"/>
              </a:endParaRPr>
            </a:p>
          </p:txBody>
        </p:sp>
        <p:sp>
          <p:nvSpPr>
            <p:cNvPr id="18" name="Rectangle 22"/>
            <p:cNvSpPr>
              <a:spLocks noChangeArrowheads="1"/>
            </p:cNvSpPr>
            <p:nvPr/>
          </p:nvSpPr>
          <p:spPr bwMode="auto">
            <a:xfrm>
              <a:off x="1909" y="1829"/>
              <a:ext cx="1105" cy="244"/>
            </a:xfrm>
            <a:prstGeom prst="rect">
              <a:avLst/>
            </a:prstGeom>
            <a:noFill/>
            <a:ln w="9525">
              <a:noFill/>
              <a:miter lim="800000"/>
              <a:headEnd/>
              <a:tailEnd/>
            </a:ln>
          </p:spPr>
          <p:txBody>
            <a:bodyPr anchor="ctr"/>
            <a:lstStyle/>
            <a:p>
              <a:pPr algn="ctr" eaLnBrk="1" hangingPunct="1"/>
              <a:r>
                <a:rPr lang="ja-JP" altLang="en-US" sz="1400" dirty="0" smtClean="0">
                  <a:cs typeface="Arial" charset="0"/>
                </a:rPr>
                <a:t>配置サービス</a:t>
              </a:r>
              <a:endParaRPr lang="en-US" sz="1400" dirty="0">
                <a:cs typeface="Arial" charset="0"/>
              </a:endParaRPr>
            </a:p>
          </p:txBody>
        </p:sp>
        <p:sp>
          <p:nvSpPr>
            <p:cNvPr id="19" name="Rectangle 25"/>
            <p:cNvSpPr>
              <a:spLocks noChangeArrowheads="1"/>
            </p:cNvSpPr>
            <p:nvPr/>
          </p:nvSpPr>
          <p:spPr bwMode="auto">
            <a:xfrm>
              <a:off x="4299" y="1574"/>
              <a:ext cx="1105" cy="350"/>
            </a:xfrm>
            <a:prstGeom prst="rect">
              <a:avLst/>
            </a:prstGeom>
            <a:noFill/>
            <a:ln w="9525">
              <a:noFill/>
              <a:miter lim="800000"/>
              <a:headEnd/>
              <a:tailEnd/>
            </a:ln>
          </p:spPr>
          <p:txBody>
            <a:bodyPr anchor="ctr"/>
            <a:lstStyle/>
            <a:p>
              <a:pPr algn="ctr" eaLnBrk="1" hangingPunct="1"/>
              <a:r>
                <a:rPr lang="ja-JP" altLang="en-US" sz="1200" b="1" dirty="0" smtClean="0">
                  <a:cs typeface="Arial" charset="0"/>
                </a:rPr>
                <a:t>データバインディング</a:t>
              </a:r>
              <a:endParaRPr lang="en-US" sz="1200" b="1" dirty="0">
                <a:cs typeface="Arial" charset="0"/>
              </a:endParaRPr>
            </a:p>
          </p:txBody>
        </p:sp>
        <p:sp>
          <p:nvSpPr>
            <p:cNvPr id="20" name="Rectangle 26"/>
            <p:cNvSpPr>
              <a:spLocks noChangeArrowheads="1"/>
            </p:cNvSpPr>
            <p:nvPr/>
          </p:nvSpPr>
          <p:spPr bwMode="auto">
            <a:xfrm>
              <a:off x="1839" y="1101"/>
              <a:ext cx="2411" cy="243"/>
            </a:xfrm>
            <a:prstGeom prst="rect">
              <a:avLst/>
            </a:prstGeom>
            <a:noFill/>
            <a:ln w="9525">
              <a:noFill/>
              <a:miter lim="800000"/>
              <a:headEnd/>
              <a:tailEnd/>
            </a:ln>
          </p:spPr>
          <p:txBody>
            <a:bodyPr anchor="ctr"/>
            <a:lstStyle/>
            <a:p>
              <a:pPr eaLnBrk="1" hangingPunct="1"/>
              <a:r>
                <a:rPr lang="ja-JP" altLang="en-US" sz="1400" b="1" dirty="0" smtClean="0">
                  <a:solidFill>
                    <a:schemeClr val="bg1"/>
                  </a:solidFill>
                  <a:cs typeface="Arial" charset="0"/>
                </a:rPr>
                <a:t>ユーザインターフェースサービス</a:t>
              </a:r>
              <a:endParaRPr lang="en-US" sz="1400" b="1" dirty="0">
                <a:solidFill>
                  <a:schemeClr val="bg1"/>
                </a:solidFill>
                <a:cs typeface="Arial" charset="0"/>
              </a:endParaRPr>
            </a:p>
          </p:txBody>
        </p:sp>
        <p:sp>
          <p:nvSpPr>
            <p:cNvPr id="21" name="Rectangle 15"/>
            <p:cNvSpPr>
              <a:spLocks noChangeArrowheads="1"/>
            </p:cNvSpPr>
            <p:nvPr/>
          </p:nvSpPr>
          <p:spPr bwMode="auto">
            <a:xfrm>
              <a:off x="4082" y="2687"/>
              <a:ext cx="1335" cy="245"/>
            </a:xfrm>
            <a:prstGeom prst="rect">
              <a:avLst/>
            </a:prstGeom>
            <a:noFill/>
            <a:ln w="9525">
              <a:noFill/>
              <a:miter lim="800000"/>
              <a:headEnd/>
              <a:tailEnd/>
            </a:ln>
          </p:spPr>
          <p:txBody>
            <a:bodyPr anchor="ctr"/>
            <a:lstStyle/>
            <a:p>
              <a:pPr algn="ctr" eaLnBrk="1" hangingPunct="1"/>
              <a:r>
                <a:rPr lang="en-US" sz="1400">
                  <a:cs typeface="Arial" charset="0"/>
                </a:rPr>
                <a:t>XAML</a:t>
              </a:r>
            </a:p>
          </p:txBody>
        </p:sp>
        <p:sp>
          <p:nvSpPr>
            <p:cNvPr id="22" name="Rectangle 16"/>
            <p:cNvSpPr>
              <a:spLocks noChangeArrowheads="1"/>
            </p:cNvSpPr>
            <p:nvPr/>
          </p:nvSpPr>
          <p:spPr bwMode="auto">
            <a:xfrm>
              <a:off x="4069" y="3070"/>
              <a:ext cx="1335" cy="243"/>
            </a:xfrm>
            <a:prstGeom prst="rect">
              <a:avLst/>
            </a:prstGeom>
            <a:noFill/>
            <a:ln w="9525">
              <a:noFill/>
              <a:miter lim="800000"/>
              <a:headEnd/>
              <a:tailEnd/>
            </a:ln>
          </p:spPr>
          <p:txBody>
            <a:bodyPr anchor="ctr"/>
            <a:lstStyle/>
            <a:p>
              <a:pPr algn="ctr" eaLnBrk="1" hangingPunct="1"/>
              <a:r>
                <a:rPr lang="ja-JP" altLang="en-US" sz="1400" b="1" dirty="0" smtClean="0"/>
                <a:t>アクセシビリティ</a:t>
              </a:r>
              <a:endParaRPr lang="en-US" sz="1400" dirty="0">
                <a:cs typeface="Arial" charset="0"/>
              </a:endParaRPr>
            </a:p>
          </p:txBody>
        </p:sp>
        <p:sp>
          <p:nvSpPr>
            <p:cNvPr id="23" name="Rectangle 17"/>
            <p:cNvSpPr>
              <a:spLocks noChangeArrowheads="1"/>
            </p:cNvSpPr>
            <p:nvPr/>
          </p:nvSpPr>
          <p:spPr bwMode="auto">
            <a:xfrm>
              <a:off x="4082" y="3847"/>
              <a:ext cx="1335" cy="243"/>
            </a:xfrm>
            <a:prstGeom prst="rect">
              <a:avLst/>
            </a:prstGeom>
            <a:noFill/>
            <a:ln w="9525">
              <a:noFill/>
              <a:miter lim="800000"/>
              <a:headEnd/>
              <a:tailEnd/>
            </a:ln>
          </p:spPr>
          <p:txBody>
            <a:bodyPr anchor="ctr"/>
            <a:lstStyle/>
            <a:p>
              <a:pPr algn="ctr" eaLnBrk="1" hangingPunct="1"/>
              <a:r>
                <a:rPr lang="ja-JP" altLang="en-US" sz="1400" dirty="0" smtClean="0">
                  <a:cs typeface="Arial" charset="0"/>
                </a:rPr>
                <a:t>プロパティ</a:t>
              </a:r>
              <a:endParaRPr lang="en-US" sz="1400" dirty="0">
                <a:cs typeface="Arial" charset="0"/>
              </a:endParaRPr>
            </a:p>
          </p:txBody>
        </p:sp>
        <p:sp>
          <p:nvSpPr>
            <p:cNvPr id="24" name="Rectangle 18"/>
            <p:cNvSpPr>
              <a:spLocks noChangeArrowheads="1"/>
            </p:cNvSpPr>
            <p:nvPr/>
          </p:nvSpPr>
          <p:spPr bwMode="auto">
            <a:xfrm>
              <a:off x="4086" y="3464"/>
              <a:ext cx="1337" cy="234"/>
            </a:xfrm>
            <a:prstGeom prst="rect">
              <a:avLst/>
            </a:prstGeom>
            <a:noFill/>
            <a:ln w="9525">
              <a:noFill/>
              <a:miter lim="800000"/>
              <a:headEnd/>
              <a:tailEnd/>
            </a:ln>
          </p:spPr>
          <p:txBody>
            <a:bodyPr anchor="ctr"/>
            <a:lstStyle/>
            <a:p>
              <a:pPr algn="ctr" eaLnBrk="1" hangingPunct="1"/>
              <a:r>
                <a:rPr lang="ja-JP" altLang="en-US" sz="1400" dirty="0" smtClean="0">
                  <a:cs typeface="Arial" charset="0"/>
                </a:rPr>
                <a:t>入力とイベント</a:t>
              </a:r>
              <a:endParaRPr lang="en-US" sz="1400" dirty="0">
                <a:cs typeface="Arial" charset="0"/>
              </a:endParaRPr>
            </a:p>
          </p:txBody>
        </p:sp>
        <p:sp>
          <p:nvSpPr>
            <p:cNvPr id="25" name="Rectangle 28"/>
            <p:cNvSpPr>
              <a:spLocks noChangeArrowheads="1"/>
            </p:cNvSpPr>
            <p:nvPr/>
          </p:nvSpPr>
          <p:spPr bwMode="auto">
            <a:xfrm>
              <a:off x="4023" y="2374"/>
              <a:ext cx="1288" cy="245"/>
            </a:xfrm>
            <a:prstGeom prst="rect">
              <a:avLst/>
            </a:prstGeom>
            <a:noFill/>
            <a:ln w="9525">
              <a:noFill/>
              <a:miter lim="800000"/>
              <a:headEnd/>
              <a:tailEnd/>
            </a:ln>
          </p:spPr>
          <p:txBody>
            <a:bodyPr anchor="ctr"/>
            <a:lstStyle/>
            <a:p>
              <a:pPr eaLnBrk="1" hangingPunct="1"/>
              <a:r>
                <a:rPr lang="ja-JP" altLang="en-US" sz="1400" b="1" dirty="0" smtClean="0">
                  <a:solidFill>
                    <a:schemeClr val="bg1"/>
                  </a:solidFill>
                  <a:cs typeface="Arial" charset="0"/>
                </a:rPr>
                <a:t>基本サービス</a:t>
              </a:r>
              <a:endParaRPr lang="en-US" sz="1400" b="1" dirty="0">
                <a:solidFill>
                  <a:schemeClr val="bg1"/>
                </a:solidFill>
                <a:cs typeface="Arial" charset="0"/>
              </a:endParaRPr>
            </a:p>
          </p:txBody>
        </p:sp>
        <p:pic>
          <p:nvPicPr>
            <p:cNvPr id="26" name="Picture 23" descr="WinFX__1101"/>
            <p:cNvPicPr>
              <a:picLocks noChangeAspect="1" noChangeArrowheads="1"/>
            </p:cNvPicPr>
            <p:nvPr/>
          </p:nvPicPr>
          <p:blipFill>
            <a:blip r:embed="rId7"/>
            <a:srcRect/>
            <a:stretch>
              <a:fillRect/>
            </a:stretch>
          </p:blipFill>
          <p:spPr bwMode="auto">
            <a:xfrm>
              <a:off x="-203" y="626"/>
              <a:ext cx="2276" cy="1981"/>
            </a:xfrm>
            <a:prstGeom prst="rect">
              <a:avLst/>
            </a:prstGeom>
            <a:noFill/>
            <a:ln>
              <a:noFill/>
            </a:ln>
          </p:spPr>
        </p:pic>
        <p:pic>
          <p:nvPicPr>
            <p:cNvPr id="27" name="Picture 24" descr="WinFX__1120"/>
            <p:cNvPicPr>
              <a:picLocks noChangeAspect="1" noChangeArrowheads="1"/>
            </p:cNvPicPr>
            <p:nvPr/>
          </p:nvPicPr>
          <p:blipFill>
            <a:blip r:embed="rId8"/>
            <a:srcRect/>
            <a:stretch>
              <a:fillRect/>
            </a:stretch>
          </p:blipFill>
          <p:spPr bwMode="auto">
            <a:xfrm>
              <a:off x="110" y="1678"/>
              <a:ext cx="1648" cy="546"/>
            </a:xfrm>
            <a:prstGeom prst="rect">
              <a:avLst/>
            </a:prstGeom>
            <a:noFill/>
            <a:ln>
              <a:noFill/>
            </a:ln>
          </p:spPr>
        </p:pic>
        <p:pic>
          <p:nvPicPr>
            <p:cNvPr id="28" name="Picture 25" descr="WinFX__1120"/>
            <p:cNvPicPr>
              <a:picLocks noChangeAspect="1" noChangeArrowheads="1"/>
            </p:cNvPicPr>
            <p:nvPr/>
          </p:nvPicPr>
          <p:blipFill>
            <a:blip r:embed="rId8"/>
            <a:srcRect/>
            <a:stretch>
              <a:fillRect/>
            </a:stretch>
          </p:blipFill>
          <p:spPr bwMode="auto">
            <a:xfrm>
              <a:off x="110" y="1280"/>
              <a:ext cx="1648" cy="547"/>
            </a:xfrm>
            <a:prstGeom prst="rect">
              <a:avLst/>
            </a:prstGeom>
            <a:noFill/>
            <a:ln>
              <a:noFill/>
            </a:ln>
          </p:spPr>
        </p:pic>
        <p:sp>
          <p:nvSpPr>
            <p:cNvPr id="29" name="Rectangle 19"/>
            <p:cNvSpPr>
              <a:spLocks noChangeArrowheads="1"/>
            </p:cNvSpPr>
            <p:nvPr/>
          </p:nvSpPr>
          <p:spPr bwMode="auto">
            <a:xfrm>
              <a:off x="211" y="1101"/>
              <a:ext cx="1626" cy="243"/>
            </a:xfrm>
            <a:prstGeom prst="rect">
              <a:avLst/>
            </a:prstGeom>
            <a:noFill/>
            <a:ln w="9525">
              <a:noFill/>
              <a:miter lim="800000"/>
              <a:headEnd/>
              <a:tailEnd/>
            </a:ln>
          </p:spPr>
          <p:txBody>
            <a:bodyPr anchor="ctr"/>
            <a:lstStyle/>
            <a:p>
              <a:pPr eaLnBrk="1" hangingPunct="1"/>
              <a:r>
                <a:rPr lang="ja-JP" altLang="en-US" sz="1400" b="1" dirty="0" smtClean="0">
                  <a:solidFill>
                    <a:schemeClr val="bg1"/>
                  </a:solidFill>
                  <a:cs typeface="Arial" charset="0"/>
                </a:rPr>
                <a:t>ドキュメント サービス</a:t>
              </a:r>
            </a:p>
          </p:txBody>
        </p:sp>
        <p:sp>
          <p:nvSpPr>
            <p:cNvPr id="30" name="Rectangle 20"/>
            <p:cNvSpPr>
              <a:spLocks noChangeArrowheads="1"/>
            </p:cNvSpPr>
            <p:nvPr/>
          </p:nvSpPr>
          <p:spPr bwMode="auto">
            <a:xfrm>
              <a:off x="279" y="1817"/>
              <a:ext cx="1313"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パッケージサービス</a:t>
              </a:r>
              <a:endParaRPr lang="en-US" sz="1400" dirty="0">
                <a:cs typeface="Arial" charset="0"/>
              </a:endParaRPr>
            </a:p>
          </p:txBody>
        </p:sp>
        <p:sp>
          <p:nvSpPr>
            <p:cNvPr id="31" name="Rectangle 29"/>
            <p:cNvSpPr>
              <a:spLocks noChangeArrowheads="1"/>
            </p:cNvSpPr>
            <p:nvPr/>
          </p:nvSpPr>
          <p:spPr bwMode="auto">
            <a:xfrm>
              <a:off x="279" y="1436"/>
              <a:ext cx="1313" cy="245"/>
            </a:xfrm>
            <a:prstGeom prst="rect">
              <a:avLst/>
            </a:prstGeom>
            <a:noFill/>
            <a:ln w="9525">
              <a:noFill/>
              <a:miter lim="800000"/>
              <a:headEnd/>
              <a:tailEnd/>
            </a:ln>
          </p:spPr>
          <p:txBody>
            <a:bodyPr anchor="ctr"/>
            <a:lstStyle/>
            <a:p>
              <a:pPr algn="ctr" eaLnBrk="1" hangingPunct="1"/>
              <a:r>
                <a:rPr lang="en-US" sz="1400" dirty="0" smtClean="0">
                  <a:cs typeface="Arial" charset="0"/>
                </a:rPr>
                <a:t>XPS</a:t>
              </a:r>
              <a:r>
                <a:rPr lang="ja-JP" altLang="en-US" sz="1400" dirty="0" smtClean="0">
                  <a:cs typeface="Arial" charset="0"/>
                </a:rPr>
                <a:t>文書</a:t>
              </a:r>
              <a:endParaRPr lang="en-US" sz="1400" dirty="0">
                <a:cs typeface="Arial" charset="0"/>
              </a:endParaRPr>
            </a:p>
          </p:txBody>
        </p:sp>
        <p:pic>
          <p:nvPicPr>
            <p:cNvPr id="32" name="Picture 29" descr="WinFX__1106"/>
            <p:cNvPicPr>
              <a:picLocks noChangeAspect="1" noChangeArrowheads="1"/>
            </p:cNvPicPr>
            <p:nvPr/>
          </p:nvPicPr>
          <p:blipFill>
            <a:blip r:embed="rId9"/>
            <a:srcRect/>
            <a:stretch>
              <a:fillRect/>
            </a:stretch>
          </p:blipFill>
          <p:spPr bwMode="auto">
            <a:xfrm>
              <a:off x="-205" y="1937"/>
              <a:ext cx="4479" cy="2663"/>
            </a:xfrm>
            <a:prstGeom prst="rect">
              <a:avLst/>
            </a:prstGeom>
            <a:noFill/>
            <a:ln>
              <a:noFill/>
            </a:ln>
          </p:spPr>
        </p:pic>
        <p:pic>
          <p:nvPicPr>
            <p:cNvPr id="33" name="Picture 30" descr="WinFX__1124"/>
            <p:cNvPicPr>
              <a:picLocks noChangeAspect="1" noChangeArrowheads="1"/>
            </p:cNvPicPr>
            <p:nvPr/>
          </p:nvPicPr>
          <p:blipFill>
            <a:blip r:embed="rId10"/>
            <a:srcRect/>
            <a:stretch>
              <a:fillRect/>
            </a:stretch>
          </p:blipFill>
          <p:spPr bwMode="auto">
            <a:xfrm>
              <a:off x="91" y="3226"/>
              <a:ext cx="3864" cy="702"/>
            </a:xfrm>
            <a:prstGeom prst="rect">
              <a:avLst/>
            </a:prstGeom>
            <a:noFill/>
            <a:ln>
              <a:noFill/>
            </a:ln>
          </p:spPr>
        </p:pic>
        <p:sp>
          <p:nvSpPr>
            <p:cNvPr id="34" name="Rectangle 14"/>
            <p:cNvSpPr>
              <a:spLocks noChangeArrowheads="1"/>
            </p:cNvSpPr>
            <p:nvPr/>
          </p:nvSpPr>
          <p:spPr bwMode="auto">
            <a:xfrm>
              <a:off x="281" y="3464"/>
              <a:ext cx="3494" cy="235"/>
            </a:xfrm>
            <a:prstGeom prst="rect">
              <a:avLst/>
            </a:prstGeom>
            <a:noFill/>
            <a:ln w="9525">
              <a:noFill/>
              <a:miter lim="800000"/>
              <a:headEnd/>
              <a:tailEnd/>
            </a:ln>
          </p:spPr>
          <p:txBody>
            <a:bodyPr anchor="ctr"/>
            <a:lstStyle/>
            <a:p>
              <a:pPr algn="ctr" eaLnBrk="1" hangingPunct="1"/>
              <a:r>
                <a:rPr lang="ja-JP" altLang="en-US" sz="1400" dirty="0" smtClean="0">
                  <a:cs typeface="Arial" charset="0"/>
                </a:rPr>
                <a:t>アニメーション</a:t>
              </a:r>
              <a:endParaRPr lang="en-US" sz="1400" dirty="0">
                <a:cs typeface="Arial" charset="0"/>
              </a:endParaRPr>
            </a:p>
          </p:txBody>
        </p:sp>
        <p:pic>
          <p:nvPicPr>
            <p:cNvPr id="35" name="Picture 32" descr="WinFX__1107"/>
            <p:cNvPicPr>
              <a:picLocks noChangeAspect="1" noChangeArrowheads="1"/>
            </p:cNvPicPr>
            <p:nvPr/>
          </p:nvPicPr>
          <p:blipFill>
            <a:blip r:embed="rId11"/>
            <a:srcRect/>
            <a:stretch>
              <a:fillRect/>
            </a:stretch>
          </p:blipFill>
          <p:spPr bwMode="auto">
            <a:xfrm>
              <a:off x="7" y="3607"/>
              <a:ext cx="4055" cy="754"/>
            </a:xfrm>
            <a:prstGeom prst="rect">
              <a:avLst/>
            </a:prstGeom>
            <a:noFill/>
            <a:ln>
              <a:noFill/>
            </a:ln>
          </p:spPr>
        </p:pic>
        <p:pic>
          <p:nvPicPr>
            <p:cNvPr id="36" name="Picture 33" descr="WinFX__1109"/>
            <p:cNvPicPr>
              <a:picLocks noChangeAspect="1" noChangeArrowheads="1"/>
            </p:cNvPicPr>
            <p:nvPr/>
          </p:nvPicPr>
          <p:blipFill>
            <a:blip r:embed="rId12"/>
            <a:srcRect/>
            <a:stretch>
              <a:fillRect/>
            </a:stretch>
          </p:blipFill>
          <p:spPr bwMode="auto">
            <a:xfrm>
              <a:off x="1009" y="2865"/>
              <a:ext cx="1152" cy="650"/>
            </a:xfrm>
            <a:prstGeom prst="rect">
              <a:avLst/>
            </a:prstGeom>
            <a:noFill/>
            <a:ln>
              <a:noFill/>
            </a:ln>
          </p:spPr>
        </p:pic>
        <p:pic>
          <p:nvPicPr>
            <p:cNvPr id="37" name="Picture 34" descr="WinFX__1110"/>
            <p:cNvPicPr>
              <a:picLocks noChangeAspect="1" noChangeArrowheads="1"/>
            </p:cNvPicPr>
            <p:nvPr/>
          </p:nvPicPr>
          <p:blipFill>
            <a:blip r:embed="rId13"/>
            <a:srcRect/>
            <a:stretch>
              <a:fillRect/>
            </a:stretch>
          </p:blipFill>
          <p:spPr bwMode="auto">
            <a:xfrm>
              <a:off x="1854" y="2482"/>
              <a:ext cx="1258" cy="1026"/>
            </a:xfrm>
            <a:prstGeom prst="rect">
              <a:avLst/>
            </a:prstGeom>
            <a:noFill/>
            <a:ln>
              <a:noFill/>
            </a:ln>
          </p:spPr>
        </p:pic>
        <p:pic>
          <p:nvPicPr>
            <p:cNvPr id="38" name="Picture 35" descr="WinFX__1109"/>
            <p:cNvPicPr>
              <a:picLocks noChangeAspect="1" noChangeArrowheads="1"/>
            </p:cNvPicPr>
            <p:nvPr/>
          </p:nvPicPr>
          <p:blipFill>
            <a:blip r:embed="rId12"/>
            <a:srcRect/>
            <a:stretch>
              <a:fillRect/>
            </a:stretch>
          </p:blipFill>
          <p:spPr bwMode="auto">
            <a:xfrm>
              <a:off x="1009" y="2486"/>
              <a:ext cx="1152" cy="641"/>
            </a:xfrm>
            <a:prstGeom prst="rect">
              <a:avLst/>
            </a:prstGeom>
            <a:noFill/>
            <a:ln>
              <a:noFill/>
            </a:ln>
          </p:spPr>
        </p:pic>
        <p:pic>
          <p:nvPicPr>
            <p:cNvPr id="39" name="Picture 36" descr="WinFX__1109"/>
            <p:cNvPicPr>
              <a:picLocks noChangeAspect="1" noChangeArrowheads="1"/>
            </p:cNvPicPr>
            <p:nvPr/>
          </p:nvPicPr>
          <p:blipFill>
            <a:blip r:embed="rId12"/>
            <a:srcRect/>
            <a:stretch>
              <a:fillRect/>
            </a:stretch>
          </p:blipFill>
          <p:spPr bwMode="auto">
            <a:xfrm>
              <a:off x="112" y="2863"/>
              <a:ext cx="1154" cy="651"/>
            </a:xfrm>
            <a:prstGeom prst="rect">
              <a:avLst/>
            </a:prstGeom>
            <a:noFill/>
            <a:ln>
              <a:noFill/>
            </a:ln>
          </p:spPr>
        </p:pic>
        <p:pic>
          <p:nvPicPr>
            <p:cNvPr id="40" name="Picture 37" descr="WinFX__1109"/>
            <p:cNvPicPr>
              <a:picLocks noChangeAspect="1" noChangeArrowheads="1"/>
            </p:cNvPicPr>
            <p:nvPr/>
          </p:nvPicPr>
          <p:blipFill>
            <a:blip r:embed="rId12"/>
            <a:srcRect/>
            <a:stretch>
              <a:fillRect/>
            </a:stretch>
          </p:blipFill>
          <p:spPr bwMode="auto">
            <a:xfrm>
              <a:off x="110" y="2484"/>
              <a:ext cx="1153" cy="650"/>
            </a:xfrm>
            <a:prstGeom prst="rect">
              <a:avLst/>
            </a:prstGeom>
            <a:noFill/>
            <a:ln>
              <a:noFill/>
            </a:ln>
          </p:spPr>
        </p:pic>
        <p:pic>
          <p:nvPicPr>
            <p:cNvPr id="41" name="Picture 38" descr="WinFX__1109"/>
            <p:cNvPicPr>
              <a:picLocks noChangeAspect="1" noChangeArrowheads="1"/>
            </p:cNvPicPr>
            <p:nvPr/>
          </p:nvPicPr>
          <p:blipFill>
            <a:blip r:embed="rId12"/>
            <a:srcRect/>
            <a:stretch>
              <a:fillRect/>
            </a:stretch>
          </p:blipFill>
          <p:spPr bwMode="auto">
            <a:xfrm>
              <a:off x="2804" y="2865"/>
              <a:ext cx="1153" cy="650"/>
            </a:xfrm>
            <a:prstGeom prst="rect">
              <a:avLst/>
            </a:prstGeom>
            <a:noFill/>
            <a:ln>
              <a:noFill/>
            </a:ln>
          </p:spPr>
        </p:pic>
        <p:pic>
          <p:nvPicPr>
            <p:cNvPr id="42" name="Picture 39" descr="WinFX__1109"/>
            <p:cNvPicPr>
              <a:picLocks noChangeAspect="1" noChangeArrowheads="1"/>
            </p:cNvPicPr>
            <p:nvPr/>
          </p:nvPicPr>
          <p:blipFill>
            <a:blip r:embed="rId12"/>
            <a:srcRect/>
            <a:stretch>
              <a:fillRect/>
            </a:stretch>
          </p:blipFill>
          <p:spPr bwMode="auto">
            <a:xfrm>
              <a:off x="2806" y="2486"/>
              <a:ext cx="1153" cy="650"/>
            </a:xfrm>
            <a:prstGeom prst="rect">
              <a:avLst/>
            </a:prstGeom>
            <a:noFill/>
            <a:ln>
              <a:noFill/>
            </a:ln>
          </p:spPr>
        </p:pic>
        <p:sp>
          <p:nvSpPr>
            <p:cNvPr id="43" name="Rectangle 6"/>
            <p:cNvSpPr>
              <a:spLocks noChangeArrowheads="1"/>
            </p:cNvSpPr>
            <p:nvPr/>
          </p:nvSpPr>
          <p:spPr bwMode="auto">
            <a:xfrm>
              <a:off x="1184" y="2687"/>
              <a:ext cx="802" cy="245"/>
            </a:xfrm>
            <a:prstGeom prst="rect">
              <a:avLst/>
            </a:prstGeom>
            <a:noFill/>
            <a:ln w="9525">
              <a:noFill/>
              <a:miter lim="800000"/>
              <a:headEnd/>
              <a:tailEnd/>
            </a:ln>
          </p:spPr>
          <p:txBody>
            <a:bodyPr anchor="ctr"/>
            <a:lstStyle/>
            <a:p>
              <a:pPr algn="ctr" eaLnBrk="1" hangingPunct="1"/>
              <a:r>
                <a:rPr lang="en-US" sz="1400">
                  <a:cs typeface="Arial" charset="0"/>
                </a:rPr>
                <a:t>2D</a:t>
              </a:r>
            </a:p>
          </p:txBody>
        </p:sp>
        <p:sp>
          <p:nvSpPr>
            <p:cNvPr id="44" name="Rectangle 7"/>
            <p:cNvSpPr>
              <a:spLocks noChangeArrowheads="1"/>
            </p:cNvSpPr>
            <p:nvPr/>
          </p:nvSpPr>
          <p:spPr bwMode="auto">
            <a:xfrm>
              <a:off x="1184" y="3070"/>
              <a:ext cx="802" cy="243"/>
            </a:xfrm>
            <a:prstGeom prst="rect">
              <a:avLst/>
            </a:prstGeom>
            <a:noFill/>
            <a:ln w="9525">
              <a:noFill/>
              <a:miter lim="800000"/>
              <a:headEnd/>
              <a:tailEnd/>
            </a:ln>
          </p:spPr>
          <p:txBody>
            <a:bodyPr anchor="ctr"/>
            <a:lstStyle/>
            <a:p>
              <a:pPr algn="ctr" eaLnBrk="1" hangingPunct="1"/>
              <a:r>
                <a:rPr lang="en-US" sz="1400">
                  <a:cs typeface="Arial" charset="0"/>
                </a:rPr>
                <a:t>3D</a:t>
              </a:r>
            </a:p>
          </p:txBody>
        </p:sp>
        <p:sp>
          <p:nvSpPr>
            <p:cNvPr id="45" name="Rectangle 8"/>
            <p:cNvSpPr>
              <a:spLocks noChangeArrowheads="1"/>
            </p:cNvSpPr>
            <p:nvPr/>
          </p:nvSpPr>
          <p:spPr bwMode="auto">
            <a:xfrm>
              <a:off x="2975" y="2687"/>
              <a:ext cx="811"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オーディオ</a:t>
              </a:r>
              <a:endParaRPr lang="en-US" sz="1400" dirty="0">
                <a:cs typeface="Arial" charset="0"/>
              </a:endParaRPr>
            </a:p>
          </p:txBody>
        </p:sp>
        <p:sp>
          <p:nvSpPr>
            <p:cNvPr id="46" name="Rectangle 9"/>
            <p:cNvSpPr>
              <a:spLocks noChangeArrowheads="1"/>
            </p:cNvSpPr>
            <p:nvPr/>
          </p:nvSpPr>
          <p:spPr bwMode="auto">
            <a:xfrm>
              <a:off x="281" y="2687"/>
              <a:ext cx="809"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描画</a:t>
              </a:r>
              <a:endParaRPr lang="en-US" sz="1400" dirty="0">
                <a:cs typeface="Arial" charset="0"/>
              </a:endParaRPr>
            </a:p>
          </p:txBody>
        </p:sp>
        <p:sp>
          <p:nvSpPr>
            <p:cNvPr id="47" name="Rectangle 10"/>
            <p:cNvSpPr>
              <a:spLocks noChangeArrowheads="1"/>
            </p:cNvSpPr>
            <p:nvPr/>
          </p:nvSpPr>
          <p:spPr bwMode="auto">
            <a:xfrm>
              <a:off x="2084" y="2893"/>
              <a:ext cx="803" cy="214"/>
            </a:xfrm>
            <a:prstGeom prst="rect">
              <a:avLst/>
            </a:prstGeom>
            <a:noFill/>
            <a:ln w="9525">
              <a:noFill/>
              <a:miter lim="800000"/>
              <a:headEnd/>
              <a:tailEnd/>
            </a:ln>
          </p:spPr>
          <p:txBody>
            <a:bodyPr anchor="ctr"/>
            <a:lstStyle/>
            <a:p>
              <a:pPr algn="ctr" eaLnBrk="1" hangingPunct="1"/>
              <a:r>
                <a:rPr lang="ja-JP" altLang="en-US" sz="1400" dirty="0" smtClean="0">
                  <a:cs typeface="Arial" charset="0"/>
                </a:rPr>
                <a:t>テキスト</a:t>
              </a:r>
              <a:endParaRPr lang="en-US" sz="1400" dirty="0">
                <a:cs typeface="Arial" charset="0"/>
              </a:endParaRPr>
            </a:p>
          </p:txBody>
        </p:sp>
        <p:sp>
          <p:nvSpPr>
            <p:cNvPr id="48" name="Rectangle 11"/>
            <p:cNvSpPr>
              <a:spLocks noChangeArrowheads="1"/>
            </p:cNvSpPr>
            <p:nvPr/>
          </p:nvSpPr>
          <p:spPr bwMode="auto">
            <a:xfrm>
              <a:off x="2975" y="3070"/>
              <a:ext cx="811" cy="243"/>
            </a:xfrm>
            <a:prstGeom prst="rect">
              <a:avLst/>
            </a:prstGeom>
            <a:noFill/>
            <a:ln w="9525">
              <a:noFill/>
              <a:miter lim="800000"/>
              <a:headEnd/>
              <a:tailEnd/>
            </a:ln>
          </p:spPr>
          <p:txBody>
            <a:bodyPr anchor="ctr"/>
            <a:lstStyle/>
            <a:p>
              <a:pPr algn="ctr" eaLnBrk="1" hangingPunct="1"/>
              <a:r>
                <a:rPr lang="ja-JP" altLang="en-US" sz="1400" dirty="0" smtClean="0">
                  <a:cs typeface="Arial" charset="0"/>
                </a:rPr>
                <a:t>ビデオ</a:t>
              </a:r>
              <a:endParaRPr lang="en-US" sz="1400" dirty="0">
                <a:cs typeface="Arial" charset="0"/>
              </a:endParaRPr>
            </a:p>
          </p:txBody>
        </p:sp>
        <p:sp>
          <p:nvSpPr>
            <p:cNvPr id="49" name="Rectangle 12"/>
            <p:cNvSpPr>
              <a:spLocks noChangeArrowheads="1"/>
            </p:cNvSpPr>
            <p:nvPr/>
          </p:nvSpPr>
          <p:spPr bwMode="auto">
            <a:xfrm>
              <a:off x="281" y="3070"/>
              <a:ext cx="809" cy="243"/>
            </a:xfrm>
            <a:prstGeom prst="rect">
              <a:avLst/>
            </a:prstGeom>
            <a:noFill/>
            <a:ln w="9525">
              <a:noFill/>
              <a:miter lim="800000"/>
              <a:headEnd/>
              <a:tailEnd/>
            </a:ln>
          </p:spPr>
          <p:txBody>
            <a:bodyPr anchor="ctr"/>
            <a:lstStyle/>
            <a:p>
              <a:pPr algn="ctr" eaLnBrk="1" hangingPunct="1"/>
              <a:r>
                <a:rPr lang="ja-JP" altLang="en-US" sz="1400" dirty="0" smtClean="0">
                  <a:cs typeface="Arial" charset="0"/>
                </a:rPr>
                <a:t>効果</a:t>
              </a:r>
              <a:endParaRPr lang="en-US" sz="1400" dirty="0">
                <a:cs typeface="Arial" charset="0"/>
              </a:endParaRPr>
            </a:p>
          </p:txBody>
        </p:sp>
        <p:sp>
          <p:nvSpPr>
            <p:cNvPr id="50" name="Rectangle 13"/>
            <p:cNvSpPr>
              <a:spLocks noChangeArrowheads="1"/>
            </p:cNvSpPr>
            <p:nvPr/>
          </p:nvSpPr>
          <p:spPr bwMode="auto">
            <a:xfrm>
              <a:off x="281" y="3847"/>
              <a:ext cx="3494" cy="243"/>
            </a:xfrm>
            <a:prstGeom prst="rect">
              <a:avLst/>
            </a:prstGeom>
            <a:noFill/>
            <a:ln w="9525">
              <a:noFill/>
              <a:miter lim="800000"/>
              <a:headEnd/>
              <a:tailEnd/>
            </a:ln>
          </p:spPr>
          <p:txBody>
            <a:bodyPr anchor="ctr"/>
            <a:lstStyle/>
            <a:p>
              <a:pPr algn="ctr" eaLnBrk="1" hangingPunct="1"/>
              <a:r>
                <a:rPr lang="ja-JP" altLang="en-US" sz="1400" dirty="0" smtClean="0">
                  <a:solidFill>
                    <a:schemeClr val="bg1"/>
                  </a:solidFill>
                  <a:cs typeface="Arial" charset="0"/>
                </a:rPr>
                <a:t>構成エンジン</a:t>
              </a:r>
              <a:endParaRPr lang="en-US" sz="1400" dirty="0">
                <a:solidFill>
                  <a:schemeClr val="bg1"/>
                </a:solidFill>
                <a:cs typeface="Arial" charset="0"/>
              </a:endParaRPr>
            </a:p>
          </p:txBody>
        </p:sp>
        <p:sp>
          <p:nvSpPr>
            <p:cNvPr id="51" name="Rectangle 27"/>
            <p:cNvSpPr>
              <a:spLocks noChangeArrowheads="1"/>
            </p:cNvSpPr>
            <p:nvPr/>
          </p:nvSpPr>
          <p:spPr bwMode="auto">
            <a:xfrm>
              <a:off x="228" y="2374"/>
              <a:ext cx="2405" cy="245"/>
            </a:xfrm>
            <a:prstGeom prst="rect">
              <a:avLst/>
            </a:prstGeom>
            <a:noFill/>
            <a:ln w="9525">
              <a:noFill/>
              <a:miter lim="800000"/>
              <a:headEnd/>
              <a:tailEnd/>
            </a:ln>
          </p:spPr>
          <p:txBody>
            <a:bodyPr anchor="ctr"/>
            <a:lstStyle/>
            <a:p>
              <a:pPr eaLnBrk="1" hangingPunct="1"/>
              <a:r>
                <a:rPr lang="ja-JP" altLang="en-US" sz="1400" b="1" dirty="0" smtClean="0">
                  <a:solidFill>
                    <a:schemeClr val="bg1"/>
                  </a:solidFill>
                  <a:cs typeface="Arial" charset="0"/>
                </a:rPr>
                <a:t>メディア サービス</a:t>
              </a:r>
              <a:endParaRPr lang="en-US" sz="1400" b="1" dirty="0">
                <a:solidFill>
                  <a:schemeClr val="bg1"/>
                </a:solidFill>
                <a:cs typeface="Arial" charset="0"/>
              </a:endParaRPr>
            </a:p>
          </p:txBody>
        </p:sp>
        <p:sp>
          <p:nvSpPr>
            <p:cNvPr id="52" name="Rectangle 23"/>
            <p:cNvSpPr>
              <a:spLocks noChangeArrowheads="1"/>
            </p:cNvSpPr>
            <p:nvPr/>
          </p:nvSpPr>
          <p:spPr bwMode="auto">
            <a:xfrm>
              <a:off x="3084" y="1442"/>
              <a:ext cx="1112" cy="245"/>
            </a:xfrm>
            <a:prstGeom prst="rect">
              <a:avLst/>
            </a:prstGeom>
            <a:noFill/>
            <a:ln w="9525">
              <a:noFill/>
              <a:miter lim="800000"/>
              <a:headEnd/>
              <a:tailEnd/>
            </a:ln>
          </p:spPr>
          <p:txBody>
            <a:bodyPr anchor="ctr"/>
            <a:lstStyle/>
            <a:p>
              <a:pPr algn="ctr" eaLnBrk="1" hangingPunct="1"/>
              <a:r>
                <a:rPr lang="ja-JP" altLang="en-US" sz="1400" dirty="0" smtClean="0">
                  <a:cs typeface="Arial" charset="0"/>
                </a:rPr>
                <a:t>コントロール</a:t>
              </a:r>
              <a:endParaRPr lang="en-US" sz="1400" dirty="0">
                <a:cs typeface="Arial" charset="0"/>
              </a:endParaRPr>
            </a:p>
          </p:txBody>
        </p:sp>
        <p:sp>
          <p:nvSpPr>
            <p:cNvPr id="53" name="Rectangle 24"/>
            <p:cNvSpPr>
              <a:spLocks noChangeArrowheads="1"/>
            </p:cNvSpPr>
            <p:nvPr/>
          </p:nvSpPr>
          <p:spPr bwMode="auto">
            <a:xfrm>
              <a:off x="3084" y="1829"/>
              <a:ext cx="1112" cy="244"/>
            </a:xfrm>
            <a:prstGeom prst="rect">
              <a:avLst/>
            </a:prstGeom>
            <a:noFill/>
            <a:ln w="9525">
              <a:noFill/>
              <a:miter lim="800000"/>
              <a:headEnd/>
              <a:tailEnd/>
            </a:ln>
          </p:spPr>
          <p:txBody>
            <a:bodyPr anchor="ctr"/>
            <a:lstStyle/>
            <a:p>
              <a:pPr algn="ctr" eaLnBrk="1" hangingPunct="1"/>
              <a:r>
                <a:rPr lang="ja-JP" altLang="en-US" sz="1400" dirty="0" smtClean="0">
                  <a:cs typeface="Arial" charset="0"/>
                </a:rPr>
                <a:t>レイアウト</a:t>
              </a:r>
              <a:endParaRPr lang="en-US" sz="1400" dirty="0">
                <a:cs typeface="Arial"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基本サービス－</a:t>
            </a:r>
            <a:r>
              <a:rPr kumimoji="1" lang="en-US" altLang="ja-JP" dirty="0" smtClean="0"/>
              <a:t>XAML</a:t>
            </a:r>
            <a:endParaRPr kumimoji="1" lang="ja-JP" altLang="en-US" dirty="0"/>
          </a:p>
        </p:txBody>
      </p:sp>
      <p:sp>
        <p:nvSpPr>
          <p:cNvPr id="3" name="コンテンツ プレースホルダ 2"/>
          <p:cNvSpPr>
            <a:spLocks noGrp="1"/>
          </p:cNvSpPr>
          <p:nvPr>
            <p:ph idx="1"/>
          </p:nvPr>
        </p:nvSpPr>
        <p:spPr/>
        <p:txBody>
          <a:bodyPr/>
          <a:lstStyle/>
          <a:p>
            <a:endParaRPr kumimoji="1" lang="ja-JP" altLang="en-US" dirty="0"/>
          </a:p>
        </p:txBody>
      </p:sp>
      <p:pic>
        <p:nvPicPr>
          <p:cNvPr id="4" name="Picture 27" descr="WinFX_WPF__12d"/>
          <p:cNvPicPr>
            <a:picLocks noChangeAspect="1" noChangeArrowheads="1"/>
          </p:cNvPicPr>
          <p:nvPr/>
        </p:nvPicPr>
        <p:blipFill>
          <a:blip r:embed="rId2"/>
          <a:srcRect/>
          <a:stretch>
            <a:fillRect/>
          </a:stretch>
        </p:blipFill>
        <p:spPr bwMode="auto">
          <a:xfrm>
            <a:off x="571472" y="3286124"/>
            <a:ext cx="1793875" cy="3378200"/>
          </a:xfrm>
          <a:prstGeom prst="rect">
            <a:avLst/>
          </a:prstGeom>
          <a:noFill/>
        </p:spPr>
      </p:pic>
      <p:pic>
        <p:nvPicPr>
          <p:cNvPr id="5" name="Picture 28" descr="WinFX_WPF__12e"/>
          <p:cNvPicPr>
            <a:picLocks noChangeAspect="1" noChangeArrowheads="1"/>
          </p:cNvPicPr>
          <p:nvPr/>
        </p:nvPicPr>
        <p:blipFill>
          <a:blip r:embed="rId3"/>
          <a:srcRect/>
          <a:stretch>
            <a:fillRect/>
          </a:stretch>
        </p:blipFill>
        <p:spPr bwMode="auto">
          <a:xfrm>
            <a:off x="6500826" y="3479800"/>
            <a:ext cx="1793875" cy="3378200"/>
          </a:xfrm>
          <a:prstGeom prst="rect">
            <a:avLst/>
          </a:prstGeom>
          <a:noFill/>
        </p:spPr>
      </p:pic>
      <p:grpSp>
        <p:nvGrpSpPr>
          <p:cNvPr id="6" name="Group 29"/>
          <p:cNvGrpSpPr>
            <a:grpSpLocks/>
          </p:cNvGrpSpPr>
          <p:nvPr/>
        </p:nvGrpSpPr>
        <p:grpSpPr bwMode="auto">
          <a:xfrm>
            <a:off x="2419350" y="4237038"/>
            <a:ext cx="4140200" cy="1533525"/>
            <a:chOff x="1524" y="3675"/>
            <a:chExt cx="2608" cy="966"/>
          </a:xfrm>
        </p:grpSpPr>
        <p:pic>
          <p:nvPicPr>
            <p:cNvPr id="7" name="Picture 30" descr="WinFX_WPF__12c"/>
            <p:cNvPicPr>
              <a:picLocks noChangeAspect="1" noChangeArrowheads="1"/>
            </p:cNvPicPr>
            <p:nvPr/>
          </p:nvPicPr>
          <p:blipFill>
            <a:blip r:embed="rId4" cstate="print"/>
            <a:srcRect/>
            <a:stretch>
              <a:fillRect/>
            </a:stretch>
          </p:blipFill>
          <p:spPr bwMode="auto">
            <a:xfrm>
              <a:off x="1944" y="3795"/>
              <a:ext cx="402" cy="806"/>
            </a:xfrm>
            <a:prstGeom prst="rect">
              <a:avLst/>
            </a:prstGeom>
            <a:noFill/>
          </p:spPr>
        </p:pic>
        <p:pic>
          <p:nvPicPr>
            <p:cNvPr id="8" name="Picture 31" descr="WinFX_WPF__12c"/>
            <p:cNvPicPr>
              <a:picLocks noChangeAspect="1" noChangeArrowheads="1"/>
            </p:cNvPicPr>
            <p:nvPr/>
          </p:nvPicPr>
          <p:blipFill>
            <a:blip r:embed="rId4" cstate="print"/>
            <a:srcRect/>
            <a:stretch>
              <a:fillRect/>
            </a:stretch>
          </p:blipFill>
          <p:spPr bwMode="auto">
            <a:xfrm>
              <a:off x="3730" y="3795"/>
              <a:ext cx="402" cy="806"/>
            </a:xfrm>
            <a:prstGeom prst="rect">
              <a:avLst/>
            </a:prstGeom>
            <a:noFill/>
          </p:spPr>
        </p:pic>
        <p:pic>
          <p:nvPicPr>
            <p:cNvPr id="9" name="Picture 32" descr="WinFX_WPF__12c"/>
            <p:cNvPicPr>
              <a:picLocks noChangeAspect="1" noChangeArrowheads="1"/>
            </p:cNvPicPr>
            <p:nvPr/>
          </p:nvPicPr>
          <p:blipFill>
            <a:blip r:embed="rId4" cstate="print"/>
            <a:srcRect/>
            <a:stretch>
              <a:fillRect/>
            </a:stretch>
          </p:blipFill>
          <p:spPr bwMode="auto">
            <a:xfrm rot="10800000">
              <a:off x="1524" y="3795"/>
              <a:ext cx="402" cy="806"/>
            </a:xfrm>
            <a:prstGeom prst="rect">
              <a:avLst/>
            </a:prstGeom>
            <a:noFill/>
          </p:spPr>
        </p:pic>
        <p:pic>
          <p:nvPicPr>
            <p:cNvPr id="10" name="Picture 33" descr="WinFX_WPF__12c"/>
            <p:cNvPicPr>
              <a:picLocks noChangeAspect="1" noChangeArrowheads="1"/>
            </p:cNvPicPr>
            <p:nvPr/>
          </p:nvPicPr>
          <p:blipFill>
            <a:blip r:embed="rId4" cstate="print"/>
            <a:srcRect/>
            <a:stretch>
              <a:fillRect/>
            </a:stretch>
          </p:blipFill>
          <p:spPr bwMode="auto">
            <a:xfrm rot="10800000">
              <a:off x="3345" y="3795"/>
              <a:ext cx="402" cy="806"/>
            </a:xfrm>
            <a:prstGeom prst="rect">
              <a:avLst/>
            </a:prstGeom>
            <a:noFill/>
          </p:spPr>
        </p:pic>
        <p:pic>
          <p:nvPicPr>
            <p:cNvPr id="11" name="Picture 17"/>
            <p:cNvPicPr>
              <a:picLocks noChangeAspect="1" noChangeArrowheads="1"/>
            </p:cNvPicPr>
            <p:nvPr/>
          </p:nvPicPr>
          <p:blipFill>
            <a:blip r:embed="rId5" cstate="print"/>
            <a:srcRect/>
            <a:stretch>
              <a:fillRect/>
            </a:stretch>
          </p:blipFill>
          <p:spPr bwMode="auto">
            <a:xfrm>
              <a:off x="2346" y="3675"/>
              <a:ext cx="992" cy="966"/>
            </a:xfrm>
            <a:prstGeom prst="rect">
              <a:avLst/>
            </a:prstGeom>
            <a:noFill/>
            <a:ln w="9525">
              <a:noFill/>
              <a:miter lim="800000"/>
              <a:headEnd/>
              <a:tailEnd/>
            </a:ln>
          </p:spPr>
        </p:pic>
      </p:grpSp>
      <p:pic>
        <p:nvPicPr>
          <p:cNvPr id="12" name="Picture 6"/>
          <p:cNvPicPr>
            <a:picLocks noChangeAspect="1" noChangeArrowheads="1"/>
          </p:cNvPicPr>
          <p:nvPr/>
        </p:nvPicPr>
        <p:blipFill>
          <a:blip r:embed="rId6"/>
          <a:srcRect/>
          <a:stretch>
            <a:fillRect/>
          </a:stretch>
        </p:blipFill>
        <p:spPr bwMode="auto">
          <a:xfrm>
            <a:off x="2571736" y="2928934"/>
            <a:ext cx="1114425" cy="1524000"/>
          </a:xfrm>
          <a:prstGeom prst="rect">
            <a:avLst/>
          </a:prstGeom>
          <a:noFill/>
          <a:ln w="9525">
            <a:noFill/>
            <a:miter lim="800000"/>
            <a:headEnd/>
            <a:tailEnd/>
          </a:ln>
        </p:spPr>
      </p:pic>
      <p:pic>
        <p:nvPicPr>
          <p:cNvPr id="13" name="Picture 7"/>
          <p:cNvPicPr>
            <a:picLocks noChangeAspect="1" noChangeArrowheads="1"/>
          </p:cNvPicPr>
          <p:nvPr/>
        </p:nvPicPr>
        <p:blipFill>
          <a:blip r:embed="rId7"/>
          <a:srcRect/>
          <a:stretch>
            <a:fillRect/>
          </a:stretch>
        </p:blipFill>
        <p:spPr bwMode="auto">
          <a:xfrm>
            <a:off x="5357818" y="2928934"/>
            <a:ext cx="1114425" cy="1524000"/>
          </a:xfrm>
          <a:prstGeom prst="rect">
            <a:avLst/>
          </a:prstGeom>
          <a:noFill/>
          <a:ln w="9525">
            <a:noFill/>
            <a:miter lim="800000"/>
            <a:headEnd/>
            <a:tailEnd/>
          </a:ln>
        </p:spPr>
      </p:pic>
      <p:sp>
        <p:nvSpPr>
          <p:cNvPr id="15" name="正方形/長方形 14"/>
          <p:cNvSpPr/>
          <p:nvPr/>
        </p:nvSpPr>
        <p:spPr>
          <a:xfrm>
            <a:off x="428596" y="1071546"/>
            <a:ext cx="34451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デザイナー</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7" name="正方形/長方形 16"/>
          <p:cNvSpPr/>
          <p:nvPr/>
        </p:nvSpPr>
        <p:spPr>
          <a:xfrm>
            <a:off x="4714876" y="1071546"/>
            <a:ext cx="39869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デベロッパー</a:t>
            </a:r>
            <a:endParaRPr lang="ja-JP" alt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正方形/長方形 17"/>
          <p:cNvSpPr/>
          <p:nvPr/>
        </p:nvSpPr>
        <p:spPr>
          <a:xfrm>
            <a:off x="428596" y="1928802"/>
            <a:ext cx="3507692" cy="830997"/>
          </a:xfrm>
          <a:prstGeom prst="rect">
            <a:avLst/>
          </a:prstGeom>
          <a:noFill/>
        </p:spPr>
        <p:txBody>
          <a:bodyPr wrap="none" lIns="91440" tIns="45720" rIns="91440" bIns="45720">
            <a:spAutoFit/>
          </a:bodyPr>
          <a:lstStyle/>
          <a:p>
            <a:pPr algn="ctr"/>
            <a:r>
              <a:rPr lang="en-US" altLang="ja-JP"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Expression</a:t>
            </a:r>
            <a:endParaRPr lang="ja-JP"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正方形/長方形 19"/>
          <p:cNvSpPr/>
          <p:nvPr/>
        </p:nvSpPr>
        <p:spPr>
          <a:xfrm>
            <a:off x="4572000" y="1928802"/>
            <a:ext cx="4078489" cy="830997"/>
          </a:xfrm>
          <a:prstGeom prst="rect">
            <a:avLst/>
          </a:prstGeom>
          <a:noFill/>
        </p:spPr>
        <p:txBody>
          <a:bodyPr wrap="none" lIns="91440" tIns="45720" rIns="91440" bIns="45720">
            <a:spAutoFit/>
          </a:bodyPr>
          <a:lstStyle/>
          <a:p>
            <a:pPr algn="ctr"/>
            <a:r>
              <a:rPr lang="en-US" altLang="ja-JP" sz="4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Visual Studio</a:t>
            </a:r>
            <a:endParaRPr lang="ja-JP" alt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基本サービス－プロパティ</a:t>
            </a:r>
            <a:endParaRPr kumimoji="1" lang="ja-JP" altLang="en-US" dirty="0"/>
          </a:p>
        </p:txBody>
      </p:sp>
      <p:sp>
        <p:nvSpPr>
          <p:cNvPr id="3" name="コンテンツ プレースホルダ 2"/>
          <p:cNvSpPr>
            <a:spLocks noGrp="1"/>
          </p:cNvSpPr>
          <p:nvPr>
            <p:ph idx="1"/>
          </p:nvPr>
        </p:nvSpPr>
        <p:spPr/>
        <p:txBody>
          <a:bodyPr/>
          <a:lstStyle/>
          <a:p>
            <a:pPr>
              <a:buNone/>
            </a:pPr>
            <a:r>
              <a:rPr lang="en-US" altLang="ja-JP" sz="2400" dirty="0" smtClean="0"/>
              <a:t>Expression</a:t>
            </a:r>
            <a:br>
              <a:rPr lang="en-US" altLang="ja-JP" sz="2400" dirty="0" smtClean="0"/>
            </a:br>
            <a:r>
              <a:rPr lang="en-US" altLang="ja-JP" sz="2400" dirty="0" smtClean="0"/>
              <a:t>XAML</a:t>
            </a:r>
            <a:r>
              <a:rPr lang="ja-JP" altLang="en-US" sz="2400" dirty="0" smtClean="0"/>
              <a:t>を生成</a:t>
            </a:r>
            <a:r>
              <a:rPr lang="en-US" altLang="ja-JP" sz="2400" dirty="0" smtClean="0"/>
              <a:t/>
            </a:r>
            <a:br>
              <a:rPr lang="en-US" altLang="ja-JP" sz="2400" dirty="0" smtClean="0"/>
            </a:br>
            <a:r>
              <a:rPr lang="en-US" altLang="ja-JP" sz="2400" dirty="0" smtClean="0"/>
              <a:t>XAML</a:t>
            </a:r>
            <a:r>
              <a:rPr lang="ja-JP" altLang="en-US" sz="2400" dirty="0" smtClean="0"/>
              <a:t>属性設定</a:t>
            </a:r>
            <a:endParaRPr lang="en-US" altLang="ja-JP" sz="2400" dirty="0" smtClean="0"/>
          </a:p>
          <a:p>
            <a:pPr>
              <a:buNone/>
            </a:pPr>
            <a:r>
              <a:rPr kumimoji="1" lang="en-US" altLang="ja-JP" sz="2400" dirty="0" smtClean="0"/>
              <a:t>Visual Studio</a:t>
            </a:r>
            <a:br>
              <a:rPr kumimoji="1" lang="en-US" altLang="ja-JP" sz="2400" dirty="0" smtClean="0"/>
            </a:br>
            <a:r>
              <a:rPr kumimoji="1" lang="ja-JP" altLang="en-US" sz="2400" dirty="0" smtClean="0"/>
              <a:t>プログラムで動的生成</a:t>
            </a:r>
            <a:r>
              <a:rPr lang="en-US" altLang="ja-JP" sz="2400" dirty="0" smtClean="0"/>
              <a:t/>
            </a:r>
            <a:br>
              <a:rPr lang="en-US" altLang="ja-JP" sz="2400" dirty="0" smtClean="0"/>
            </a:br>
            <a:r>
              <a:rPr lang="ja-JP" altLang="en-US" sz="2400" dirty="0" smtClean="0"/>
              <a:t>プロパティ設定</a:t>
            </a:r>
            <a:endParaRPr kumimoji="1" lang="ja-JP" altLang="en-US" sz="2400" dirty="0"/>
          </a:p>
        </p:txBody>
      </p:sp>
      <p:pic>
        <p:nvPicPr>
          <p:cNvPr id="4" name="Picture 7" descr="WinFX__1404"/>
          <p:cNvPicPr>
            <a:picLocks noChangeAspect="1" noChangeArrowheads="1"/>
          </p:cNvPicPr>
          <p:nvPr/>
        </p:nvPicPr>
        <p:blipFill>
          <a:blip r:embed="rId2"/>
          <a:srcRect/>
          <a:stretch>
            <a:fillRect/>
          </a:stretch>
        </p:blipFill>
        <p:spPr bwMode="auto">
          <a:xfrm>
            <a:off x="4929190" y="1714488"/>
            <a:ext cx="1990725" cy="942975"/>
          </a:xfrm>
          <a:prstGeom prst="rect">
            <a:avLst/>
          </a:prstGeom>
          <a:noFill/>
        </p:spPr>
      </p:pic>
      <p:grpSp>
        <p:nvGrpSpPr>
          <p:cNvPr id="5" name="Group 8"/>
          <p:cNvGrpSpPr>
            <a:grpSpLocks/>
          </p:cNvGrpSpPr>
          <p:nvPr/>
        </p:nvGrpSpPr>
        <p:grpSpPr bwMode="auto">
          <a:xfrm>
            <a:off x="0" y="3643314"/>
            <a:ext cx="3338513" cy="2501900"/>
            <a:chOff x="0" y="2744"/>
            <a:chExt cx="2103" cy="1576"/>
          </a:xfrm>
        </p:grpSpPr>
        <p:pic>
          <p:nvPicPr>
            <p:cNvPr id="6" name="Picture 9" descr="WinFX__1403"/>
            <p:cNvPicPr>
              <a:picLocks noChangeAspect="1" noChangeArrowheads="1"/>
            </p:cNvPicPr>
            <p:nvPr/>
          </p:nvPicPr>
          <p:blipFill>
            <a:blip r:embed="rId3"/>
            <a:srcRect/>
            <a:stretch>
              <a:fillRect/>
            </a:stretch>
          </p:blipFill>
          <p:spPr bwMode="auto">
            <a:xfrm>
              <a:off x="0" y="2744"/>
              <a:ext cx="2103" cy="1576"/>
            </a:xfrm>
            <a:prstGeom prst="rect">
              <a:avLst/>
            </a:prstGeom>
            <a:noFill/>
          </p:spPr>
        </p:pic>
        <p:sp>
          <p:nvSpPr>
            <p:cNvPr id="7" name="Rectangle 8"/>
            <p:cNvSpPr>
              <a:spLocks noChangeArrowheads="1"/>
            </p:cNvSpPr>
            <p:nvPr/>
          </p:nvSpPr>
          <p:spPr bwMode="blackGray">
            <a:xfrm>
              <a:off x="212" y="3303"/>
              <a:ext cx="1669" cy="588"/>
            </a:xfrm>
            <a:prstGeom prst="rect">
              <a:avLst/>
            </a:prstGeom>
            <a:noFill/>
            <a:ln w="9525">
              <a:noFill/>
              <a:miter lim="800000"/>
              <a:headEnd/>
              <a:tailEnd/>
            </a:ln>
          </p:spPr>
          <p:txBody>
            <a:bodyPr>
              <a:spAutoFit/>
            </a:bodyPr>
            <a:lstStyle/>
            <a:p>
              <a:pPr eaLnBrk="1" hangingPunct="1"/>
              <a:r>
                <a:rPr lang="en-US" sz="1100" b="1" dirty="0">
                  <a:solidFill>
                    <a:schemeClr val="bg1"/>
                  </a:solidFill>
                </a:rPr>
                <a:t>&lt;Button Width="100"&gt; OK</a:t>
              </a:r>
            </a:p>
            <a:p>
              <a:pPr eaLnBrk="1" hangingPunct="1"/>
              <a:r>
                <a:rPr lang="en-US" sz="1100" b="1" dirty="0">
                  <a:solidFill>
                    <a:schemeClr val="bg1"/>
                  </a:solidFill>
                </a:rPr>
                <a:t>  &lt;</a:t>
              </a:r>
              <a:r>
                <a:rPr lang="en-US" sz="1100" b="1" dirty="0" err="1">
                  <a:solidFill>
                    <a:schemeClr val="bg1"/>
                  </a:solidFill>
                </a:rPr>
                <a:t>Button.Background</a:t>
              </a:r>
              <a:r>
                <a:rPr lang="en-US" sz="1100" b="1" dirty="0">
                  <a:solidFill>
                    <a:schemeClr val="bg1"/>
                  </a:solidFill>
                </a:rPr>
                <a:t>&gt;</a:t>
              </a:r>
            </a:p>
            <a:p>
              <a:pPr eaLnBrk="1" hangingPunct="1"/>
              <a:r>
                <a:rPr lang="en-US" sz="1100" b="1" dirty="0">
                  <a:solidFill>
                    <a:schemeClr val="bg1"/>
                  </a:solidFill>
                </a:rPr>
                <a:t>    </a:t>
              </a:r>
              <a:r>
                <a:rPr lang="en-US" sz="1100" b="1" dirty="0" err="1">
                  <a:solidFill>
                    <a:schemeClr val="bg1"/>
                  </a:solidFill>
                </a:rPr>
                <a:t>LightBlue</a:t>
              </a:r>
              <a:endParaRPr lang="en-US" sz="1100" b="1" dirty="0">
                <a:solidFill>
                  <a:schemeClr val="bg1"/>
                </a:solidFill>
              </a:endParaRPr>
            </a:p>
            <a:p>
              <a:pPr eaLnBrk="1" hangingPunct="1"/>
              <a:r>
                <a:rPr lang="en-US" sz="1100" b="1" dirty="0">
                  <a:solidFill>
                    <a:schemeClr val="bg1"/>
                  </a:solidFill>
                </a:rPr>
                <a:t>  &lt;/</a:t>
              </a:r>
              <a:r>
                <a:rPr lang="en-US" sz="1100" b="1" dirty="0" err="1">
                  <a:solidFill>
                    <a:schemeClr val="bg1"/>
                  </a:solidFill>
                </a:rPr>
                <a:t>Button.Background</a:t>
              </a:r>
              <a:r>
                <a:rPr lang="en-US" sz="1100" b="1" dirty="0">
                  <a:solidFill>
                    <a:schemeClr val="bg1"/>
                  </a:solidFill>
                </a:rPr>
                <a:t>&gt;</a:t>
              </a:r>
            </a:p>
            <a:p>
              <a:pPr eaLnBrk="1" hangingPunct="1"/>
              <a:r>
                <a:rPr lang="en-US" sz="1100" b="1" dirty="0">
                  <a:solidFill>
                    <a:schemeClr val="bg1"/>
                  </a:solidFill>
                </a:rPr>
                <a:t>&lt;/Button&gt;</a:t>
              </a:r>
            </a:p>
          </p:txBody>
        </p:sp>
        <p:sp>
          <p:nvSpPr>
            <p:cNvPr id="8" name="Text Box 11"/>
            <p:cNvSpPr txBox="1">
              <a:spLocks noChangeArrowheads="1"/>
            </p:cNvSpPr>
            <p:nvPr/>
          </p:nvSpPr>
          <p:spPr bwMode="auto">
            <a:xfrm>
              <a:off x="275" y="2995"/>
              <a:ext cx="999" cy="231"/>
            </a:xfrm>
            <a:prstGeom prst="rect">
              <a:avLst/>
            </a:prstGeom>
            <a:noFill/>
            <a:ln w="9525">
              <a:noFill/>
              <a:miter lim="800000"/>
              <a:headEnd/>
              <a:tailEnd/>
            </a:ln>
            <a:effectLst/>
          </p:spPr>
          <p:txBody>
            <a:bodyPr>
              <a:spAutoFit/>
            </a:bodyPr>
            <a:lstStyle/>
            <a:p>
              <a:pPr>
                <a:spcBef>
                  <a:spcPct val="50000"/>
                </a:spcBef>
              </a:pPr>
              <a:r>
                <a:rPr lang="en-US" b="1" dirty="0"/>
                <a:t>XAML</a:t>
              </a:r>
            </a:p>
          </p:txBody>
        </p:sp>
      </p:grpSp>
      <p:grpSp>
        <p:nvGrpSpPr>
          <p:cNvPr id="9" name="Group 12"/>
          <p:cNvGrpSpPr>
            <a:grpSpLocks/>
          </p:cNvGrpSpPr>
          <p:nvPr/>
        </p:nvGrpSpPr>
        <p:grpSpPr bwMode="auto">
          <a:xfrm>
            <a:off x="2903538" y="3643314"/>
            <a:ext cx="6240462" cy="2501900"/>
            <a:chOff x="1829" y="2744"/>
            <a:chExt cx="3931" cy="1576"/>
          </a:xfrm>
        </p:grpSpPr>
        <p:grpSp>
          <p:nvGrpSpPr>
            <p:cNvPr id="10" name="Group 13"/>
            <p:cNvGrpSpPr>
              <a:grpSpLocks/>
            </p:cNvGrpSpPr>
            <p:nvPr/>
          </p:nvGrpSpPr>
          <p:grpSpPr bwMode="auto">
            <a:xfrm>
              <a:off x="1829" y="2744"/>
              <a:ext cx="2103" cy="1576"/>
              <a:chOff x="1829" y="2744"/>
              <a:chExt cx="2103" cy="1576"/>
            </a:xfrm>
          </p:grpSpPr>
          <p:pic>
            <p:nvPicPr>
              <p:cNvPr id="15" name="Picture 14" descr="WinFX__1403"/>
              <p:cNvPicPr>
                <a:picLocks noChangeAspect="1" noChangeArrowheads="1"/>
              </p:cNvPicPr>
              <p:nvPr/>
            </p:nvPicPr>
            <p:blipFill>
              <a:blip r:embed="rId3"/>
              <a:srcRect/>
              <a:stretch>
                <a:fillRect/>
              </a:stretch>
            </p:blipFill>
            <p:spPr bwMode="auto">
              <a:xfrm>
                <a:off x="1829" y="2744"/>
                <a:ext cx="2103" cy="1576"/>
              </a:xfrm>
              <a:prstGeom prst="rect">
                <a:avLst/>
              </a:prstGeom>
              <a:noFill/>
            </p:spPr>
          </p:pic>
          <p:sp>
            <p:nvSpPr>
              <p:cNvPr id="16" name="Rectangle 13"/>
              <p:cNvSpPr>
                <a:spLocks noChangeArrowheads="1"/>
              </p:cNvSpPr>
              <p:nvPr/>
            </p:nvSpPr>
            <p:spPr bwMode="blackGray">
              <a:xfrm>
                <a:off x="2053" y="3303"/>
                <a:ext cx="1797" cy="588"/>
              </a:xfrm>
              <a:prstGeom prst="rect">
                <a:avLst/>
              </a:prstGeom>
              <a:noFill/>
              <a:ln w="9525">
                <a:noFill/>
                <a:miter lim="800000"/>
                <a:headEnd/>
                <a:tailEnd/>
              </a:ln>
            </p:spPr>
            <p:txBody>
              <a:bodyPr>
                <a:spAutoFit/>
              </a:bodyPr>
              <a:lstStyle/>
              <a:p>
                <a:pPr eaLnBrk="1" hangingPunct="1"/>
                <a:r>
                  <a:rPr lang="en-US" sz="1100" b="1" dirty="0">
                    <a:solidFill>
                      <a:schemeClr val="bg1"/>
                    </a:solidFill>
                  </a:rPr>
                  <a:t>Button b1 = new Button();</a:t>
                </a:r>
              </a:p>
              <a:p>
                <a:pPr eaLnBrk="1" hangingPunct="1"/>
                <a:r>
                  <a:rPr lang="en-US" sz="1100" b="1" dirty="0">
                    <a:solidFill>
                      <a:schemeClr val="bg1"/>
                    </a:solidFill>
                  </a:rPr>
                  <a:t>b1.Content = "OK";</a:t>
                </a:r>
              </a:p>
              <a:p>
                <a:pPr eaLnBrk="1" hangingPunct="1"/>
                <a:r>
                  <a:rPr lang="en-US" sz="1100" b="1" dirty="0">
                    <a:solidFill>
                      <a:schemeClr val="bg1"/>
                    </a:solidFill>
                  </a:rPr>
                  <a:t>b1.Background = new </a:t>
                </a:r>
                <a:r>
                  <a:rPr lang="en-US" sz="1100" b="1" dirty="0" err="1">
                    <a:solidFill>
                      <a:schemeClr val="bg1"/>
                    </a:solidFill>
                  </a:rPr>
                  <a:t>SolidColorBrush</a:t>
                </a:r>
                <a:r>
                  <a:rPr lang="en-US" sz="1100" b="1" dirty="0">
                    <a:solidFill>
                      <a:schemeClr val="bg1"/>
                    </a:solidFill>
                  </a:rPr>
                  <a:t>(</a:t>
                </a:r>
                <a:r>
                  <a:rPr lang="en-US" sz="1100" b="1" dirty="0" err="1">
                    <a:solidFill>
                      <a:schemeClr val="bg1"/>
                    </a:solidFill>
                  </a:rPr>
                  <a:t>Colors.LightBlue</a:t>
                </a:r>
                <a:r>
                  <a:rPr lang="en-US" sz="1100" b="1" dirty="0">
                    <a:solidFill>
                      <a:schemeClr val="bg1"/>
                    </a:solidFill>
                  </a:rPr>
                  <a:t>);</a:t>
                </a:r>
              </a:p>
              <a:p>
                <a:pPr eaLnBrk="1" hangingPunct="1"/>
                <a:r>
                  <a:rPr lang="en-US" sz="1100" b="1" dirty="0">
                    <a:solidFill>
                      <a:schemeClr val="bg1"/>
                    </a:solidFill>
                  </a:rPr>
                  <a:t>b1.Width = 100;</a:t>
                </a:r>
              </a:p>
            </p:txBody>
          </p:sp>
          <p:sp>
            <p:nvSpPr>
              <p:cNvPr id="17" name="Text Box 16"/>
              <p:cNvSpPr txBox="1">
                <a:spLocks noChangeArrowheads="1"/>
              </p:cNvSpPr>
              <p:nvPr/>
            </p:nvSpPr>
            <p:spPr bwMode="auto">
              <a:xfrm>
                <a:off x="2116" y="2995"/>
                <a:ext cx="999" cy="231"/>
              </a:xfrm>
              <a:prstGeom prst="rect">
                <a:avLst/>
              </a:prstGeom>
              <a:noFill/>
              <a:ln w="9525">
                <a:noFill/>
                <a:miter lim="800000"/>
                <a:headEnd/>
                <a:tailEnd/>
              </a:ln>
              <a:effectLst/>
            </p:spPr>
            <p:txBody>
              <a:bodyPr>
                <a:spAutoFit/>
              </a:bodyPr>
              <a:lstStyle/>
              <a:p>
                <a:pPr>
                  <a:spcBef>
                    <a:spcPct val="50000"/>
                  </a:spcBef>
                </a:pPr>
                <a:r>
                  <a:rPr lang="en-US" b="1"/>
                  <a:t>C#</a:t>
                </a:r>
              </a:p>
            </p:txBody>
          </p:sp>
        </p:grpSp>
        <p:grpSp>
          <p:nvGrpSpPr>
            <p:cNvPr id="11" name="Group 17"/>
            <p:cNvGrpSpPr>
              <a:grpSpLocks/>
            </p:cNvGrpSpPr>
            <p:nvPr/>
          </p:nvGrpSpPr>
          <p:grpSpPr bwMode="auto">
            <a:xfrm>
              <a:off x="3657" y="2744"/>
              <a:ext cx="2103" cy="1576"/>
              <a:chOff x="3657" y="2744"/>
              <a:chExt cx="2103" cy="1576"/>
            </a:xfrm>
          </p:grpSpPr>
          <p:pic>
            <p:nvPicPr>
              <p:cNvPr id="12" name="Picture 18" descr="WinFX__1403"/>
              <p:cNvPicPr>
                <a:picLocks noChangeAspect="1" noChangeArrowheads="1"/>
              </p:cNvPicPr>
              <p:nvPr/>
            </p:nvPicPr>
            <p:blipFill>
              <a:blip r:embed="rId3"/>
              <a:srcRect/>
              <a:stretch>
                <a:fillRect/>
              </a:stretch>
            </p:blipFill>
            <p:spPr bwMode="auto">
              <a:xfrm>
                <a:off x="3657" y="2744"/>
                <a:ext cx="2103" cy="1576"/>
              </a:xfrm>
              <a:prstGeom prst="rect">
                <a:avLst/>
              </a:prstGeom>
              <a:noFill/>
            </p:spPr>
          </p:pic>
          <p:sp>
            <p:nvSpPr>
              <p:cNvPr id="13" name="Rectangle 18"/>
              <p:cNvSpPr>
                <a:spLocks noChangeArrowheads="1"/>
              </p:cNvSpPr>
              <p:nvPr/>
            </p:nvSpPr>
            <p:spPr bwMode="blackGray">
              <a:xfrm>
                <a:off x="3875" y="3303"/>
                <a:ext cx="1806" cy="588"/>
              </a:xfrm>
              <a:prstGeom prst="rect">
                <a:avLst/>
              </a:prstGeom>
              <a:noFill/>
              <a:ln w="9525">
                <a:noFill/>
                <a:miter lim="800000"/>
                <a:headEnd/>
                <a:tailEnd/>
              </a:ln>
            </p:spPr>
            <p:txBody>
              <a:bodyPr>
                <a:spAutoFit/>
              </a:bodyPr>
              <a:lstStyle/>
              <a:p>
                <a:pPr eaLnBrk="1" hangingPunct="1"/>
                <a:r>
                  <a:rPr lang="en-US" sz="1100" b="1" dirty="0">
                    <a:solidFill>
                      <a:schemeClr val="bg1"/>
                    </a:solidFill>
                  </a:rPr>
                  <a:t>Dim b1 As New Button</a:t>
                </a:r>
              </a:p>
              <a:p>
                <a:pPr eaLnBrk="1" hangingPunct="1"/>
                <a:r>
                  <a:rPr lang="en-US" sz="1100" b="1" dirty="0">
                    <a:solidFill>
                      <a:schemeClr val="bg1"/>
                    </a:solidFill>
                  </a:rPr>
                  <a:t>b1.Content = "OK"</a:t>
                </a:r>
              </a:p>
              <a:p>
                <a:pPr eaLnBrk="1" hangingPunct="1"/>
                <a:r>
                  <a:rPr lang="en-US" sz="1100" b="1" dirty="0">
                    <a:solidFill>
                      <a:schemeClr val="bg1"/>
                    </a:solidFill>
                  </a:rPr>
                  <a:t>b1.Background = New _</a:t>
                </a:r>
                <a:br>
                  <a:rPr lang="en-US" sz="1100" b="1" dirty="0">
                    <a:solidFill>
                      <a:schemeClr val="bg1"/>
                    </a:solidFill>
                  </a:rPr>
                </a:br>
                <a:r>
                  <a:rPr lang="en-US" sz="1100" b="1" dirty="0">
                    <a:solidFill>
                      <a:schemeClr val="bg1"/>
                    </a:solidFill>
                  </a:rPr>
                  <a:t>    </a:t>
                </a:r>
                <a:r>
                  <a:rPr lang="en-US" sz="1100" b="1" dirty="0" err="1">
                    <a:solidFill>
                      <a:schemeClr val="bg1"/>
                    </a:solidFill>
                  </a:rPr>
                  <a:t>SolidColorBrush</a:t>
                </a:r>
                <a:r>
                  <a:rPr lang="en-US" sz="1100" b="1" dirty="0">
                    <a:solidFill>
                      <a:schemeClr val="bg1"/>
                    </a:solidFill>
                  </a:rPr>
                  <a:t>(</a:t>
                </a:r>
                <a:r>
                  <a:rPr lang="en-US" sz="1100" b="1" dirty="0" err="1">
                    <a:solidFill>
                      <a:schemeClr val="bg1"/>
                    </a:solidFill>
                  </a:rPr>
                  <a:t>Colors.LightBlue</a:t>
                </a:r>
                <a:r>
                  <a:rPr lang="en-US" sz="1100" b="1" dirty="0">
                    <a:solidFill>
                      <a:schemeClr val="bg1"/>
                    </a:solidFill>
                  </a:rPr>
                  <a:t>)</a:t>
                </a:r>
              </a:p>
              <a:p>
                <a:pPr eaLnBrk="1" hangingPunct="1"/>
                <a:r>
                  <a:rPr lang="en-US" sz="1100" b="1" dirty="0">
                    <a:solidFill>
                      <a:schemeClr val="bg1"/>
                    </a:solidFill>
                  </a:rPr>
                  <a:t>b1.Width = 100</a:t>
                </a:r>
              </a:p>
            </p:txBody>
          </p:sp>
          <p:sp>
            <p:nvSpPr>
              <p:cNvPr id="14" name="Text Box 20"/>
              <p:cNvSpPr txBox="1">
                <a:spLocks noChangeArrowheads="1"/>
              </p:cNvSpPr>
              <p:nvPr/>
            </p:nvSpPr>
            <p:spPr bwMode="auto">
              <a:xfrm>
                <a:off x="3938" y="2995"/>
                <a:ext cx="999" cy="231"/>
              </a:xfrm>
              <a:prstGeom prst="rect">
                <a:avLst/>
              </a:prstGeom>
              <a:noFill/>
              <a:ln w="9525">
                <a:noFill/>
                <a:miter lim="800000"/>
                <a:headEnd/>
                <a:tailEnd/>
              </a:ln>
              <a:effectLst/>
            </p:spPr>
            <p:txBody>
              <a:bodyPr>
                <a:spAutoFit/>
              </a:bodyPr>
              <a:lstStyle/>
              <a:p>
                <a:pPr>
                  <a:spcBef>
                    <a:spcPct val="50000"/>
                  </a:spcBef>
                </a:pPr>
                <a:r>
                  <a:rPr lang="en-US" b="1"/>
                  <a:t>VB.NET</a:t>
                </a:r>
              </a:p>
            </p:txBody>
          </p:sp>
        </p:gr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プレゼンテーション1">
  <a:themeElements>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プレゼンテーション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プレゼンテーション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プレゼンテーション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プレゼンテーション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プレゼンテーション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プレゼンテーション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プレゼンテーション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プレゼンテーション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プレゼンテーション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プレゼンテーション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プレゼンテーション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プレゼンテーション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プレゼンテーション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1428</TotalTime>
  <Words>1277</Words>
  <Application>Microsoft Office PowerPoint</Application>
  <PresentationFormat>画面に合わせる (4:3)</PresentationFormat>
  <Paragraphs>343</Paragraphs>
  <Slides>36</Slides>
  <Notes>1</Notes>
  <HiddenSlides>0</HiddenSlides>
  <MMClips>0</MMClips>
  <ScaleCrop>false</ScaleCrop>
  <HeadingPairs>
    <vt:vector size="4" baseType="variant">
      <vt:variant>
        <vt:lpstr>テーマ</vt:lpstr>
      </vt:variant>
      <vt:variant>
        <vt:i4>1</vt:i4>
      </vt:variant>
      <vt:variant>
        <vt:lpstr>スライド タイトル</vt:lpstr>
      </vt:variant>
      <vt:variant>
        <vt:i4>36</vt:i4>
      </vt:variant>
    </vt:vector>
  </HeadingPairs>
  <TitlesOfParts>
    <vt:vector size="37" baseType="lpstr">
      <vt:lpstr>プレゼンテーション1</vt:lpstr>
      <vt:lpstr>スライド 1</vt:lpstr>
      <vt:lpstr>アジェンダ</vt:lpstr>
      <vt:lpstr>WPF</vt:lpstr>
      <vt:lpstr>WPF</vt:lpstr>
      <vt:lpstr>WPF</vt:lpstr>
      <vt:lpstr>WPF</vt:lpstr>
      <vt:lpstr>Windows Presentation Foundation アーキテクチャ</vt:lpstr>
      <vt:lpstr>基本サービス－XAML</vt:lpstr>
      <vt:lpstr>基本サービス－プロパティ</vt:lpstr>
      <vt:lpstr>スライド 10</vt:lpstr>
      <vt:lpstr>ユーザーインターフェースサービス－レイアウト</vt:lpstr>
      <vt:lpstr>ユーザーインターフェースサービス－コントロール</vt:lpstr>
      <vt:lpstr>ユーザーインターフェースサービス－コントロール</vt:lpstr>
      <vt:lpstr>ユーザーインターフェースサービス－コントロール</vt:lpstr>
      <vt:lpstr>描画要素</vt:lpstr>
      <vt:lpstr>背景を透けさせる</vt:lpstr>
      <vt:lpstr>スライド 17</vt:lpstr>
      <vt:lpstr>アニメーション</vt:lpstr>
      <vt:lpstr>スライド 19</vt:lpstr>
      <vt:lpstr>アニメーション</vt:lpstr>
      <vt:lpstr>スライド 21</vt:lpstr>
      <vt:lpstr>メディアサービス</vt:lpstr>
      <vt:lpstr>メディアサービス－テキスト</vt:lpstr>
      <vt:lpstr>スライド 24</vt:lpstr>
      <vt:lpstr>スライド 25</vt:lpstr>
      <vt:lpstr>リソースとスタイルとテンプレート</vt:lpstr>
      <vt:lpstr>リソースとスタイルとテンプレート</vt:lpstr>
      <vt:lpstr>スライド 28</vt:lpstr>
      <vt:lpstr>イベントとキーとコマンド</vt:lpstr>
      <vt:lpstr>イベント</vt:lpstr>
      <vt:lpstr>イベント</vt:lpstr>
      <vt:lpstr>コマンド</vt:lpstr>
      <vt:lpstr>コマンド</vt:lpstr>
      <vt:lpstr>キー</vt:lpstr>
      <vt:lpstr>スライド 35</vt:lpstr>
      <vt:lpstr>スライド 36</vt:lpstr>
    </vt:vector>
  </TitlesOfParts>
  <Company>UG Software.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わんくま同盟 大阪勉強会 #1</dc:title>
  <dc:creator>中 博俊</dc:creator>
  <cp:lastModifiedBy>中　博俊</cp:lastModifiedBy>
  <cp:revision>147</cp:revision>
  <dcterms:created xsi:type="dcterms:W3CDTF">2006-05-15T04:25:02Z</dcterms:created>
  <dcterms:modified xsi:type="dcterms:W3CDTF">2007-04-30T14:15:21Z</dcterms:modified>
  <cp:contentStatus>最終版</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