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handoutMasterIdLst>
    <p:handoutMasterId r:id="rId25"/>
  </p:handoutMasterIdLst>
  <p:sldIdLst>
    <p:sldId id="256" r:id="rId2"/>
    <p:sldId id="306" r:id="rId3"/>
    <p:sldId id="257" r:id="rId4"/>
    <p:sldId id="258" r:id="rId5"/>
    <p:sldId id="264" r:id="rId6"/>
    <p:sldId id="269" r:id="rId7"/>
    <p:sldId id="295" r:id="rId8"/>
    <p:sldId id="274" r:id="rId9"/>
    <p:sldId id="284" r:id="rId10"/>
    <p:sldId id="296" r:id="rId11"/>
    <p:sldId id="297" r:id="rId12"/>
    <p:sldId id="298" r:id="rId13"/>
    <p:sldId id="299" r:id="rId14"/>
    <p:sldId id="300" r:id="rId15"/>
    <p:sldId id="301" r:id="rId16"/>
    <p:sldId id="302" r:id="rId17"/>
    <p:sldId id="303" r:id="rId18"/>
    <p:sldId id="304" r:id="rId19"/>
    <p:sldId id="308" r:id="rId20"/>
    <p:sldId id="307" r:id="rId21"/>
    <p:sldId id="309" r:id="rId22"/>
    <p:sldId id="305" r:id="rId23"/>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FFFF00"/>
    <a:srgbClr val="CC0000"/>
    <a:srgbClr val="000099"/>
    <a:srgbClr val="0000FF"/>
    <a:srgbClr val="FFFFCC"/>
    <a:srgbClr val="66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596" autoAdjust="0"/>
    <p:restoredTop sz="90039" autoAdjust="0"/>
  </p:normalViewPr>
  <p:slideViewPr>
    <p:cSldViewPr>
      <p:cViewPr varScale="1">
        <p:scale>
          <a:sx n="84" d="100"/>
          <a:sy n="84" d="100"/>
        </p:scale>
        <p:origin x="-72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58"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128"/>
              </a:defRPr>
            </a:lvl1pPr>
          </a:lstStyle>
          <a:p>
            <a:pPr>
              <a:defRPr/>
            </a:pPr>
            <a:endParaRPr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ea typeface="ＭＳ Ｐゴシック" charset="-128"/>
              </a:defRPr>
            </a:lvl1pPr>
          </a:lstStyle>
          <a:p>
            <a:pPr>
              <a:defRPr/>
            </a:pPr>
            <a:fld id="{133CEE3C-D278-4943-9AFC-3F14F99E47FC}" type="datetimeFigureOut">
              <a:rPr lang="ja-JP" altLang="en-US"/>
              <a:pPr>
                <a:defRPr/>
              </a:pPr>
              <a:t>2007/4/30</a:t>
            </a:fld>
            <a:endParaRPr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128"/>
              </a:defRPr>
            </a:lvl1pPr>
          </a:lstStyle>
          <a:p>
            <a:pPr>
              <a:defRPr/>
            </a:pPr>
            <a:endParaRPr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Arial" charset="0"/>
                <a:ea typeface="ＭＳ Ｐゴシック" charset="-128"/>
              </a:defRPr>
            </a:lvl1pPr>
          </a:lstStyle>
          <a:p>
            <a:pPr>
              <a:defRPr/>
            </a:pPr>
            <a:fld id="{129BE967-B870-4A15-994E-1C00CC85D98E}"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128"/>
              </a:defRPr>
            </a:lvl1pPr>
          </a:lstStyle>
          <a:p>
            <a:pPr>
              <a:defRPr/>
            </a:pPr>
            <a:endParaRPr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ea typeface="ＭＳ Ｐゴシック" charset="-128"/>
              </a:defRPr>
            </a:lvl1pPr>
          </a:lstStyle>
          <a:p>
            <a:pPr>
              <a:defRPr/>
            </a:pPr>
            <a:fld id="{54F6362C-28E0-444F-AC9A-21F5179231E0}" type="datetimeFigureOut">
              <a:rPr lang="ja-JP" altLang="en-US"/>
              <a:pPr>
                <a:defRPr/>
              </a:pPr>
              <a:t>2007/4/30</a:t>
            </a:fld>
            <a:endParaRPr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ea typeface="ＭＳ Ｐゴシック" charset="-128"/>
              </a:defRPr>
            </a:lvl1pPr>
          </a:lstStyle>
          <a:p>
            <a:pPr>
              <a:defRPr/>
            </a:pPr>
            <a:fld id="{70B693B1-29B2-4B88-A86B-DEDB68D91343}"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662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2662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F7E320C-A1A9-4AB1-9757-E73E3E95E3E9}" type="slidenum">
              <a:rPr lang="ja-JP" altLang="en-US" smtClean="0">
                <a:latin typeface="Arial" pitchFamily="34" charset="0"/>
                <a:ea typeface="ＭＳ Ｐゴシック" pitchFamily="50" charset="-128"/>
              </a:rPr>
              <a:pPr/>
              <a:t>1</a:t>
            </a:fld>
            <a:endParaRPr lang="en-US" altLang="ja-JP" smtClean="0">
              <a:latin typeface="Arial" pitchFamily="34" charset="0"/>
              <a:ea typeface="ＭＳ Ｐゴシック" pitchFamily="50"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noFill/>
          <a:ln>
            <a:miter lim="800000"/>
            <a:headEnd/>
            <a:tailEnd/>
          </a:ln>
        </p:spPr>
        <p:txBody>
          <a:bodyPr wrap="square" numCol="1" anchor="t" anchorCtr="0" compatLnSpc="1">
            <a:prstTxWarp prst="textNoShape">
              <a:avLst/>
            </a:prstTxWarp>
          </a:bodyPr>
          <a:lstStyle/>
          <a:p>
            <a:r>
              <a:rPr lang="en-US" altLang="ja-JP" smtClean="0">
                <a:latin typeface="Segoe Semibold"/>
                <a:ea typeface="ＭＳ Ｐゴシック" pitchFamily="50" charset="-128"/>
              </a:rPr>
              <a:t>Business Value Launch 2006</a:t>
            </a:r>
          </a:p>
        </p:txBody>
      </p:sp>
      <p:sp>
        <p:nvSpPr>
          <p:cNvPr id="35843" name="Rectangle 3"/>
          <p:cNvSpPr>
            <a:spLocks noGrp="1" noChangeArrowheads="1"/>
          </p:cNvSpPr>
          <p:nvPr>
            <p:ph type="dt" sz="quarter" idx="1"/>
          </p:nvPr>
        </p:nvSpPr>
        <p:spPr bwMode="auto">
          <a:noFill/>
          <a:ln>
            <a:miter lim="800000"/>
            <a:headEnd/>
            <a:tailEnd/>
          </a:ln>
        </p:spPr>
        <p:txBody>
          <a:bodyPr wrap="square" numCol="1" anchor="t" anchorCtr="0" compatLnSpc="1">
            <a:prstTxWarp prst="textNoShape">
              <a:avLst/>
            </a:prstTxWarp>
          </a:bodyPr>
          <a:lstStyle/>
          <a:p>
            <a:fld id="{9EF6E613-B4B5-41F8-924A-F8C078555E0F}" type="datetime8">
              <a:rPr lang="ja-JP" altLang="en-US" smtClean="0">
                <a:latin typeface="Segoe Semibold"/>
                <a:ea typeface="ＭＳ Ｐゴシック" pitchFamily="50" charset="-128"/>
              </a:rPr>
              <a:pPr/>
              <a:t>07/4/30 23時15分</a:t>
            </a:fld>
            <a:endParaRPr lang="en-US" altLang="ja-JP" smtClean="0">
              <a:latin typeface="Segoe Semibold"/>
              <a:ea typeface="ＭＳ Ｐゴシック" pitchFamily="50" charset="-128"/>
            </a:endParaRPr>
          </a:p>
        </p:txBody>
      </p:sp>
      <p:sp>
        <p:nvSpPr>
          <p:cNvPr id="35844" name="Rectangle 6"/>
          <p:cNvSpPr>
            <a:spLocks noGrp="1" noChangeArrowheads="1"/>
          </p:cNvSpPr>
          <p:nvPr>
            <p:ph type="ftr" sz="quarter" idx="4"/>
          </p:nvPr>
        </p:nvSpPr>
        <p:spPr bwMode="auto">
          <a:noFill/>
          <a:ln>
            <a:miter lim="800000"/>
            <a:headEnd/>
            <a:tailEnd/>
          </a:ln>
        </p:spPr>
        <p:txBody>
          <a:bodyPr wrap="square" numCol="1" anchorCtr="0" compatLnSpc="1">
            <a:prstTxWarp prst="textNoShape">
              <a:avLst/>
            </a:prstTxWarp>
          </a:bodyPr>
          <a:lstStyle/>
          <a:p>
            <a:r>
              <a:rPr lang="en-US" altLang="ja-JP" smtClean="0">
                <a:latin typeface="Segoe"/>
                <a:ea typeface="ＭＳ Ｐゴシック" pitchFamily="50" charset="-128"/>
              </a:rPr>
              <a:t>© 2006 Microsoft Corporation. All rights reserved. Microsoft, Windows, Windows Vista and other product names are or may be registered trademarks and/or trademarks in the U.S. and/or other countries.</a:t>
            </a:r>
          </a:p>
          <a:p>
            <a:r>
              <a:rPr lang="en-US" altLang="ja-JP" smtClean="0">
                <a:latin typeface="Segoe"/>
                <a:ea typeface="ＭＳ Ｐゴシック" pitchFamily="50" charset="-128"/>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tLang="ja-JP" smtClean="0">
                <a:latin typeface="Segoe"/>
                <a:ea typeface="ＭＳ Ｐゴシック" pitchFamily="50" charset="-128"/>
              </a:rPr>
            </a:br>
            <a:r>
              <a:rPr lang="en-US" altLang="ja-JP" smtClean="0">
                <a:latin typeface="Segoe"/>
                <a:ea typeface="ＭＳ Ｐゴシック" pitchFamily="50" charset="-128"/>
              </a:rPr>
              <a:t>MICROSOFT MAKES NO WARRANTIES, EXPRESS, IMPLIED OR STATUTORY, AS TO THE INFORMATION IN THIS PRESENTATION.</a:t>
            </a:r>
          </a:p>
        </p:txBody>
      </p:sp>
      <p:sp>
        <p:nvSpPr>
          <p:cNvPr id="35845"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65562AA9-B5BB-49D3-BDE6-13FE6385667E}" type="slidenum">
              <a:rPr lang="ja-JP" altLang="en-US" smtClean="0">
                <a:latin typeface="Segoe Semibold"/>
                <a:ea typeface="ＭＳ Ｐゴシック" pitchFamily="50" charset="-128"/>
              </a:rPr>
              <a:pPr/>
              <a:t>22</a:t>
            </a:fld>
            <a:endParaRPr lang="en-US" altLang="ja-JP" smtClean="0">
              <a:latin typeface="Segoe Semibold"/>
              <a:ea typeface="ＭＳ Ｐゴシック" pitchFamily="50" charset="-128"/>
            </a:endParaRPr>
          </a:p>
        </p:txBody>
      </p:sp>
      <p:sp>
        <p:nvSpPr>
          <p:cNvPr id="35846" name="Rectangle 4"/>
          <p:cNvSpPr>
            <a:spLocks noGrp="1" noRot="1" noChangeAspect="1" noChangeArrowheads="1" noTextEdit="1"/>
          </p:cNvSpPr>
          <p:nvPr>
            <p:ph type="sldImg"/>
          </p:nvPr>
        </p:nvSpPr>
        <p:spPr bwMode="auto">
          <a:noFill/>
          <a:ln>
            <a:solidFill>
              <a:srgbClr val="000000"/>
            </a:solidFill>
            <a:miter lim="800000"/>
            <a:headEnd/>
            <a:tailEnd/>
          </a:ln>
        </p:spPr>
      </p:sp>
      <p:sp>
        <p:nvSpPr>
          <p:cNvPr id="35847" name="Rectangle 5"/>
          <p:cNvSpPr>
            <a:spLocks noGrp="1" noChangeArrowheads="1"/>
          </p:cNvSpPr>
          <p:nvPr>
            <p:ph type="body" idx="1"/>
          </p:nvPr>
        </p:nvSpPr>
        <p:spPr bwMode="auto">
          <a:xfrm>
            <a:off x="414338" y="3775075"/>
            <a:ext cx="6021387" cy="228600"/>
          </a:xfrm>
          <a:noFill/>
        </p:spPr>
        <p:txBody>
          <a:bodyPr wrap="square" numCol="1" anchor="t" anchorCtr="0" compatLnSpc="1">
            <a:prstTxWarp prst="textNoShape">
              <a:avLst/>
            </a:prstTxWarp>
          </a:bodyPr>
          <a:lstStyle/>
          <a:p>
            <a:pPr eaLnBrk="1" hangingPunct="1"/>
            <a:endParaRPr lang="ja-JP" altLang="en-US" smtClean="0">
              <a:latin typeface="Segoe"/>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7651" name="ノート プレースホルダ 2"/>
          <p:cNvSpPr>
            <a:spLocks noGrp="1"/>
          </p:cNvSpPr>
          <p:nvPr>
            <p:ph type="body" idx="1"/>
          </p:nvPr>
        </p:nvSpPr>
        <p:spPr bwMode="auto">
          <a:noFill/>
        </p:spPr>
        <p:txBody>
          <a:bodyPr wrap="square" numCol="1" anchor="t" anchorCtr="0" compatLnSpc="1">
            <a:prstTxWarp prst="textNoShape">
              <a:avLst/>
            </a:prstTxWarp>
          </a:bodyPr>
          <a:lstStyle/>
          <a:p>
            <a:r>
              <a:rPr lang="ja-JP" altLang="en-US" smtClean="0"/>
              <a:t>こういう時間軸で見る</a:t>
            </a:r>
          </a:p>
        </p:txBody>
      </p:sp>
      <p:sp>
        <p:nvSpPr>
          <p:cNvPr id="2765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9B4C846-21F6-4BAA-ACD1-A0BF853092F9}" type="slidenum">
              <a:rPr lang="ja-JP" altLang="en-US" smtClean="0">
                <a:latin typeface="Arial" pitchFamily="34" charset="0"/>
                <a:ea typeface="ＭＳ Ｐゴシック" pitchFamily="50" charset="-128"/>
              </a:rPr>
              <a:pPr/>
              <a:t>3</a:t>
            </a:fld>
            <a:endParaRPr lang="en-US" altLang="ja-JP" smtClean="0">
              <a:latin typeface="Arial" pitchFamily="34" charset="0"/>
              <a:ea typeface="ＭＳ Ｐゴシック" pitchFamily="50"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p:spPr>
      </p:sp>
      <p:sp>
        <p:nvSpPr>
          <p:cNvPr id="28675" name="Rectangle 3"/>
          <p:cNvSpPr>
            <a:spLocks noGrp="1"/>
          </p:cNvSpPr>
          <p:nvPr>
            <p:ph type="body" idx="1"/>
          </p:nvPr>
        </p:nvSpPr>
        <p:spPr bwMode="auto">
          <a:noFill/>
        </p:spPr>
        <p:txBody>
          <a:bodyPr wrap="square" numCol="1" anchor="t" anchorCtr="0" compatLnSpc="1">
            <a:prstTxWarp prst="textNoShape">
              <a:avLst/>
            </a:prstTxWarp>
          </a:bodyPr>
          <a:lstStyle/>
          <a:p>
            <a:r>
              <a:rPr lang="ja-JP" altLang="en-US" smtClean="0"/>
              <a:t>この中では、こういうことで統一する</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TextEdit="1"/>
          </p:cNvSpPr>
          <p:nvPr>
            <p:ph type="sldImg"/>
          </p:nvPr>
        </p:nvSpPr>
        <p:spPr bwMode="auto">
          <a:noFill/>
          <a:ln>
            <a:solidFill>
              <a:srgbClr val="000000"/>
            </a:solidFill>
            <a:miter lim="800000"/>
            <a:headEnd/>
            <a:tailEnd/>
          </a:ln>
        </p:spPr>
      </p:sp>
      <p:sp>
        <p:nvSpPr>
          <p:cNvPr id="29699" name="Rectangle 3"/>
          <p:cNvSpPr>
            <a:spLocks noGrp="1"/>
          </p:cNvSpPr>
          <p:nvPr>
            <p:ph type="body" idx="1"/>
          </p:nvPr>
        </p:nvSpPr>
        <p:spPr bwMode="auto">
          <a:noFill/>
        </p:spPr>
        <p:txBody>
          <a:bodyPr wrap="square" numCol="1" anchor="t" anchorCtr="0" compatLnSpc="1">
            <a:prstTxWarp prst="textNoShape">
              <a:avLst/>
            </a:prstTxWarp>
          </a:bodyPr>
          <a:lstStyle/>
          <a:p>
            <a:r>
              <a:rPr lang="ja-JP" altLang="en-US" smtClean="0"/>
              <a:t>「デフォルト」に関しては、</a:t>
            </a:r>
            <a:r>
              <a:rPr lang="en-US" altLang="ja-JP" smtClean="0"/>
              <a:t>XP SP1 </a:t>
            </a:r>
            <a:r>
              <a:rPr lang="ja-JP" altLang="en-US" smtClean="0"/>
              <a:t>まで該当する。</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TextEdit="1"/>
          </p:cNvSpPr>
          <p:nvPr>
            <p:ph type="sldImg"/>
          </p:nvPr>
        </p:nvSpPr>
        <p:spPr bwMode="auto">
          <a:noFill/>
          <a:ln>
            <a:solidFill>
              <a:srgbClr val="000000"/>
            </a:solidFill>
            <a:miter lim="800000"/>
            <a:headEnd/>
            <a:tailEnd/>
          </a:ln>
        </p:spPr>
      </p:sp>
      <p:sp>
        <p:nvSpPr>
          <p:cNvPr id="30723" name="Rectangle 3"/>
          <p:cNvSpPr>
            <a:spLocks noGrp="1"/>
          </p:cNvSpPr>
          <p:nvPr>
            <p:ph type="body" idx="1"/>
          </p:nvPr>
        </p:nvSpPr>
        <p:spPr bwMode="auto">
          <a:noFill/>
        </p:spPr>
        <p:txBody>
          <a:bodyPr wrap="square" numCol="1" anchor="t" anchorCtr="0" compatLnSpc="1">
            <a:prstTxWarp prst="textNoShape">
              <a:avLst/>
            </a:prstTxWarp>
          </a:bodyPr>
          <a:lstStyle/>
          <a:p>
            <a:r>
              <a:rPr lang="ja-JP" altLang="en-US" smtClean="0"/>
              <a:t>家庭用は </a:t>
            </a:r>
            <a:r>
              <a:rPr lang="en-US" altLang="ja-JP" smtClean="0"/>
              <a:t>Users </a:t>
            </a:r>
            <a:r>
              <a:rPr lang="ja-JP" altLang="en-US" smtClean="0"/>
              <a:t>にある。</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TextEdit="1"/>
          </p:cNvSpPr>
          <p:nvPr>
            <p:ph type="sldImg"/>
          </p:nvPr>
        </p:nvSpPr>
        <p:spPr bwMode="auto">
          <a:noFill/>
          <a:ln>
            <a:solidFill>
              <a:srgbClr val="000000"/>
            </a:solidFill>
            <a:miter lim="800000"/>
            <a:headEnd/>
            <a:tailEnd/>
          </a:ln>
        </p:spPr>
      </p:sp>
      <p:sp>
        <p:nvSpPr>
          <p:cNvPr id="31747" name="Rectangle 3"/>
          <p:cNvSpPr>
            <a:spLocks noGrp="1"/>
          </p:cNvSpPr>
          <p:nvPr>
            <p:ph type="body" idx="1"/>
          </p:nvPr>
        </p:nvSpPr>
        <p:spPr bwMode="auto">
          <a:noFill/>
        </p:spPr>
        <p:txBody>
          <a:bodyPr wrap="square" numCol="1" anchor="t" anchorCtr="0" compatLnSpc="1">
            <a:prstTxWarp prst="textNoShape">
              <a:avLst/>
            </a:prstTxWarp>
          </a:bodyPr>
          <a:lstStyle/>
          <a:p>
            <a:r>
              <a:rPr lang="ja-JP" altLang="en-US" smtClean="0"/>
              <a:t>アセンブリに厳密名（バージョニング）をつけるために署名するのとは別。</a:t>
            </a:r>
          </a:p>
          <a:p>
            <a:r>
              <a:rPr lang="ja-JP" altLang="en-US" smtClean="0"/>
              <a:t>開発者に対する注意と、使用者に対する注意。</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TextEdit="1"/>
          </p:cNvSpPr>
          <p:nvPr>
            <p:ph type="sldImg"/>
          </p:nvPr>
        </p:nvSpPr>
        <p:spPr bwMode="auto">
          <a:noFill/>
          <a:ln>
            <a:solidFill>
              <a:srgbClr val="000000"/>
            </a:solidFill>
            <a:miter lim="800000"/>
            <a:headEnd/>
            <a:tailEnd/>
          </a:ln>
        </p:spPr>
      </p:sp>
      <p:sp>
        <p:nvSpPr>
          <p:cNvPr id="32771" name="Rectangle 3"/>
          <p:cNvSpPr>
            <a:spLocks noGrp="1"/>
          </p:cNvSpPr>
          <p:nvPr>
            <p:ph type="body" idx="1"/>
          </p:nvPr>
        </p:nvSpPr>
        <p:spPr bwMode="auto">
          <a:noFill/>
        </p:spPr>
        <p:txBody>
          <a:bodyPr wrap="square" numCol="1" anchor="t" anchorCtr="0" compatLnSpc="1">
            <a:prstTxWarp prst="textNoShape">
              <a:avLst/>
            </a:prstTxWarp>
          </a:bodyPr>
          <a:lstStyle/>
          <a:p>
            <a:r>
              <a:rPr lang="ja-JP" altLang="en-US" smtClean="0"/>
              <a:t>開発者に対する注意。</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TextEdit="1"/>
          </p:cNvSpPr>
          <p:nvPr>
            <p:ph type="sldImg"/>
          </p:nvPr>
        </p:nvSpPr>
        <p:spPr bwMode="auto">
          <a:noFill/>
          <a:ln>
            <a:solidFill>
              <a:srgbClr val="000000"/>
            </a:solidFill>
            <a:miter lim="800000"/>
            <a:headEnd/>
            <a:tailEnd/>
          </a:ln>
        </p:spPr>
      </p:sp>
      <p:sp>
        <p:nvSpPr>
          <p:cNvPr id="33795" name="Rectangle 3"/>
          <p:cNvSpPr>
            <a:spLocks noGrp="1"/>
          </p:cNvSpPr>
          <p:nvPr>
            <p:ph type="body" idx="1"/>
          </p:nvPr>
        </p:nvSpPr>
        <p:spPr bwMode="auto">
          <a:noFill/>
        </p:spPr>
        <p:txBody>
          <a:bodyPr wrap="square" numCol="1" anchor="t" anchorCtr="0" compatLnSpc="1">
            <a:prstTxWarp prst="textNoShape">
              <a:avLst/>
            </a:prstTxWarp>
          </a:bodyPr>
          <a:lstStyle/>
          <a:p>
            <a:r>
              <a:rPr lang="ja-JP" altLang="en-US" smtClean="0"/>
              <a:t>主に使用者に対する注意。</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TextEdit="1"/>
          </p:cNvSpPr>
          <p:nvPr>
            <p:ph type="sldImg"/>
          </p:nvPr>
        </p:nvSpPr>
        <p:spPr bwMode="auto">
          <a:noFill/>
          <a:ln>
            <a:solidFill>
              <a:srgbClr val="000000"/>
            </a:solidFill>
            <a:miter lim="800000"/>
            <a:headEnd/>
            <a:tailEnd/>
          </a:ln>
        </p:spPr>
      </p:sp>
      <p:sp>
        <p:nvSpPr>
          <p:cNvPr id="34819" name="Rectangle 3"/>
          <p:cNvSpPr>
            <a:spLocks noGrp="1"/>
          </p:cNvSpPr>
          <p:nvPr>
            <p:ph type="body" idx="1"/>
          </p:nvPr>
        </p:nvSpPr>
        <p:spPr bwMode="auto">
          <a:noFill/>
        </p:spPr>
        <p:txBody>
          <a:bodyPr wrap="square" numCol="1" anchor="t" anchorCtr="0" compatLnSpc="1">
            <a:prstTxWarp prst="textNoShape">
              <a:avLst/>
            </a:prstTxWarp>
          </a:bodyPr>
          <a:lstStyle/>
          <a:p>
            <a:r>
              <a:rPr lang="ja-JP" altLang="en-US" smtClean="0"/>
              <a:t>すべて「証明書の詐称が可能」なところから発する。</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7"/>
          <p:cNvSpPr>
            <a:spLocks noGrp="1" noChangeArrowheads="1"/>
          </p:cNvSpPr>
          <p:nvPr>
            <p:ph type="ftr" sz="quarter" idx="10"/>
          </p:nvPr>
        </p:nvSpPr>
        <p:spPr>
          <a:ln/>
        </p:spPr>
        <p:txBody>
          <a:bodyPr/>
          <a:lstStyle>
            <a:lvl1pPr>
              <a:defRPr/>
            </a:lvl1pPr>
          </a:lstStyle>
          <a:p>
            <a:pPr>
              <a:defRPr/>
            </a:pPr>
            <a:r>
              <a:rPr lang="ja-JP" altLang="en-US"/>
              <a:t>わんくま同盟 大阪勉強会＃８</a:t>
            </a:r>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38925" y="274638"/>
            <a:ext cx="2058988" cy="5818187"/>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29325" cy="5818187"/>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7"/>
          <p:cNvSpPr>
            <a:spLocks noGrp="1" noChangeArrowheads="1"/>
          </p:cNvSpPr>
          <p:nvPr>
            <p:ph type="ftr" sz="quarter" idx="10"/>
          </p:nvPr>
        </p:nvSpPr>
        <p:spPr>
          <a:ln/>
        </p:spPr>
        <p:txBody>
          <a:bodyPr/>
          <a:lstStyle>
            <a:lvl1pPr>
              <a:defRPr/>
            </a:lvl1pPr>
          </a:lstStyle>
          <a:p>
            <a:pPr>
              <a:defRPr/>
            </a:pPr>
            <a:r>
              <a:rPr lang="ja-JP" altLang="en-US"/>
              <a:t>わんくま同盟 大阪勉強会＃８</a:t>
            </a:r>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7"/>
          <p:cNvSpPr>
            <a:spLocks noGrp="1" noChangeArrowheads="1"/>
          </p:cNvSpPr>
          <p:nvPr>
            <p:ph type="ftr" sz="quarter" idx="10"/>
          </p:nvPr>
        </p:nvSpPr>
        <p:spPr>
          <a:ln/>
        </p:spPr>
        <p:txBody>
          <a:bodyPr/>
          <a:lstStyle>
            <a:lvl1pPr>
              <a:defRPr/>
            </a:lvl1pPr>
          </a:lstStyle>
          <a:p>
            <a:pPr>
              <a:defRPr/>
            </a:pPr>
            <a:r>
              <a:rPr lang="ja-JP" altLang="en-US"/>
              <a:t>わんくま同盟 大阪勉強会＃８</a:t>
            </a:r>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68313" y="1052513"/>
            <a:ext cx="4038600" cy="5040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59313" y="1052513"/>
            <a:ext cx="4038600" cy="5040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7"/>
          <p:cNvSpPr>
            <a:spLocks noGrp="1" noChangeArrowheads="1"/>
          </p:cNvSpPr>
          <p:nvPr>
            <p:ph type="ftr" sz="quarter" idx="10"/>
          </p:nvPr>
        </p:nvSpPr>
        <p:spPr>
          <a:ln/>
        </p:spPr>
        <p:txBody>
          <a:bodyPr/>
          <a:lstStyle>
            <a:lvl1pPr>
              <a:defRPr/>
            </a:lvl1pPr>
          </a:lstStyle>
          <a:p>
            <a:pPr>
              <a:defRPr/>
            </a:pPr>
            <a:r>
              <a:rPr lang="ja-JP" altLang="en-US"/>
              <a:t>わんくま同盟 大阪勉強会＃８</a:t>
            </a:r>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7"/>
          <p:cNvSpPr>
            <a:spLocks noGrp="1" noChangeArrowheads="1"/>
          </p:cNvSpPr>
          <p:nvPr>
            <p:ph type="ftr" sz="quarter" idx="10"/>
          </p:nvPr>
        </p:nvSpPr>
        <p:spPr>
          <a:ln/>
        </p:spPr>
        <p:txBody>
          <a:bodyPr/>
          <a:lstStyle>
            <a:lvl1pPr>
              <a:defRPr/>
            </a:lvl1pPr>
          </a:lstStyle>
          <a:p>
            <a:pPr>
              <a:defRPr/>
            </a:pPr>
            <a:r>
              <a:rPr lang="ja-JP" altLang="en-US"/>
              <a:t>わんくま同盟 大阪勉強会＃８</a:t>
            </a:r>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 タイトルの書式設定</a:t>
            </a:r>
            <a:endParaRPr lang="ja-JP" altLang="en-US" dirty="0"/>
          </a:p>
        </p:txBody>
      </p:sp>
      <p:sp>
        <p:nvSpPr>
          <p:cNvPr id="3" name="Rectangle 7"/>
          <p:cNvSpPr>
            <a:spLocks noGrp="1" noChangeArrowheads="1"/>
          </p:cNvSpPr>
          <p:nvPr>
            <p:ph type="ftr" sz="quarter" idx="10"/>
          </p:nvPr>
        </p:nvSpPr>
        <p:spPr>
          <a:ln/>
        </p:spPr>
        <p:txBody>
          <a:bodyPr/>
          <a:lstStyle>
            <a:lvl1pPr>
              <a:defRPr/>
            </a:lvl1pPr>
          </a:lstStyle>
          <a:p>
            <a:pPr>
              <a:defRPr/>
            </a:pPr>
            <a:r>
              <a:rPr lang="ja-JP" altLang="en-US"/>
              <a:t>わんくま同盟 大阪勉強会＃８</a:t>
            </a:r>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7"/>
          <p:cNvSpPr>
            <a:spLocks noGrp="1" noChangeArrowheads="1"/>
          </p:cNvSpPr>
          <p:nvPr>
            <p:ph type="ftr" sz="quarter" idx="10"/>
          </p:nvPr>
        </p:nvSpPr>
        <p:spPr>
          <a:ln/>
        </p:spPr>
        <p:txBody>
          <a:bodyPr/>
          <a:lstStyle>
            <a:lvl1pPr>
              <a:defRPr/>
            </a:lvl1pPr>
          </a:lstStyle>
          <a:p>
            <a:pPr>
              <a:defRPr/>
            </a:pPr>
            <a:r>
              <a:rPr lang="ja-JP" altLang="en-US"/>
              <a:t>わんくま同盟 大阪勉強会＃８</a:t>
            </a:r>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7"/>
          <p:cNvSpPr>
            <a:spLocks noGrp="1" noChangeArrowheads="1"/>
          </p:cNvSpPr>
          <p:nvPr>
            <p:ph type="ftr" sz="quarter" idx="10"/>
          </p:nvPr>
        </p:nvSpPr>
        <p:spPr>
          <a:ln/>
        </p:spPr>
        <p:txBody>
          <a:bodyPr/>
          <a:lstStyle>
            <a:lvl1pPr>
              <a:defRPr/>
            </a:lvl1pPr>
          </a:lstStyle>
          <a:p>
            <a:pPr>
              <a:defRPr/>
            </a:pPr>
            <a:r>
              <a:rPr lang="ja-JP" altLang="en-US"/>
              <a:t>わんくま同盟 大阪勉強会＃８</a:t>
            </a:r>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7"/>
          <p:cNvSpPr>
            <a:spLocks noGrp="1" noChangeArrowheads="1"/>
          </p:cNvSpPr>
          <p:nvPr>
            <p:ph type="ftr" sz="quarter" idx="10"/>
          </p:nvPr>
        </p:nvSpPr>
        <p:spPr>
          <a:ln/>
        </p:spPr>
        <p:txBody>
          <a:bodyPr/>
          <a:lstStyle>
            <a:lvl1pPr>
              <a:defRPr/>
            </a:lvl1pPr>
          </a:lstStyle>
          <a:p>
            <a:pPr>
              <a:defRPr/>
            </a:pPr>
            <a:r>
              <a:rPr lang="ja-JP" altLang="en-US"/>
              <a:t>わんくま同盟 大阪勉強会＃８</a:t>
            </a:r>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7"/>
          <p:cNvSpPr>
            <a:spLocks noGrp="1" noChangeArrowheads="1"/>
          </p:cNvSpPr>
          <p:nvPr>
            <p:ph type="ftr" sz="quarter" idx="10"/>
          </p:nvPr>
        </p:nvSpPr>
        <p:spPr>
          <a:ln/>
        </p:spPr>
        <p:txBody>
          <a:bodyPr/>
          <a:lstStyle>
            <a:lvl1pPr>
              <a:defRPr/>
            </a:lvl1pPr>
          </a:lstStyle>
          <a:p>
            <a:pPr>
              <a:defRPr/>
            </a:pPr>
            <a:r>
              <a:rPr lang="ja-JP" altLang="en-US"/>
              <a:t>わんくま同盟 大阪勉強会＃８</a:t>
            </a:r>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4" descr="C:\Users\localnaka\Desktop\wankuma-logo20.bmp"/>
          <p:cNvPicPr>
            <a:picLocks noChangeAspect="1" noChangeArrowheads="1"/>
          </p:cNvPicPr>
          <p:nvPr/>
        </p:nvPicPr>
        <p:blipFill>
          <a:blip r:embed="rId13"/>
          <a:srcRect/>
          <a:stretch>
            <a:fillRect/>
          </a:stretch>
        </p:blipFill>
        <p:spPr bwMode="auto">
          <a:xfrm>
            <a:off x="0" y="0"/>
            <a:ext cx="9144000" cy="6464300"/>
          </a:xfrm>
          <a:prstGeom prst="rect">
            <a:avLst/>
          </a:prstGeom>
          <a:noFill/>
          <a:ln w="9525">
            <a:noFill/>
            <a:miter lim="800000"/>
            <a:headEnd/>
            <a:tailEnd/>
          </a:ln>
        </p:spPr>
      </p:pic>
      <p:sp>
        <p:nvSpPr>
          <p:cNvPr id="4101" name="Rectangle 5"/>
          <p:cNvSpPr>
            <a:spLocks noChangeArrowheads="1"/>
          </p:cNvSpPr>
          <p:nvPr/>
        </p:nvSpPr>
        <p:spPr bwMode="auto">
          <a:xfrm>
            <a:off x="500063" y="6156325"/>
            <a:ext cx="8115300" cy="571500"/>
          </a:xfrm>
          <a:prstGeom prst="rect">
            <a:avLst/>
          </a:prstGeom>
          <a:solidFill>
            <a:srgbClr val="F3BB50"/>
          </a:solidFill>
          <a:ln w="9525">
            <a:noFill/>
            <a:miter lim="800000"/>
            <a:headEnd/>
            <a:tailEnd/>
          </a:ln>
          <a:effectLst/>
        </p:spPr>
        <p:txBody>
          <a:bodyPr anchor="ctr"/>
          <a:lstStyle/>
          <a:p>
            <a:pPr algn="ctr">
              <a:defRPr/>
            </a:pPr>
            <a:endParaRPr kumimoji="0" lang="ja-JP" altLang="ja-JP" sz="2400">
              <a:solidFill>
                <a:schemeClr val="tx2"/>
              </a:solidFill>
              <a:latin typeface="Arial" charset="0"/>
              <a:ea typeface="ＭＳ Ｐゴシック" charset="-128"/>
            </a:endParaRPr>
          </a:p>
        </p:txBody>
      </p:sp>
      <p:sp>
        <p:nvSpPr>
          <p:cNvPr id="1028"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9" name="Rectangle 3"/>
          <p:cNvSpPr>
            <a:spLocks noGrp="1" noChangeArrowheads="1"/>
          </p:cNvSpPr>
          <p:nvPr>
            <p:ph type="body" idx="1"/>
          </p:nvPr>
        </p:nvSpPr>
        <p:spPr bwMode="auto">
          <a:xfrm>
            <a:off x="468313" y="1052513"/>
            <a:ext cx="8229600" cy="50403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pic>
        <p:nvPicPr>
          <p:cNvPr id="1030" name="Picture 4"/>
          <p:cNvPicPr>
            <a:picLocks noChangeAspect="1" noChangeArrowheads="1"/>
          </p:cNvPicPr>
          <p:nvPr/>
        </p:nvPicPr>
        <p:blipFill>
          <a:blip r:embed="rId14"/>
          <a:srcRect/>
          <a:stretch>
            <a:fillRect/>
          </a:stretch>
        </p:blipFill>
        <p:spPr bwMode="auto">
          <a:xfrm>
            <a:off x="500063" y="6215063"/>
            <a:ext cx="1524000" cy="500062"/>
          </a:xfrm>
          <a:prstGeom prst="rect">
            <a:avLst/>
          </a:prstGeom>
          <a:noFill/>
          <a:ln w="9525">
            <a:noFill/>
            <a:miter lim="800000"/>
            <a:headEnd/>
            <a:tailEnd/>
          </a:ln>
        </p:spPr>
      </p:pic>
      <p:sp>
        <p:nvSpPr>
          <p:cNvPr id="4103" name="Rectangle 7"/>
          <p:cNvSpPr>
            <a:spLocks noGrp="1" noChangeArrowheads="1"/>
          </p:cNvSpPr>
          <p:nvPr>
            <p:ph type="ftr" sz="quarter" idx="3"/>
          </p:nvPr>
        </p:nvSpPr>
        <p:spPr bwMode="auto">
          <a:xfrm>
            <a:off x="3132138" y="6245225"/>
            <a:ext cx="5472112"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2400"/>
            </a:lvl1pPr>
          </a:lstStyle>
          <a:p>
            <a:pPr>
              <a:defRPr/>
            </a:pPr>
            <a:r>
              <a:rPr lang="ja-JP" altLang="en-US"/>
              <a:t>わんくま同盟 大阪勉強会＃８</a:t>
            </a:r>
            <a:endParaRPr lang="en-US" altLang="ja-JP"/>
          </a:p>
        </p:txBody>
      </p:sp>
    </p:spTree>
  </p:cSld>
  <p:clrMap bg1="lt1" tx1="dk1" bg2="lt2" tx2="dk2" accent1="accent1" accent2="accent2" accent3="accent3" accent4="accent4" accent5="accent5" accent6="accent6" hlink="hlink" folHlink="folHlink"/>
  <p:sldLayoutIdLst>
    <p:sldLayoutId id="2147483766" r:id="rId1"/>
    <p:sldLayoutId id="2147483765" r:id="rId2"/>
    <p:sldLayoutId id="2147483764" r:id="rId3"/>
    <p:sldLayoutId id="2147483763" r:id="rId4"/>
    <p:sldLayoutId id="2147483762" r:id="rId5"/>
    <p:sldLayoutId id="2147483761" r:id="rId6"/>
    <p:sldLayoutId id="2147483760" r:id="rId7"/>
    <p:sldLayoutId id="2147483759" r:id="rId8"/>
    <p:sldLayoutId id="2147483758" r:id="rId9"/>
    <p:sldLayoutId id="2147483757" r:id="rId10"/>
    <p:sldLayoutId id="2147483767" r:id="rId11"/>
  </p:sldLayoutIdLst>
  <p:hf sldNum="0" hdr="0" dt="0"/>
  <p:txStyles>
    <p:titleStyle>
      <a:lvl1pPr algn="ctr" rtl="0" eaLnBrk="0" fontAlgn="base" hangingPunct="0">
        <a:spcBef>
          <a:spcPct val="0"/>
        </a:spcBef>
        <a:spcAft>
          <a:spcPct val="0"/>
        </a:spcAft>
        <a:defRPr kumimoji="1" sz="3600">
          <a:solidFill>
            <a:schemeClr val="tx2"/>
          </a:solidFill>
          <a:latin typeface="+mj-lt"/>
          <a:ea typeface="+mj-ea"/>
          <a:cs typeface="+mj-cs"/>
        </a:defRPr>
      </a:lvl1pPr>
      <a:lvl2pPr algn="ctr" rtl="0" eaLnBrk="0" fontAlgn="base" hangingPunct="0">
        <a:spcBef>
          <a:spcPct val="0"/>
        </a:spcBef>
        <a:spcAft>
          <a:spcPct val="0"/>
        </a:spcAft>
        <a:defRPr kumimoji="1" sz="36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36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36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36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www.atmarkit.co.jp/fdotnet/dotnettips/235embmanifest/embmanifest.html" TargetMode="External"/><Relationship Id="rId2" Type="http://schemas.openxmlformats.org/officeDocument/2006/relationships/hyperlink" Target="http://blogs.msdn.com/tsmatsuz/archive/2007/01/25/windows-vista-uac-part-2.aspx" TargetMode="External"/><Relationship Id="rId1" Type="http://schemas.openxmlformats.org/officeDocument/2006/relationships/slideLayout" Target="../slideLayouts/slideLayout1.xml"/><Relationship Id="rId4" Type="http://schemas.openxmlformats.org/officeDocument/2006/relationships/hyperlink" Target="http://msdn2.microsoft.com/ja-jp/library/ms235591(VS.80).asp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blogs.msdn.com/uac/" TargetMode="External"/><Relationship Id="rId2" Type="http://schemas.openxmlformats.org/officeDocument/2006/relationships/hyperlink" Target="http://www.microsoft.com/japan/technet/windowsvista/webcasts.mspx" TargetMode="External"/><Relationship Id="rId1" Type="http://schemas.openxmlformats.org/officeDocument/2006/relationships/slideLayout" Target="../slideLayouts/slideLayout1.xml"/><Relationship Id="rId5" Type="http://schemas.openxmlformats.org/officeDocument/2006/relationships/hyperlink" Target="http://msdn2.microsoft.com/en-us/library/aa480150.aspx" TargetMode="External"/><Relationship Id="rId4" Type="http://schemas.openxmlformats.org/officeDocument/2006/relationships/hyperlink" Target="http://www.microsoft.com/japan/msdn/windowsvista/default.asp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www.microsoft.com/japan/technet/security/prodtech/windowsxp/secwinxp/xpsgch01.mspx" TargetMode="External"/><Relationship Id="rId2" Type="http://schemas.openxmlformats.org/officeDocument/2006/relationships/hyperlink" Target="http://www.microsoft.com/japan/technet/security/prodtech/windows2000/win2khg/01intro.mspx" TargetMode="External"/><Relationship Id="rId1" Type="http://schemas.openxmlformats.org/officeDocument/2006/relationships/slideLayout" Target="../slideLayouts/slideLayout1.xml"/><Relationship Id="rId4" Type="http://schemas.openxmlformats.org/officeDocument/2006/relationships/hyperlink" Target="http://www.microsoft.com/japan/technet/security/prodtech/windowsserver2003/W2003HG/SGCH00.mspx"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ftr" sz="quarter" idx="10"/>
          </p:nvPr>
        </p:nvSpPr>
        <p:spPr>
          <a:noFill/>
        </p:spPr>
        <p:txBody>
          <a:bodyPr/>
          <a:lstStyle/>
          <a:p>
            <a:r>
              <a:rPr lang="ja-JP" altLang="en-US" smtClean="0"/>
              <a:t>わんくま同盟 大阪勉強会＃８</a:t>
            </a:r>
            <a:endParaRPr lang="en-US" altLang="ja-JP" smtClean="0"/>
          </a:p>
        </p:txBody>
      </p:sp>
      <p:sp>
        <p:nvSpPr>
          <p:cNvPr id="3075" name="Rectangle 7"/>
          <p:cNvSpPr txBox="1">
            <a:spLocks noGrp="1" noChangeArrowheads="1"/>
          </p:cNvSpPr>
          <p:nvPr/>
        </p:nvSpPr>
        <p:spPr bwMode="auto">
          <a:xfrm>
            <a:off x="3132138" y="6245225"/>
            <a:ext cx="5472112" cy="476250"/>
          </a:xfrm>
          <a:prstGeom prst="rect">
            <a:avLst/>
          </a:prstGeom>
          <a:noFill/>
          <a:ln w="9525">
            <a:noFill/>
            <a:miter lim="800000"/>
            <a:headEnd/>
            <a:tailEnd/>
          </a:ln>
        </p:spPr>
        <p:txBody>
          <a:bodyPr/>
          <a:lstStyle/>
          <a:p>
            <a:r>
              <a:rPr lang="ja-JP" altLang="en-US" sz="2400"/>
              <a:t>わんくま同盟 大阪勉強会＃８</a:t>
            </a:r>
            <a:endParaRPr lang="en-US" altLang="ja-JP" sz="2400"/>
          </a:p>
        </p:txBody>
      </p:sp>
      <p:sp>
        <p:nvSpPr>
          <p:cNvPr id="3076" name="Rectangle 2"/>
          <p:cNvSpPr>
            <a:spLocks noGrp="1" noChangeArrowheads="1"/>
          </p:cNvSpPr>
          <p:nvPr>
            <p:ph type="ctrTitle" idx="4294967295"/>
          </p:nvPr>
        </p:nvSpPr>
        <p:spPr>
          <a:xfrm>
            <a:off x="685800" y="2130425"/>
            <a:ext cx="7772400" cy="1470025"/>
          </a:xfrm>
        </p:spPr>
        <p:txBody>
          <a:bodyPr/>
          <a:lstStyle/>
          <a:p>
            <a:pPr eaLnBrk="1" hangingPunct="1"/>
            <a:r>
              <a:rPr lang="ja-JP" altLang="en-US" sz="4000" smtClean="0"/>
              <a:t>セキュリティを考えた</a:t>
            </a:r>
            <a:r>
              <a:rPr lang="en-US" altLang="ja-JP" sz="4000" smtClean="0"/>
              <a:t>UAC</a:t>
            </a:r>
          </a:p>
        </p:txBody>
      </p:sp>
      <p:sp>
        <p:nvSpPr>
          <p:cNvPr id="3077" name="Rectangle 4"/>
          <p:cNvSpPr>
            <a:spLocks noGrp="1" noChangeArrowheads="1"/>
          </p:cNvSpPr>
          <p:nvPr>
            <p:ph type="subTitle" idx="4294967295"/>
          </p:nvPr>
        </p:nvSpPr>
        <p:spPr>
          <a:xfrm>
            <a:off x="1371600" y="3886200"/>
            <a:ext cx="6400800" cy="1752600"/>
          </a:xfrm>
        </p:spPr>
        <p:txBody>
          <a:bodyPr/>
          <a:lstStyle/>
          <a:p>
            <a:pPr marL="0" indent="0" algn="ctr" eaLnBrk="1" hangingPunct="1">
              <a:buFontTx/>
              <a:buNone/>
            </a:pPr>
            <a:r>
              <a:rPr lang="ja-JP" altLang="en-US" smtClean="0"/>
              <a:t>はなおか じった</a:t>
            </a:r>
            <a:endParaRPr lang="en-US" altLang="ja-JP" sz="1800" smtClean="0"/>
          </a:p>
        </p:txBody>
      </p:sp>
      <p:pic>
        <p:nvPicPr>
          <p:cNvPr id="3078" name="Picture 8" descr="J:\設定ファイル\MVP Logo Kit\MVP Logo Kit\MVP_Horizontal_FullColor.png"/>
          <p:cNvPicPr>
            <a:picLocks noChangeAspect="1" noChangeArrowheads="1"/>
          </p:cNvPicPr>
          <p:nvPr/>
        </p:nvPicPr>
        <p:blipFill>
          <a:blip r:embed="rId3"/>
          <a:srcRect/>
          <a:stretch>
            <a:fillRect/>
          </a:stretch>
        </p:blipFill>
        <p:spPr bwMode="auto">
          <a:xfrm>
            <a:off x="7572375" y="5429250"/>
            <a:ext cx="1228725" cy="4968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ftr" sz="quarter" idx="10"/>
          </p:nvPr>
        </p:nvSpPr>
        <p:spPr>
          <a:noFill/>
        </p:spPr>
        <p:txBody>
          <a:bodyPr/>
          <a:lstStyle/>
          <a:p>
            <a:r>
              <a:rPr lang="ja-JP" altLang="en-US" smtClean="0"/>
              <a:t>わんくま同盟 大阪勉強会＃８</a:t>
            </a:r>
            <a:endParaRPr lang="en-US" altLang="ja-JP" smtClean="0"/>
          </a:p>
        </p:txBody>
      </p:sp>
      <p:sp>
        <p:nvSpPr>
          <p:cNvPr id="12291" name="Rectangle 7"/>
          <p:cNvSpPr txBox="1">
            <a:spLocks noGrp="1" noChangeArrowheads="1"/>
          </p:cNvSpPr>
          <p:nvPr/>
        </p:nvSpPr>
        <p:spPr bwMode="auto">
          <a:xfrm>
            <a:off x="3132138" y="6245225"/>
            <a:ext cx="5472112" cy="476250"/>
          </a:xfrm>
          <a:prstGeom prst="rect">
            <a:avLst/>
          </a:prstGeom>
          <a:noFill/>
          <a:ln w="9525">
            <a:noFill/>
            <a:miter lim="800000"/>
            <a:headEnd/>
            <a:tailEnd/>
          </a:ln>
        </p:spPr>
        <p:txBody>
          <a:bodyPr/>
          <a:lstStyle/>
          <a:p>
            <a:r>
              <a:rPr lang="ja-JP" altLang="en-US" sz="2400"/>
              <a:t>わんくま同盟 大阪勉強会＃８</a:t>
            </a:r>
            <a:endParaRPr lang="en-US" altLang="ja-JP" sz="2400"/>
          </a:p>
        </p:txBody>
      </p:sp>
      <p:pic>
        <p:nvPicPr>
          <p:cNvPr id="6" name="図 5" descr="TWC.jpg"/>
          <p:cNvPicPr>
            <a:picLocks noChangeAspect="1"/>
          </p:cNvPicPr>
          <p:nvPr/>
        </p:nvPicPr>
        <p:blipFill>
          <a:blip r:embed="rId2">
            <a:lum bright="70000" contrast="-70000"/>
          </a:blip>
          <a:srcRect/>
          <a:stretch>
            <a:fillRect/>
          </a:stretch>
        </p:blipFill>
        <p:spPr bwMode="auto">
          <a:xfrm>
            <a:off x="214313" y="2571750"/>
            <a:ext cx="4762500" cy="3571875"/>
          </a:xfrm>
          <a:prstGeom prst="rect">
            <a:avLst/>
          </a:prstGeom>
          <a:noFill/>
          <a:ln w="9525">
            <a:noFill/>
            <a:miter lim="800000"/>
            <a:headEnd/>
            <a:tailEnd/>
          </a:ln>
        </p:spPr>
      </p:pic>
      <p:sp>
        <p:nvSpPr>
          <p:cNvPr id="12293" name="タイトル 1"/>
          <p:cNvSpPr>
            <a:spLocks noGrp="1"/>
          </p:cNvSpPr>
          <p:nvPr>
            <p:ph type="title"/>
          </p:nvPr>
        </p:nvSpPr>
        <p:spPr/>
        <p:txBody>
          <a:bodyPr/>
          <a:lstStyle/>
          <a:p>
            <a:pPr eaLnBrk="1" hangingPunct="1"/>
            <a:r>
              <a:rPr lang="en-US" altLang="ja-JP" smtClean="0"/>
              <a:t>Trustworthy Computing</a:t>
            </a:r>
            <a:endParaRPr lang="ja-JP" altLang="en-US" smtClean="0"/>
          </a:p>
        </p:txBody>
      </p:sp>
      <p:sp>
        <p:nvSpPr>
          <p:cNvPr id="3" name="コンテンツ プレースホルダ 2"/>
          <p:cNvSpPr>
            <a:spLocks noGrp="1"/>
          </p:cNvSpPr>
          <p:nvPr>
            <p:ph idx="1"/>
          </p:nvPr>
        </p:nvSpPr>
        <p:spPr>
          <a:xfrm>
            <a:off x="468313" y="1052513"/>
            <a:ext cx="3746500" cy="5040312"/>
          </a:xfrm>
        </p:spPr>
        <p:txBody>
          <a:bodyPr/>
          <a:lstStyle/>
          <a:p>
            <a:pPr algn="ctr" eaLnBrk="1" hangingPunct="1">
              <a:buFontTx/>
              <a:buNone/>
              <a:defRPr/>
            </a:pPr>
            <a:r>
              <a:rPr lang="ja-JP" altLang="en-US" sz="4400" dirty="0" smtClean="0"/>
              <a:t>４つの柱</a:t>
            </a:r>
            <a:endParaRPr lang="en-US" altLang="ja-JP" sz="4400" dirty="0" smtClean="0"/>
          </a:p>
          <a:p>
            <a:pPr eaLnBrk="1" hangingPunct="1">
              <a:defRPr/>
            </a:pPr>
            <a:r>
              <a:rPr lang="ja-JP" altLang="en-US" dirty="0" smtClean="0"/>
              <a:t>セキュリティ</a:t>
            </a:r>
            <a:endParaRPr lang="en-US" altLang="ja-JP" dirty="0" smtClean="0"/>
          </a:p>
          <a:p>
            <a:pPr eaLnBrk="1" hangingPunct="1">
              <a:defRPr/>
            </a:pPr>
            <a:r>
              <a:rPr lang="ja-JP" altLang="en-US" dirty="0" smtClean="0"/>
              <a:t>プライバシー</a:t>
            </a:r>
            <a:endParaRPr lang="en-US" altLang="ja-JP" dirty="0" smtClean="0"/>
          </a:p>
          <a:p>
            <a:pPr eaLnBrk="1" hangingPunct="1">
              <a:defRPr/>
            </a:pPr>
            <a:r>
              <a:rPr lang="ja-JP" altLang="en-US" dirty="0" smtClean="0"/>
              <a:t>信頼性</a:t>
            </a:r>
            <a:endParaRPr lang="en-US" altLang="ja-JP" dirty="0" smtClean="0"/>
          </a:p>
          <a:p>
            <a:pPr eaLnBrk="1" hangingPunct="1">
              <a:defRPr/>
            </a:pPr>
            <a:r>
              <a:rPr lang="ja-JP" altLang="en-US" dirty="0" smtClean="0"/>
              <a:t>誠実なビジネス</a:t>
            </a:r>
            <a:endParaRPr lang="en-US" altLang="ja-JP" dirty="0" smtClean="0"/>
          </a:p>
          <a:p>
            <a:pPr eaLnBrk="1" hangingPunct="1">
              <a:buFontTx/>
              <a:buNone/>
              <a:defRPr/>
            </a:pPr>
            <a:r>
              <a:rPr lang="en-US" altLang="ja-JP" sz="1050" dirty="0" smtClean="0"/>
              <a:t>http://www.microsoft.com/japan/presspass/cp/mskk02.aspx</a:t>
            </a:r>
            <a:endParaRPr lang="ja-JP" altLang="en-US" sz="1050" dirty="0" smtClean="0"/>
          </a:p>
        </p:txBody>
      </p:sp>
      <p:sp>
        <p:nvSpPr>
          <p:cNvPr id="5" name="コンテンツ プレースホルダ 2"/>
          <p:cNvSpPr txBox="1">
            <a:spLocks/>
          </p:cNvSpPr>
          <p:nvPr/>
        </p:nvSpPr>
        <p:spPr bwMode="auto">
          <a:xfrm>
            <a:off x="4397375" y="1060450"/>
            <a:ext cx="4103688" cy="3154363"/>
          </a:xfrm>
          <a:prstGeom prst="rect">
            <a:avLst/>
          </a:prstGeom>
          <a:noFill/>
          <a:ln w="9525">
            <a:noFill/>
            <a:miter lim="800000"/>
            <a:headEnd/>
            <a:tailEnd/>
          </a:ln>
        </p:spPr>
        <p:txBody>
          <a:bodyPr/>
          <a:lstStyle/>
          <a:p>
            <a:pPr marL="342900" indent="-342900" algn="ctr">
              <a:spcBef>
                <a:spcPct val="20000"/>
              </a:spcBef>
              <a:defRPr/>
            </a:pPr>
            <a:r>
              <a:rPr lang="ja-JP" altLang="en-US" sz="4400" kern="0" dirty="0">
                <a:latin typeface="+mn-lt"/>
                <a:ea typeface="+mn-ea"/>
              </a:rPr>
              <a:t>３つの安全原則</a:t>
            </a:r>
            <a:endParaRPr lang="en-US" altLang="ja-JP" sz="4400" kern="0" dirty="0">
              <a:latin typeface="+mn-lt"/>
              <a:ea typeface="+mn-ea"/>
            </a:endParaRPr>
          </a:p>
          <a:p>
            <a:pPr marL="342900" indent="-342900">
              <a:spcBef>
                <a:spcPct val="20000"/>
              </a:spcBef>
              <a:buFontTx/>
              <a:buChar char="•"/>
              <a:defRPr/>
            </a:pPr>
            <a:r>
              <a:rPr lang="ja-JP" altLang="en-US" sz="3200" kern="0" dirty="0">
                <a:latin typeface="+mn-lt"/>
                <a:ea typeface="+mn-ea"/>
              </a:rPr>
              <a:t>配置の安全</a:t>
            </a:r>
            <a:endParaRPr lang="en-US" altLang="ja-JP" sz="3200" kern="0" dirty="0">
              <a:latin typeface="+mn-lt"/>
              <a:ea typeface="+mn-ea"/>
            </a:endParaRPr>
          </a:p>
          <a:p>
            <a:pPr marL="342900" indent="-342900">
              <a:spcBef>
                <a:spcPct val="20000"/>
              </a:spcBef>
              <a:buFontTx/>
              <a:buChar char="•"/>
              <a:defRPr/>
            </a:pPr>
            <a:r>
              <a:rPr lang="ja-JP" altLang="en-US" sz="3200" kern="0" dirty="0">
                <a:latin typeface="+mn-lt"/>
                <a:ea typeface="+mn-ea"/>
              </a:rPr>
              <a:t>設計の安全</a:t>
            </a:r>
            <a:endParaRPr lang="en-US" altLang="ja-JP" sz="3200" kern="0" dirty="0">
              <a:latin typeface="+mn-lt"/>
              <a:ea typeface="+mn-ea"/>
            </a:endParaRPr>
          </a:p>
          <a:p>
            <a:pPr marL="342900" indent="-342900">
              <a:spcBef>
                <a:spcPct val="20000"/>
              </a:spcBef>
              <a:buFontTx/>
              <a:buChar char="•"/>
              <a:defRPr/>
            </a:pPr>
            <a:r>
              <a:rPr lang="ja-JP" altLang="en-US" sz="3200" kern="0" dirty="0">
                <a:latin typeface="+mn-lt"/>
                <a:ea typeface="+mn-ea"/>
              </a:rPr>
              <a:t>デフォルトの安全</a:t>
            </a:r>
            <a:endParaRPr lang="en-US" altLang="ja-JP" sz="3200" kern="0" dirty="0">
              <a:latin typeface="+mn-lt"/>
              <a:ea typeface="+mn-ea"/>
            </a:endParaRPr>
          </a:p>
          <a:p>
            <a:pPr marL="342900" indent="-342900">
              <a:spcBef>
                <a:spcPct val="20000"/>
              </a:spcBef>
              <a:defRPr/>
            </a:pPr>
            <a:r>
              <a:rPr lang="en-US" altLang="ja-JP" sz="1200" kern="0" dirty="0">
                <a:latin typeface="+mn-lt"/>
                <a:ea typeface="+mn-ea"/>
              </a:rPr>
              <a:t>http://msdn2.microsoft.com/en-us/library/aa480150.aspx</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0" fill="hold" grpId="0" nodeType="clickEffect">
                                  <p:stCondLst>
                                    <p:cond delay="0"/>
                                  </p:stCondLst>
                                  <p:childTnLst>
                                    <p:anim calcmode="lin" valueType="num">
                                      <p:cBhvr>
                                        <p:cTn id="6" dur="500"/>
                                        <p:tgtEl>
                                          <p:spTgt spid="3">
                                            <p:txEl>
                                              <p:pRg st="0" end="0"/>
                                            </p:txEl>
                                          </p:spTgt>
                                        </p:tgtEl>
                                        <p:attrNameLst>
                                          <p:attrName>ppt_w</p:attrName>
                                        </p:attrNameLst>
                                      </p:cBhvr>
                                      <p:tavLst>
                                        <p:tav tm="0">
                                          <p:val>
                                            <p:strVal val="ppt_w"/>
                                          </p:val>
                                        </p:tav>
                                        <p:tav tm="100000">
                                          <p:val>
                                            <p:fltVal val="0"/>
                                          </p:val>
                                        </p:tav>
                                      </p:tavLst>
                                    </p:anim>
                                    <p:anim calcmode="lin" valueType="num">
                                      <p:cBhvr>
                                        <p:cTn id="7" dur="500"/>
                                        <p:tgtEl>
                                          <p:spTgt spid="3">
                                            <p:txEl>
                                              <p:pRg st="0" end="0"/>
                                            </p:txEl>
                                          </p:spTgt>
                                        </p:tgtEl>
                                        <p:attrNameLst>
                                          <p:attrName>ppt_h</p:attrName>
                                        </p:attrNameLst>
                                      </p:cBhvr>
                                      <p:tavLst>
                                        <p:tav tm="0">
                                          <p:val>
                                            <p:strVal val="ppt_h"/>
                                          </p:val>
                                        </p:tav>
                                        <p:tav tm="100000">
                                          <p:val>
                                            <p:fltVal val="0"/>
                                          </p:val>
                                        </p:tav>
                                      </p:tavLst>
                                    </p:anim>
                                    <p:animEffect transition="out" filter="fade">
                                      <p:cBhvr>
                                        <p:cTn id="8" dur="500"/>
                                        <p:tgtEl>
                                          <p:spTgt spid="3">
                                            <p:txEl>
                                              <p:pRg st="0" end="0"/>
                                            </p:txEl>
                                          </p:spTgt>
                                        </p:tgtEl>
                                      </p:cBhvr>
                                    </p:animEffect>
                                    <p:set>
                                      <p:cBhvr>
                                        <p:cTn id="9" dur="1" fill="hold">
                                          <p:stCondLst>
                                            <p:cond delay="499"/>
                                          </p:stCondLst>
                                        </p:cTn>
                                        <p:tgtEl>
                                          <p:spTgt spid="3">
                                            <p:txEl>
                                              <p:pRg st="0" end="0"/>
                                            </p:txEl>
                                          </p:spTgt>
                                        </p:tgtEl>
                                        <p:attrNameLst>
                                          <p:attrName>style.visibility</p:attrName>
                                        </p:attrNameLst>
                                      </p:cBhvr>
                                      <p:to>
                                        <p:strVal val="hidden"/>
                                      </p:to>
                                    </p:set>
                                  </p:childTnLst>
                                </p:cTn>
                              </p:par>
                              <p:par>
                                <p:cTn id="10" presetID="53" presetClass="exit" presetSubtype="0" fill="hold" grpId="0" nodeType="withEffect">
                                  <p:stCondLst>
                                    <p:cond delay="0"/>
                                  </p:stCondLst>
                                  <p:childTnLst>
                                    <p:anim calcmode="lin" valueType="num">
                                      <p:cBhvr>
                                        <p:cTn id="11" dur="500"/>
                                        <p:tgtEl>
                                          <p:spTgt spid="3">
                                            <p:txEl>
                                              <p:pRg st="1" end="1"/>
                                            </p:txEl>
                                          </p:spTgt>
                                        </p:tgtEl>
                                        <p:attrNameLst>
                                          <p:attrName>ppt_w</p:attrName>
                                        </p:attrNameLst>
                                      </p:cBhvr>
                                      <p:tavLst>
                                        <p:tav tm="0">
                                          <p:val>
                                            <p:strVal val="ppt_w"/>
                                          </p:val>
                                        </p:tav>
                                        <p:tav tm="100000">
                                          <p:val>
                                            <p:fltVal val="0"/>
                                          </p:val>
                                        </p:tav>
                                      </p:tavLst>
                                    </p:anim>
                                    <p:anim calcmode="lin" valueType="num">
                                      <p:cBhvr>
                                        <p:cTn id="12" dur="500"/>
                                        <p:tgtEl>
                                          <p:spTgt spid="3">
                                            <p:txEl>
                                              <p:pRg st="1" end="1"/>
                                            </p:txEl>
                                          </p:spTgt>
                                        </p:tgtEl>
                                        <p:attrNameLst>
                                          <p:attrName>ppt_h</p:attrName>
                                        </p:attrNameLst>
                                      </p:cBhvr>
                                      <p:tavLst>
                                        <p:tav tm="0">
                                          <p:val>
                                            <p:strVal val="ppt_h"/>
                                          </p:val>
                                        </p:tav>
                                        <p:tav tm="100000">
                                          <p:val>
                                            <p:fltVal val="0"/>
                                          </p:val>
                                        </p:tav>
                                      </p:tavLst>
                                    </p:anim>
                                    <p:animEffect transition="out" filter="fade">
                                      <p:cBhvr>
                                        <p:cTn id="13" dur="500"/>
                                        <p:tgtEl>
                                          <p:spTgt spid="3">
                                            <p:txEl>
                                              <p:pRg st="1" end="1"/>
                                            </p:txEl>
                                          </p:spTgt>
                                        </p:tgtEl>
                                      </p:cBhvr>
                                    </p:animEffect>
                                    <p:set>
                                      <p:cBhvr>
                                        <p:cTn id="14" dur="1" fill="hold">
                                          <p:stCondLst>
                                            <p:cond delay="499"/>
                                          </p:stCondLst>
                                        </p:cTn>
                                        <p:tgtEl>
                                          <p:spTgt spid="3">
                                            <p:txEl>
                                              <p:pRg st="1" end="1"/>
                                            </p:txEl>
                                          </p:spTgt>
                                        </p:tgtEl>
                                        <p:attrNameLst>
                                          <p:attrName>style.visibility</p:attrName>
                                        </p:attrNameLst>
                                      </p:cBhvr>
                                      <p:to>
                                        <p:strVal val="hidden"/>
                                      </p:to>
                                    </p:set>
                                  </p:childTnLst>
                                </p:cTn>
                              </p:par>
                              <p:par>
                                <p:cTn id="15" presetID="53" presetClass="exit" presetSubtype="0" fill="hold" grpId="0" nodeType="withEffect">
                                  <p:stCondLst>
                                    <p:cond delay="0"/>
                                  </p:stCondLst>
                                  <p:childTnLst>
                                    <p:anim calcmode="lin" valueType="num">
                                      <p:cBhvr>
                                        <p:cTn id="16" dur="500"/>
                                        <p:tgtEl>
                                          <p:spTgt spid="3">
                                            <p:txEl>
                                              <p:pRg st="2" end="2"/>
                                            </p:txEl>
                                          </p:spTgt>
                                        </p:tgtEl>
                                        <p:attrNameLst>
                                          <p:attrName>ppt_w</p:attrName>
                                        </p:attrNameLst>
                                      </p:cBhvr>
                                      <p:tavLst>
                                        <p:tav tm="0">
                                          <p:val>
                                            <p:strVal val="ppt_w"/>
                                          </p:val>
                                        </p:tav>
                                        <p:tav tm="100000">
                                          <p:val>
                                            <p:fltVal val="0"/>
                                          </p:val>
                                        </p:tav>
                                      </p:tavLst>
                                    </p:anim>
                                    <p:anim calcmode="lin" valueType="num">
                                      <p:cBhvr>
                                        <p:cTn id="17" dur="500"/>
                                        <p:tgtEl>
                                          <p:spTgt spid="3">
                                            <p:txEl>
                                              <p:pRg st="2" end="2"/>
                                            </p:txEl>
                                          </p:spTgt>
                                        </p:tgtEl>
                                        <p:attrNameLst>
                                          <p:attrName>ppt_h</p:attrName>
                                        </p:attrNameLst>
                                      </p:cBhvr>
                                      <p:tavLst>
                                        <p:tav tm="0">
                                          <p:val>
                                            <p:strVal val="ppt_h"/>
                                          </p:val>
                                        </p:tav>
                                        <p:tav tm="100000">
                                          <p:val>
                                            <p:fltVal val="0"/>
                                          </p:val>
                                        </p:tav>
                                      </p:tavLst>
                                    </p:anim>
                                    <p:animEffect transition="out" filter="fade">
                                      <p:cBhvr>
                                        <p:cTn id="18" dur="500"/>
                                        <p:tgtEl>
                                          <p:spTgt spid="3">
                                            <p:txEl>
                                              <p:pRg st="2" end="2"/>
                                            </p:txEl>
                                          </p:spTgt>
                                        </p:tgtEl>
                                      </p:cBhvr>
                                    </p:animEffect>
                                    <p:set>
                                      <p:cBhvr>
                                        <p:cTn id="19" dur="1" fill="hold">
                                          <p:stCondLst>
                                            <p:cond delay="499"/>
                                          </p:stCondLst>
                                        </p:cTn>
                                        <p:tgtEl>
                                          <p:spTgt spid="3">
                                            <p:txEl>
                                              <p:pRg st="2" end="2"/>
                                            </p:txEl>
                                          </p:spTgt>
                                        </p:tgtEl>
                                        <p:attrNameLst>
                                          <p:attrName>style.visibility</p:attrName>
                                        </p:attrNameLst>
                                      </p:cBhvr>
                                      <p:to>
                                        <p:strVal val="hidden"/>
                                      </p:to>
                                    </p:set>
                                  </p:childTnLst>
                                </p:cTn>
                              </p:par>
                              <p:par>
                                <p:cTn id="20" presetID="53" presetClass="exit" presetSubtype="0" fill="hold" grpId="0" nodeType="withEffect">
                                  <p:stCondLst>
                                    <p:cond delay="0"/>
                                  </p:stCondLst>
                                  <p:childTnLst>
                                    <p:anim calcmode="lin" valueType="num">
                                      <p:cBhvr>
                                        <p:cTn id="21" dur="500"/>
                                        <p:tgtEl>
                                          <p:spTgt spid="3">
                                            <p:txEl>
                                              <p:pRg st="3" end="3"/>
                                            </p:txEl>
                                          </p:spTgt>
                                        </p:tgtEl>
                                        <p:attrNameLst>
                                          <p:attrName>ppt_w</p:attrName>
                                        </p:attrNameLst>
                                      </p:cBhvr>
                                      <p:tavLst>
                                        <p:tav tm="0">
                                          <p:val>
                                            <p:strVal val="ppt_w"/>
                                          </p:val>
                                        </p:tav>
                                        <p:tav tm="100000">
                                          <p:val>
                                            <p:fltVal val="0"/>
                                          </p:val>
                                        </p:tav>
                                      </p:tavLst>
                                    </p:anim>
                                    <p:anim calcmode="lin" valueType="num">
                                      <p:cBhvr>
                                        <p:cTn id="22" dur="500"/>
                                        <p:tgtEl>
                                          <p:spTgt spid="3">
                                            <p:txEl>
                                              <p:pRg st="3" end="3"/>
                                            </p:txEl>
                                          </p:spTgt>
                                        </p:tgtEl>
                                        <p:attrNameLst>
                                          <p:attrName>ppt_h</p:attrName>
                                        </p:attrNameLst>
                                      </p:cBhvr>
                                      <p:tavLst>
                                        <p:tav tm="0">
                                          <p:val>
                                            <p:strVal val="ppt_h"/>
                                          </p:val>
                                        </p:tav>
                                        <p:tav tm="100000">
                                          <p:val>
                                            <p:fltVal val="0"/>
                                          </p:val>
                                        </p:tav>
                                      </p:tavLst>
                                    </p:anim>
                                    <p:animEffect transition="out" filter="fade">
                                      <p:cBhvr>
                                        <p:cTn id="23" dur="500"/>
                                        <p:tgtEl>
                                          <p:spTgt spid="3">
                                            <p:txEl>
                                              <p:pRg st="3" end="3"/>
                                            </p:txEl>
                                          </p:spTgt>
                                        </p:tgtEl>
                                      </p:cBhvr>
                                    </p:animEffect>
                                    <p:set>
                                      <p:cBhvr>
                                        <p:cTn id="24" dur="1" fill="hold">
                                          <p:stCondLst>
                                            <p:cond delay="499"/>
                                          </p:stCondLst>
                                        </p:cTn>
                                        <p:tgtEl>
                                          <p:spTgt spid="3">
                                            <p:txEl>
                                              <p:pRg st="3" end="3"/>
                                            </p:txEl>
                                          </p:spTgt>
                                        </p:tgtEl>
                                        <p:attrNameLst>
                                          <p:attrName>style.visibility</p:attrName>
                                        </p:attrNameLst>
                                      </p:cBhvr>
                                      <p:to>
                                        <p:strVal val="hidden"/>
                                      </p:to>
                                    </p:set>
                                  </p:childTnLst>
                                </p:cTn>
                              </p:par>
                              <p:par>
                                <p:cTn id="25" presetID="53" presetClass="exit" presetSubtype="0" fill="hold" nodeType="withEffect">
                                  <p:stCondLst>
                                    <p:cond delay="0"/>
                                  </p:stCondLst>
                                  <p:childTnLst>
                                    <p:anim calcmode="lin" valueType="num">
                                      <p:cBhvr>
                                        <p:cTn id="26" dur="500"/>
                                        <p:tgtEl>
                                          <p:spTgt spid="6"/>
                                        </p:tgtEl>
                                        <p:attrNameLst>
                                          <p:attrName>ppt_w</p:attrName>
                                        </p:attrNameLst>
                                      </p:cBhvr>
                                      <p:tavLst>
                                        <p:tav tm="0">
                                          <p:val>
                                            <p:strVal val="ppt_w"/>
                                          </p:val>
                                        </p:tav>
                                        <p:tav tm="100000">
                                          <p:val>
                                            <p:fltVal val="0"/>
                                          </p:val>
                                        </p:tav>
                                      </p:tavLst>
                                    </p:anim>
                                    <p:anim calcmode="lin" valueType="num">
                                      <p:cBhvr>
                                        <p:cTn id="27" dur="500"/>
                                        <p:tgtEl>
                                          <p:spTgt spid="6"/>
                                        </p:tgtEl>
                                        <p:attrNameLst>
                                          <p:attrName>ppt_h</p:attrName>
                                        </p:attrNameLst>
                                      </p:cBhvr>
                                      <p:tavLst>
                                        <p:tav tm="0">
                                          <p:val>
                                            <p:strVal val="ppt_h"/>
                                          </p:val>
                                        </p:tav>
                                        <p:tav tm="100000">
                                          <p:val>
                                            <p:fltVal val="0"/>
                                          </p:val>
                                        </p:tav>
                                      </p:tavLst>
                                    </p:anim>
                                    <p:animEffect transition="out" filter="fade">
                                      <p:cBhvr>
                                        <p:cTn id="28" dur="500"/>
                                        <p:tgtEl>
                                          <p:spTgt spid="6"/>
                                        </p:tgtEl>
                                      </p:cBhvr>
                                    </p:animEffect>
                                    <p:set>
                                      <p:cBhvr>
                                        <p:cTn id="29" dur="1" fill="hold">
                                          <p:stCondLst>
                                            <p:cond delay="499"/>
                                          </p:stCondLst>
                                        </p:cTn>
                                        <p:tgtEl>
                                          <p:spTgt spid="6"/>
                                        </p:tgtEl>
                                        <p:attrNameLst>
                                          <p:attrName>style.visibility</p:attrName>
                                        </p:attrNameLst>
                                      </p:cBhvr>
                                      <p:to>
                                        <p:strVal val="hidden"/>
                                      </p:to>
                                    </p:set>
                                  </p:childTnLst>
                                </p:cTn>
                              </p:par>
                              <p:par>
                                <p:cTn id="30" presetID="53" presetClass="exit" presetSubtype="0" fill="hold" grpId="0" nodeType="withEffect">
                                  <p:stCondLst>
                                    <p:cond delay="0"/>
                                  </p:stCondLst>
                                  <p:childTnLst>
                                    <p:anim calcmode="lin" valueType="num">
                                      <p:cBhvr>
                                        <p:cTn id="31" dur="500"/>
                                        <p:tgtEl>
                                          <p:spTgt spid="3">
                                            <p:txEl>
                                              <p:pRg st="4" end="4"/>
                                            </p:txEl>
                                          </p:spTgt>
                                        </p:tgtEl>
                                        <p:attrNameLst>
                                          <p:attrName>ppt_w</p:attrName>
                                        </p:attrNameLst>
                                      </p:cBhvr>
                                      <p:tavLst>
                                        <p:tav tm="0">
                                          <p:val>
                                            <p:strVal val="ppt_w"/>
                                          </p:val>
                                        </p:tav>
                                        <p:tav tm="100000">
                                          <p:val>
                                            <p:fltVal val="0"/>
                                          </p:val>
                                        </p:tav>
                                      </p:tavLst>
                                    </p:anim>
                                    <p:anim calcmode="lin" valueType="num">
                                      <p:cBhvr>
                                        <p:cTn id="32" dur="500"/>
                                        <p:tgtEl>
                                          <p:spTgt spid="3">
                                            <p:txEl>
                                              <p:pRg st="4" end="4"/>
                                            </p:txEl>
                                          </p:spTgt>
                                        </p:tgtEl>
                                        <p:attrNameLst>
                                          <p:attrName>ppt_h</p:attrName>
                                        </p:attrNameLst>
                                      </p:cBhvr>
                                      <p:tavLst>
                                        <p:tav tm="0">
                                          <p:val>
                                            <p:strVal val="ppt_h"/>
                                          </p:val>
                                        </p:tav>
                                        <p:tav tm="100000">
                                          <p:val>
                                            <p:fltVal val="0"/>
                                          </p:val>
                                        </p:tav>
                                      </p:tavLst>
                                    </p:anim>
                                    <p:animEffect transition="out" filter="fade">
                                      <p:cBhvr>
                                        <p:cTn id="33" dur="500"/>
                                        <p:tgtEl>
                                          <p:spTgt spid="3">
                                            <p:txEl>
                                              <p:pRg st="4" end="4"/>
                                            </p:txEl>
                                          </p:spTgt>
                                        </p:tgtEl>
                                      </p:cBhvr>
                                    </p:animEffect>
                                    <p:set>
                                      <p:cBhvr>
                                        <p:cTn id="34" dur="1" fill="hold">
                                          <p:stCondLst>
                                            <p:cond delay="499"/>
                                          </p:stCondLst>
                                        </p:cTn>
                                        <p:tgtEl>
                                          <p:spTgt spid="3">
                                            <p:txEl>
                                              <p:pRg st="4" end="4"/>
                                            </p:txEl>
                                          </p:spTgt>
                                        </p:tgtEl>
                                        <p:attrNameLst>
                                          <p:attrName>style.visibility</p:attrName>
                                        </p:attrNameLst>
                                      </p:cBhvr>
                                      <p:to>
                                        <p:strVal val="hidden"/>
                                      </p:to>
                                    </p:set>
                                  </p:childTnLst>
                                </p:cTn>
                              </p:par>
                              <p:par>
                                <p:cTn id="35" presetID="53" presetClass="exit" presetSubtype="0" fill="hold" grpId="0" nodeType="withEffect">
                                  <p:stCondLst>
                                    <p:cond delay="0"/>
                                  </p:stCondLst>
                                  <p:childTnLst>
                                    <p:anim calcmode="lin" valueType="num">
                                      <p:cBhvr>
                                        <p:cTn id="36" dur="500"/>
                                        <p:tgtEl>
                                          <p:spTgt spid="3">
                                            <p:txEl>
                                              <p:pRg st="5" end="5"/>
                                            </p:txEl>
                                          </p:spTgt>
                                        </p:tgtEl>
                                        <p:attrNameLst>
                                          <p:attrName>ppt_w</p:attrName>
                                        </p:attrNameLst>
                                      </p:cBhvr>
                                      <p:tavLst>
                                        <p:tav tm="0">
                                          <p:val>
                                            <p:strVal val="ppt_w"/>
                                          </p:val>
                                        </p:tav>
                                        <p:tav tm="100000">
                                          <p:val>
                                            <p:fltVal val="0"/>
                                          </p:val>
                                        </p:tav>
                                      </p:tavLst>
                                    </p:anim>
                                    <p:anim calcmode="lin" valueType="num">
                                      <p:cBhvr>
                                        <p:cTn id="37" dur="500"/>
                                        <p:tgtEl>
                                          <p:spTgt spid="3">
                                            <p:txEl>
                                              <p:pRg st="5" end="5"/>
                                            </p:txEl>
                                          </p:spTgt>
                                        </p:tgtEl>
                                        <p:attrNameLst>
                                          <p:attrName>ppt_h</p:attrName>
                                        </p:attrNameLst>
                                      </p:cBhvr>
                                      <p:tavLst>
                                        <p:tav tm="0">
                                          <p:val>
                                            <p:strVal val="ppt_h"/>
                                          </p:val>
                                        </p:tav>
                                        <p:tav tm="100000">
                                          <p:val>
                                            <p:fltVal val="0"/>
                                          </p:val>
                                        </p:tav>
                                      </p:tavLst>
                                    </p:anim>
                                    <p:animEffect transition="out" filter="fade">
                                      <p:cBhvr>
                                        <p:cTn id="38" dur="500"/>
                                        <p:tgtEl>
                                          <p:spTgt spid="3">
                                            <p:txEl>
                                              <p:pRg st="5" end="5"/>
                                            </p:txEl>
                                          </p:spTgt>
                                        </p:tgtEl>
                                      </p:cBhvr>
                                    </p:animEffect>
                                    <p:set>
                                      <p:cBhvr>
                                        <p:cTn id="39" dur="1" fill="hold">
                                          <p:stCondLst>
                                            <p:cond delay="499"/>
                                          </p:stCondLst>
                                        </p:cTn>
                                        <p:tgtEl>
                                          <p:spTgt spid="3">
                                            <p:txEl>
                                              <p:pRg st="5" end="5"/>
                                            </p:txEl>
                                          </p:spTgt>
                                        </p:tgtEl>
                                        <p:attrNameLst>
                                          <p:attrName>style.visibility</p:attrName>
                                        </p:attrNameLst>
                                      </p:cBhvr>
                                      <p:to>
                                        <p:strVal val="hidden"/>
                                      </p:to>
                                    </p:set>
                                  </p:childTnLst>
                                </p:cTn>
                              </p:par>
                              <p:par>
                                <p:cTn id="40" presetID="6" presetClass="emph" presetSubtype="0" fill="hold" grpId="0" nodeType="withEffect">
                                  <p:stCondLst>
                                    <p:cond delay="0"/>
                                  </p:stCondLst>
                                  <p:childTnLst>
                                    <p:animScale>
                                      <p:cBhvr>
                                        <p:cTn id="41" dur="2000" fill="hold"/>
                                        <p:tgtEl>
                                          <p:spTgt spid="5"/>
                                        </p:tgtEl>
                                      </p:cBhvr>
                                      <p:by x="150000" y="150000"/>
                                    </p:animScale>
                                  </p:childTnLst>
                                </p:cTn>
                              </p:par>
                              <p:par>
                                <p:cTn id="42" presetID="0" presetClass="path" presetSubtype="0" accel="50000" decel="50000" fill="hold" grpId="1" nodeType="withEffect">
                                  <p:stCondLst>
                                    <p:cond delay="0"/>
                                  </p:stCondLst>
                                  <p:childTnLst>
                                    <p:animMotion origin="layout" path="M -2.5E-6 4.07407E-6 L -0.16545 0.16805 " pathEditMode="relative" rAng="0" ptsTypes="AA">
                                      <p:cBhvr>
                                        <p:cTn id="43" dur="2000" fill="hold"/>
                                        <p:tgtEl>
                                          <p:spTgt spid="5"/>
                                        </p:tgtEl>
                                        <p:attrNameLst>
                                          <p:attrName>ppt_x</p:attrName>
                                          <p:attrName>ppt_y</p:attrName>
                                        </p:attrNameLst>
                                      </p:cBhvr>
                                      <p:rCtr x="-83" y="8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5"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ftr" sz="quarter" idx="10"/>
          </p:nvPr>
        </p:nvSpPr>
        <p:spPr>
          <a:noFill/>
        </p:spPr>
        <p:txBody>
          <a:bodyPr/>
          <a:lstStyle/>
          <a:p>
            <a:r>
              <a:rPr lang="ja-JP" altLang="en-US" smtClean="0"/>
              <a:t>わんくま同盟 大阪勉強会＃８</a:t>
            </a:r>
            <a:endParaRPr lang="en-US" altLang="ja-JP" smtClean="0"/>
          </a:p>
        </p:txBody>
      </p:sp>
      <p:sp>
        <p:nvSpPr>
          <p:cNvPr id="13315" name="Rectangle 7"/>
          <p:cNvSpPr txBox="1">
            <a:spLocks noGrp="1" noChangeArrowheads="1"/>
          </p:cNvSpPr>
          <p:nvPr/>
        </p:nvSpPr>
        <p:spPr bwMode="auto">
          <a:xfrm>
            <a:off x="3132138" y="6245225"/>
            <a:ext cx="5472112" cy="476250"/>
          </a:xfrm>
          <a:prstGeom prst="rect">
            <a:avLst/>
          </a:prstGeom>
          <a:noFill/>
          <a:ln w="9525">
            <a:noFill/>
            <a:miter lim="800000"/>
            <a:headEnd/>
            <a:tailEnd/>
          </a:ln>
        </p:spPr>
        <p:txBody>
          <a:bodyPr/>
          <a:lstStyle/>
          <a:p>
            <a:r>
              <a:rPr lang="ja-JP" altLang="en-US" sz="2400"/>
              <a:t>わんくま同盟 大阪勉強会＃８</a:t>
            </a:r>
            <a:endParaRPr lang="en-US" altLang="ja-JP" sz="2400"/>
          </a:p>
        </p:txBody>
      </p:sp>
      <p:sp>
        <p:nvSpPr>
          <p:cNvPr id="13316" name="タイトル 1"/>
          <p:cNvSpPr>
            <a:spLocks noGrp="1"/>
          </p:cNvSpPr>
          <p:nvPr>
            <p:ph type="title"/>
          </p:nvPr>
        </p:nvSpPr>
        <p:spPr/>
        <p:txBody>
          <a:bodyPr/>
          <a:lstStyle/>
          <a:p>
            <a:r>
              <a:rPr lang="ja-JP" altLang="en-US" smtClean="0"/>
              <a:t>３つの安全原則：配置の安全</a:t>
            </a:r>
          </a:p>
        </p:txBody>
      </p:sp>
      <p:sp>
        <p:nvSpPr>
          <p:cNvPr id="2" name="コンテンツ プレースホルダ 2"/>
          <p:cNvSpPr>
            <a:spLocks noGrp="1"/>
          </p:cNvSpPr>
          <p:nvPr>
            <p:ph idx="1"/>
          </p:nvPr>
        </p:nvSpPr>
        <p:spPr>
          <a:xfrm>
            <a:off x="468313" y="1052513"/>
            <a:ext cx="8104187" cy="5040312"/>
          </a:xfrm>
        </p:spPr>
        <p:txBody>
          <a:bodyPr/>
          <a:lstStyle/>
          <a:p>
            <a:r>
              <a:rPr lang="ja-JP" altLang="en-US" smtClean="0"/>
              <a:t>署名（</a:t>
            </a:r>
            <a:r>
              <a:rPr lang="en-US" altLang="ja-JP" smtClean="0"/>
              <a:t>Code Sign</a:t>
            </a:r>
            <a:r>
              <a:rPr lang="ja-JP" altLang="en-US" smtClean="0"/>
              <a:t>）</a:t>
            </a:r>
          </a:p>
          <a:p>
            <a:pPr lvl="1"/>
            <a:r>
              <a:rPr lang="en-US" altLang="ja-JP" smtClean="0"/>
              <a:t>64bit</a:t>
            </a:r>
            <a:r>
              <a:rPr lang="ja-JP" altLang="en-US" smtClean="0"/>
              <a:t>バージョン</a:t>
            </a:r>
            <a:r>
              <a:rPr lang="en-US" altLang="ja-JP" smtClean="0"/>
              <a:t>…</a:t>
            </a:r>
            <a:r>
              <a:rPr lang="ja-JP" altLang="en-US" smtClean="0"/>
              <a:t>ドライバは署名が必須</a:t>
            </a:r>
            <a:endParaRPr lang="en-US" altLang="ja-JP" smtClean="0"/>
          </a:p>
          <a:p>
            <a:pPr lvl="1"/>
            <a:r>
              <a:rPr lang="ja-JP" altLang="en-US" smtClean="0"/>
              <a:t>一般アプリ</a:t>
            </a:r>
            <a:r>
              <a:rPr lang="en-US" altLang="ja-JP" smtClean="0"/>
              <a:t>…</a:t>
            </a:r>
            <a:r>
              <a:rPr lang="ja-JP" altLang="en-US" smtClean="0"/>
              <a:t>最悪、自己証明書でも署名を</a:t>
            </a:r>
          </a:p>
          <a:p>
            <a:pPr lvl="1"/>
            <a:r>
              <a:rPr lang="en-US" altLang="ja-JP" smtClean="0"/>
              <a:t>UAC</a:t>
            </a:r>
            <a:r>
              <a:rPr lang="ja-JP" altLang="en-US" smtClean="0"/>
              <a:t>メッセージ</a:t>
            </a:r>
            <a:r>
              <a:rPr lang="en-US" altLang="ja-JP" smtClean="0"/>
              <a:t>…</a:t>
            </a:r>
            <a:r>
              <a:rPr lang="ja-JP" altLang="en-US" smtClean="0"/>
              <a:t>色分け</a:t>
            </a:r>
            <a:endParaRPr lang="en-US" altLang="ja-JP" smtClean="0"/>
          </a:p>
          <a:p>
            <a:pPr lvl="2"/>
            <a:r>
              <a:rPr lang="ja-JP" altLang="en-US" smtClean="0"/>
              <a:t>赤</a:t>
            </a:r>
            <a:r>
              <a:rPr lang="en-US" altLang="ja-JP" smtClean="0"/>
              <a:t>		</a:t>
            </a:r>
            <a:r>
              <a:rPr lang="ja-JP" altLang="en-US" smtClean="0"/>
              <a:t>ブロック</a:t>
            </a:r>
          </a:p>
          <a:p>
            <a:pPr lvl="2"/>
            <a:r>
              <a:rPr lang="ja-JP" altLang="en-US" smtClean="0"/>
              <a:t>青緑</a:t>
            </a:r>
            <a:r>
              <a:rPr lang="en-US" altLang="ja-JP" smtClean="0"/>
              <a:t>		</a:t>
            </a:r>
            <a:r>
              <a:rPr lang="ja-JP" altLang="en-US" smtClean="0"/>
              <a:t>マイクロソフト製</a:t>
            </a:r>
            <a:endParaRPr lang="en-US" altLang="ja-JP" smtClean="0"/>
          </a:p>
          <a:p>
            <a:pPr lvl="2"/>
            <a:r>
              <a:rPr lang="ja-JP" altLang="en-US" smtClean="0"/>
              <a:t>灰</a:t>
            </a:r>
            <a:r>
              <a:rPr lang="en-US" altLang="ja-JP" smtClean="0"/>
              <a:t>		</a:t>
            </a:r>
            <a:r>
              <a:rPr lang="ja-JP" altLang="en-US" smtClean="0"/>
              <a:t>証明書ストアにあり</a:t>
            </a:r>
          </a:p>
          <a:p>
            <a:pPr lvl="2"/>
            <a:r>
              <a:rPr lang="ja-JP" altLang="en-US" smtClean="0"/>
              <a:t>黄</a:t>
            </a:r>
            <a:r>
              <a:rPr lang="en-US" altLang="ja-JP" smtClean="0"/>
              <a:t>		</a:t>
            </a:r>
            <a:r>
              <a:rPr lang="ja-JP" altLang="en-US" smtClean="0"/>
              <a:t>証明書ストアにない／無添付</a:t>
            </a:r>
            <a:endParaRPr lang="en-US" altLang="ja-JP" smtClean="0"/>
          </a:p>
        </p:txBody>
      </p:sp>
      <p:sp>
        <p:nvSpPr>
          <p:cNvPr id="6" name="テキスト ボックス 5"/>
          <p:cNvSpPr txBox="1"/>
          <p:nvPr/>
        </p:nvSpPr>
        <p:spPr>
          <a:xfrm>
            <a:off x="5143500" y="5500688"/>
            <a:ext cx="3857625" cy="530225"/>
          </a:xfrm>
          <a:prstGeom prst="rect">
            <a:avLst/>
          </a:prstGeom>
          <a:noFill/>
        </p:spPr>
        <p:txBody>
          <a:bodyPr>
            <a:spAutoFit/>
          </a:bodyPr>
          <a:lstStyle/>
          <a:p>
            <a:pPr algn="ctr">
              <a:defRPr/>
            </a:pPr>
            <a:r>
              <a:rPr lang="en-US" altLang="ja-JP" dirty="0">
                <a:latin typeface="Arial" charset="0"/>
                <a:ea typeface="ＭＳ Ｐゴシック" charset="-128"/>
              </a:rPr>
              <a:t>UAC </a:t>
            </a:r>
            <a:r>
              <a:rPr lang="ja-JP" altLang="en-US" dirty="0">
                <a:latin typeface="Arial" charset="0"/>
                <a:ea typeface="ＭＳ Ｐゴシック" charset="-128"/>
              </a:rPr>
              <a:t>チームのブログより</a:t>
            </a:r>
            <a:endParaRPr lang="en-US" altLang="ja-JP" dirty="0">
              <a:latin typeface="Arial" charset="0"/>
              <a:ea typeface="ＭＳ Ｐゴシック" charset="-128"/>
            </a:endParaRPr>
          </a:p>
          <a:p>
            <a:pPr>
              <a:defRPr/>
            </a:pPr>
            <a:r>
              <a:rPr lang="en-US" altLang="ja-JP" sz="1050" dirty="0">
                <a:latin typeface="Arial" charset="0"/>
                <a:ea typeface="ＭＳ Ｐゴシック" charset="-128"/>
              </a:rPr>
              <a:t>http://blogs.msdn.com/uac/archive/2006/06/19/637181.aspx</a:t>
            </a:r>
            <a:endParaRPr lang="ja-JP" altLang="en-US" sz="1050" dirty="0">
              <a:latin typeface="Arial" charset="0"/>
              <a:ea typeface="ＭＳ Ｐゴシック" charset="-128"/>
            </a:endParaRPr>
          </a:p>
        </p:txBody>
      </p:sp>
      <p:pic>
        <p:nvPicPr>
          <p:cNvPr id="5" name="図 4" descr="AppAware.gif"/>
          <p:cNvPicPr>
            <a:picLocks noChangeAspect="1"/>
          </p:cNvPicPr>
          <p:nvPr/>
        </p:nvPicPr>
        <p:blipFill>
          <a:blip r:embed="rId3"/>
          <a:srcRect/>
          <a:stretch>
            <a:fillRect/>
          </a:stretch>
        </p:blipFill>
        <p:spPr bwMode="auto">
          <a:xfrm>
            <a:off x="5929313" y="1000125"/>
            <a:ext cx="2990850" cy="4495800"/>
          </a:xfrm>
          <a:prstGeom prst="rect">
            <a:avLst/>
          </a:prstGeom>
          <a:noFill/>
          <a:ln w="9525">
            <a:noFill/>
            <a:miter lim="800000"/>
            <a:headEnd/>
            <a:tailEnd/>
          </a:ln>
        </p:spPr>
      </p:pic>
      <p:sp>
        <p:nvSpPr>
          <p:cNvPr id="13320" name="AutoShape 8"/>
          <p:cNvSpPr>
            <a:spLocks noChangeArrowheads="1"/>
          </p:cNvSpPr>
          <p:nvPr/>
        </p:nvSpPr>
        <p:spPr bwMode="auto">
          <a:xfrm>
            <a:off x="4211638" y="2781300"/>
            <a:ext cx="3095625" cy="1008063"/>
          </a:xfrm>
          <a:prstGeom prst="wedgeRoundRectCallout">
            <a:avLst>
              <a:gd name="adj1" fmla="val -19694"/>
              <a:gd name="adj2" fmla="val -71574"/>
              <a:gd name="adj3" fmla="val 16667"/>
            </a:avLst>
          </a:prstGeom>
          <a:solidFill>
            <a:srgbClr val="FFCC00"/>
          </a:solidFill>
          <a:ln w="9525">
            <a:solidFill>
              <a:schemeClr val="tx1"/>
            </a:solidFill>
            <a:miter lim="800000"/>
            <a:headEnd/>
            <a:tailEnd/>
          </a:ln>
        </p:spPr>
        <p:txBody>
          <a:bodyPr/>
          <a:lstStyle/>
          <a:p>
            <a:pPr algn="ctr"/>
            <a:r>
              <a:rPr lang="ja-JP" altLang="en-US" sz="2400"/>
              <a:t>将来、管理動作には署名が必要</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3320"/>
                                        </p:tgtEl>
                                        <p:attrNameLst>
                                          <p:attrName>style.visibility</p:attrName>
                                        </p:attrNameLst>
                                      </p:cBhvr>
                                      <p:to>
                                        <p:strVal val="visible"/>
                                      </p:to>
                                    </p:set>
                                    <p:animEffect transition="in" filter="fade">
                                      <p:cBhvr>
                                        <p:cTn id="25" dur="500"/>
                                        <p:tgtEl>
                                          <p:spTgt spid="13320"/>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2">
                                            <p:txEl>
                                              <p:pRg st="4" end="4"/>
                                            </p:txEl>
                                          </p:spTgt>
                                        </p:tgtEl>
                                        <p:attrNameLst>
                                          <p:attrName>style.visibility</p:attrName>
                                        </p:attrNameLst>
                                      </p:cBhvr>
                                      <p:to>
                                        <p:strVal val="visible"/>
                                      </p:to>
                                    </p:set>
                                    <p:anim calcmode="lin" valueType="num">
                                      <p:cBhvr additive="base">
                                        <p:cTn id="30"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2">
                                            <p:txEl>
                                              <p:pRg st="4" end="4"/>
                                            </p:txEl>
                                          </p:spTgt>
                                        </p:tgtEl>
                                        <p:attrNameLst>
                                          <p:attrName>ppt_y</p:attrName>
                                        </p:attrNameLst>
                                      </p:cBhvr>
                                      <p:tavLst>
                                        <p:tav tm="0">
                                          <p:val>
                                            <p:strVal val="#ppt_y"/>
                                          </p:val>
                                        </p:tav>
                                        <p:tav tm="100000">
                                          <p:val>
                                            <p:strVal val="#ppt_y"/>
                                          </p:val>
                                        </p:tav>
                                      </p:tavLst>
                                    </p:anim>
                                  </p:childTnLst>
                                </p:cTn>
                              </p:par>
                              <p:par>
                                <p:cTn id="32" presetID="10" presetClass="exit" presetSubtype="0" fill="hold" grpId="1" nodeType="withEffect">
                                  <p:stCondLst>
                                    <p:cond delay="0"/>
                                  </p:stCondLst>
                                  <p:childTnLst>
                                    <p:animEffect transition="out" filter="fade">
                                      <p:cBhvr>
                                        <p:cTn id="33" dur="500"/>
                                        <p:tgtEl>
                                          <p:spTgt spid="13320"/>
                                        </p:tgtEl>
                                      </p:cBhvr>
                                    </p:animEffect>
                                    <p:set>
                                      <p:cBhvr>
                                        <p:cTn id="34" dur="1" fill="hold">
                                          <p:stCondLst>
                                            <p:cond delay="499"/>
                                          </p:stCondLst>
                                        </p:cTn>
                                        <p:tgtEl>
                                          <p:spTgt spid="13320"/>
                                        </p:tgtEl>
                                        <p:attrNameLst>
                                          <p:attrName>style.visibility</p:attrName>
                                        </p:attrNameLst>
                                      </p:cBhvr>
                                      <p:to>
                                        <p:strVal val="hidden"/>
                                      </p:to>
                                    </p:set>
                                  </p:childTnLst>
                                </p:cTn>
                              </p:par>
                              <p:par>
                                <p:cTn id="35" presetID="2" presetClass="entr" presetSubtype="2" fill="hold" grpId="0" nodeType="with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0"/>
                                  </p:stCondLst>
                                  <p:childTnLst>
                                    <p:set>
                                      <p:cBhvr>
                                        <p:cTn id="40" dur="1" fill="hold">
                                          <p:stCondLst>
                                            <p:cond delay="0"/>
                                          </p:stCondLst>
                                        </p:cTn>
                                        <p:tgtEl>
                                          <p:spTgt spid="2">
                                            <p:txEl>
                                              <p:pRg st="6" end="6"/>
                                            </p:txEl>
                                          </p:spTgt>
                                        </p:tgtEl>
                                        <p:attrNameLst>
                                          <p:attrName>style.visibility</p:attrName>
                                        </p:attrNameLst>
                                      </p:cBhvr>
                                      <p:to>
                                        <p:strVal val="visible"/>
                                      </p:to>
                                    </p:set>
                                    <p:anim calcmode="lin" valueType="num">
                                      <p:cBhvr additive="base">
                                        <p:cTn id="41" dur="500" fill="hold"/>
                                        <p:tgtEl>
                                          <p:spTgt spid="2">
                                            <p:txEl>
                                              <p:pRg st="6" end="6"/>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2">
                                            <p:txEl>
                                              <p:pRg st="6" end="6"/>
                                            </p:txEl>
                                          </p:spTgt>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0"/>
                                  </p:stCondLst>
                                  <p:childTnLst>
                                    <p:set>
                                      <p:cBhvr>
                                        <p:cTn id="44" dur="1" fill="hold">
                                          <p:stCondLst>
                                            <p:cond delay="0"/>
                                          </p:stCondLst>
                                        </p:cTn>
                                        <p:tgtEl>
                                          <p:spTgt spid="2">
                                            <p:txEl>
                                              <p:pRg st="7" end="7"/>
                                            </p:txEl>
                                          </p:spTgt>
                                        </p:tgtEl>
                                        <p:attrNameLst>
                                          <p:attrName>style.visibility</p:attrName>
                                        </p:attrNameLst>
                                      </p:cBhvr>
                                      <p:to>
                                        <p:strVal val="visible"/>
                                      </p:to>
                                    </p:set>
                                    <p:anim calcmode="lin" valueType="num">
                                      <p:cBhvr additive="base">
                                        <p:cTn id="45" dur="500" fill="hold"/>
                                        <p:tgtEl>
                                          <p:spTgt spid="2">
                                            <p:txEl>
                                              <p:pRg st="7" end="7"/>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2">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6"/>
                                        </p:tgtEl>
                                        <p:attrNameLst>
                                          <p:attrName>style.visibility</p:attrName>
                                        </p:attrNameLst>
                                      </p:cBhvr>
                                      <p:to>
                                        <p:strVal val="visible"/>
                                      </p:to>
                                    </p:set>
                                    <p:animEffect transition="in" filter="fade">
                                      <p:cBhvr>
                                        <p:cTn id="51" dur="1000"/>
                                        <p:tgtEl>
                                          <p:spTgt spid="6"/>
                                        </p:tgtEl>
                                      </p:cBhvr>
                                    </p:animEffect>
                                  </p:childTnLst>
                                </p:cTn>
                              </p:par>
                              <p:par>
                                <p:cTn id="52" presetID="10" presetClass="entr" presetSubtype="0" fill="hold" nodeType="withEffect">
                                  <p:stCondLst>
                                    <p:cond delay="0"/>
                                  </p:stCondLst>
                                  <p:childTnLst>
                                    <p:set>
                                      <p:cBhvr>
                                        <p:cTn id="53" dur="1" fill="hold">
                                          <p:stCondLst>
                                            <p:cond delay="0"/>
                                          </p:stCondLst>
                                        </p:cTn>
                                        <p:tgtEl>
                                          <p:spTgt spid="5"/>
                                        </p:tgtEl>
                                        <p:attrNameLst>
                                          <p:attrName>style.visibility</p:attrName>
                                        </p:attrNameLst>
                                      </p:cBhvr>
                                      <p:to>
                                        <p:strVal val="visible"/>
                                      </p:to>
                                    </p:set>
                                    <p:animEffect transition="in" filter="fade">
                                      <p:cBhvr>
                                        <p:cTn id="54"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p:bldP spid="13320" grpId="0" animBg="1"/>
      <p:bldP spid="13320"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ftr" sz="quarter" idx="10"/>
          </p:nvPr>
        </p:nvSpPr>
        <p:spPr>
          <a:noFill/>
        </p:spPr>
        <p:txBody>
          <a:bodyPr/>
          <a:lstStyle/>
          <a:p>
            <a:r>
              <a:rPr lang="ja-JP" altLang="en-US" smtClean="0"/>
              <a:t>わんくま同盟 大阪勉強会＃８</a:t>
            </a:r>
            <a:endParaRPr lang="en-US" altLang="ja-JP" smtClean="0"/>
          </a:p>
        </p:txBody>
      </p:sp>
      <p:sp>
        <p:nvSpPr>
          <p:cNvPr id="14339" name="Rectangle 7"/>
          <p:cNvSpPr txBox="1">
            <a:spLocks noGrp="1" noChangeArrowheads="1"/>
          </p:cNvSpPr>
          <p:nvPr/>
        </p:nvSpPr>
        <p:spPr bwMode="auto">
          <a:xfrm>
            <a:off x="3132138" y="6245225"/>
            <a:ext cx="5472112" cy="476250"/>
          </a:xfrm>
          <a:prstGeom prst="rect">
            <a:avLst/>
          </a:prstGeom>
          <a:noFill/>
          <a:ln w="9525">
            <a:noFill/>
            <a:miter lim="800000"/>
            <a:headEnd/>
            <a:tailEnd/>
          </a:ln>
        </p:spPr>
        <p:txBody>
          <a:bodyPr/>
          <a:lstStyle/>
          <a:p>
            <a:r>
              <a:rPr lang="ja-JP" altLang="en-US" sz="2400"/>
              <a:t>わんくま同盟 大阪勉強会＃８</a:t>
            </a:r>
            <a:endParaRPr lang="en-US" altLang="ja-JP" sz="2400"/>
          </a:p>
        </p:txBody>
      </p:sp>
      <p:sp>
        <p:nvSpPr>
          <p:cNvPr id="14340" name="タイトル 1"/>
          <p:cNvSpPr>
            <a:spLocks noGrp="1"/>
          </p:cNvSpPr>
          <p:nvPr>
            <p:ph type="title"/>
          </p:nvPr>
        </p:nvSpPr>
        <p:spPr/>
        <p:txBody>
          <a:bodyPr/>
          <a:lstStyle/>
          <a:p>
            <a:r>
              <a:rPr lang="ja-JP" altLang="en-US" smtClean="0"/>
              <a:t>３つの安全原則：設計の安全</a:t>
            </a:r>
          </a:p>
        </p:txBody>
      </p:sp>
      <p:sp>
        <p:nvSpPr>
          <p:cNvPr id="3" name="コンテンツ プレースホルダ 2"/>
          <p:cNvSpPr>
            <a:spLocks noGrp="1"/>
          </p:cNvSpPr>
          <p:nvPr>
            <p:ph idx="1"/>
          </p:nvPr>
        </p:nvSpPr>
        <p:spPr/>
        <p:txBody>
          <a:bodyPr/>
          <a:lstStyle/>
          <a:p>
            <a:pPr>
              <a:lnSpc>
                <a:spcPct val="150000"/>
              </a:lnSpc>
            </a:pPr>
            <a:r>
              <a:rPr lang="ja-JP" altLang="en-US" smtClean="0"/>
              <a:t>管理特権を求めない</a:t>
            </a:r>
            <a:endParaRPr lang="en-US" altLang="ja-JP" smtClean="0"/>
          </a:p>
          <a:p>
            <a:pPr lvl="1">
              <a:lnSpc>
                <a:spcPct val="150000"/>
              </a:lnSpc>
            </a:pPr>
            <a:r>
              <a:rPr lang="ja-JP" altLang="en-US" smtClean="0"/>
              <a:t>最小特権の原則</a:t>
            </a:r>
            <a:endParaRPr lang="en-US" altLang="ja-JP" smtClean="0"/>
          </a:p>
          <a:p>
            <a:pPr>
              <a:lnSpc>
                <a:spcPct val="150000"/>
              </a:lnSpc>
            </a:pPr>
            <a:r>
              <a:rPr lang="en-US" altLang="ja-JP" smtClean="0"/>
              <a:t>HKLM</a:t>
            </a:r>
            <a:r>
              <a:rPr lang="ja-JP" altLang="en-US" smtClean="0"/>
              <a:t>ハイブ、</a:t>
            </a:r>
            <a:r>
              <a:rPr lang="en-US" altLang="ja-JP" smtClean="0"/>
              <a:t>Program Files</a:t>
            </a:r>
            <a:r>
              <a:rPr lang="ja-JP" altLang="en-US" smtClean="0"/>
              <a:t>に書き込まない</a:t>
            </a:r>
            <a:endParaRPr lang="en-US" altLang="ja-JP" smtClean="0"/>
          </a:p>
          <a:p>
            <a:pPr lvl="1">
              <a:lnSpc>
                <a:spcPct val="150000"/>
              </a:lnSpc>
            </a:pPr>
            <a:r>
              <a:rPr lang="en-US" altLang="ja-JP" b="1" smtClean="0"/>
              <a:t>SHGetFolderPath</a:t>
            </a:r>
            <a:r>
              <a:rPr lang="ja-JP" altLang="en-US" smtClean="0"/>
              <a:t>を使用し、</a:t>
            </a:r>
            <a:r>
              <a:rPr lang="en-US" altLang="ja-JP" smtClean="0"/>
              <a:t>XML</a:t>
            </a:r>
            <a:r>
              <a:rPr lang="ja-JP" altLang="en-US" smtClean="0"/>
              <a:t>形式で</a:t>
            </a:r>
            <a:endParaRPr lang="en-US" altLang="ja-JP" smtClean="0"/>
          </a:p>
          <a:p>
            <a:pPr>
              <a:lnSpc>
                <a:spcPct val="150000"/>
              </a:lnSpc>
            </a:pPr>
            <a:r>
              <a:rPr lang="ja-JP" altLang="en-US" smtClean="0"/>
              <a:t>標準ユーザ アカウントでテストする</a:t>
            </a:r>
            <a:endParaRPr lang="en-US" altLang="ja-JP" smtClean="0"/>
          </a:p>
          <a:p>
            <a:pPr lvl="1">
              <a:lnSpc>
                <a:spcPct val="150000"/>
              </a:lnSpc>
            </a:pPr>
            <a:r>
              <a:rPr lang="ja-JP" altLang="en-US" smtClean="0"/>
              <a:t>動作を確認する</a:t>
            </a:r>
            <a:endParaRPr lang="en-US" altLang="ja-JP" smtClean="0"/>
          </a:p>
          <a:p>
            <a:pPr>
              <a:lnSpc>
                <a:spcPct val="150000"/>
              </a:lnSpc>
            </a:pPr>
            <a:endParaRPr lang="ja-JP" altLang="en-US" smtClean="0"/>
          </a:p>
        </p:txBody>
      </p:sp>
      <p:sp>
        <p:nvSpPr>
          <p:cNvPr id="14342" name="AutoShape 6"/>
          <p:cNvSpPr>
            <a:spLocks noChangeArrowheads="1"/>
          </p:cNvSpPr>
          <p:nvPr/>
        </p:nvSpPr>
        <p:spPr bwMode="auto">
          <a:xfrm>
            <a:off x="2987675" y="4221163"/>
            <a:ext cx="5084763" cy="863600"/>
          </a:xfrm>
          <a:prstGeom prst="wedgeRoundRectCallout">
            <a:avLst>
              <a:gd name="adj1" fmla="val -22167"/>
              <a:gd name="adj2" fmla="val -73528"/>
              <a:gd name="adj3" fmla="val 16667"/>
            </a:avLst>
          </a:prstGeom>
          <a:solidFill>
            <a:srgbClr val="FFCC00"/>
          </a:solidFill>
          <a:ln w="9525">
            <a:solidFill>
              <a:schemeClr val="tx1"/>
            </a:solidFill>
            <a:miter lim="800000"/>
            <a:headEnd/>
            <a:tailEnd/>
          </a:ln>
        </p:spPr>
        <p:txBody>
          <a:bodyPr/>
          <a:lstStyle/>
          <a:p>
            <a:pPr algn="ctr"/>
            <a:r>
              <a:rPr lang="en-US" altLang="ja-JP" sz="2400"/>
              <a:t>VB.NET</a:t>
            </a:r>
            <a:r>
              <a:rPr lang="ja-JP" altLang="en-US" sz="2400"/>
              <a:t>なら</a:t>
            </a:r>
            <a:r>
              <a:rPr lang="en-US" altLang="ja-JP" sz="2400"/>
              <a:t>My</a:t>
            </a:r>
            <a:r>
              <a:rPr lang="ja-JP" altLang="en-US" sz="2400"/>
              <a:t>クラスから</a:t>
            </a:r>
            <a:endParaRPr lang="en-US" altLang="ja-JP" sz="2400"/>
          </a:p>
          <a:p>
            <a:pPr algn="ctr"/>
            <a:endParaRPr lang="ja-JP" altLang="en-US" sz="2400"/>
          </a:p>
        </p:txBody>
      </p:sp>
      <p:sp>
        <p:nvSpPr>
          <p:cNvPr id="7" name="角丸四角形吹き出し 6"/>
          <p:cNvSpPr/>
          <p:nvPr/>
        </p:nvSpPr>
        <p:spPr>
          <a:xfrm>
            <a:off x="5572125" y="1143000"/>
            <a:ext cx="2357438" cy="642938"/>
          </a:xfrm>
          <a:prstGeom prst="wedgeRoundRectCallout">
            <a:avLst>
              <a:gd name="adj1" fmla="val -23706"/>
              <a:gd name="adj2" fmla="val -85800"/>
              <a:gd name="adj3" fmla="val 16667"/>
            </a:avLst>
          </a:prstGeom>
          <a:solidFill>
            <a:srgbClr val="FFCC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chemeClr val="tx1"/>
                </a:solidFill>
              </a:rPr>
              <a:t>開発者へのお願い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10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33" fill="hold">
                            <p:stCondLst>
                              <p:cond delay="500"/>
                            </p:stCondLst>
                            <p:childTnLst>
                              <p:par>
                                <p:cTn id="34" presetID="10" presetClass="entr" presetSubtype="0" fill="hold" grpId="0" nodeType="afterEffect">
                                  <p:stCondLst>
                                    <p:cond delay="0"/>
                                  </p:stCondLst>
                                  <p:childTnLst>
                                    <p:set>
                                      <p:cBhvr>
                                        <p:cTn id="35" dur="1" fill="hold">
                                          <p:stCondLst>
                                            <p:cond delay="0"/>
                                          </p:stCondLst>
                                        </p:cTn>
                                        <p:tgtEl>
                                          <p:spTgt spid="14342"/>
                                        </p:tgtEl>
                                        <p:attrNameLst>
                                          <p:attrName>style.visibility</p:attrName>
                                        </p:attrNameLst>
                                      </p:cBhvr>
                                      <p:to>
                                        <p:strVal val="visible"/>
                                      </p:to>
                                    </p:set>
                                    <p:animEffect transition="in" filter="fade">
                                      <p:cBhvr>
                                        <p:cTn id="36" dur="500"/>
                                        <p:tgtEl>
                                          <p:spTgt spid="14342"/>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2" fill="hold" grpId="0"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3">
                                            <p:txEl>
                                              <p:pRg st="5" end="5"/>
                                            </p:txEl>
                                          </p:spTgt>
                                        </p:tgtEl>
                                        <p:attrNameLst>
                                          <p:attrName>ppt_y</p:attrName>
                                        </p:attrNameLst>
                                      </p:cBhvr>
                                      <p:tavLst>
                                        <p:tav tm="0">
                                          <p:val>
                                            <p:strVal val="#ppt_y"/>
                                          </p:val>
                                        </p:tav>
                                        <p:tav tm="100000">
                                          <p:val>
                                            <p:strVal val="#ppt_y"/>
                                          </p:val>
                                        </p:tav>
                                      </p:tavLst>
                                    </p:anim>
                                  </p:childTnLst>
                                </p:cTn>
                              </p:par>
                              <p:par>
                                <p:cTn id="43" presetID="10" presetClass="exit" presetSubtype="0" fill="hold" grpId="1" nodeType="withEffect">
                                  <p:stCondLst>
                                    <p:cond delay="0"/>
                                  </p:stCondLst>
                                  <p:childTnLst>
                                    <p:animEffect transition="out" filter="fade">
                                      <p:cBhvr>
                                        <p:cTn id="44" dur="500"/>
                                        <p:tgtEl>
                                          <p:spTgt spid="14342"/>
                                        </p:tgtEl>
                                      </p:cBhvr>
                                    </p:animEffect>
                                    <p:set>
                                      <p:cBhvr>
                                        <p:cTn id="45" dur="1" fill="hold">
                                          <p:stCondLst>
                                            <p:cond delay="499"/>
                                          </p:stCondLst>
                                        </p:cTn>
                                        <p:tgtEl>
                                          <p:spTgt spid="1434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4342" grpId="0" animBg="1"/>
      <p:bldP spid="14342" grpId="1"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ftr" sz="quarter" idx="10"/>
          </p:nvPr>
        </p:nvSpPr>
        <p:spPr>
          <a:noFill/>
        </p:spPr>
        <p:txBody>
          <a:bodyPr/>
          <a:lstStyle/>
          <a:p>
            <a:r>
              <a:rPr lang="ja-JP" altLang="en-US" smtClean="0"/>
              <a:t>わんくま同盟 大阪勉強会＃８</a:t>
            </a:r>
            <a:endParaRPr lang="en-US" altLang="ja-JP" smtClean="0"/>
          </a:p>
        </p:txBody>
      </p:sp>
      <p:sp>
        <p:nvSpPr>
          <p:cNvPr id="15363" name="Rectangle 7"/>
          <p:cNvSpPr txBox="1">
            <a:spLocks noGrp="1" noChangeArrowheads="1"/>
          </p:cNvSpPr>
          <p:nvPr/>
        </p:nvSpPr>
        <p:spPr bwMode="auto">
          <a:xfrm>
            <a:off x="3132138" y="6245225"/>
            <a:ext cx="5472112" cy="476250"/>
          </a:xfrm>
          <a:prstGeom prst="rect">
            <a:avLst/>
          </a:prstGeom>
          <a:noFill/>
          <a:ln w="9525">
            <a:noFill/>
            <a:miter lim="800000"/>
            <a:headEnd/>
            <a:tailEnd/>
          </a:ln>
        </p:spPr>
        <p:txBody>
          <a:bodyPr/>
          <a:lstStyle/>
          <a:p>
            <a:r>
              <a:rPr lang="ja-JP" altLang="en-US" sz="2400"/>
              <a:t>わんくま同盟 大阪勉強会＃８</a:t>
            </a:r>
            <a:endParaRPr lang="en-US" altLang="ja-JP" sz="2400"/>
          </a:p>
        </p:txBody>
      </p:sp>
      <p:sp>
        <p:nvSpPr>
          <p:cNvPr id="15364" name="タイトル 1"/>
          <p:cNvSpPr>
            <a:spLocks noGrp="1"/>
          </p:cNvSpPr>
          <p:nvPr>
            <p:ph type="title"/>
          </p:nvPr>
        </p:nvSpPr>
        <p:spPr/>
        <p:txBody>
          <a:bodyPr/>
          <a:lstStyle/>
          <a:p>
            <a:r>
              <a:rPr lang="ja-JP" altLang="en-US" smtClean="0"/>
              <a:t>３つの安全原則</a:t>
            </a:r>
            <a:r>
              <a:rPr lang="en-US" altLang="ja-JP" smtClean="0"/>
              <a:t>:</a:t>
            </a:r>
            <a:r>
              <a:rPr lang="ja-JP" altLang="en-US" smtClean="0"/>
              <a:t>デフォルトの安全</a:t>
            </a:r>
          </a:p>
        </p:txBody>
      </p:sp>
      <p:sp>
        <p:nvSpPr>
          <p:cNvPr id="2" name="コンテンツ プレースホルダ 2"/>
          <p:cNvSpPr>
            <a:spLocks noGrp="1"/>
          </p:cNvSpPr>
          <p:nvPr>
            <p:ph idx="1"/>
          </p:nvPr>
        </p:nvSpPr>
        <p:spPr/>
        <p:txBody>
          <a:bodyPr/>
          <a:lstStyle/>
          <a:p>
            <a:r>
              <a:rPr lang="ja-JP" altLang="en-US" smtClean="0"/>
              <a:t>最小機能のみ有効</a:t>
            </a:r>
            <a:endParaRPr lang="en-US" altLang="ja-JP" smtClean="0"/>
          </a:p>
          <a:p>
            <a:pPr lvl="1"/>
            <a:r>
              <a:rPr lang="ja-JP" altLang="en-US" smtClean="0"/>
              <a:t>通常不要な機能は</a:t>
            </a:r>
            <a:r>
              <a:rPr lang="en-US" altLang="ja-JP" smtClean="0"/>
              <a:t>OFF</a:t>
            </a:r>
          </a:p>
          <a:p>
            <a:r>
              <a:rPr lang="ja-JP" altLang="en-US" smtClean="0"/>
              <a:t>最小限の権限で動作</a:t>
            </a:r>
            <a:endParaRPr lang="en-US" altLang="ja-JP" smtClean="0"/>
          </a:p>
          <a:p>
            <a:pPr lvl="1"/>
            <a:r>
              <a:rPr lang="ja-JP" altLang="en-US" smtClean="0"/>
              <a:t>不用意な昇格を予防</a:t>
            </a:r>
            <a:endParaRPr lang="en-US" altLang="ja-JP" smtClean="0"/>
          </a:p>
          <a:p>
            <a:r>
              <a:rPr lang="ja-JP" altLang="en-US" smtClean="0"/>
              <a:t>ユーザに同意を求める</a:t>
            </a:r>
            <a:endParaRPr lang="en-US" altLang="ja-JP" smtClean="0"/>
          </a:p>
          <a:p>
            <a:pPr lvl="1"/>
            <a:r>
              <a:rPr lang="ja-JP" altLang="en-US" smtClean="0"/>
              <a:t>ユーザの意図か確認する</a:t>
            </a:r>
            <a:endParaRPr lang="en-US" altLang="ja-JP" smtClean="0"/>
          </a:p>
          <a:p>
            <a:r>
              <a:rPr lang="en-US" altLang="ja-JP" smtClean="0"/>
              <a:t>Administrator</a:t>
            </a:r>
            <a:r>
              <a:rPr lang="ja-JP" altLang="en-US" smtClean="0"/>
              <a:t>を無効化</a:t>
            </a:r>
            <a:endParaRPr lang="en-US" altLang="ja-JP" smtClean="0"/>
          </a:p>
          <a:p>
            <a:pPr lvl="1"/>
            <a:r>
              <a:rPr lang="ja-JP" altLang="en-US" smtClean="0"/>
              <a:t>管理アカウントのアカウント名が予測不能</a:t>
            </a:r>
          </a:p>
        </p:txBody>
      </p:sp>
      <p:sp>
        <p:nvSpPr>
          <p:cNvPr id="15366" name="AutoShape 6"/>
          <p:cNvSpPr>
            <a:spLocks noChangeArrowheads="1"/>
          </p:cNvSpPr>
          <p:nvPr/>
        </p:nvSpPr>
        <p:spPr bwMode="auto">
          <a:xfrm>
            <a:off x="5508625" y="2997200"/>
            <a:ext cx="2952750" cy="1296988"/>
          </a:xfrm>
          <a:prstGeom prst="wedgeRoundRectCallout">
            <a:avLst>
              <a:gd name="adj1" fmla="val -62690"/>
              <a:gd name="adj2" fmla="val 37028"/>
              <a:gd name="adj3" fmla="val 16667"/>
            </a:avLst>
          </a:prstGeom>
          <a:solidFill>
            <a:srgbClr val="FFCC00"/>
          </a:solidFill>
          <a:ln w="28575">
            <a:solidFill>
              <a:srgbClr val="FF0000"/>
            </a:solidFill>
            <a:miter lim="800000"/>
            <a:headEnd/>
            <a:tailEnd/>
          </a:ln>
        </p:spPr>
        <p:txBody>
          <a:bodyPr anchor="ctr"/>
          <a:lstStyle/>
          <a:p>
            <a:pPr algn="ctr"/>
            <a:r>
              <a:rPr lang="ja-JP" altLang="en-US" sz="3200"/>
              <a:t>これこそ</a:t>
            </a:r>
          </a:p>
          <a:p>
            <a:pPr algn="ctr"/>
            <a:r>
              <a:rPr lang="en-US" altLang="ja-JP" sz="3200"/>
              <a:t>UAC</a:t>
            </a:r>
            <a:r>
              <a:rPr lang="ja-JP" altLang="en-US" sz="3200"/>
              <a:t>の目的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anim calcmode="lin" valueType="num">
                                      <p:cBhvr additive="base">
                                        <p:cTn id="1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 calcmode="lin" valueType="num">
                                      <p:cBhvr additive="base">
                                        <p:cTn id="1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 calcmode="lin" valueType="num">
                                      <p:cBhvr additive="base">
                                        <p:cTn id="25"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additive="base">
                                        <p:cTn id="31"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par>
                          <p:cTn id="39" fill="hold">
                            <p:stCondLst>
                              <p:cond delay="500"/>
                            </p:stCondLst>
                            <p:childTnLst>
                              <p:par>
                                <p:cTn id="40" presetID="10" presetClass="entr" presetSubtype="0" fill="hold" grpId="0" nodeType="afterEffect">
                                  <p:stCondLst>
                                    <p:cond delay="0"/>
                                  </p:stCondLst>
                                  <p:childTnLst>
                                    <p:set>
                                      <p:cBhvr>
                                        <p:cTn id="41" dur="1" fill="hold">
                                          <p:stCondLst>
                                            <p:cond delay="0"/>
                                          </p:stCondLst>
                                        </p:cTn>
                                        <p:tgtEl>
                                          <p:spTgt spid="15366"/>
                                        </p:tgtEl>
                                        <p:attrNameLst>
                                          <p:attrName>style.visibility</p:attrName>
                                        </p:attrNameLst>
                                      </p:cBhvr>
                                      <p:to>
                                        <p:strVal val="visible"/>
                                      </p:to>
                                    </p:set>
                                    <p:animEffect transition="in" filter="fade">
                                      <p:cBhvr>
                                        <p:cTn id="42" dur="1000"/>
                                        <p:tgtEl>
                                          <p:spTgt spid="15366"/>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2" fill="hold" grpId="0" nodeType="clickEffect">
                                  <p:stCondLst>
                                    <p:cond delay="0"/>
                                  </p:stCondLst>
                                  <p:childTnLst>
                                    <p:set>
                                      <p:cBhvr>
                                        <p:cTn id="46" dur="1" fill="hold">
                                          <p:stCondLst>
                                            <p:cond delay="0"/>
                                          </p:stCondLst>
                                        </p:cTn>
                                        <p:tgtEl>
                                          <p:spTgt spid="2">
                                            <p:txEl>
                                              <p:pRg st="7" end="7"/>
                                            </p:txEl>
                                          </p:spTgt>
                                        </p:tgtEl>
                                        <p:attrNameLst>
                                          <p:attrName>style.visibility</p:attrName>
                                        </p:attrNameLst>
                                      </p:cBhvr>
                                      <p:to>
                                        <p:strVal val="visible"/>
                                      </p:to>
                                    </p:set>
                                    <p:anim calcmode="lin" valueType="num">
                                      <p:cBhvr additive="base">
                                        <p:cTn id="47" dur="500" fill="hold"/>
                                        <p:tgtEl>
                                          <p:spTgt spid="2">
                                            <p:txEl>
                                              <p:pRg st="7" end="7"/>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2">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1536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ftr" sz="quarter" idx="10"/>
          </p:nvPr>
        </p:nvSpPr>
        <p:spPr>
          <a:noFill/>
        </p:spPr>
        <p:txBody>
          <a:bodyPr/>
          <a:lstStyle/>
          <a:p>
            <a:r>
              <a:rPr lang="ja-JP" altLang="en-US" smtClean="0"/>
              <a:t>わんくま同盟 大阪勉強会＃８</a:t>
            </a:r>
            <a:endParaRPr lang="en-US" altLang="ja-JP" smtClean="0"/>
          </a:p>
        </p:txBody>
      </p:sp>
      <p:sp>
        <p:nvSpPr>
          <p:cNvPr id="16387" name="Rectangle 7"/>
          <p:cNvSpPr txBox="1">
            <a:spLocks noGrp="1" noChangeArrowheads="1"/>
          </p:cNvSpPr>
          <p:nvPr/>
        </p:nvSpPr>
        <p:spPr bwMode="auto">
          <a:xfrm>
            <a:off x="3132138" y="6245225"/>
            <a:ext cx="5472112" cy="476250"/>
          </a:xfrm>
          <a:prstGeom prst="rect">
            <a:avLst/>
          </a:prstGeom>
          <a:noFill/>
          <a:ln w="9525">
            <a:noFill/>
            <a:miter lim="800000"/>
            <a:headEnd/>
            <a:tailEnd/>
          </a:ln>
        </p:spPr>
        <p:txBody>
          <a:bodyPr/>
          <a:lstStyle/>
          <a:p>
            <a:r>
              <a:rPr lang="ja-JP" altLang="en-US" sz="2400"/>
              <a:t>わんくま同盟 大阪勉強会＃８</a:t>
            </a:r>
            <a:endParaRPr lang="en-US" altLang="ja-JP" sz="2400"/>
          </a:p>
        </p:txBody>
      </p:sp>
      <p:sp>
        <p:nvSpPr>
          <p:cNvPr id="16388" name="タイトル 1"/>
          <p:cNvSpPr>
            <a:spLocks noGrp="1"/>
          </p:cNvSpPr>
          <p:nvPr>
            <p:ph type="title"/>
          </p:nvPr>
        </p:nvSpPr>
        <p:spPr/>
        <p:txBody>
          <a:bodyPr/>
          <a:lstStyle/>
          <a:p>
            <a:r>
              <a:rPr lang="ja-JP" altLang="en-US" smtClean="0"/>
              <a:t>開発者の目から</a:t>
            </a:r>
          </a:p>
        </p:txBody>
      </p:sp>
      <p:sp>
        <p:nvSpPr>
          <p:cNvPr id="16389" name="コンテンツ プレースホルダ 2"/>
          <p:cNvSpPr>
            <a:spLocks noGrp="1"/>
          </p:cNvSpPr>
          <p:nvPr>
            <p:ph idx="1"/>
          </p:nvPr>
        </p:nvSpPr>
        <p:spPr>
          <a:xfrm>
            <a:off x="468313" y="1052513"/>
            <a:ext cx="8229600" cy="2447925"/>
          </a:xfrm>
        </p:spPr>
        <p:txBody>
          <a:bodyPr/>
          <a:lstStyle/>
          <a:p>
            <a:r>
              <a:rPr lang="en-US" altLang="ja-JP" smtClean="0"/>
              <a:t>UAC</a:t>
            </a:r>
            <a:r>
              <a:rPr lang="ja-JP" altLang="en-US" smtClean="0"/>
              <a:t>って、どうよ？</a:t>
            </a:r>
            <a:endParaRPr lang="en-US" altLang="ja-JP" smtClean="0"/>
          </a:p>
          <a:p>
            <a:pPr lvl="1"/>
            <a:r>
              <a:rPr lang="ja-JP" altLang="en-US" smtClean="0"/>
              <a:t>面倒くさい</a:t>
            </a:r>
            <a:endParaRPr lang="en-US" altLang="ja-JP" smtClean="0"/>
          </a:p>
          <a:p>
            <a:pPr lvl="2"/>
            <a:r>
              <a:rPr lang="ja-JP" altLang="en-US" smtClean="0"/>
              <a:t>いちいち聞いてくる</a:t>
            </a:r>
            <a:endParaRPr lang="en-US" altLang="ja-JP" smtClean="0"/>
          </a:p>
          <a:p>
            <a:pPr lvl="2"/>
            <a:r>
              <a:rPr lang="ja-JP" altLang="en-US" smtClean="0"/>
              <a:t>デフォルトが［キャンセル］</a:t>
            </a:r>
            <a:endParaRPr lang="en-US" altLang="ja-JP" smtClean="0"/>
          </a:p>
          <a:p>
            <a:pPr lvl="2"/>
            <a:r>
              <a:rPr lang="ja-JP" altLang="en-US" smtClean="0"/>
              <a:t>コンテキスト メニューから［管理者として実行］</a:t>
            </a:r>
          </a:p>
          <a:p>
            <a:pPr lvl="2"/>
            <a:r>
              <a:rPr lang="ja-JP" altLang="en-US" smtClean="0"/>
              <a:t>いっそ</a:t>
            </a:r>
            <a:r>
              <a:rPr lang="en-US" altLang="ja-JP" smtClean="0"/>
              <a:t>OFF</a:t>
            </a:r>
            <a:r>
              <a:rPr lang="ja-JP" altLang="en-US" smtClean="0"/>
              <a:t>にしてやれ！</a:t>
            </a:r>
          </a:p>
        </p:txBody>
      </p:sp>
      <p:sp>
        <p:nvSpPr>
          <p:cNvPr id="5" name="テキスト ボックス 4"/>
          <p:cNvSpPr txBox="1">
            <a:spLocks noChangeArrowheads="1"/>
          </p:cNvSpPr>
          <p:nvPr/>
        </p:nvSpPr>
        <p:spPr bwMode="auto">
          <a:xfrm>
            <a:off x="0" y="2276475"/>
            <a:ext cx="9144000" cy="1006475"/>
          </a:xfrm>
          <a:prstGeom prst="rect">
            <a:avLst/>
          </a:prstGeom>
          <a:gradFill rotWithShape="1">
            <a:gsLst>
              <a:gs pos="0">
                <a:srgbClr val="FF8080"/>
              </a:gs>
              <a:gs pos="50000">
                <a:srgbClr val="FFB3B3"/>
              </a:gs>
              <a:gs pos="100000">
                <a:srgbClr val="FFDADA"/>
              </a:gs>
            </a:gsLst>
            <a:lin ang="16200000" scaled="1"/>
          </a:gradFill>
          <a:ln w="9525">
            <a:noFill/>
            <a:miter lim="800000"/>
            <a:headEnd/>
            <a:tailEnd/>
          </a:ln>
        </p:spPr>
        <p:txBody>
          <a:bodyPr>
            <a:spAutoFit/>
          </a:bodyPr>
          <a:lstStyle/>
          <a:p>
            <a:pPr algn="ctr"/>
            <a:r>
              <a:rPr lang="ja-JP" altLang="en-US" sz="6000"/>
              <a:t>それ、間違いです！</a:t>
            </a:r>
            <a:endParaRPr lang="en-US" altLang="ja-JP" sz="6000"/>
          </a:p>
        </p:txBody>
      </p:sp>
      <p:sp>
        <p:nvSpPr>
          <p:cNvPr id="6" name="爆発 1 5"/>
          <p:cNvSpPr/>
          <p:nvPr/>
        </p:nvSpPr>
        <p:spPr>
          <a:xfrm>
            <a:off x="6350" y="3290887"/>
            <a:ext cx="9144000" cy="2786082"/>
          </a:xfrm>
          <a:prstGeom prst="irregularSeal1">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4000">
                <a:solidFill>
                  <a:schemeClr val="tx1"/>
                </a:solidFill>
              </a:rPr>
              <a:t>使用者が関知しない</a:t>
            </a:r>
          </a:p>
          <a:p>
            <a:pPr algn="ctr">
              <a:defRPr/>
            </a:pPr>
            <a:r>
              <a:rPr lang="ja-JP" altLang="en-US" sz="5400">
                <a:solidFill>
                  <a:schemeClr val="tx1"/>
                </a:solidFill>
              </a:rPr>
              <a:t>管理動作</a:t>
            </a:r>
            <a:r>
              <a:rPr lang="ja-JP" altLang="en-US" sz="4000">
                <a:solidFill>
                  <a:schemeClr val="tx1"/>
                </a:solidFill>
              </a:rPr>
              <a:t>を抑制</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ftr" sz="quarter" idx="10"/>
          </p:nvPr>
        </p:nvSpPr>
        <p:spPr>
          <a:noFill/>
        </p:spPr>
        <p:txBody>
          <a:bodyPr/>
          <a:lstStyle/>
          <a:p>
            <a:r>
              <a:rPr lang="ja-JP" altLang="en-US" smtClean="0"/>
              <a:t>わんくま同盟 大阪勉強会＃８</a:t>
            </a:r>
            <a:endParaRPr lang="en-US" altLang="ja-JP" smtClean="0"/>
          </a:p>
        </p:txBody>
      </p:sp>
      <p:sp>
        <p:nvSpPr>
          <p:cNvPr id="17411" name="Rectangle 7"/>
          <p:cNvSpPr txBox="1">
            <a:spLocks noGrp="1" noChangeArrowheads="1"/>
          </p:cNvSpPr>
          <p:nvPr/>
        </p:nvSpPr>
        <p:spPr bwMode="auto">
          <a:xfrm>
            <a:off x="3132138" y="6245225"/>
            <a:ext cx="5472112" cy="476250"/>
          </a:xfrm>
          <a:prstGeom prst="rect">
            <a:avLst/>
          </a:prstGeom>
          <a:noFill/>
          <a:ln w="9525">
            <a:noFill/>
            <a:miter lim="800000"/>
            <a:headEnd/>
            <a:tailEnd/>
          </a:ln>
        </p:spPr>
        <p:txBody>
          <a:bodyPr/>
          <a:lstStyle/>
          <a:p>
            <a:r>
              <a:rPr lang="ja-JP" altLang="en-US" sz="2400"/>
              <a:t>わんくま同盟 大阪勉強会＃８</a:t>
            </a:r>
            <a:endParaRPr lang="en-US" altLang="ja-JP" sz="2400"/>
          </a:p>
        </p:txBody>
      </p:sp>
      <p:sp>
        <p:nvSpPr>
          <p:cNvPr id="17412" name="Rectangle 2"/>
          <p:cNvSpPr>
            <a:spLocks noGrp="1" noChangeArrowheads="1"/>
          </p:cNvSpPr>
          <p:nvPr>
            <p:ph type="title"/>
          </p:nvPr>
        </p:nvSpPr>
        <p:spPr/>
        <p:txBody>
          <a:bodyPr/>
          <a:lstStyle/>
          <a:p>
            <a:r>
              <a:rPr lang="ja-JP" altLang="en-US" smtClean="0"/>
              <a:t>アプリケーションを</a:t>
            </a:r>
            <a:r>
              <a:rPr lang="en-US" altLang="ja-JP" smtClean="0"/>
              <a:t>UAC</a:t>
            </a:r>
            <a:r>
              <a:rPr lang="ja-JP" altLang="en-US" smtClean="0"/>
              <a:t>に対応する</a:t>
            </a:r>
          </a:p>
        </p:txBody>
      </p:sp>
      <p:sp>
        <p:nvSpPr>
          <p:cNvPr id="2" name="Rectangle 3"/>
          <p:cNvSpPr>
            <a:spLocks noGrp="1" noChangeArrowheads="1"/>
          </p:cNvSpPr>
          <p:nvPr>
            <p:ph type="body" idx="1"/>
          </p:nvPr>
        </p:nvSpPr>
        <p:spPr/>
        <p:txBody>
          <a:bodyPr/>
          <a:lstStyle/>
          <a:p>
            <a:r>
              <a:rPr lang="ja-JP" altLang="en-US" smtClean="0"/>
              <a:t>新規の場合</a:t>
            </a:r>
          </a:p>
          <a:p>
            <a:pPr lvl="1"/>
            <a:r>
              <a:rPr lang="ja-JP" altLang="en-US" smtClean="0"/>
              <a:t>ユーザ権限で動作する</a:t>
            </a:r>
          </a:p>
          <a:p>
            <a:pPr lvl="2"/>
            <a:r>
              <a:rPr lang="en-US" altLang="ja-JP" smtClean="0"/>
              <a:t>Users</a:t>
            </a:r>
            <a:r>
              <a:rPr lang="ja-JP" altLang="en-US" smtClean="0"/>
              <a:t>グループ アカウントで試験する</a:t>
            </a:r>
          </a:p>
          <a:p>
            <a:pPr lvl="2"/>
            <a:r>
              <a:rPr lang="ja-JP" altLang="en-US" smtClean="0"/>
              <a:t>管理権限が必要な操作は</a:t>
            </a:r>
            <a:r>
              <a:rPr lang="en-US" altLang="ja-JP" smtClean="0"/>
              <a:t>COM</a:t>
            </a:r>
            <a:r>
              <a:rPr lang="ja-JP" altLang="en-US" smtClean="0"/>
              <a:t>として切り出す</a:t>
            </a:r>
          </a:p>
          <a:p>
            <a:pPr lvl="2"/>
            <a:r>
              <a:rPr lang="ja-JP" altLang="en-US" smtClean="0"/>
              <a:t>アプリケーション設定</a:t>
            </a:r>
          </a:p>
          <a:p>
            <a:pPr lvl="3"/>
            <a:r>
              <a:rPr lang="ja-JP" altLang="en-US" smtClean="0"/>
              <a:t>シリアル化して、ファイルへ書き出す</a:t>
            </a:r>
          </a:p>
          <a:p>
            <a:pPr lvl="3"/>
            <a:r>
              <a:rPr lang="en-US" altLang="ja-JP" smtClean="0"/>
              <a:t>SHGetFolderPath </a:t>
            </a:r>
            <a:r>
              <a:rPr lang="ja-JP" altLang="en-US" smtClean="0"/>
              <a:t>関数（など）を使う</a:t>
            </a:r>
          </a:p>
          <a:p>
            <a:pPr lvl="2"/>
            <a:r>
              <a:rPr lang="ja-JP" altLang="en-US" smtClean="0"/>
              <a:t>マニフェストで「昇格しない」ことを明示</a:t>
            </a:r>
          </a:p>
          <a:p>
            <a:pPr lvl="1"/>
            <a:r>
              <a:rPr lang="ja-JP" altLang="en-US" smtClean="0"/>
              <a:t>管理特権が必要なことをユーザに通知する</a:t>
            </a:r>
          </a:p>
          <a:p>
            <a:pPr lvl="2"/>
            <a:r>
              <a:rPr lang="ja-JP" altLang="en-US" smtClean="0"/>
              <a:t>シールド アイコンを使用する（</a:t>
            </a:r>
            <a:r>
              <a:rPr lang="en-US" altLang="ja-JP" smtClean="0"/>
              <a:t>Win32 </a:t>
            </a:r>
            <a:r>
              <a:rPr lang="ja-JP" altLang="en-US" smtClean="0"/>
              <a:t>リソース）</a:t>
            </a:r>
            <a:endParaRPr lang="en-US" altLang="ja-JP" smtClean="0"/>
          </a:p>
        </p:txBody>
      </p:sp>
      <p:sp>
        <p:nvSpPr>
          <p:cNvPr id="17416" name="AutoShape 8"/>
          <p:cNvSpPr>
            <a:spLocks noChangeArrowheads="1"/>
          </p:cNvSpPr>
          <p:nvPr/>
        </p:nvSpPr>
        <p:spPr bwMode="auto">
          <a:xfrm>
            <a:off x="4284663" y="3213100"/>
            <a:ext cx="4175125" cy="2736850"/>
          </a:xfrm>
          <a:prstGeom prst="wedgeRoundRectCallout">
            <a:avLst>
              <a:gd name="adj1" fmla="val -20000"/>
              <a:gd name="adj2" fmla="val -58644"/>
              <a:gd name="adj3" fmla="val 16667"/>
            </a:avLst>
          </a:prstGeom>
          <a:solidFill>
            <a:srgbClr val="FFCC00"/>
          </a:solidFill>
          <a:ln w="9525">
            <a:solidFill>
              <a:schemeClr val="tx1"/>
            </a:solidFill>
            <a:miter lim="800000"/>
            <a:headEnd/>
            <a:tailEnd/>
          </a:ln>
        </p:spPr>
        <p:txBody>
          <a:bodyPr/>
          <a:lstStyle/>
          <a:p>
            <a:pPr algn="ctr"/>
            <a:r>
              <a:rPr lang="en-US" altLang="ja-JP" b="1" u="sng"/>
              <a:t>.NET</a:t>
            </a:r>
            <a:r>
              <a:rPr lang="ja-JP" altLang="en-US" b="1" u="sng"/>
              <a:t>から、</a:t>
            </a:r>
            <a:r>
              <a:rPr lang="en-US" altLang="ja-JP" b="1" u="sng"/>
              <a:t>COM</a:t>
            </a:r>
            <a:r>
              <a:rPr lang="ja-JP" altLang="en-US" b="1" u="sng"/>
              <a:t>を直接呼び出せない</a:t>
            </a:r>
            <a:endParaRPr lang="en-US" altLang="ja-JP" b="1" u="sng"/>
          </a:p>
          <a:p>
            <a:endParaRPr lang="en-US" altLang="ja-JP"/>
          </a:p>
          <a:p>
            <a:pPr>
              <a:buFontTx/>
              <a:buChar char="•"/>
            </a:pPr>
            <a:r>
              <a:rPr lang="en-US" altLang="ja-JP"/>
              <a:t>C++/CLI</a:t>
            </a:r>
            <a:r>
              <a:rPr lang="ja-JP" altLang="en-US"/>
              <a:t>で呼び出しルーチンを作る</a:t>
            </a:r>
            <a:endParaRPr lang="en-US" altLang="ja-JP"/>
          </a:p>
          <a:p>
            <a:endParaRPr lang="en-US" altLang="ja-JP"/>
          </a:p>
          <a:p>
            <a:pPr>
              <a:buFontTx/>
              <a:buChar char="•"/>
            </a:pPr>
            <a:r>
              <a:rPr lang="ja-JP" altLang="en-US"/>
              <a:t>別アプリに分けて呼び出す</a:t>
            </a:r>
            <a:br>
              <a:rPr lang="ja-JP" altLang="en-US"/>
            </a:br>
            <a:r>
              <a:rPr lang="en-US" altLang="ja-JP" sz="1200"/>
              <a:t>ShellExecute(hWnd, "runas", filename, param, directory, nCmdShow);</a:t>
            </a:r>
            <a:r>
              <a:rPr lang="en-US" altLang="ja-JP"/>
              <a:t> </a:t>
            </a:r>
          </a:p>
          <a:p>
            <a:pPr>
              <a:buFontTx/>
              <a:buChar char="•"/>
            </a:pPr>
            <a:r>
              <a:rPr lang="ja-JP" altLang="en-US"/>
              <a:t>プロセスを昇格して再起動する</a:t>
            </a:r>
            <a:br>
              <a:rPr lang="ja-JP" altLang="en-US"/>
            </a:br>
            <a:r>
              <a:rPr lang="en-US" altLang="ja-JP" sz="1200">
                <a:hlinkClick r:id="rId2"/>
              </a:rPr>
              <a:t>http://blogs.msdn.com/tsmatsuz/archive/2007/01/25/windows-vista-uac-part-2.aspx</a:t>
            </a:r>
            <a:endParaRPr lang="ja-JP" altLang="en-US" sz="1200"/>
          </a:p>
        </p:txBody>
      </p:sp>
      <p:sp>
        <p:nvSpPr>
          <p:cNvPr id="17415" name="AutoShape 7"/>
          <p:cNvSpPr>
            <a:spLocks noChangeArrowheads="1"/>
          </p:cNvSpPr>
          <p:nvPr/>
        </p:nvSpPr>
        <p:spPr bwMode="auto">
          <a:xfrm>
            <a:off x="1331913" y="1844675"/>
            <a:ext cx="5472112" cy="2016125"/>
          </a:xfrm>
          <a:prstGeom prst="wedgeRoundRectCallout">
            <a:avLst>
              <a:gd name="adj1" fmla="val -25227"/>
              <a:gd name="adj2" fmla="val 67875"/>
              <a:gd name="adj3" fmla="val 16667"/>
            </a:avLst>
          </a:prstGeom>
          <a:solidFill>
            <a:srgbClr val="FFCC00"/>
          </a:solidFill>
          <a:ln w="9525">
            <a:solidFill>
              <a:schemeClr val="tx1"/>
            </a:solidFill>
            <a:miter lim="800000"/>
            <a:headEnd/>
            <a:tailEnd/>
          </a:ln>
        </p:spPr>
        <p:txBody>
          <a:bodyPr/>
          <a:lstStyle/>
          <a:p>
            <a:pPr algn="ctr"/>
            <a:r>
              <a:rPr lang="ja-JP" altLang="en-US" b="1" u="sng"/>
              <a:t>マニフェストを埋め込む</a:t>
            </a:r>
          </a:p>
          <a:p>
            <a:endParaRPr lang="ja-JP" altLang="en-US" u="sng"/>
          </a:p>
          <a:p>
            <a:pPr>
              <a:buFontTx/>
              <a:buChar char="•"/>
            </a:pPr>
            <a:r>
              <a:rPr lang="en-US" altLang="ja-JP" sz="1600">
                <a:hlinkClick r:id="rId3"/>
              </a:rPr>
              <a:t>http://www.atmarkit.co.jp/fdotnet/dotnettips/235embmanifest/embmanifest.html</a:t>
            </a:r>
            <a:endParaRPr lang="en-US" altLang="ja-JP" sz="1600"/>
          </a:p>
          <a:p>
            <a:pPr>
              <a:buFontTx/>
              <a:buChar char="•"/>
            </a:pPr>
            <a:r>
              <a:rPr lang="en-US" altLang="ja-JP" sz="1600">
                <a:hlinkClick r:id="rId4"/>
              </a:rPr>
              <a:t>http://msdn2.microsoft.com/ja-jp/library/ms235591(VS.80).aspx</a:t>
            </a:r>
            <a:endParaRPr lang="en-US" altLang="ja-JP" sz="1600"/>
          </a:p>
          <a:p>
            <a:pPr>
              <a:buFontTx/>
              <a:buChar char="•"/>
            </a:pPr>
            <a:r>
              <a:rPr lang="en-US" altLang="ja-JP"/>
              <a:t>DLL </a:t>
            </a:r>
            <a:r>
              <a:rPr lang="ja-JP" altLang="en-US"/>
              <a:t>は、</a:t>
            </a:r>
            <a:r>
              <a:rPr lang="en-US" altLang="ja-JP"/>
              <a:t>Side-by-Side </a:t>
            </a:r>
            <a:r>
              <a:rPr lang="ja-JP" altLang="en-US"/>
              <a:t>のために埋め込んでおく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anim calcmode="lin" valueType="num">
                                      <p:cBhvr additive="base">
                                        <p:cTn id="1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additive="base">
                                        <p:cTn id="21"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2">
                                            <p:txEl>
                                              <p:pRg st="2" end="2"/>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 calcmode="lin" valueType="num">
                                      <p:cBhvr additive="base">
                                        <p:cTn id="29"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2">
                                            <p:txEl>
                                              <p:pRg st="4" end="4"/>
                                            </p:txEl>
                                          </p:spTgt>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2">
                                            <p:txEl>
                                              <p:pRg st="5" end="5"/>
                                            </p:txEl>
                                          </p:spTgt>
                                        </p:tgtEl>
                                        <p:attrNameLst>
                                          <p:attrName>style.visibility</p:attrName>
                                        </p:attrNameLst>
                                      </p:cBhvr>
                                      <p:to>
                                        <p:strVal val="visible"/>
                                      </p:to>
                                    </p:set>
                                    <p:anim calcmode="lin" valueType="num">
                                      <p:cBhvr additive="base">
                                        <p:cTn id="33" dur="500" fill="hold"/>
                                        <p:tgtEl>
                                          <p:spTgt spid="2">
                                            <p:txEl>
                                              <p:pRg st="5" end="5"/>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2">
                                            <p:txEl>
                                              <p:pRg st="5" end="5"/>
                                            </p:txEl>
                                          </p:spTgt>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0"/>
                                  </p:stCondLst>
                                  <p:childTnLst>
                                    <p:set>
                                      <p:cBhvr>
                                        <p:cTn id="40" dur="1" fill="hold">
                                          <p:stCondLst>
                                            <p:cond delay="0"/>
                                          </p:stCondLst>
                                        </p:cTn>
                                        <p:tgtEl>
                                          <p:spTgt spid="2">
                                            <p:txEl>
                                              <p:pRg st="7" end="7"/>
                                            </p:txEl>
                                          </p:spTgt>
                                        </p:tgtEl>
                                        <p:attrNameLst>
                                          <p:attrName>style.visibility</p:attrName>
                                        </p:attrNameLst>
                                      </p:cBhvr>
                                      <p:to>
                                        <p:strVal val="visible"/>
                                      </p:to>
                                    </p:set>
                                    <p:anim calcmode="lin" valueType="num">
                                      <p:cBhvr additive="base">
                                        <p:cTn id="41" dur="500" fill="hold"/>
                                        <p:tgtEl>
                                          <p:spTgt spid="2">
                                            <p:txEl>
                                              <p:pRg st="7" end="7"/>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2">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2" fill="hold" grpId="0" nodeType="clickEffect">
                                  <p:stCondLst>
                                    <p:cond delay="0"/>
                                  </p:stCondLst>
                                  <p:childTnLst>
                                    <p:set>
                                      <p:cBhvr>
                                        <p:cTn id="46" dur="1" fill="hold">
                                          <p:stCondLst>
                                            <p:cond delay="0"/>
                                          </p:stCondLst>
                                        </p:cTn>
                                        <p:tgtEl>
                                          <p:spTgt spid="2">
                                            <p:txEl>
                                              <p:pRg st="9" end="9"/>
                                            </p:txEl>
                                          </p:spTgt>
                                        </p:tgtEl>
                                        <p:attrNameLst>
                                          <p:attrName>style.visibility</p:attrName>
                                        </p:attrNameLst>
                                      </p:cBhvr>
                                      <p:to>
                                        <p:strVal val="visible"/>
                                      </p:to>
                                    </p:set>
                                    <p:anim calcmode="lin" valueType="num">
                                      <p:cBhvr additive="base">
                                        <p:cTn id="47" dur="500" fill="hold"/>
                                        <p:tgtEl>
                                          <p:spTgt spid="2">
                                            <p:txEl>
                                              <p:pRg st="9" end="9"/>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2">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17416"/>
                                        </p:tgtEl>
                                        <p:attrNameLst>
                                          <p:attrName>style.visibility</p:attrName>
                                        </p:attrNameLst>
                                      </p:cBhvr>
                                      <p:to>
                                        <p:strVal val="visible"/>
                                      </p:to>
                                    </p:set>
                                    <p:animEffect transition="in" filter="fade">
                                      <p:cBhvr>
                                        <p:cTn id="53" dur="1000"/>
                                        <p:tgtEl>
                                          <p:spTgt spid="17416"/>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xit" presetSubtype="0" fill="hold" grpId="1" nodeType="clickEffect">
                                  <p:stCondLst>
                                    <p:cond delay="0"/>
                                  </p:stCondLst>
                                  <p:childTnLst>
                                    <p:animEffect transition="out" filter="fade">
                                      <p:cBhvr>
                                        <p:cTn id="57" dur="1000"/>
                                        <p:tgtEl>
                                          <p:spTgt spid="17416"/>
                                        </p:tgtEl>
                                      </p:cBhvr>
                                    </p:animEffect>
                                    <p:set>
                                      <p:cBhvr>
                                        <p:cTn id="58" dur="1" fill="hold">
                                          <p:stCondLst>
                                            <p:cond delay="999"/>
                                          </p:stCondLst>
                                        </p:cTn>
                                        <p:tgtEl>
                                          <p:spTgt spid="17416"/>
                                        </p:tgtEl>
                                        <p:attrNameLst>
                                          <p:attrName>style.visibility</p:attrName>
                                        </p:attrNameLst>
                                      </p:cBhvr>
                                      <p:to>
                                        <p:strVal val="hidden"/>
                                      </p:to>
                                    </p:set>
                                  </p:childTnLst>
                                </p:cTn>
                              </p:par>
                              <p:par>
                                <p:cTn id="59" presetID="10" presetClass="entr" presetSubtype="0" fill="hold" grpId="0" nodeType="withEffect">
                                  <p:stCondLst>
                                    <p:cond delay="0"/>
                                  </p:stCondLst>
                                  <p:childTnLst>
                                    <p:set>
                                      <p:cBhvr>
                                        <p:cTn id="60" dur="1" fill="hold">
                                          <p:stCondLst>
                                            <p:cond delay="0"/>
                                          </p:stCondLst>
                                        </p:cTn>
                                        <p:tgtEl>
                                          <p:spTgt spid="17415"/>
                                        </p:tgtEl>
                                        <p:attrNameLst>
                                          <p:attrName>style.visibility</p:attrName>
                                        </p:attrNameLst>
                                      </p:cBhvr>
                                      <p:to>
                                        <p:strVal val="visible"/>
                                      </p:to>
                                    </p:set>
                                    <p:animEffect transition="in" filter="fade">
                                      <p:cBhvr>
                                        <p:cTn id="61" dur="1000"/>
                                        <p:tgtEl>
                                          <p:spTgt spid="174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17416" grpId="0" animBg="1"/>
      <p:bldP spid="17416" grpId="1" animBg="1"/>
      <p:bldP spid="1741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ftr" sz="quarter" idx="10"/>
          </p:nvPr>
        </p:nvSpPr>
        <p:spPr>
          <a:noFill/>
        </p:spPr>
        <p:txBody>
          <a:bodyPr/>
          <a:lstStyle/>
          <a:p>
            <a:r>
              <a:rPr lang="ja-JP" altLang="en-US" smtClean="0"/>
              <a:t>わんくま同盟 大阪勉強会＃８</a:t>
            </a:r>
            <a:endParaRPr lang="en-US" altLang="ja-JP" smtClean="0"/>
          </a:p>
        </p:txBody>
      </p:sp>
      <p:sp>
        <p:nvSpPr>
          <p:cNvPr id="18435" name="Rectangle 7"/>
          <p:cNvSpPr txBox="1">
            <a:spLocks noGrp="1" noChangeArrowheads="1"/>
          </p:cNvSpPr>
          <p:nvPr/>
        </p:nvSpPr>
        <p:spPr bwMode="auto">
          <a:xfrm>
            <a:off x="3132138" y="6245225"/>
            <a:ext cx="5472112" cy="476250"/>
          </a:xfrm>
          <a:prstGeom prst="rect">
            <a:avLst/>
          </a:prstGeom>
          <a:noFill/>
          <a:ln w="9525">
            <a:noFill/>
            <a:miter lim="800000"/>
            <a:headEnd/>
            <a:tailEnd/>
          </a:ln>
        </p:spPr>
        <p:txBody>
          <a:bodyPr/>
          <a:lstStyle/>
          <a:p>
            <a:r>
              <a:rPr lang="ja-JP" altLang="en-US" sz="2400"/>
              <a:t>わんくま同盟 大阪勉強会＃８</a:t>
            </a:r>
            <a:endParaRPr lang="en-US" altLang="ja-JP" sz="2400"/>
          </a:p>
        </p:txBody>
      </p:sp>
      <p:sp>
        <p:nvSpPr>
          <p:cNvPr id="18436" name="Rectangle 2"/>
          <p:cNvSpPr>
            <a:spLocks noGrp="1" noChangeArrowheads="1"/>
          </p:cNvSpPr>
          <p:nvPr>
            <p:ph type="title"/>
          </p:nvPr>
        </p:nvSpPr>
        <p:spPr/>
        <p:txBody>
          <a:bodyPr/>
          <a:lstStyle/>
          <a:p>
            <a:r>
              <a:rPr lang="ja-JP" altLang="en-US" smtClean="0"/>
              <a:t>悪しき</a:t>
            </a:r>
            <a:r>
              <a:rPr lang="en-US" altLang="ja-JP" smtClean="0"/>
              <a:t>”</a:t>
            </a:r>
            <a:r>
              <a:rPr lang="ja-JP" altLang="en-US" smtClean="0"/>
              <a:t>習慣”の排除を！</a:t>
            </a:r>
          </a:p>
        </p:txBody>
      </p:sp>
      <p:sp>
        <p:nvSpPr>
          <p:cNvPr id="40963" name="Rectangle 3"/>
          <p:cNvSpPr>
            <a:spLocks noGrp="1" noChangeArrowheads="1"/>
          </p:cNvSpPr>
          <p:nvPr>
            <p:ph type="body" idx="1"/>
          </p:nvPr>
        </p:nvSpPr>
        <p:spPr/>
        <p:txBody>
          <a:bodyPr/>
          <a:lstStyle/>
          <a:p>
            <a:pPr>
              <a:lnSpc>
                <a:spcPct val="90000"/>
              </a:lnSpc>
            </a:pPr>
            <a:r>
              <a:rPr lang="ja-JP" altLang="en-US" smtClean="0"/>
              <a:t>互換性の問題</a:t>
            </a:r>
          </a:p>
          <a:p>
            <a:pPr lvl="1">
              <a:lnSpc>
                <a:spcPct val="90000"/>
              </a:lnSpc>
            </a:pPr>
            <a:r>
              <a:rPr lang="en-US" altLang="ja-JP" smtClean="0"/>
              <a:t>XP</a:t>
            </a:r>
            <a:r>
              <a:rPr lang="ja-JP" altLang="en-US" smtClean="0"/>
              <a:t>以前の「こういう動きだった」が、通じない！？</a:t>
            </a:r>
          </a:p>
          <a:p>
            <a:pPr lvl="2">
              <a:lnSpc>
                <a:spcPct val="90000"/>
              </a:lnSpc>
            </a:pPr>
            <a:r>
              <a:rPr lang="en-US" altLang="ja-JP" smtClean="0"/>
              <a:t>delete </a:t>
            </a:r>
            <a:r>
              <a:rPr lang="ja-JP" altLang="en-US" smtClean="0"/>
              <a:t>したメモリはクリアされる！？</a:t>
            </a:r>
            <a:endParaRPr lang="en-US" altLang="ja-JP" smtClean="0"/>
          </a:p>
          <a:p>
            <a:pPr lvl="2">
              <a:lnSpc>
                <a:spcPct val="90000"/>
              </a:lnSpc>
            </a:pPr>
            <a:r>
              <a:rPr lang="ja-JP" altLang="en-US" smtClean="0"/>
              <a:t>グラフィックは黒で初期化される！？</a:t>
            </a:r>
          </a:p>
          <a:p>
            <a:pPr lvl="1">
              <a:lnSpc>
                <a:spcPct val="90000"/>
              </a:lnSpc>
            </a:pPr>
            <a:r>
              <a:rPr lang="ja-JP" altLang="en-US" smtClean="0"/>
              <a:t>特権が必要な動作がブロックされる！！</a:t>
            </a:r>
          </a:p>
          <a:p>
            <a:pPr lvl="2">
              <a:lnSpc>
                <a:spcPct val="90000"/>
              </a:lnSpc>
            </a:pPr>
            <a:r>
              <a:rPr lang="ja-JP" altLang="en-US" smtClean="0"/>
              <a:t>不正なメッセージや </a:t>
            </a:r>
            <a:r>
              <a:rPr lang="en-US" altLang="ja-JP" smtClean="0"/>
              <a:t>DLL Injection </a:t>
            </a:r>
            <a:r>
              <a:rPr lang="ja-JP" altLang="en-US" smtClean="0"/>
              <a:t>の排除</a:t>
            </a:r>
          </a:p>
          <a:p>
            <a:pPr lvl="2">
              <a:lnSpc>
                <a:spcPct val="90000"/>
              </a:lnSpc>
            </a:pPr>
            <a:r>
              <a:rPr lang="ja-JP" altLang="en-US" smtClean="0"/>
              <a:t>ユーザが関知できない昇格動作を禁止</a:t>
            </a:r>
            <a:br>
              <a:rPr lang="ja-JP" altLang="en-US" smtClean="0"/>
            </a:br>
            <a:r>
              <a:rPr lang="ja-JP" altLang="en-US" smtClean="0"/>
              <a:t>（管理特権から一般に偽装し、偽装解除は可能）</a:t>
            </a:r>
          </a:p>
          <a:p>
            <a:pPr lvl="1">
              <a:lnSpc>
                <a:spcPct val="90000"/>
              </a:lnSpc>
            </a:pPr>
            <a:r>
              <a:rPr lang="ja-JP" altLang="en-US" smtClean="0"/>
              <a:t>マニフェストの優先順位</a:t>
            </a:r>
          </a:p>
          <a:p>
            <a:pPr lvl="2">
              <a:lnSpc>
                <a:spcPct val="90000"/>
              </a:lnSpc>
            </a:pPr>
            <a:r>
              <a:rPr lang="en-US" altLang="ja-JP" smtClean="0"/>
              <a:t>XP </a:t>
            </a:r>
            <a:r>
              <a:rPr lang="ja-JP" altLang="en-US" smtClean="0"/>
              <a:t>は、外部マニフェストが優先</a:t>
            </a:r>
          </a:p>
          <a:p>
            <a:pPr lvl="2">
              <a:lnSpc>
                <a:spcPct val="90000"/>
              </a:lnSpc>
            </a:pPr>
            <a:r>
              <a:rPr lang="en-US" altLang="ja-JP" smtClean="0"/>
              <a:t>Server 2003 </a:t>
            </a:r>
            <a:r>
              <a:rPr lang="ja-JP" altLang="en-US" smtClean="0"/>
              <a:t>以降は埋め込みマニフェストが優先</a:t>
            </a:r>
          </a:p>
        </p:txBody>
      </p:sp>
      <p:sp>
        <p:nvSpPr>
          <p:cNvPr id="18439" name="AutoShape 7"/>
          <p:cNvSpPr>
            <a:spLocks noChangeArrowheads="1"/>
          </p:cNvSpPr>
          <p:nvPr/>
        </p:nvSpPr>
        <p:spPr bwMode="auto">
          <a:xfrm>
            <a:off x="6156325" y="836613"/>
            <a:ext cx="2987675" cy="1152525"/>
          </a:xfrm>
          <a:prstGeom prst="wedgeEllipseCallout">
            <a:avLst>
              <a:gd name="adj1" fmla="val -45287"/>
              <a:gd name="adj2" fmla="val 84162"/>
            </a:avLst>
          </a:prstGeom>
          <a:solidFill>
            <a:schemeClr val="bg2"/>
          </a:solidFill>
          <a:ln w="9525">
            <a:solidFill>
              <a:schemeClr val="tx1"/>
            </a:solidFill>
            <a:miter lim="800000"/>
            <a:headEnd/>
            <a:tailEnd/>
          </a:ln>
        </p:spPr>
        <p:txBody>
          <a:bodyPr/>
          <a:lstStyle/>
          <a:p>
            <a:pPr algn="ctr"/>
            <a:r>
              <a:rPr lang="ja-JP" altLang="en-US"/>
              <a:t>もちろん、</a:t>
            </a:r>
          </a:p>
          <a:p>
            <a:pPr algn="ctr"/>
            <a:r>
              <a:rPr lang="ja-JP" altLang="en-US" sz="2800" b="1"/>
              <a:t>単なるバグ</a:t>
            </a:r>
          </a:p>
        </p:txBody>
      </p:sp>
      <p:sp>
        <p:nvSpPr>
          <p:cNvPr id="18441" name="AutoShape 9"/>
          <p:cNvSpPr>
            <a:spLocks noChangeArrowheads="1"/>
          </p:cNvSpPr>
          <p:nvPr/>
        </p:nvSpPr>
        <p:spPr bwMode="auto">
          <a:xfrm>
            <a:off x="6588125" y="2060575"/>
            <a:ext cx="2447925" cy="1368425"/>
          </a:xfrm>
          <a:prstGeom prst="wedgeRoundRectCallout">
            <a:avLst>
              <a:gd name="adj1" fmla="val -71597"/>
              <a:gd name="adj2" fmla="val 27264"/>
              <a:gd name="adj3" fmla="val 16667"/>
            </a:avLst>
          </a:prstGeom>
          <a:solidFill>
            <a:srgbClr val="FFCC00"/>
          </a:solidFill>
          <a:ln w="9525">
            <a:solidFill>
              <a:schemeClr val="tx1"/>
            </a:solidFill>
            <a:miter lim="800000"/>
            <a:headEnd/>
            <a:tailEnd/>
          </a:ln>
        </p:spPr>
        <p:txBody>
          <a:bodyPr/>
          <a:lstStyle/>
          <a:p>
            <a:pPr algn="ctr"/>
            <a:r>
              <a:rPr lang="ja-JP" altLang="en-US" sz="2400">
                <a:solidFill>
                  <a:srgbClr val="CC0000"/>
                </a:solidFill>
              </a:rPr>
              <a:t>！要注意！</a:t>
            </a:r>
          </a:p>
          <a:p>
            <a:pPr algn="ctr"/>
            <a:r>
              <a:rPr lang="ja-JP" altLang="en-US"/>
              <a:t>何をするのか</a:t>
            </a:r>
          </a:p>
          <a:p>
            <a:pPr algn="ctr"/>
            <a:r>
              <a:rPr lang="ja-JP" altLang="en-US"/>
              <a:t>何をしたいのか</a:t>
            </a:r>
          </a:p>
          <a:p>
            <a:pPr algn="ctr"/>
            <a:r>
              <a:rPr lang="ja-JP" altLang="en-US"/>
              <a:t>吟味すること</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 calcmode="lin" valueType="num">
                                      <p:cBhvr additive="base">
                                        <p:cTn id="7" dur="500" fill="hold"/>
                                        <p:tgtEl>
                                          <p:spTgt spid="409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6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0963">
                                            <p:txEl>
                                              <p:pRg st="1" end="1"/>
                                            </p:txEl>
                                          </p:spTgt>
                                        </p:tgtEl>
                                        <p:attrNameLst>
                                          <p:attrName>style.visibility</p:attrName>
                                        </p:attrNameLst>
                                      </p:cBhvr>
                                      <p:to>
                                        <p:strVal val="visible"/>
                                      </p:to>
                                    </p:set>
                                    <p:anim calcmode="lin" valueType="num">
                                      <p:cBhvr additive="base">
                                        <p:cTn id="11" dur="500" fill="hold"/>
                                        <p:tgtEl>
                                          <p:spTgt spid="4096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096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0963">
                                            <p:txEl>
                                              <p:pRg st="4" end="4"/>
                                            </p:txEl>
                                          </p:spTgt>
                                        </p:tgtEl>
                                        <p:attrNameLst>
                                          <p:attrName>style.visibility</p:attrName>
                                        </p:attrNameLst>
                                      </p:cBhvr>
                                      <p:to>
                                        <p:strVal val="visible"/>
                                      </p:to>
                                    </p:set>
                                    <p:anim calcmode="lin" valueType="num">
                                      <p:cBhvr additive="base">
                                        <p:cTn id="15" dur="500" fill="hold"/>
                                        <p:tgtEl>
                                          <p:spTgt spid="4096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096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0963">
                                            <p:txEl>
                                              <p:pRg st="7" end="7"/>
                                            </p:txEl>
                                          </p:spTgt>
                                        </p:tgtEl>
                                        <p:attrNameLst>
                                          <p:attrName>style.visibility</p:attrName>
                                        </p:attrNameLst>
                                      </p:cBhvr>
                                      <p:to>
                                        <p:strVal val="visible"/>
                                      </p:to>
                                    </p:set>
                                    <p:anim calcmode="lin" valueType="num">
                                      <p:cBhvr additive="base">
                                        <p:cTn id="19" dur="500" fill="hold"/>
                                        <p:tgtEl>
                                          <p:spTgt spid="40963">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6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40963">
                                            <p:txEl>
                                              <p:pRg st="2" end="2"/>
                                            </p:txEl>
                                          </p:spTgt>
                                        </p:tgtEl>
                                        <p:attrNameLst>
                                          <p:attrName>style.visibility</p:attrName>
                                        </p:attrNameLst>
                                      </p:cBhvr>
                                      <p:to>
                                        <p:strVal val="visible"/>
                                      </p:to>
                                    </p:set>
                                    <p:anim calcmode="lin" valueType="num">
                                      <p:cBhvr additive="base">
                                        <p:cTn id="25" dur="500" fill="hold"/>
                                        <p:tgtEl>
                                          <p:spTgt spid="40963">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40963">
                                            <p:txEl>
                                              <p:pRg st="2" end="2"/>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40963">
                                            <p:txEl>
                                              <p:pRg st="3" end="3"/>
                                            </p:txEl>
                                          </p:spTgt>
                                        </p:tgtEl>
                                        <p:attrNameLst>
                                          <p:attrName>style.visibility</p:attrName>
                                        </p:attrNameLst>
                                      </p:cBhvr>
                                      <p:to>
                                        <p:strVal val="visible"/>
                                      </p:to>
                                    </p:set>
                                    <p:anim calcmode="lin" valueType="num">
                                      <p:cBhvr additive="base">
                                        <p:cTn id="29" dur="500" fill="hold"/>
                                        <p:tgtEl>
                                          <p:spTgt spid="40963">
                                            <p:txEl>
                                              <p:pRg st="3" end="3"/>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4096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8439"/>
                                        </p:tgtEl>
                                        <p:attrNameLst>
                                          <p:attrName>style.visibility</p:attrName>
                                        </p:attrNameLst>
                                      </p:cBhvr>
                                      <p:to>
                                        <p:strVal val="visible"/>
                                      </p:to>
                                    </p:set>
                                    <p:animEffect transition="in" filter="fade">
                                      <p:cBhvr>
                                        <p:cTn id="35" dur="1000"/>
                                        <p:tgtEl>
                                          <p:spTgt spid="18439"/>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2" fill="hold" grpId="0" nodeType="clickEffect">
                                  <p:stCondLst>
                                    <p:cond delay="0"/>
                                  </p:stCondLst>
                                  <p:childTnLst>
                                    <p:set>
                                      <p:cBhvr>
                                        <p:cTn id="39" dur="1" fill="hold">
                                          <p:stCondLst>
                                            <p:cond delay="0"/>
                                          </p:stCondLst>
                                        </p:cTn>
                                        <p:tgtEl>
                                          <p:spTgt spid="40963">
                                            <p:txEl>
                                              <p:pRg st="5" end="5"/>
                                            </p:txEl>
                                          </p:spTgt>
                                        </p:tgtEl>
                                        <p:attrNameLst>
                                          <p:attrName>style.visibility</p:attrName>
                                        </p:attrNameLst>
                                      </p:cBhvr>
                                      <p:to>
                                        <p:strVal val="visible"/>
                                      </p:to>
                                    </p:set>
                                    <p:anim calcmode="lin" valueType="num">
                                      <p:cBhvr additive="base">
                                        <p:cTn id="40" dur="500" fill="hold"/>
                                        <p:tgtEl>
                                          <p:spTgt spid="40963">
                                            <p:txEl>
                                              <p:pRg st="5" end="5"/>
                                            </p:txEl>
                                          </p:spTgt>
                                        </p:tgtEl>
                                        <p:attrNameLst>
                                          <p:attrName>ppt_x</p:attrName>
                                        </p:attrNameLst>
                                      </p:cBhvr>
                                      <p:tavLst>
                                        <p:tav tm="0">
                                          <p:val>
                                            <p:strVal val="1+#ppt_w/2"/>
                                          </p:val>
                                        </p:tav>
                                        <p:tav tm="100000">
                                          <p:val>
                                            <p:strVal val="#ppt_x"/>
                                          </p:val>
                                        </p:tav>
                                      </p:tavLst>
                                    </p:anim>
                                    <p:anim calcmode="lin" valueType="num">
                                      <p:cBhvr additive="base">
                                        <p:cTn id="41" dur="500" fill="hold"/>
                                        <p:tgtEl>
                                          <p:spTgt spid="40963">
                                            <p:txEl>
                                              <p:pRg st="5" end="5"/>
                                            </p:txEl>
                                          </p:spTgt>
                                        </p:tgtEl>
                                        <p:attrNameLst>
                                          <p:attrName>ppt_y</p:attrName>
                                        </p:attrNameLst>
                                      </p:cBhvr>
                                      <p:tavLst>
                                        <p:tav tm="0">
                                          <p:val>
                                            <p:strVal val="#ppt_y"/>
                                          </p:val>
                                        </p:tav>
                                        <p:tav tm="100000">
                                          <p:val>
                                            <p:strVal val="#ppt_y"/>
                                          </p:val>
                                        </p:tav>
                                      </p:tavLst>
                                    </p:anim>
                                  </p:childTnLst>
                                </p:cTn>
                              </p:par>
                              <p:par>
                                <p:cTn id="42" presetID="2" presetClass="entr" presetSubtype="2" fill="hold" grpId="0" nodeType="withEffect">
                                  <p:stCondLst>
                                    <p:cond delay="0"/>
                                  </p:stCondLst>
                                  <p:childTnLst>
                                    <p:set>
                                      <p:cBhvr>
                                        <p:cTn id="43" dur="1" fill="hold">
                                          <p:stCondLst>
                                            <p:cond delay="0"/>
                                          </p:stCondLst>
                                        </p:cTn>
                                        <p:tgtEl>
                                          <p:spTgt spid="40963">
                                            <p:txEl>
                                              <p:pRg st="6" end="6"/>
                                            </p:txEl>
                                          </p:spTgt>
                                        </p:tgtEl>
                                        <p:attrNameLst>
                                          <p:attrName>style.visibility</p:attrName>
                                        </p:attrNameLst>
                                      </p:cBhvr>
                                      <p:to>
                                        <p:strVal val="visible"/>
                                      </p:to>
                                    </p:set>
                                    <p:anim calcmode="lin" valueType="num">
                                      <p:cBhvr additive="base">
                                        <p:cTn id="44" dur="500" fill="hold"/>
                                        <p:tgtEl>
                                          <p:spTgt spid="40963">
                                            <p:txEl>
                                              <p:pRg st="6" end="6"/>
                                            </p:txEl>
                                          </p:spTgt>
                                        </p:tgtEl>
                                        <p:attrNameLst>
                                          <p:attrName>ppt_x</p:attrName>
                                        </p:attrNameLst>
                                      </p:cBhvr>
                                      <p:tavLst>
                                        <p:tav tm="0">
                                          <p:val>
                                            <p:strVal val="1+#ppt_w/2"/>
                                          </p:val>
                                        </p:tav>
                                        <p:tav tm="100000">
                                          <p:val>
                                            <p:strVal val="#ppt_x"/>
                                          </p:val>
                                        </p:tav>
                                      </p:tavLst>
                                    </p:anim>
                                    <p:anim calcmode="lin" valueType="num">
                                      <p:cBhvr additive="base">
                                        <p:cTn id="45" dur="500" fill="hold"/>
                                        <p:tgtEl>
                                          <p:spTgt spid="4096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8441"/>
                                        </p:tgtEl>
                                        <p:attrNameLst>
                                          <p:attrName>style.visibility</p:attrName>
                                        </p:attrNameLst>
                                      </p:cBhvr>
                                      <p:to>
                                        <p:strVal val="visible"/>
                                      </p:to>
                                    </p:set>
                                    <p:animEffect transition="in" filter="fade">
                                      <p:cBhvr>
                                        <p:cTn id="50" dur="1000"/>
                                        <p:tgtEl>
                                          <p:spTgt spid="18441"/>
                                        </p:tgtEl>
                                      </p:cBhvr>
                                    </p:animEffect>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40963">
                                            <p:txEl>
                                              <p:pRg st="8" end="8"/>
                                            </p:txEl>
                                          </p:spTgt>
                                        </p:tgtEl>
                                        <p:attrNameLst>
                                          <p:attrName>style.visibility</p:attrName>
                                        </p:attrNameLst>
                                      </p:cBhvr>
                                      <p:to>
                                        <p:strVal val="visible"/>
                                      </p:to>
                                    </p:set>
                                    <p:anim calcmode="lin" valueType="num">
                                      <p:cBhvr additive="base">
                                        <p:cTn id="55" dur="500" fill="hold"/>
                                        <p:tgtEl>
                                          <p:spTgt spid="40963">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40963">
                                            <p:txEl>
                                              <p:pRg st="8" end="8"/>
                                            </p:txEl>
                                          </p:spTgt>
                                        </p:tgtEl>
                                        <p:attrNameLst>
                                          <p:attrName>ppt_y</p:attrName>
                                        </p:attrNameLst>
                                      </p:cBhvr>
                                      <p:tavLst>
                                        <p:tav tm="0">
                                          <p:val>
                                            <p:strVal val="#ppt_y"/>
                                          </p:val>
                                        </p:tav>
                                        <p:tav tm="100000">
                                          <p:val>
                                            <p:strVal val="#ppt_y"/>
                                          </p:val>
                                        </p:tav>
                                      </p:tavLst>
                                    </p:anim>
                                  </p:childTnLst>
                                </p:cTn>
                              </p:par>
                              <p:par>
                                <p:cTn id="57" presetID="2" presetClass="entr" presetSubtype="2" fill="hold" grpId="0" nodeType="withEffect">
                                  <p:stCondLst>
                                    <p:cond delay="0"/>
                                  </p:stCondLst>
                                  <p:childTnLst>
                                    <p:set>
                                      <p:cBhvr>
                                        <p:cTn id="58" dur="1" fill="hold">
                                          <p:stCondLst>
                                            <p:cond delay="0"/>
                                          </p:stCondLst>
                                        </p:cTn>
                                        <p:tgtEl>
                                          <p:spTgt spid="40963">
                                            <p:txEl>
                                              <p:pRg st="9" end="9"/>
                                            </p:txEl>
                                          </p:spTgt>
                                        </p:tgtEl>
                                        <p:attrNameLst>
                                          <p:attrName>style.visibility</p:attrName>
                                        </p:attrNameLst>
                                      </p:cBhvr>
                                      <p:to>
                                        <p:strVal val="visible"/>
                                      </p:to>
                                    </p:set>
                                    <p:anim calcmode="lin" valueType="num">
                                      <p:cBhvr additive="base">
                                        <p:cTn id="59" dur="500" fill="hold"/>
                                        <p:tgtEl>
                                          <p:spTgt spid="40963">
                                            <p:txEl>
                                              <p:pRg st="9" end="9"/>
                                            </p:txEl>
                                          </p:spTgt>
                                        </p:tgtEl>
                                        <p:attrNameLst>
                                          <p:attrName>ppt_x</p:attrName>
                                        </p:attrNameLst>
                                      </p:cBhvr>
                                      <p:tavLst>
                                        <p:tav tm="0">
                                          <p:val>
                                            <p:strVal val="1+#ppt_w/2"/>
                                          </p:val>
                                        </p:tav>
                                        <p:tav tm="100000">
                                          <p:val>
                                            <p:strVal val="#ppt_x"/>
                                          </p:val>
                                        </p:tav>
                                      </p:tavLst>
                                    </p:anim>
                                    <p:anim calcmode="lin" valueType="num">
                                      <p:cBhvr additive="base">
                                        <p:cTn id="60" dur="500" fill="hold"/>
                                        <p:tgtEl>
                                          <p:spTgt spid="4096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P spid="18439" grpId="0" animBg="1"/>
      <p:bldP spid="1844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ftr" sz="quarter" idx="10"/>
          </p:nvPr>
        </p:nvSpPr>
        <p:spPr>
          <a:noFill/>
        </p:spPr>
        <p:txBody>
          <a:bodyPr/>
          <a:lstStyle/>
          <a:p>
            <a:r>
              <a:rPr lang="ja-JP" altLang="en-US" smtClean="0"/>
              <a:t>わんくま同盟 大阪勉強会＃８</a:t>
            </a:r>
            <a:endParaRPr lang="en-US" altLang="ja-JP" smtClean="0"/>
          </a:p>
        </p:txBody>
      </p:sp>
      <p:sp>
        <p:nvSpPr>
          <p:cNvPr id="19459" name="Rectangle 7"/>
          <p:cNvSpPr txBox="1">
            <a:spLocks noGrp="1" noChangeArrowheads="1"/>
          </p:cNvSpPr>
          <p:nvPr/>
        </p:nvSpPr>
        <p:spPr bwMode="auto">
          <a:xfrm>
            <a:off x="3132138" y="6245225"/>
            <a:ext cx="5472112" cy="476250"/>
          </a:xfrm>
          <a:prstGeom prst="rect">
            <a:avLst/>
          </a:prstGeom>
          <a:noFill/>
          <a:ln w="9525">
            <a:noFill/>
            <a:miter lim="800000"/>
            <a:headEnd/>
            <a:tailEnd/>
          </a:ln>
        </p:spPr>
        <p:txBody>
          <a:bodyPr/>
          <a:lstStyle/>
          <a:p>
            <a:r>
              <a:rPr lang="ja-JP" altLang="en-US" sz="2400"/>
              <a:t>わんくま同盟 大阪勉強会＃８</a:t>
            </a:r>
            <a:endParaRPr lang="en-US" altLang="ja-JP" sz="2400"/>
          </a:p>
        </p:txBody>
      </p:sp>
      <p:sp>
        <p:nvSpPr>
          <p:cNvPr id="41987" name="Rectangle 3"/>
          <p:cNvSpPr>
            <a:spLocks noGrp="1" noChangeArrowheads="1"/>
          </p:cNvSpPr>
          <p:nvPr>
            <p:ph type="body" idx="1"/>
          </p:nvPr>
        </p:nvSpPr>
        <p:spPr/>
        <p:txBody>
          <a:bodyPr/>
          <a:lstStyle/>
          <a:p>
            <a:r>
              <a:rPr lang="en-US" altLang="ja-JP" sz="2800" smtClean="0"/>
              <a:t>MVP</a:t>
            </a:r>
            <a:r>
              <a:rPr lang="ja-JP" altLang="en-US" sz="2800" smtClean="0"/>
              <a:t>山崎明子さんによる</a:t>
            </a:r>
            <a:r>
              <a:rPr lang="en-US" altLang="ja-JP" sz="2800" smtClean="0"/>
              <a:t>Web</a:t>
            </a:r>
            <a:r>
              <a:rPr lang="ja-JP" altLang="en-US" sz="2800" smtClean="0"/>
              <a:t>キャスト</a:t>
            </a:r>
          </a:p>
          <a:p>
            <a:pPr lvl="1"/>
            <a:r>
              <a:rPr lang="en-US" altLang="ja-JP" sz="2400" smtClean="0">
                <a:hlinkClick r:id="rId2"/>
              </a:rPr>
              <a:t>http://www.microsoft.com/japan/technet/windowsvista/webcasts.mspx</a:t>
            </a:r>
            <a:endParaRPr lang="en-US" altLang="ja-JP" sz="2400" smtClean="0"/>
          </a:p>
          <a:p>
            <a:r>
              <a:rPr lang="en-US" altLang="ja-JP" sz="2800" smtClean="0"/>
              <a:t>UAC</a:t>
            </a:r>
            <a:r>
              <a:rPr lang="ja-JP" altLang="en-US" sz="2800" smtClean="0"/>
              <a:t>チームのブログ（更新終了）</a:t>
            </a:r>
          </a:p>
          <a:p>
            <a:pPr lvl="1"/>
            <a:r>
              <a:rPr lang="en-US" altLang="ja-JP" sz="2400" smtClean="0">
                <a:hlinkClick r:id="rId3"/>
              </a:rPr>
              <a:t>http://blogs.msdn.com/uac/</a:t>
            </a:r>
            <a:endParaRPr lang="en-US" altLang="ja-JP" sz="2400" smtClean="0"/>
          </a:p>
          <a:p>
            <a:r>
              <a:rPr lang="en-US" altLang="ja-JP" sz="2800" smtClean="0"/>
              <a:t>Windows Vista</a:t>
            </a:r>
            <a:r>
              <a:rPr lang="ja-JP" altLang="en-US" sz="2800" smtClean="0"/>
              <a:t>ディベロッパー センタ</a:t>
            </a:r>
          </a:p>
          <a:p>
            <a:pPr lvl="1"/>
            <a:r>
              <a:rPr lang="en-US" altLang="ja-JP" sz="2400" smtClean="0">
                <a:hlinkClick r:id="rId4"/>
              </a:rPr>
              <a:t>http://www.microsoft.com/japan/msdn/windowsvista/default.aspx</a:t>
            </a:r>
            <a:endParaRPr lang="en-US" altLang="ja-JP" sz="2400" smtClean="0"/>
          </a:p>
          <a:p>
            <a:r>
              <a:rPr lang="ja-JP" altLang="en-US" sz="2800" smtClean="0"/>
              <a:t>ベスト プラクティクスとガイド ライン</a:t>
            </a:r>
          </a:p>
          <a:p>
            <a:pPr lvl="1"/>
            <a:r>
              <a:rPr lang="en-US" altLang="ja-JP" sz="2400" smtClean="0">
                <a:hlinkClick r:id="rId5"/>
              </a:rPr>
              <a:t>http://msdn2.microsoft.com/en-us/library/aa480150.aspx</a:t>
            </a:r>
            <a:endParaRPr lang="ja-JP" altLang="en-US" sz="2400" smtClean="0"/>
          </a:p>
        </p:txBody>
      </p:sp>
      <p:sp>
        <p:nvSpPr>
          <p:cNvPr id="41988" name="AutoShape 4"/>
          <p:cNvSpPr>
            <a:spLocks noChangeArrowheads="1"/>
          </p:cNvSpPr>
          <p:nvPr/>
        </p:nvSpPr>
        <p:spPr bwMode="auto">
          <a:xfrm>
            <a:off x="179388" y="1125538"/>
            <a:ext cx="8785225" cy="4967287"/>
          </a:xfrm>
          <a:prstGeom prst="irregularSeal2">
            <a:avLst/>
          </a:prstGeom>
          <a:solidFill>
            <a:srgbClr val="FF0000"/>
          </a:solidFill>
          <a:ln w="9525">
            <a:solidFill>
              <a:schemeClr val="tx1"/>
            </a:solidFill>
            <a:miter lim="800000"/>
            <a:headEnd/>
            <a:tailEnd/>
          </a:ln>
        </p:spPr>
        <p:txBody>
          <a:bodyPr wrap="none" anchor="ctr"/>
          <a:lstStyle/>
          <a:p>
            <a:pPr algn="ctr"/>
            <a:r>
              <a:rPr lang="en-US" altLang="ja-JP" sz="5400">
                <a:solidFill>
                  <a:srgbClr val="000099"/>
                </a:solidFill>
              </a:rPr>
              <a:t>2007/03/01 </a:t>
            </a:r>
            <a:r>
              <a:rPr lang="ja-JP" altLang="en-US" sz="5400">
                <a:solidFill>
                  <a:srgbClr val="000099"/>
                </a:solidFill>
              </a:rPr>
              <a:t>現在</a:t>
            </a:r>
          </a:p>
          <a:p>
            <a:pPr algn="ctr"/>
            <a:r>
              <a:rPr lang="en-US" altLang="ja-JP" sz="5400">
                <a:solidFill>
                  <a:srgbClr val="000099"/>
                </a:solidFill>
              </a:rPr>
              <a:t>β</a:t>
            </a:r>
            <a:r>
              <a:rPr lang="ja-JP" altLang="en-US" sz="5400">
                <a:solidFill>
                  <a:srgbClr val="000099"/>
                </a:solidFill>
              </a:rPr>
              <a:t>版を元にした情報しかない</a:t>
            </a:r>
            <a:endParaRPr lang="en-US" altLang="ja-JP" sz="5400">
              <a:solidFill>
                <a:srgbClr val="000099"/>
              </a:solidFill>
            </a:endParaRPr>
          </a:p>
          <a:p>
            <a:pPr algn="ctr"/>
            <a:r>
              <a:rPr lang="en-US" altLang="ja-JP" sz="2400">
                <a:solidFill>
                  <a:srgbClr val="000099"/>
                </a:solidFill>
              </a:rPr>
              <a:t>4</a:t>
            </a:r>
            <a:r>
              <a:rPr lang="ja-JP" altLang="en-US" sz="2400">
                <a:solidFill>
                  <a:srgbClr val="000099"/>
                </a:solidFill>
              </a:rPr>
              <a:t>月以降増えてます</a:t>
            </a:r>
          </a:p>
        </p:txBody>
      </p:sp>
      <p:sp>
        <p:nvSpPr>
          <p:cNvPr id="19462" name="Rectangle 2"/>
          <p:cNvSpPr>
            <a:spLocks noGrp="1" noChangeArrowheads="1"/>
          </p:cNvSpPr>
          <p:nvPr>
            <p:ph type="title"/>
          </p:nvPr>
        </p:nvSpPr>
        <p:spPr/>
        <p:txBody>
          <a:bodyPr/>
          <a:lstStyle/>
          <a:p>
            <a:r>
              <a:rPr lang="en-US" altLang="ja-JP" smtClean="0"/>
              <a:t>Web</a:t>
            </a:r>
            <a:r>
              <a:rPr lang="ja-JP" altLang="en-US" smtClean="0"/>
              <a:t>情報案内</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 calcmode="lin" valueType="num">
                                      <p:cBhvr additive="base">
                                        <p:cTn id="7" dur="500" fill="hold"/>
                                        <p:tgtEl>
                                          <p:spTgt spid="419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198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1987">
                                            <p:txEl>
                                              <p:pRg st="2" end="2"/>
                                            </p:txEl>
                                          </p:spTgt>
                                        </p:tgtEl>
                                        <p:attrNameLst>
                                          <p:attrName>style.visibility</p:attrName>
                                        </p:attrNameLst>
                                      </p:cBhvr>
                                      <p:to>
                                        <p:strVal val="visible"/>
                                      </p:to>
                                    </p:set>
                                    <p:anim calcmode="lin" valueType="num">
                                      <p:cBhvr additive="base">
                                        <p:cTn id="11" dur="500" fill="hold"/>
                                        <p:tgtEl>
                                          <p:spTgt spid="41987">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1987">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1987">
                                            <p:txEl>
                                              <p:pRg st="4" end="4"/>
                                            </p:txEl>
                                          </p:spTgt>
                                        </p:tgtEl>
                                        <p:attrNameLst>
                                          <p:attrName>style.visibility</p:attrName>
                                        </p:attrNameLst>
                                      </p:cBhvr>
                                      <p:to>
                                        <p:strVal val="visible"/>
                                      </p:to>
                                    </p:set>
                                    <p:anim calcmode="lin" valueType="num">
                                      <p:cBhvr additive="base">
                                        <p:cTn id="15" dur="500" fill="hold"/>
                                        <p:tgtEl>
                                          <p:spTgt spid="41987">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1987">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1987">
                                            <p:txEl>
                                              <p:pRg st="6" end="6"/>
                                            </p:txEl>
                                          </p:spTgt>
                                        </p:tgtEl>
                                        <p:attrNameLst>
                                          <p:attrName>style.visibility</p:attrName>
                                        </p:attrNameLst>
                                      </p:cBhvr>
                                      <p:to>
                                        <p:strVal val="visible"/>
                                      </p:to>
                                    </p:set>
                                    <p:anim calcmode="lin" valueType="num">
                                      <p:cBhvr additive="base">
                                        <p:cTn id="19" dur="500" fill="hold"/>
                                        <p:tgtEl>
                                          <p:spTgt spid="41987">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198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41987">
                                            <p:txEl>
                                              <p:pRg st="1" end="1"/>
                                            </p:txEl>
                                          </p:spTgt>
                                        </p:tgtEl>
                                        <p:attrNameLst>
                                          <p:attrName>style.visibility</p:attrName>
                                        </p:attrNameLst>
                                      </p:cBhvr>
                                      <p:to>
                                        <p:strVal val="visible"/>
                                      </p:to>
                                    </p:set>
                                    <p:anim calcmode="lin" valueType="num">
                                      <p:cBhvr additive="base">
                                        <p:cTn id="25" dur="500" fill="hold"/>
                                        <p:tgtEl>
                                          <p:spTgt spid="41987">
                                            <p:txEl>
                                              <p:pRg st="1" end="1"/>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41987">
                                            <p:txEl>
                                              <p:pRg st="1" end="1"/>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41987">
                                            <p:txEl>
                                              <p:pRg st="3" end="3"/>
                                            </p:txEl>
                                          </p:spTgt>
                                        </p:tgtEl>
                                        <p:attrNameLst>
                                          <p:attrName>style.visibility</p:attrName>
                                        </p:attrNameLst>
                                      </p:cBhvr>
                                      <p:to>
                                        <p:strVal val="visible"/>
                                      </p:to>
                                    </p:set>
                                    <p:anim calcmode="lin" valueType="num">
                                      <p:cBhvr additive="base">
                                        <p:cTn id="29" dur="500" fill="hold"/>
                                        <p:tgtEl>
                                          <p:spTgt spid="41987">
                                            <p:txEl>
                                              <p:pRg st="3" end="3"/>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41987">
                                            <p:txEl>
                                              <p:pRg st="3" end="3"/>
                                            </p:txEl>
                                          </p:spTgt>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41987">
                                            <p:txEl>
                                              <p:pRg st="5" end="5"/>
                                            </p:txEl>
                                          </p:spTgt>
                                        </p:tgtEl>
                                        <p:attrNameLst>
                                          <p:attrName>style.visibility</p:attrName>
                                        </p:attrNameLst>
                                      </p:cBhvr>
                                      <p:to>
                                        <p:strVal val="visible"/>
                                      </p:to>
                                    </p:set>
                                    <p:anim calcmode="lin" valueType="num">
                                      <p:cBhvr additive="base">
                                        <p:cTn id="33" dur="500" fill="hold"/>
                                        <p:tgtEl>
                                          <p:spTgt spid="41987">
                                            <p:txEl>
                                              <p:pRg st="5" end="5"/>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41987">
                                            <p:txEl>
                                              <p:pRg st="5" end="5"/>
                                            </p:txEl>
                                          </p:spTgt>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0"/>
                                  </p:stCondLst>
                                  <p:childTnLst>
                                    <p:set>
                                      <p:cBhvr>
                                        <p:cTn id="36" dur="1" fill="hold">
                                          <p:stCondLst>
                                            <p:cond delay="0"/>
                                          </p:stCondLst>
                                        </p:cTn>
                                        <p:tgtEl>
                                          <p:spTgt spid="41987">
                                            <p:txEl>
                                              <p:pRg st="7" end="7"/>
                                            </p:txEl>
                                          </p:spTgt>
                                        </p:tgtEl>
                                        <p:attrNameLst>
                                          <p:attrName>style.visibility</p:attrName>
                                        </p:attrNameLst>
                                      </p:cBhvr>
                                      <p:to>
                                        <p:strVal val="visible"/>
                                      </p:to>
                                    </p:set>
                                    <p:anim calcmode="lin" valueType="num">
                                      <p:cBhvr additive="base">
                                        <p:cTn id="37" dur="500" fill="hold"/>
                                        <p:tgtEl>
                                          <p:spTgt spid="41987">
                                            <p:txEl>
                                              <p:pRg st="7" end="7"/>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41987">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51" presetClass="entr" presetSubtype="0" fill="hold" grpId="0" nodeType="clickEffect">
                                  <p:stCondLst>
                                    <p:cond delay="0"/>
                                  </p:stCondLst>
                                  <p:childTnLst>
                                    <p:set>
                                      <p:cBhvr>
                                        <p:cTn id="42" dur="1" fill="hold">
                                          <p:stCondLst>
                                            <p:cond delay="0"/>
                                          </p:stCondLst>
                                        </p:cTn>
                                        <p:tgtEl>
                                          <p:spTgt spid="41988"/>
                                        </p:tgtEl>
                                        <p:attrNameLst>
                                          <p:attrName>style.visibility</p:attrName>
                                        </p:attrNameLst>
                                      </p:cBhvr>
                                      <p:to>
                                        <p:strVal val="visible"/>
                                      </p:to>
                                    </p:set>
                                    <p:animEffect transition="in" filter="fade">
                                      <p:cBhvr>
                                        <p:cTn id="43" dur="385" decel="100000"/>
                                        <p:tgtEl>
                                          <p:spTgt spid="41988"/>
                                        </p:tgtEl>
                                      </p:cBhvr>
                                    </p:animEffect>
                                    <p:animScale>
                                      <p:cBhvr>
                                        <p:cTn id="44" dur="385" decel="100000"/>
                                        <p:tgtEl>
                                          <p:spTgt spid="41988"/>
                                        </p:tgtEl>
                                      </p:cBhvr>
                                      <p:from x="10000" y="10000"/>
                                      <p:to x="200000" y="450000"/>
                                    </p:animScale>
                                    <p:animScale>
                                      <p:cBhvr>
                                        <p:cTn id="45" dur="615" accel="100000" fill="hold">
                                          <p:stCondLst>
                                            <p:cond delay="385"/>
                                          </p:stCondLst>
                                        </p:cTn>
                                        <p:tgtEl>
                                          <p:spTgt spid="41988"/>
                                        </p:tgtEl>
                                      </p:cBhvr>
                                      <p:from x="200000" y="450000"/>
                                      <p:to x="100000" y="100000"/>
                                    </p:animScale>
                                    <p:set>
                                      <p:cBhvr>
                                        <p:cTn id="46" dur="385" fill="hold"/>
                                        <p:tgtEl>
                                          <p:spTgt spid="41988"/>
                                        </p:tgtEl>
                                        <p:attrNameLst>
                                          <p:attrName>ppt_x</p:attrName>
                                        </p:attrNameLst>
                                      </p:cBhvr>
                                      <p:to>
                                        <p:strVal val="(0.5)"/>
                                      </p:to>
                                    </p:set>
                                    <p:anim from="(0.5)" to="(#ppt_x)" calcmode="lin" valueType="num">
                                      <p:cBhvr>
                                        <p:cTn id="47" dur="615" accel="100000" fill="hold">
                                          <p:stCondLst>
                                            <p:cond delay="385"/>
                                          </p:stCondLst>
                                        </p:cTn>
                                        <p:tgtEl>
                                          <p:spTgt spid="41988"/>
                                        </p:tgtEl>
                                        <p:attrNameLst>
                                          <p:attrName>ppt_x</p:attrName>
                                        </p:attrNameLst>
                                      </p:cBhvr>
                                    </p:anim>
                                    <p:set>
                                      <p:cBhvr>
                                        <p:cTn id="48" dur="385" fill="hold"/>
                                        <p:tgtEl>
                                          <p:spTgt spid="41988"/>
                                        </p:tgtEl>
                                        <p:attrNameLst>
                                          <p:attrName>ppt_y</p:attrName>
                                        </p:attrNameLst>
                                      </p:cBhvr>
                                      <p:to>
                                        <p:strVal val="(#ppt_y+0.4)"/>
                                      </p:to>
                                    </p:set>
                                    <p:anim from="(#ppt_y+0.4)" to="(#ppt_y)" calcmode="lin" valueType="num">
                                      <p:cBhvr>
                                        <p:cTn id="49" dur="615" accel="100000" fill="hold">
                                          <p:stCondLst>
                                            <p:cond delay="385"/>
                                          </p:stCondLst>
                                        </p:cTn>
                                        <p:tgtEl>
                                          <p:spTgt spid="41988"/>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P spid="4198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ftr" sz="quarter" idx="10"/>
          </p:nvPr>
        </p:nvSpPr>
        <p:spPr>
          <a:noFill/>
        </p:spPr>
        <p:txBody>
          <a:bodyPr/>
          <a:lstStyle/>
          <a:p>
            <a:r>
              <a:rPr lang="ja-JP" altLang="en-US" smtClean="0"/>
              <a:t>わんくま同盟 大阪勉強会＃８</a:t>
            </a:r>
            <a:endParaRPr lang="en-US" altLang="ja-JP" smtClean="0"/>
          </a:p>
        </p:txBody>
      </p:sp>
      <p:sp>
        <p:nvSpPr>
          <p:cNvPr id="20483" name="Rectangle 7"/>
          <p:cNvSpPr txBox="1">
            <a:spLocks noGrp="1" noChangeArrowheads="1"/>
          </p:cNvSpPr>
          <p:nvPr/>
        </p:nvSpPr>
        <p:spPr bwMode="auto">
          <a:xfrm>
            <a:off x="3132138" y="6245225"/>
            <a:ext cx="5472112" cy="476250"/>
          </a:xfrm>
          <a:prstGeom prst="rect">
            <a:avLst/>
          </a:prstGeom>
          <a:noFill/>
          <a:ln w="9525">
            <a:noFill/>
            <a:miter lim="800000"/>
            <a:headEnd/>
            <a:tailEnd/>
          </a:ln>
        </p:spPr>
        <p:txBody>
          <a:bodyPr/>
          <a:lstStyle/>
          <a:p>
            <a:r>
              <a:rPr lang="ja-JP" altLang="en-US" sz="2400"/>
              <a:t>わんくま同盟 大阪勉強会＃８</a:t>
            </a:r>
            <a:endParaRPr lang="en-US" altLang="ja-JP" sz="2400"/>
          </a:p>
        </p:txBody>
      </p:sp>
      <p:sp>
        <p:nvSpPr>
          <p:cNvPr id="20484" name="Rectangle 2"/>
          <p:cNvSpPr>
            <a:spLocks noGrp="1" noChangeArrowheads="1"/>
          </p:cNvSpPr>
          <p:nvPr>
            <p:ph type="title"/>
          </p:nvPr>
        </p:nvSpPr>
        <p:spPr/>
        <p:txBody>
          <a:bodyPr/>
          <a:lstStyle/>
          <a:p>
            <a:r>
              <a:rPr lang="ja-JP" altLang="en-US" smtClean="0"/>
              <a:t>課題も残る</a:t>
            </a:r>
            <a:r>
              <a:rPr lang="en-US" altLang="ja-JP" smtClean="0"/>
              <a:t>UAC</a:t>
            </a:r>
          </a:p>
        </p:txBody>
      </p:sp>
      <p:sp>
        <p:nvSpPr>
          <p:cNvPr id="43011" name="Rectangle 3"/>
          <p:cNvSpPr>
            <a:spLocks noGrp="1" noChangeArrowheads="1"/>
          </p:cNvSpPr>
          <p:nvPr>
            <p:ph type="body" idx="1"/>
          </p:nvPr>
        </p:nvSpPr>
        <p:spPr/>
        <p:txBody>
          <a:bodyPr/>
          <a:lstStyle/>
          <a:p>
            <a:pPr>
              <a:lnSpc>
                <a:spcPct val="90000"/>
              </a:lnSpc>
            </a:pPr>
            <a:r>
              <a:rPr lang="ja-JP" altLang="en-US" smtClean="0"/>
              <a:t>昇格したプロセスから分岐するプロセス</a:t>
            </a:r>
          </a:p>
          <a:p>
            <a:pPr lvl="1">
              <a:lnSpc>
                <a:spcPct val="90000"/>
              </a:lnSpc>
            </a:pPr>
            <a:r>
              <a:rPr lang="ja-JP" altLang="en-US" smtClean="0"/>
              <a:t>昇格したまま</a:t>
            </a:r>
          </a:p>
          <a:p>
            <a:pPr lvl="1">
              <a:lnSpc>
                <a:spcPct val="90000"/>
              </a:lnSpc>
            </a:pPr>
            <a:r>
              <a:rPr lang="ja-JP" altLang="en-US" smtClean="0"/>
              <a:t>マルウェアが分岐される可能性</a:t>
            </a:r>
          </a:p>
          <a:p>
            <a:pPr>
              <a:lnSpc>
                <a:spcPct val="90000"/>
              </a:lnSpc>
            </a:pPr>
            <a:r>
              <a:rPr lang="en-US" altLang="ja-JP" smtClean="0"/>
              <a:t>DLL</a:t>
            </a:r>
            <a:r>
              <a:rPr lang="ja-JP" altLang="en-US" smtClean="0"/>
              <a:t>には昇格情報がつけられない</a:t>
            </a:r>
          </a:p>
          <a:p>
            <a:pPr lvl="1">
              <a:lnSpc>
                <a:spcPct val="90000"/>
              </a:lnSpc>
            </a:pPr>
            <a:r>
              <a:rPr lang="en-US" altLang="ja-JP" smtClean="0"/>
              <a:t>DLL</a:t>
            </a:r>
            <a:r>
              <a:rPr lang="ja-JP" altLang="en-US" smtClean="0"/>
              <a:t>の実行は呼び出し元に依存する</a:t>
            </a:r>
          </a:p>
          <a:p>
            <a:pPr>
              <a:lnSpc>
                <a:spcPct val="90000"/>
              </a:lnSpc>
            </a:pPr>
            <a:r>
              <a:rPr lang="ja-JP" altLang="en-US" smtClean="0"/>
              <a:t>証明書の詐称が可能</a:t>
            </a:r>
          </a:p>
          <a:p>
            <a:pPr lvl="1">
              <a:lnSpc>
                <a:spcPct val="90000"/>
              </a:lnSpc>
            </a:pPr>
            <a:r>
              <a:rPr lang="en-US" altLang="ja-JP" smtClean="0"/>
              <a:t>InstallShield Ver.12 </a:t>
            </a:r>
            <a:r>
              <a:rPr lang="ja-JP" altLang="en-US" smtClean="0"/>
              <a:t>による、インストーラ</a:t>
            </a:r>
          </a:p>
          <a:p>
            <a:pPr lvl="2">
              <a:lnSpc>
                <a:spcPct val="90000"/>
              </a:lnSpc>
            </a:pPr>
            <a:r>
              <a:rPr lang="ja-JP" altLang="en-US" smtClean="0"/>
              <a:t>インストールと見せかけ、マルウェア動作が可能</a:t>
            </a:r>
          </a:p>
          <a:p>
            <a:pPr lvl="1">
              <a:lnSpc>
                <a:spcPct val="90000"/>
              </a:lnSpc>
            </a:pPr>
            <a:r>
              <a:rPr lang="en-US" altLang="ja-JP" smtClean="0"/>
              <a:t>RunDLL32 </a:t>
            </a:r>
            <a:r>
              <a:rPr lang="ja-JP" altLang="en-US" smtClean="0"/>
              <a:t>や、</a:t>
            </a:r>
            <a:r>
              <a:rPr lang="en-US" altLang="ja-JP" smtClean="0"/>
              <a:t>cmd.exe </a:t>
            </a:r>
            <a:r>
              <a:rPr lang="ja-JP" altLang="en-US" smtClean="0"/>
              <a:t>コマンド</a:t>
            </a:r>
          </a:p>
          <a:p>
            <a:pPr lvl="2">
              <a:lnSpc>
                <a:spcPct val="90000"/>
              </a:lnSpc>
            </a:pPr>
            <a:r>
              <a:rPr lang="ja-JP" altLang="en-US" smtClean="0"/>
              <a:t>マイクロソフトの証明書で昇格許可を求める！！</a:t>
            </a:r>
          </a:p>
        </p:txBody>
      </p:sp>
      <p:sp>
        <p:nvSpPr>
          <p:cNvPr id="5" name="四角形吹き出し 4"/>
          <p:cNvSpPr>
            <a:spLocks noChangeArrowheads="1"/>
          </p:cNvSpPr>
          <p:nvPr/>
        </p:nvSpPr>
        <p:spPr bwMode="auto">
          <a:xfrm>
            <a:off x="3924300" y="1773238"/>
            <a:ext cx="4219575" cy="571500"/>
          </a:xfrm>
          <a:prstGeom prst="wedgeRectCallout">
            <a:avLst>
              <a:gd name="adj1" fmla="val 21708"/>
              <a:gd name="adj2" fmla="val 88056"/>
            </a:avLst>
          </a:prstGeom>
          <a:solidFill>
            <a:srgbClr val="FFC000"/>
          </a:solidFill>
          <a:ln w="25400" algn="ctr">
            <a:solidFill>
              <a:schemeClr val="tx1"/>
            </a:solidFill>
            <a:miter lim="800000"/>
            <a:headEnd/>
            <a:tailEnd/>
          </a:ln>
        </p:spPr>
        <p:txBody>
          <a:bodyPr anchor="ctr"/>
          <a:lstStyle/>
          <a:p>
            <a:pPr algn="ctr"/>
            <a:r>
              <a:rPr lang="en-US" altLang="ja-JP"/>
              <a:t>SxS</a:t>
            </a:r>
            <a:r>
              <a:rPr lang="ja-JP" altLang="en-US"/>
              <a:t>は埋め込んでおかなければならない</a:t>
            </a:r>
            <a:endParaRPr lang="en-US" altLang="ja-JP"/>
          </a:p>
        </p:txBody>
      </p:sp>
      <p:sp>
        <p:nvSpPr>
          <p:cNvPr id="20487" name="AutoShape 7"/>
          <p:cNvSpPr>
            <a:spLocks noChangeArrowheads="1"/>
          </p:cNvSpPr>
          <p:nvPr/>
        </p:nvSpPr>
        <p:spPr bwMode="auto">
          <a:xfrm>
            <a:off x="5219700" y="3284538"/>
            <a:ext cx="3024188" cy="1584325"/>
          </a:xfrm>
          <a:prstGeom prst="wedgeRoundRectCallout">
            <a:avLst>
              <a:gd name="adj1" fmla="val -28847"/>
              <a:gd name="adj2" fmla="val 65833"/>
              <a:gd name="adj3" fmla="val 16667"/>
            </a:avLst>
          </a:prstGeom>
          <a:solidFill>
            <a:srgbClr val="FFCC00"/>
          </a:solidFill>
          <a:ln w="9525">
            <a:solidFill>
              <a:schemeClr val="tx1"/>
            </a:solidFill>
            <a:miter lim="800000"/>
            <a:headEnd/>
            <a:tailEnd/>
          </a:ln>
        </p:spPr>
        <p:txBody>
          <a:bodyPr/>
          <a:lstStyle/>
          <a:p>
            <a:pPr algn="ctr"/>
            <a:r>
              <a:rPr lang="ja-JP" altLang="en-US" sz="2400">
                <a:solidFill>
                  <a:srgbClr val="CC0000"/>
                </a:solidFill>
              </a:rPr>
              <a:t>対策片手落ち！！</a:t>
            </a:r>
          </a:p>
          <a:p>
            <a:pPr algn="ctr"/>
            <a:r>
              <a:rPr lang="ja-JP" altLang="en-US" sz="2400"/>
              <a:t>コマンド プロンプトから </a:t>
            </a:r>
            <a:r>
              <a:rPr lang="en-US" altLang="ja-JP" sz="2400"/>
              <a:t>runas </a:t>
            </a:r>
            <a:r>
              <a:rPr lang="ja-JP" altLang="en-US" sz="2400"/>
              <a:t>は</a:t>
            </a:r>
          </a:p>
          <a:p>
            <a:pPr algn="ctr"/>
            <a:r>
              <a:rPr lang="ja-JP" altLang="en-US" sz="2400"/>
              <a:t>ブロックされる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 calcmode="lin" valueType="num">
                                      <p:cBhvr additive="base">
                                        <p:cTn id="7" dur="500" fill="hold"/>
                                        <p:tgtEl>
                                          <p:spTgt spid="430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301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3011">
                                            <p:txEl>
                                              <p:pRg st="3" end="3"/>
                                            </p:txEl>
                                          </p:spTgt>
                                        </p:tgtEl>
                                        <p:attrNameLst>
                                          <p:attrName>style.visibility</p:attrName>
                                        </p:attrNameLst>
                                      </p:cBhvr>
                                      <p:to>
                                        <p:strVal val="visible"/>
                                      </p:to>
                                    </p:set>
                                    <p:anim calcmode="lin" valueType="num">
                                      <p:cBhvr additive="base">
                                        <p:cTn id="11" dur="500" fill="hold"/>
                                        <p:tgtEl>
                                          <p:spTgt spid="43011">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3011">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3011">
                                            <p:txEl>
                                              <p:pRg st="5" end="5"/>
                                            </p:txEl>
                                          </p:spTgt>
                                        </p:tgtEl>
                                        <p:attrNameLst>
                                          <p:attrName>style.visibility</p:attrName>
                                        </p:attrNameLst>
                                      </p:cBhvr>
                                      <p:to>
                                        <p:strVal val="visible"/>
                                      </p:to>
                                    </p:set>
                                    <p:anim calcmode="lin" valueType="num">
                                      <p:cBhvr additive="base">
                                        <p:cTn id="15" dur="500" fill="hold"/>
                                        <p:tgtEl>
                                          <p:spTgt spid="43011">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301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43011">
                                            <p:txEl>
                                              <p:pRg st="1" end="1"/>
                                            </p:txEl>
                                          </p:spTgt>
                                        </p:tgtEl>
                                        <p:attrNameLst>
                                          <p:attrName>style.visibility</p:attrName>
                                        </p:attrNameLst>
                                      </p:cBhvr>
                                      <p:to>
                                        <p:strVal val="visible"/>
                                      </p:to>
                                    </p:set>
                                    <p:anim calcmode="lin" valueType="num">
                                      <p:cBhvr additive="base">
                                        <p:cTn id="21" dur="500" fill="hold"/>
                                        <p:tgtEl>
                                          <p:spTgt spid="43011">
                                            <p:txEl>
                                              <p:pRg st="1" end="1"/>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43011">
                                            <p:txEl>
                                              <p:pRg st="1" end="1"/>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43011">
                                            <p:txEl>
                                              <p:pRg st="2" end="2"/>
                                            </p:txEl>
                                          </p:spTgt>
                                        </p:tgtEl>
                                        <p:attrNameLst>
                                          <p:attrName>style.visibility</p:attrName>
                                        </p:attrNameLst>
                                      </p:cBhvr>
                                      <p:to>
                                        <p:strVal val="visible"/>
                                      </p:to>
                                    </p:set>
                                    <p:anim calcmode="lin" valueType="num">
                                      <p:cBhvr additive="base">
                                        <p:cTn id="25" dur="500" fill="hold"/>
                                        <p:tgtEl>
                                          <p:spTgt spid="43011">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430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43011">
                                            <p:txEl>
                                              <p:pRg st="4" end="4"/>
                                            </p:txEl>
                                          </p:spTgt>
                                        </p:tgtEl>
                                        <p:attrNameLst>
                                          <p:attrName>style.visibility</p:attrName>
                                        </p:attrNameLst>
                                      </p:cBhvr>
                                      <p:to>
                                        <p:strVal val="visible"/>
                                      </p:to>
                                    </p:set>
                                    <p:anim calcmode="lin" valueType="num">
                                      <p:cBhvr additive="base">
                                        <p:cTn id="31" dur="500" fill="hold"/>
                                        <p:tgtEl>
                                          <p:spTgt spid="43011">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43011">
                                            <p:txEl>
                                              <p:pRg st="4" end="4"/>
                                            </p:txEl>
                                          </p:spTgt>
                                        </p:tgtEl>
                                        <p:attrNameLst>
                                          <p:attrName>ppt_y</p:attrName>
                                        </p:attrNameLst>
                                      </p:cBhvr>
                                      <p:tavLst>
                                        <p:tav tm="0">
                                          <p:val>
                                            <p:strVal val="#ppt_y"/>
                                          </p:val>
                                        </p:tav>
                                        <p:tav tm="100000">
                                          <p:val>
                                            <p:strVal val="#ppt_y"/>
                                          </p:val>
                                        </p:tav>
                                      </p:tavLst>
                                    </p:anim>
                                  </p:childTnLst>
                                </p:cTn>
                              </p:par>
                            </p:childTnLst>
                          </p:cTn>
                        </p:par>
                        <p:par>
                          <p:cTn id="33" fill="hold">
                            <p:stCondLst>
                              <p:cond delay="500"/>
                            </p:stCondLst>
                            <p:childTnLst>
                              <p:par>
                                <p:cTn id="34" presetID="10" presetClass="entr" presetSubtype="0" fill="hold" grpId="0" nodeType="after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fade">
                                      <p:cBhvr>
                                        <p:cTn id="36" dur="1000"/>
                                        <p:tgtEl>
                                          <p:spTgt spid="5"/>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2" fill="hold" grpId="0" nodeType="clickEffect">
                                  <p:stCondLst>
                                    <p:cond delay="0"/>
                                  </p:stCondLst>
                                  <p:childTnLst>
                                    <p:set>
                                      <p:cBhvr>
                                        <p:cTn id="40" dur="1" fill="hold">
                                          <p:stCondLst>
                                            <p:cond delay="0"/>
                                          </p:stCondLst>
                                        </p:cTn>
                                        <p:tgtEl>
                                          <p:spTgt spid="43011">
                                            <p:txEl>
                                              <p:pRg st="6" end="6"/>
                                            </p:txEl>
                                          </p:spTgt>
                                        </p:tgtEl>
                                        <p:attrNameLst>
                                          <p:attrName>style.visibility</p:attrName>
                                        </p:attrNameLst>
                                      </p:cBhvr>
                                      <p:to>
                                        <p:strVal val="visible"/>
                                      </p:to>
                                    </p:set>
                                    <p:anim calcmode="lin" valueType="num">
                                      <p:cBhvr additive="base">
                                        <p:cTn id="41" dur="500" fill="hold"/>
                                        <p:tgtEl>
                                          <p:spTgt spid="43011">
                                            <p:txEl>
                                              <p:pRg st="6" end="6"/>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43011">
                                            <p:txEl>
                                              <p:pRg st="6" end="6"/>
                                            </p:txEl>
                                          </p:spTgt>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0"/>
                                  </p:stCondLst>
                                  <p:childTnLst>
                                    <p:set>
                                      <p:cBhvr>
                                        <p:cTn id="44" dur="1" fill="hold">
                                          <p:stCondLst>
                                            <p:cond delay="0"/>
                                          </p:stCondLst>
                                        </p:cTn>
                                        <p:tgtEl>
                                          <p:spTgt spid="43011">
                                            <p:txEl>
                                              <p:pRg st="7" end="7"/>
                                            </p:txEl>
                                          </p:spTgt>
                                        </p:tgtEl>
                                        <p:attrNameLst>
                                          <p:attrName>style.visibility</p:attrName>
                                        </p:attrNameLst>
                                      </p:cBhvr>
                                      <p:to>
                                        <p:strVal val="visible"/>
                                      </p:to>
                                    </p:set>
                                    <p:anim calcmode="lin" valueType="num">
                                      <p:cBhvr additive="base">
                                        <p:cTn id="45" dur="500" fill="hold"/>
                                        <p:tgtEl>
                                          <p:spTgt spid="43011">
                                            <p:txEl>
                                              <p:pRg st="7" end="7"/>
                                            </p:txEl>
                                          </p:spTgt>
                                        </p:tgtEl>
                                        <p:attrNameLst>
                                          <p:attrName>ppt_x</p:attrName>
                                        </p:attrNameLst>
                                      </p:cBhvr>
                                      <p:tavLst>
                                        <p:tav tm="0">
                                          <p:val>
                                            <p:strVal val="1+#ppt_w/2"/>
                                          </p:val>
                                        </p:tav>
                                        <p:tav tm="100000">
                                          <p:val>
                                            <p:strVal val="#ppt_x"/>
                                          </p:val>
                                        </p:tav>
                                      </p:tavLst>
                                    </p:anim>
                                    <p:anim calcmode="lin" valueType="num">
                                      <p:cBhvr additive="base">
                                        <p:cTn id="46" dur="500" fill="hold"/>
                                        <p:tgtEl>
                                          <p:spTgt spid="43011">
                                            <p:txEl>
                                              <p:pRg st="7" end="7"/>
                                            </p:txEl>
                                          </p:spTgt>
                                        </p:tgtEl>
                                        <p:attrNameLst>
                                          <p:attrName>ppt_y</p:attrName>
                                        </p:attrNameLst>
                                      </p:cBhvr>
                                      <p:tavLst>
                                        <p:tav tm="0">
                                          <p:val>
                                            <p:strVal val="#ppt_y"/>
                                          </p:val>
                                        </p:tav>
                                        <p:tav tm="100000">
                                          <p:val>
                                            <p:strVal val="#ppt_y"/>
                                          </p:val>
                                        </p:tav>
                                      </p:tavLst>
                                    </p:anim>
                                  </p:childTnLst>
                                </p:cTn>
                              </p:par>
                              <p:par>
                                <p:cTn id="47" presetID="2" presetClass="entr" presetSubtype="2" fill="hold" grpId="0" nodeType="withEffect">
                                  <p:stCondLst>
                                    <p:cond delay="0"/>
                                  </p:stCondLst>
                                  <p:childTnLst>
                                    <p:set>
                                      <p:cBhvr>
                                        <p:cTn id="48" dur="1" fill="hold">
                                          <p:stCondLst>
                                            <p:cond delay="0"/>
                                          </p:stCondLst>
                                        </p:cTn>
                                        <p:tgtEl>
                                          <p:spTgt spid="43011">
                                            <p:txEl>
                                              <p:pRg st="8" end="8"/>
                                            </p:txEl>
                                          </p:spTgt>
                                        </p:tgtEl>
                                        <p:attrNameLst>
                                          <p:attrName>style.visibility</p:attrName>
                                        </p:attrNameLst>
                                      </p:cBhvr>
                                      <p:to>
                                        <p:strVal val="visible"/>
                                      </p:to>
                                    </p:set>
                                    <p:anim calcmode="lin" valueType="num">
                                      <p:cBhvr additive="base">
                                        <p:cTn id="49" dur="500" fill="hold"/>
                                        <p:tgtEl>
                                          <p:spTgt spid="43011">
                                            <p:txEl>
                                              <p:pRg st="8" end="8"/>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43011">
                                            <p:txEl>
                                              <p:pRg st="8" end="8"/>
                                            </p:txEl>
                                          </p:spTgt>
                                        </p:tgtEl>
                                        <p:attrNameLst>
                                          <p:attrName>ppt_y</p:attrName>
                                        </p:attrNameLst>
                                      </p:cBhvr>
                                      <p:tavLst>
                                        <p:tav tm="0">
                                          <p:val>
                                            <p:strVal val="#ppt_y"/>
                                          </p:val>
                                        </p:tav>
                                        <p:tav tm="100000">
                                          <p:val>
                                            <p:strVal val="#ppt_y"/>
                                          </p:val>
                                        </p:tav>
                                      </p:tavLst>
                                    </p:anim>
                                  </p:childTnLst>
                                </p:cTn>
                              </p:par>
                              <p:par>
                                <p:cTn id="51" presetID="2" presetClass="entr" presetSubtype="2" fill="hold" grpId="0" nodeType="withEffect">
                                  <p:stCondLst>
                                    <p:cond delay="0"/>
                                  </p:stCondLst>
                                  <p:childTnLst>
                                    <p:set>
                                      <p:cBhvr>
                                        <p:cTn id="52" dur="1" fill="hold">
                                          <p:stCondLst>
                                            <p:cond delay="0"/>
                                          </p:stCondLst>
                                        </p:cTn>
                                        <p:tgtEl>
                                          <p:spTgt spid="43011">
                                            <p:txEl>
                                              <p:pRg st="9" end="9"/>
                                            </p:txEl>
                                          </p:spTgt>
                                        </p:tgtEl>
                                        <p:attrNameLst>
                                          <p:attrName>style.visibility</p:attrName>
                                        </p:attrNameLst>
                                      </p:cBhvr>
                                      <p:to>
                                        <p:strVal val="visible"/>
                                      </p:to>
                                    </p:set>
                                    <p:anim calcmode="lin" valueType="num">
                                      <p:cBhvr additive="base">
                                        <p:cTn id="53" dur="500" fill="hold"/>
                                        <p:tgtEl>
                                          <p:spTgt spid="43011">
                                            <p:txEl>
                                              <p:pRg st="9" end="9"/>
                                            </p:txEl>
                                          </p:spTgt>
                                        </p:tgtEl>
                                        <p:attrNameLst>
                                          <p:attrName>ppt_x</p:attrName>
                                        </p:attrNameLst>
                                      </p:cBhvr>
                                      <p:tavLst>
                                        <p:tav tm="0">
                                          <p:val>
                                            <p:strVal val="1+#ppt_w/2"/>
                                          </p:val>
                                        </p:tav>
                                        <p:tav tm="100000">
                                          <p:val>
                                            <p:strVal val="#ppt_x"/>
                                          </p:val>
                                        </p:tav>
                                      </p:tavLst>
                                    </p:anim>
                                    <p:anim calcmode="lin" valueType="num">
                                      <p:cBhvr additive="base">
                                        <p:cTn id="54" dur="500" fill="hold"/>
                                        <p:tgtEl>
                                          <p:spTgt spid="43011">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20487"/>
                                        </p:tgtEl>
                                        <p:attrNameLst>
                                          <p:attrName>style.visibility</p:attrName>
                                        </p:attrNameLst>
                                      </p:cBhvr>
                                      <p:to>
                                        <p:strVal val="visible"/>
                                      </p:to>
                                    </p:set>
                                    <p:animEffect transition="in" filter="fade">
                                      <p:cBhvr>
                                        <p:cTn id="59" dur="1000"/>
                                        <p:tgtEl>
                                          <p:spTgt spid="204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P spid="5" grpId="0" animBg="1"/>
      <p:bldP spid="2048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ftr" sz="quarter" idx="10"/>
          </p:nvPr>
        </p:nvSpPr>
        <p:spPr>
          <a:noFill/>
        </p:spPr>
        <p:txBody>
          <a:bodyPr/>
          <a:lstStyle/>
          <a:p>
            <a:r>
              <a:rPr lang="ja-JP" altLang="en-US" smtClean="0"/>
              <a:t>わんくま同盟 大阪勉強会＃８</a:t>
            </a:r>
            <a:endParaRPr lang="en-US" altLang="ja-JP" smtClean="0"/>
          </a:p>
        </p:txBody>
      </p:sp>
      <p:sp>
        <p:nvSpPr>
          <p:cNvPr id="21507" name="Rectangle 2"/>
          <p:cNvSpPr>
            <a:spLocks noGrp="1" noChangeArrowheads="1"/>
          </p:cNvSpPr>
          <p:nvPr>
            <p:ph type="title"/>
          </p:nvPr>
        </p:nvSpPr>
        <p:spPr/>
        <p:txBody>
          <a:bodyPr/>
          <a:lstStyle/>
          <a:p>
            <a:r>
              <a:rPr lang="en-US" altLang="ja-JP" smtClean="0"/>
              <a:t>UAC </a:t>
            </a:r>
            <a:r>
              <a:rPr lang="ja-JP" altLang="en-US" smtClean="0"/>
              <a:t>一番の課題</a:t>
            </a:r>
          </a:p>
        </p:txBody>
      </p:sp>
      <p:sp>
        <p:nvSpPr>
          <p:cNvPr id="48131" name="Rectangle 3"/>
          <p:cNvSpPr>
            <a:spLocks noGrp="1" noChangeArrowheads="1"/>
          </p:cNvSpPr>
          <p:nvPr>
            <p:ph type="body" idx="1"/>
          </p:nvPr>
        </p:nvSpPr>
        <p:spPr/>
        <p:txBody>
          <a:bodyPr/>
          <a:lstStyle/>
          <a:p>
            <a:pPr algn="ctr">
              <a:buFontTx/>
              <a:buNone/>
            </a:pPr>
            <a:r>
              <a:rPr lang="ja-JP" altLang="en-US" sz="5400" smtClean="0">
                <a:solidFill>
                  <a:srgbClr val="CC0000"/>
                </a:solidFill>
              </a:rPr>
              <a:t>開発者が情報を握っている</a:t>
            </a:r>
          </a:p>
          <a:p>
            <a:pPr>
              <a:buFontTx/>
              <a:buNone/>
            </a:pPr>
            <a:endParaRPr lang="ja-JP" altLang="en-US" smtClean="0"/>
          </a:p>
          <a:p>
            <a:r>
              <a:rPr lang="ja-JP" altLang="en-US" smtClean="0"/>
              <a:t>開発者が「これから昇格します」でいいの？</a:t>
            </a:r>
            <a:endParaRPr lang="en-US" altLang="ja-JP" smtClean="0"/>
          </a:p>
          <a:p>
            <a:r>
              <a:rPr lang="ja-JP" altLang="en-US" smtClean="0"/>
              <a:t>システムが、「させていいの？」じゃない？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fade">
                                      <p:cBhvr>
                                        <p:cTn id="7" dur="1000"/>
                                        <p:tgtEl>
                                          <p:spTgt spid="481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8131">
                                            <p:txEl>
                                              <p:pRg st="2" end="2"/>
                                            </p:txEl>
                                          </p:spTgt>
                                        </p:tgtEl>
                                        <p:attrNameLst>
                                          <p:attrName>style.visibility</p:attrName>
                                        </p:attrNameLst>
                                      </p:cBhvr>
                                      <p:to>
                                        <p:strVal val="visible"/>
                                      </p:to>
                                    </p:set>
                                    <p:anim calcmode="lin" valueType="num">
                                      <p:cBhvr additive="base">
                                        <p:cTn id="12" dur="500" fill="hold"/>
                                        <p:tgtEl>
                                          <p:spTgt spid="48131">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8131">
                                            <p:txEl>
                                              <p:pRg st="2" end="2"/>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48131">
                                            <p:txEl>
                                              <p:pRg st="3" end="3"/>
                                            </p:txEl>
                                          </p:spTgt>
                                        </p:tgtEl>
                                        <p:attrNameLst>
                                          <p:attrName>style.visibility</p:attrName>
                                        </p:attrNameLst>
                                      </p:cBhvr>
                                      <p:to>
                                        <p:strVal val="visible"/>
                                      </p:to>
                                    </p:set>
                                    <p:anim calcmode="lin" valueType="num">
                                      <p:cBhvr additive="base">
                                        <p:cTn id="16" dur="500" fill="hold"/>
                                        <p:tgtEl>
                                          <p:spTgt spid="48131">
                                            <p:txEl>
                                              <p:pRg st="3" end="3"/>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4813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ftr" sz="quarter" idx="10"/>
          </p:nvPr>
        </p:nvSpPr>
        <p:spPr>
          <a:noFill/>
        </p:spPr>
        <p:txBody>
          <a:bodyPr/>
          <a:lstStyle/>
          <a:p>
            <a:r>
              <a:rPr lang="ja-JP" altLang="en-US" smtClean="0"/>
              <a:t>わんくま同盟 大阪勉強会＃８</a:t>
            </a:r>
            <a:endParaRPr lang="en-US" altLang="ja-JP" smtClean="0"/>
          </a:p>
        </p:txBody>
      </p:sp>
      <p:sp>
        <p:nvSpPr>
          <p:cNvPr id="4099" name="タイトル 2"/>
          <p:cNvSpPr>
            <a:spLocks noGrp="1"/>
          </p:cNvSpPr>
          <p:nvPr>
            <p:ph type="title"/>
          </p:nvPr>
        </p:nvSpPr>
        <p:spPr/>
        <p:txBody>
          <a:bodyPr/>
          <a:lstStyle/>
          <a:p>
            <a:r>
              <a:rPr lang="ja-JP" altLang="en-US" smtClean="0"/>
              <a:t>おことわり</a:t>
            </a:r>
          </a:p>
        </p:txBody>
      </p:sp>
      <p:sp>
        <p:nvSpPr>
          <p:cNvPr id="4100" name="コンテンツ プレースホルダ 3"/>
          <p:cNvSpPr>
            <a:spLocks noGrp="1"/>
          </p:cNvSpPr>
          <p:nvPr>
            <p:ph idx="1"/>
          </p:nvPr>
        </p:nvSpPr>
        <p:spPr/>
        <p:txBody>
          <a:bodyPr/>
          <a:lstStyle/>
          <a:p>
            <a:pPr lvl="1" algn="just">
              <a:lnSpc>
                <a:spcPct val="250000"/>
              </a:lnSpc>
            </a:pPr>
            <a:r>
              <a:rPr lang="ja-JP" altLang="en-US" smtClean="0"/>
              <a:t>開発者向けではありません</a:t>
            </a:r>
            <a:endParaRPr lang="en-US" altLang="ja-JP" smtClean="0"/>
          </a:p>
          <a:p>
            <a:pPr lvl="1" algn="just">
              <a:lnSpc>
                <a:spcPct val="250000"/>
              </a:lnSpc>
            </a:pPr>
            <a:r>
              <a:rPr lang="ja-JP" altLang="en-US" smtClean="0"/>
              <a:t>なぜ</a:t>
            </a:r>
            <a:r>
              <a:rPr lang="en-US" altLang="ja-JP" smtClean="0"/>
              <a:t>UAC</a:t>
            </a:r>
            <a:r>
              <a:rPr lang="ja-JP" altLang="en-US" smtClean="0"/>
              <a:t>なのかを、知ってください</a:t>
            </a:r>
          </a:p>
        </p:txBody>
      </p:sp>
      <p:sp>
        <p:nvSpPr>
          <p:cNvPr id="4101" name="フッター プレースホルダ 1"/>
          <p:cNvSpPr txBox="1">
            <a:spLocks noGrp="1"/>
          </p:cNvSpPr>
          <p:nvPr/>
        </p:nvSpPr>
        <p:spPr bwMode="auto">
          <a:xfrm>
            <a:off x="3132138" y="6245225"/>
            <a:ext cx="5472112" cy="476250"/>
          </a:xfrm>
          <a:prstGeom prst="rect">
            <a:avLst/>
          </a:prstGeom>
          <a:noFill/>
          <a:ln w="9525">
            <a:noFill/>
            <a:miter lim="800000"/>
            <a:headEnd/>
            <a:tailEnd/>
          </a:ln>
        </p:spPr>
        <p:txBody>
          <a:bodyPr/>
          <a:lstStyle/>
          <a:p>
            <a:r>
              <a:rPr lang="ja-JP" altLang="en-US" sz="2400"/>
              <a:t>わんくま同盟 大阪勉強会＃８</a:t>
            </a:r>
            <a:endParaRPr lang="en-US" altLang="ja-JP" sz="24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ftr" sz="quarter" idx="10"/>
          </p:nvPr>
        </p:nvSpPr>
        <p:spPr>
          <a:noFill/>
        </p:spPr>
        <p:txBody>
          <a:bodyPr/>
          <a:lstStyle/>
          <a:p>
            <a:r>
              <a:rPr lang="ja-JP" altLang="en-US" smtClean="0"/>
              <a:t>わんくま同盟 大阪勉強会＃８</a:t>
            </a:r>
            <a:endParaRPr lang="en-US" altLang="ja-JP" smtClean="0"/>
          </a:p>
        </p:txBody>
      </p:sp>
      <p:sp>
        <p:nvSpPr>
          <p:cNvPr id="22531" name="Rectangle 2"/>
          <p:cNvSpPr>
            <a:spLocks noGrp="1" noChangeArrowheads="1"/>
          </p:cNvSpPr>
          <p:nvPr>
            <p:ph type="title"/>
          </p:nvPr>
        </p:nvSpPr>
        <p:spPr/>
        <p:txBody>
          <a:bodyPr/>
          <a:lstStyle/>
          <a:p>
            <a:r>
              <a:rPr lang="ja-JP" altLang="en-US" smtClean="0"/>
              <a:t>コード例紹介</a:t>
            </a:r>
          </a:p>
        </p:txBody>
      </p:sp>
      <p:sp>
        <p:nvSpPr>
          <p:cNvPr id="46083" name="Rectangle 3"/>
          <p:cNvSpPr>
            <a:spLocks noGrp="1" noChangeArrowheads="1"/>
          </p:cNvSpPr>
          <p:nvPr>
            <p:ph type="body" idx="1"/>
          </p:nvPr>
        </p:nvSpPr>
        <p:spPr/>
        <p:txBody>
          <a:bodyPr/>
          <a:lstStyle/>
          <a:p>
            <a:r>
              <a:rPr lang="ja-JP" altLang="en-US" smtClean="0"/>
              <a:t>サンプルは、あくまで「見本」</a:t>
            </a:r>
          </a:p>
          <a:p>
            <a:r>
              <a:rPr lang="ja-JP" altLang="en-US" smtClean="0"/>
              <a:t>何をするコード？</a:t>
            </a:r>
            <a:br>
              <a:rPr lang="ja-JP" altLang="en-US" smtClean="0"/>
            </a:br>
            <a:r>
              <a:rPr lang="ja-JP" altLang="en-US" smtClean="0"/>
              <a:t>何をしようとしている？</a:t>
            </a:r>
            <a:br>
              <a:rPr lang="ja-JP" altLang="en-US" smtClean="0"/>
            </a:br>
            <a:r>
              <a:rPr lang="ja-JP" altLang="en-US" smtClean="0"/>
              <a:t>考えることが必要！！</a:t>
            </a:r>
          </a:p>
          <a:p>
            <a:endParaRPr lang="ja-JP" altLang="en-US" smtClean="0"/>
          </a:p>
          <a:p>
            <a:r>
              <a:rPr lang="ja-JP" altLang="en-US" smtClean="0"/>
              <a:t>詳しいことは、</a:t>
            </a:r>
            <a:br>
              <a:rPr lang="ja-JP" altLang="en-US" smtClean="0"/>
            </a:br>
            <a:r>
              <a:rPr lang="ja-JP" altLang="en-US" sz="4000" smtClean="0"/>
              <a:t>中さんのセッションを待て！！</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46083">
                                            <p:txEl>
                                              <p:pRg st="3" end="3"/>
                                            </p:txEl>
                                          </p:spTgt>
                                        </p:tgtEl>
                                        <p:attrNameLst>
                                          <p:attrName>style.visibility</p:attrName>
                                        </p:attrNameLst>
                                      </p:cBhvr>
                                      <p:to>
                                        <p:strVal val="visible"/>
                                      </p:to>
                                    </p:set>
                                    <p:anim calcmode="lin" valueType="num">
                                      <p:cBhvr>
                                        <p:cTn id="7" dur="1000" fill="hold"/>
                                        <p:tgtEl>
                                          <p:spTgt spid="46083">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46083">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4608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6083">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ftr" sz="quarter" idx="10"/>
          </p:nvPr>
        </p:nvSpPr>
        <p:spPr>
          <a:noFill/>
        </p:spPr>
        <p:txBody>
          <a:bodyPr/>
          <a:lstStyle/>
          <a:p>
            <a:r>
              <a:rPr lang="ja-JP" altLang="en-US" smtClean="0"/>
              <a:t>わんくま同盟 大阪勉強会＃８</a:t>
            </a:r>
            <a:endParaRPr lang="en-US" altLang="ja-JP" smtClean="0"/>
          </a:p>
        </p:txBody>
      </p:sp>
      <p:sp>
        <p:nvSpPr>
          <p:cNvPr id="23555" name="Rectangle 2"/>
          <p:cNvSpPr>
            <a:spLocks noGrp="1" noChangeArrowheads="1"/>
          </p:cNvSpPr>
          <p:nvPr>
            <p:ph type="title"/>
          </p:nvPr>
        </p:nvSpPr>
        <p:spPr/>
        <p:txBody>
          <a:bodyPr/>
          <a:lstStyle/>
          <a:p>
            <a:r>
              <a:rPr lang="ja-JP" altLang="en-US" smtClean="0"/>
              <a:t>おまけ</a:t>
            </a:r>
          </a:p>
        </p:txBody>
      </p:sp>
      <p:sp>
        <p:nvSpPr>
          <p:cNvPr id="23556" name="Rectangle 3"/>
          <p:cNvSpPr>
            <a:spLocks noGrp="1" noChangeArrowheads="1"/>
          </p:cNvSpPr>
          <p:nvPr>
            <p:ph type="body" idx="1"/>
          </p:nvPr>
        </p:nvSpPr>
        <p:spPr/>
        <p:txBody>
          <a:bodyPr/>
          <a:lstStyle/>
          <a:p>
            <a:r>
              <a:rPr lang="en-US" altLang="ja-JP" smtClean="0"/>
              <a:t>MVP </a:t>
            </a:r>
            <a:r>
              <a:rPr lang="ja-JP" altLang="en-US" smtClean="0"/>
              <a:t>を使ってください</a:t>
            </a:r>
          </a:p>
          <a:p>
            <a:pPr lvl="1"/>
            <a:r>
              <a:rPr lang="ja-JP" altLang="en-US" smtClean="0"/>
              <a:t>バグかな？</a:t>
            </a:r>
          </a:p>
          <a:p>
            <a:pPr lvl="2"/>
            <a:r>
              <a:rPr lang="ja-JP" altLang="en-US" smtClean="0"/>
              <a:t>まずは掲示板（</a:t>
            </a:r>
            <a:r>
              <a:rPr lang="en-US" altLang="ja-JP" smtClean="0"/>
              <a:t>MSDN Forum</a:t>
            </a:r>
            <a:r>
              <a:rPr lang="ja-JP" altLang="en-US" smtClean="0"/>
              <a:t>）で</a:t>
            </a:r>
          </a:p>
          <a:p>
            <a:pPr lvl="2"/>
            <a:r>
              <a:rPr lang="ja-JP" altLang="en-US" smtClean="0"/>
              <a:t>バグだと確定したらプロフェッショナルサポートへ</a:t>
            </a:r>
          </a:p>
          <a:p>
            <a:pPr lvl="1"/>
            <a:r>
              <a:rPr lang="ja-JP" altLang="en-US" smtClean="0"/>
              <a:t>製品に対する要望</a:t>
            </a:r>
          </a:p>
          <a:p>
            <a:pPr lvl="2"/>
            <a:r>
              <a:rPr lang="en-US" altLang="ja-JP" smtClean="0"/>
              <a:t>MVP</a:t>
            </a:r>
            <a:r>
              <a:rPr lang="ja-JP" altLang="en-US" smtClean="0"/>
              <a:t>は特別なコネクションがあります</a:t>
            </a:r>
          </a:p>
          <a:p>
            <a:pPr lvl="2"/>
            <a:r>
              <a:rPr lang="ja-JP" altLang="en-US" smtClean="0"/>
              <a:t>まず、</a:t>
            </a:r>
            <a:r>
              <a:rPr lang="en-US" altLang="ja-JP" smtClean="0"/>
              <a:t>MVP</a:t>
            </a:r>
            <a:r>
              <a:rPr lang="ja-JP" altLang="en-US" smtClean="0"/>
              <a:t>を説得してください</a:t>
            </a:r>
          </a:p>
          <a:p>
            <a:pPr lvl="1"/>
            <a:r>
              <a:rPr lang="ja-JP" altLang="en-US" smtClean="0"/>
              <a:t>コミュニティで解決できなかった問題</a:t>
            </a:r>
          </a:p>
          <a:p>
            <a:pPr lvl="2"/>
            <a:r>
              <a:rPr lang="en-US" altLang="ja-JP" smtClean="0"/>
              <a:t>MVP</a:t>
            </a:r>
            <a:r>
              <a:rPr lang="ja-JP" altLang="en-US" smtClean="0"/>
              <a:t>は特別なインシデントがあります</a:t>
            </a:r>
            <a:endParaRPr lang="en-US" altLang="ja-JP" smtClean="0"/>
          </a:p>
          <a:p>
            <a:pPr lvl="2"/>
            <a:r>
              <a:rPr lang="en-US" altLang="ja-JP" smtClean="0"/>
              <a:t>MVP</a:t>
            </a:r>
            <a:r>
              <a:rPr lang="ja-JP" altLang="en-US" smtClean="0"/>
              <a:t>に興味を持たせてください</a:t>
            </a:r>
          </a:p>
        </p:txBody>
      </p:sp>
      <p:sp>
        <p:nvSpPr>
          <p:cNvPr id="5" name="テキスト ボックス 4"/>
          <p:cNvSpPr txBox="1">
            <a:spLocks noChangeArrowheads="1"/>
          </p:cNvSpPr>
          <p:nvPr/>
        </p:nvSpPr>
        <p:spPr bwMode="auto">
          <a:xfrm>
            <a:off x="928688" y="1000125"/>
            <a:ext cx="4214812" cy="584200"/>
          </a:xfrm>
          <a:prstGeom prst="rect">
            <a:avLst/>
          </a:prstGeom>
          <a:solidFill>
            <a:srgbClr val="FFC000"/>
          </a:solidFill>
          <a:ln w="9525">
            <a:noFill/>
            <a:miter lim="800000"/>
            <a:headEnd/>
            <a:tailEnd/>
          </a:ln>
        </p:spPr>
        <p:txBody>
          <a:bodyPr>
            <a:spAutoFit/>
          </a:bodyPr>
          <a:lstStyle/>
          <a:p>
            <a:pPr algn="dist"/>
            <a:r>
              <a:rPr lang="en-US" altLang="ja-JP" sz="3200"/>
              <a:t>MVP</a:t>
            </a:r>
            <a:r>
              <a:rPr lang="ja-JP" altLang="en-US" sz="3200"/>
              <a:t>になりましょう！！</a:t>
            </a:r>
          </a:p>
        </p:txBody>
      </p:sp>
      <p:sp>
        <p:nvSpPr>
          <p:cNvPr id="6" name="角丸四角形吹き出し 5"/>
          <p:cNvSpPr/>
          <p:nvPr/>
        </p:nvSpPr>
        <p:spPr>
          <a:xfrm>
            <a:off x="4643438" y="2214563"/>
            <a:ext cx="4214812" cy="1143000"/>
          </a:xfrm>
          <a:prstGeom prst="wedgeRoundRectCallout">
            <a:avLst>
              <a:gd name="adj1" fmla="val -59937"/>
              <a:gd name="adj2" fmla="val 42539"/>
              <a:gd name="adj3" fmla="val 16667"/>
            </a:avLst>
          </a:prstGeom>
          <a:solidFill>
            <a:srgbClr val="FFCC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dirty="0">
                <a:solidFill>
                  <a:schemeClr val="tx1"/>
                </a:solidFill>
              </a:rPr>
              <a:t>開発製品について、</a:t>
            </a:r>
            <a:endParaRPr lang="en-US" altLang="ja-JP" sz="2400" dirty="0">
              <a:solidFill>
                <a:schemeClr val="tx1"/>
              </a:solidFill>
            </a:endParaRPr>
          </a:p>
          <a:p>
            <a:pPr algn="ctr">
              <a:defRPr/>
            </a:pPr>
            <a:r>
              <a:rPr lang="en-US" altLang="ja-JP" sz="2400" dirty="0">
                <a:solidFill>
                  <a:schemeClr val="tx1"/>
                </a:solidFill>
              </a:rPr>
              <a:t>MVP</a:t>
            </a:r>
            <a:r>
              <a:rPr lang="ja-JP" altLang="en-US" sz="2400" dirty="0">
                <a:solidFill>
                  <a:schemeClr val="tx1"/>
                </a:solidFill>
              </a:rPr>
              <a:t>は強権を持っています！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bg/>
                                          </p:spTgt>
                                        </p:tgtEl>
                                        <p:attrNameLst>
                                          <p:attrName>style.visibility</p:attrName>
                                        </p:attrNameLst>
                                      </p:cBhvr>
                                      <p:to>
                                        <p:strVal val="visible"/>
                                      </p:to>
                                    </p:set>
                                    <p:animEffect transition="in" filter="fade">
                                      <p:cBhvr>
                                        <p:cTn id="12" dur="1000"/>
                                        <p:tgtEl>
                                          <p:spTgt spid="5">
                                            <p:bg/>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fade">
                                      <p:cBhvr>
                                        <p:cTn id="15"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animBg="1"/>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Business Value Launch 4x3 walkin"/>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ftr" sz="quarter" idx="10"/>
          </p:nvPr>
        </p:nvSpPr>
        <p:spPr>
          <a:noFill/>
        </p:spPr>
        <p:txBody>
          <a:bodyPr/>
          <a:lstStyle/>
          <a:p>
            <a:r>
              <a:rPr lang="ja-JP" altLang="en-US" smtClean="0"/>
              <a:t>わんくま同盟 大阪勉強会＃８</a:t>
            </a:r>
            <a:endParaRPr lang="en-US" altLang="ja-JP" smtClean="0"/>
          </a:p>
        </p:txBody>
      </p:sp>
      <p:sp>
        <p:nvSpPr>
          <p:cNvPr id="5123" name="Rectangle 7"/>
          <p:cNvSpPr txBox="1">
            <a:spLocks noGrp="1" noChangeArrowheads="1"/>
          </p:cNvSpPr>
          <p:nvPr/>
        </p:nvSpPr>
        <p:spPr bwMode="auto">
          <a:xfrm>
            <a:off x="3132138" y="6245225"/>
            <a:ext cx="5472112" cy="476250"/>
          </a:xfrm>
          <a:prstGeom prst="rect">
            <a:avLst/>
          </a:prstGeom>
          <a:noFill/>
          <a:ln w="9525">
            <a:noFill/>
            <a:miter lim="800000"/>
            <a:headEnd/>
            <a:tailEnd/>
          </a:ln>
        </p:spPr>
        <p:txBody>
          <a:bodyPr/>
          <a:lstStyle/>
          <a:p>
            <a:r>
              <a:rPr lang="ja-JP" altLang="en-US" sz="2400"/>
              <a:t>わんくま同盟 大阪勉強会＃８</a:t>
            </a:r>
            <a:endParaRPr lang="en-US" altLang="ja-JP" sz="2400"/>
          </a:p>
        </p:txBody>
      </p:sp>
      <p:sp>
        <p:nvSpPr>
          <p:cNvPr id="5124" name="Rectangle 2"/>
          <p:cNvSpPr>
            <a:spLocks noGrp="1" noChangeArrowheads="1"/>
          </p:cNvSpPr>
          <p:nvPr>
            <p:ph type="title"/>
          </p:nvPr>
        </p:nvSpPr>
        <p:spPr/>
        <p:txBody>
          <a:bodyPr/>
          <a:lstStyle/>
          <a:p>
            <a:pPr eaLnBrk="1" hangingPunct="1"/>
            <a:r>
              <a:rPr lang="ja-JP" altLang="en-US" smtClean="0"/>
              <a:t>アジェンダ</a:t>
            </a:r>
          </a:p>
        </p:txBody>
      </p:sp>
      <p:sp>
        <p:nvSpPr>
          <p:cNvPr id="5125" name="Rectangle 3"/>
          <p:cNvSpPr>
            <a:spLocks noGrp="1" noChangeArrowheads="1"/>
          </p:cNvSpPr>
          <p:nvPr>
            <p:ph idx="1"/>
          </p:nvPr>
        </p:nvSpPr>
        <p:spPr/>
        <p:txBody>
          <a:bodyPr/>
          <a:lstStyle/>
          <a:p>
            <a:pPr eaLnBrk="1" hangingPunct="1">
              <a:lnSpc>
                <a:spcPct val="150000"/>
              </a:lnSpc>
            </a:pPr>
            <a:r>
              <a:rPr lang="en-US" altLang="ja-JP" smtClean="0"/>
              <a:t>MS-DOS</a:t>
            </a:r>
            <a:r>
              <a:rPr lang="ja-JP" altLang="en-US" smtClean="0"/>
              <a:t>の遺産</a:t>
            </a:r>
            <a:r>
              <a:rPr lang="en-US" altLang="ja-JP" smtClean="0"/>
              <a:t>(legacy)</a:t>
            </a:r>
          </a:p>
          <a:p>
            <a:pPr eaLnBrk="1" hangingPunct="1">
              <a:lnSpc>
                <a:spcPct val="150000"/>
              </a:lnSpc>
            </a:pPr>
            <a:r>
              <a:rPr lang="en-US" altLang="ja-JP" smtClean="0"/>
              <a:t>NT Technology</a:t>
            </a:r>
          </a:p>
          <a:p>
            <a:pPr eaLnBrk="1" hangingPunct="1">
              <a:lnSpc>
                <a:spcPct val="150000"/>
              </a:lnSpc>
            </a:pPr>
            <a:r>
              <a:rPr lang="en-US" altLang="ja-JP" smtClean="0"/>
              <a:t>Windows Vista – </a:t>
            </a:r>
            <a:r>
              <a:rPr lang="en-US" altLang="ja-JP" sz="3600" smtClean="0">
                <a:solidFill>
                  <a:srgbClr val="FF0000"/>
                </a:solidFill>
              </a:rPr>
              <a:t>U</a:t>
            </a:r>
            <a:r>
              <a:rPr lang="en-US" altLang="ja-JP" smtClean="0"/>
              <a:t>ser </a:t>
            </a:r>
            <a:r>
              <a:rPr lang="en-US" altLang="ja-JP" sz="3600" smtClean="0">
                <a:solidFill>
                  <a:srgbClr val="FF0000"/>
                </a:solidFill>
              </a:rPr>
              <a:t>A</a:t>
            </a:r>
            <a:r>
              <a:rPr lang="en-US" altLang="ja-JP" smtClean="0"/>
              <a:t>ccount </a:t>
            </a:r>
            <a:r>
              <a:rPr lang="en-US" altLang="ja-JP" sz="3600" smtClean="0">
                <a:solidFill>
                  <a:srgbClr val="FF0000"/>
                </a:solidFill>
              </a:rPr>
              <a:t>C</a:t>
            </a:r>
            <a:r>
              <a:rPr lang="en-US" altLang="ja-JP" smtClean="0"/>
              <a:t>ontrol</a:t>
            </a:r>
            <a:endParaRPr lang="ja-JP" alt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ftr" sz="quarter" idx="10"/>
          </p:nvPr>
        </p:nvSpPr>
        <p:spPr>
          <a:noFill/>
        </p:spPr>
        <p:txBody>
          <a:bodyPr/>
          <a:lstStyle/>
          <a:p>
            <a:r>
              <a:rPr lang="ja-JP" altLang="en-US" smtClean="0"/>
              <a:t>わんくま同盟 大阪勉強会＃８</a:t>
            </a:r>
            <a:endParaRPr lang="en-US" altLang="ja-JP" smtClean="0"/>
          </a:p>
        </p:txBody>
      </p:sp>
      <p:sp>
        <p:nvSpPr>
          <p:cNvPr id="6147" name="Rectangle 7"/>
          <p:cNvSpPr txBox="1">
            <a:spLocks noGrp="1" noChangeArrowheads="1"/>
          </p:cNvSpPr>
          <p:nvPr/>
        </p:nvSpPr>
        <p:spPr bwMode="auto">
          <a:xfrm>
            <a:off x="3132138" y="6245225"/>
            <a:ext cx="5472112" cy="476250"/>
          </a:xfrm>
          <a:prstGeom prst="rect">
            <a:avLst/>
          </a:prstGeom>
          <a:noFill/>
          <a:ln w="9525">
            <a:noFill/>
            <a:miter lim="800000"/>
            <a:headEnd/>
            <a:tailEnd/>
          </a:ln>
        </p:spPr>
        <p:txBody>
          <a:bodyPr/>
          <a:lstStyle/>
          <a:p>
            <a:r>
              <a:rPr lang="ja-JP" altLang="en-US" sz="2400"/>
              <a:t>わんくま同盟 大阪勉強会＃８</a:t>
            </a:r>
            <a:endParaRPr lang="en-US" altLang="ja-JP" sz="2400"/>
          </a:p>
        </p:txBody>
      </p:sp>
      <p:sp>
        <p:nvSpPr>
          <p:cNvPr id="6148" name="Rectangle 2"/>
          <p:cNvSpPr>
            <a:spLocks noGrp="1" noChangeArrowheads="1"/>
          </p:cNvSpPr>
          <p:nvPr>
            <p:ph type="title"/>
          </p:nvPr>
        </p:nvSpPr>
        <p:spPr/>
        <p:txBody>
          <a:bodyPr/>
          <a:lstStyle/>
          <a:p>
            <a:pPr eaLnBrk="1" hangingPunct="1"/>
            <a:r>
              <a:rPr lang="ja-JP" altLang="en-US" smtClean="0"/>
              <a:t>用語</a:t>
            </a:r>
          </a:p>
        </p:txBody>
      </p:sp>
      <p:sp>
        <p:nvSpPr>
          <p:cNvPr id="6149" name="Rectangle 3"/>
          <p:cNvSpPr>
            <a:spLocks noGrp="1" noChangeArrowheads="1"/>
          </p:cNvSpPr>
          <p:nvPr>
            <p:ph idx="1"/>
          </p:nvPr>
        </p:nvSpPr>
        <p:spPr/>
        <p:txBody>
          <a:bodyPr/>
          <a:lstStyle/>
          <a:p>
            <a:pPr eaLnBrk="1" hangingPunct="1"/>
            <a:r>
              <a:rPr lang="ja-JP" altLang="en-US" smtClean="0"/>
              <a:t>ユーザ</a:t>
            </a:r>
            <a:r>
              <a:rPr lang="en-US" altLang="ja-JP" sz="2800" smtClean="0"/>
              <a:t>…</a:t>
            </a:r>
            <a:r>
              <a:rPr lang="en-US" altLang="ja-JP" sz="2400" smtClean="0"/>
              <a:t>Windows </a:t>
            </a:r>
            <a:r>
              <a:rPr lang="ja-JP" altLang="en-US" sz="2400" smtClean="0"/>
              <a:t>を操作する人</a:t>
            </a:r>
          </a:p>
          <a:p>
            <a:pPr eaLnBrk="1" hangingPunct="1"/>
            <a:r>
              <a:rPr lang="ja-JP" altLang="en-US" smtClean="0"/>
              <a:t>アカウント</a:t>
            </a:r>
            <a:r>
              <a:rPr lang="en-US" altLang="ja-JP" sz="2800" smtClean="0"/>
              <a:t>…</a:t>
            </a:r>
            <a:r>
              <a:rPr lang="en-US" altLang="ja-JP" sz="2400" smtClean="0"/>
              <a:t>Windows </a:t>
            </a:r>
            <a:r>
              <a:rPr lang="ja-JP" altLang="en-US" sz="2400" smtClean="0"/>
              <a:t>にログオンするための識別子</a:t>
            </a:r>
          </a:p>
          <a:p>
            <a:pPr eaLnBrk="1" hangingPunct="1"/>
            <a:r>
              <a:rPr lang="ja-JP" altLang="en-US" smtClean="0"/>
              <a:t>ユーザ アカウント</a:t>
            </a:r>
            <a:r>
              <a:rPr lang="en-US" altLang="ja-JP" sz="2800" smtClean="0"/>
              <a:t>…</a:t>
            </a:r>
            <a:r>
              <a:rPr lang="ja-JP" altLang="en-US" sz="2400" smtClean="0"/>
              <a:t>ユーザが通常使用するアカウント</a:t>
            </a:r>
          </a:p>
          <a:p>
            <a:pPr eaLnBrk="1" hangingPunct="1"/>
            <a:r>
              <a:rPr lang="ja-JP" altLang="en-US" smtClean="0"/>
              <a:t>管理者</a:t>
            </a:r>
            <a:r>
              <a:rPr lang="en-US" altLang="ja-JP" sz="2800" smtClean="0"/>
              <a:t>…</a:t>
            </a:r>
            <a:r>
              <a:rPr lang="en-US" altLang="ja-JP" sz="2400" smtClean="0"/>
              <a:t>Windows </a:t>
            </a:r>
            <a:r>
              <a:rPr lang="ja-JP" altLang="en-US" sz="2400" smtClean="0"/>
              <a:t>の設定を変更する権利を持ったユーザ</a:t>
            </a:r>
          </a:p>
          <a:p>
            <a:pPr eaLnBrk="1" hangingPunct="1"/>
            <a:r>
              <a:rPr lang="ja-JP" altLang="en-US" smtClean="0"/>
              <a:t>管理アカウント</a:t>
            </a:r>
            <a:r>
              <a:rPr lang="en-US" altLang="ja-JP" sz="2800" smtClean="0"/>
              <a:t>…</a:t>
            </a:r>
            <a:r>
              <a:rPr lang="en-US" altLang="ja-JP" sz="2400" smtClean="0"/>
              <a:t>Windows </a:t>
            </a:r>
            <a:r>
              <a:rPr lang="ja-JP" altLang="en-US" sz="2400" smtClean="0"/>
              <a:t>の </a:t>
            </a:r>
            <a:r>
              <a:rPr lang="en-US" altLang="ja-JP" sz="2400" smtClean="0"/>
              <a:t>Administrators </a:t>
            </a:r>
            <a:r>
              <a:rPr lang="ja-JP" altLang="en-US" sz="2400" smtClean="0"/>
              <a:t>グループに属するアカウント</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ftr" sz="quarter" idx="10"/>
          </p:nvPr>
        </p:nvSpPr>
        <p:spPr>
          <a:noFill/>
        </p:spPr>
        <p:txBody>
          <a:bodyPr/>
          <a:lstStyle/>
          <a:p>
            <a:r>
              <a:rPr lang="ja-JP" altLang="en-US" smtClean="0"/>
              <a:t>わんくま同盟 大阪勉強会＃８</a:t>
            </a:r>
            <a:endParaRPr lang="en-US" altLang="ja-JP" smtClean="0"/>
          </a:p>
        </p:txBody>
      </p:sp>
      <p:sp>
        <p:nvSpPr>
          <p:cNvPr id="7171" name="Rectangle 7"/>
          <p:cNvSpPr txBox="1">
            <a:spLocks noGrp="1" noChangeArrowheads="1"/>
          </p:cNvSpPr>
          <p:nvPr/>
        </p:nvSpPr>
        <p:spPr bwMode="auto">
          <a:xfrm>
            <a:off x="3132138" y="6245225"/>
            <a:ext cx="5472112" cy="476250"/>
          </a:xfrm>
          <a:prstGeom prst="rect">
            <a:avLst/>
          </a:prstGeom>
          <a:noFill/>
          <a:ln w="9525">
            <a:noFill/>
            <a:miter lim="800000"/>
            <a:headEnd/>
            <a:tailEnd/>
          </a:ln>
        </p:spPr>
        <p:txBody>
          <a:bodyPr/>
          <a:lstStyle/>
          <a:p>
            <a:r>
              <a:rPr lang="ja-JP" altLang="en-US" sz="2400"/>
              <a:t>わんくま同盟 大阪勉強会＃８</a:t>
            </a:r>
            <a:endParaRPr lang="en-US" altLang="ja-JP" sz="2400"/>
          </a:p>
        </p:txBody>
      </p:sp>
      <p:sp>
        <p:nvSpPr>
          <p:cNvPr id="7172" name="Rectangle 2"/>
          <p:cNvSpPr>
            <a:spLocks noGrp="1" noChangeArrowheads="1"/>
          </p:cNvSpPr>
          <p:nvPr>
            <p:ph type="title"/>
          </p:nvPr>
        </p:nvSpPr>
        <p:spPr/>
        <p:txBody>
          <a:bodyPr/>
          <a:lstStyle/>
          <a:p>
            <a:pPr eaLnBrk="1" hangingPunct="1"/>
            <a:r>
              <a:rPr lang="en-US" altLang="ja-JP" smtClean="0"/>
              <a:t>DOS, Windows 9x </a:t>
            </a:r>
            <a:r>
              <a:rPr lang="ja-JP" altLang="en-US" smtClean="0"/>
              <a:t>の弱点</a:t>
            </a:r>
          </a:p>
        </p:txBody>
      </p:sp>
      <p:sp>
        <p:nvSpPr>
          <p:cNvPr id="2" name="Rectangle 3"/>
          <p:cNvSpPr>
            <a:spLocks noGrp="1" noChangeArrowheads="1"/>
          </p:cNvSpPr>
          <p:nvPr>
            <p:ph idx="1"/>
          </p:nvPr>
        </p:nvSpPr>
        <p:spPr>
          <a:xfrm>
            <a:off x="468313" y="1052513"/>
            <a:ext cx="8229600" cy="5019675"/>
          </a:xfrm>
        </p:spPr>
        <p:txBody>
          <a:bodyPr/>
          <a:lstStyle/>
          <a:p>
            <a:pPr eaLnBrk="1" hangingPunct="1">
              <a:lnSpc>
                <a:spcPct val="150000"/>
              </a:lnSpc>
            </a:pPr>
            <a:r>
              <a:rPr lang="ja-JP" altLang="en-US" smtClean="0"/>
              <a:t>パーソナル（個人の）用途</a:t>
            </a:r>
            <a:endParaRPr lang="en-US" altLang="ja-JP" smtClean="0"/>
          </a:p>
          <a:p>
            <a:pPr lvl="1" eaLnBrk="1" hangingPunct="1">
              <a:lnSpc>
                <a:spcPct val="150000"/>
              </a:lnSpc>
            </a:pPr>
            <a:r>
              <a:rPr lang="ja-JP" altLang="en-US" smtClean="0"/>
              <a:t>ユーザ＝管理者</a:t>
            </a:r>
            <a:endParaRPr lang="en-US" altLang="ja-JP" smtClean="0"/>
          </a:p>
          <a:p>
            <a:pPr lvl="1" eaLnBrk="1" hangingPunct="1">
              <a:lnSpc>
                <a:spcPct val="150000"/>
              </a:lnSpc>
            </a:pPr>
            <a:r>
              <a:rPr lang="ja-JP" altLang="en-US" smtClean="0"/>
              <a:t>ひとつのアカウント＝管理アカウント</a:t>
            </a:r>
            <a:endParaRPr lang="en-US" altLang="ja-JP" smtClean="0"/>
          </a:p>
          <a:p>
            <a:pPr eaLnBrk="1" hangingPunct="1">
              <a:lnSpc>
                <a:spcPct val="150000"/>
              </a:lnSpc>
            </a:pPr>
            <a:r>
              <a:rPr lang="ja-JP" altLang="en-US" smtClean="0"/>
              <a:t>デフォルトで出来る</a:t>
            </a:r>
            <a:endParaRPr lang="en-US" altLang="ja-JP" smtClean="0"/>
          </a:p>
          <a:p>
            <a:pPr lvl="1" eaLnBrk="1" hangingPunct="1">
              <a:lnSpc>
                <a:spcPct val="150000"/>
              </a:lnSpc>
            </a:pPr>
            <a:r>
              <a:rPr lang="ja-JP" altLang="en-US" smtClean="0"/>
              <a:t>変更しなければセキュリティ ホール</a:t>
            </a:r>
            <a:endParaRPr lang="en-US" altLang="ja-JP" smtClean="0"/>
          </a:p>
          <a:p>
            <a:pPr lvl="1" eaLnBrk="1" hangingPunct="1">
              <a:lnSpc>
                <a:spcPct val="150000"/>
              </a:lnSpc>
            </a:pPr>
            <a:r>
              <a:rPr lang="ja-JP" altLang="en-US" smtClean="0"/>
              <a:t>穴がたくさん！！</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 calcmode="lin" valueType="num">
                                      <p:cBhvr additive="base">
                                        <p:cTn id="17"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2">
                                            <p:txEl>
                                              <p:pRg st="1" end="1"/>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additive="base">
                                        <p:cTn id="21"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ftr" sz="quarter" idx="10"/>
          </p:nvPr>
        </p:nvSpPr>
        <p:spPr>
          <a:noFill/>
        </p:spPr>
        <p:txBody>
          <a:bodyPr/>
          <a:lstStyle/>
          <a:p>
            <a:r>
              <a:rPr lang="ja-JP" altLang="en-US" smtClean="0"/>
              <a:t>わんくま同盟 大阪勉強会＃８</a:t>
            </a:r>
            <a:endParaRPr lang="en-US" altLang="ja-JP" smtClean="0"/>
          </a:p>
        </p:txBody>
      </p:sp>
      <p:sp>
        <p:nvSpPr>
          <p:cNvPr id="8195" name="Rectangle 7"/>
          <p:cNvSpPr txBox="1">
            <a:spLocks noGrp="1" noChangeArrowheads="1"/>
          </p:cNvSpPr>
          <p:nvPr/>
        </p:nvSpPr>
        <p:spPr bwMode="auto">
          <a:xfrm>
            <a:off x="3132138" y="6245225"/>
            <a:ext cx="5472112" cy="476250"/>
          </a:xfrm>
          <a:prstGeom prst="rect">
            <a:avLst/>
          </a:prstGeom>
          <a:noFill/>
          <a:ln w="9525">
            <a:noFill/>
            <a:miter lim="800000"/>
            <a:headEnd/>
            <a:tailEnd/>
          </a:ln>
        </p:spPr>
        <p:txBody>
          <a:bodyPr/>
          <a:lstStyle/>
          <a:p>
            <a:r>
              <a:rPr lang="ja-JP" altLang="en-US" sz="2400"/>
              <a:t>わんくま同盟 大阪勉強会＃８</a:t>
            </a:r>
            <a:endParaRPr lang="en-US" altLang="ja-JP" sz="2400"/>
          </a:p>
        </p:txBody>
      </p:sp>
      <p:sp>
        <p:nvSpPr>
          <p:cNvPr id="8196" name="Rectangle 2"/>
          <p:cNvSpPr>
            <a:spLocks noGrp="1" noChangeArrowheads="1"/>
          </p:cNvSpPr>
          <p:nvPr>
            <p:ph type="title"/>
          </p:nvPr>
        </p:nvSpPr>
        <p:spPr/>
        <p:txBody>
          <a:bodyPr/>
          <a:lstStyle/>
          <a:p>
            <a:pPr eaLnBrk="1" hangingPunct="1"/>
            <a:r>
              <a:rPr lang="ja-JP" altLang="en-US" smtClean="0"/>
              <a:t>管理アカウント常用の危険</a:t>
            </a:r>
          </a:p>
        </p:txBody>
      </p:sp>
      <p:sp>
        <p:nvSpPr>
          <p:cNvPr id="2" name="Rectangle 3"/>
          <p:cNvSpPr>
            <a:spLocks noGrp="1" noChangeArrowheads="1"/>
          </p:cNvSpPr>
          <p:nvPr>
            <p:ph idx="1"/>
          </p:nvPr>
        </p:nvSpPr>
        <p:spPr/>
        <p:txBody>
          <a:bodyPr/>
          <a:lstStyle/>
          <a:p>
            <a:pPr eaLnBrk="1" hangingPunct="1">
              <a:lnSpc>
                <a:spcPct val="150000"/>
              </a:lnSpc>
            </a:pPr>
            <a:r>
              <a:rPr lang="ja-JP" altLang="en-US" smtClean="0"/>
              <a:t>ウィルス被害</a:t>
            </a:r>
          </a:p>
          <a:p>
            <a:pPr lvl="1" eaLnBrk="1" hangingPunct="1">
              <a:lnSpc>
                <a:spcPct val="150000"/>
              </a:lnSpc>
            </a:pPr>
            <a:r>
              <a:rPr lang="ja-JP" altLang="en-US" smtClean="0"/>
              <a:t>管理権限で動作する</a:t>
            </a:r>
            <a:endParaRPr lang="en-US" altLang="ja-JP" smtClean="0"/>
          </a:p>
          <a:p>
            <a:pPr lvl="1" eaLnBrk="1" hangingPunct="1">
              <a:lnSpc>
                <a:spcPct val="150000"/>
              </a:lnSpc>
            </a:pPr>
            <a:r>
              <a:rPr lang="ja-JP" altLang="en-US" smtClean="0"/>
              <a:t>システム領域へもアクセスできる</a:t>
            </a:r>
          </a:p>
          <a:p>
            <a:pPr eaLnBrk="1" hangingPunct="1">
              <a:lnSpc>
                <a:spcPct val="150000"/>
              </a:lnSpc>
            </a:pPr>
            <a:r>
              <a:rPr lang="ja-JP" altLang="en-US" smtClean="0"/>
              <a:t>情報漏洩</a:t>
            </a:r>
          </a:p>
          <a:p>
            <a:pPr lvl="1" eaLnBrk="1" hangingPunct="1">
              <a:lnSpc>
                <a:spcPct val="150000"/>
              </a:lnSpc>
            </a:pPr>
            <a:r>
              <a:rPr lang="ja-JP" altLang="en-US" smtClean="0"/>
              <a:t>すべてのファイルにアクセスできる</a:t>
            </a:r>
            <a:endParaRPr lang="en-US" altLang="ja-JP" smtClean="0"/>
          </a:p>
          <a:p>
            <a:pPr lvl="1" eaLnBrk="1" hangingPunct="1">
              <a:lnSpc>
                <a:spcPct val="150000"/>
              </a:lnSpc>
            </a:pPr>
            <a:r>
              <a:rPr lang="ja-JP" altLang="en-US" smtClean="0"/>
              <a:t>アクセス権限を書き換えることも出来る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 calcmode="lin" valueType="num">
                                      <p:cBhvr additive="base">
                                        <p:cTn id="17"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2">
                                            <p:txEl>
                                              <p:pRg st="1" end="1"/>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additive="base">
                                        <p:cTn id="21"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ftr" sz="quarter" idx="10"/>
          </p:nvPr>
        </p:nvSpPr>
        <p:spPr>
          <a:noFill/>
        </p:spPr>
        <p:txBody>
          <a:bodyPr/>
          <a:lstStyle/>
          <a:p>
            <a:r>
              <a:rPr lang="ja-JP" altLang="en-US" smtClean="0"/>
              <a:t>わんくま同盟 大阪勉強会＃８</a:t>
            </a:r>
            <a:endParaRPr lang="en-US" altLang="ja-JP" smtClean="0"/>
          </a:p>
        </p:txBody>
      </p:sp>
      <p:sp>
        <p:nvSpPr>
          <p:cNvPr id="9219" name="Rectangle 7"/>
          <p:cNvSpPr txBox="1">
            <a:spLocks noGrp="1" noChangeArrowheads="1"/>
          </p:cNvSpPr>
          <p:nvPr/>
        </p:nvSpPr>
        <p:spPr bwMode="auto">
          <a:xfrm>
            <a:off x="3132138" y="6245225"/>
            <a:ext cx="5472112" cy="476250"/>
          </a:xfrm>
          <a:prstGeom prst="rect">
            <a:avLst/>
          </a:prstGeom>
          <a:noFill/>
          <a:ln w="9525">
            <a:noFill/>
            <a:miter lim="800000"/>
            <a:headEnd/>
            <a:tailEnd/>
          </a:ln>
        </p:spPr>
        <p:txBody>
          <a:bodyPr/>
          <a:lstStyle/>
          <a:p>
            <a:r>
              <a:rPr lang="ja-JP" altLang="en-US" sz="2400"/>
              <a:t>わんくま同盟 大阪勉強会＃８</a:t>
            </a:r>
            <a:endParaRPr lang="en-US" altLang="ja-JP" sz="2400"/>
          </a:p>
        </p:txBody>
      </p:sp>
      <p:sp>
        <p:nvSpPr>
          <p:cNvPr id="9220" name="タイトル 1"/>
          <p:cNvSpPr>
            <a:spLocks noGrp="1"/>
          </p:cNvSpPr>
          <p:nvPr>
            <p:ph type="title"/>
          </p:nvPr>
        </p:nvSpPr>
        <p:spPr/>
        <p:txBody>
          <a:bodyPr/>
          <a:lstStyle/>
          <a:p>
            <a:pPr eaLnBrk="1" hangingPunct="1"/>
            <a:r>
              <a:rPr lang="ja-JP" altLang="en-US" smtClean="0"/>
              <a:t>デフォルトの危険</a:t>
            </a:r>
          </a:p>
        </p:txBody>
      </p:sp>
      <p:sp>
        <p:nvSpPr>
          <p:cNvPr id="3" name="コンテンツ プレースホルダ 2"/>
          <p:cNvSpPr>
            <a:spLocks noGrp="1"/>
          </p:cNvSpPr>
          <p:nvPr>
            <p:ph idx="1"/>
          </p:nvPr>
        </p:nvSpPr>
        <p:spPr/>
        <p:txBody>
          <a:bodyPr/>
          <a:lstStyle/>
          <a:p>
            <a:pPr eaLnBrk="1" hangingPunct="1"/>
            <a:r>
              <a:rPr lang="ja-JP" altLang="en-US" smtClean="0"/>
              <a:t>知識の差</a:t>
            </a:r>
            <a:r>
              <a:rPr lang="en-US" altLang="ja-JP" smtClean="0"/>
              <a:t>…</a:t>
            </a:r>
            <a:r>
              <a:rPr lang="ja-JP" altLang="en-US" smtClean="0"/>
              <a:t>「無知」の恐怖</a:t>
            </a:r>
            <a:endParaRPr lang="en-US" altLang="ja-JP" smtClean="0"/>
          </a:p>
          <a:p>
            <a:pPr lvl="1" eaLnBrk="1" hangingPunct="1"/>
            <a:r>
              <a:rPr lang="ja-JP" altLang="en-US" smtClean="0"/>
              <a:t>「簡単」が売り</a:t>
            </a:r>
            <a:endParaRPr lang="en-US" altLang="ja-JP" smtClean="0"/>
          </a:p>
          <a:p>
            <a:pPr lvl="1" eaLnBrk="1" hangingPunct="1"/>
            <a:r>
              <a:rPr lang="ja-JP" altLang="en-US" smtClean="0"/>
              <a:t>無設定で、「何でも出来る」</a:t>
            </a:r>
            <a:endParaRPr lang="en-US" altLang="ja-JP" smtClean="0"/>
          </a:p>
          <a:p>
            <a:pPr lvl="1" eaLnBrk="1" hangingPunct="1"/>
            <a:r>
              <a:rPr lang="ja-JP" altLang="en-US" smtClean="0"/>
              <a:t>難しいから使わない</a:t>
            </a:r>
            <a:endParaRPr lang="en-US" altLang="ja-JP" smtClean="0"/>
          </a:p>
          <a:p>
            <a:pPr lvl="1" eaLnBrk="1" hangingPunct="1"/>
            <a:r>
              <a:rPr lang="ja-JP" altLang="en-US" smtClean="0"/>
              <a:t>使わないから設定しない</a:t>
            </a:r>
            <a:endParaRPr lang="en-US" altLang="ja-JP" smtClean="0"/>
          </a:p>
          <a:p>
            <a:pPr lvl="1" eaLnBrk="1" hangingPunct="1"/>
            <a:r>
              <a:rPr lang="ja-JP" altLang="en-US" smtClean="0"/>
              <a:t>設定しないから穴となる</a:t>
            </a:r>
            <a:endParaRPr lang="en-US" altLang="ja-JP" smtClean="0"/>
          </a:p>
          <a:p>
            <a:pPr algn="dist" eaLnBrk="1" hangingPunct="1">
              <a:buFontTx/>
              <a:buNone/>
            </a:pPr>
            <a:r>
              <a:rPr lang="ja-JP" altLang="en-US" sz="4400" smtClean="0"/>
              <a:t>識者にとって</a:t>
            </a:r>
            <a:r>
              <a:rPr lang="ja-JP" altLang="en-US" sz="4400" smtClean="0">
                <a:solidFill>
                  <a:srgbClr val="CC0000"/>
                </a:solidFill>
              </a:rPr>
              <a:t>アタック ポイント</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p:cTn id="3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7"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ftr" sz="quarter" idx="10"/>
          </p:nvPr>
        </p:nvSpPr>
        <p:spPr>
          <a:noFill/>
        </p:spPr>
        <p:txBody>
          <a:bodyPr/>
          <a:lstStyle/>
          <a:p>
            <a:r>
              <a:rPr lang="ja-JP" altLang="en-US" smtClean="0"/>
              <a:t>わんくま同盟 大阪勉強会＃８</a:t>
            </a:r>
            <a:endParaRPr lang="en-US" altLang="ja-JP" smtClean="0"/>
          </a:p>
        </p:txBody>
      </p:sp>
      <p:sp>
        <p:nvSpPr>
          <p:cNvPr id="10243" name="Rectangle 7"/>
          <p:cNvSpPr txBox="1">
            <a:spLocks noGrp="1" noChangeArrowheads="1"/>
          </p:cNvSpPr>
          <p:nvPr/>
        </p:nvSpPr>
        <p:spPr bwMode="auto">
          <a:xfrm>
            <a:off x="3132138" y="6245225"/>
            <a:ext cx="5472112" cy="476250"/>
          </a:xfrm>
          <a:prstGeom prst="rect">
            <a:avLst/>
          </a:prstGeom>
          <a:noFill/>
          <a:ln w="9525">
            <a:noFill/>
            <a:miter lim="800000"/>
            <a:headEnd/>
            <a:tailEnd/>
          </a:ln>
        </p:spPr>
        <p:txBody>
          <a:bodyPr/>
          <a:lstStyle/>
          <a:p>
            <a:r>
              <a:rPr lang="ja-JP" altLang="en-US" sz="2400"/>
              <a:t>わんくま同盟 大阪勉強会＃８</a:t>
            </a:r>
            <a:endParaRPr lang="en-US" altLang="ja-JP" sz="2400"/>
          </a:p>
        </p:txBody>
      </p:sp>
      <p:sp>
        <p:nvSpPr>
          <p:cNvPr id="10244" name="Rectangle 2"/>
          <p:cNvSpPr>
            <a:spLocks noGrp="1" noChangeArrowheads="1"/>
          </p:cNvSpPr>
          <p:nvPr>
            <p:ph type="title"/>
          </p:nvPr>
        </p:nvSpPr>
        <p:spPr/>
        <p:txBody>
          <a:bodyPr/>
          <a:lstStyle/>
          <a:p>
            <a:pPr eaLnBrk="1" hangingPunct="1"/>
            <a:r>
              <a:rPr lang="en-US" altLang="ja-JP" smtClean="0"/>
              <a:t>Microsoft </a:t>
            </a:r>
            <a:r>
              <a:rPr lang="ja-JP" altLang="en-US" smtClean="0"/>
              <a:t>の対応（</a:t>
            </a:r>
            <a:r>
              <a:rPr lang="en-US" altLang="ja-JP" smtClean="0"/>
              <a:t>UAC </a:t>
            </a:r>
            <a:r>
              <a:rPr lang="ja-JP" altLang="en-US" smtClean="0"/>
              <a:t>以前）</a:t>
            </a:r>
          </a:p>
        </p:txBody>
      </p:sp>
      <p:sp>
        <p:nvSpPr>
          <p:cNvPr id="2" name="Rectangle 3"/>
          <p:cNvSpPr>
            <a:spLocks noGrp="1" noChangeArrowheads="1"/>
          </p:cNvSpPr>
          <p:nvPr>
            <p:ph idx="1"/>
          </p:nvPr>
        </p:nvSpPr>
        <p:spPr/>
        <p:txBody>
          <a:bodyPr/>
          <a:lstStyle/>
          <a:p>
            <a:pPr eaLnBrk="1" hangingPunct="1">
              <a:lnSpc>
                <a:spcPct val="80000"/>
              </a:lnSpc>
            </a:pPr>
            <a:r>
              <a:rPr lang="en-US" altLang="ja-JP" sz="2800" smtClean="0"/>
              <a:t>Windows NT</a:t>
            </a:r>
          </a:p>
          <a:p>
            <a:pPr lvl="1" eaLnBrk="1" hangingPunct="1">
              <a:lnSpc>
                <a:spcPct val="80000"/>
              </a:lnSpc>
            </a:pPr>
            <a:r>
              <a:rPr lang="en-US" altLang="ja-JP" sz="2400" smtClean="0"/>
              <a:t>Users </a:t>
            </a:r>
            <a:r>
              <a:rPr lang="ja-JP" altLang="en-US" sz="2400" smtClean="0"/>
              <a:t>グループと、</a:t>
            </a:r>
            <a:r>
              <a:rPr lang="en-US" altLang="ja-JP" sz="2400" smtClean="0"/>
              <a:t>Administrators </a:t>
            </a:r>
            <a:r>
              <a:rPr lang="ja-JP" altLang="en-US" sz="2400" smtClean="0"/>
              <a:t>グループ</a:t>
            </a:r>
          </a:p>
          <a:p>
            <a:pPr lvl="1" eaLnBrk="1" hangingPunct="1">
              <a:lnSpc>
                <a:spcPct val="80000"/>
              </a:lnSpc>
            </a:pPr>
            <a:r>
              <a:rPr lang="ja-JP" altLang="en-US" sz="2400" smtClean="0"/>
              <a:t>システム領域へのアクセスを制限</a:t>
            </a:r>
          </a:p>
          <a:p>
            <a:pPr lvl="1" eaLnBrk="1" hangingPunct="1">
              <a:lnSpc>
                <a:spcPct val="80000"/>
              </a:lnSpc>
            </a:pPr>
            <a:r>
              <a:rPr lang="ja-JP" altLang="en-US" sz="2400" smtClean="0"/>
              <a:t>ファイル アクセス権を編集可能</a:t>
            </a:r>
          </a:p>
          <a:p>
            <a:pPr lvl="1" eaLnBrk="1" hangingPunct="1">
              <a:lnSpc>
                <a:spcPct val="80000"/>
              </a:lnSpc>
            </a:pPr>
            <a:r>
              <a:rPr lang="en-US" altLang="ja-JP" sz="2400" smtClean="0"/>
              <a:t>Administrator </a:t>
            </a:r>
            <a:r>
              <a:rPr lang="ja-JP" altLang="en-US" sz="2400" smtClean="0"/>
              <a:t>のスペル変更</a:t>
            </a:r>
          </a:p>
          <a:p>
            <a:pPr eaLnBrk="1" hangingPunct="1">
              <a:lnSpc>
                <a:spcPct val="150000"/>
              </a:lnSpc>
            </a:pPr>
            <a:r>
              <a:rPr lang="ja-JP" altLang="en-US" sz="2800" smtClean="0"/>
              <a:t>セキュリティ ガイド</a:t>
            </a:r>
          </a:p>
          <a:p>
            <a:pPr lvl="1" eaLnBrk="1" hangingPunct="1">
              <a:lnSpc>
                <a:spcPct val="80000"/>
              </a:lnSpc>
            </a:pPr>
            <a:r>
              <a:rPr lang="en-US" altLang="ja-JP" sz="2400" smtClean="0">
                <a:hlinkClick r:id="rId2"/>
              </a:rPr>
              <a:t>http://www.microsoft.com/japan/technet/security/prodtech/windows2000/win2khg/01intro.mspx</a:t>
            </a:r>
            <a:endParaRPr lang="en-US" altLang="ja-JP" sz="2400" smtClean="0"/>
          </a:p>
          <a:p>
            <a:pPr lvl="1" eaLnBrk="1" hangingPunct="1">
              <a:lnSpc>
                <a:spcPct val="80000"/>
              </a:lnSpc>
            </a:pPr>
            <a:r>
              <a:rPr lang="en-US" altLang="ja-JP" sz="2400" smtClean="0">
                <a:hlinkClick r:id="rId3"/>
              </a:rPr>
              <a:t>http://www.microsoft.com/japan/technet/security/prodtech/windowsxp/secwinxp/xpsgch01.mspx</a:t>
            </a:r>
            <a:endParaRPr lang="en-US" altLang="ja-JP" sz="2400" smtClean="0"/>
          </a:p>
          <a:p>
            <a:pPr lvl="1" eaLnBrk="1" hangingPunct="1">
              <a:lnSpc>
                <a:spcPct val="80000"/>
              </a:lnSpc>
            </a:pPr>
            <a:r>
              <a:rPr lang="en-US" altLang="ja-JP" sz="2400" smtClean="0">
                <a:hlinkClick r:id="rId4"/>
              </a:rPr>
              <a:t>http://www.microsoft.com/japan/technet/security/prodtech/windowsserver2003/W2003HG/SGCH00.mspx</a:t>
            </a:r>
            <a:endParaRPr lang="en-US" altLang="ja-JP" sz="2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anim calcmode="lin" valueType="num">
                                      <p:cBhvr additive="base">
                                        <p:cTn id="1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 calcmode="lin" valueType="num">
                                      <p:cBhvr additive="base">
                                        <p:cTn id="17"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2">
                                            <p:txEl>
                                              <p:pRg st="1" end="1"/>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additive="base">
                                        <p:cTn id="21"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2">
                                            <p:txEl>
                                              <p:pRg st="2" end="2"/>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 calcmode="lin" valueType="num">
                                      <p:cBhvr additive="base">
                                        <p:cTn id="29"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2">
                                            <p:txEl>
                                              <p:pRg st="4" end="4"/>
                                            </p:txEl>
                                          </p:spTgt>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2">
                                            <p:txEl>
                                              <p:pRg st="6" end="6"/>
                                            </p:txEl>
                                          </p:spTgt>
                                        </p:tgtEl>
                                        <p:attrNameLst>
                                          <p:attrName>style.visibility</p:attrName>
                                        </p:attrNameLst>
                                      </p:cBhvr>
                                      <p:to>
                                        <p:strVal val="visible"/>
                                      </p:to>
                                    </p:set>
                                    <p:anim calcmode="lin" valueType="num">
                                      <p:cBhvr additive="base">
                                        <p:cTn id="33" dur="500" fill="hold"/>
                                        <p:tgtEl>
                                          <p:spTgt spid="2">
                                            <p:txEl>
                                              <p:pRg st="6" end="6"/>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2">
                                            <p:txEl>
                                              <p:pRg st="6" end="6"/>
                                            </p:txEl>
                                          </p:spTgt>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 calcmode="lin" valueType="num">
                                      <p:cBhvr additive="base">
                                        <p:cTn id="37" dur="500" fill="hold"/>
                                        <p:tgtEl>
                                          <p:spTgt spid="2">
                                            <p:txEl>
                                              <p:pRg st="7" end="7"/>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
                                            <p:txEl>
                                              <p:pRg st="7" end="7"/>
                                            </p:txEl>
                                          </p:spTgt>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0"/>
                                  </p:stCondLst>
                                  <p:childTnLst>
                                    <p:set>
                                      <p:cBhvr>
                                        <p:cTn id="40" dur="1" fill="hold">
                                          <p:stCondLst>
                                            <p:cond delay="0"/>
                                          </p:stCondLst>
                                        </p:cTn>
                                        <p:tgtEl>
                                          <p:spTgt spid="2">
                                            <p:txEl>
                                              <p:pRg st="8" end="8"/>
                                            </p:txEl>
                                          </p:spTgt>
                                        </p:tgtEl>
                                        <p:attrNameLst>
                                          <p:attrName>style.visibility</p:attrName>
                                        </p:attrNameLst>
                                      </p:cBhvr>
                                      <p:to>
                                        <p:strVal val="visible"/>
                                      </p:to>
                                    </p:set>
                                    <p:anim calcmode="lin" valueType="num">
                                      <p:cBhvr additive="base">
                                        <p:cTn id="41" dur="500" fill="hold"/>
                                        <p:tgtEl>
                                          <p:spTgt spid="2">
                                            <p:txEl>
                                              <p:pRg st="8" end="8"/>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2">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ftr" sz="quarter" idx="10"/>
          </p:nvPr>
        </p:nvSpPr>
        <p:spPr>
          <a:noFill/>
        </p:spPr>
        <p:txBody>
          <a:bodyPr/>
          <a:lstStyle/>
          <a:p>
            <a:r>
              <a:rPr lang="ja-JP" altLang="en-US" smtClean="0"/>
              <a:t>わんくま同盟 大阪勉強会＃８</a:t>
            </a:r>
            <a:endParaRPr lang="en-US" altLang="ja-JP" smtClean="0"/>
          </a:p>
        </p:txBody>
      </p:sp>
      <p:sp>
        <p:nvSpPr>
          <p:cNvPr id="11267" name="Rectangle 7"/>
          <p:cNvSpPr txBox="1">
            <a:spLocks noGrp="1" noChangeArrowheads="1"/>
          </p:cNvSpPr>
          <p:nvPr/>
        </p:nvSpPr>
        <p:spPr bwMode="auto">
          <a:xfrm>
            <a:off x="3132138" y="6245225"/>
            <a:ext cx="5472112" cy="476250"/>
          </a:xfrm>
          <a:prstGeom prst="rect">
            <a:avLst/>
          </a:prstGeom>
          <a:noFill/>
          <a:ln w="9525">
            <a:noFill/>
            <a:miter lim="800000"/>
            <a:headEnd/>
            <a:tailEnd/>
          </a:ln>
        </p:spPr>
        <p:txBody>
          <a:bodyPr/>
          <a:lstStyle/>
          <a:p>
            <a:r>
              <a:rPr lang="ja-JP" altLang="en-US" sz="2400"/>
              <a:t>わんくま同盟 大阪勉強会＃８</a:t>
            </a:r>
            <a:endParaRPr lang="en-US" altLang="ja-JP" sz="2400"/>
          </a:p>
        </p:txBody>
      </p:sp>
      <p:sp>
        <p:nvSpPr>
          <p:cNvPr id="11268" name="Rectangle 2"/>
          <p:cNvSpPr>
            <a:spLocks noGrp="1" noChangeArrowheads="1"/>
          </p:cNvSpPr>
          <p:nvPr>
            <p:ph type="title"/>
          </p:nvPr>
        </p:nvSpPr>
        <p:spPr/>
        <p:txBody>
          <a:bodyPr/>
          <a:lstStyle/>
          <a:p>
            <a:pPr eaLnBrk="1" hangingPunct="1"/>
            <a:r>
              <a:rPr lang="en-US" altLang="ja-JP" smtClean="0"/>
              <a:t>Microsoft </a:t>
            </a:r>
            <a:r>
              <a:rPr lang="ja-JP" altLang="en-US" smtClean="0"/>
              <a:t>の対応のマイナス点</a:t>
            </a:r>
          </a:p>
        </p:txBody>
      </p:sp>
      <p:sp>
        <p:nvSpPr>
          <p:cNvPr id="2" name="Rectangle 3"/>
          <p:cNvSpPr>
            <a:spLocks noGrp="1" noChangeArrowheads="1"/>
          </p:cNvSpPr>
          <p:nvPr>
            <p:ph idx="1"/>
          </p:nvPr>
        </p:nvSpPr>
        <p:spPr/>
        <p:txBody>
          <a:bodyPr/>
          <a:lstStyle/>
          <a:p>
            <a:pPr eaLnBrk="1" hangingPunct="1">
              <a:lnSpc>
                <a:spcPct val="90000"/>
              </a:lnSpc>
            </a:pPr>
            <a:r>
              <a:rPr lang="ja-JP" altLang="en-US" smtClean="0"/>
              <a:t>初期作成のアカウントが管理アカウント</a:t>
            </a:r>
          </a:p>
          <a:p>
            <a:pPr lvl="1" eaLnBrk="1" hangingPunct="1">
              <a:lnSpc>
                <a:spcPct val="90000"/>
              </a:lnSpc>
            </a:pPr>
            <a:r>
              <a:rPr lang="ja-JP" altLang="en-US" smtClean="0"/>
              <a:t>普通のユーザはこれしか使わない</a:t>
            </a:r>
          </a:p>
          <a:p>
            <a:pPr lvl="1" eaLnBrk="1" hangingPunct="1">
              <a:lnSpc>
                <a:spcPct val="90000"/>
              </a:lnSpc>
            </a:pPr>
            <a:r>
              <a:rPr lang="en-US" altLang="ja-JP" smtClean="0"/>
              <a:t>Users</a:t>
            </a:r>
            <a:r>
              <a:rPr lang="ja-JP" altLang="en-US" smtClean="0"/>
              <a:t>グループ アカウントの制限が大きい</a:t>
            </a:r>
          </a:p>
          <a:p>
            <a:pPr lvl="1" eaLnBrk="1" hangingPunct="1">
              <a:lnSpc>
                <a:spcPct val="90000"/>
              </a:lnSpc>
            </a:pPr>
            <a:r>
              <a:rPr lang="ja-JP" altLang="en-US" smtClean="0"/>
              <a:t>管理アカウントへの切り換えが困難</a:t>
            </a:r>
          </a:p>
          <a:p>
            <a:pPr lvl="1" eaLnBrk="1" hangingPunct="1">
              <a:lnSpc>
                <a:spcPct val="90000"/>
              </a:lnSpc>
            </a:pPr>
            <a:r>
              <a:rPr lang="en-US" altLang="ja-JP" smtClean="0"/>
              <a:t>Administrator </a:t>
            </a:r>
            <a:r>
              <a:rPr lang="ja-JP" altLang="en-US" smtClean="0"/>
              <a:t>のスペル変更？どうやって？</a:t>
            </a:r>
          </a:p>
          <a:p>
            <a:pPr lvl="1" eaLnBrk="1" hangingPunct="1">
              <a:lnSpc>
                <a:spcPct val="90000"/>
              </a:lnSpc>
            </a:pPr>
            <a:r>
              <a:rPr lang="ja-JP" altLang="en-US" smtClean="0"/>
              <a:t>デフォルトで「</a:t>
            </a:r>
            <a:r>
              <a:rPr lang="en-US" altLang="ja-JP" smtClean="0"/>
              <a:t>OK</a:t>
            </a:r>
            <a:r>
              <a:rPr lang="ja-JP" altLang="en-US" smtClean="0"/>
              <a:t>」</a:t>
            </a:r>
          </a:p>
          <a:p>
            <a:pPr eaLnBrk="1" hangingPunct="1">
              <a:lnSpc>
                <a:spcPct val="150000"/>
              </a:lnSpc>
            </a:pPr>
            <a:r>
              <a:rPr lang="ja-JP" altLang="en-US" smtClean="0"/>
              <a:t>セキュリティ ガイドが </a:t>
            </a:r>
            <a:r>
              <a:rPr lang="en-US" altLang="ja-JP" smtClean="0"/>
              <a:t>TechNet </a:t>
            </a:r>
            <a:r>
              <a:rPr lang="ja-JP" altLang="en-US" smtClean="0"/>
              <a:t>にある</a:t>
            </a:r>
          </a:p>
          <a:p>
            <a:pPr lvl="1" eaLnBrk="1" hangingPunct="1">
              <a:lnSpc>
                <a:spcPct val="90000"/>
              </a:lnSpc>
            </a:pPr>
            <a:r>
              <a:rPr lang="ja-JP" altLang="en-US" smtClean="0"/>
              <a:t>家庭用のガイドがない（簡単なものはある）</a:t>
            </a:r>
          </a:p>
          <a:p>
            <a:pPr lvl="1" eaLnBrk="1" hangingPunct="1">
              <a:lnSpc>
                <a:spcPct val="90000"/>
              </a:lnSpc>
            </a:pPr>
            <a:r>
              <a:rPr lang="ja-JP" altLang="en-US" smtClean="0"/>
              <a:t>到達しにくい</a:t>
            </a:r>
          </a:p>
        </p:txBody>
      </p:sp>
      <p:sp>
        <p:nvSpPr>
          <p:cNvPr id="5" name="禁止 4"/>
          <p:cNvSpPr>
            <a:spLocks noChangeArrowheads="1"/>
          </p:cNvSpPr>
          <p:nvPr/>
        </p:nvSpPr>
        <p:spPr bwMode="auto">
          <a:xfrm>
            <a:off x="214313" y="142875"/>
            <a:ext cx="8715375" cy="6000750"/>
          </a:xfrm>
          <a:custGeom>
            <a:avLst/>
            <a:gdLst>
              <a:gd name="T0" fmla="*/ 4357688 w 8715375"/>
              <a:gd name="T1" fmla="*/ 0 h 6000750"/>
              <a:gd name="T2" fmla="*/ 1276338 w 8715375"/>
              <a:gd name="T3" fmla="*/ 878789 h 6000750"/>
              <a:gd name="T4" fmla="*/ 0 w 8715375"/>
              <a:gd name="T5" fmla="*/ 3000375 h 6000750"/>
              <a:gd name="T6" fmla="*/ 1276338 w 8715375"/>
              <a:gd name="T7" fmla="*/ 5121961 h 6000750"/>
              <a:gd name="T8" fmla="*/ 4357688 w 8715375"/>
              <a:gd name="T9" fmla="*/ 6000750 h 6000750"/>
              <a:gd name="T10" fmla="*/ 7439037 w 8715375"/>
              <a:gd name="T11" fmla="*/ 5121961 h 6000750"/>
              <a:gd name="T12" fmla="*/ 8715375 w 8715375"/>
              <a:gd name="T13" fmla="*/ 3000375 h 6000750"/>
              <a:gd name="T14" fmla="*/ 7439037 w 8715375"/>
              <a:gd name="T15" fmla="*/ 878789 h 6000750"/>
              <a:gd name="T16" fmla="*/ 17694720 60000 65536"/>
              <a:gd name="T17" fmla="*/ 17694720 60000 65536"/>
              <a:gd name="T18" fmla="*/ 11796480 60000 65536"/>
              <a:gd name="T19" fmla="*/ 5898240 60000 65536"/>
              <a:gd name="T20" fmla="*/ 5898240 60000 65536"/>
              <a:gd name="T21" fmla="*/ 5898240 60000 65536"/>
              <a:gd name="T22" fmla="*/ 0 60000 65536"/>
              <a:gd name="T23" fmla="*/ 17694720 60000 65536"/>
              <a:gd name="T24" fmla="*/ 1276338 w 8715375"/>
              <a:gd name="T25" fmla="*/ 878789 h 6000750"/>
              <a:gd name="T26" fmla="*/ 7439037 w 8715375"/>
              <a:gd name="T27" fmla="*/ 5121961 h 600075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715375" h="6000750">
                <a:moveTo>
                  <a:pt x="0" y="3000375"/>
                </a:moveTo>
                <a:lnTo>
                  <a:pt x="0" y="3000375"/>
                </a:lnTo>
                <a:cubicBezTo>
                  <a:pt x="4" y="1343315"/>
                  <a:pt x="1951006" y="4"/>
                  <a:pt x="4357688" y="5"/>
                </a:cubicBezTo>
                <a:cubicBezTo>
                  <a:pt x="4357689" y="5"/>
                  <a:pt x="4357691" y="5"/>
                  <a:pt x="4357692" y="5"/>
                </a:cubicBezTo>
                <a:cubicBezTo>
                  <a:pt x="6764376" y="6"/>
                  <a:pt x="8715378" y="1343319"/>
                  <a:pt x="8715378" y="3000380"/>
                </a:cubicBezTo>
                <a:cubicBezTo>
                  <a:pt x="8715378" y="3000382"/>
                  <a:pt x="8715377" y="3000385"/>
                  <a:pt x="8715377" y="3000387"/>
                </a:cubicBezTo>
                <a:lnTo>
                  <a:pt x="8715378" y="3000388"/>
                </a:lnTo>
                <a:cubicBezTo>
                  <a:pt x="8715378" y="4657449"/>
                  <a:pt x="6764374" y="6000763"/>
                  <a:pt x="4357690" y="6000763"/>
                </a:cubicBezTo>
                <a:cubicBezTo>
                  <a:pt x="4357689" y="6000763"/>
                  <a:pt x="4357688" y="6000762"/>
                  <a:pt x="4357688" y="6000762"/>
                </a:cubicBezTo>
                <a:cubicBezTo>
                  <a:pt x="1951004" y="6000762"/>
                  <a:pt x="2" y="4657448"/>
                  <a:pt x="2" y="3000388"/>
                </a:cubicBezTo>
                <a:cubicBezTo>
                  <a:pt x="1" y="3000386"/>
                  <a:pt x="2" y="3000384"/>
                  <a:pt x="2" y="3000383"/>
                </a:cubicBezTo>
                <a:close/>
                <a:moveTo>
                  <a:pt x="7153352" y="4473020"/>
                </a:moveTo>
                <a:lnTo>
                  <a:pt x="7153352" y="4473020"/>
                </a:lnTo>
                <a:cubicBezTo>
                  <a:pt x="7704487" y="4060361"/>
                  <a:pt x="8006567" y="3538973"/>
                  <a:pt x="8006567" y="3000375"/>
                </a:cubicBezTo>
                <a:cubicBezTo>
                  <a:pt x="8006567" y="1734778"/>
                  <a:pt x="6372908" y="708809"/>
                  <a:pt x="4357688" y="708809"/>
                </a:cubicBezTo>
                <a:cubicBezTo>
                  <a:pt x="3597082" y="708808"/>
                  <a:pt x="2855488" y="858080"/>
                  <a:pt x="2236592" y="1135753"/>
                </a:cubicBezTo>
                <a:close/>
                <a:moveTo>
                  <a:pt x="1562023" y="1527730"/>
                </a:moveTo>
                <a:lnTo>
                  <a:pt x="1562023" y="1527730"/>
                </a:lnTo>
                <a:cubicBezTo>
                  <a:pt x="1010890" y="1940388"/>
                  <a:pt x="708812" y="2461775"/>
                  <a:pt x="708812" y="3000372"/>
                </a:cubicBezTo>
                <a:cubicBezTo>
                  <a:pt x="708812" y="4265969"/>
                  <a:pt x="2342470" y="5291939"/>
                  <a:pt x="4357691" y="5291939"/>
                </a:cubicBezTo>
                <a:cubicBezTo>
                  <a:pt x="5118298" y="5291939"/>
                  <a:pt x="5859892" y="5142667"/>
                  <a:pt x="6478789" y="4864993"/>
                </a:cubicBezTo>
                <a:close/>
              </a:path>
            </a:pathLst>
          </a:custGeom>
          <a:solidFill>
            <a:srgbClr val="FFCC99"/>
          </a:solidFill>
          <a:ln w="25400" algn="ctr">
            <a:solidFill>
              <a:srgbClr val="FFCC00"/>
            </a:solidFill>
            <a:miter lim="800000"/>
            <a:headEnd/>
            <a:tailEnd/>
          </a:ln>
        </p:spPr>
        <p:txBody>
          <a:bodyPr anchor="ctr"/>
          <a:lstStyle/>
          <a:p>
            <a:pPr algn="ctr">
              <a:defRPr/>
            </a:pPr>
            <a:r>
              <a:rPr lang="ja-JP" altLang="en-US" sz="5800">
                <a:solidFill>
                  <a:srgbClr val="FF0000"/>
                </a:solidFill>
                <a:effectLst>
                  <a:outerShdw blurRad="38100" dist="38100" dir="2700000" algn="tl">
                    <a:srgbClr val="000000"/>
                  </a:outerShdw>
                </a:effectLst>
                <a:latin typeface="HGS創英角ｺﾞｼｯｸUB" pitchFamily="50" charset="-128"/>
                <a:ea typeface="HGS創英角ｺﾞｼｯｸUB" pitchFamily="50" charset="-128"/>
              </a:rPr>
              <a:t>抜本的対策が必要</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anim calcmode="lin" valueType="num">
                                      <p:cBhvr additive="base">
                                        <p:cTn id="1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 calcmode="lin" valueType="num">
                                      <p:cBhvr additive="base">
                                        <p:cTn id="17"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2">
                                            <p:txEl>
                                              <p:pRg st="1" end="1"/>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additive="base">
                                        <p:cTn id="21"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2">
                                            <p:txEl>
                                              <p:pRg st="2" end="2"/>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 calcmode="lin" valueType="num">
                                      <p:cBhvr additive="base">
                                        <p:cTn id="29" dur="500" fill="hold"/>
                                        <p:tgtEl>
                                          <p:spTgt spid="2">
                                            <p:txEl>
                                              <p:pRg st="4" end="4"/>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2">
                                            <p:txEl>
                                              <p:pRg st="4" end="4"/>
                                            </p:txEl>
                                          </p:spTgt>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2">
                                            <p:txEl>
                                              <p:pRg st="5" end="5"/>
                                            </p:txEl>
                                          </p:spTgt>
                                        </p:tgtEl>
                                        <p:attrNameLst>
                                          <p:attrName>style.visibility</p:attrName>
                                        </p:attrNameLst>
                                      </p:cBhvr>
                                      <p:to>
                                        <p:strVal val="visible"/>
                                      </p:to>
                                    </p:set>
                                    <p:anim calcmode="lin" valueType="num">
                                      <p:cBhvr additive="base">
                                        <p:cTn id="33" dur="500" fill="hold"/>
                                        <p:tgtEl>
                                          <p:spTgt spid="2">
                                            <p:txEl>
                                              <p:pRg st="5" end="5"/>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2" fill="hold" grpId="0" nodeType="clickEffect">
                                  <p:stCondLst>
                                    <p:cond delay="0"/>
                                  </p:stCondLst>
                                  <p:childTnLst>
                                    <p:set>
                                      <p:cBhvr>
                                        <p:cTn id="38" dur="1" fill="hold">
                                          <p:stCondLst>
                                            <p:cond delay="0"/>
                                          </p:stCondLst>
                                        </p:cTn>
                                        <p:tgtEl>
                                          <p:spTgt spid="2">
                                            <p:txEl>
                                              <p:pRg st="7" end="7"/>
                                            </p:txEl>
                                          </p:spTgt>
                                        </p:tgtEl>
                                        <p:attrNameLst>
                                          <p:attrName>style.visibility</p:attrName>
                                        </p:attrNameLst>
                                      </p:cBhvr>
                                      <p:to>
                                        <p:strVal val="visible"/>
                                      </p:to>
                                    </p:set>
                                    <p:anim calcmode="lin" valueType="num">
                                      <p:cBhvr additive="base">
                                        <p:cTn id="39" dur="500" fill="hold"/>
                                        <p:tgtEl>
                                          <p:spTgt spid="2">
                                            <p:txEl>
                                              <p:pRg st="7" end="7"/>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2">
                                            <p:txEl>
                                              <p:pRg st="7" end="7"/>
                                            </p:txEl>
                                          </p:spTgt>
                                        </p:tgtEl>
                                        <p:attrNameLst>
                                          <p:attrName>ppt_y</p:attrName>
                                        </p:attrNameLst>
                                      </p:cBhvr>
                                      <p:tavLst>
                                        <p:tav tm="0">
                                          <p:val>
                                            <p:strVal val="#ppt_y"/>
                                          </p:val>
                                        </p:tav>
                                        <p:tav tm="100000">
                                          <p:val>
                                            <p:strVal val="#ppt_y"/>
                                          </p:val>
                                        </p:tav>
                                      </p:tavLst>
                                    </p:anim>
                                  </p:childTnLst>
                                </p:cTn>
                              </p:par>
                              <p:par>
                                <p:cTn id="41" presetID="2" presetClass="entr" presetSubtype="2" fill="hold" grpId="0" nodeType="withEffect">
                                  <p:stCondLst>
                                    <p:cond delay="0"/>
                                  </p:stCondLst>
                                  <p:childTnLst>
                                    <p:set>
                                      <p:cBhvr>
                                        <p:cTn id="42" dur="1" fill="hold">
                                          <p:stCondLst>
                                            <p:cond delay="0"/>
                                          </p:stCondLst>
                                        </p:cTn>
                                        <p:tgtEl>
                                          <p:spTgt spid="2">
                                            <p:txEl>
                                              <p:pRg st="8" end="8"/>
                                            </p:txEl>
                                          </p:spTgt>
                                        </p:tgtEl>
                                        <p:attrNameLst>
                                          <p:attrName>style.visibility</p:attrName>
                                        </p:attrNameLst>
                                      </p:cBhvr>
                                      <p:to>
                                        <p:strVal val="visible"/>
                                      </p:to>
                                    </p:set>
                                    <p:anim calcmode="lin" valueType="num">
                                      <p:cBhvr additive="base">
                                        <p:cTn id="43" dur="500" fill="hold"/>
                                        <p:tgtEl>
                                          <p:spTgt spid="2">
                                            <p:txEl>
                                              <p:pRg st="8" end="8"/>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p:cTn id="49" dur="500" fill="hold"/>
                                        <p:tgtEl>
                                          <p:spTgt spid="5"/>
                                        </p:tgtEl>
                                        <p:attrNameLst>
                                          <p:attrName>ppt_w</p:attrName>
                                        </p:attrNameLst>
                                      </p:cBhvr>
                                      <p:tavLst>
                                        <p:tav tm="0">
                                          <p:val>
                                            <p:fltVal val="0"/>
                                          </p:val>
                                        </p:tav>
                                        <p:tav tm="100000">
                                          <p:val>
                                            <p:strVal val="#ppt_w"/>
                                          </p:val>
                                        </p:tav>
                                      </p:tavLst>
                                    </p:anim>
                                    <p:anim calcmode="lin" valueType="num">
                                      <p:cBhvr>
                                        <p:cTn id="50" dur="500" fill="hold"/>
                                        <p:tgtEl>
                                          <p:spTgt spid="5"/>
                                        </p:tgtEl>
                                        <p:attrNameLst>
                                          <p:attrName>ppt_h</p:attrName>
                                        </p:attrNameLst>
                                      </p:cBhvr>
                                      <p:tavLst>
                                        <p:tav tm="0">
                                          <p:val>
                                            <p:fltVal val="0"/>
                                          </p:val>
                                        </p:tav>
                                        <p:tav tm="100000">
                                          <p:val>
                                            <p:strVal val="#ppt_h"/>
                                          </p:val>
                                        </p:tav>
                                      </p:tavLst>
                                    </p:anim>
                                    <p:animEffect transition="in" filter="fade">
                                      <p:cBhvr>
                                        <p:cTn id="5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5" grpId="0" animBg="1"/>
    </p:bldLst>
  </p:timing>
</p:sld>
</file>

<file path=ppt/theme/theme1.xml><?xml version="1.0" encoding="utf-8"?>
<a:theme xmlns:a="http://schemas.openxmlformats.org/drawingml/2006/main" name="スライドマスタ">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1033</TotalTime>
  <Words>1433</Words>
  <Application>Microsoft PowerPoint</Application>
  <PresentationFormat>画面に合わせる (4:3)</PresentationFormat>
  <Paragraphs>257</Paragraphs>
  <Slides>22</Slides>
  <Notes>10</Notes>
  <HiddenSlides>0</HiddenSlides>
  <MMClips>0</MMClips>
  <ScaleCrop>false</ScaleCrop>
  <HeadingPairs>
    <vt:vector size="4" baseType="variant">
      <vt:variant>
        <vt:lpstr>テーマ</vt:lpstr>
      </vt:variant>
      <vt:variant>
        <vt:i4>1</vt:i4>
      </vt:variant>
      <vt:variant>
        <vt:lpstr>スライド タイトル</vt:lpstr>
      </vt:variant>
      <vt:variant>
        <vt:i4>22</vt:i4>
      </vt:variant>
    </vt:vector>
  </HeadingPairs>
  <TitlesOfParts>
    <vt:vector size="23" baseType="lpstr">
      <vt:lpstr>スライドマスタ</vt:lpstr>
      <vt:lpstr>セキュリティを考えたUAC</vt:lpstr>
      <vt:lpstr>おことわり</vt:lpstr>
      <vt:lpstr>アジェンダ</vt:lpstr>
      <vt:lpstr>用語</vt:lpstr>
      <vt:lpstr>DOS, Windows 9x の弱点</vt:lpstr>
      <vt:lpstr>管理アカウント常用の危険</vt:lpstr>
      <vt:lpstr>デフォルトの危険</vt:lpstr>
      <vt:lpstr>Microsoft の対応（UAC 以前）</vt:lpstr>
      <vt:lpstr>Microsoft の対応のマイナス点</vt:lpstr>
      <vt:lpstr>Trustworthy Computing</vt:lpstr>
      <vt:lpstr>３つの安全原則：配置の安全</vt:lpstr>
      <vt:lpstr>３つの安全原則：設計の安全</vt:lpstr>
      <vt:lpstr>３つの安全原則:デフォルトの安全</vt:lpstr>
      <vt:lpstr>開発者の目から</vt:lpstr>
      <vt:lpstr>アプリケーションをUACに対応する</vt:lpstr>
      <vt:lpstr>悪しき”習慣”の排除を！</vt:lpstr>
      <vt:lpstr>Web情報案内</vt:lpstr>
      <vt:lpstr>課題も残るUAC</vt:lpstr>
      <vt:lpstr>UAC 一番の課題</vt:lpstr>
      <vt:lpstr>コード例紹介</vt:lpstr>
      <vt:lpstr>おまけ</vt:lpstr>
      <vt:lpstr>スライド 22</vt:lpstr>
    </vt:vector>
  </TitlesOfParts>
  <Company>わんくま同盟</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セキュリティを考えたUAC</dc:title>
  <dc:creator>はなおか じった</dc:creator>
  <dc:description>未完成</dc:description>
  <cp:lastModifiedBy>中　博俊</cp:lastModifiedBy>
  <cp:revision>91</cp:revision>
  <dcterms:created xsi:type="dcterms:W3CDTF">2007-02-16T08:50:40Z</dcterms:created>
  <dcterms:modified xsi:type="dcterms:W3CDTF">2007-04-30T14:15:14Z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