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emf" ContentType="image/x-emf"/>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handoutMasterIdLst>
    <p:handoutMasterId r:id="rId27"/>
  </p:handoutMasterIdLst>
  <p:sldIdLst>
    <p:sldId id="256" r:id="rId2"/>
    <p:sldId id="278" r:id="rId3"/>
    <p:sldId id="282" r:id="rId4"/>
    <p:sldId id="279" r:id="rId5"/>
    <p:sldId id="280" r:id="rId6"/>
    <p:sldId id="259" r:id="rId7"/>
    <p:sldId id="264" r:id="rId8"/>
    <p:sldId id="260" r:id="rId9"/>
    <p:sldId id="261" r:id="rId10"/>
    <p:sldId id="263" r:id="rId11"/>
    <p:sldId id="276" r:id="rId12"/>
    <p:sldId id="266" r:id="rId13"/>
    <p:sldId id="267" r:id="rId14"/>
    <p:sldId id="277" r:id="rId15"/>
    <p:sldId id="273" r:id="rId16"/>
    <p:sldId id="268" r:id="rId17"/>
    <p:sldId id="271" r:id="rId18"/>
    <p:sldId id="274" r:id="rId19"/>
    <p:sldId id="269" r:id="rId20"/>
    <p:sldId id="272" r:id="rId21"/>
    <p:sldId id="275" r:id="rId22"/>
    <p:sldId id="281" r:id="rId23"/>
    <p:sldId id="283" r:id="rId24"/>
    <p:sldId id="284" r:id="rId25"/>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20210" autoAdjust="0"/>
    <p:restoredTop sz="86409" autoAdjust="0"/>
  </p:normalViewPr>
  <p:slideViewPr>
    <p:cSldViewPr>
      <p:cViewPr varScale="1">
        <p:scale>
          <a:sx n="100" d="100"/>
          <a:sy n="100" d="100"/>
        </p:scale>
        <p:origin x="-270" y="-96"/>
      </p:cViewPr>
      <p:guideLst>
        <p:guide orient="horz" pos="2160"/>
        <p:guide pos="2880"/>
      </p:guideLst>
    </p:cSldViewPr>
  </p:slideViewPr>
  <p:outlineViewPr>
    <p:cViewPr>
      <p:scale>
        <a:sx n="33" d="100"/>
        <a:sy n="33" d="100"/>
      </p:scale>
      <p:origin x="0" y="7428"/>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9" d="100"/>
          <a:sy n="79" d="100"/>
        </p:scale>
        <p:origin x="-2550"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7.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E8200F9-ADB1-435E-ACFE-FDCBD6A94649}" type="datetimeFigureOut">
              <a:rPr kumimoji="1" lang="ja-JP" altLang="en-US" smtClean="0"/>
              <a:pPr/>
              <a:t>2007/6/5</a:t>
            </a:fld>
            <a:endParaRPr kumimoji="1" lang="ja-JP" altLang="en-US" dirty="0"/>
          </a:p>
        </p:txBody>
      </p:sp>
      <p:sp>
        <p:nvSpPr>
          <p:cNvPr id="4" name="フッター プレースホルダ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dirty="0"/>
          </a:p>
        </p:txBody>
      </p:sp>
      <p:sp>
        <p:nvSpPr>
          <p:cNvPr id="5" name="スライド番号プレースホルダ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5A2D437-66A1-4F4B-A54A-CB6926612C21}" type="slidenum">
              <a:rPr kumimoji="1" lang="ja-JP" altLang="en-US" smtClean="0"/>
              <a:pPr/>
              <a:t>&lt;#&gt;</a:t>
            </a:fld>
            <a:endParaRPr kumimoji="1" lang="ja-JP" altLang="en-US" dirty="0"/>
          </a:p>
        </p:txBody>
      </p:sp>
    </p:spTree>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2C8C2E7-DD8D-4D17-AC89-EF6B446F0977}" type="datetimeFigureOut">
              <a:rPr kumimoji="1" lang="ja-JP" altLang="en-US" smtClean="0"/>
              <a:pPr/>
              <a:t>2007/6/5</a:t>
            </a:fld>
            <a:endParaRPr kumimoji="1" lang="ja-JP" altLang="en-US" dirty="0"/>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dirty="0"/>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8B7C434-AFB8-4B9C-9EB3-7895C88B182D}" type="slidenum">
              <a:rPr kumimoji="1" lang="ja-JP" altLang="en-US" smtClean="0"/>
              <a:pPr/>
              <a:t>&lt;#&gt;</a:t>
            </a:fld>
            <a:endParaRPr kumimoji="1" lang="ja-JP" altLang="en-US" dirty="0"/>
          </a:p>
        </p:txBody>
      </p:sp>
    </p:spTree>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タイトルと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dirty="0" smtClean="0"/>
              <a:t>アイコンをクリックして図を追加</a:t>
            </a:r>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4" descr="C:\Users\localnaka\Desktop\wankuma-logo20.bmp"/>
          <p:cNvPicPr>
            <a:picLocks noChangeAspect="1" noChangeArrowheads="1"/>
          </p:cNvPicPr>
          <p:nvPr/>
        </p:nvPicPr>
        <p:blipFill>
          <a:blip r:embed="rId14"/>
          <a:srcRect/>
          <a:stretch>
            <a:fillRect/>
          </a:stretch>
        </p:blipFill>
        <p:spPr bwMode="auto">
          <a:xfrm>
            <a:off x="0" y="0"/>
            <a:ext cx="9144000" cy="6464300"/>
          </a:xfrm>
          <a:prstGeom prst="rect">
            <a:avLst/>
          </a:prstGeom>
          <a:noFill/>
          <a:ln w="9525">
            <a:noFill/>
            <a:miter lim="800000"/>
            <a:headEnd/>
            <a:tailEnd/>
          </a:ln>
        </p:spPr>
      </p:pic>
      <p:sp>
        <p:nvSpPr>
          <p:cNvPr id="1027" name="Rectangle 2"/>
          <p:cNvSpPr>
            <a:spLocks noGrp="1" noChangeArrowheads="1"/>
          </p:cNvSpPr>
          <p:nvPr>
            <p:ph type="title"/>
          </p:nvPr>
        </p:nvSpPr>
        <p:spPr bwMode="auto">
          <a:xfrm>
            <a:off x="457200" y="274638"/>
            <a:ext cx="8229600" cy="7064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ja-JP" altLang="ja-JP" smtClean="0"/>
          </a:p>
        </p:txBody>
      </p:sp>
      <p:sp>
        <p:nvSpPr>
          <p:cNvPr id="1028" name="Rectangle 3"/>
          <p:cNvSpPr>
            <a:spLocks noGrp="1" noChangeArrowheads="1"/>
          </p:cNvSpPr>
          <p:nvPr>
            <p:ph type="body" idx="1"/>
          </p:nvPr>
        </p:nvSpPr>
        <p:spPr bwMode="auto">
          <a:xfrm>
            <a:off x="457200" y="1052513"/>
            <a:ext cx="8229600" cy="50736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pic>
        <p:nvPicPr>
          <p:cNvPr id="1029" name="Picture 4"/>
          <p:cNvPicPr>
            <a:picLocks noChangeAspect="1" noChangeArrowheads="1"/>
          </p:cNvPicPr>
          <p:nvPr/>
        </p:nvPicPr>
        <p:blipFill>
          <a:blip r:embed="rId15"/>
          <a:srcRect/>
          <a:stretch>
            <a:fillRect/>
          </a:stretch>
        </p:blipFill>
        <p:spPr bwMode="auto">
          <a:xfrm>
            <a:off x="468313" y="6165850"/>
            <a:ext cx="1524000" cy="571500"/>
          </a:xfrm>
          <a:prstGeom prst="rect">
            <a:avLst/>
          </a:prstGeom>
          <a:noFill/>
          <a:ln w="9525">
            <a:noFill/>
            <a:miter lim="800000"/>
            <a:headEnd/>
            <a:tailEnd/>
          </a:ln>
        </p:spPr>
      </p:pic>
      <p:sp>
        <p:nvSpPr>
          <p:cNvPr id="4101" name="Rectangle 5"/>
          <p:cNvSpPr>
            <a:spLocks noChangeArrowheads="1"/>
          </p:cNvSpPr>
          <p:nvPr/>
        </p:nvSpPr>
        <p:spPr bwMode="auto">
          <a:xfrm>
            <a:off x="1979613" y="6165850"/>
            <a:ext cx="6624637" cy="571500"/>
          </a:xfrm>
          <a:prstGeom prst="rect">
            <a:avLst/>
          </a:prstGeom>
          <a:solidFill>
            <a:srgbClr val="F3BB50"/>
          </a:solidFill>
          <a:ln w="9525">
            <a:noFill/>
            <a:miter lim="800000"/>
            <a:headEnd/>
            <a:tailEnd/>
          </a:ln>
          <a:effectLst/>
        </p:spPr>
        <p:txBody>
          <a:bodyPr anchor="ctr"/>
          <a:lstStyle/>
          <a:p>
            <a:pPr algn="ctr">
              <a:defRPr/>
            </a:pPr>
            <a:r>
              <a:rPr kumimoji="0" lang="ja-JP" altLang="en-US" sz="2400" dirty="0">
                <a:solidFill>
                  <a:schemeClr val="tx2"/>
                </a:solidFill>
                <a:ea typeface="ＭＳ Ｐゴシック" pitchFamily="50" charset="-128"/>
              </a:rPr>
              <a:t>わんくま同盟 </a:t>
            </a:r>
            <a:r>
              <a:rPr kumimoji="0" lang="ja-JP" altLang="en-US" sz="2400" dirty="0" smtClean="0">
                <a:solidFill>
                  <a:schemeClr val="tx2"/>
                </a:solidFill>
                <a:ea typeface="ＭＳ Ｐゴシック" pitchFamily="50" charset="-128"/>
              </a:rPr>
              <a:t>東京勉強会 </a:t>
            </a:r>
            <a:r>
              <a:rPr kumimoji="0" lang="en-US" altLang="ja-JP" sz="2400" dirty="0" smtClean="0">
                <a:solidFill>
                  <a:schemeClr val="tx2"/>
                </a:solidFill>
                <a:ea typeface="ＭＳ Ｐゴシック" pitchFamily="50" charset="-128"/>
              </a:rPr>
              <a:t>#8</a:t>
            </a:r>
            <a:endParaRPr kumimoji="0" lang="en-US" altLang="ja-JP" sz="2400" dirty="0">
              <a:solidFill>
                <a:schemeClr val="tx2"/>
              </a:solidFill>
              <a:ea typeface="ＭＳ Ｐゴシック" pitchFamily="50" charset="-128"/>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sldNum="0" hdr="0" ftr="0" dt="0"/>
  <p:txStyles>
    <p:titleStyle>
      <a:lvl1pPr algn="ctr" rtl="0" eaLnBrk="1" fontAlgn="base" hangingPunct="1">
        <a:spcBef>
          <a:spcPct val="0"/>
        </a:spcBef>
        <a:spcAft>
          <a:spcPct val="0"/>
        </a:spcAft>
        <a:defRPr kumimoji="1" sz="2400">
          <a:solidFill>
            <a:schemeClr val="tx2"/>
          </a:solidFill>
          <a:latin typeface="+mj-lt"/>
          <a:ea typeface="+mj-ea"/>
          <a:cs typeface="+mj-cs"/>
        </a:defRPr>
      </a:lvl1pPr>
      <a:lvl2pPr algn="ctr" rtl="0" eaLnBrk="1" fontAlgn="base" hangingPunct="1">
        <a:spcBef>
          <a:spcPct val="0"/>
        </a:spcBef>
        <a:spcAft>
          <a:spcPct val="0"/>
        </a:spcAft>
        <a:defRPr kumimoji="1" sz="2400">
          <a:solidFill>
            <a:schemeClr val="tx2"/>
          </a:solidFill>
          <a:latin typeface="Arial" charset="0"/>
          <a:ea typeface="ＭＳ Ｐゴシック" pitchFamily="50" charset="-128"/>
        </a:defRPr>
      </a:lvl2pPr>
      <a:lvl3pPr algn="ctr" rtl="0" eaLnBrk="1" fontAlgn="base" hangingPunct="1">
        <a:spcBef>
          <a:spcPct val="0"/>
        </a:spcBef>
        <a:spcAft>
          <a:spcPct val="0"/>
        </a:spcAft>
        <a:defRPr kumimoji="1" sz="2400">
          <a:solidFill>
            <a:schemeClr val="tx2"/>
          </a:solidFill>
          <a:latin typeface="Arial" charset="0"/>
          <a:ea typeface="ＭＳ Ｐゴシック" pitchFamily="50" charset="-128"/>
        </a:defRPr>
      </a:lvl3pPr>
      <a:lvl4pPr algn="ctr" rtl="0" eaLnBrk="1" fontAlgn="base" hangingPunct="1">
        <a:spcBef>
          <a:spcPct val="0"/>
        </a:spcBef>
        <a:spcAft>
          <a:spcPct val="0"/>
        </a:spcAft>
        <a:defRPr kumimoji="1" sz="2400">
          <a:solidFill>
            <a:schemeClr val="tx2"/>
          </a:solidFill>
          <a:latin typeface="Arial" charset="0"/>
          <a:ea typeface="ＭＳ Ｐゴシック" pitchFamily="50" charset="-128"/>
        </a:defRPr>
      </a:lvl4pPr>
      <a:lvl5pPr algn="ctr" rtl="0" eaLnBrk="1" fontAlgn="base" hangingPunct="1">
        <a:spcBef>
          <a:spcPct val="0"/>
        </a:spcBef>
        <a:spcAft>
          <a:spcPct val="0"/>
        </a:spcAft>
        <a:defRPr kumimoji="1" sz="2400">
          <a:solidFill>
            <a:schemeClr val="tx2"/>
          </a:solidFill>
          <a:latin typeface="Arial" charset="0"/>
          <a:ea typeface="ＭＳ Ｐゴシック" pitchFamily="50" charset="-128"/>
        </a:defRPr>
      </a:lvl5pPr>
      <a:lvl6pPr marL="457200" algn="ctr" rtl="0" eaLnBrk="1" fontAlgn="base" hangingPunct="1">
        <a:spcBef>
          <a:spcPct val="0"/>
        </a:spcBef>
        <a:spcAft>
          <a:spcPct val="0"/>
        </a:spcAft>
        <a:defRPr kumimoji="1" sz="2400">
          <a:solidFill>
            <a:schemeClr val="tx2"/>
          </a:solidFill>
          <a:latin typeface="Arial" charset="0"/>
          <a:ea typeface="ＭＳ Ｐゴシック" pitchFamily="50" charset="-128"/>
        </a:defRPr>
      </a:lvl6pPr>
      <a:lvl7pPr marL="914400" algn="ctr" rtl="0" eaLnBrk="1" fontAlgn="base" hangingPunct="1">
        <a:spcBef>
          <a:spcPct val="0"/>
        </a:spcBef>
        <a:spcAft>
          <a:spcPct val="0"/>
        </a:spcAft>
        <a:defRPr kumimoji="1" sz="2400">
          <a:solidFill>
            <a:schemeClr val="tx2"/>
          </a:solidFill>
          <a:latin typeface="Arial" charset="0"/>
          <a:ea typeface="ＭＳ Ｐゴシック" pitchFamily="50" charset="-128"/>
        </a:defRPr>
      </a:lvl7pPr>
      <a:lvl8pPr marL="1371600" algn="ctr" rtl="0" eaLnBrk="1" fontAlgn="base" hangingPunct="1">
        <a:spcBef>
          <a:spcPct val="0"/>
        </a:spcBef>
        <a:spcAft>
          <a:spcPct val="0"/>
        </a:spcAft>
        <a:defRPr kumimoji="1" sz="2400">
          <a:solidFill>
            <a:schemeClr val="tx2"/>
          </a:solidFill>
          <a:latin typeface="Arial" charset="0"/>
          <a:ea typeface="ＭＳ Ｐゴシック" pitchFamily="50" charset="-128"/>
        </a:defRPr>
      </a:lvl8pPr>
      <a:lvl9pPr marL="1828800" algn="ctr" rtl="0" eaLnBrk="1" fontAlgn="base" hangingPunct="1">
        <a:spcBef>
          <a:spcPct val="0"/>
        </a:spcBef>
        <a:spcAft>
          <a:spcPct val="0"/>
        </a:spcAft>
        <a:defRPr kumimoji="1" sz="2400">
          <a:solidFill>
            <a:schemeClr val="tx2"/>
          </a:solidFill>
          <a:latin typeface="Arial" charset="0"/>
          <a:ea typeface="ＭＳ Ｐゴシック" pitchFamily="50" charset="-128"/>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mn-ea"/>
        </a:defRPr>
      </a:lvl2pPr>
      <a:lvl3pPr marL="1143000" indent="-228600" algn="l" rtl="0" eaLnBrk="1" fontAlgn="base" hangingPunct="1">
        <a:spcBef>
          <a:spcPct val="20000"/>
        </a:spcBef>
        <a:spcAft>
          <a:spcPct val="0"/>
        </a:spcAft>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000">
          <a:solidFill>
            <a:schemeClr val="tx1"/>
          </a:solidFill>
          <a:latin typeface="+mn-lt"/>
          <a:ea typeface="+mn-ea"/>
        </a:defRPr>
      </a:lvl4pPr>
      <a:lvl5pPr marL="2057400" indent="-228600" algn="l" rtl="0" eaLnBrk="1" fontAlgn="base" hangingPunct="1">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5.v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blogs.wankuma.com/jeanne/archive/2006/04/07/22287.aspx" TargetMode="External"/><Relationship Id="rId2" Type="http://schemas.openxmlformats.org/officeDocument/2006/relationships/hyperlink" Target="http://blogs.wankuma.com/jeanne/archive/2006/04/06/22272.asp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2container.net.seasar.org/ja/" TargetMode="External"/><Relationship Id="rId2" Type="http://schemas.openxmlformats.org/officeDocument/2006/relationships/hyperlink" Target="http://www.springframework.net/"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msdn.microsoft.com/library/ja/default.asp?url=/library/ja/dnpatterns/htm/ImpSingletonInCsharp.asp"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ja-JP" altLang="en-US" sz="4400" dirty="0" smtClean="0"/>
              <a:t>変化に強いプログラミング</a:t>
            </a:r>
            <a:r>
              <a:rPr kumimoji="1" lang="en-US" altLang="ja-JP" sz="3600" dirty="0" smtClean="0"/>
              <a:t/>
            </a:r>
            <a:br>
              <a:rPr kumimoji="1" lang="en-US" altLang="ja-JP" sz="3600" dirty="0" smtClean="0"/>
            </a:br>
            <a:r>
              <a:rPr kumimoji="1" lang="ja-JP" altLang="en-US" dirty="0" smtClean="0"/>
              <a:t>～デザインパターン第一章「生成」～</a:t>
            </a:r>
            <a:endParaRPr kumimoji="1" lang="ja-JP" altLang="en-US" dirty="0"/>
          </a:p>
        </p:txBody>
      </p:sp>
      <p:sp>
        <p:nvSpPr>
          <p:cNvPr id="3" name="サブタイトル 2"/>
          <p:cNvSpPr>
            <a:spLocks noGrp="1"/>
          </p:cNvSpPr>
          <p:nvPr>
            <p:ph type="subTitle" idx="1"/>
          </p:nvPr>
        </p:nvSpPr>
        <p:spPr>
          <a:xfrm>
            <a:off x="1371600" y="3886200"/>
            <a:ext cx="6400800" cy="1752600"/>
          </a:xfrm>
        </p:spPr>
        <p:txBody>
          <a:bodyPr/>
          <a:lstStyle/>
          <a:p>
            <a:r>
              <a:rPr kumimoji="1" lang="ja-JP" altLang="en-US" sz="2800" dirty="0" smtClean="0"/>
              <a:t>梅林</a:t>
            </a:r>
            <a:r>
              <a:rPr kumimoji="1" lang="en-US" altLang="ja-JP" sz="2800" dirty="0" smtClean="0"/>
              <a:t>(</a:t>
            </a:r>
            <a:r>
              <a:rPr kumimoji="1" lang="ja-JP" altLang="en-US" sz="2800" dirty="0" smtClean="0"/>
              <a:t>高田明宏</a:t>
            </a:r>
            <a:r>
              <a:rPr kumimoji="1" lang="en-US" altLang="ja-JP" sz="2800" dirty="0" smtClean="0"/>
              <a:t>)</a:t>
            </a:r>
            <a:r>
              <a:rPr kumimoji="1" lang="ja-JP" altLang="en-US" sz="2800" dirty="0" smtClean="0"/>
              <a:t>＠わんくま同盟</a:t>
            </a:r>
            <a:endParaRPr kumimoji="1" lang="ja-JP" altLang="en-US" sz="2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z="3600" dirty="0" smtClean="0"/>
              <a:t>Factory Method</a:t>
            </a:r>
            <a:r>
              <a:rPr kumimoji="1" lang="ja-JP" altLang="en-US" sz="3600" dirty="0" smtClean="0"/>
              <a:t>パターン</a:t>
            </a:r>
            <a:r>
              <a:rPr lang="en-US" altLang="ja-JP" sz="3600" dirty="0" smtClean="0"/>
              <a:t>(1)</a:t>
            </a:r>
            <a:endParaRPr kumimoji="1" lang="ja-JP" altLang="en-US" sz="3600" dirty="0"/>
          </a:p>
        </p:txBody>
      </p:sp>
      <p:sp>
        <p:nvSpPr>
          <p:cNvPr id="3" name="コンテンツ プレースホルダ 2"/>
          <p:cNvSpPr>
            <a:spLocks noGrp="1"/>
          </p:cNvSpPr>
          <p:nvPr>
            <p:ph idx="1"/>
          </p:nvPr>
        </p:nvSpPr>
        <p:spPr/>
        <p:txBody>
          <a:bodyPr/>
          <a:lstStyle/>
          <a:p>
            <a:pPr>
              <a:buFont typeface="Wingdings" pitchFamily="2" charset="2"/>
              <a:buChar char="l"/>
            </a:pPr>
            <a:r>
              <a:rPr kumimoji="1" lang="ja-JP" altLang="en-US" sz="2800" dirty="0" smtClean="0"/>
              <a:t>目的</a:t>
            </a:r>
            <a:endParaRPr kumimoji="1" lang="en-US" altLang="ja-JP" sz="2800" dirty="0" smtClean="0"/>
          </a:p>
          <a:p>
            <a:pPr lvl="1">
              <a:buFont typeface="Wingdings" pitchFamily="2" charset="2"/>
              <a:buChar char="Ø"/>
            </a:pPr>
            <a:r>
              <a:rPr kumimoji="1" lang="ja-JP" altLang="en-US" sz="2400" dirty="0" smtClean="0"/>
              <a:t>オブジェクトを生成するインタフェースを別クラスに定義することにより、実際に生成されるオブジェクトの型や生成方法を隠蔽する</a:t>
            </a:r>
            <a:endParaRPr kumimoji="1" lang="en-US" altLang="ja-JP" sz="2400" dirty="0" smtClean="0"/>
          </a:p>
          <a:p>
            <a:pPr>
              <a:buFont typeface="Wingdings" pitchFamily="2" charset="2"/>
              <a:buChar char="l"/>
            </a:pPr>
            <a:r>
              <a:rPr lang="ja-JP" altLang="en-US" sz="2800" dirty="0" smtClean="0"/>
              <a:t>実装</a:t>
            </a:r>
            <a:endParaRPr lang="en-US" altLang="ja-JP" sz="2800" dirty="0" smtClean="0"/>
          </a:p>
          <a:p>
            <a:pPr lvl="1">
              <a:buFont typeface="Wingdings" pitchFamily="2" charset="2"/>
              <a:buChar char="Ø"/>
            </a:pPr>
            <a:r>
              <a:rPr kumimoji="1" lang="ja-JP" altLang="en-US" sz="2400" dirty="0" smtClean="0"/>
              <a:t>基本クラスでオブジェクトを生成するオペレーション</a:t>
            </a:r>
            <a:r>
              <a:rPr kumimoji="1" lang="en-US" altLang="ja-JP" sz="2400" dirty="0" smtClean="0"/>
              <a:t>(</a:t>
            </a:r>
            <a:r>
              <a:rPr kumimoji="1" lang="ja-JP" altLang="en-US" sz="2400" dirty="0" smtClean="0"/>
              <a:t>ファクトリメソッド</a:t>
            </a:r>
            <a:r>
              <a:rPr kumimoji="1" lang="en-US" altLang="ja-JP" sz="2400" dirty="0" smtClean="0"/>
              <a:t>)</a:t>
            </a:r>
            <a:r>
              <a:rPr kumimoji="1" lang="ja-JP" altLang="en-US" sz="2400" dirty="0" smtClean="0"/>
              <a:t>を定義する</a:t>
            </a:r>
            <a:endParaRPr kumimoji="1" lang="en-US" altLang="ja-JP" sz="2400" dirty="0" smtClean="0"/>
          </a:p>
          <a:p>
            <a:pPr lvl="1">
              <a:buFont typeface="Wingdings" pitchFamily="2" charset="2"/>
              <a:buChar char="Ø"/>
            </a:pPr>
            <a:r>
              <a:rPr lang="ja-JP" altLang="en-US" sz="2400" dirty="0" smtClean="0"/>
              <a:t>上記クラスのサブクラスでファクトリメソッドをオーバーライドして、実際にオブジェクトを生成する処理を実装する</a:t>
            </a:r>
            <a:endParaRPr kumimoji="1" lang="en-US" altLang="ja-JP" sz="24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z="3600" dirty="0" smtClean="0"/>
              <a:t>Factory Method</a:t>
            </a:r>
            <a:r>
              <a:rPr lang="ja-JP" altLang="en-US" sz="3600" dirty="0" smtClean="0"/>
              <a:t>パターン</a:t>
            </a:r>
            <a:r>
              <a:rPr lang="en-US" altLang="ja-JP" sz="3600" dirty="0" smtClean="0"/>
              <a:t>(2)</a:t>
            </a:r>
            <a:endParaRPr kumimoji="1" lang="ja-JP" altLang="en-US" sz="3600" dirty="0"/>
          </a:p>
        </p:txBody>
      </p:sp>
      <p:graphicFrame>
        <p:nvGraphicFramePr>
          <p:cNvPr id="4" name="コンテンツ プレースホルダ 3"/>
          <p:cNvGraphicFramePr>
            <a:graphicFrameLocks noChangeAspect="1"/>
          </p:cNvGraphicFramePr>
          <p:nvPr>
            <p:ph idx="1"/>
          </p:nvPr>
        </p:nvGraphicFramePr>
        <p:xfrm>
          <a:off x="1527175" y="1560513"/>
          <a:ext cx="6456363" cy="4314825"/>
        </p:xfrm>
        <a:graphic>
          <a:graphicData uri="http://schemas.openxmlformats.org/presentationml/2006/ole">
            <p:oleObj spid="_x0000_s2050" name="Visio" r:id="rId3" imgW="6124410" imgH="4092695" progId="Visio.Drawing.11">
              <p:embed/>
            </p:oleObj>
          </a:graphicData>
        </a:graphic>
      </p:graphicFrame>
      <p:sp>
        <p:nvSpPr>
          <p:cNvPr id="5" name="コンテンツ プレースホルダ 2"/>
          <p:cNvSpPr txBox="1">
            <a:spLocks/>
          </p:cNvSpPr>
          <p:nvPr/>
        </p:nvSpPr>
        <p:spPr bwMode="auto">
          <a:xfrm>
            <a:off x="457200" y="1052513"/>
            <a:ext cx="8229600" cy="5191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 typeface="Wingdings" pitchFamily="2" charset="2"/>
              <a:buChar char="l"/>
              <a:tabLst/>
              <a:defRPr/>
            </a:pPr>
            <a:r>
              <a:rPr kumimoji="1" lang="ja-JP" altLang="en-US" sz="2800" b="0" i="0" u="none" strike="noStrike" kern="0" cap="none" spc="0" normalizeH="0" baseline="0" noProof="0" dirty="0" smtClean="0">
                <a:ln>
                  <a:noFill/>
                </a:ln>
                <a:solidFill>
                  <a:schemeClr val="tx1"/>
                </a:solidFill>
                <a:effectLst/>
                <a:uLnTx/>
                <a:uFillTx/>
                <a:latin typeface="+mn-lt"/>
                <a:ea typeface="+mn-ea"/>
                <a:cs typeface="+mn-cs"/>
              </a:rPr>
              <a:t>構造</a:t>
            </a:r>
            <a:endParaRPr kumimoji="1" lang="en-US" altLang="ja-JP" sz="28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 typeface="Wingdings" pitchFamily="2" charset="2"/>
              <a:buChar char="l"/>
              <a:tabLst/>
              <a:defRPr/>
            </a:pPr>
            <a:endParaRPr kumimoji="1" lang="en-US" altLang="ja-JP" sz="2800" b="0" i="0" u="none" strike="noStrike" kern="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z="3600" dirty="0" smtClean="0"/>
              <a:t>Factory Method</a:t>
            </a:r>
            <a:r>
              <a:rPr kumimoji="1" lang="ja-JP" altLang="en-US" sz="3600" dirty="0" smtClean="0"/>
              <a:t>パターン</a:t>
            </a:r>
            <a:r>
              <a:rPr kumimoji="1" lang="en-US" altLang="ja-JP" sz="3600" dirty="0" smtClean="0"/>
              <a:t>(3)</a:t>
            </a:r>
            <a:endParaRPr kumimoji="1" lang="ja-JP" altLang="en-US" sz="3600" dirty="0"/>
          </a:p>
        </p:txBody>
      </p:sp>
      <p:sp>
        <p:nvSpPr>
          <p:cNvPr id="3" name="コンテンツ プレースホルダ 2"/>
          <p:cNvSpPr>
            <a:spLocks noGrp="1"/>
          </p:cNvSpPr>
          <p:nvPr>
            <p:ph idx="1"/>
          </p:nvPr>
        </p:nvSpPr>
        <p:spPr/>
        <p:txBody>
          <a:bodyPr/>
          <a:lstStyle/>
          <a:p>
            <a:pPr>
              <a:buFont typeface="Wingdings" pitchFamily="2" charset="2"/>
              <a:buChar char="l"/>
            </a:pPr>
            <a:r>
              <a:rPr kumimoji="1" lang="ja-JP" altLang="en-US" sz="2800" dirty="0" smtClean="0"/>
              <a:t>変化に対する設計</a:t>
            </a:r>
            <a:endParaRPr kumimoji="1" lang="en-US" altLang="ja-JP" sz="2800" dirty="0" smtClean="0"/>
          </a:p>
          <a:p>
            <a:pPr lvl="1">
              <a:buFont typeface="Wingdings" pitchFamily="2" charset="2"/>
              <a:buChar char="Ø"/>
            </a:pPr>
            <a:r>
              <a:rPr lang="ja-JP" altLang="en-US" sz="2400" dirty="0" smtClean="0"/>
              <a:t>生成されるオブジェクトの型をコード中に直接記述しないようにすることで、互換性のある別の型への変更が可能になる</a:t>
            </a:r>
            <a:endParaRPr lang="en-US" altLang="ja-JP" sz="2400" dirty="0" smtClean="0"/>
          </a:p>
          <a:p>
            <a:pPr lvl="1">
              <a:buFont typeface="Wingdings" pitchFamily="2" charset="2"/>
              <a:buChar char="Ø"/>
            </a:pPr>
            <a:r>
              <a:rPr kumimoji="1" lang="ja-JP" altLang="en-US" sz="2400" dirty="0" smtClean="0"/>
              <a:t>オブジェクト生成のオペレーションをファクトリメソッド内に隠蔽することで、それらのオペレーションに変更があった場合の修正範囲を局所化することができる</a:t>
            </a:r>
            <a:endParaRPr kumimoji="1" lang="en-US" altLang="ja-JP" sz="2400"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z="3600" dirty="0" smtClean="0"/>
              <a:t>Abstract Factory</a:t>
            </a:r>
            <a:r>
              <a:rPr kumimoji="1" lang="ja-JP" altLang="en-US" sz="3600" dirty="0" smtClean="0"/>
              <a:t>パターン</a:t>
            </a:r>
            <a:r>
              <a:rPr lang="en-US" altLang="ja-JP" sz="3600" dirty="0" smtClean="0"/>
              <a:t>(1)</a:t>
            </a:r>
            <a:endParaRPr kumimoji="1" lang="ja-JP" altLang="en-US" sz="3600" dirty="0"/>
          </a:p>
        </p:txBody>
      </p:sp>
      <p:sp>
        <p:nvSpPr>
          <p:cNvPr id="3" name="コンテンツ プレースホルダ 2"/>
          <p:cNvSpPr>
            <a:spLocks noGrp="1"/>
          </p:cNvSpPr>
          <p:nvPr>
            <p:ph idx="1"/>
          </p:nvPr>
        </p:nvSpPr>
        <p:spPr/>
        <p:txBody>
          <a:bodyPr/>
          <a:lstStyle/>
          <a:p>
            <a:pPr>
              <a:buFont typeface="Wingdings" pitchFamily="2" charset="2"/>
              <a:buChar char="l"/>
            </a:pPr>
            <a:r>
              <a:rPr lang="ja-JP" altLang="en-US" sz="2800" dirty="0" smtClean="0"/>
              <a:t>目的</a:t>
            </a:r>
            <a:endParaRPr lang="en-US" altLang="ja-JP" sz="2800" dirty="0" smtClean="0"/>
          </a:p>
          <a:p>
            <a:pPr lvl="1">
              <a:buFont typeface="Wingdings" pitchFamily="2" charset="2"/>
              <a:buChar char="Ø"/>
            </a:pPr>
            <a:r>
              <a:rPr lang="ja-JP" altLang="en-US" sz="2400" dirty="0" smtClean="0"/>
              <a:t>関連・依存する複数のクラスについて、インスタンス生成のオペレーションを集約したインタフェースを提供する</a:t>
            </a:r>
            <a:endParaRPr lang="en-US" altLang="ja-JP" sz="2400" dirty="0" smtClean="0"/>
          </a:p>
          <a:p>
            <a:pPr>
              <a:buFont typeface="Wingdings" pitchFamily="2" charset="2"/>
              <a:buChar char="l"/>
            </a:pPr>
            <a:r>
              <a:rPr kumimoji="1" lang="ja-JP" altLang="en-US" sz="2800" dirty="0" smtClean="0"/>
              <a:t>実装</a:t>
            </a:r>
            <a:endParaRPr kumimoji="1" lang="en-US" altLang="ja-JP" sz="2800" dirty="0" smtClean="0"/>
          </a:p>
          <a:p>
            <a:pPr lvl="1">
              <a:buFont typeface="Wingdings" pitchFamily="2" charset="2"/>
              <a:buChar char="Ø"/>
            </a:pPr>
            <a:r>
              <a:rPr kumimoji="1" lang="ja-JP" altLang="en-US" sz="2400" dirty="0" smtClean="0"/>
              <a:t>関連する複数のクラスを生成するインタフェースを定義する</a:t>
            </a:r>
            <a:r>
              <a:rPr lang="en-US" altLang="ja-JP" sz="2400" dirty="0" smtClean="0"/>
              <a:t>(</a:t>
            </a:r>
            <a:r>
              <a:rPr lang="en-US" altLang="ja-JP" sz="2400" dirty="0" err="1" smtClean="0"/>
              <a:t>AbstractFactory</a:t>
            </a:r>
            <a:r>
              <a:rPr lang="en-US" altLang="ja-JP" sz="2400" dirty="0" smtClean="0"/>
              <a:t>)</a:t>
            </a:r>
          </a:p>
          <a:p>
            <a:pPr lvl="1">
              <a:buFont typeface="Wingdings" pitchFamily="2" charset="2"/>
              <a:buChar char="Ø"/>
            </a:pPr>
            <a:r>
              <a:rPr kumimoji="1" lang="en-US" altLang="ja-JP" sz="2400" dirty="0" err="1" smtClean="0"/>
              <a:t>AbstractFactory</a:t>
            </a:r>
            <a:r>
              <a:rPr kumimoji="1" lang="ja-JP" altLang="en-US" sz="2400" dirty="0" smtClean="0"/>
              <a:t>のメソッドでは、実際に生成されるオブジェクトのインタフェース</a:t>
            </a:r>
            <a:r>
              <a:rPr kumimoji="1" lang="en-US" altLang="ja-JP" sz="2400" dirty="0" smtClean="0"/>
              <a:t>(</a:t>
            </a:r>
            <a:r>
              <a:rPr kumimoji="1" lang="en-US" altLang="ja-JP" sz="2400" dirty="0" err="1" smtClean="0"/>
              <a:t>AbstractProduct</a:t>
            </a:r>
            <a:r>
              <a:rPr kumimoji="1" lang="en-US" altLang="ja-JP" sz="2400" dirty="0" smtClean="0"/>
              <a:t>)</a:t>
            </a:r>
            <a:r>
              <a:rPr kumimoji="1" lang="ja-JP" altLang="en-US" sz="2400" dirty="0" smtClean="0"/>
              <a:t>を戻り値の型とする</a:t>
            </a:r>
            <a:endParaRPr kumimoji="1" lang="en-US" altLang="ja-JP" sz="2400" dirty="0" smtClean="0"/>
          </a:p>
          <a:p>
            <a:pPr lvl="1">
              <a:buFont typeface="Wingdings" pitchFamily="2" charset="2"/>
              <a:buChar char="Ø"/>
            </a:pPr>
            <a:r>
              <a:rPr lang="en-US" altLang="ja-JP" sz="2400" dirty="0" err="1" smtClean="0"/>
              <a:t>AbstractFactory</a:t>
            </a:r>
            <a:r>
              <a:rPr lang="ja-JP" altLang="en-US" sz="2400" dirty="0" smtClean="0"/>
              <a:t>を継承したクラス</a:t>
            </a:r>
            <a:r>
              <a:rPr lang="en-US" altLang="ja-JP" sz="2400" dirty="0" smtClean="0"/>
              <a:t>(ConcreteFactory)</a:t>
            </a:r>
            <a:r>
              <a:rPr lang="ja-JP" altLang="en-US" sz="2400" dirty="0" smtClean="0"/>
              <a:t>で、具象クラスのオブジェクト</a:t>
            </a:r>
            <a:r>
              <a:rPr lang="en-US" altLang="ja-JP" sz="2400" dirty="0" smtClean="0"/>
              <a:t>(</a:t>
            </a:r>
            <a:r>
              <a:rPr lang="en-US" altLang="ja-JP" sz="2400" dirty="0" err="1" smtClean="0"/>
              <a:t>ConcreteProduct</a:t>
            </a:r>
            <a:r>
              <a:rPr lang="en-US" altLang="ja-JP" sz="2400" dirty="0" smtClean="0"/>
              <a:t>)</a:t>
            </a:r>
            <a:r>
              <a:rPr lang="ja-JP" altLang="en-US" sz="2400" dirty="0" smtClean="0"/>
              <a:t>を生成する</a:t>
            </a:r>
            <a:endParaRPr kumimoji="1" lang="ja-JP" altLang="en-US" sz="24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z="3600" dirty="0" smtClean="0"/>
              <a:t>Abstract Factory</a:t>
            </a:r>
            <a:r>
              <a:rPr kumimoji="1" lang="ja-JP" altLang="en-US" sz="3600" dirty="0" smtClean="0"/>
              <a:t>パターン</a:t>
            </a:r>
            <a:r>
              <a:rPr lang="en-US" altLang="ja-JP" sz="3600" dirty="0" smtClean="0"/>
              <a:t>(2)</a:t>
            </a:r>
            <a:endParaRPr kumimoji="1" lang="ja-JP" altLang="en-US" sz="3600" dirty="0"/>
          </a:p>
        </p:txBody>
      </p:sp>
      <p:graphicFrame>
        <p:nvGraphicFramePr>
          <p:cNvPr id="4" name="コンテンツ プレースホルダ 3"/>
          <p:cNvGraphicFramePr>
            <a:graphicFrameLocks noChangeAspect="1"/>
          </p:cNvGraphicFramePr>
          <p:nvPr>
            <p:ph idx="1"/>
          </p:nvPr>
        </p:nvGraphicFramePr>
        <p:xfrm>
          <a:off x="1357290" y="1500174"/>
          <a:ext cx="6492875" cy="4291012"/>
        </p:xfrm>
        <a:graphic>
          <a:graphicData uri="http://schemas.openxmlformats.org/presentationml/2006/ole">
            <p:oleObj spid="_x0000_s3074" name="Visio" r:id="rId3" imgW="6124410" imgH="4092695" progId="Visio.Drawing.11">
              <p:embed/>
            </p:oleObj>
          </a:graphicData>
        </a:graphic>
      </p:graphicFrame>
      <p:sp>
        <p:nvSpPr>
          <p:cNvPr id="5" name="コンテンツ プレースホルダ 2"/>
          <p:cNvSpPr txBox="1">
            <a:spLocks/>
          </p:cNvSpPr>
          <p:nvPr/>
        </p:nvSpPr>
        <p:spPr bwMode="auto">
          <a:xfrm>
            <a:off x="457200" y="1052513"/>
            <a:ext cx="8229600" cy="5191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 typeface="Wingdings" pitchFamily="2" charset="2"/>
              <a:buChar char="l"/>
              <a:tabLst/>
              <a:defRPr/>
            </a:pPr>
            <a:r>
              <a:rPr kumimoji="1" lang="ja-JP" altLang="en-US" sz="2800" b="0" i="0" u="none" strike="noStrike" kern="0" cap="none" spc="0" normalizeH="0" baseline="0" noProof="0" dirty="0" smtClean="0">
                <a:ln>
                  <a:noFill/>
                </a:ln>
                <a:solidFill>
                  <a:schemeClr val="tx1"/>
                </a:solidFill>
                <a:effectLst/>
                <a:uLnTx/>
                <a:uFillTx/>
                <a:latin typeface="+mn-lt"/>
                <a:ea typeface="+mn-ea"/>
                <a:cs typeface="+mn-cs"/>
              </a:rPr>
              <a:t>構造</a:t>
            </a:r>
            <a:endParaRPr kumimoji="1" lang="en-US" altLang="ja-JP" sz="28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 typeface="Wingdings" pitchFamily="2" charset="2"/>
              <a:buChar char="l"/>
              <a:tabLst/>
              <a:defRPr/>
            </a:pPr>
            <a:endParaRPr kumimoji="1" lang="en-US" altLang="ja-JP" sz="2800" b="0" i="0" u="none" strike="noStrike" kern="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z="3600" dirty="0" smtClean="0"/>
              <a:t>Abstract Factory</a:t>
            </a:r>
            <a:r>
              <a:rPr kumimoji="1" lang="ja-JP" altLang="en-US" sz="3600" dirty="0" smtClean="0"/>
              <a:t>パターン</a:t>
            </a:r>
            <a:r>
              <a:rPr kumimoji="1" lang="en-US" altLang="ja-JP" sz="3600" dirty="0" smtClean="0"/>
              <a:t>(3)</a:t>
            </a:r>
            <a:endParaRPr kumimoji="1" lang="ja-JP" altLang="en-US" sz="3600" dirty="0"/>
          </a:p>
        </p:txBody>
      </p:sp>
      <p:sp>
        <p:nvSpPr>
          <p:cNvPr id="3" name="コンテンツ プレースホルダ 2"/>
          <p:cNvSpPr>
            <a:spLocks noGrp="1"/>
          </p:cNvSpPr>
          <p:nvPr>
            <p:ph idx="1"/>
          </p:nvPr>
        </p:nvSpPr>
        <p:spPr/>
        <p:txBody>
          <a:bodyPr/>
          <a:lstStyle/>
          <a:p>
            <a:pPr>
              <a:buFont typeface="Wingdings" pitchFamily="2" charset="2"/>
              <a:buChar char="l"/>
            </a:pPr>
            <a:r>
              <a:rPr lang="ja-JP" altLang="en-US" sz="2800" dirty="0" smtClean="0"/>
              <a:t>変化に対する設計</a:t>
            </a:r>
            <a:endParaRPr lang="en-US" altLang="ja-JP" sz="2800" dirty="0" smtClean="0"/>
          </a:p>
          <a:p>
            <a:pPr lvl="1">
              <a:buFont typeface="Wingdings" pitchFamily="2" charset="2"/>
              <a:buChar char="Ø"/>
            </a:pPr>
            <a:r>
              <a:rPr kumimoji="1" lang="ja-JP" altLang="en-US" sz="2400" dirty="0" smtClean="0"/>
              <a:t>関連するオブジェクト</a:t>
            </a:r>
            <a:r>
              <a:rPr lang="ja-JP" altLang="en-US" sz="2400" dirty="0" smtClean="0"/>
              <a:t>の生成オペレーションを一ヶ所に集中することで、別の代替可能なクラスの集合への置き換えが容易になる</a:t>
            </a:r>
            <a:endParaRPr lang="en-US" altLang="ja-JP" sz="2400" dirty="0" smtClean="0"/>
          </a:p>
          <a:p>
            <a:pPr lvl="1">
              <a:buFont typeface="Wingdings" pitchFamily="2" charset="2"/>
              <a:buChar char="Ø"/>
            </a:pPr>
            <a:r>
              <a:rPr lang="ja-JP" altLang="en-US" sz="2400" dirty="0" smtClean="0"/>
              <a:t>関連するオブジェクトの集合が安定的な場合は適切な設計といえる</a:t>
            </a:r>
            <a:endParaRPr lang="en-US" altLang="ja-JP" sz="2400" dirty="0" smtClean="0"/>
          </a:p>
          <a:p>
            <a:pPr lvl="2">
              <a:buFont typeface="Arial" pitchFamily="34" charset="0"/>
              <a:buChar char="▲"/>
            </a:pPr>
            <a:r>
              <a:rPr lang="ja-JP" altLang="en-US" sz="2000" dirty="0" smtClean="0"/>
              <a:t>生成するオブジェクトの種類が増減したり、生成オペレーションのインタフェースが変更された場合、すべての</a:t>
            </a:r>
            <a:r>
              <a:rPr lang="en-US" altLang="ja-JP" sz="2000" dirty="0" smtClean="0"/>
              <a:t>ConcreteFactory</a:t>
            </a:r>
            <a:r>
              <a:rPr lang="ja-JP" altLang="en-US" sz="2000" dirty="0" smtClean="0"/>
              <a:t>について同じ変更を行わなければならない</a:t>
            </a:r>
            <a:endParaRPr lang="en-US" altLang="ja-JP" sz="2000" dirty="0" smtClean="0"/>
          </a:p>
          <a:p>
            <a:pPr lvl="2">
              <a:buFont typeface="Arial" pitchFamily="34" charset="0"/>
              <a:buChar char="▲"/>
            </a:pPr>
            <a:endParaRPr kumimoji="1" lang="ja-JP" altLang="en-US" sz="20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z="3600" dirty="0" smtClean="0"/>
              <a:t>Builder</a:t>
            </a:r>
            <a:r>
              <a:rPr kumimoji="1" lang="ja-JP" altLang="en-US" sz="3600" dirty="0" smtClean="0"/>
              <a:t>パターン</a:t>
            </a:r>
            <a:r>
              <a:rPr kumimoji="1" lang="en-US" altLang="ja-JP" sz="3600" dirty="0" smtClean="0"/>
              <a:t>(1)</a:t>
            </a:r>
            <a:endParaRPr kumimoji="1" lang="ja-JP" altLang="en-US" sz="3600" dirty="0"/>
          </a:p>
        </p:txBody>
      </p:sp>
      <p:sp>
        <p:nvSpPr>
          <p:cNvPr id="3" name="コンテンツ プレースホルダ 2"/>
          <p:cNvSpPr>
            <a:spLocks noGrp="1"/>
          </p:cNvSpPr>
          <p:nvPr>
            <p:ph idx="1"/>
          </p:nvPr>
        </p:nvSpPr>
        <p:spPr/>
        <p:txBody>
          <a:bodyPr/>
          <a:lstStyle/>
          <a:p>
            <a:pPr>
              <a:buFont typeface="Wingdings" pitchFamily="2" charset="2"/>
              <a:buChar char="l"/>
            </a:pPr>
            <a:r>
              <a:rPr lang="ja-JP" altLang="en-US" sz="2800" dirty="0" smtClean="0"/>
              <a:t>目的</a:t>
            </a:r>
            <a:endParaRPr lang="en-US" altLang="ja-JP" sz="2800" dirty="0" smtClean="0"/>
          </a:p>
          <a:p>
            <a:pPr lvl="1">
              <a:buFont typeface="Wingdings" pitchFamily="2" charset="2"/>
              <a:buChar char="Ø"/>
            </a:pPr>
            <a:r>
              <a:rPr lang="ja-JP" altLang="en-US" sz="2400" dirty="0" smtClean="0"/>
              <a:t>オブジェクトの生成ロジックを、実際に生成されるオブジェクトの実装から切り離し、再利用できるようにする</a:t>
            </a:r>
            <a:endParaRPr lang="en-US" altLang="ja-JP" sz="2400" dirty="0" smtClean="0"/>
          </a:p>
          <a:p>
            <a:pPr>
              <a:buFont typeface="Wingdings" pitchFamily="2" charset="2"/>
              <a:buChar char="l"/>
            </a:pPr>
            <a:r>
              <a:rPr kumimoji="1" lang="ja-JP" altLang="en-US" sz="2800" dirty="0" smtClean="0"/>
              <a:t>実装</a:t>
            </a:r>
            <a:endParaRPr kumimoji="1" lang="en-US" altLang="ja-JP" sz="2800" dirty="0" smtClean="0"/>
          </a:p>
          <a:p>
            <a:pPr lvl="1">
              <a:buFont typeface="Wingdings" pitchFamily="2" charset="2"/>
              <a:buChar char="Ø"/>
            </a:pPr>
            <a:r>
              <a:rPr kumimoji="1" lang="ja-JP" altLang="en-US" sz="2400" dirty="0" smtClean="0"/>
              <a:t>オブジェクト生成に必要な複数のオペレーションを定義した基本クラス</a:t>
            </a:r>
            <a:r>
              <a:rPr kumimoji="1" lang="en-US" altLang="ja-JP" sz="2400" dirty="0" smtClean="0"/>
              <a:t>(Builder)</a:t>
            </a:r>
            <a:r>
              <a:rPr kumimoji="1" lang="ja-JP" altLang="en-US" sz="2400" dirty="0" smtClean="0"/>
              <a:t>を定義する</a:t>
            </a:r>
            <a:endParaRPr kumimoji="1" lang="en-US" altLang="ja-JP" sz="2400" dirty="0" smtClean="0"/>
          </a:p>
          <a:p>
            <a:pPr lvl="1">
              <a:buFont typeface="Wingdings" pitchFamily="2" charset="2"/>
              <a:buChar char="Ø"/>
            </a:pPr>
            <a:r>
              <a:rPr kumimoji="1" lang="en-US" altLang="ja-JP" sz="2400" dirty="0" smtClean="0"/>
              <a:t>Builder</a:t>
            </a:r>
            <a:r>
              <a:rPr kumimoji="1" lang="ja-JP" altLang="en-US" sz="2400" dirty="0" smtClean="0"/>
              <a:t>を継承したクラスで、基本クラスで定義したオペレーションを実装する</a:t>
            </a:r>
            <a:r>
              <a:rPr lang="en-US" altLang="ja-JP" sz="2400" dirty="0" smtClean="0"/>
              <a:t>(ConcreteBuilder)</a:t>
            </a:r>
          </a:p>
          <a:p>
            <a:pPr lvl="1">
              <a:buFont typeface="Wingdings" pitchFamily="2" charset="2"/>
              <a:buChar char="Ø"/>
            </a:pPr>
            <a:r>
              <a:rPr kumimoji="1" lang="en-US" altLang="ja-JP" sz="2400" dirty="0" smtClean="0"/>
              <a:t>Builder</a:t>
            </a:r>
            <a:r>
              <a:rPr kumimoji="1" lang="ja-JP" altLang="en-US" sz="2400" dirty="0" smtClean="0"/>
              <a:t>クラスのオペレーションを呼び出し、オブジェクトを生成する</a:t>
            </a:r>
            <a:r>
              <a:rPr kumimoji="1" lang="en-US" altLang="ja-JP" sz="2400" dirty="0" smtClean="0"/>
              <a:t>(Director)</a:t>
            </a:r>
            <a:endParaRPr kumimoji="1" lang="ja-JP" altLang="en-US" sz="24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z="3600" dirty="0" smtClean="0"/>
              <a:t>Builder</a:t>
            </a:r>
            <a:r>
              <a:rPr kumimoji="1" lang="ja-JP" altLang="en-US" sz="3600" dirty="0" smtClean="0"/>
              <a:t>パターン</a:t>
            </a:r>
            <a:r>
              <a:rPr kumimoji="1" lang="en-US" altLang="ja-JP" sz="3600" dirty="0" smtClean="0"/>
              <a:t>(2)</a:t>
            </a:r>
            <a:endParaRPr kumimoji="1" lang="ja-JP" altLang="en-US" sz="3600" dirty="0"/>
          </a:p>
        </p:txBody>
      </p:sp>
      <p:sp>
        <p:nvSpPr>
          <p:cNvPr id="4" name="コンテンツ プレースホルダ 2"/>
          <p:cNvSpPr>
            <a:spLocks noGrp="1"/>
          </p:cNvSpPr>
          <p:nvPr>
            <p:ph idx="1"/>
          </p:nvPr>
        </p:nvSpPr>
        <p:spPr>
          <a:xfrm>
            <a:off x="457200" y="1052513"/>
            <a:ext cx="8229600" cy="519100"/>
          </a:xfrm>
        </p:spPr>
        <p:txBody>
          <a:bodyPr/>
          <a:lstStyle/>
          <a:p>
            <a:pPr>
              <a:buFont typeface="Wingdings" pitchFamily="2" charset="2"/>
              <a:buChar char="l"/>
            </a:pPr>
            <a:r>
              <a:rPr lang="ja-JP" altLang="en-US" sz="2800" dirty="0" smtClean="0"/>
              <a:t>構造</a:t>
            </a:r>
            <a:endParaRPr lang="en-US" altLang="ja-JP" sz="2800" dirty="0" smtClean="0"/>
          </a:p>
          <a:p>
            <a:pPr>
              <a:buFont typeface="Wingdings" pitchFamily="2" charset="2"/>
              <a:buChar char="l"/>
            </a:pPr>
            <a:endParaRPr kumimoji="1" lang="en-US" altLang="ja-JP" sz="2800" dirty="0" smtClean="0"/>
          </a:p>
        </p:txBody>
      </p:sp>
      <p:graphicFrame>
        <p:nvGraphicFramePr>
          <p:cNvPr id="5" name="オブジェクト 4"/>
          <p:cNvGraphicFramePr>
            <a:graphicFrameLocks noChangeAspect="1"/>
          </p:cNvGraphicFramePr>
          <p:nvPr/>
        </p:nvGraphicFramePr>
        <p:xfrm>
          <a:off x="1692275" y="1504950"/>
          <a:ext cx="6124575" cy="4092575"/>
        </p:xfrm>
        <a:graphic>
          <a:graphicData uri="http://schemas.openxmlformats.org/presentationml/2006/ole">
            <p:oleObj spid="_x0000_s4098" name="Visio" r:id="rId3" imgW="6124410" imgH="4092695" progId="Visio.Drawing.11">
              <p:embed/>
            </p:oleObj>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z="3600" dirty="0" smtClean="0"/>
              <a:t>Builder</a:t>
            </a:r>
            <a:r>
              <a:rPr kumimoji="1" lang="ja-JP" altLang="en-US" sz="3600" dirty="0" smtClean="0"/>
              <a:t>パターン</a:t>
            </a:r>
            <a:r>
              <a:rPr kumimoji="1" lang="en-US" altLang="ja-JP" sz="3600" dirty="0" smtClean="0"/>
              <a:t>(3)</a:t>
            </a:r>
            <a:endParaRPr kumimoji="1" lang="ja-JP" altLang="en-US" sz="3600" dirty="0"/>
          </a:p>
        </p:txBody>
      </p:sp>
      <p:sp>
        <p:nvSpPr>
          <p:cNvPr id="3" name="コンテンツ プレースホルダ 2"/>
          <p:cNvSpPr>
            <a:spLocks noGrp="1"/>
          </p:cNvSpPr>
          <p:nvPr>
            <p:ph idx="1"/>
          </p:nvPr>
        </p:nvSpPr>
        <p:spPr/>
        <p:txBody>
          <a:bodyPr/>
          <a:lstStyle/>
          <a:p>
            <a:pPr>
              <a:buFont typeface="Wingdings" pitchFamily="2" charset="2"/>
              <a:buChar char="l"/>
            </a:pPr>
            <a:r>
              <a:rPr lang="ja-JP" altLang="en-US" sz="2800" dirty="0" smtClean="0"/>
              <a:t>変化に対する設計</a:t>
            </a:r>
            <a:endParaRPr lang="en-US" altLang="ja-JP" sz="2800" dirty="0" smtClean="0"/>
          </a:p>
          <a:p>
            <a:pPr lvl="1">
              <a:buFont typeface="Wingdings" pitchFamily="2" charset="2"/>
              <a:buChar char="Ø"/>
            </a:pPr>
            <a:r>
              <a:rPr kumimoji="1" lang="ja-JP" altLang="en-US" sz="2400" dirty="0" smtClean="0"/>
              <a:t>オブジェクトを生成するための作業を抽象化し、実装クラス内部に隠蔽することで、同様の作成ロジックを持つ別種のオブジェクトを作成する際のコードの変更を極小化することができる</a:t>
            </a:r>
            <a:endParaRPr kumimoji="1" lang="ja-JP" altLang="en-US" sz="24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z="3600" dirty="0" smtClean="0"/>
              <a:t>Prototype</a:t>
            </a:r>
            <a:r>
              <a:rPr kumimoji="1" lang="ja-JP" altLang="en-US" sz="3600" dirty="0" smtClean="0"/>
              <a:t>パターン</a:t>
            </a:r>
            <a:r>
              <a:rPr kumimoji="1" lang="en-US" altLang="ja-JP" sz="3600" dirty="0" smtClean="0"/>
              <a:t>(1)</a:t>
            </a:r>
            <a:endParaRPr kumimoji="1" lang="ja-JP" altLang="en-US" sz="3600" dirty="0"/>
          </a:p>
        </p:txBody>
      </p:sp>
      <p:sp>
        <p:nvSpPr>
          <p:cNvPr id="3" name="コンテンツ プレースホルダ 2"/>
          <p:cNvSpPr>
            <a:spLocks noGrp="1"/>
          </p:cNvSpPr>
          <p:nvPr>
            <p:ph idx="1"/>
          </p:nvPr>
        </p:nvSpPr>
        <p:spPr/>
        <p:txBody>
          <a:bodyPr/>
          <a:lstStyle/>
          <a:p>
            <a:pPr>
              <a:buFont typeface="Wingdings" pitchFamily="2" charset="2"/>
              <a:buChar char="l"/>
            </a:pPr>
            <a:r>
              <a:rPr lang="ja-JP" altLang="en-US" sz="2800" dirty="0" smtClean="0"/>
              <a:t>目的</a:t>
            </a:r>
            <a:endParaRPr lang="en-US" altLang="ja-JP" sz="2800" dirty="0" smtClean="0"/>
          </a:p>
          <a:p>
            <a:pPr lvl="1">
              <a:buFont typeface="Wingdings" pitchFamily="2" charset="2"/>
              <a:buChar char="Ø"/>
            </a:pPr>
            <a:r>
              <a:rPr lang="ja-JP" altLang="en-US" sz="2400" dirty="0" smtClean="0"/>
              <a:t>既存のオブジェクトをコピーすることで新しいオブジェクトを生成する</a:t>
            </a:r>
            <a:endParaRPr lang="en-US" altLang="ja-JP" sz="2400" dirty="0" smtClean="0"/>
          </a:p>
          <a:p>
            <a:pPr>
              <a:buFont typeface="Wingdings" pitchFamily="2" charset="2"/>
              <a:buChar char="l"/>
            </a:pPr>
            <a:r>
              <a:rPr kumimoji="1" lang="ja-JP" altLang="en-US" sz="2800" dirty="0" smtClean="0"/>
              <a:t>実装</a:t>
            </a:r>
            <a:endParaRPr kumimoji="1" lang="en-US" altLang="ja-JP" sz="2800" dirty="0" smtClean="0"/>
          </a:p>
          <a:p>
            <a:pPr lvl="1">
              <a:buFont typeface="Wingdings" pitchFamily="2" charset="2"/>
              <a:buChar char="Ø"/>
            </a:pPr>
            <a:r>
              <a:rPr kumimoji="1" lang="ja-JP" altLang="en-US" sz="2400" dirty="0" smtClean="0"/>
              <a:t>オブジェクトを複写するオペレーションをオブジェクトに実装する</a:t>
            </a:r>
            <a:endParaRPr kumimoji="1" lang="en-US" altLang="ja-JP" sz="2400" dirty="0" smtClean="0"/>
          </a:p>
          <a:p>
            <a:pPr lvl="2">
              <a:buFont typeface="Arial" pitchFamily="34" charset="0"/>
              <a:buChar char="▲"/>
            </a:pPr>
            <a:r>
              <a:rPr kumimoji="1" lang="en-US" altLang="ja-JP" sz="2000" dirty="0" smtClean="0"/>
              <a:t>.NET Framework</a:t>
            </a:r>
            <a:r>
              <a:rPr kumimoji="1" lang="ja-JP" altLang="en-US" sz="2000" dirty="0" smtClean="0"/>
              <a:t>では</a:t>
            </a:r>
            <a:r>
              <a:rPr kumimoji="1" lang="en-US" altLang="ja-JP" sz="2000" dirty="0" err="1" smtClean="0"/>
              <a:t>ICloneable.Clone</a:t>
            </a:r>
            <a:r>
              <a:rPr kumimoji="1" lang="en-US" altLang="ja-JP" sz="2000" dirty="0" smtClean="0"/>
              <a:t>()</a:t>
            </a:r>
          </a:p>
          <a:p>
            <a:pPr lvl="2">
              <a:buFont typeface="Arial" pitchFamily="34" charset="0"/>
              <a:buChar char="▲"/>
            </a:pPr>
            <a:r>
              <a:rPr lang="en-US" altLang="ja-JP" sz="2000" dirty="0" smtClean="0"/>
              <a:t>Java</a:t>
            </a:r>
            <a:r>
              <a:rPr lang="ja-JP" altLang="en-US" sz="2000" dirty="0" smtClean="0"/>
              <a:t>では</a:t>
            </a:r>
            <a:r>
              <a:rPr lang="en-US" altLang="ja-JP" sz="2000" dirty="0" err="1" smtClean="0"/>
              <a:t>Cloneable.clone</a:t>
            </a:r>
            <a:r>
              <a:rPr lang="en-US" altLang="ja-JP" sz="2000" dirty="0" smtClean="0"/>
              <a:t>()</a:t>
            </a:r>
            <a:endParaRPr kumimoji="1" lang="ja-JP" altLang="en-US" sz="2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3600" dirty="0" smtClean="0"/>
              <a:t>デザインパターンとは何か</a:t>
            </a:r>
            <a:r>
              <a:rPr lang="en-US" altLang="ja-JP" sz="3600" dirty="0" smtClean="0"/>
              <a:t>(1)</a:t>
            </a:r>
            <a:endParaRPr kumimoji="1" lang="ja-JP" altLang="en-US" sz="3600" dirty="0"/>
          </a:p>
        </p:txBody>
      </p:sp>
      <p:sp>
        <p:nvSpPr>
          <p:cNvPr id="3" name="コンテンツ プレースホルダ 2"/>
          <p:cNvSpPr>
            <a:spLocks noGrp="1"/>
          </p:cNvSpPr>
          <p:nvPr>
            <p:ph idx="1"/>
          </p:nvPr>
        </p:nvSpPr>
        <p:spPr/>
        <p:txBody>
          <a:bodyPr/>
          <a:lstStyle/>
          <a:p>
            <a:pPr>
              <a:buFont typeface="Wingdings" pitchFamily="2" charset="2"/>
              <a:buChar char="l"/>
            </a:pPr>
            <a:r>
              <a:rPr kumimoji="1" lang="ja-JP" altLang="en-US" sz="2800" dirty="0" smtClean="0"/>
              <a:t>デザインパターンの定義</a:t>
            </a:r>
            <a:endParaRPr kumimoji="1" lang="en-US" altLang="ja-JP" sz="2800" dirty="0" smtClean="0"/>
          </a:p>
          <a:p>
            <a:pPr lvl="1">
              <a:buFont typeface="Wingdings" pitchFamily="2" charset="2"/>
              <a:buChar char="Ø"/>
            </a:pPr>
            <a:r>
              <a:rPr lang="ja-JP" altLang="en-US" sz="2400" dirty="0" smtClean="0"/>
              <a:t>「ソフトウェア開発におけるデザインパターンとは、過去のソフトウェア設計者が発見し編み出した</a:t>
            </a:r>
            <a:r>
              <a:rPr lang="ja-JP" altLang="en-US" sz="2400" dirty="0" smtClean="0">
                <a:solidFill>
                  <a:srgbClr val="FF0000"/>
                </a:solidFill>
              </a:rPr>
              <a:t>設計ノウハウ</a:t>
            </a:r>
            <a:r>
              <a:rPr lang="ja-JP" altLang="en-US" sz="2400" dirty="0" smtClean="0"/>
              <a:t>を蓄積し、</a:t>
            </a:r>
            <a:r>
              <a:rPr lang="ja-JP" altLang="en-US" sz="2400" dirty="0" smtClean="0">
                <a:solidFill>
                  <a:srgbClr val="FF0000"/>
                </a:solidFill>
              </a:rPr>
              <a:t>名前</a:t>
            </a:r>
            <a:r>
              <a:rPr lang="ja-JP" altLang="en-US" sz="2400" dirty="0" smtClean="0"/>
              <a:t>をつけ、</a:t>
            </a:r>
            <a:r>
              <a:rPr lang="ja-JP" altLang="en-US" sz="2400" dirty="0" smtClean="0">
                <a:solidFill>
                  <a:srgbClr val="FF0000"/>
                </a:solidFill>
              </a:rPr>
              <a:t>再利用</a:t>
            </a:r>
            <a:r>
              <a:rPr lang="ja-JP" altLang="en-US" sz="2400" dirty="0" smtClean="0"/>
              <a:t>しやすいように特定の規約に従って</a:t>
            </a:r>
            <a:r>
              <a:rPr lang="ja-JP" altLang="en-US" sz="2400" dirty="0" smtClean="0">
                <a:solidFill>
                  <a:srgbClr val="FF0000"/>
                </a:solidFill>
              </a:rPr>
              <a:t>カタログ</a:t>
            </a:r>
            <a:r>
              <a:rPr lang="ja-JP" altLang="en-US" sz="2400" dirty="0" smtClean="0"/>
              <a:t>化したもの」</a:t>
            </a:r>
            <a:r>
              <a:rPr lang="en-US" altLang="ja-JP" sz="2400" dirty="0" smtClean="0"/>
              <a:t>(Wikipedia)</a:t>
            </a:r>
          </a:p>
          <a:p>
            <a:pPr>
              <a:buFont typeface="Wingdings" pitchFamily="2" charset="2"/>
              <a:buChar char="l"/>
            </a:pPr>
            <a:r>
              <a:rPr lang="ja-JP" altLang="en-US" sz="2800" dirty="0" smtClean="0"/>
              <a:t>参考書籍</a:t>
            </a:r>
            <a:endParaRPr lang="en-US" altLang="ja-JP" sz="2800" dirty="0" smtClean="0"/>
          </a:p>
          <a:p>
            <a:pPr lvl="1">
              <a:buFont typeface="Wingdings" pitchFamily="2" charset="2"/>
              <a:buChar char="Ø"/>
            </a:pPr>
            <a:r>
              <a:rPr lang="ja-JP" altLang="en-US" sz="2400" dirty="0" smtClean="0"/>
              <a:t>「</a:t>
            </a:r>
            <a:r>
              <a:rPr lang="ja-JP" altLang="en-US" sz="2400" dirty="0" smtClean="0">
                <a:solidFill>
                  <a:srgbClr val="FF0000"/>
                </a:solidFill>
              </a:rPr>
              <a:t>オブジェクト指向における再利用のためのデザインパターン</a:t>
            </a:r>
            <a:r>
              <a:rPr lang="ja-JP" altLang="en-US" sz="2400" dirty="0" smtClean="0"/>
              <a:t>」</a:t>
            </a:r>
            <a:r>
              <a:rPr lang="en-US" altLang="ja-JP" sz="2400" dirty="0" smtClean="0"/>
              <a:t>(Gamma, Helm, Johnson, Vlissides)</a:t>
            </a:r>
          </a:p>
          <a:p>
            <a:pPr lvl="1">
              <a:buFont typeface="Wingdings" pitchFamily="2" charset="2"/>
              <a:buChar char="Ø"/>
            </a:pPr>
            <a:r>
              <a:rPr lang="ja-JP" altLang="en-US" sz="2400" dirty="0" smtClean="0"/>
              <a:t>「</a:t>
            </a:r>
            <a:r>
              <a:rPr lang="en-US" altLang="ja-JP" sz="2400" dirty="0" smtClean="0"/>
              <a:t>Java</a:t>
            </a:r>
            <a:r>
              <a:rPr lang="ja-JP" altLang="en-US" sz="2400" dirty="0" smtClean="0"/>
              <a:t>言語で学ぶデザインパターン入門」</a:t>
            </a:r>
            <a:r>
              <a:rPr lang="en-US" altLang="ja-JP" sz="2400" dirty="0" smtClean="0"/>
              <a:t>(</a:t>
            </a:r>
            <a:r>
              <a:rPr lang="ja-JP" altLang="en-US" sz="2400" dirty="0" smtClean="0"/>
              <a:t>結城　浩</a:t>
            </a:r>
            <a:r>
              <a:rPr lang="en-US" altLang="ja-JP" sz="2400" dirty="0" smtClean="0"/>
              <a:t>)</a:t>
            </a:r>
          </a:p>
          <a:p>
            <a:pPr lvl="1">
              <a:buFont typeface="Wingdings" pitchFamily="2" charset="2"/>
              <a:buChar char="Ø"/>
            </a:pPr>
            <a:endParaRPr kumimoji="1" lang="en-US" altLang="ja-JP" sz="2400"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z="3600" dirty="0" smtClean="0"/>
              <a:t>Prototype</a:t>
            </a:r>
            <a:r>
              <a:rPr kumimoji="1" lang="ja-JP" altLang="en-US" sz="3600" dirty="0" smtClean="0"/>
              <a:t>パターン</a:t>
            </a:r>
            <a:r>
              <a:rPr kumimoji="1" lang="en-US" altLang="ja-JP" sz="3600" dirty="0" smtClean="0"/>
              <a:t>(2)</a:t>
            </a:r>
            <a:endParaRPr kumimoji="1" lang="ja-JP" altLang="en-US" sz="3600" dirty="0"/>
          </a:p>
        </p:txBody>
      </p:sp>
      <p:sp>
        <p:nvSpPr>
          <p:cNvPr id="4" name="コンテンツ プレースホルダ 2"/>
          <p:cNvSpPr>
            <a:spLocks noGrp="1"/>
          </p:cNvSpPr>
          <p:nvPr>
            <p:ph idx="1"/>
          </p:nvPr>
        </p:nvSpPr>
        <p:spPr>
          <a:xfrm>
            <a:off x="457200" y="1052513"/>
            <a:ext cx="8229600" cy="519100"/>
          </a:xfrm>
        </p:spPr>
        <p:txBody>
          <a:bodyPr/>
          <a:lstStyle/>
          <a:p>
            <a:pPr>
              <a:buFont typeface="Wingdings" pitchFamily="2" charset="2"/>
              <a:buChar char="l"/>
            </a:pPr>
            <a:r>
              <a:rPr lang="ja-JP" altLang="en-US" sz="2800" dirty="0" smtClean="0"/>
              <a:t>構造</a:t>
            </a:r>
            <a:endParaRPr lang="en-US" altLang="ja-JP" sz="2800" dirty="0" smtClean="0"/>
          </a:p>
          <a:p>
            <a:pPr>
              <a:buFont typeface="Wingdings" pitchFamily="2" charset="2"/>
              <a:buChar char="l"/>
            </a:pPr>
            <a:endParaRPr kumimoji="1" lang="en-US" altLang="ja-JP" sz="2800" dirty="0" smtClean="0"/>
          </a:p>
        </p:txBody>
      </p:sp>
      <p:graphicFrame>
        <p:nvGraphicFramePr>
          <p:cNvPr id="5" name="オブジェクト 4"/>
          <p:cNvGraphicFramePr>
            <a:graphicFrameLocks noChangeAspect="1"/>
          </p:cNvGraphicFramePr>
          <p:nvPr/>
        </p:nvGraphicFramePr>
        <p:xfrm>
          <a:off x="1695450" y="1504950"/>
          <a:ext cx="6456363" cy="4316413"/>
        </p:xfrm>
        <a:graphic>
          <a:graphicData uri="http://schemas.openxmlformats.org/presentationml/2006/ole">
            <p:oleObj spid="_x0000_s5122" name="Visio" r:id="rId3" imgW="6124410" imgH="4092695" progId="Visio.Drawing.11">
              <p:embed/>
            </p:oleObj>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z="3600" dirty="0" smtClean="0"/>
              <a:t>Prototype</a:t>
            </a:r>
            <a:r>
              <a:rPr kumimoji="1" lang="ja-JP" altLang="en-US" sz="3600" dirty="0" smtClean="0"/>
              <a:t>パターン</a:t>
            </a:r>
            <a:r>
              <a:rPr kumimoji="1" lang="en-US" altLang="ja-JP" sz="3600" dirty="0" smtClean="0"/>
              <a:t>(3)</a:t>
            </a:r>
            <a:endParaRPr kumimoji="1" lang="ja-JP" altLang="en-US" sz="3600" dirty="0"/>
          </a:p>
        </p:txBody>
      </p:sp>
      <p:sp>
        <p:nvSpPr>
          <p:cNvPr id="3" name="コンテンツ プレースホルダ 2"/>
          <p:cNvSpPr>
            <a:spLocks noGrp="1"/>
          </p:cNvSpPr>
          <p:nvPr>
            <p:ph idx="1"/>
          </p:nvPr>
        </p:nvSpPr>
        <p:spPr/>
        <p:txBody>
          <a:bodyPr/>
          <a:lstStyle/>
          <a:p>
            <a:pPr>
              <a:buFont typeface="Wingdings" pitchFamily="2" charset="2"/>
              <a:buChar char="l"/>
            </a:pPr>
            <a:r>
              <a:rPr lang="ja-JP" altLang="en-US" sz="2800" dirty="0" smtClean="0"/>
              <a:t>変化に対する設計</a:t>
            </a:r>
            <a:endParaRPr lang="en-US" altLang="ja-JP" sz="2800" dirty="0" smtClean="0"/>
          </a:p>
          <a:p>
            <a:pPr lvl="1">
              <a:buFont typeface="Wingdings" pitchFamily="2" charset="2"/>
              <a:buChar char="Ø"/>
            </a:pPr>
            <a:r>
              <a:rPr kumimoji="1" lang="ja-JP" altLang="en-US" sz="2400" dirty="0" smtClean="0"/>
              <a:t>型やコンストラクタのシグニチャを指定せずにオブジェクトを生成でき、クラス間の依存関係を減らすことができる</a:t>
            </a:r>
            <a:endParaRPr lang="en-US" altLang="ja-JP" sz="2400" dirty="0" smtClean="0"/>
          </a:p>
          <a:p>
            <a:pPr lvl="1">
              <a:buFont typeface="Wingdings" pitchFamily="2" charset="2"/>
              <a:buChar char="Ø"/>
            </a:pPr>
            <a:r>
              <a:rPr kumimoji="1" lang="ja-JP" altLang="en-US" sz="2400" dirty="0" smtClean="0"/>
              <a:t>複雑な初期化プロセスをもつオブジェクトの場合、既存オブジェクトの複製というシングルオペレーションに単純化することで、変更箇所を局所化することができる。</a:t>
            </a:r>
            <a:endParaRPr kumimoji="1" lang="en-US" altLang="ja-JP" sz="2400" dirty="0" smtClean="0"/>
          </a:p>
          <a:p>
            <a:pPr lvl="1">
              <a:buFont typeface="Wingdings" pitchFamily="2" charset="2"/>
              <a:buChar char="Ø"/>
            </a:pPr>
            <a:endParaRPr kumimoji="1" lang="ja-JP" altLang="en-US" sz="24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z="3600" dirty="0" smtClean="0"/>
              <a:t>Prototype</a:t>
            </a:r>
            <a:r>
              <a:rPr kumimoji="1" lang="ja-JP" altLang="en-US" sz="3600" dirty="0" smtClean="0"/>
              <a:t>パターン</a:t>
            </a:r>
            <a:r>
              <a:rPr kumimoji="1" lang="en-US" altLang="ja-JP" sz="3600" dirty="0" smtClean="0"/>
              <a:t>(4)</a:t>
            </a:r>
            <a:endParaRPr kumimoji="1" lang="ja-JP" altLang="en-US" sz="3600" dirty="0"/>
          </a:p>
        </p:txBody>
      </p:sp>
      <p:sp>
        <p:nvSpPr>
          <p:cNvPr id="3" name="コンテンツ プレースホルダ 2"/>
          <p:cNvSpPr>
            <a:spLocks noGrp="1"/>
          </p:cNvSpPr>
          <p:nvPr>
            <p:ph idx="1"/>
          </p:nvPr>
        </p:nvSpPr>
        <p:spPr/>
        <p:txBody>
          <a:bodyPr/>
          <a:lstStyle/>
          <a:p>
            <a:pPr>
              <a:buFont typeface="Wingdings" pitchFamily="2" charset="2"/>
              <a:buChar char="l"/>
            </a:pPr>
            <a:r>
              <a:rPr lang="ja-JP" altLang="en-US" sz="2800" dirty="0" smtClean="0"/>
              <a:t>注意点</a:t>
            </a:r>
            <a:endParaRPr lang="en-US" altLang="ja-JP" sz="2800" dirty="0" smtClean="0"/>
          </a:p>
          <a:p>
            <a:pPr lvl="1">
              <a:buFont typeface="Wingdings" pitchFamily="2" charset="2"/>
              <a:buChar char="Ø"/>
            </a:pPr>
            <a:r>
              <a:rPr lang="ja-JP" altLang="en-US" sz="2400" dirty="0" smtClean="0"/>
              <a:t>「</a:t>
            </a:r>
            <a:r>
              <a:rPr lang="en-US" altLang="ja-JP" sz="2400" dirty="0" smtClean="0"/>
              <a:t>Shallow Copy</a:t>
            </a:r>
            <a:r>
              <a:rPr lang="ja-JP" altLang="en-US" sz="2400" dirty="0" smtClean="0"/>
              <a:t>」と「</a:t>
            </a:r>
            <a:r>
              <a:rPr lang="en-US" altLang="ja-JP" sz="2400" dirty="0" smtClean="0"/>
              <a:t>Deep Copy</a:t>
            </a:r>
            <a:r>
              <a:rPr lang="ja-JP" altLang="en-US" sz="2400" dirty="0" smtClean="0"/>
              <a:t>」</a:t>
            </a:r>
            <a:endParaRPr lang="en-US" altLang="ja-JP" sz="2400" dirty="0" smtClean="0"/>
          </a:p>
          <a:p>
            <a:pPr lvl="2">
              <a:buFont typeface="Arial" pitchFamily="34" charset="0"/>
              <a:buChar char="▲"/>
            </a:pPr>
            <a:r>
              <a:rPr lang="ja-JP" altLang="en-US" sz="2000" dirty="0" smtClean="0"/>
              <a:t>オブジェクトの参照のコピー</a:t>
            </a:r>
            <a:r>
              <a:rPr lang="en-US" altLang="ja-JP" sz="2000" dirty="0" smtClean="0"/>
              <a:t>(Shallow Copy)</a:t>
            </a:r>
          </a:p>
          <a:p>
            <a:pPr lvl="2">
              <a:buFont typeface="Arial" pitchFamily="34" charset="0"/>
              <a:buChar char="▲"/>
            </a:pPr>
            <a:r>
              <a:rPr lang="ja-JP" altLang="en-US" sz="2000" dirty="0" smtClean="0"/>
              <a:t>オブジェクトの実体のコピー</a:t>
            </a:r>
            <a:r>
              <a:rPr lang="en-US" altLang="ja-JP" sz="2000" dirty="0" smtClean="0"/>
              <a:t>(Deep Copy)</a:t>
            </a:r>
          </a:p>
          <a:p>
            <a:pPr>
              <a:buFont typeface="Wingdings" pitchFamily="2" charset="2"/>
              <a:buChar char="l"/>
            </a:pPr>
            <a:r>
              <a:rPr kumimoji="1" lang="ja-JP" altLang="en-US" sz="2800" dirty="0" smtClean="0"/>
              <a:t>参考</a:t>
            </a:r>
            <a:endParaRPr lang="en-US" altLang="ja-JP" sz="2800" dirty="0" smtClean="0"/>
          </a:p>
          <a:p>
            <a:pPr lvl="1">
              <a:buFont typeface="Wingdings" pitchFamily="2" charset="2"/>
              <a:buChar char="Ø"/>
            </a:pPr>
            <a:r>
              <a:rPr kumimoji="1" lang="ja-JP" altLang="en-US" sz="2400" dirty="0" smtClean="0"/>
              <a:t>「</a:t>
            </a:r>
            <a:r>
              <a:rPr kumimoji="1" lang="en-US" altLang="ja-JP" sz="2400" dirty="0" smtClean="0"/>
              <a:t>ICloneable</a:t>
            </a:r>
            <a:r>
              <a:rPr kumimoji="1" lang="ja-JP" altLang="en-US" sz="2400" dirty="0" smtClean="0"/>
              <a:t>と</a:t>
            </a:r>
            <a:r>
              <a:rPr kumimoji="1" lang="en-US" altLang="ja-JP" sz="2400" dirty="0" smtClean="0"/>
              <a:t>MemberwiseClone</a:t>
            </a:r>
            <a:r>
              <a:rPr kumimoji="1" lang="ja-JP" altLang="en-US" sz="2400" dirty="0" smtClean="0"/>
              <a:t>」</a:t>
            </a:r>
            <a:endParaRPr kumimoji="1" lang="en-US" altLang="ja-JP" sz="2400" dirty="0" smtClean="0"/>
          </a:p>
          <a:p>
            <a:pPr lvl="1" indent="0">
              <a:buNone/>
            </a:pPr>
            <a:r>
              <a:rPr lang="en-US" altLang="ja-JP" sz="2000" dirty="0" smtClean="0">
                <a:hlinkClick r:id="rId2"/>
              </a:rPr>
              <a:t>http://blogs.wankuma.com/jeanne/archive/2006/04/06/22272.aspx</a:t>
            </a:r>
            <a:endParaRPr kumimoji="1" lang="en-US" altLang="ja-JP" sz="2000" dirty="0" smtClean="0"/>
          </a:p>
          <a:p>
            <a:pPr lvl="1">
              <a:buFont typeface="Wingdings" pitchFamily="2" charset="2"/>
              <a:buChar char="Ø"/>
            </a:pPr>
            <a:r>
              <a:rPr kumimoji="1" lang="ja-JP" altLang="en-US" sz="2400" dirty="0" smtClean="0"/>
              <a:t>「シャローコピーとディープコピー」</a:t>
            </a:r>
            <a:endParaRPr kumimoji="1" lang="en-US" altLang="ja-JP" sz="2400" dirty="0" smtClean="0"/>
          </a:p>
          <a:p>
            <a:pPr lvl="1" indent="0">
              <a:buNone/>
            </a:pPr>
            <a:r>
              <a:rPr lang="en-US" altLang="ja-JP" sz="2000" dirty="0" smtClean="0">
                <a:hlinkClick r:id="rId3"/>
              </a:rPr>
              <a:t>http://blogs.wankuma.com/jeanne/archive/2006/04/07/22287.aspx</a:t>
            </a:r>
            <a:endParaRPr kumimoji="1" lang="en-US" altLang="ja-JP" sz="2000"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3200" dirty="0" smtClean="0"/>
              <a:t>リフレクション</a:t>
            </a:r>
            <a:endParaRPr kumimoji="1" lang="ja-JP" altLang="en-US" sz="3200" dirty="0"/>
          </a:p>
        </p:txBody>
      </p:sp>
      <p:sp>
        <p:nvSpPr>
          <p:cNvPr id="3" name="コンテンツ プレースホルダ 2"/>
          <p:cNvSpPr>
            <a:spLocks noGrp="1"/>
          </p:cNvSpPr>
          <p:nvPr>
            <p:ph idx="1"/>
          </p:nvPr>
        </p:nvSpPr>
        <p:spPr/>
        <p:txBody>
          <a:bodyPr/>
          <a:lstStyle/>
          <a:p>
            <a:pPr>
              <a:buFont typeface="Wingdings" pitchFamily="2" charset="2"/>
              <a:buChar char="l"/>
            </a:pPr>
            <a:r>
              <a:rPr kumimoji="1" lang="ja-JP" altLang="en-US" sz="2800" dirty="0" smtClean="0"/>
              <a:t>目的</a:t>
            </a:r>
            <a:endParaRPr kumimoji="1" lang="en-US" altLang="ja-JP" sz="2800" dirty="0" smtClean="0"/>
          </a:p>
          <a:p>
            <a:pPr lvl="1">
              <a:buFont typeface="Wingdings" pitchFamily="2" charset="2"/>
              <a:buChar char="Ø"/>
            </a:pPr>
            <a:r>
              <a:rPr kumimoji="1" lang="ja-JP" altLang="en-US" sz="2400" dirty="0" smtClean="0"/>
              <a:t>クラスやメソッドの名前をもとに、それらの型情報を実行時に動的に取得するための</a:t>
            </a:r>
            <a:r>
              <a:rPr kumimoji="1" lang="en-US" altLang="ja-JP" sz="2400" dirty="0" smtClean="0"/>
              <a:t>API</a:t>
            </a:r>
          </a:p>
          <a:p>
            <a:pPr>
              <a:buFont typeface="Wingdings" pitchFamily="2" charset="2"/>
              <a:buChar char="l"/>
            </a:pPr>
            <a:r>
              <a:rPr kumimoji="1" lang="ja-JP" altLang="en-US" sz="2800" dirty="0" smtClean="0"/>
              <a:t>変化に対する設計</a:t>
            </a:r>
            <a:endParaRPr kumimoji="1" lang="en-US" altLang="ja-JP" sz="2800" dirty="0" smtClean="0"/>
          </a:p>
          <a:p>
            <a:pPr lvl="1">
              <a:buFont typeface="Wingdings" pitchFamily="2" charset="2"/>
              <a:buChar char="Ø"/>
            </a:pPr>
            <a:r>
              <a:rPr kumimoji="1" lang="ja-JP" altLang="en-US" sz="2400" dirty="0" smtClean="0"/>
              <a:t>クラス間の静的な依存関係を回避することができる</a:t>
            </a:r>
            <a:endParaRPr kumimoji="1" lang="en-US" altLang="ja-JP" sz="2400" dirty="0" smtClean="0"/>
          </a:p>
          <a:p>
            <a:pPr lvl="2">
              <a:buFont typeface="Arial" pitchFamily="34" charset="0"/>
              <a:buChar char="▲"/>
            </a:pPr>
            <a:r>
              <a:rPr kumimoji="1" lang="en-US" altLang="ja-JP" sz="2000" dirty="0" smtClean="0"/>
              <a:t>Factory Method</a:t>
            </a:r>
            <a:r>
              <a:rPr kumimoji="1" lang="ja-JP" altLang="en-US" sz="2000" dirty="0" smtClean="0"/>
              <a:t>を使う場合でも、最終的には</a:t>
            </a:r>
            <a:r>
              <a:rPr kumimoji="1" lang="en-US" altLang="ja-JP" sz="2000" dirty="0" smtClean="0"/>
              <a:t>ConcreteCreator</a:t>
            </a:r>
            <a:r>
              <a:rPr kumimoji="1" lang="ja-JP" altLang="en-US" sz="2000" dirty="0" smtClean="0"/>
              <a:t>とそれを使用するクラスの間に静的な依存関係が生じてしまう</a:t>
            </a:r>
            <a:endParaRPr kumimoji="1" lang="en-US" altLang="ja-JP" sz="2000" dirty="0" smtClean="0"/>
          </a:p>
          <a:p>
            <a:pPr>
              <a:buFont typeface="Wingdings" pitchFamily="2" charset="2"/>
              <a:buChar char="l"/>
            </a:pPr>
            <a:r>
              <a:rPr kumimoji="1" lang="ja-JP" altLang="en-US" sz="2800" dirty="0" smtClean="0"/>
              <a:t>注意点</a:t>
            </a:r>
            <a:endParaRPr kumimoji="1" lang="en-US" altLang="ja-JP" sz="2800" dirty="0" smtClean="0"/>
          </a:p>
          <a:p>
            <a:pPr lvl="1">
              <a:buFont typeface="Wingdings" pitchFamily="2" charset="2"/>
              <a:buChar char="Ø"/>
            </a:pPr>
            <a:r>
              <a:rPr kumimoji="1" lang="ja-JP" altLang="en-US" sz="2400" dirty="0" smtClean="0"/>
              <a:t>クラス名やメソッドのシグニチャが変更された場合に、リフレクションを使用している箇所で実行時エラーになる可能性がある</a:t>
            </a:r>
            <a:endParaRPr kumimoji="1" lang="en-US" altLang="ja-JP" sz="2400" dirty="0" smtClean="0"/>
          </a:p>
          <a:p>
            <a:pPr lvl="2">
              <a:buFont typeface="Arial" pitchFamily="34" charset="0"/>
              <a:buChar char="▲"/>
            </a:pPr>
            <a:r>
              <a:rPr lang="ja-JP" altLang="en-US" sz="2000" dirty="0" smtClean="0"/>
              <a:t>安全性を犠牲にして柔軟性を実現しているといえる</a:t>
            </a:r>
            <a:endParaRPr kumimoji="1" lang="ja-JP" altLang="en-US" sz="20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z="3200" dirty="0" smtClean="0"/>
              <a:t>DI(Dependency Injection)</a:t>
            </a:r>
            <a:endParaRPr kumimoji="1" lang="ja-JP" altLang="en-US" sz="3200" dirty="0"/>
          </a:p>
        </p:txBody>
      </p:sp>
      <p:sp>
        <p:nvSpPr>
          <p:cNvPr id="3" name="コンテンツ プレースホルダ 2"/>
          <p:cNvSpPr>
            <a:spLocks noGrp="1"/>
          </p:cNvSpPr>
          <p:nvPr>
            <p:ph idx="1"/>
          </p:nvPr>
        </p:nvSpPr>
        <p:spPr/>
        <p:txBody>
          <a:bodyPr/>
          <a:lstStyle/>
          <a:p>
            <a:pPr>
              <a:buFont typeface="Wingdings" pitchFamily="2" charset="2"/>
              <a:buChar char="l"/>
            </a:pPr>
            <a:r>
              <a:rPr kumimoji="1" lang="ja-JP" altLang="en-US" sz="2800" dirty="0" smtClean="0"/>
              <a:t>目的</a:t>
            </a:r>
            <a:endParaRPr kumimoji="1" lang="en-US" altLang="ja-JP" sz="2800" dirty="0" smtClean="0"/>
          </a:p>
          <a:p>
            <a:pPr lvl="1">
              <a:buFont typeface="Wingdings" pitchFamily="2" charset="2"/>
              <a:buChar char="Ø"/>
            </a:pPr>
            <a:r>
              <a:rPr kumimoji="1" lang="ja-JP" altLang="en-US" sz="2400" dirty="0" smtClean="0"/>
              <a:t>クラス間の依存関係をソースコードから排除し、実行時に外部ファイルなどから依存性を注入できるようにする</a:t>
            </a:r>
            <a:endParaRPr kumimoji="1" lang="en-US" altLang="ja-JP" sz="2400" dirty="0" smtClean="0"/>
          </a:p>
          <a:p>
            <a:pPr>
              <a:buFont typeface="Wingdings" pitchFamily="2" charset="2"/>
              <a:buChar char="l"/>
            </a:pPr>
            <a:r>
              <a:rPr lang="ja-JP" altLang="en-US" sz="2800" dirty="0" smtClean="0"/>
              <a:t>変化に対する設計</a:t>
            </a:r>
            <a:endParaRPr lang="en-US" altLang="ja-JP" sz="2800" dirty="0" smtClean="0"/>
          </a:p>
          <a:p>
            <a:pPr lvl="1">
              <a:buFont typeface="Wingdings" pitchFamily="2" charset="2"/>
              <a:buChar char="Ø"/>
            </a:pPr>
            <a:r>
              <a:rPr lang="ja-JP" altLang="en-US" sz="2400" dirty="0" smtClean="0"/>
              <a:t>ソースコードの変更なしに、実行時に生成されるオブジェクトの型を変更することなどが可能になる</a:t>
            </a:r>
            <a:endParaRPr lang="en-US" altLang="ja-JP" sz="2400" dirty="0" smtClean="0"/>
          </a:p>
          <a:p>
            <a:pPr>
              <a:buFont typeface="Wingdings" pitchFamily="2" charset="2"/>
              <a:buChar char="l"/>
            </a:pPr>
            <a:r>
              <a:rPr lang="en-US" altLang="ja-JP" sz="2800" dirty="0" smtClean="0"/>
              <a:t>.NET Framework</a:t>
            </a:r>
            <a:r>
              <a:rPr lang="ja-JP" altLang="en-US" sz="2800" dirty="0" smtClean="0"/>
              <a:t>向け実装</a:t>
            </a:r>
            <a:endParaRPr lang="en-US" altLang="ja-JP" sz="2800" dirty="0" smtClean="0"/>
          </a:p>
          <a:p>
            <a:pPr lvl="1">
              <a:buFont typeface="Wingdings" pitchFamily="2" charset="2"/>
              <a:buChar char="Ø"/>
            </a:pPr>
            <a:r>
              <a:rPr lang="en-US" altLang="ja-JP" sz="2400" dirty="0" smtClean="0"/>
              <a:t>Spring.NET</a:t>
            </a:r>
          </a:p>
          <a:p>
            <a:pPr marL="741600" lvl="2" indent="0">
              <a:buNone/>
            </a:pPr>
            <a:r>
              <a:rPr lang="en-US" altLang="ja-JP" sz="2000" dirty="0" smtClean="0">
                <a:hlinkClick r:id="rId2"/>
              </a:rPr>
              <a:t>http://www.springframework.net/</a:t>
            </a:r>
            <a:endParaRPr lang="en-US" altLang="ja-JP" sz="2000" dirty="0" smtClean="0"/>
          </a:p>
          <a:p>
            <a:pPr lvl="1">
              <a:buFont typeface="Wingdings" pitchFamily="2" charset="2"/>
              <a:buChar char="Ø"/>
            </a:pPr>
            <a:r>
              <a:rPr lang="en-US" altLang="ja-JP" sz="2400" dirty="0" smtClean="0"/>
              <a:t>S2Container.NET</a:t>
            </a:r>
          </a:p>
          <a:p>
            <a:pPr marL="741600" lvl="2" indent="0">
              <a:buNone/>
            </a:pPr>
            <a:r>
              <a:rPr lang="en-US" altLang="ja-JP" sz="2000" dirty="0" smtClean="0">
                <a:hlinkClick r:id="rId3"/>
              </a:rPr>
              <a:t>http://s2container.net.seasar.org/ja/</a:t>
            </a:r>
            <a:endParaRPr lang="en-US" altLang="ja-JP" sz="20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3600" dirty="0" smtClean="0"/>
              <a:t>デザインパターンとは何か</a:t>
            </a:r>
            <a:r>
              <a:rPr lang="en-US" altLang="ja-JP" sz="3600" dirty="0" smtClean="0"/>
              <a:t>(2)</a:t>
            </a:r>
            <a:endParaRPr kumimoji="1" lang="ja-JP" altLang="en-US" sz="3600" dirty="0"/>
          </a:p>
        </p:txBody>
      </p:sp>
      <p:sp>
        <p:nvSpPr>
          <p:cNvPr id="3" name="コンテンツ プレースホルダ 2"/>
          <p:cNvSpPr>
            <a:spLocks noGrp="1"/>
          </p:cNvSpPr>
          <p:nvPr>
            <p:ph idx="1"/>
          </p:nvPr>
        </p:nvSpPr>
        <p:spPr/>
        <p:txBody>
          <a:bodyPr/>
          <a:lstStyle/>
          <a:p>
            <a:pPr>
              <a:buFont typeface="Wingdings" pitchFamily="2" charset="2"/>
              <a:buChar char="l"/>
            </a:pPr>
            <a:r>
              <a:rPr lang="ja-JP" altLang="en-US" sz="2800" dirty="0" smtClean="0"/>
              <a:t>デザインパターンの構成要素</a:t>
            </a:r>
            <a:endParaRPr lang="en-US" altLang="ja-JP" sz="2800" dirty="0" smtClean="0"/>
          </a:p>
          <a:p>
            <a:pPr marL="914400" lvl="1" indent="-457200">
              <a:buFont typeface="+mj-lt"/>
              <a:buAutoNum type="arabicPeriod"/>
            </a:pPr>
            <a:r>
              <a:rPr kumimoji="1" lang="ja-JP" altLang="en-US" sz="2400" dirty="0" smtClean="0"/>
              <a:t>パターン名</a:t>
            </a:r>
            <a:endParaRPr kumimoji="1" lang="en-US" altLang="ja-JP" sz="2400" dirty="0" smtClean="0"/>
          </a:p>
          <a:p>
            <a:pPr marL="1314450" lvl="2" indent="-457200">
              <a:buFont typeface="Wingdings" pitchFamily="2" charset="2"/>
              <a:buChar char="Ø"/>
            </a:pPr>
            <a:r>
              <a:rPr kumimoji="1" lang="ja-JP" altLang="en-US" sz="2000" dirty="0" smtClean="0"/>
              <a:t>パターンの問題、解法、結果を数語で表したもの</a:t>
            </a:r>
            <a:endParaRPr kumimoji="1" lang="en-US" altLang="ja-JP" sz="2000" dirty="0" smtClean="0"/>
          </a:p>
          <a:p>
            <a:pPr marL="1314450" lvl="2" indent="-457200">
              <a:buFont typeface="Wingdings" pitchFamily="2" charset="2"/>
              <a:buChar char="Ø"/>
            </a:pPr>
            <a:r>
              <a:rPr lang="ja-JP" altLang="en-US" sz="2000" dirty="0" smtClean="0"/>
              <a:t>他の開発者との認識の共有のために重要</a:t>
            </a:r>
            <a:endParaRPr kumimoji="1" lang="en-US" altLang="ja-JP" sz="2000" dirty="0" smtClean="0"/>
          </a:p>
          <a:p>
            <a:pPr marL="914400" lvl="1" indent="-457200">
              <a:buFont typeface="+mj-lt"/>
              <a:buAutoNum type="arabicPeriod"/>
            </a:pPr>
            <a:r>
              <a:rPr lang="ja-JP" altLang="en-US" sz="2400" dirty="0" smtClean="0"/>
              <a:t>問題</a:t>
            </a:r>
            <a:endParaRPr lang="en-US" altLang="ja-JP" sz="2400" dirty="0" smtClean="0"/>
          </a:p>
          <a:p>
            <a:pPr marL="1314450" lvl="2" indent="-457200">
              <a:buFont typeface="Wingdings" pitchFamily="2" charset="2"/>
              <a:buChar char="Ø"/>
            </a:pPr>
            <a:r>
              <a:rPr lang="ja-JP" altLang="en-US" sz="2000" dirty="0" smtClean="0"/>
              <a:t>どのような場合にパターンを適用すべきかを記述したもの</a:t>
            </a:r>
            <a:endParaRPr lang="en-US" altLang="ja-JP" sz="2000" dirty="0" smtClean="0"/>
          </a:p>
          <a:p>
            <a:pPr marL="914400" lvl="1" indent="-457200">
              <a:buFont typeface="+mj-lt"/>
              <a:buAutoNum type="arabicPeriod"/>
            </a:pPr>
            <a:r>
              <a:rPr kumimoji="1" lang="ja-JP" altLang="en-US" sz="2400" dirty="0" smtClean="0"/>
              <a:t>解法</a:t>
            </a:r>
            <a:endParaRPr kumimoji="1" lang="en-US" altLang="ja-JP" sz="2400" dirty="0" smtClean="0"/>
          </a:p>
          <a:p>
            <a:pPr marL="1314450" lvl="2" indent="-457200">
              <a:buFont typeface="Wingdings" pitchFamily="2" charset="2"/>
              <a:buChar char="Ø"/>
            </a:pPr>
            <a:r>
              <a:rPr kumimoji="1" lang="ja-JP" altLang="en-US" sz="2000" dirty="0" smtClean="0"/>
              <a:t>設計問題を抽象的に記述し、クラスやオブジェクトなどの要素の配置によってどのようにその問題を解決するかを示したもの</a:t>
            </a:r>
            <a:endParaRPr kumimoji="1" lang="en-US" altLang="ja-JP" sz="2000" dirty="0" smtClean="0"/>
          </a:p>
          <a:p>
            <a:pPr marL="914400" lvl="1" indent="-457200">
              <a:buFont typeface="+mj-lt"/>
              <a:buAutoNum type="arabicPeriod"/>
            </a:pPr>
            <a:r>
              <a:rPr lang="ja-JP" altLang="en-US" sz="2400" dirty="0" smtClean="0"/>
              <a:t>結果</a:t>
            </a:r>
            <a:endParaRPr lang="en-US" altLang="ja-JP" sz="2400" dirty="0" smtClean="0"/>
          </a:p>
          <a:p>
            <a:pPr marL="1314450" lvl="2" indent="-457200">
              <a:buFont typeface="Wingdings" pitchFamily="2" charset="2"/>
              <a:buChar char="Ø"/>
            </a:pPr>
            <a:r>
              <a:rPr kumimoji="1" lang="ja-JP" altLang="en-US" sz="2000" dirty="0" smtClean="0"/>
              <a:t>パターンを適用することによる利点やトレードオフを示したもの</a:t>
            </a:r>
            <a:endParaRPr kumimoji="1" lang="ja-JP" altLang="en-US" sz="20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3600" dirty="0" smtClean="0"/>
              <a:t>デザインパターンの分類</a:t>
            </a:r>
            <a:endParaRPr kumimoji="1" lang="ja-JP" altLang="en-US" sz="3600" dirty="0"/>
          </a:p>
        </p:txBody>
      </p:sp>
      <p:graphicFrame>
        <p:nvGraphicFramePr>
          <p:cNvPr id="4" name="コンテンツ プレースホルダ 3"/>
          <p:cNvGraphicFramePr>
            <a:graphicFrameLocks noGrp="1"/>
          </p:cNvGraphicFramePr>
          <p:nvPr>
            <p:ph idx="1"/>
          </p:nvPr>
        </p:nvGraphicFramePr>
        <p:xfrm>
          <a:off x="457200" y="1052513"/>
          <a:ext cx="8229600" cy="347980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pPr algn="ctr"/>
                      <a:r>
                        <a:rPr kumimoji="1" lang="ja-JP" altLang="en-US" dirty="0" smtClean="0">
                          <a:solidFill>
                            <a:srgbClr val="FFFF00"/>
                          </a:solidFill>
                        </a:rPr>
                        <a:t>生成型</a:t>
                      </a:r>
                      <a:endParaRPr kumimoji="1" lang="ja-JP" altLang="en-US" dirty="0">
                        <a:solidFill>
                          <a:srgbClr val="FFFF00"/>
                        </a:solidFill>
                      </a:endParaRPr>
                    </a:p>
                  </a:txBody>
                  <a:tcPr>
                    <a:solidFill>
                      <a:schemeClr val="tx2"/>
                    </a:solidFill>
                  </a:tcPr>
                </a:tc>
                <a:tc>
                  <a:txBody>
                    <a:bodyPr/>
                    <a:lstStyle/>
                    <a:p>
                      <a:pPr algn="ctr"/>
                      <a:r>
                        <a:rPr kumimoji="1" lang="ja-JP" altLang="en-US" dirty="0" smtClean="0">
                          <a:solidFill>
                            <a:srgbClr val="FFFF00"/>
                          </a:solidFill>
                        </a:rPr>
                        <a:t>構造型</a:t>
                      </a:r>
                      <a:endParaRPr kumimoji="1" lang="ja-JP" altLang="en-US" dirty="0">
                        <a:solidFill>
                          <a:srgbClr val="FFFF00"/>
                        </a:solidFill>
                      </a:endParaRPr>
                    </a:p>
                  </a:txBody>
                  <a:tcPr>
                    <a:solidFill>
                      <a:schemeClr val="tx1"/>
                    </a:solidFill>
                  </a:tcPr>
                </a:tc>
                <a:tc>
                  <a:txBody>
                    <a:bodyPr/>
                    <a:lstStyle/>
                    <a:p>
                      <a:pPr algn="ctr"/>
                      <a:r>
                        <a:rPr kumimoji="1" lang="ja-JP" altLang="en-US" dirty="0" smtClean="0">
                          <a:solidFill>
                            <a:srgbClr val="FFFF00"/>
                          </a:solidFill>
                        </a:rPr>
                        <a:t>振る舞い型</a:t>
                      </a:r>
                      <a:endParaRPr kumimoji="1" lang="ja-JP" altLang="en-US" dirty="0">
                        <a:solidFill>
                          <a:srgbClr val="FFFF00"/>
                        </a:solidFill>
                      </a:endParaRPr>
                    </a:p>
                  </a:txBody>
                  <a:tcPr>
                    <a:solidFill>
                      <a:schemeClr val="tx1"/>
                    </a:solidFill>
                  </a:tcPr>
                </a:tc>
              </a:tr>
              <a:tr h="370840">
                <a:tc>
                  <a:txBody>
                    <a:bodyPr/>
                    <a:lstStyle/>
                    <a:p>
                      <a:pPr algn="ctr"/>
                      <a:r>
                        <a:rPr kumimoji="1" lang="en-US" altLang="ja-JP" dirty="0" smtClean="0"/>
                        <a:t>Abstract Factory</a:t>
                      </a:r>
                    </a:p>
                    <a:p>
                      <a:pPr algn="ctr"/>
                      <a:r>
                        <a:rPr kumimoji="1" lang="en-US" altLang="ja-JP" dirty="0" smtClean="0"/>
                        <a:t>Builder</a:t>
                      </a:r>
                    </a:p>
                    <a:p>
                      <a:pPr algn="ctr"/>
                      <a:r>
                        <a:rPr kumimoji="1" lang="en-US" altLang="ja-JP" dirty="0" smtClean="0"/>
                        <a:t>Factory Method</a:t>
                      </a:r>
                    </a:p>
                    <a:p>
                      <a:pPr algn="ctr"/>
                      <a:r>
                        <a:rPr kumimoji="1" lang="en-US" altLang="ja-JP" dirty="0" smtClean="0"/>
                        <a:t>Prototype</a:t>
                      </a:r>
                    </a:p>
                    <a:p>
                      <a:pPr algn="ctr"/>
                      <a:r>
                        <a:rPr kumimoji="1" lang="en-US" altLang="ja-JP" dirty="0" smtClean="0"/>
                        <a:t>Singleton</a:t>
                      </a:r>
                      <a:endParaRPr kumimoji="1" lang="ja-JP" altLang="en-US" dirty="0"/>
                    </a:p>
                  </a:txBody>
                  <a:tcPr>
                    <a:solidFill>
                      <a:schemeClr val="accent3">
                        <a:lumMod val="75000"/>
                      </a:schemeClr>
                    </a:solidFill>
                  </a:tcPr>
                </a:tc>
                <a:tc>
                  <a:txBody>
                    <a:bodyPr/>
                    <a:lstStyle/>
                    <a:p>
                      <a:pPr algn="ctr"/>
                      <a:r>
                        <a:rPr kumimoji="1" lang="en-US" altLang="ja-JP" dirty="0" smtClean="0"/>
                        <a:t>Adapter</a:t>
                      </a:r>
                    </a:p>
                    <a:p>
                      <a:pPr algn="ctr"/>
                      <a:r>
                        <a:rPr kumimoji="1" lang="en-US" altLang="ja-JP" dirty="0" smtClean="0"/>
                        <a:t>Bridge</a:t>
                      </a:r>
                    </a:p>
                    <a:p>
                      <a:pPr algn="ctr"/>
                      <a:r>
                        <a:rPr kumimoji="1" lang="en-US" altLang="ja-JP" dirty="0" smtClean="0"/>
                        <a:t>Composite</a:t>
                      </a:r>
                    </a:p>
                    <a:p>
                      <a:pPr algn="ctr"/>
                      <a:r>
                        <a:rPr kumimoji="1" lang="en-US" altLang="ja-JP" dirty="0" smtClean="0"/>
                        <a:t>Decorator</a:t>
                      </a:r>
                    </a:p>
                    <a:p>
                      <a:pPr algn="ctr"/>
                      <a:r>
                        <a:rPr kumimoji="1" lang="en-US" altLang="ja-JP" dirty="0" smtClean="0"/>
                        <a:t>Façade</a:t>
                      </a:r>
                    </a:p>
                    <a:p>
                      <a:pPr algn="ctr"/>
                      <a:r>
                        <a:rPr kumimoji="1" lang="en-US" altLang="ja-JP" dirty="0" smtClean="0"/>
                        <a:t>Flyweight</a:t>
                      </a:r>
                    </a:p>
                    <a:p>
                      <a:pPr algn="ctr"/>
                      <a:r>
                        <a:rPr kumimoji="1" lang="en-US" altLang="ja-JP" dirty="0" smtClean="0"/>
                        <a:t>Proxy</a:t>
                      </a:r>
                      <a:endParaRPr kumimoji="1" lang="ja-JP" altLang="en-US" dirty="0"/>
                    </a:p>
                  </a:txBody>
                  <a:tcPr>
                    <a:solidFill>
                      <a:schemeClr val="accent3">
                        <a:lumMod val="75000"/>
                      </a:schemeClr>
                    </a:solidFill>
                  </a:tcPr>
                </a:tc>
                <a:tc>
                  <a:txBody>
                    <a:bodyPr/>
                    <a:lstStyle/>
                    <a:p>
                      <a:pPr algn="ctr"/>
                      <a:r>
                        <a:rPr kumimoji="1" lang="en-US" altLang="ja-JP" dirty="0" smtClean="0"/>
                        <a:t>Chain</a:t>
                      </a:r>
                      <a:r>
                        <a:rPr kumimoji="1" lang="en-US" altLang="ja-JP" baseline="0" dirty="0" smtClean="0"/>
                        <a:t> of Responsibility</a:t>
                      </a:r>
                    </a:p>
                    <a:p>
                      <a:pPr algn="ctr"/>
                      <a:r>
                        <a:rPr kumimoji="1" lang="en-US" altLang="ja-JP" baseline="0" dirty="0" smtClean="0"/>
                        <a:t>Command</a:t>
                      </a:r>
                    </a:p>
                    <a:p>
                      <a:pPr algn="ctr"/>
                      <a:r>
                        <a:rPr kumimoji="1" lang="en-US" altLang="ja-JP" baseline="0" dirty="0" smtClean="0"/>
                        <a:t>Interpreter</a:t>
                      </a:r>
                    </a:p>
                    <a:p>
                      <a:pPr algn="ctr"/>
                      <a:r>
                        <a:rPr kumimoji="1" lang="en-US" altLang="ja-JP" baseline="0" dirty="0" smtClean="0"/>
                        <a:t>Iterator</a:t>
                      </a:r>
                    </a:p>
                    <a:p>
                      <a:pPr algn="ctr"/>
                      <a:r>
                        <a:rPr kumimoji="1" lang="en-US" altLang="ja-JP" baseline="0" dirty="0" smtClean="0"/>
                        <a:t>Mediator</a:t>
                      </a:r>
                    </a:p>
                    <a:p>
                      <a:pPr algn="ctr"/>
                      <a:r>
                        <a:rPr kumimoji="1" lang="en-US" altLang="ja-JP" baseline="0" dirty="0" smtClean="0"/>
                        <a:t>Memento</a:t>
                      </a:r>
                    </a:p>
                    <a:p>
                      <a:pPr algn="ctr"/>
                      <a:r>
                        <a:rPr kumimoji="1" lang="en-US" altLang="ja-JP" baseline="0" dirty="0" smtClean="0"/>
                        <a:t>Observer</a:t>
                      </a:r>
                    </a:p>
                    <a:p>
                      <a:pPr algn="ctr"/>
                      <a:r>
                        <a:rPr kumimoji="1" lang="en-US" altLang="ja-JP" baseline="0" dirty="0" smtClean="0"/>
                        <a:t>State</a:t>
                      </a:r>
                    </a:p>
                    <a:p>
                      <a:pPr algn="ctr"/>
                      <a:r>
                        <a:rPr kumimoji="1" lang="en-US" altLang="ja-JP" baseline="0" dirty="0" smtClean="0"/>
                        <a:t>Strategy</a:t>
                      </a:r>
                    </a:p>
                    <a:p>
                      <a:pPr algn="ctr"/>
                      <a:r>
                        <a:rPr kumimoji="1" lang="en-US" altLang="ja-JP" baseline="0" dirty="0" smtClean="0"/>
                        <a:t>Template Method</a:t>
                      </a:r>
                    </a:p>
                    <a:p>
                      <a:pPr algn="ctr"/>
                      <a:r>
                        <a:rPr kumimoji="1" lang="en-US" altLang="ja-JP" baseline="0" dirty="0" smtClean="0"/>
                        <a:t>Visitor</a:t>
                      </a:r>
                      <a:endParaRPr kumimoji="1" lang="ja-JP" altLang="en-US" dirty="0"/>
                    </a:p>
                  </a:txBody>
                  <a:tcPr>
                    <a:solidFill>
                      <a:schemeClr val="accent3">
                        <a:lumMod val="75000"/>
                      </a:schemeClr>
                    </a:solidFill>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3600" dirty="0" smtClean="0"/>
              <a:t>生成型デザインパターン</a:t>
            </a:r>
            <a:endParaRPr kumimoji="1" lang="ja-JP" altLang="en-US" sz="3600" dirty="0"/>
          </a:p>
        </p:txBody>
      </p:sp>
      <p:sp>
        <p:nvSpPr>
          <p:cNvPr id="3" name="コンテンツ プレースホルダ 2"/>
          <p:cNvSpPr>
            <a:spLocks noGrp="1"/>
          </p:cNvSpPr>
          <p:nvPr>
            <p:ph idx="1"/>
          </p:nvPr>
        </p:nvSpPr>
        <p:spPr/>
        <p:txBody>
          <a:bodyPr/>
          <a:lstStyle/>
          <a:p>
            <a:pPr>
              <a:buFont typeface="Wingdings" pitchFamily="2" charset="2"/>
              <a:buChar char="l"/>
            </a:pPr>
            <a:r>
              <a:rPr kumimoji="1" lang="ja-JP" altLang="en-US" sz="2800" dirty="0" smtClean="0"/>
              <a:t>なぜ重要か</a:t>
            </a:r>
            <a:endParaRPr kumimoji="1" lang="en-US" altLang="ja-JP" sz="2800" dirty="0" smtClean="0"/>
          </a:p>
          <a:p>
            <a:pPr lvl="1">
              <a:buFont typeface="Wingdings" pitchFamily="2" charset="2"/>
              <a:buChar char="Ø"/>
            </a:pPr>
            <a:r>
              <a:rPr lang="ja-JP" altLang="en-US" sz="2400" dirty="0" smtClean="0"/>
              <a:t>使用される</a:t>
            </a:r>
            <a:r>
              <a:rPr kumimoji="1" lang="ja-JP" altLang="en-US" sz="2400" dirty="0" smtClean="0"/>
              <a:t>具象クラスに関する情報を隠蔽したい</a:t>
            </a:r>
            <a:endParaRPr kumimoji="1" lang="en-US" altLang="ja-JP" sz="2400" dirty="0" smtClean="0"/>
          </a:p>
          <a:p>
            <a:pPr lvl="2">
              <a:buFont typeface="Arial" pitchFamily="34" charset="0"/>
              <a:buChar char="▲"/>
            </a:pPr>
            <a:r>
              <a:rPr lang="ja-JP" altLang="en-US" sz="2000" dirty="0" smtClean="0"/>
              <a:t>クラス名を明示することで、生成されるクラスとの間に依存関係が発生してしまうため</a:t>
            </a:r>
            <a:endParaRPr lang="en-US" altLang="ja-JP" sz="2000" dirty="0" smtClean="0"/>
          </a:p>
          <a:p>
            <a:pPr lvl="1">
              <a:buFont typeface="Wingdings" pitchFamily="2" charset="2"/>
              <a:buChar char="Ø"/>
            </a:pPr>
            <a:r>
              <a:rPr kumimoji="1" lang="ja-JP" altLang="en-US" sz="2400" dirty="0" smtClean="0"/>
              <a:t>インスタンスが生成され、組み合わされる方法を隠蔽したい</a:t>
            </a:r>
            <a:endParaRPr kumimoji="1" lang="en-US" altLang="ja-JP" sz="2400" dirty="0" smtClean="0"/>
          </a:p>
          <a:p>
            <a:pPr lvl="2">
              <a:buFont typeface="Arial" pitchFamily="34" charset="0"/>
              <a:buChar char="▲"/>
            </a:pPr>
            <a:r>
              <a:rPr kumimoji="1" lang="ja-JP" altLang="en-US" sz="2000" dirty="0" smtClean="0"/>
              <a:t>オブジェクト生成オペレーションの詳細やクラス同士の関係を隠蔽することで、変更に強い設計にするため</a:t>
            </a:r>
            <a:endParaRPr kumimoji="1" lang="en-US" altLang="ja-JP" sz="2000" dirty="0" smtClean="0"/>
          </a:p>
          <a:p>
            <a:pPr>
              <a:buFont typeface="Wingdings" pitchFamily="2" charset="2"/>
              <a:buChar char="l"/>
            </a:pPr>
            <a:r>
              <a:rPr kumimoji="1" lang="ja-JP" altLang="en-US" sz="2800" dirty="0" smtClean="0"/>
              <a:t>関連する技術</a:t>
            </a:r>
            <a:r>
              <a:rPr lang="ja-JP" altLang="en-US" sz="2800" dirty="0" smtClean="0"/>
              <a:t>・方法論</a:t>
            </a:r>
            <a:endParaRPr kumimoji="1" lang="en-US" altLang="ja-JP" sz="2800" dirty="0" smtClean="0"/>
          </a:p>
          <a:p>
            <a:pPr lvl="1">
              <a:buFont typeface="Wingdings" pitchFamily="2" charset="2"/>
              <a:buChar char="Ø"/>
            </a:pPr>
            <a:r>
              <a:rPr lang="ja-JP" altLang="en-US" sz="2400" dirty="0" smtClean="0"/>
              <a:t>リフレクション</a:t>
            </a:r>
            <a:endParaRPr lang="en-US" altLang="ja-JP" sz="2400" dirty="0" smtClean="0"/>
          </a:p>
          <a:p>
            <a:pPr lvl="1">
              <a:buFont typeface="Wingdings" pitchFamily="2" charset="2"/>
              <a:buChar char="Ø"/>
            </a:pPr>
            <a:r>
              <a:rPr kumimoji="1" lang="en-US" altLang="ja-JP" sz="2400" dirty="0" smtClean="0"/>
              <a:t>DI(Dependency Injection)</a:t>
            </a:r>
          </a:p>
          <a:p>
            <a:pPr lvl="1">
              <a:buFont typeface="Arial" pitchFamily="34" charset="0"/>
              <a:buChar char="▲"/>
            </a:pPr>
            <a:endParaRPr kumimoji="1" lang="ja-JP" alt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z="3600" dirty="0" smtClean="0"/>
              <a:t>Singleton</a:t>
            </a:r>
            <a:r>
              <a:rPr kumimoji="1" lang="ja-JP" altLang="en-US" sz="3600" dirty="0" smtClean="0"/>
              <a:t>パターン</a:t>
            </a:r>
            <a:r>
              <a:rPr kumimoji="1" lang="en-US" altLang="ja-JP" sz="3600" dirty="0" smtClean="0"/>
              <a:t>(1)</a:t>
            </a:r>
            <a:endParaRPr kumimoji="1" lang="ja-JP" altLang="en-US" sz="3600" dirty="0"/>
          </a:p>
        </p:txBody>
      </p:sp>
      <p:sp>
        <p:nvSpPr>
          <p:cNvPr id="3" name="コンテンツ プレースホルダ 2"/>
          <p:cNvSpPr>
            <a:spLocks noGrp="1"/>
          </p:cNvSpPr>
          <p:nvPr>
            <p:ph idx="1"/>
          </p:nvPr>
        </p:nvSpPr>
        <p:spPr/>
        <p:txBody>
          <a:bodyPr/>
          <a:lstStyle/>
          <a:p>
            <a:pPr>
              <a:buFont typeface="Wingdings" pitchFamily="2" charset="2"/>
              <a:buChar char="l"/>
            </a:pPr>
            <a:r>
              <a:rPr kumimoji="1" lang="ja-JP" altLang="en-US" sz="2800" dirty="0" smtClean="0"/>
              <a:t>目的</a:t>
            </a:r>
            <a:endParaRPr kumimoji="1" lang="en-US" altLang="ja-JP" sz="2800" dirty="0" smtClean="0"/>
          </a:p>
          <a:p>
            <a:pPr lvl="1">
              <a:buFont typeface="Wingdings" pitchFamily="2" charset="2"/>
              <a:buChar char="Ø"/>
            </a:pPr>
            <a:r>
              <a:rPr lang="ja-JP" altLang="en-US" sz="2400" dirty="0" smtClean="0"/>
              <a:t>クラスがただ一つのインスタンスを持つことを保証する</a:t>
            </a:r>
            <a:endParaRPr lang="en-US" altLang="ja-JP" dirty="0" smtClean="0"/>
          </a:p>
          <a:p>
            <a:pPr lvl="2">
              <a:buFont typeface="Arial" pitchFamily="34" charset="0"/>
              <a:buChar char="▲"/>
            </a:pPr>
            <a:r>
              <a:rPr lang="ja-JP" altLang="en-US" sz="2000" dirty="0" smtClean="0"/>
              <a:t>アプリケーション全体で使用する設定情報を保持するオブジェクトなど、常に単一のオブジェクトにアクセスする必要がある場合</a:t>
            </a:r>
            <a:endParaRPr lang="en-US" altLang="ja-JP" sz="2000" dirty="0" smtClean="0"/>
          </a:p>
          <a:p>
            <a:pPr>
              <a:buFont typeface="Wingdings" pitchFamily="2" charset="2"/>
              <a:buChar char="l"/>
            </a:pPr>
            <a:r>
              <a:rPr lang="ja-JP" altLang="en-US" sz="2800" dirty="0" smtClean="0"/>
              <a:t>実装</a:t>
            </a:r>
            <a:endParaRPr lang="en-US" altLang="ja-JP" sz="2400" dirty="0" smtClean="0"/>
          </a:p>
          <a:p>
            <a:pPr lvl="1">
              <a:buFont typeface="Wingdings" pitchFamily="2" charset="2"/>
              <a:buChar char="Ø"/>
            </a:pPr>
            <a:r>
              <a:rPr lang="ja-JP" altLang="en-US" sz="2400" dirty="0" smtClean="0"/>
              <a:t>クラスをインスタンス化するオペレーションをクラス内部に隠蔽する</a:t>
            </a:r>
            <a:endParaRPr lang="en-US" altLang="ja-JP" sz="2400" dirty="0" smtClean="0"/>
          </a:p>
          <a:p>
            <a:pPr lvl="2">
              <a:buFont typeface="Arial" pitchFamily="34" charset="0"/>
              <a:buChar char="▲"/>
            </a:pPr>
            <a:r>
              <a:rPr lang="ja-JP" altLang="en-US" sz="2000" dirty="0" smtClean="0"/>
              <a:t>通常はクラスのコンストラクタを非</a:t>
            </a:r>
            <a:r>
              <a:rPr lang="en-US" altLang="ja-JP" sz="2000" dirty="0" smtClean="0"/>
              <a:t>public</a:t>
            </a:r>
            <a:r>
              <a:rPr lang="ja-JP" altLang="en-US" sz="2000" dirty="0" smtClean="0"/>
              <a:t>で定義する</a:t>
            </a:r>
            <a:endParaRPr lang="en-US" altLang="ja-JP" sz="2000" dirty="0" smtClean="0"/>
          </a:p>
          <a:p>
            <a:pPr lvl="1">
              <a:buFont typeface="Wingdings" pitchFamily="2" charset="2"/>
              <a:buChar char="Ø"/>
            </a:pPr>
            <a:r>
              <a:rPr lang="ja-JP" altLang="en-US" sz="2400" dirty="0" smtClean="0"/>
              <a:t>インスタンスにグローバルにアクセスできるインタフェースを公開する</a:t>
            </a:r>
            <a:endParaRPr lang="en-US" altLang="ja-JP" sz="2400" dirty="0" smtClean="0"/>
          </a:p>
          <a:p>
            <a:pPr lvl="2">
              <a:buFont typeface="Arial" pitchFamily="34" charset="0"/>
              <a:buChar char="▲"/>
            </a:pPr>
            <a:r>
              <a:rPr lang="ja-JP" altLang="en-US" sz="2000" dirty="0" smtClean="0"/>
              <a:t>通常はクラスの</a:t>
            </a:r>
            <a:r>
              <a:rPr lang="en-US" altLang="ja-JP" sz="2000" dirty="0" smtClean="0"/>
              <a:t>public</a:t>
            </a:r>
            <a:r>
              <a:rPr lang="ja-JP" altLang="en-US" sz="2000" dirty="0" smtClean="0"/>
              <a:t>なメソッド</a:t>
            </a:r>
            <a:endParaRPr lang="en-US" altLang="ja-JP" sz="2000" dirty="0" smtClean="0"/>
          </a:p>
          <a:p>
            <a:pPr lvl="2">
              <a:buFont typeface="Arial" pitchFamily="34" charset="0"/>
              <a:buChar char="▲"/>
            </a:pPr>
            <a:r>
              <a:rPr lang="en-US" altLang="ja-JP" sz="2000" dirty="0" smtClean="0"/>
              <a:t>.NET Framework</a:t>
            </a:r>
            <a:r>
              <a:rPr lang="ja-JP" altLang="en-US" sz="2000" dirty="0" smtClean="0"/>
              <a:t>では</a:t>
            </a:r>
            <a:r>
              <a:rPr lang="en-US" altLang="ja-JP" sz="2000" dirty="0" smtClean="0"/>
              <a:t>public</a:t>
            </a:r>
            <a:r>
              <a:rPr lang="ja-JP" altLang="en-US" sz="2000" dirty="0" smtClean="0"/>
              <a:t>なプロパティも使用される</a:t>
            </a:r>
            <a:endParaRPr lang="en-US" altLang="ja-JP" sz="20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z="3600" dirty="0" smtClean="0"/>
              <a:t>Singleton</a:t>
            </a:r>
            <a:r>
              <a:rPr kumimoji="1" lang="ja-JP" altLang="en-US" sz="3600" dirty="0" smtClean="0"/>
              <a:t>パターン</a:t>
            </a:r>
            <a:r>
              <a:rPr lang="en-US" altLang="ja-JP" sz="3600" dirty="0" smtClean="0"/>
              <a:t>(2)</a:t>
            </a:r>
            <a:endParaRPr kumimoji="1" lang="ja-JP" altLang="en-US" sz="3600" dirty="0"/>
          </a:p>
        </p:txBody>
      </p:sp>
      <p:sp>
        <p:nvSpPr>
          <p:cNvPr id="17" name="コンテンツ プレースホルダ 2"/>
          <p:cNvSpPr>
            <a:spLocks noGrp="1"/>
          </p:cNvSpPr>
          <p:nvPr>
            <p:ph idx="1"/>
          </p:nvPr>
        </p:nvSpPr>
        <p:spPr>
          <a:xfrm>
            <a:off x="457200" y="1052513"/>
            <a:ext cx="8229600" cy="519100"/>
          </a:xfrm>
        </p:spPr>
        <p:txBody>
          <a:bodyPr/>
          <a:lstStyle/>
          <a:p>
            <a:pPr>
              <a:buFont typeface="Wingdings" pitchFamily="2" charset="2"/>
              <a:buChar char="l"/>
            </a:pPr>
            <a:r>
              <a:rPr lang="ja-JP" altLang="en-US" sz="2800" dirty="0" smtClean="0"/>
              <a:t>構造</a:t>
            </a:r>
            <a:endParaRPr lang="en-US" altLang="ja-JP" sz="2800" dirty="0" smtClean="0"/>
          </a:p>
          <a:p>
            <a:pPr>
              <a:buFont typeface="Wingdings" pitchFamily="2" charset="2"/>
              <a:buChar char="l"/>
            </a:pPr>
            <a:endParaRPr kumimoji="1" lang="en-US" altLang="ja-JP" sz="2800" dirty="0" smtClean="0"/>
          </a:p>
        </p:txBody>
      </p:sp>
      <p:graphicFrame>
        <p:nvGraphicFramePr>
          <p:cNvPr id="12" name="オブジェクト 11"/>
          <p:cNvGraphicFramePr>
            <a:graphicFrameLocks noChangeAspect="1"/>
          </p:cNvGraphicFramePr>
          <p:nvPr/>
        </p:nvGraphicFramePr>
        <p:xfrm>
          <a:off x="1428728" y="1714488"/>
          <a:ext cx="6456363" cy="4316413"/>
        </p:xfrm>
        <a:graphic>
          <a:graphicData uri="http://schemas.openxmlformats.org/presentationml/2006/ole">
            <p:oleObj spid="_x0000_s1026" name="Visio" r:id="rId3" imgW="6124410" imgH="4092695" progId="Visio.Drawing.11">
              <p:embed/>
            </p:oleObj>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z="3600" dirty="0" smtClean="0"/>
              <a:t>Singleton</a:t>
            </a:r>
            <a:r>
              <a:rPr kumimoji="1" lang="ja-JP" altLang="en-US" sz="3600" dirty="0" smtClean="0"/>
              <a:t>パターン</a:t>
            </a:r>
            <a:r>
              <a:rPr kumimoji="1" lang="en-US" altLang="ja-JP" sz="3600" dirty="0" smtClean="0"/>
              <a:t>(3)</a:t>
            </a:r>
            <a:endParaRPr kumimoji="1" lang="ja-JP" altLang="en-US" sz="3600" dirty="0"/>
          </a:p>
        </p:txBody>
      </p:sp>
      <p:sp>
        <p:nvSpPr>
          <p:cNvPr id="3" name="コンテンツ プレースホルダ 2"/>
          <p:cNvSpPr>
            <a:spLocks noGrp="1"/>
          </p:cNvSpPr>
          <p:nvPr>
            <p:ph idx="1"/>
          </p:nvPr>
        </p:nvSpPr>
        <p:spPr/>
        <p:txBody>
          <a:bodyPr/>
          <a:lstStyle/>
          <a:p>
            <a:pPr>
              <a:buFont typeface="Wingdings" pitchFamily="2" charset="2"/>
              <a:buChar char="l"/>
            </a:pPr>
            <a:r>
              <a:rPr lang="ja-JP" altLang="en-US" sz="2800" dirty="0" smtClean="0"/>
              <a:t>変化に対する設計</a:t>
            </a:r>
            <a:endParaRPr lang="en-US" altLang="ja-JP" sz="2800" dirty="0" smtClean="0"/>
          </a:p>
          <a:p>
            <a:pPr lvl="1">
              <a:buFont typeface="Wingdings" pitchFamily="2" charset="2"/>
              <a:buChar char="Ø"/>
            </a:pPr>
            <a:r>
              <a:rPr lang="ja-JP" altLang="en-US" sz="2400" dirty="0" smtClean="0"/>
              <a:t>クラスオペレーションより柔軟</a:t>
            </a:r>
            <a:endParaRPr lang="en-US" altLang="ja-JP" sz="2400" dirty="0" smtClean="0"/>
          </a:p>
          <a:p>
            <a:pPr lvl="2">
              <a:buFont typeface="Arial" pitchFamily="34" charset="0"/>
              <a:buChar char="▲"/>
            </a:pPr>
            <a:r>
              <a:rPr lang="ja-JP" altLang="en-US" sz="2000" dirty="0" smtClean="0"/>
              <a:t>クラスメンバに対するオペレーションでは型を隠蔽できない</a:t>
            </a:r>
            <a:endParaRPr lang="en-US" altLang="ja-JP" sz="2000" dirty="0" smtClean="0"/>
          </a:p>
          <a:p>
            <a:pPr lvl="1">
              <a:buFont typeface="Wingdings" pitchFamily="2" charset="2"/>
              <a:buChar char="Ø"/>
            </a:pPr>
            <a:r>
              <a:rPr lang="ja-JP" altLang="en-US" sz="2400" dirty="0" smtClean="0"/>
              <a:t>サブクラスのインスタンスを返すよう、アクセスメソッドの実装を変更できる</a:t>
            </a:r>
            <a:endParaRPr lang="en-US" altLang="ja-JP" sz="2400" dirty="0" smtClean="0"/>
          </a:p>
          <a:p>
            <a:pPr lvl="2">
              <a:buFont typeface="Arial" pitchFamily="34" charset="0"/>
              <a:buChar char="▲"/>
            </a:pPr>
            <a:r>
              <a:rPr lang="en-US" altLang="ja-JP" sz="2000" dirty="0" smtClean="0"/>
              <a:t>Factory Method</a:t>
            </a:r>
            <a:r>
              <a:rPr lang="ja-JP" altLang="en-US" sz="2000" dirty="0" smtClean="0"/>
              <a:t>パターンに似た使用方法</a:t>
            </a:r>
            <a:endParaRPr lang="en-US" altLang="ja-JP" sz="2000" dirty="0" smtClean="0"/>
          </a:p>
          <a:p>
            <a:pPr lvl="1">
              <a:buFont typeface="Wingdings" pitchFamily="2" charset="2"/>
              <a:buChar char="Ø"/>
            </a:pPr>
            <a:r>
              <a:rPr lang="ja-JP" altLang="en-US" sz="2400" dirty="0" smtClean="0"/>
              <a:t>インスタンスの数を変更することができる</a:t>
            </a:r>
            <a:endParaRPr lang="en-US" altLang="ja-JP" sz="2400" dirty="0" smtClean="0"/>
          </a:p>
          <a:p>
            <a:pPr lvl="2">
              <a:buFont typeface="Arial" pitchFamily="34" charset="0"/>
              <a:buChar char="▲"/>
            </a:pPr>
            <a:r>
              <a:rPr lang="ja-JP" altLang="en-US" sz="2000" dirty="0" smtClean="0"/>
              <a:t>オブジェクトプーリングへの変更など</a:t>
            </a:r>
            <a:endParaRPr lang="en-US" altLang="ja-JP" sz="2000" dirty="0" smtClean="0"/>
          </a:p>
          <a:p>
            <a:pPr lvl="2">
              <a:buFont typeface="Arial" pitchFamily="34" charset="0"/>
              <a:buChar char="▲"/>
            </a:pPr>
            <a:endParaRPr lang="en-US" altLang="ja-JP" sz="200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z="3600" dirty="0" smtClean="0"/>
              <a:t>Singleton</a:t>
            </a:r>
            <a:r>
              <a:rPr kumimoji="1" lang="ja-JP" altLang="en-US" sz="3600" dirty="0" smtClean="0"/>
              <a:t>パターン</a:t>
            </a:r>
            <a:r>
              <a:rPr kumimoji="1" lang="en-US" altLang="ja-JP" sz="3600" dirty="0" smtClean="0"/>
              <a:t>(4)</a:t>
            </a:r>
            <a:endParaRPr kumimoji="1" lang="ja-JP" altLang="en-US" sz="3600" dirty="0"/>
          </a:p>
        </p:txBody>
      </p:sp>
      <p:sp>
        <p:nvSpPr>
          <p:cNvPr id="3" name="コンテンツ プレースホルダ 2"/>
          <p:cNvSpPr>
            <a:spLocks noGrp="1"/>
          </p:cNvSpPr>
          <p:nvPr>
            <p:ph idx="1"/>
          </p:nvPr>
        </p:nvSpPr>
        <p:spPr/>
        <p:txBody>
          <a:bodyPr/>
          <a:lstStyle/>
          <a:p>
            <a:pPr>
              <a:buFont typeface="Wingdings" pitchFamily="2" charset="2"/>
              <a:buChar char="l"/>
            </a:pPr>
            <a:r>
              <a:rPr kumimoji="1" lang="ja-JP" altLang="en-US" sz="2800" dirty="0" smtClean="0"/>
              <a:t>注意点</a:t>
            </a:r>
            <a:endParaRPr kumimoji="1" lang="en-US" altLang="ja-JP" sz="2800" dirty="0" smtClean="0"/>
          </a:p>
          <a:p>
            <a:pPr lvl="1">
              <a:buFont typeface="Wingdings" pitchFamily="2" charset="2"/>
              <a:buChar char="Ø"/>
            </a:pPr>
            <a:r>
              <a:rPr kumimoji="1" lang="en-US" altLang="ja-JP" sz="2400" dirty="0" smtClean="0"/>
              <a:t>Singleton</a:t>
            </a:r>
            <a:r>
              <a:rPr kumimoji="1" lang="ja-JP" altLang="en-US" sz="2400" dirty="0" smtClean="0"/>
              <a:t>インスタンスの初期化のタイミングに注意する</a:t>
            </a:r>
            <a:endParaRPr kumimoji="1" lang="en-US" altLang="ja-JP" sz="2400" dirty="0" smtClean="0"/>
          </a:p>
          <a:p>
            <a:pPr lvl="2">
              <a:buFont typeface="Arial" pitchFamily="34" charset="0"/>
              <a:buChar char="▲"/>
            </a:pPr>
            <a:r>
              <a:rPr lang="ja-JP" altLang="en-US" sz="2000" dirty="0" smtClean="0"/>
              <a:t>マルチスレッド環境での遅延初期化</a:t>
            </a:r>
            <a:endParaRPr lang="en-US" altLang="ja-JP" sz="2000" dirty="0" smtClean="0"/>
          </a:p>
          <a:p>
            <a:pPr lvl="2">
              <a:buFont typeface="Arial" pitchFamily="34" charset="0"/>
              <a:buChar char="▲"/>
            </a:pPr>
            <a:r>
              <a:rPr lang="ja-JP" altLang="en-US" sz="2000" dirty="0" smtClean="0"/>
              <a:t>静的初期化</a:t>
            </a:r>
            <a:endParaRPr lang="en-US" altLang="ja-JP" sz="2000" dirty="0" smtClean="0"/>
          </a:p>
          <a:p>
            <a:pPr lvl="1">
              <a:buFont typeface="Wingdings" pitchFamily="2" charset="2"/>
              <a:buChar char="Ø"/>
            </a:pPr>
            <a:r>
              <a:rPr kumimoji="1" lang="en-US" altLang="ja-JP" sz="2400" dirty="0" smtClean="0"/>
              <a:t>.NET Framework</a:t>
            </a:r>
            <a:r>
              <a:rPr lang="ja-JP" altLang="en-US" sz="2400" dirty="0" smtClean="0"/>
              <a:t>ではコンストラクタを</a:t>
            </a:r>
            <a:r>
              <a:rPr lang="en-US" altLang="ja-JP" sz="2400" dirty="0" smtClean="0"/>
              <a:t>private</a:t>
            </a:r>
            <a:r>
              <a:rPr lang="ja-JP" altLang="en-US" sz="2400" dirty="0" smtClean="0"/>
              <a:t>にしても、別の方法でインスタンスを生成できる</a:t>
            </a:r>
            <a:endParaRPr lang="en-US" altLang="ja-JP" sz="2400" dirty="0" smtClean="0"/>
          </a:p>
          <a:p>
            <a:pPr lvl="2">
              <a:buFont typeface="Arial" pitchFamily="34" charset="0"/>
              <a:buChar char="▲"/>
            </a:pPr>
            <a:r>
              <a:rPr kumimoji="1" lang="en-US" altLang="ja-JP" sz="2000" dirty="0" smtClean="0"/>
              <a:t>Activator.CreateInstance</a:t>
            </a:r>
          </a:p>
          <a:p>
            <a:pPr lvl="2">
              <a:buFont typeface="Arial" pitchFamily="34" charset="0"/>
              <a:buChar char="▲"/>
            </a:pPr>
            <a:r>
              <a:rPr kumimoji="1" lang="en-US" altLang="ja-JP" sz="2000" dirty="0" err="1" smtClean="0"/>
              <a:t>ConstructorInfo.Invoke</a:t>
            </a:r>
            <a:endParaRPr kumimoji="1" lang="en-US" altLang="ja-JP" sz="2000" dirty="0" smtClean="0"/>
          </a:p>
          <a:p>
            <a:pPr>
              <a:buFont typeface="Wingdings" pitchFamily="2" charset="2"/>
              <a:buChar char="l"/>
            </a:pPr>
            <a:r>
              <a:rPr kumimoji="1" lang="ja-JP" altLang="en-US" sz="2800" dirty="0" smtClean="0"/>
              <a:t>参考</a:t>
            </a:r>
            <a:endParaRPr kumimoji="1" lang="en-US" altLang="ja-JP" sz="2800" dirty="0" smtClean="0"/>
          </a:p>
          <a:p>
            <a:pPr lvl="1">
              <a:buFont typeface="Wingdings" pitchFamily="2" charset="2"/>
              <a:buChar char="Ø"/>
            </a:pPr>
            <a:r>
              <a:rPr lang="ja-JP" altLang="en-US" sz="2400" dirty="0" smtClean="0"/>
              <a:t>「</a:t>
            </a:r>
            <a:r>
              <a:rPr lang="en-US" altLang="ja-JP" sz="2400" dirty="0" smtClean="0"/>
              <a:t>C#</a:t>
            </a:r>
            <a:r>
              <a:rPr lang="ja-JP" altLang="en-US" sz="2400" dirty="0" smtClean="0"/>
              <a:t>でのシングルトンの実装」</a:t>
            </a:r>
            <a:endParaRPr lang="en-US" altLang="ja-JP" sz="2400" dirty="0" smtClean="0"/>
          </a:p>
          <a:p>
            <a:pPr lvl="1">
              <a:buNone/>
            </a:pPr>
            <a:r>
              <a:rPr lang="en-US" sz="2000" b="1" dirty="0" smtClean="0"/>
              <a:t>	</a:t>
            </a:r>
            <a:r>
              <a:rPr lang="en-US" sz="2000" dirty="0" smtClean="0">
                <a:hlinkClick r:id="rId3"/>
              </a:rPr>
              <a:t>http://msdn.microsoft.com/library/ja/default.asp?url=/library/ja/dnpatterns/htm/ImpSingletonInCsharp.asp</a:t>
            </a:r>
            <a:endParaRPr lang="ja-JP" altLang="en-US" sz="2000" dirty="0" smtClean="0"/>
          </a:p>
          <a:p>
            <a:pPr lvl="1">
              <a:buFont typeface="Wingdings" pitchFamily="2" charset="2"/>
              <a:buChar char="Ø"/>
            </a:pPr>
            <a:endParaRPr kumimoji="1" lang="ja-JP" alt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プレゼンテーション1">
  <a:themeElements>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プレゼンテーション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extraClrScheme>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プレゼンテーション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プレゼンテーション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プレゼンテーション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プレゼンテーション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プレゼンテーション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プレゼンテーション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プレゼンテーション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プレゼンテーション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プレゼンテーション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プレゼンテーション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プレゼンテーション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WankumaTemplate</Template>
  <TotalTime>2435</TotalTime>
  <Words>1313</Words>
  <Application>Microsoft Office PowerPoint</Application>
  <PresentationFormat>画面に合わせる (4:3)</PresentationFormat>
  <Paragraphs>166</Paragraphs>
  <Slides>24</Slides>
  <Notes>6</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24</vt:i4>
      </vt:variant>
    </vt:vector>
  </HeadingPairs>
  <TitlesOfParts>
    <vt:vector size="26" baseType="lpstr">
      <vt:lpstr>プレゼンテーション1</vt:lpstr>
      <vt:lpstr>Visio</vt:lpstr>
      <vt:lpstr>変化に強いプログラミング ～デザインパターン第一章「生成」～</vt:lpstr>
      <vt:lpstr>デザインパターンとは何か(1)</vt:lpstr>
      <vt:lpstr>デザインパターンとは何か(2)</vt:lpstr>
      <vt:lpstr>デザインパターンの分類</vt:lpstr>
      <vt:lpstr>生成型デザインパターン</vt:lpstr>
      <vt:lpstr>Singletonパターン(1)</vt:lpstr>
      <vt:lpstr>Singletonパターン(2)</vt:lpstr>
      <vt:lpstr>Singletonパターン(3)</vt:lpstr>
      <vt:lpstr>Singletonパターン(4)</vt:lpstr>
      <vt:lpstr>Factory Methodパターン(1)</vt:lpstr>
      <vt:lpstr>Factory Methodパターン(2)</vt:lpstr>
      <vt:lpstr>Factory Methodパターン(3)</vt:lpstr>
      <vt:lpstr>Abstract Factoryパターン(1)</vt:lpstr>
      <vt:lpstr>Abstract Factoryパターン(2)</vt:lpstr>
      <vt:lpstr>Abstract Factoryパターン(3)</vt:lpstr>
      <vt:lpstr>Builderパターン(1)</vt:lpstr>
      <vt:lpstr>Builderパターン(2)</vt:lpstr>
      <vt:lpstr>Builderパターン(3)</vt:lpstr>
      <vt:lpstr>Prototypeパターン(1)</vt:lpstr>
      <vt:lpstr>Prototypeパターン(2)</vt:lpstr>
      <vt:lpstr>Prototypeパターン(3)</vt:lpstr>
      <vt:lpstr>Prototypeパターン(4)</vt:lpstr>
      <vt:lpstr>リフレクション</vt:lpstr>
      <vt:lpstr>DI(Dependency Injection)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デザインパターン第一章「生成」</dc:title>
  <dc:creator>akihiro.takada</dc:creator>
  <cp:lastModifiedBy>中　博俊</cp:lastModifiedBy>
  <cp:revision>152</cp:revision>
  <dcterms:created xsi:type="dcterms:W3CDTF">2007-05-21T16:38:03Z</dcterms:created>
  <dcterms:modified xsi:type="dcterms:W3CDTF">2007-06-05T10:37:16Z</dcterms:modified>
  <cp:contentStatus>最終版</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