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sldIdLst>
    <p:sldId id="265" r:id="rId2"/>
    <p:sldId id="266" r:id="rId3"/>
    <p:sldId id="267" r:id="rId4"/>
    <p:sldId id="268" r:id="rId5"/>
    <p:sldId id="269" r:id="rId6"/>
    <p:sldId id="270" r:id="rId7"/>
    <p:sldId id="272" r:id="rId8"/>
    <p:sldId id="274" r:id="rId9"/>
    <p:sldId id="275" r:id="rId10"/>
    <p:sldId id="276" r:id="rId11"/>
    <p:sldId id="273" r:id="rId12"/>
    <p:sldId id="277" r:id="rId13"/>
    <p:sldId id="278" r:id="rId14"/>
    <p:sldId id="271" r:id="rId15"/>
    <p:sldId id="279" r:id="rId16"/>
    <p:sldId id="280" r:id="rId17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170" y="-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2007/6/5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クリックしてタイトルを入力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C:\Users\localnaka\Desktop\wankuma-logo20.bmp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46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68313" y="6165850"/>
            <a:ext cx="152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4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4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4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400" dirty="0" smtClean="0">
                <a:solidFill>
                  <a:schemeClr val="tx2"/>
                </a:solidFill>
                <a:ea typeface="ＭＳ Ｐゴシック" pitchFamily="50" charset="-128"/>
              </a:rPr>
              <a:t>#8</a:t>
            </a:r>
            <a:endParaRPr kumimoji="0" lang="en-US" altLang="ja-JP" sz="24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DSL</a:t>
            </a:r>
            <a:r>
              <a:rPr lang="ja-JP" altLang="en-US" dirty="0" smtClean="0"/>
              <a:t>シリーズ第</a:t>
            </a:r>
            <a:r>
              <a:rPr lang="en-US" altLang="ja-JP" dirty="0" smtClean="0"/>
              <a:t>1</a:t>
            </a:r>
            <a:r>
              <a:rPr lang="ja-JP" altLang="en-US" dirty="0" smtClean="0"/>
              <a:t>回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ja-JP" dirty="0" smtClean="0"/>
          </a:p>
          <a:p>
            <a:pPr eaLnBrk="1" hangingPunct="1"/>
            <a:endParaRPr lang="en-US" altLang="ja-JP" dirty="0" smtClean="0"/>
          </a:p>
          <a:p>
            <a:pPr algn="ctr" eaLnBrk="1" hangingPunct="1">
              <a:buNone/>
            </a:pPr>
            <a:r>
              <a:rPr lang="en-US" altLang="ja-JP" sz="11500" dirty="0" smtClean="0"/>
              <a:t>DSL</a:t>
            </a:r>
            <a:r>
              <a:rPr lang="ja-JP" altLang="en-US" sz="11500" dirty="0" smtClean="0"/>
              <a:t>とは？</a:t>
            </a:r>
            <a:endParaRPr lang="en-US" altLang="ja-JP" sz="11500" dirty="0" smtClean="0"/>
          </a:p>
          <a:p>
            <a:pPr algn="ctr" eaLnBrk="1" hangingPunct="1">
              <a:buNone/>
            </a:pPr>
            <a:r>
              <a:rPr lang="en-US" altLang="ja-JP" sz="4000" dirty="0" smtClean="0"/>
              <a:t>by </a:t>
            </a:r>
            <a:r>
              <a:rPr lang="ja-JP" altLang="en-US" sz="4000" dirty="0" smtClean="0"/>
              <a:t>中博俊</a:t>
            </a:r>
            <a:endParaRPr lang="ja-JP" altLang="ja-JP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ワークフローデザイナ</a:t>
            </a:r>
            <a:r>
              <a:rPr lang="en-US" altLang="ja-JP" dirty="0" smtClean="0"/>
              <a:t>(WF)</a:t>
            </a:r>
            <a:endParaRPr kumimoji="1" lang="en-US" altLang="ja-JP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928670"/>
            <a:ext cx="17335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5" y="1928802"/>
            <a:ext cx="5900779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屈折矢印 5"/>
          <p:cNvSpPr/>
          <p:nvPr/>
        </p:nvSpPr>
        <p:spPr>
          <a:xfrm rot="10800000" flipH="1">
            <a:off x="2928926" y="1142984"/>
            <a:ext cx="785818" cy="71438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143372" y="150017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XOML</a:t>
            </a:r>
            <a:endParaRPr kumimoji="1" lang="ja-JP" alt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3857628"/>
            <a:ext cx="6643734" cy="2102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屈折矢印 8"/>
          <p:cNvSpPr/>
          <p:nvPr/>
        </p:nvSpPr>
        <p:spPr>
          <a:xfrm rot="10800000">
            <a:off x="2143108" y="3143248"/>
            <a:ext cx="714380" cy="71438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71472" y="3214686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MSIL</a:t>
            </a:r>
            <a:r>
              <a:rPr kumimoji="1" lang="ja-JP" altLang="en-US" dirty="0" smtClean="0"/>
              <a:t>に直接</a:t>
            </a:r>
            <a:r>
              <a:rPr kumimoji="1" lang="en-US" altLang="ja-JP" dirty="0" smtClean="0"/>
              <a:t>MIXIN ?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SQL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214554"/>
            <a:ext cx="4547461" cy="895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1120080"/>
            <a:ext cx="2319345" cy="5010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屈折矢印 5"/>
          <p:cNvSpPr/>
          <p:nvPr/>
        </p:nvSpPr>
        <p:spPr>
          <a:xfrm rot="5400000">
            <a:off x="5000628" y="3143248"/>
            <a:ext cx="714380" cy="71438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57224" y="1785926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SQL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000496" y="5715016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結果ではあるけれど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SQL Server Integration Service(SSIS)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571612"/>
            <a:ext cx="2428892" cy="2795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3143248"/>
            <a:ext cx="42862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屈折矢印 6"/>
          <p:cNvSpPr/>
          <p:nvPr/>
        </p:nvSpPr>
        <p:spPr>
          <a:xfrm rot="5400000">
            <a:off x="3143240" y="4286256"/>
            <a:ext cx="714380" cy="71438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85786" y="1142984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SSIS</a:t>
            </a:r>
            <a:r>
              <a:rPr kumimoji="1" lang="ja-JP" altLang="en-US" dirty="0" smtClean="0"/>
              <a:t>プロジェクトデザイナ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143372" y="2714620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SSIS</a:t>
            </a:r>
            <a:r>
              <a:rPr kumimoji="1" lang="ja-JP" altLang="en-US" dirty="0" smtClean="0"/>
              <a:t>パッケージ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ASP.NET</a:t>
            </a:r>
            <a:endParaRPr lang="en-US" altLang="ja-JP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3" y="1000108"/>
            <a:ext cx="3333773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286124"/>
            <a:ext cx="319087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1934" y="2000240"/>
            <a:ext cx="4866239" cy="415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屈折矢印 7"/>
          <p:cNvSpPr/>
          <p:nvPr/>
        </p:nvSpPr>
        <p:spPr>
          <a:xfrm rot="16200000" flipH="1" flipV="1">
            <a:off x="3393261" y="5464995"/>
            <a:ext cx="785818" cy="714356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 rot="5400000">
            <a:off x="1893075" y="2678901"/>
            <a:ext cx="642942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71472" y="642918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ASP.NET</a:t>
            </a:r>
            <a:r>
              <a:rPr kumimoji="1" lang="ja-JP" altLang="en-US" dirty="0" smtClean="0"/>
              <a:t>デザイナ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42910" y="285749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/>
              <a:t>aspx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071934" y="1571612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C#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VB</a:t>
            </a:r>
            <a:r>
              <a:rPr kumimoji="1" lang="ja-JP" altLang="en-US" dirty="0" smtClean="0"/>
              <a:t>のコード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DSL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データセットデザイナ</a:t>
            </a:r>
            <a:endParaRPr kumimoji="1" lang="en-US" altLang="ja-JP" dirty="0" smtClean="0"/>
          </a:p>
          <a:p>
            <a:r>
              <a:rPr kumimoji="1" lang="en-US" altLang="ja-JP" dirty="0" smtClean="0"/>
              <a:t>SQL</a:t>
            </a:r>
          </a:p>
          <a:p>
            <a:r>
              <a:rPr lang="en-US" altLang="ja-JP" dirty="0" smtClean="0"/>
              <a:t>Windows Form </a:t>
            </a:r>
            <a:r>
              <a:rPr lang="ja-JP" altLang="en-US" dirty="0" smtClean="0"/>
              <a:t>デザイナ</a:t>
            </a:r>
            <a:endParaRPr lang="en-US" altLang="ja-JP" dirty="0" smtClean="0"/>
          </a:p>
          <a:p>
            <a:r>
              <a:rPr kumimoji="1" lang="en-US" altLang="ja-JP" dirty="0" smtClean="0"/>
              <a:t>XAML</a:t>
            </a:r>
            <a:r>
              <a:rPr kumimoji="1" lang="ja-JP" altLang="en-US" dirty="0" smtClean="0"/>
              <a:t>デザイナ</a:t>
            </a:r>
            <a:r>
              <a:rPr kumimoji="1" lang="en-US" altLang="ja-JP" dirty="0" smtClean="0"/>
              <a:t>(WPF)</a:t>
            </a:r>
          </a:p>
          <a:p>
            <a:r>
              <a:rPr lang="ja-JP" altLang="en-US" dirty="0" smtClean="0"/>
              <a:t>ワークフローデザイナ</a:t>
            </a:r>
            <a:r>
              <a:rPr lang="en-US" altLang="ja-JP" dirty="0" smtClean="0"/>
              <a:t>(WF)</a:t>
            </a:r>
            <a:endParaRPr kumimoji="1" lang="en-US" altLang="ja-JP" dirty="0" smtClean="0"/>
          </a:p>
          <a:p>
            <a:r>
              <a:rPr lang="en-US" altLang="ja-JP" dirty="0" smtClean="0"/>
              <a:t>SQL Server Integration Service(SSIS)</a:t>
            </a:r>
          </a:p>
          <a:p>
            <a:r>
              <a:rPr kumimoji="1" lang="en-US" altLang="ja-JP" dirty="0" smtClean="0"/>
              <a:t>ASP.NET</a:t>
            </a: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あなたも</a:t>
            </a:r>
            <a:r>
              <a:rPr lang="en-US" altLang="ja-JP" dirty="0" smtClean="0"/>
              <a:t>DSL</a:t>
            </a:r>
            <a:r>
              <a:rPr lang="ja-JP" altLang="en-US" dirty="0" smtClean="0"/>
              <a:t>を作っていませんか？</a:t>
            </a:r>
            <a:endParaRPr lang="en-US" altLang="ja-JP" dirty="0" smtClean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kumimoji="1" lang="ja-JP" altLang="en-US" dirty="0" smtClean="0"/>
              <a:t>あなたも</a:t>
            </a:r>
            <a:r>
              <a:rPr kumimoji="1" lang="en-US" altLang="ja-JP" dirty="0" smtClean="0"/>
              <a:t>DSL</a:t>
            </a:r>
            <a:r>
              <a:rPr kumimoji="1" lang="ja-JP" altLang="en-US" dirty="0" smtClean="0"/>
              <a:t>を作った経験がきっとある</a:t>
            </a:r>
            <a:endParaRPr kumimoji="1" lang="ja-JP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285992"/>
            <a:ext cx="3449854" cy="1452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1571611"/>
            <a:ext cx="3986226" cy="4355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屈折矢印 5"/>
          <p:cNvSpPr/>
          <p:nvPr/>
        </p:nvSpPr>
        <p:spPr>
          <a:xfrm rot="5400000">
            <a:off x="3750463" y="3536157"/>
            <a:ext cx="785818" cy="857256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8596" y="1857364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Excel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ja-JP" dirty="0" smtClean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kumimoji="1" lang="ja-JP" altLang="en-US" sz="7200" dirty="0" smtClean="0"/>
              <a:t>さぁあなたも</a:t>
            </a:r>
            <a:r>
              <a:rPr kumimoji="1" lang="en-US" altLang="ja-JP" sz="7200" dirty="0" smtClean="0"/>
              <a:t>DSL</a:t>
            </a:r>
            <a:r>
              <a:rPr kumimoji="1" lang="ja-JP" altLang="en-US" sz="7200" dirty="0" smtClean="0"/>
              <a:t>を作っていきましょう。</a:t>
            </a:r>
            <a:endParaRPr kumimoji="1" lang="en-US" altLang="ja-JP" sz="7200" dirty="0" smtClean="0"/>
          </a:p>
          <a:p>
            <a:pPr>
              <a:buNone/>
            </a:pPr>
            <a:endParaRPr lang="en-US" altLang="ja-JP" sz="7200" dirty="0" smtClean="0"/>
          </a:p>
          <a:p>
            <a:pPr>
              <a:buNone/>
            </a:pPr>
            <a:r>
              <a:rPr kumimoji="1" lang="ja-JP" altLang="en-US" sz="4000" dirty="0" smtClean="0"/>
              <a:t>次回以降</a:t>
            </a:r>
            <a:r>
              <a:rPr kumimoji="1" lang="en-US" altLang="ja-JP" sz="4000" dirty="0" smtClean="0"/>
              <a:t>SSIS</a:t>
            </a:r>
            <a:r>
              <a:rPr kumimoji="1" lang="ja-JP" altLang="en-US" sz="4000" dirty="0" smtClean="0"/>
              <a:t>や</a:t>
            </a:r>
            <a:r>
              <a:rPr kumimoji="1" lang="en-US" altLang="ja-JP" sz="4000" dirty="0" smtClean="0"/>
              <a:t>WF</a:t>
            </a:r>
            <a:r>
              <a:rPr kumimoji="1" lang="ja-JP" altLang="en-US" sz="4000" dirty="0" smtClean="0"/>
              <a:t>を研究します。</a:t>
            </a:r>
            <a:endParaRPr kumimoji="1" lang="ja-JP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DSL</a:t>
            </a:r>
            <a:r>
              <a:rPr kumimoji="1" lang="ja-JP" altLang="en-US" dirty="0" smtClean="0"/>
              <a:t>とは？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z="4400" dirty="0" smtClean="0"/>
              <a:t>Domain Specific Language </a:t>
            </a:r>
            <a:br>
              <a:rPr lang="en-US" altLang="ja-JP" sz="4400" dirty="0" smtClean="0"/>
            </a:br>
            <a:r>
              <a:rPr lang="ja-JP" altLang="en-US" sz="4400" dirty="0" smtClean="0"/>
              <a:t>↓</a:t>
            </a:r>
            <a:endParaRPr lang="en-US" altLang="ja-JP" sz="4400" dirty="0" smtClean="0"/>
          </a:p>
          <a:p>
            <a:r>
              <a:rPr lang="ja-JP" altLang="en-US" sz="4400" dirty="0" smtClean="0"/>
              <a:t>領域特有言語</a:t>
            </a:r>
            <a:r>
              <a:rPr lang="en-US" altLang="ja-JP" sz="4400" dirty="0" smtClean="0"/>
              <a:t/>
            </a:r>
            <a:br>
              <a:rPr lang="en-US" altLang="ja-JP" sz="4400" dirty="0" smtClean="0"/>
            </a:br>
            <a:r>
              <a:rPr lang="ja-JP" altLang="en-US" sz="4400" dirty="0" smtClean="0"/>
              <a:t>↓</a:t>
            </a:r>
            <a:endParaRPr lang="en-US" altLang="ja-JP" sz="4400" dirty="0" smtClean="0"/>
          </a:p>
          <a:p>
            <a:r>
              <a:rPr lang="ja-JP" altLang="en-US" sz="4400" dirty="0" smtClean="0"/>
              <a:t>役割を明確にした言語</a:t>
            </a:r>
            <a:endParaRPr lang="en-US" altLang="ja-JP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勝手に言語分類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ja-JP" altLang="en-US" sz="4400" dirty="0" smtClean="0"/>
              <a:t>言語の種類を乱暴に</a:t>
            </a:r>
            <a:r>
              <a:rPr lang="en-US" altLang="ja-JP" sz="4400" dirty="0" smtClean="0"/>
              <a:t>3</a:t>
            </a:r>
            <a:r>
              <a:rPr lang="ja-JP" altLang="en-US" sz="4400" dirty="0" smtClean="0"/>
              <a:t>種類に分類してみる。</a:t>
            </a:r>
            <a:endParaRPr lang="en-US" altLang="ja-JP" sz="4400" dirty="0" smtClean="0"/>
          </a:p>
          <a:p>
            <a:endParaRPr lang="en-US" altLang="ja-JP" sz="4400" dirty="0" smtClean="0"/>
          </a:p>
          <a:p>
            <a:r>
              <a:rPr lang="ja-JP" altLang="en-US" sz="4400" dirty="0" smtClean="0"/>
              <a:t>フル言語</a:t>
            </a:r>
            <a:endParaRPr lang="en-US" altLang="ja-JP" sz="4400" dirty="0" smtClean="0"/>
          </a:p>
          <a:p>
            <a:r>
              <a:rPr lang="ja-JP" altLang="en-US" sz="4400" dirty="0" smtClean="0"/>
              <a:t>スクリプト言語</a:t>
            </a:r>
            <a:endParaRPr lang="en-US" altLang="ja-JP" sz="4400" dirty="0" smtClean="0"/>
          </a:p>
          <a:p>
            <a:r>
              <a:rPr lang="en-US" altLang="ja-JP" sz="4400" dirty="0" smtClean="0"/>
              <a:t>DSL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勝手に言語分類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フル言語</a:t>
            </a:r>
            <a:endParaRPr lang="en-US" altLang="ja-JP" dirty="0" smtClean="0"/>
          </a:p>
          <a:p>
            <a:pPr lvl="1"/>
            <a:r>
              <a:rPr lang="ja-JP" altLang="en-US" sz="2400" dirty="0" smtClean="0"/>
              <a:t>メモリ操作、ファイル操作、通信、外部プログラム呼び出しなど何でもできる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おもにコンパイルする</a:t>
            </a:r>
            <a:endParaRPr lang="en-US" altLang="ja-JP" sz="2400" dirty="0" smtClean="0"/>
          </a:p>
          <a:p>
            <a:r>
              <a:rPr lang="ja-JP" altLang="en-US" dirty="0" smtClean="0"/>
              <a:t>スクリプト言語</a:t>
            </a:r>
            <a:endParaRPr lang="en-US" altLang="ja-JP" dirty="0" smtClean="0"/>
          </a:p>
          <a:p>
            <a:pPr lvl="1"/>
            <a:r>
              <a:rPr lang="ja-JP" altLang="en-US" sz="2400" dirty="0" smtClean="0"/>
              <a:t>何でも</a:t>
            </a:r>
            <a:r>
              <a:rPr lang="ja-JP" altLang="en-US" sz="2400" dirty="0" err="1" smtClean="0"/>
              <a:t>は</a:t>
            </a:r>
            <a:r>
              <a:rPr lang="ja-JP" altLang="en-US" sz="2400" dirty="0" smtClean="0"/>
              <a:t>できない。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おもにインタプリタで実行する</a:t>
            </a:r>
            <a:endParaRPr lang="en-US" altLang="ja-JP" sz="2400" dirty="0" smtClean="0"/>
          </a:p>
          <a:p>
            <a:r>
              <a:rPr lang="en-US" altLang="ja-JP" dirty="0" smtClean="0"/>
              <a:t>DSL</a:t>
            </a:r>
          </a:p>
          <a:p>
            <a:pPr lvl="1"/>
            <a:r>
              <a:rPr lang="ja-JP" altLang="en-US" sz="2400" dirty="0" smtClean="0"/>
              <a:t>ちょっとしかできない。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おもにコードジェネレートする。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フル言語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C</a:t>
            </a:r>
          </a:p>
          <a:p>
            <a:r>
              <a:rPr kumimoji="1" lang="en-US" altLang="ja-JP" dirty="0" smtClean="0"/>
              <a:t>C++</a:t>
            </a:r>
          </a:p>
          <a:p>
            <a:r>
              <a:rPr kumimoji="1" lang="en-US" altLang="ja-JP" dirty="0" smtClean="0"/>
              <a:t>C#</a:t>
            </a:r>
          </a:p>
          <a:p>
            <a:r>
              <a:rPr lang="en-US" altLang="ja-JP" dirty="0" smtClean="0"/>
              <a:t>Visual Basic</a:t>
            </a:r>
          </a:p>
          <a:p>
            <a:r>
              <a:rPr kumimoji="1" lang="en-US" altLang="ja-JP" dirty="0" smtClean="0"/>
              <a:t>Java</a:t>
            </a:r>
          </a:p>
          <a:p>
            <a:r>
              <a:rPr kumimoji="1" lang="en-US" altLang="ja-JP" dirty="0" smtClean="0"/>
              <a:t>Delphi(Pascal)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スクリプト言語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Java Script</a:t>
            </a:r>
          </a:p>
          <a:p>
            <a:r>
              <a:rPr lang="en-US" altLang="ja-JP" dirty="0" smtClean="0"/>
              <a:t>VB Script</a:t>
            </a:r>
          </a:p>
          <a:p>
            <a:r>
              <a:rPr kumimoji="1" lang="en-US" altLang="ja-JP" dirty="0" smtClean="0"/>
              <a:t>Shell(</a:t>
            </a:r>
            <a:r>
              <a:rPr kumimoji="1" lang="en-US" altLang="ja-JP" dirty="0" err="1" smtClean="0"/>
              <a:t>csh</a:t>
            </a:r>
            <a:r>
              <a:rPr kumimoji="1" lang="en-US" altLang="ja-JP" dirty="0" smtClean="0"/>
              <a:t>, </a:t>
            </a:r>
            <a:r>
              <a:rPr kumimoji="1" lang="en-US" altLang="ja-JP" dirty="0" err="1" smtClean="0"/>
              <a:t>ksh</a:t>
            </a:r>
            <a:r>
              <a:rPr kumimoji="1" lang="en-US" altLang="ja-JP" dirty="0" smtClean="0"/>
              <a:t>, bash</a:t>
            </a:r>
            <a:r>
              <a:rPr kumimoji="1" lang="ja-JP" altLang="en-US" dirty="0" smtClean="0"/>
              <a:t>等も</a:t>
            </a:r>
            <a:r>
              <a:rPr kumimoji="1" lang="en-US" altLang="ja-JP" dirty="0" smtClean="0"/>
              <a:t>)</a:t>
            </a:r>
          </a:p>
          <a:p>
            <a:r>
              <a:rPr kumimoji="1" lang="en-US" altLang="ja-JP" dirty="0" err="1" smtClean="0"/>
              <a:t>PowerShell</a:t>
            </a:r>
            <a:endParaRPr kumimoji="1" lang="en-US" altLang="ja-JP" dirty="0" smtClean="0"/>
          </a:p>
          <a:p>
            <a:r>
              <a:rPr lang="en-US" altLang="ja-JP" dirty="0" smtClean="0"/>
              <a:t>Perl</a:t>
            </a:r>
          </a:p>
          <a:p>
            <a:r>
              <a:rPr kumimoji="1" lang="en-US" altLang="ja-JP" dirty="0" smtClean="0"/>
              <a:t>PHP</a:t>
            </a:r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データセットデザイナ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142984"/>
            <a:ext cx="1676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2571744"/>
            <a:ext cx="3134640" cy="2228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屈折矢印 5"/>
          <p:cNvSpPr/>
          <p:nvPr/>
        </p:nvSpPr>
        <p:spPr>
          <a:xfrm rot="5400000">
            <a:off x="607191" y="2250273"/>
            <a:ext cx="714380" cy="642942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57290" y="2143116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XSD(XML</a:t>
            </a:r>
            <a:r>
              <a:rPr kumimoji="1" lang="ja-JP" altLang="en-US" dirty="0" smtClean="0"/>
              <a:t>スキーマ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685800"/>
            <a:ext cx="27146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屈折矢印 8"/>
          <p:cNvSpPr/>
          <p:nvPr/>
        </p:nvSpPr>
        <p:spPr>
          <a:xfrm rot="5400000">
            <a:off x="4107653" y="4964917"/>
            <a:ext cx="714380" cy="642942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643306" y="5715016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C#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VB</a:t>
            </a:r>
            <a:r>
              <a:rPr kumimoji="1" lang="ja-JP" altLang="en-US" dirty="0" smtClean="0"/>
              <a:t>のコード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Windows Forms</a:t>
            </a:r>
            <a:r>
              <a:rPr kumimoji="1" lang="ja-JP" altLang="en-US" dirty="0" smtClean="0"/>
              <a:t> デザイナ</a:t>
            </a:r>
            <a:endParaRPr kumimoji="1" lang="ja-JP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000107"/>
            <a:ext cx="2786082" cy="2282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928669"/>
            <a:ext cx="4572032" cy="4926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屈折矢印 7"/>
          <p:cNvSpPr/>
          <p:nvPr/>
        </p:nvSpPr>
        <p:spPr>
          <a:xfrm rot="5400000">
            <a:off x="1750199" y="3464719"/>
            <a:ext cx="714380" cy="642942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85852" y="4214818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C#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VB</a:t>
            </a:r>
            <a:r>
              <a:rPr kumimoji="1" lang="ja-JP" altLang="en-US" dirty="0" smtClean="0"/>
              <a:t>のコード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XAML</a:t>
            </a:r>
            <a:r>
              <a:rPr kumimoji="1" lang="ja-JP" altLang="en-US" dirty="0" smtClean="0"/>
              <a:t>デザイナ</a:t>
            </a:r>
            <a:r>
              <a:rPr kumimoji="1" lang="en-US" altLang="ja-JP" dirty="0" smtClean="0"/>
              <a:t>(WPF)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71472" y="3071810"/>
            <a:ext cx="4071966" cy="2554287"/>
          </a:xfrm>
        </p:spPr>
        <p:txBody>
          <a:bodyPr/>
          <a:lstStyle/>
          <a:p>
            <a:pPr>
              <a:buNone/>
            </a:pPr>
            <a:r>
              <a:rPr lang="en-US" altLang="ja-JP" sz="1400" dirty="0" smtClean="0"/>
              <a:t>&lt;Grid&gt;</a:t>
            </a:r>
          </a:p>
          <a:p>
            <a:pPr>
              <a:buNone/>
            </a:pPr>
            <a:r>
              <a:rPr lang="en-US" altLang="ja-JP" sz="1400" dirty="0" smtClean="0"/>
              <a:t>    &lt;</a:t>
            </a:r>
            <a:r>
              <a:rPr lang="en-US" altLang="ja-JP" sz="1400" dirty="0" err="1" smtClean="0"/>
              <a:t>TextBox</a:t>
            </a:r>
            <a:r>
              <a:rPr lang="en-US" altLang="ja-JP" sz="1400" dirty="0" smtClean="0"/>
              <a:t> Margin="18,17,0,0" Name="textBox1" Height="26" </a:t>
            </a:r>
            <a:r>
              <a:rPr lang="en-US" altLang="ja-JP" sz="1400" dirty="0" err="1" smtClean="0"/>
              <a:t>HorizontalAlignment</a:t>
            </a:r>
            <a:r>
              <a:rPr lang="en-US" altLang="ja-JP" sz="1400" dirty="0" smtClean="0"/>
              <a:t>="Left" </a:t>
            </a:r>
            <a:r>
              <a:rPr lang="en-US" altLang="ja-JP" sz="1400" dirty="0" err="1" smtClean="0"/>
              <a:t>VerticalAlignment</a:t>
            </a:r>
            <a:r>
              <a:rPr lang="en-US" altLang="ja-JP" sz="1400" dirty="0" smtClean="0"/>
              <a:t>="Top" Width="100"&gt;&lt;/</a:t>
            </a:r>
            <a:r>
              <a:rPr lang="en-US" altLang="ja-JP" sz="1400" dirty="0" err="1" smtClean="0"/>
              <a:t>TextBox</a:t>
            </a:r>
            <a:r>
              <a:rPr lang="en-US" altLang="ja-JP" sz="1400" dirty="0" smtClean="0"/>
              <a:t>&gt;</a:t>
            </a:r>
          </a:p>
          <a:p>
            <a:pPr>
              <a:buNone/>
            </a:pPr>
            <a:r>
              <a:rPr lang="en-US" altLang="ja-JP" sz="1400" dirty="0" smtClean="0"/>
              <a:t>    &lt;Button Height="23" Margin="21,51,0,0" Name="button1" </a:t>
            </a:r>
            <a:r>
              <a:rPr lang="en-US" altLang="ja-JP" sz="1400" dirty="0" err="1" smtClean="0"/>
              <a:t>VerticalAlignment</a:t>
            </a:r>
            <a:r>
              <a:rPr lang="en-US" altLang="ja-JP" sz="1400" dirty="0" smtClean="0"/>
              <a:t>="Top" </a:t>
            </a:r>
            <a:r>
              <a:rPr lang="en-US" altLang="ja-JP" sz="1400" dirty="0" err="1" smtClean="0"/>
              <a:t>HorizontalAlignment</a:t>
            </a:r>
            <a:r>
              <a:rPr lang="en-US" altLang="ja-JP" sz="1400" dirty="0" smtClean="0"/>
              <a:t>="Left" Width="75"&gt;Button&lt;/Button&gt;</a:t>
            </a:r>
            <a:endParaRPr kumimoji="1" lang="ja-JP" altLang="en-US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928670"/>
            <a:ext cx="180975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テキスト ボックス 4"/>
          <p:cNvSpPr txBox="1"/>
          <p:nvPr/>
        </p:nvSpPr>
        <p:spPr>
          <a:xfrm>
            <a:off x="4643438" y="1643050"/>
            <a:ext cx="42148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 void </a:t>
            </a:r>
            <a:r>
              <a:rPr lang="en-US" altLang="ja-JP" sz="1200" dirty="0" err="1" smtClean="0"/>
              <a:t>System.Windows.Markup.IComponentConnector.Connect</a:t>
            </a:r>
            <a:r>
              <a:rPr lang="en-US" altLang="ja-JP" sz="1200" dirty="0" smtClean="0"/>
              <a:t>(</a:t>
            </a:r>
            <a:r>
              <a:rPr lang="en-US" altLang="ja-JP" sz="1200" dirty="0" err="1" smtClean="0"/>
              <a:t>int</a:t>
            </a:r>
            <a:r>
              <a:rPr lang="en-US" altLang="ja-JP" sz="1200" dirty="0" smtClean="0"/>
              <a:t> </a:t>
            </a:r>
            <a:r>
              <a:rPr lang="en-US" altLang="ja-JP" sz="1200" dirty="0" err="1" smtClean="0"/>
              <a:t>connectionId</a:t>
            </a:r>
            <a:r>
              <a:rPr lang="en-US" altLang="ja-JP" sz="1200" dirty="0" smtClean="0"/>
              <a:t>, object target) {</a:t>
            </a:r>
          </a:p>
          <a:p>
            <a:r>
              <a:rPr lang="en-US" altLang="ja-JP" sz="1200" dirty="0" smtClean="0"/>
              <a:t>            switch (</a:t>
            </a:r>
            <a:r>
              <a:rPr lang="en-US" altLang="ja-JP" sz="1200" dirty="0" err="1" smtClean="0"/>
              <a:t>connectionId</a:t>
            </a:r>
            <a:r>
              <a:rPr lang="en-US" altLang="ja-JP" sz="1200" dirty="0" smtClean="0"/>
              <a:t>)</a:t>
            </a:r>
          </a:p>
          <a:p>
            <a:r>
              <a:rPr lang="en-US" altLang="ja-JP" sz="1200" dirty="0" smtClean="0"/>
              <a:t>            {</a:t>
            </a:r>
          </a:p>
          <a:p>
            <a:r>
              <a:rPr lang="en-US" altLang="ja-JP" sz="1200" dirty="0" smtClean="0"/>
              <a:t>            case 1:</a:t>
            </a:r>
          </a:p>
          <a:p>
            <a:r>
              <a:rPr lang="en-US" altLang="ja-JP" sz="1200" dirty="0" smtClean="0"/>
              <a:t>            this.textBox1 = ((</a:t>
            </a:r>
            <a:r>
              <a:rPr lang="en-US" altLang="ja-JP" sz="1200" dirty="0" err="1" smtClean="0"/>
              <a:t>System.Windows.Controls.TextBox</a:t>
            </a:r>
            <a:r>
              <a:rPr lang="en-US" altLang="ja-JP" sz="1200" dirty="0" smtClean="0"/>
              <a:t>)(target));</a:t>
            </a:r>
          </a:p>
          <a:p>
            <a:r>
              <a:rPr lang="en-US" altLang="ja-JP" sz="1200" dirty="0" smtClean="0"/>
              <a:t>            return;</a:t>
            </a:r>
          </a:p>
          <a:p>
            <a:r>
              <a:rPr lang="en-US" altLang="ja-JP" sz="1200" dirty="0" smtClean="0"/>
              <a:t>            case 2:</a:t>
            </a:r>
          </a:p>
          <a:p>
            <a:r>
              <a:rPr lang="en-US" altLang="ja-JP" sz="1200" dirty="0" smtClean="0"/>
              <a:t>            this.button1 = ((</a:t>
            </a:r>
            <a:r>
              <a:rPr lang="en-US" altLang="ja-JP" sz="1200" dirty="0" err="1" smtClean="0"/>
              <a:t>System.Windows.Controls.Button</a:t>
            </a:r>
            <a:r>
              <a:rPr lang="en-US" altLang="ja-JP" sz="1200" dirty="0" smtClean="0"/>
              <a:t>)(target));</a:t>
            </a:r>
          </a:p>
          <a:p>
            <a:r>
              <a:rPr lang="en-US" altLang="ja-JP" sz="1200" dirty="0" smtClean="0"/>
              <a:t>            return;</a:t>
            </a:r>
          </a:p>
          <a:p>
            <a:r>
              <a:rPr lang="en-US" altLang="ja-JP" sz="1200" dirty="0" smtClean="0"/>
              <a:t>            }</a:t>
            </a:r>
          </a:p>
          <a:p>
            <a:r>
              <a:rPr lang="en-US" altLang="ja-JP" sz="1200" dirty="0" smtClean="0"/>
              <a:t>            </a:t>
            </a:r>
            <a:r>
              <a:rPr lang="en-US" altLang="ja-JP" sz="1200" dirty="0" err="1" smtClean="0"/>
              <a:t>this._contentLoaded</a:t>
            </a:r>
            <a:r>
              <a:rPr lang="en-US" altLang="ja-JP" sz="1200" dirty="0" smtClean="0"/>
              <a:t> = true;</a:t>
            </a:r>
          </a:p>
          <a:p>
            <a:r>
              <a:rPr lang="en-US" altLang="ja-JP" sz="1200" dirty="0" smtClean="0"/>
              <a:t>        }</a:t>
            </a:r>
            <a:endParaRPr kumimoji="1" lang="ja-JP" altLang="en-US" sz="1200" dirty="0"/>
          </a:p>
        </p:txBody>
      </p:sp>
      <p:sp>
        <p:nvSpPr>
          <p:cNvPr id="6" name="屈折矢印 5"/>
          <p:cNvSpPr/>
          <p:nvPr/>
        </p:nvSpPr>
        <p:spPr>
          <a:xfrm rot="10800000" flipH="1">
            <a:off x="2428860" y="1714488"/>
            <a:ext cx="785818" cy="71438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屈折矢印 7"/>
          <p:cNvSpPr/>
          <p:nvPr/>
        </p:nvSpPr>
        <p:spPr>
          <a:xfrm rot="16200000" flipV="1">
            <a:off x="3911198" y="2303852"/>
            <a:ext cx="714381" cy="821537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72000" y="5429264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※WPF</a:t>
            </a:r>
            <a:r>
              <a:rPr lang="ja-JP" altLang="en-US" dirty="0" smtClean="0"/>
              <a:t>はほかにも動的解釈などしている</a:t>
            </a:r>
            <a:endParaRPr lang="en-US" altLang="ja-JP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00034" y="2571744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XAML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72000" y="1142984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C#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VB</a:t>
            </a:r>
            <a:r>
              <a:rPr kumimoji="1" lang="ja-JP" altLang="en-US" dirty="0" smtClean="0"/>
              <a:t>のコード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プレゼンテーション1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</TotalTime>
  <Words>367</Words>
  <Application>Microsoft Office PowerPoint</Application>
  <PresentationFormat>画面に合わせる (4:3)</PresentationFormat>
  <Paragraphs>90</Paragraphs>
  <Slides>16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プレゼンテーション1</vt:lpstr>
      <vt:lpstr>DSLシリーズ第1回</vt:lpstr>
      <vt:lpstr>DSLとは？</vt:lpstr>
      <vt:lpstr>勝手に言語分類</vt:lpstr>
      <vt:lpstr>勝手に言語分類</vt:lpstr>
      <vt:lpstr>フル言語</vt:lpstr>
      <vt:lpstr>スクリプト言語</vt:lpstr>
      <vt:lpstr>データセットデザイナ</vt:lpstr>
      <vt:lpstr>Windows Forms デザイナ</vt:lpstr>
      <vt:lpstr>XAMLデザイナ(WPF)</vt:lpstr>
      <vt:lpstr>ワークフローデザイナ(WF)</vt:lpstr>
      <vt:lpstr>SQL</vt:lpstr>
      <vt:lpstr>SQL Server Integration Service(SSIS)</vt:lpstr>
      <vt:lpstr>ASP.NET</vt:lpstr>
      <vt:lpstr>DSL</vt:lpstr>
      <vt:lpstr>あなたもDSLを作っていませんか？</vt:lpstr>
      <vt:lpstr>スライド 16</vt:lpstr>
    </vt:vector>
  </TitlesOfParts>
  <Company>UG Software.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わんくま同盟 大阪勉強会 #1</dc:title>
  <dc:creator>中 博俊</dc:creator>
  <cp:lastModifiedBy>中　博俊</cp:lastModifiedBy>
  <cp:revision>54</cp:revision>
  <dcterms:created xsi:type="dcterms:W3CDTF">2006-05-15T04:25:02Z</dcterms:created>
  <dcterms:modified xsi:type="dcterms:W3CDTF">2007-06-05T10:38:26Z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