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66" r:id="rId2"/>
    <p:sldId id="265" r:id="rId3"/>
    <p:sldId id="267" r:id="rId4"/>
    <p:sldId id="268" r:id="rId5"/>
    <p:sldId id="269" r:id="rId6"/>
    <p:sldId id="271" r:id="rId7"/>
    <p:sldId id="272" r:id="rId8"/>
    <p:sldId id="277" r:id="rId9"/>
    <p:sldId id="278" r:id="rId10"/>
    <p:sldId id="279" r:id="rId11"/>
    <p:sldId id="280" r:id="rId12"/>
    <p:sldId id="274" r:id="rId13"/>
    <p:sldId id="276" r:id="rId14"/>
    <p:sldId id="281" r:id="rId15"/>
    <p:sldId id="282" r:id="rId1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40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3D958D6-C73F-4742-A638-1887805AF6FA}" type="datetimeFigureOut">
              <a:rPr lang="ja-JP" altLang="en-US"/>
              <a:pPr>
                <a:defRPr/>
              </a:pPr>
              <a:t>2007/6/5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F5329A6-5CFE-45AE-B8BD-53F125FB7B7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localnaka\Desktop\wankuma-logo20.bm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400" dirty="0">
                <a:solidFill>
                  <a:schemeClr val="tx2"/>
                </a:solidFill>
                <a:ea typeface="ＭＳ Ｐゴシック" pitchFamily="50" charset="-128"/>
              </a:rPr>
              <a:t>同盟 東京勉強会 </a:t>
            </a:r>
            <a:r>
              <a:rPr kumimoji="0" lang="en-US" altLang="ja-JP" sz="2400" dirty="0">
                <a:solidFill>
                  <a:schemeClr val="tx2"/>
                </a:solidFill>
                <a:ea typeface="ＭＳ Ｐゴシック" pitchFamily="50" charset="-128"/>
              </a:rPr>
              <a:t>#8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テキスト ボックス 3"/>
          <p:cNvSpPr txBox="1">
            <a:spLocks noChangeArrowheads="1"/>
          </p:cNvSpPr>
          <p:nvPr/>
        </p:nvSpPr>
        <p:spPr bwMode="auto">
          <a:xfrm>
            <a:off x="1071563" y="1500188"/>
            <a:ext cx="6654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800" b="1"/>
              <a:t>STL/CLR </a:t>
            </a:r>
            <a:r>
              <a:rPr lang="ja-JP" altLang="en-US" sz="4800" b="1"/>
              <a:t>による </a:t>
            </a:r>
            <a:endParaRPr lang="en-US" altLang="ja-JP" sz="4800" b="1"/>
          </a:p>
          <a:p>
            <a:r>
              <a:rPr lang="en-US" altLang="ja-JP" sz="4800" b="1"/>
              <a:t>Generic Programming</a:t>
            </a:r>
            <a:endParaRPr lang="ja-JP" altLang="en-US" sz="3200" b="1"/>
          </a:p>
        </p:txBody>
      </p:sp>
      <p:sp>
        <p:nvSpPr>
          <p:cNvPr id="15362" name="テキスト ボックス 4"/>
          <p:cNvSpPr txBox="1">
            <a:spLocks noChangeArrowheads="1"/>
          </p:cNvSpPr>
          <p:nvPr/>
        </p:nvSpPr>
        <p:spPr bwMode="auto">
          <a:xfrm>
            <a:off x="5572125" y="3786188"/>
            <a:ext cx="22923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/>
              <a:t>わんくま同盟</a:t>
            </a:r>
            <a:r>
              <a:rPr lang="en-US" altLang="ja-JP"/>
              <a:t/>
            </a:r>
            <a:br>
              <a:rPr lang="en-US" altLang="ja-JP"/>
            </a:br>
            <a:r>
              <a:rPr lang="en-US" altLang="ja-JP" b="1"/>
              <a:t>MVP for Visual C++</a:t>
            </a:r>
          </a:p>
          <a:p>
            <a:r>
              <a:rPr lang="en-US" altLang="ja-JP" sz="3600" b="1" i="1"/>
              <a:t>επιστημη</a:t>
            </a:r>
            <a:br>
              <a:rPr lang="en-US" altLang="ja-JP" sz="3600" b="1" i="1"/>
            </a:br>
            <a:endParaRPr lang="ja-JP" altLang="en-US" b="1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テキスト ボックス 2"/>
          <p:cNvSpPr txBox="1">
            <a:spLocks noChangeArrowheads="1"/>
          </p:cNvSpPr>
          <p:nvPr/>
        </p:nvSpPr>
        <p:spPr bwMode="auto">
          <a:xfrm>
            <a:off x="714375" y="1143000"/>
            <a:ext cx="66167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template&lt;typename Itertator, typename </a:t>
            </a:r>
            <a:r>
              <a:rPr lang="en-US" altLang="ja-JP" sz="2400">
                <a:solidFill>
                  <a:srgbClr val="FF0000"/>
                </a:solidFill>
              </a:rPr>
              <a:t>T</a:t>
            </a:r>
            <a:r>
              <a:rPr lang="en-US" altLang="ja-JP" sz="2400"/>
              <a:t>&gt;</a:t>
            </a:r>
          </a:p>
          <a:p>
            <a:r>
              <a:rPr lang="en-US" altLang="ja-JP" sz="2400">
                <a:solidFill>
                  <a:srgbClr val="FF0000"/>
                </a:solidFill>
              </a:rPr>
              <a:t>Iterator</a:t>
            </a:r>
            <a:r>
              <a:rPr lang="en-US" altLang="ja-JP" sz="2400"/>
              <a:t> find(</a:t>
            </a:r>
            <a:r>
              <a:rPr lang="en-US" altLang="ja-JP" sz="2400">
                <a:solidFill>
                  <a:srgbClr val="FF0000"/>
                </a:solidFill>
              </a:rPr>
              <a:t>Iterator</a:t>
            </a:r>
            <a:r>
              <a:rPr lang="en-US" altLang="ja-JP" sz="2400"/>
              <a:t> first, </a:t>
            </a:r>
            <a:r>
              <a:rPr lang="en-US" altLang="ja-JP" sz="2400">
                <a:solidFill>
                  <a:srgbClr val="FF0000"/>
                </a:solidFill>
              </a:rPr>
              <a:t>Iterator</a:t>
            </a:r>
            <a:r>
              <a:rPr lang="en-US" altLang="ja-JP" sz="2400"/>
              <a:t> last, </a:t>
            </a:r>
            <a:r>
              <a:rPr lang="en-US" altLang="ja-JP" sz="2400">
                <a:solidFill>
                  <a:srgbClr val="FF0000"/>
                </a:solidFill>
              </a:rPr>
              <a:t>T</a:t>
            </a:r>
            <a:r>
              <a:rPr lang="en-US" altLang="ja-JP" sz="2400"/>
              <a:t> target) {</a:t>
            </a:r>
          </a:p>
          <a:p>
            <a:r>
              <a:rPr lang="en-US" altLang="ja-JP" sz="2400"/>
              <a:t>  while ( first != last ) {</a:t>
            </a:r>
          </a:p>
          <a:p>
            <a:r>
              <a:rPr lang="en-US" altLang="ja-JP" sz="2400"/>
              <a:t>    if ( *first == target ) {</a:t>
            </a:r>
          </a:p>
          <a:p>
            <a:r>
              <a:rPr lang="en-US" altLang="ja-JP" sz="2400"/>
              <a:t>      break;</a:t>
            </a:r>
          </a:p>
          <a:p>
            <a:r>
              <a:rPr lang="en-US" altLang="ja-JP" sz="2400"/>
              <a:t>    }</a:t>
            </a:r>
          </a:p>
          <a:p>
            <a:r>
              <a:rPr lang="en-US" altLang="ja-JP" sz="2400"/>
              <a:t>    ++first;</a:t>
            </a:r>
          </a:p>
          <a:p>
            <a:r>
              <a:rPr lang="en-US" altLang="ja-JP" sz="2400"/>
              <a:t>  }</a:t>
            </a:r>
          </a:p>
          <a:p>
            <a:r>
              <a:rPr lang="en-US" altLang="ja-JP" sz="2400"/>
              <a:t>  return first;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  <p:sp>
        <p:nvSpPr>
          <p:cNvPr id="24578" name="テキスト ボックス 4"/>
          <p:cNvSpPr txBox="1">
            <a:spLocks noChangeArrowheads="1"/>
          </p:cNvSpPr>
          <p:nvPr/>
        </p:nvSpPr>
        <p:spPr bwMode="auto">
          <a:xfrm>
            <a:off x="4214813" y="2786063"/>
            <a:ext cx="2357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Iterator</a:t>
            </a:r>
            <a:r>
              <a:rPr lang="ja-JP" altLang="en-US" sz="2400"/>
              <a:t>は</a:t>
            </a:r>
            <a:r>
              <a:rPr lang="en-US" altLang="ja-JP" sz="2400"/>
              <a:t>:</a:t>
            </a:r>
            <a:endParaRPr lang="ja-JP" altLang="en-US" sz="2400"/>
          </a:p>
        </p:txBody>
      </p:sp>
      <p:sp>
        <p:nvSpPr>
          <p:cNvPr id="24579" name="テキスト ボックス 5"/>
          <p:cNvSpPr txBox="1">
            <a:spLocks noChangeArrowheads="1"/>
          </p:cNvSpPr>
          <p:nvPr/>
        </p:nvSpPr>
        <p:spPr bwMode="auto">
          <a:xfrm>
            <a:off x="4357688" y="3500438"/>
            <a:ext cx="4302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ja-JP" altLang="en-US" sz="2400" b="1"/>
              <a:t>　</a:t>
            </a:r>
            <a:r>
              <a:rPr lang="en-US" altLang="ja-JP" sz="2400" b="1"/>
              <a:t>!= </a:t>
            </a:r>
            <a:r>
              <a:rPr lang="ja-JP" altLang="en-US" sz="2400" b="1"/>
              <a:t>で比較できる</a:t>
            </a:r>
            <a:endParaRPr lang="en-US" altLang="ja-JP" sz="2400" b="1"/>
          </a:p>
          <a:p>
            <a:pPr>
              <a:buFont typeface="Arial" charset="0"/>
              <a:buChar char="•"/>
            </a:pPr>
            <a:r>
              <a:rPr lang="ja-JP" altLang="en-US" sz="2400" b="1"/>
              <a:t>　</a:t>
            </a:r>
            <a:r>
              <a:rPr lang="en-US" altLang="ja-JP" sz="2400" b="1"/>
              <a:t>* </a:t>
            </a:r>
            <a:r>
              <a:rPr lang="ja-JP" altLang="en-US" sz="2400" b="1"/>
              <a:t>で要素を取り出せる</a:t>
            </a:r>
            <a:endParaRPr lang="en-US" altLang="ja-JP" sz="2400" b="1"/>
          </a:p>
          <a:p>
            <a:pPr>
              <a:buFont typeface="Arial" charset="0"/>
              <a:buChar char="•"/>
            </a:pPr>
            <a:r>
              <a:rPr lang="ja-JP" altLang="en-US" sz="2400" b="1"/>
              <a:t>　</a:t>
            </a:r>
            <a:r>
              <a:rPr lang="en-US" altLang="ja-JP" sz="2400" b="1"/>
              <a:t>++ </a:t>
            </a:r>
            <a:r>
              <a:rPr lang="ja-JP" altLang="en-US" sz="2400" b="1"/>
              <a:t>で次に進めることができる</a:t>
            </a:r>
          </a:p>
        </p:txBody>
      </p:sp>
      <p:cxnSp>
        <p:nvCxnSpPr>
          <p:cNvPr id="18" name="直線矢印コネクタ 17"/>
          <p:cNvCxnSpPr/>
          <p:nvPr/>
        </p:nvCxnSpPr>
        <p:spPr>
          <a:xfrm rot="10800000">
            <a:off x="2714625" y="2214563"/>
            <a:ext cx="1714500" cy="15001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stCxn id="24579" idx="1"/>
          </p:cNvCxnSpPr>
          <p:nvPr/>
        </p:nvCxnSpPr>
        <p:spPr>
          <a:xfrm rot="10800000">
            <a:off x="1785938" y="2643188"/>
            <a:ext cx="2571750" cy="14573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rot="10800000">
            <a:off x="1428750" y="3714750"/>
            <a:ext cx="2928938" cy="71437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3" name="テキスト ボックス 22"/>
          <p:cNvSpPr txBox="1">
            <a:spLocks noChangeArrowheads="1"/>
          </p:cNvSpPr>
          <p:nvPr/>
        </p:nvSpPr>
        <p:spPr bwMode="auto">
          <a:xfrm>
            <a:off x="4286250" y="4857750"/>
            <a:ext cx="4500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なら</a:t>
            </a:r>
            <a:r>
              <a:rPr lang="ja-JP" altLang="en-US" sz="2400" b="1"/>
              <a:t>どんなものでもかまわない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テキスト ボックス 4"/>
          <p:cNvSpPr txBox="1">
            <a:spLocks noChangeArrowheads="1"/>
          </p:cNvSpPr>
          <p:nvPr/>
        </p:nvSpPr>
        <p:spPr bwMode="auto">
          <a:xfrm>
            <a:off x="1714500" y="785813"/>
            <a:ext cx="2357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Iterator</a:t>
            </a:r>
            <a:r>
              <a:rPr lang="ja-JP" altLang="en-US" sz="2400"/>
              <a:t>は</a:t>
            </a:r>
            <a:r>
              <a:rPr lang="en-US" altLang="ja-JP" sz="2400"/>
              <a:t>:</a:t>
            </a:r>
            <a:endParaRPr lang="ja-JP" altLang="en-US" sz="2400"/>
          </a:p>
        </p:txBody>
      </p:sp>
      <p:sp>
        <p:nvSpPr>
          <p:cNvPr id="25602" name="テキスト ボックス 5"/>
          <p:cNvSpPr txBox="1">
            <a:spLocks noChangeArrowheads="1"/>
          </p:cNvSpPr>
          <p:nvPr/>
        </p:nvSpPr>
        <p:spPr bwMode="auto">
          <a:xfrm>
            <a:off x="1857375" y="1500188"/>
            <a:ext cx="4302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ja-JP" altLang="en-US" sz="2400" b="1"/>
              <a:t>　</a:t>
            </a:r>
            <a:r>
              <a:rPr lang="en-US" altLang="ja-JP" sz="2400" b="1"/>
              <a:t>!= </a:t>
            </a:r>
            <a:r>
              <a:rPr lang="ja-JP" altLang="en-US" sz="2400" b="1"/>
              <a:t>で比較できる</a:t>
            </a:r>
            <a:endParaRPr lang="en-US" altLang="ja-JP" sz="2400" b="1"/>
          </a:p>
          <a:p>
            <a:pPr>
              <a:buFont typeface="Arial" charset="0"/>
              <a:buChar char="•"/>
            </a:pPr>
            <a:r>
              <a:rPr lang="ja-JP" altLang="en-US" sz="2400" b="1"/>
              <a:t>　</a:t>
            </a:r>
            <a:r>
              <a:rPr lang="en-US" altLang="ja-JP" sz="2400" b="1"/>
              <a:t>* </a:t>
            </a:r>
            <a:r>
              <a:rPr lang="ja-JP" altLang="en-US" sz="2400" b="1"/>
              <a:t>で要素を取り出せる</a:t>
            </a:r>
            <a:endParaRPr lang="en-US" altLang="ja-JP" sz="2400" b="1"/>
          </a:p>
          <a:p>
            <a:pPr>
              <a:buFont typeface="Arial" charset="0"/>
              <a:buChar char="•"/>
            </a:pPr>
            <a:r>
              <a:rPr lang="ja-JP" altLang="en-US" sz="2400" b="1"/>
              <a:t>　</a:t>
            </a:r>
            <a:r>
              <a:rPr lang="en-US" altLang="ja-JP" sz="2400" b="1"/>
              <a:t>++ </a:t>
            </a:r>
            <a:r>
              <a:rPr lang="ja-JP" altLang="en-US" sz="2400" b="1"/>
              <a:t>で次に進めることができる</a:t>
            </a:r>
          </a:p>
        </p:txBody>
      </p:sp>
      <p:sp>
        <p:nvSpPr>
          <p:cNvPr id="25603" name="テキスト ボックス 22"/>
          <p:cNvSpPr txBox="1">
            <a:spLocks noChangeArrowheads="1"/>
          </p:cNvSpPr>
          <p:nvPr/>
        </p:nvSpPr>
        <p:spPr bwMode="auto">
          <a:xfrm>
            <a:off x="1785938" y="2857500"/>
            <a:ext cx="4500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なら</a:t>
            </a:r>
            <a:r>
              <a:rPr lang="ja-JP" altLang="en-US" sz="2400" b="1"/>
              <a:t>どんなものでもかまわない</a:t>
            </a:r>
          </a:p>
        </p:txBody>
      </p:sp>
      <p:sp>
        <p:nvSpPr>
          <p:cNvPr id="25604" name="テキスト ボックス 8"/>
          <p:cNvSpPr txBox="1">
            <a:spLocks noChangeArrowheads="1"/>
          </p:cNvSpPr>
          <p:nvPr/>
        </p:nvSpPr>
        <p:spPr bwMode="auto">
          <a:xfrm>
            <a:off x="6143625" y="2857500"/>
            <a:ext cx="1538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/>
              <a:t>…</a:t>
            </a:r>
            <a:r>
              <a:rPr lang="ja-JP" altLang="en-US" sz="2000" b="1"/>
              <a:t>ってことは</a:t>
            </a:r>
            <a:endParaRPr lang="ja-JP" altLang="en-US" b="1"/>
          </a:p>
        </p:txBody>
      </p:sp>
      <p:sp>
        <p:nvSpPr>
          <p:cNvPr id="25605" name="テキスト ボックス 10"/>
          <p:cNvSpPr txBox="1">
            <a:spLocks noChangeArrowheads="1"/>
          </p:cNvSpPr>
          <p:nvPr/>
        </p:nvSpPr>
        <p:spPr bwMode="auto">
          <a:xfrm>
            <a:off x="928688" y="3857625"/>
            <a:ext cx="76057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/>
              <a:t>数々のデータ構造</a:t>
            </a:r>
            <a:r>
              <a:rPr lang="en-US" altLang="ja-JP" sz="2400" b="1"/>
              <a:t>(</a:t>
            </a:r>
            <a:r>
              <a:rPr lang="ja-JP" altLang="en-US" sz="2400" b="1"/>
              <a:t>要素の集合</a:t>
            </a:r>
            <a:r>
              <a:rPr lang="en-US" altLang="ja-JP" sz="2400" b="1"/>
              <a:t>)</a:t>
            </a:r>
            <a:r>
              <a:rPr lang="ja-JP" altLang="en-US" sz="2400" b="1"/>
              <a:t>それぞれがこれを満たす</a:t>
            </a:r>
            <a:endParaRPr lang="en-US" altLang="ja-JP" sz="2400" b="1"/>
          </a:p>
          <a:p>
            <a:r>
              <a:rPr lang="en-US" altLang="ja-JP" sz="2400" b="1"/>
              <a:t>Iterator</a:t>
            </a:r>
            <a:r>
              <a:rPr lang="ja-JP" altLang="en-US" sz="2400" b="1"/>
              <a:t>を返してくれるなら、</a:t>
            </a:r>
            <a:endParaRPr lang="en-US" altLang="ja-JP" sz="2400" b="1"/>
          </a:p>
          <a:p>
            <a:r>
              <a:rPr lang="ja-JP" altLang="en-US" sz="2400" b="1"/>
              <a:t>そして そのデータ構造がいかなるデータも格納できるなら</a:t>
            </a:r>
            <a:endParaRPr lang="en-US" altLang="ja-JP" sz="2400" b="1"/>
          </a:p>
          <a:p>
            <a:r>
              <a:rPr lang="ja-JP" altLang="en-US" sz="2400" b="1"/>
              <a:t>関数</a:t>
            </a:r>
            <a:r>
              <a:rPr lang="en-US" altLang="ja-JP" sz="2400" b="1"/>
              <a:t>find</a:t>
            </a:r>
            <a:r>
              <a:rPr lang="ja-JP" altLang="en-US" sz="2400" b="1"/>
              <a:t>はひとつ書けばいい</a:t>
            </a:r>
            <a:r>
              <a:rPr lang="en-US" altLang="ja-JP" sz="2400" b="1"/>
              <a:t>!</a:t>
            </a:r>
            <a:endParaRPr lang="ja-JP" altLang="en-US" sz="2400" b="1"/>
          </a:p>
        </p:txBody>
      </p:sp>
      <p:sp>
        <p:nvSpPr>
          <p:cNvPr id="25606" name="テキスト ボックス 11"/>
          <p:cNvSpPr txBox="1">
            <a:spLocks noChangeArrowheads="1"/>
          </p:cNvSpPr>
          <p:nvPr/>
        </p:nvSpPr>
        <p:spPr bwMode="auto">
          <a:xfrm>
            <a:off x="4071938" y="5572125"/>
            <a:ext cx="377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→ </a:t>
            </a:r>
            <a:r>
              <a:rPr lang="ja-JP" altLang="en-US" sz="2400" b="1">
                <a:solidFill>
                  <a:srgbClr val="FF0000"/>
                </a:solidFill>
              </a:rPr>
              <a:t>そこが </a:t>
            </a:r>
            <a:r>
              <a:rPr lang="en-US" altLang="ja-JP" sz="2400" b="1">
                <a:solidFill>
                  <a:srgbClr val="FF0000"/>
                </a:solidFill>
              </a:rPr>
              <a:t>Generic (</a:t>
            </a:r>
            <a:r>
              <a:rPr lang="ja-JP" altLang="en-US" sz="2400" b="1">
                <a:solidFill>
                  <a:srgbClr val="FF0000"/>
                </a:solidFill>
              </a:rPr>
              <a:t>総称的</a:t>
            </a:r>
            <a:r>
              <a:rPr lang="en-US" altLang="ja-JP" sz="2400" b="1">
                <a:solidFill>
                  <a:srgbClr val="FF0000"/>
                </a:solidFill>
              </a:rPr>
              <a:t>)</a:t>
            </a:r>
            <a:endParaRPr lang="ja-JP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テキスト ボックス 1"/>
          <p:cNvSpPr txBox="1">
            <a:spLocks noChangeArrowheads="1"/>
          </p:cNvSpPr>
          <p:nvPr/>
        </p:nvSpPr>
        <p:spPr bwMode="auto">
          <a:xfrm>
            <a:off x="1285875" y="1000125"/>
            <a:ext cx="65214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#include &lt;cliext/vector&gt;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#include &lt;cliext/list&gt;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#include &lt;cliext/algorithm&gt;</a:t>
            </a:r>
          </a:p>
          <a:p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using namespace cliext;</a:t>
            </a:r>
          </a:p>
          <a:p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vector&lt;int&gt; iv;  // int</a:t>
            </a:r>
            <a:r>
              <a:rPr lang="ja-JP" altLang="en-US" b="1">
                <a:latin typeface="Courier New" pitchFamily="49" charset="0"/>
                <a:cs typeface="Courier New" pitchFamily="49" charset="0"/>
              </a:rPr>
              <a:t>を要素とする可変長配列</a:t>
            </a:r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list&lt;String^&gt; sl; // String^</a:t>
            </a:r>
            <a:r>
              <a:rPr lang="ja-JP" altLang="en-US" b="1">
                <a:latin typeface="Courier New" pitchFamily="49" charset="0"/>
                <a:cs typeface="Courier New" pitchFamily="49" charset="0"/>
              </a:rPr>
              <a:t>を要素とする双方向リスト</a:t>
            </a:r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// </a:t>
            </a:r>
            <a:r>
              <a:rPr lang="ja-JP" altLang="en-US" b="1">
                <a:latin typeface="Courier New" pitchFamily="49" charset="0"/>
                <a:cs typeface="Courier New" pitchFamily="49" charset="0"/>
              </a:rPr>
              <a:t>データ</a:t>
            </a:r>
            <a:r>
              <a:rPr lang="en-US" altLang="ja-JP" b="1">
                <a:latin typeface="Courier New" pitchFamily="49" charset="0"/>
                <a:cs typeface="Courier New" pitchFamily="49" charset="0"/>
              </a:rPr>
              <a:t>/</a:t>
            </a:r>
            <a:r>
              <a:rPr lang="ja-JP" altLang="en-US" b="1">
                <a:latin typeface="Courier New" pitchFamily="49" charset="0"/>
                <a:cs typeface="Courier New" pitchFamily="49" charset="0"/>
              </a:rPr>
              <a:t>コンテナにかかわらず </a:t>
            </a:r>
            <a:r>
              <a:rPr lang="en-US" altLang="ja-JP" b="1">
                <a:latin typeface="Courier New" pitchFamily="49" charset="0"/>
                <a:cs typeface="Courier New" pitchFamily="49" charset="0"/>
              </a:rPr>
              <a:t>find </a:t>
            </a:r>
            <a:r>
              <a:rPr lang="ja-JP" altLang="en-US" b="1">
                <a:latin typeface="Courier New" pitchFamily="49" charset="0"/>
                <a:cs typeface="Courier New" pitchFamily="49" charset="0"/>
              </a:rPr>
              <a:t>できる♪</a:t>
            </a:r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vector&lt;int&gt;::iterator iiv = </a:t>
            </a:r>
          </a:p>
          <a:p>
            <a:r>
              <a:rPr lang="ja-JP" altLang="en-US" b="1">
                <a:latin typeface="Courier New" pitchFamily="49" charset="0"/>
                <a:cs typeface="Courier New" pitchFamily="49" charset="0"/>
              </a:rPr>
              <a:t>　　</a:t>
            </a:r>
            <a:r>
              <a:rPr lang="en-US" altLang="ja-JP" b="1">
                <a:latin typeface="Courier New" pitchFamily="49" charset="0"/>
                <a:cs typeface="Courier New" pitchFamily="49" charset="0"/>
              </a:rPr>
              <a:t>find(iv.begin(), iv.end(), 5);</a:t>
            </a:r>
          </a:p>
          <a:p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list&lt;String</a:t>
            </a:r>
            <a:r>
              <a:rPr lang="ja-JP" altLang="en-US" b="1">
                <a:latin typeface="Courier New" pitchFamily="49" charset="0"/>
                <a:cs typeface="Courier New" pitchFamily="49" charset="0"/>
              </a:rPr>
              <a:t>＾</a:t>
            </a:r>
            <a:r>
              <a:rPr lang="en-US" altLang="ja-JP" b="1">
                <a:latin typeface="Courier New" pitchFamily="49" charset="0"/>
                <a:cs typeface="Courier New" pitchFamily="49" charset="0"/>
              </a:rPr>
              <a:t>&gt;::iterator isl = </a:t>
            </a:r>
          </a:p>
          <a:p>
            <a:r>
              <a:rPr lang="ja-JP" altLang="en-US" b="1">
                <a:latin typeface="Courier New" pitchFamily="49" charset="0"/>
                <a:cs typeface="Courier New" pitchFamily="49" charset="0"/>
              </a:rPr>
              <a:t>　　</a:t>
            </a:r>
            <a:r>
              <a:rPr lang="en-US" altLang="ja-JP" b="1">
                <a:latin typeface="Courier New" pitchFamily="49" charset="0"/>
                <a:cs typeface="Courier New" pitchFamily="49" charset="0"/>
              </a:rPr>
              <a:t>find(sl.begin(), sl.end(), “five”);</a:t>
            </a:r>
            <a:br>
              <a:rPr lang="en-US" altLang="ja-JP" b="1">
                <a:latin typeface="Courier New" pitchFamily="49" charset="0"/>
                <a:cs typeface="Courier New" pitchFamily="49" charset="0"/>
              </a:rPr>
            </a:br>
            <a:endParaRPr lang="ja-JP" alt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テキスト ボックス 1"/>
          <p:cNvSpPr txBox="1">
            <a:spLocks noChangeArrowheads="1"/>
          </p:cNvSpPr>
          <p:nvPr/>
        </p:nvSpPr>
        <p:spPr bwMode="auto">
          <a:xfrm>
            <a:off x="785813" y="1643063"/>
            <a:ext cx="6672262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IEnumerable&lt;T&gt; </a:t>
            </a:r>
            <a:r>
              <a:rPr lang="ja-JP" altLang="en-US"/>
              <a:t>で、データ</a:t>
            </a:r>
            <a:r>
              <a:rPr lang="en-US" altLang="ja-JP"/>
              <a:t>/</a:t>
            </a:r>
            <a:r>
              <a:rPr lang="ja-JP" altLang="en-US"/>
              <a:t>コレクションにかかわらず列挙できる。</a:t>
            </a:r>
            <a:endParaRPr lang="en-US" altLang="ja-JP"/>
          </a:p>
          <a:p>
            <a:endParaRPr lang="en-US" altLang="ja-JP"/>
          </a:p>
          <a:p>
            <a:r>
              <a:rPr lang="en-US" altLang="ja-JP">
                <a:latin typeface="Courier New" pitchFamily="49" charset="0"/>
                <a:cs typeface="Courier New" pitchFamily="49" charset="0"/>
              </a:rPr>
              <a:t>List&lt;int&gt; il;</a:t>
            </a:r>
          </a:p>
          <a:p>
            <a:r>
              <a:rPr lang="en-US" altLang="ja-JP">
                <a:latin typeface="Courier New" pitchFamily="49" charset="0"/>
                <a:cs typeface="Courier New" pitchFamily="49" charset="0"/>
              </a:rPr>
              <a:t>LinkedList&lt;string&gt; sll;</a:t>
            </a:r>
          </a:p>
          <a:p>
            <a:r>
              <a:rPr lang="en-US" altLang="ja-JP">
                <a:latin typeface="Courier New" pitchFamily="49" charset="0"/>
                <a:cs typeface="Courier New" pitchFamily="49" charset="0"/>
              </a:rPr>
              <a:t>char[] ca;</a:t>
            </a:r>
          </a:p>
          <a:p>
            <a:endParaRPr lang="en-US" altLang="ja-JP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>
                <a:latin typeface="Courier New" pitchFamily="49" charset="0"/>
                <a:cs typeface="Courier New" pitchFamily="49" charset="0"/>
              </a:rPr>
              <a:t>foreach ( int item in il ) { … }</a:t>
            </a:r>
          </a:p>
          <a:p>
            <a:r>
              <a:rPr lang="en-US" altLang="ja-JP">
                <a:latin typeface="Courier New" pitchFamily="49" charset="0"/>
                <a:cs typeface="Courier New" pitchFamily="49" charset="0"/>
              </a:rPr>
              <a:t>foreach (string item in sll ) { … }</a:t>
            </a:r>
          </a:p>
          <a:p>
            <a:r>
              <a:rPr lang="en-US" altLang="ja-JP">
                <a:latin typeface="Courier New" pitchFamily="49" charset="0"/>
                <a:cs typeface="Courier New" pitchFamily="49" charset="0"/>
              </a:rPr>
              <a:t>foreach ( char item in ca ) { … }</a:t>
            </a:r>
          </a:p>
          <a:p>
            <a:endParaRPr lang="en-US" altLang="ja-JP"/>
          </a:p>
        </p:txBody>
      </p:sp>
      <p:sp>
        <p:nvSpPr>
          <p:cNvPr id="27650" name="テキスト ボックス 2"/>
          <p:cNvSpPr txBox="1">
            <a:spLocks noChangeArrowheads="1"/>
          </p:cNvSpPr>
          <p:nvPr/>
        </p:nvSpPr>
        <p:spPr bwMode="auto">
          <a:xfrm>
            <a:off x="1357313" y="428625"/>
            <a:ext cx="63960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600"/>
              <a:t>C# </a:t>
            </a:r>
            <a:r>
              <a:rPr lang="ja-JP" altLang="en-US" sz="3600"/>
              <a:t>で　</a:t>
            </a:r>
            <a:r>
              <a:rPr lang="en-US" altLang="ja-JP" sz="3600"/>
              <a:t>Generic  Programming </a:t>
            </a:r>
            <a:endParaRPr lang="ja-JP" altLang="en-US" sz="3600"/>
          </a:p>
        </p:txBody>
      </p:sp>
      <p:sp>
        <p:nvSpPr>
          <p:cNvPr id="27651" name="テキスト ボックス 3"/>
          <p:cNvSpPr txBox="1">
            <a:spLocks noChangeArrowheads="1"/>
          </p:cNvSpPr>
          <p:nvPr/>
        </p:nvSpPr>
        <p:spPr bwMode="auto">
          <a:xfrm>
            <a:off x="5786438" y="3786188"/>
            <a:ext cx="30686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それぞれの </a:t>
            </a:r>
            <a:r>
              <a:rPr lang="en-US" altLang="ja-JP"/>
              <a:t>Ienumerable&lt;T&gt;</a:t>
            </a:r>
            <a:br>
              <a:rPr lang="en-US" altLang="ja-JP"/>
            </a:br>
            <a:r>
              <a:rPr lang="ja-JP" altLang="en-US"/>
              <a:t>に対して</a:t>
            </a:r>
            <a:endParaRPr lang="en-US" altLang="ja-JP"/>
          </a:p>
          <a:p>
            <a:endParaRPr lang="en-US" altLang="ja-JP"/>
          </a:p>
          <a:p>
            <a:pPr>
              <a:buFont typeface="Arial" charset="0"/>
              <a:buChar char="•"/>
            </a:pPr>
            <a:r>
              <a:rPr lang="en-US" altLang="ja-JP"/>
              <a:t>bool MoveNext()</a:t>
            </a:r>
          </a:p>
          <a:p>
            <a:pPr>
              <a:buFont typeface="Arial" charset="0"/>
              <a:buChar char="•"/>
            </a:pPr>
            <a:r>
              <a:rPr lang="en-US" altLang="ja-JP"/>
              <a:t>T Current { get; }</a:t>
            </a:r>
            <a:br>
              <a:rPr lang="en-US" altLang="ja-JP"/>
            </a:br>
            <a:endParaRPr lang="en-US" altLang="ja-JP"/>
          </a:p>
          <a:p>
            <a:r>
              <a:rPr lang="ja-JP" altLang="en-US"/>
              <a:t>できるから。</a:t>
            </a:r>
            <a:endParaRPr lang="en-US" altLang="ja-JP"/>
          </a:p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テキスト ボックス 1"/>
          <p:cNvSpPr txBox="1">
            <a:spLocks noChangeArrowheads="1"/>
          </p:cNvSpPr>
          <p:nvPr/>
        </p:nvSpPr>
        <p:spPr bwMode="auto">
          <a:xfrm>
            <a:off x="785813" y="1643063"/>
            <a:ext cx="6249987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public class Enums {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public static IEnumerable&lt;T&gt; 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  Select(IEnumerable&lt;T&gt; e, Predicate&lt;T&gt; p)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  { 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    foreach ( T item in e ) {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      if ( p(item) ) {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        yield return item;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8674" name="テキスト ボックス 2"/>
          <p:cNvSpPr txBox="1">
            <a:spLocks noChangeArrowheads="1"/>
          </p:cNvSpPr>
          <p:nvPr/>
        </p:nvSpPr>
        <p:spPr bwMode="auto">
          <a:xfrm>
            <a:off x="1357313" y="428625"/>
            <a:ext cx="63960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600"/>
              <a:t>C# </a:t>
            </a:r>
            <a:r>
              <a:rPr lang="ja-JP" altLang="en-US" sz="3600"/>
              <a:t>で　</a:t>
            </a:r>
            <a:r>
              <a:rPr lang="en-US" altLang="ja-JP" sz="3600"/>
              <a:t>Generic  Programming </a:t>
            </a:r>
            <a:endParaRPr lang="ja-JP" altLang="en-US" sz="3600"/>
          </a:p>
        </p:txBody>
      </p:sp>
      <p:sp>
        <p:nvSpPr>
          <p:cNvPr id="28675" name="テキスト ボックス 4"/>
          <p:cNvSpPr txBox="1">
            <a:spLocks noChangeArrowheads="1"/>
          </p:cNvSpPr>
          <p:nvPr/>
        </p:nvSpPr>
        <p:spPr bwMode="auto">
          <a:xfrm>
            <a:off x="2786063" y="5214938"/>
            <a:ext cx="2898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なんてのを定義すれば</a:t>
            </a:r>
            <a:r>
              <a:rPr lang="en-US" altLang="ja-JP" sz="2000"/>
              <a:t>…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テキスト ボックス 1"/>
          <p:cNvSpPr txBox="1">
            <a:spLocks noChangeArrowheads="1"/>
          </p:cNvSpPr>
          <p:nvPr/>
        </p:nvSpPr>
        <p:spPr bwMode="auto">
          <a:xfrm>
            <a:off x="785813" y="1214438"/>
            <a:ext cx="74914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Static bool IsEven(int n) {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return n % 2 == 0;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List&lt;int&gt; il;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LinkedList&lt;int&gt; ill;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Int[] ia;</a:t>
            </a:r>
          </a:p>
          <a:p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// </a:t>
            </a:r>
            <a:r>
              <a:rPr lang="ja-JP" altLang="en-US" b="1">
                <a:latin typeface="Courier New" pitchFamily="49" charset="0"/>
                <a:cs typeface="Courier New" pitchFamily="49" charset="0"/>
              </a:rPr>
              <a:t>偶数のみを列挙する</a:t>
            </a:r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foreach ( int item in Enums.Select&lt;int&gt;(il, IsEven) {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Console.WriteLine(item);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// </a:t>
            </a:r>
            <a:r>
              <a:rPr lang="ja-JP" altLang="en-US" b="1">
                <a:latin typeface="Courier New" pitchFamily="49" charset="0"/>
                <a:cs typeface="Courier New" pitchFamily="49" charset="0"/>
              </a:rPr>
              <a:t>偶数のみを抽出する</a:t>
            </a:r>
            <a:endParaRPr lang="en-US" altLang="ja-JP" b="1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List&lt;int&gt; evens = </a:t>
            </a:r>
          </a:p>
          <a:p>
            <a:r>
              <a:rPr lang="en-US" altLang="ja-JP" b="1">
                <a:latin typeface="Courier New" pitchFamily="49" charset="0"/>
                <a:cs typeface="Courier New" pitchFamily="49" charset="0"/>
              </a:rPr>
              <a:t>  new List&lt;int&gt;(Enums.Select&lt;int&gt;(il, IsEven))</a:t>
            </a:r>
          </a:p>
        </p:txBody>
      </p:sp>
      <p:sp>
        <p:nvSpPr>
          <p:cNvPr id="29698" name="テキスト ボックス 2"/>
          <p:cNvSpPr txBox="1">
            <a:spLocks noChangeArrowheads="1"/>
          </p:cNvSpPr>
          <p:nvPr/>
        </p:nvSpPr>
        <p:spPr bwMode="auto">
          <a:xfrm>
            <a:off x="1357313" y="428625"/>
            <a:ext cx="63960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600"/>
              <a:t>C# </a:t>
            </a:r>
            <a:r>
              <a:rPr lang="ja-JP" altLang="en-US" sz="3600"/>
              <a:t>で　</a:t>
            </a:r>
            <a:r>
              <a:rPr lang="en-US" altLang="ja-JP" sz="3600"/>
              <a:t>Generic  Programming </a:t>
            </a:r>
            <a:endParaRPr lang="ja-JP" altLang="en-US" sz="3600"/>
          </a:p>
        </p:txBody>
      </p:sp>
      <p:sp>
        <p:nvSpPr>
          <p:cNvPr id="29699" name="テキスト ボックス 5"/>
          <p:cNvSpPr txBox="1">
            <a:spLocks noChangeArrowheads="1"/>
          </p:cNvSpPr>
          <p:nvPr/>
        </p:nvSpPr>
        <p:spPr bwMode="auto">
          <a:xfrm>
            <a:off x="4000500" y="4500563"/>
            <a:ext cx="4932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ill </a:t>
            </a:r>
            <a:r>
              <a:rPr lang="ja-JP" altLang="en-US"/>
              <a:t>でも </a:t>
            </a:r>
            <a:r>
              <a:rPr lang="en-US" altLang="ja-JP"/>
              <a:t>ia </a:t>
            </a:r>
            <a:r>
              <a:rPr lang="ja-JP" altLang="en-US"/>
              <a:t>でも、</a:t>
            </a:r>
            <a:r>
              <a:rPr lang="en-US" altLang="ja-JP"/>
              <a:t>IEnumerable&lt;int&gt;</a:t>
            </a:r>
            <a:r>
              <a:rPr lang="ja-JP" altLang="en-US"/>
              <a:t>でさえあれば。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 rot="5400000" flipH="1" flipV="1">
            <a:off x="6286500" y="4214813"/>
            <a:ext cx="500063" cy="7143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rot="10800000" flipV="1">
            <a:off x="5715000" y="4857750"/>
            <a:ext cx="642938" cy="50006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テキスト ボックス 3"/>
          <p:cNvSpPr txBox="1">
            <a:spLocks noChangeArrowheads="1"/>
          </p:cNvSpPr>
          <p:nvPr/>
        </p:nvSpPr>
        <p:spPr bwMode="auto">
          <a:xfrm>
            <a:off x="571500" y="3714750"/>
            <a:ext cx="79962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/>
              <a:t>アルゴリズム </a:t>
            </a:r>
            <a:r>
              <a:rPr lang="en-US" altLang="ja-JP" sz="3600"/>
              <a:t>+ </a:t>
            </a:r>
            <a:r>
              <a:rPr lang="ja-JP" altLang="en-US" sz="3600"/>
              <a:t>データ構造 </a:t>
            </a:r>
            <a:r>
              <a:rPr lang="en-US" altLang="ja-JP" sz="3600"/>
              <a:t>= </a:t>
            </a:r>
            <a:r>
              <a:rPr lang="ja-JP" altLang="en-US" sz="3600"/>
              <a:t>プログラム</a:t>
            </a:r>
            <a:endParaRPr lang="ja-JP" altLang="en-US"/>
          </a:p>
        </p:txBody>
      </p:sp>
      <p:sp>
        <p:nvSpPr>
          <p:cNvPr id="16386" name="テキスト ボックス 4"/>
          <p:cNvSpPr txBox="1">
            <a:spLocks noChangeArrowheads="1"/>
          </p:cNvSpPr>
          <p:nvPr/>
        </p:nvSpPr>
        <p:spPr bwMode="auto">
          <a:xfrm>
            <a:off x="1928813" y="1428750"/>
            <a:ext cx="45354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400" b="1"/>
              <a:t>プログラム　</a:t>
            </a:r>
            <a:r>
              <a:rPr lang="ja-JP" altLang="en-US" sz="2400"/>
              <a:t>は</a:t>
            </a:r>
            <a:endParaRPr lang="en-US" altLang="ja-JP" sz="2400"/>
          </a:p>
          <a:p>
            <a:pPr algn="ctr"/>
            <a:r>
              <a:rPr lang="ja-JP" altLang="en-US" sz="2400" b="1"/>
              <a:t> アルゴリズム </a:t>
            </a:r>
            <a:r>
              <a:rPr lang="ja-JP" altLang="en-US" sz="2400"/>
              <a:t>と</a:t>
            </a:r>
            <a:r>
              <a:rPr lang="ja-JP" altLang="en-US" sz="2400" b="1"/>
              <a:t> データ構造 </a:t>
            </a:r>
            <a:r>
              <a:rPr lang="ja-JP" altLang="en-US" sz="2400"/>
              <a:t>との</a:t>
            </a:r>
            <a:r>
              <a:rPr lang="ja-JP" altLang="en-US" sz="2400" b="1"/>
              <a:t> </a:t>
            </a:r>
            <a:endParaRPr lang="en-US" altLang="ja-JP" sz="2400" b="1"/>
          </a:p>
          <a:p>
            <a:pPr algn="ctr"/>
            <a:r>
              <a:rPr lang="ja-JP" altLang="en-US" sz="2400" b="1" u="sng"/>
              <a:t>組み合わせ</a:t>
            </a:r>
            <a:endParaRPr lang="ja-JP" altLang="en-US" b="1" u="sng"/>
          </a:p>
        </p:txBody>
      </p:sp>
      <p:cxnSp>
        <p:nvCxnSpPr>
          <p:cNvPr id="11" name="直線矢印コネクタ 10"/>
          <p:cNvCxnSpPr>
            <a:stCxn id="16386" idx="2"/>
          </p:cNvCxnSpPr>
          <p:nvPr/>
        </p:nvCxnSpPr>
        <p:spPr>
          <a:xfrm rot="5400000">
            <a:off x="3198019" y="2859881"/>
            <a:ext cx="1228725" cy="7667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smtClean="0"/>
              <a:t>手続き型</a:t>
            </a:r>
            <a:endParaRPr lang="ja-JP" altLang="ja-JP" b="1" smtClean="0"/>
          </a:p>
        </p:txBody>
      </p:sp>
      <p:sp>
        <p:nvSpPr>
          <p:cNvPr id="17410" name="テキスト ボックス 3"/>
          <p:cNvSpPr txBox="1">
            <a:spLocks noChangeArrowheads="1"/>
          </p:cNvSpPr>
          <p:nvPr/>
        </p:nvSpPr>
        <p:spPr bwMode="auto">
          <a:xfrm>
            <a:off x="571500" y="3714750"/>
            <a:ext cx="79962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/>
              <a:t>アルゴリズム </a:t>
            </a:r>
            <a:r>
              <a:rPr lang="en-US" altLang="ja-JP" sz="3600"/>
              <a:t>+ </a:t>
            </a:r>
            <a:r>
              <a:rPr lang="ja-JP" altLang="en-US" sz="3600"/>
              <a:t>データ構造 </a:t>
            </a:r>
            <a:r>
              <a:rPr lang="en-US" altLang="ja-JP" sz="3600"/>
              <a:t>= </a:t>
            </a:r>
            <a:r>
              <a:rPr lang="ja-JP" altLang="en-US" sz="3600"/>
              <a:t>プログラム</a:t>
            </a:r>
            <a:endParaRPr lang="ja-JP" altLang="en-US"/>
          </a:p>
        </p:txBody>
      </p:sp>
      <p:sp>
        <p:nvSpPr>
          <p:cNvPr id="17411" name="テキスト ボックス 4"/>
          <p:cNvSpPr txBox="1">
            <a:spLocks noChangeArrowheads="1"/>
          </p:cNvSpPr>
          <p:nvPr/>
        </p:nvSpPr>
        <p:spPr bwMode="auto">
          <a:xfrm>
            <a:off x="1928813" y="1428750"/>
            <a:ext cx="43037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altLang="ja-JP" sz="2400"/>
          </a:p>
          <a:p>
            <a:pPr algn="ctr"/>
            <a:r>
              <a:rPr lang="ja-JP" altLang="en-US" sz="2400" b="1"/>
              <a:t> アルゴリズム </a:t>
            </a:r>
            <a:r>
              <a:rPr lang="ja-JP" altLang="en-US" sz="2400"/>
              <a:t>に</a:t>
            </a:r>
            <a:r>
              <a:rPr lang="ja-JP" altLang="en-US" sz="2400" b="1"/>
              <a:t> データ構造 </a:t>
            </a:r>
            <a:r>
              <a:rPr lang="ja-JP" altLang="en-US" sz="2400"/>
              <a:t>を</a:t>
            </a:r>
            <a:r>
              <a:rPr lang="ja-JP" altLang="en-US" sz="2400" b="1"/>
              <a:t> </a:t>
            </a:r>
            <a:endParaRPr lang="en-US" altLang="ja-JP" sz="2400" b="1"/>
          </a:p>
          <a:p>
            <a:pPr algn="ctr"/>
            <a:r>
              <a:rPr lang="ja-JP" altLang="en-US" sz="2400" b="1" u="sng"/>
              <a:t>食わす</a:t>
            </a:r>
            <a:endParaRPr lang="ja-JP" altLang="en-US" b="1" u="sng"/>
          </a:p>
        </p:txBody>
      </p:sp>
      <p:cxnSp>
        <p:nvCxnSpPr>
          <p:cNvPr id="11" name="直線矢印コネクタ 10"/>
          <p:cNvCxnSpPr>
            <a:stCxn id="17411" idx="2"/>
          </p:cNvCxnSpPr>
          <p:nvPr/>
        </p:nvCxnSpPr>
        <p:spPr>
          <a:xfrm rot="5400000">
            <a:off x="3140869" y="2917031"/>
            <a:ext cx="1228725" cy="6524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3" name="テキスト ボックス 5"/>
          <p:cNvSpPr txBox="1">
            <a:spLocks noChangeArrowheads="1"/>
          </p:cNvSpPr>
          <p:nvPr/>
        </p:nvSpPr>
        <p:spPr bwMode="auto">
          <a:xfrm>
            <a:off x="1357313" y="4429125"/>
            <a:ext cx="6461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関数</a:t>
            </a:r>
          </a:p>
        </p:txBody>
      </p:sp>
      <p:sp>
        <p:nvSpPr>
          <p:cNvPr id="17414" name="テキスト ボックス 6"/>
          <p:cNvSpPr txBox="1">
            <a:spLocks noChangeArrowheads="1"/>
          </p:cNvSpPr>
          <p:nvPr/>
        </p:nvSpPr>
        <p:spPr bwMode="auto">
          <a:xfrm>
            <a:off x="4286250" y="4500563"/>
            <a:ext cx="877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構造体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smtClean="0"/>
              <a:t>オブジェクト指向</a:t>
            </a:r>
            <a:endParaRPr lang="ja-JP" altLang="ja-JP" b="1" smtClean="0"/>
          </a:p>
        </p:txBody>
      </p:sp>
      <p:sp>
        <p:nvSpPr>
          <p:cNvPr id="18434" name="テキスト ボックス 3"/>
          <p:cNvSpPr txBox="1">
            <a:spLocks noChangeArrowheads="1"/>
          </p:cNvSpPr>
          <p:nvPr/>
        </p:nvSpPr>
        <p:spPr bwMode="auto">
          <a:xfrm>
            <a:off x="571500" y="3714750"/>
            <a:ext cx="79962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/>
              <a:t>アルゴリズム </a:t>
            </a:r>
            <a:r>
              <a:rPr lang="en-US" altLang="ja-JP" sz="3600"/>
              <a:t>+ </a:t>
            </a:r>
            <a:r>
              <a:rPr lang="ja-JP" altLang="en-US" sz="3600"/>
              <a:t>データ構造 </a:t>
            </a:r>
            <a:r>
              <a:rPr lang="en-US" altLang="ja-JP" sz="3600"/>
              <a:t>= </a:t>
            </a:r>
            <a:r>
              <a:rPr lang="ja-JP" altLang="en-US" sz="3600"/>
              <a:t>プログラム</a:t>
            </a:r>
            <a:endParaRPr lang="ja-JP" altLang="en-US"/>
          </a:p>
        </p:txBody>
      </p:sp>
      <p:sp>
        <p:nvSpPr>
          <p:cNvPr id="18435" name="テキスト ボックス 4"/>
          <p:cNvSpPr txBox="1">
            <a:spLocks noChangeArrowheads="1"/>
          </p:cNvSpPr>
          <p:nvPr/>
        </p:nvSpPr>
        <p:spPr bwMode="auto">
          <a:xfrm>
            <a:off x="1928813" y="1428750"/>
            <a:ext cx="4206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altLang="ja-JP" sz="2400" b="1"/>
          </a:p>
          <a:p>
            <a:pPr algn="ctr"/>
            <a:r>
              <a:rPr lang="ja-JP" altLang="en-US" sz="2400" b="1"/>
              <a:t>アルゴリズム </a:t>
            </a:r>
            <a:r>
              <a:rPr lang="ja-JP" altLang="en-US" sz="2400"/>
              <a:t>で</a:t>
            </a:r>
            <a:r>
              <a:rPr lang="ja-JP" altLang="en-US" sz="2400" b="1"/>
              <a:t> データ構造 </a:t>
            </a:r>
            <a:r>
              <a:rPr lang="ja-JP" altLang="en-US" sz="2400"/>
              <a:t>を</a:t>
            </a:r>
            <a:r>
              <a:rPr lang="ja-JP" altLang="en-US" sz="2400" b="1"/>
              <a:t> </a:t>
            </a:r>
            <a:endParaRPr lang="en-US" altLang="ja-JP" sz="2400" b="1"/>
          </a:p>
          <a:p>
            <a:pPr algn="ctr"/>
            <a:r>
              <a:rPr lang="ja-JP" altLang="en-US" sz="2400" b="1" u="sng"/>
              <a:t>包み込む</a:t>
            </a:r>
            <a:endParaRPr lang="ja-JP" altLang="en-US" b="1" u="sng"/>
          </a:p>
        </p:txBody>
      </p:sp>
      <p:cxnSp>
        <p:nvCxnSpPr>
          <p:cNvPr id="11" name="直線矢印コネクタ 10"/>
          <p:cNvCxnSpPr>
            <a:stCxn id="18435" idx="2"/>
          </p:cNvCxnSpPr>
          <p:nvPr/>
        </p:nvCxnSpPr>
        <p:spPr>
          <a:xfrm rot="5400000">
            <a:off x="3116262" y="2941638"/>
            <a:ext cx="1228725" cy="6032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7" name="テキスト ボックス 5"/>
          <p:cNvSpPr txBox="1">
            <a:spLocks noChangeArrowheads="1"/>
          </p:cNvSpPr>
          <p:nvPr/>
        </p:nvSpPr>
        <p:spPr bwMode="auto">
          <a:xfrm>
            <a:off x="1428750" y="4572000"/>
            <a:ext cx="86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メソッド</a:t>
            </a:r>
          </a:p>
        </p:txBody>
      </p:sp>
      <p:sp>
        <p:nvSpPr>
          <p:cNvPr id="18438" name="テキスト ボックス 6"/>
          <p:cNvSpPr txBox="1">
            <a:spLocks noChangeArrowheads="1"/>
          </p:cNvSpPr>
          <p:nvPr/>
        </p:nvSpPr>
        <p:spPr bwMode="auto">
          <a:xfrm>
            <a:off x="4143375" y="4572000"/>
            <a:ext cx="1231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メンバ変数</a:t>
            </a:r>
          </a:p>
        </p:txBody>
      </p:sp>
      <p:sp>
        <p:nvSpPr>
          <p:cNvPr id="18439" name="テキスト ボックス 7"/>
          <p:cNvSpPr txBox="1">
            <a:spLocks noChangeArrowheads="1"/>
          </p:cNvSpPr>
          <p:nvPr/>
        </p:nvSpPr>
        <p:spPr bwMode="auto">
          <a:xfrm>
            <a:off x="6715125" y="4572000"/>
            <a:ext cx="765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クラス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Generic Programming</a:t>
            </a:r>
            <a:endParaRPr lang="ja-JP" altLang="ja-JP" smtClean="0"/>
          </a:p>
        </p:txBody>
      </p:sp>
      <p:sp>
        <p:nvSpPr>
          <p:cNvPr id="19458" name="テキスト ボックス 3"/>
          <p:cNvSpPr txBox="1">
            <a:spLocks noChangeArrowheads="1"/>
          </p:cNvSpPr>
          <p:nvPr/>
        </p:nvSpPr>
        <p:spPr bwMode="auto">
          <a:xfrm>
            <a:off x="571500" y="3714750"/>
            <a:ext cx="79962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/>
              <a:t>アルゴリズム </a:t>
            </a:r>
            <a:r>
              <a:rPr lang="en-US" altLang="ja-JP" sz="3600"/>
              <a:t>+ </a:t>
            </a:r>
            <a:r>
              <a:rPr lang="ja-JP" altLang="en-US" sz="3600"/>
              <a:t>データ構造 </a:t>
            </a:r>
            <a:r>
              <a:rPr lang="en-US" altLang="ja-JP" sz="3600"/>
              <a:t>= </a:t>
            </a:r>
            <a:r>
              <a:rPr lang="ja-JP" altLang="en-US" sz="3600"/>
              <a:t>プログラム</a:t>
            </a:r>
            <a:endParaRPr lang="ja-JP" altLang="en-US"/>
          </a:p>
        </p:txBody>
      </p:sp>
      <p:sp>
        <p:nvSpPr>
          <p:cNvPr id="19459" name="テキスト ボックス 4"/>
          <p:cNvSpPr txBox="1">
            <a:spLocks noChangeArrowheads="1"/>
          </p:cNvSpPr>
          <p:nvPr/>
        </p:nvSpPr>
        <p:spPr bwMode="auto">
          <a:xfrm>
            <a:off x="1928813" y="1428750"/>
            <a:ext cx="42497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altLang="ja-JP" sz="2400"/>
          </a:p>
          <a:p>
            <a:pPr algn="ctr"/>
            <a:r>
              <a:rPr lang="ja-JP" altLang="en-US" sz="2400" b="1"/>
              <a:t> アルゴリズム </a:t>
            </a:r>
            <a:r>
              <a:rPr lang="ja-JP" altLang="en-US" sz="2400"/>
              <a:t>と</a:t>
            </a:r>
            <a:r>
              <a:rPr lang="ja-JP" altLang="en-US" sz="2400" b="1"/>
              <a:t> データ構造 </a:t>
            </a:r>
            <a:r>
              <a:rPr lang="ja-JP" altLang="en-US" sz="2400"/>
              <a:t>を</a:t>
            </a:r>
            <a:r>
              <a:rPr lang="ja-JP" altLang="en-US" sz="2400" b="1"/>
              <a:t> </a:t>
            </a:r>
            <a:endParaRPr lang="en-US" altLang="ja-JP" sz="2400" b="1"/>
          </a:p>
          <a:p>
            <a:pPr algn="ctr"/>
            <a:r>
              <a:rPr lang="ja-JP" altLang="en-US" sz="2400" b="1" u="sng"/>
              <a:t>繋ぐ</a:t>
            </a:r>
            <a:endParaRPr lang="ja-JP" altLang="en-US" b="1" u="sng"/>
          </a:p>
        </p:txBody>
      </p:sp>
      <p:cxnSp>
        <p:nvCxnSpPr>
          <p:cNvPr id="11" name="直線矢印コネクタ 10"/>
          <p:cNvCxnSpPr>
            <a:stCxn id="19459" idx="2"/>
          </p:cNvCxnSpPr>
          <p:nvPr/>
        </p:nvCxnSpPr>
        <p:spPr>
          <a:xfrm rot="5400000">
            <a:off x="3127375" y="2930525"/>
            <a:ext cx="1228725" cy="6254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1" name="テキスト ボックス 5"/>
          <p:cNvSpPr txBox="1">
            <a:spLocks noChangeArrowheads="1"/>
          </p:cNvSpPr>
          <p:nvPr/>
        </p:nvSpPr>
        <p:spPr bwMode="auto">
          <a:xfrm>
            <a:off x="4429125" y="4500563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コンテナ</a:t>
            </a:r>
          </a:p>
        </p:txBody>
      </p:sp>
      <p:sp>
        <p:nvSpPr>
          <p:cNvPr id="19462" name="テキスト ボックス 6"/>
          <p:cNvSpPr txBox="1">
            <a:spLocks noChangeArrowheads="1"/>
          </p:cNvSpPr>
          <p:nvPr/>
        </p:nvSpPr>
        <p:spPr bwMode="auto">
          <a:xfrm>
            <a:off x="2857500" y="4286250"/>
            <a:ext cx="1174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イテレータ</a:t>
            </a:r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5214938" y="2786063"/>
            <a:ext cx="212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進化した手続き型</a:t>
            </a:r>
            <a:endParaRPr lang="ja-JP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テキスト ボックス 5"/>
          <p:cNvSpPr txBox="1">
            <a:spLocks noChangeArrowheads="1"/>
          </p:cNvSpPr>
          <p:nvPr/>
        </p:nvSpPr>
        <p:spPr bwMode="auto">
          <a:xfrm>
            <a:off x="571500" y="928688"/>
            <a:ext cx="811688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ja-JP" altLang="en-US" sz="3200"/>
              <a:t>　</a:t>
            </a:r>
            <a:r>
              <a:rPr lang="en-US" altLang="ja-JP" sz="3200"/>
              <a:t>i </a:t>
            </a:r>
            <a:r>
              <a:rPr lang="ja-JP" altLang="en-US" sz="3200"/>
              <a:t>種のデータ </a:t>
            </a:r>
            <a:r>
              <a:rPr lang="en-US" altLang="ja-JP" sz="3200"/>
              <a:t>(int, long, string, etc.)</a:t>
            </a:r>
          </a:p>
          <a:p>
            <a:pPr>
              <a:buFont typeface="Arial" charset="0"/>
              <a:buChar char="•"/>
            </a:pPr>
            <a:r>
              <a:rPr lang="en-US" altLang="ja-JP" sz="3200"/>
              <a:t>  j </a:t>
            </a:r>
            <a:r>
              <a:rPr lang="ja-JP" altLang="en-US" sz="3200"/>
              <a:t>種のデータ構造</a:t>
            </a:r>
            <a:r>
              <a:rPr lang="en-US" altLang="ja-JP" sz="3200"/>
              <a:t>(</a:t>
            </a:r>
            <a:r>
              <a:rPr lang="ja-JP" altLang="en-US" sz="3200"/>
              <a:t>配列</a:t>
            </a:r>
            <a:r>
              <a:rPr lang="en-US" altLang="ja-JP" sz="3200"/>
              <a:t>, </a:t>
            </a:r>
            <a:r>
              <a:rPr lang="ja-JP" altLang="en-US" sz="3200"/>
              <a:t>リスト</a:t>
            </a:r>
            <a:r>
              <a:rPr lang="en-US" altLang="ja-JP" sz="3200"/>
              <a:t>, </a:t>
            </a:r>
            <a:r>
              <a:rPr lang="ja-JP" altLang="en-US" sz="3200"/>
              <a:t>二分木</a:t>
            </a:r>
            <a:r>
              <a:rPr lang="en-US" altLang="ja-JP" sz="3200"/>
              <a:t>, etc.)</a:t>
            </a:r>
          </a:p>
          <a:p>
            <a:pPr>
              <a:buFont typeface="Arial" charset="0"/>
              <a:buChar char="•"/>
            </a:pPr>
            <a:r>
              <a:rPr lang="ja-JP" altLang="en-US" sz="3200"/>
              <a:t>  </a:t>
            </a:r>
            <a:r>
              <a:rPr lang="en-US" altLang="ja-JP" sz="3200"/>
              <a:t>k</a:t>
            </a:r>
            <a:r>
              <a:rPr lang="ja-JP" altLang="en-US" sz="3200"/>
              <a:t>種のアルゴリズム</a:t>
            </a:r>
            <a:r>
              <a:rPr lang="en-US" altLang="ja-JP" sz="3200"/>
              <a:t>(</a:t>
            </a:r>
            <a:r>
              <a:rPr lang="ja-JP" altLang="en-US" sz="3200"/>
              <a:t>列挙</a:t>
            </a:r>
            <a:r>
              <a:rPr lang="en-US" altLang="ja-JP" sz="3200"/>
              <a:t>, </a:t>
            </a:r>
            <a:r>
              <a:rPr lang="ja-JP" altLang="en-US" sz="3200"/>
              <a:t>検索</a:t>
            </a:r>
            <a:r>
              <a:rPr lang="en-US" altLang="ja-JP" sz="3200"/>
              <a:t>, </a:t>
            </a:r>
            <a:r>
              <a:rPr lang="ja-JP" altLang="en-US" sz="3200"/>
              <a:t>変換</a:t>
            </a:r>
            <a:r>
              <a:rPr lang="en-US" altLang="ja-JP" sz="3200"/>
              <a:t>, etc.)</a:t>
            </a:r>
            <a:endParaRPr lang="ja-JP" altLang="en-US" sz="3200"/>
          </a:p>
        </p:txBody>
      </p:sp>
      <p:sp>
        <p:nvSpPr>
          <p:cNvPr id="20482" name="テキスト ボックス 6"/>
          <p:cNvSpPr txBox="1">
            <a:spLocks noChangeArrowheads="1"/>
          </p:cNvSpPr>
          <p:nvPr/>
        </p:nvSpPr>
        <p:spPr bwMode="auto">
          <a:xfrm>
            <a:off x="1428750" y="3071813"/>
            <a:ext cx="5924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b="1">
                <a:solidFill>
                  <a:srgbClr val="00B0F0"/>
                </a:solidFill>
              </a:rPr>
              <a:t>i × j × k </a:t>
            </a:r>
            <a:r>
              <a:rPr lang="ja-JP" altLang="en-US" sz="3200" b="1">
                <a:solidFill>
                  <a:srgbClr val="00B0F0"/>
                </a:solidFill>
              </a:rPr>
              <a:t>個の実装を必要とする</a:t>
            </a:r>
            <a:endParaRPr lang="ja-JP" altLang="en-US" b="1">
              <a:solidFill>
                <a:srgbClr val="00B0F0"/>
              </a:solidFill>
            </a:endParaRPr>
          </a:p>
        </p:txBody>
      </p:sp>
      <p:sp>
        <p:nvSpPr>
          <p:cNvPr id="20483" name="テキスト ボックス 8"/>
          <p:cNvSpPr txBox="1">
            <a:spLocks noChangeArrowheads="1"/>
          </p:cNvSpPr>
          <p:nvPr/>
        </p:nvSpPr>
        <p:spPr bwMode="auto">
          <a:xfrm>
            <a:off x="1714500" y="4429125"/>
            <a:ext cx="5253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b="1">
                <a:solidFill>
                  <a:srgbClr val="FF0000"/>
                </a:solidFill>
              </a:rPr>
              <a:t>i </a:t>
            </a:r>
            <a:r>
              <a:rPr lang="ja-JP" altLang="en-US" sz="3200" b="1">
                <a:solidFill>
                  <a:srgbClr val="FF0000"/>
                </a:solidFill>
              </a:rPr>
              <a:t>＋</a:t>
            </a:r>
            <a:r>
              <a:rPr lang="en-US" altLang="ja-JP" sz="3200" b="1">
                <a:solidFill>
                  <a:srgbClr val="FF0000"/>
                </a:solidFill>
              </a:rPr>
              <a:t> j </a:t>
            </a:r>
            <a:r>
              <a:rPr lang="ja-JP" altLang="en-US" sz="3200" b="1">
                <a:solidFill>
                  <a:srgbClr val="FF0000"/>
                </a:solidFill>
              </a:rPr>
              <a:t>＋</a:t>
            </a:r>
            <a:r>
              <a:rPr lang="en-US" altLang="ja-JP" sz="3200" b="1">
                <a:solidFill>
                  <a:srgbClr val="FF0000"/>
                </a:solidFill>
              </a:rPr>
              <a:t> k </a:t>
            </a:r>
            <a:r>
              <a:rPr lang="ja-JP" altLang="en-US" sz="3200" b="1">
                <a:solidFill>
                  <a:srgbClr val="FF0000"/>
                </a:solidFill>
              </a:rPr>
              <a:t>個の実装を目指す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20484" name="テキスト ボックス 9"/>
          <p:cNvSpPr txBox="1">
            <a:spLocks noChangeArrowheads="1"/>
          </p:cNvSpPr>
          <p:nvPr/>
        </p:nvSpPr>
        <p:spPr bwMode="auto">
          <a:xfrm>
            <a:off x="3857625" y="5214938"/>
            <a:ext cx="4414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1"/>
              <a:t>→ </a:t>
            </a:r>
            <a:r>
              <a:rPr lang="en-US" altLang="ja-JP" sz="2800" b="1"/>
              <a:t>Generic Programming</a:t>
            </a:r>
            <a:endParaRPr lang="ja-JP" altLang="en-US" b="1"/>
          </a:p>
        </p:txBody>
      </p:sp>
      <p:cxnSp>
        <p:nvCxnSpPr>
          <p:cNvPr id="12" name="直線矢印コネクタ 11"/>
          <p:cNvCxnSpPr/>
          <p:nvPr/>
        </p:nvCxnSpPr>
        <p:spPr>
          <a:xfrm rot="5400000">
            <a:off x="4070350" y="4000500"/>
            <a:ext cx="573088" cy="1588"/>
          </a:xfrm>
          <a:prstGeom prst="straightConnector1">
            <a:avLst/>
          </a:prstGeom>
          <a:ln w="5080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テキスト ボックス 1"/>
          <p:cNvSpPr txBox="1">
            <a:spLocks noChangeArrowheads="1"/>
          </p:cNvSpPr>
          <p:nvPr/>
        </p:nvSpPr>
        <p:spPr bwMode="auto">
          <a:xfrm>
            <a:off x="428625" y="714375"/>
            <a:ext cx="83867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3200" b="1"/>
              <a:t>first </a:t>
            </a:r>
            <a:r>
              <a:rPr lang="ja-JP" altLang="en-US" sz="3200" b="1"/>
              <a:t> 以上 </a:t>
            </a:r>
            <a:r>
              <a:rPr lang="en-US" altLang="ja-JP" sz="3200" b="1"/>
              <a:t>last </a:t>
            </a:r>
            <a:r>
              <a:rPr lang="ja-JP" altLang="en-US" sz="3200" b="1"/>
              <a:t>未満 の範囲から </a:t>
            </a:r>
            <a:r>
              <a:rPr lang="en-US" altLang="ja-JP" sz="3200" b="1"/>
              <a:t>target </a:t>
            </a:r>
            <a:r>
              <a:rPr lang="ja-JP" altLang="en-US" sz="3200" b="1"/>
              <a:t>を探す</a:t>
            </a:r>
            <a:endParaRPr lang="en-US" altLang="ja-JP" sz="3200"/>
          </a:p>
          <a:p>
            <a:pPr algn="ctr"/>
            <a:r>
              <a:rPr lang="en-US" altLang="ja-JP" sz="3200"/>
              <a:t>(</a:t>
            </a:r>
            <a:r>
              <a:rPr lang="ja-JP" altLang="en-US" sz="3200"/>
              <a:t>見つからなければ</a:t>
            </a:r>
            <a:r>
              <a:rPr lang="en-US" altLang="ja-JP" sz="3200"/>
              <a:t>last</a:t>
            </a:r>
            <a:r>
              <a:rPr lang="ja-JP" altLang="en-US" sz="3200"/>
              <a:t>を返す</a:t>
            </a:r>
            <a:r>
              <a:rPr lang="en-US" altLang="ja-JP" sz="3200"/>
              <a:t>)</a:t>
            </a:r>
            <a:endParaRPr lang="ja-JP" altLang="en-US"/>
          </a:p>
        </p:txBody>
      </p:sp>
      <p:sp>
        <p:nvSpPr>
          <p:cNvPr id="21506" name="テキスト ボックス 2"/>
          <p:cNvSpPr txBox="1">
            <a:spLocks noChangeArrowheads="1"/>
          </p:cNvSpPr>
          <p:nvPr/>
        </p:nvSpPr>
        <p:spPr bwMode="auto">
          <a:xfrm>
            <a:off x="1785938" y="2227263"/>
            <a:ext cx="517842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sz="2400"/>
          </a:p>
          <a:p>
            <a:r>
              <a:rPr lang="en-US" altLang="ja-JP" sz="2400">
                <a:solidFill>
                  <a:srgbClr val="FF0000"/>
                </a:solidFill>
              </a:rPr>
              <a:t>int*</a:t>
            </a:r>
            <a:r>
              <a:rPr lang="en-US" altLang="ja-JP" sz="2400"/>
              <a:t> find(</a:t>
            </a:r>
            <a:r>
              <a:rPr lang="en-US" altLang="ja-JP" sz="2400">
                <a:solidFill>
                  <a:srgbClr val="FF0000"/>
                </a:solidFill>
              </a:rPr>
              <a:t>int*</a:t>
            </a:r>
            <a:r>
              <a:rPr lang="en-US" altLang="ja-JP" sz="2400"/>
              <a:t> first, </a:t>
            </a:r>
            <a:r>
              <a:rPr lang="en-US" altLang="ja-JP" sz="2400">
                <a:solidFill>
                  <a:srgbClr val="FF0000"/>
                </a:solidFill>
              </a:rPr>
              <a:t>int*</a:t>
            </a:r>
            <a:r>
              <a:rPr lang="en-US" altLang="ja-JP" sz="2400"/>
              <a:t> last, </a:t>
            </a:r>
            <a:r>
              <a:rPr lang="en-US" altLang="ja-JP" sz="2400">
                <a:solidFill>
                  <a:srgbClr val="FF0000"/>
                </a:solidFill>
              </a:rPr>
              <a:t>int</a:t>
            </a:r>
            <a:r>
              <a:rPr lang="en-US" altLang="ja-JP" sz="2400"/>
              <a:t> target) {</a:t>
            </a:r>
          </a:p>
          <a:p>
            <a:r>
              <a:rPr lang="en-US" altLang="ja-JP" sz="2400"/>
              <a:t>  while ( first != last ) {</a:t>
            </a:r>
          </a:p>
          <a:p>
            <a:r>
              <a:rPr lang="en-US" altLang="ja-JP" sz="2400"/>
              <a:t>    if ( *first == target ) {</a:t>
            </a:r>
          </a:p>
          <a:p>
            <a:r>
              <a:rPr lang="en-US" altLang="ja-JP" sz="2400"/>
              <a:t>      break;</a:t>
            </a:r>
          </a:p>
          <a:p>
            <a:r>
              <a:rPr lang="en-US" altLang="ja-JP" sz="2400"/>
              <a:t>    }</a:t>
            </a:r>
          </a:p>
          <a:p>
            <a:r>
              <a:rPr lang="en-US" altLang="ja-JP" sz="2400"/>
              <a:t>    ++first;</a:t>
            </a:r>
          </a:p>
          <a:p>
            <a:r>
              <a:rPr lang="en-US" altLang="ja-JP" sz="2400"/>
              <a:t>  }</a:t>
            </a:r>
          </a:p>
          <a:p>
            <a:r>
              <a:rPr lang="en-US" altLang="ja-JP" sz="2400"/>
              <a:t>  return first;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  <p:sp>
        <p:nvSpPr>
          <p:cNvPr id="21507" name="テキスト ボックス 3"/>
          <p:cNvSpPr txBox="1">
            <a:spLocks noChangeArrowheads="1"/>
          </p:cNvSpPr>
          <p:nvPr/>
        </p:nvSpPr>
        <p:spPr bwMode="auto">
          <a:xfrm>
            <a:off x="5572125" y="3929063"/>
            <a:ext cx="24145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int</a:t>
            </a:r>
            <a:r>
              <a:rPr lang="ja-JP" altLang="en-US" b="1"/>
              <a:t>を要素とする</a:t>
            </a:r>
            <a:r>
              <a:rPr lang="ja-JP" altLang="en-US" b="1">
                <a:solidFill>
                  <a:srgbClr val="FF0000"/>
                </a:solidFill>
              </a:rPr>
              <a:t>配列</a:t>
            </a:r>
            <a:r>
              <a:rPr lang="ja-JP" altLang="en-US" b="1"/>
              <a:t>に</a:t>
            </a:r>
            <a:endParaRPr lang="en-US" altLang="ja-JP" b="1"/>
          </a:p>
          <a:p>
            <a:r>
              <a:rPr lang="ja-JP" altLang="en-US" b="1"/>
              <a:t>対して</a:t>
            </a:r>
            <a:r>
              <a:rPr lang="ja-JP" altLang="en-US" b="1">
                <a:solidFill>
                  <a:srgbClr val="FF0000"/>
                </a:solidFill>
              </a:rPr>
              <a:t>のみ</a:t>
            </a:r>
            <a:r>
              <a:rPr lang="ja-JP" altLang="en-US" b="1"/>
              <a:t>適用可能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テキスト ボックス 1"/>
          <p:cNvSpPr txBox="1">
            <a:spLocks noChangeArrowheads="1"/>
          </p:cNvSpPr>
          <p:nvPr/>
        </p:nvSpPr>
        <p:spPr bwMode="auto">
          <a:xfrm>
            <a:off x="428625" y="714375"/>
            <a:ext cx="83867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3200" b="1"/>
              <a:t>first </a:t>
            </a:r>
            <a:r>
              <a:rPr lang="ja-JP" altLang="en-US" sz="3200" b="1"/>
              <a:t> 以上 </a:t>
            </a:r>
            <a:r>
              <a:rPr lang="en-US" altLang="ja-JP" sz="3200" b="1"/>
              <a:t>last </a:t>
            </a:r>
            <a:r>
              <a:rPr lang="ja-JP" altLang="en-US" sz="3200" b="1"/>
              <a:t>未満 の範囲から </a:t>
            </a:r>
            <a:r>
              <a:rPr lang="en-US" altLang="ja-JP" sz="3200" b="1"/>
              <a:t>target </a:t>
            </a:r>
            <a:r>
              <a:rPr lang="ja-JP" altLang="en-US" sz="3200" b="1"/>
              <a:t>を探す</a:t>
            </a:r>
            <a:endParaRPr lang="en-US" altLang="ja-JP" sz="3200"/>
          </a:p>
          <a:p>
            <a:pPr algn="ctr"/>
            <a:r>
              <a:rPr lang="en-US" altLang="ja-JP" sz="3200"/>
              <a:t>(</a:t>
            </a:r>
            <a:r>
              <a:rPr lang="ja-JP" altLang="en-US" sz="3200"/>
              <a:t>見つからなければ</a:t>
            </a:r>
            <a:r>
              <a:rPr lang="en-US" altLang="ja-JP" sz="3200"/>
              <a:t>last</a:t>
            </a:r>
            <a:r>
              <a:rPr lang="ja-JP" altLang="en-US" sz="3200"/>
              <a:t>を返す</a:t>
            </a:r>
            <a:r>
              <a:rPr lang="en-US" altLang="ja-JP" sz="3200"/>
              <a:t>)</a:t>
            </a:r>
            <a:endParaRPr lang="ja-JP" altLang="en-US"/>
          </a:p>
        </p:txBody>
      </p:sp>
      <p:sp>
        <p:nvSpPr>
          <p:cNvPr id="22530" name="テキスト ボックス 2"/>
          <p:cNvSpPr txBox="1">
            <a:spLocks noChangeArrowheads="1"/>
          </p:cNvSpPr>
          <p:nvPr/>
        </p:nvSpPr>
        <p:spPr bwMode="auto">
          <a:xfrm>
            <a:off x="1785938" y="2227263"/>
            <a:ext cx="47005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template&lt;typename </a:t>
            </a:r>
            <a:r>
              <a:rPr lang="en-US" altLang="ja-JP" sz="2400">
                <a:solidFill>
                  <a:srgbClr val="FF0000"/>
                </a:solidFill>
              </a:rPr>
              <a:t>T</a:t>
            </a:r>
            <a:r>
              <a:rPr lang="en-US" altLang="ja-JP" sz="2400"/>
              <a:t>&gt;</a:t>
            </a:r>
          </a:p>
          <a:p>
            <a:r>
              <a:rPr lang="en-US" altLang="ja-JP" sz="2400">
                <a:solidFill>
                  <a:srgbClr val="FF0000"/>
                </a:solidFill>
              </a:rPr>
              <a:t>T*</a:t>
            </a:r>
            <a:r>
              <a:rPr lang="en-US" altLang="ja-JP" sz="2400"/>
              <a:t> find(</a:t>
            </a:r>
            <a:r>
              <a:rPr lang="en-US" altLang="ja-JP" sz="2400">
                <a:solidFill>
                  <a:srgbClr val="FF0000"/>
                </a:solidFill>
              </a:rPr>
              <a:t>T*</a:t>
            </a:r>
            <a:r>
              <a:rPr lang="en-US" altLang="ja-JP" sz="2400"/>
              <a:t> first, </a:t>
            </a:r>
            <a:r>
              <a:rPr lang="en-US" altLang="ja-JP" sz="2400">
                <a:solidFill>
                  <a:srgbClr val="FF0000"/>
                </a:solidFill>
              </a:rPr>
              <a:t>T*</a:t>
            </a:r>
            <a:r>
              <a:rPr lang="en-US" altLang="ja-JP" sz="2400"/>
              <a:t> last, </a:t>
            </a:r>
            <a:r>
              <a:rPr lang="en-US" altLang="ja-JP" sz="2400">
                <a:solidFill>
                  <a:srgbClr val="FF0000"/>
                </a:solidFill>
              </a:rPr>
              <a:t>T</a:t>
            </a:r>
            <a:r>
              <a:rPr lang="en-US" altLang="ja-JP" sz="2400"/>
              <a:t> target) {</a:t>
            </a:r>
          </a:p>
          <a:p>
            <a:r>
              <a:rPr lang="en-US" altLang="ja-JP" sz="2400"/>
              <a:t>  while ( first != last ) {</a:t>
            </a:r>
          </a:p>
          <a:p>
            <a:r>
              <a:rPr lang="en-US" altLang="ja-JP" sz="2400"/>
              <a:t>    if ( *first == target ) {</a:t>
            </a:r>
          </a:p>
          <a:p>
            <a:r>
              <a:rPr lang="en-US" altLang="ja-JP" sz="2400"/>
              <a:t>      break;</a:t>
            </a:r>
          </a:p>
          <a:p>
            <a:r>
              <a:rPr lang="en-US" altLang="ja-JP" sz="2400"/>
              <a:t>    }</a:t>
            </a:r>
          </a:p>
          <a:p>
            <a:r>
              <a:rPr lang="en-US" altLang="ja-JP" sz="2400"/>
              <a:t>    ++first;</a:t>
            </a:r>
          </a:p>
          <a:p>
            <a:r>
              <a:rPr lang="en-US" altLang="ja-JP" sz="2400"/>
              <a:t>  }</a:t>
            </a:r>
          </a:p>
          <a:p>
            <a:r>
              <a:rPr lang="en-US" altLang="ja-JP" sz="2400"/>
              <a:t>  return first;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  <p:sp>
        <p:nvSpPr>
          <p:cNvPr id="22531" name="テキスト ボックス 3"/>
          <p:cNvSpPr txBox="1">
            <a:spLocks noChangeArrowheads="1"/>
          </p:cNvSpPr>
          <p:nvPr/>
        </p:nvSpPr>
        <p:spPr bwMode="auto">
          <a:xfrm>
            <a:off x="4572000" y="4214813"/>
            <a:ext cx="3248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rgbClr val="FF0000"/>
                </a:solidFill>
              </a:rPr>
              <a:t>アルゴリズムは</a:t>
            </a:r>
            <a:endParaRPr lang="en-US" altLang="ja-JP" b="1">
              <a:solidFill>
                <a:srgbClr val="FF0000"/>
              </a:solidFill>
            </a:endParaRPr>
          </a:p>
          <a:p>
            <a:r>
              <a:rPr lang="ja-JP" altLang="en-US" b="1">
                <a:solidFill>
                  <a:srgbClr val="FF0000"/>
                </a:solidFill>
              </a:rPr>
              <a:t>データ型に対して自由になった</a:t>
            </a:r>
            <a:r>
              <a:rPr lang="en-US" altLang="ja-JP" b="1">
                <a:solidFill>
                  <a:srgbClr val="FF0000"/>
                </a:solidFill>
              </a:rPr>
              <a:t>!</a:t>
            </a:r>
            <a:endParaRPr lang="ja-JP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テキスト ボックス 1"/>
          <p:cNvSpPr txBox="1">
            <a:spLocks noChangeArrowheads="1"/>
          </p:cNvSpPr>
          <p:nvPr/>
        </p:nvSpPr>
        <p:spPr bwMode="auto">
          <a:xfrm>
            <a:off x="428625" y="714375"/>
            <a:ext cx="83867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3200" b="1"/>
              <a:t>first </a:t>
            </a:r>
            <a:r>
              <a:rPr lang="ja-JP" altLang="en-US" sz="3200" b="1"/>
              <a:t> 以上 </a:t>
            </a:r>
            <a:r>
              <a:rPr lang="en-US" altLang="ja-JP" sz="3200" b="1"/>
              <a:t>last </a:t>
            </a:r>
            <a:r>
              <a:rPr lang="ja-JP" altLang="en-US" sz="3200" b="1"/>
              <a:t>未満 の範囲から </a:t>
            </a:r>
            <a:r>
              <a:rPr lang="en-US" altLang="ja-JP" sz="3200" b="1"/>
              <a:t>target </a:t>
            </a:r>
            <a:r>
              <a:rPr lang="ja-JP" altLang="en-US" sz="3200" b="1"/>
              <a:t>を探す</a:t>
            </a:r>
            <a:endParaRPr lang="en-US" altLang="ja-JP" sz="3200"/>
          </a:p>
          <a:p>
            <a:pPr algn="ctr"/>
            <a:r>
              <a:rPr lang="en-US" altLang="ja-JP" sz="3200"/>
              <a:t>(</a:t>
            </a:r>
            <a:r>
              <a:rPr lang="ja-JP" altLang="en-US" sz="3200"/>
              <a:t>見つからなければ</a:t>
            </a:r>
            <a:r>
              <a:rPr lang="en-US" altLang="ja-JP" sz="3200"/>
              <a:t>last</a:t>
            </a:r>
            <a:r>
              <a:rPr lang="ja-JP" altLang="en-US" sz="3200"/>
              <a:t>を返す</a:t>
            </a:r>
            <a:r>
              <a:rPr lang="en-US" altLang="ja-JP" sz="3200"/>
              <a:t>)</a:t>
            </a:r>
            <a:endParaRPr lang="ja-JP" altLang="en-US"/>
          </a:p>
        </p:txBody>
      </p:sp>
      <p:sp>
        <p:nvSpPr>
          <p:cNvPr id="23554" name="テキスト ボックス 2"/>
          <p:cNvSpPr txBox="1">
            <a:spLocks noChangeArrowheads="1"/>
          </p:cNvSpPr>
          <p:nvPr/>
        </p:nvSpPr>
        <p:spPr bwMode="auto">
          <a:xfrm>
            <a:off x="1785938" y="2227263"/>
            <a:ext cx="66167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template&lt;typename Itertator, typename </a:t>
            </a:r>
            <a:r>
              <a:rPr lang="en-US" altLang="ja-JP" sz="2400">
                <a:solidFill>
                  <a:srgbClr val="FF0000"/>
                </a:solidFill>
              </a:rPr>
              <a:t>T</a:t>
            </a:r>
            <a:r>
              <a:rPr lang="en-US" altLang="ja-JP" sz="2400"/>
              <a:t>&gt;</a:t>
            </a:r>
          </a:p>
          <a:p>
            <a:r>
              <a:rPr lang="en-US" altLang="ja-JP" sz="2400">
                <a:solidFill>
                  <a:srgbClr val="FF0000"/>
                </a:solidFill>
              </a:rPr>
              <a:t>Iterator</a:t>
            </a:r>
            <a:r>
              <a:rPr lang="en-US" altLang="ja-JP" sz="2400"/>
              <a:t> find(</a:t>
            </a:r>
            <a:r>
              <a:rPr lang="en-US" altLang="ja-JP" sz="2400">
                <a:solidFill>
                  <a:srgbClr val="FF0000"/>
                </a:solidFill>
              </a:rPr>
              <a:t>Iterator</a:t>
            </a:r>
            <a:r>
              <a:rPr lang="en-US" altLang="ja-JP" sz="2400"/>
              <a:t> first, </a:t>
            </a:r>
            <a:r>
              <a:rPr lang="en-US" altLang="ja-JP" sz="2400">
                <a:solidFill>
                  <a:srgbClr val="FF0000"/>
                </a:solidFill>
              </a:rPr>
              <a:t>Iterator</a:t>
            </a:r>
            <a:r>
              <a:rPr lang="en-US" altLang="ja-JP" sz="2400"/>
              <a:t> last, </a:t>
            </a:r>
            <a:r>
              <a:rPr lang="en-US" altLang="ja-JP" sz="2400">
                <a:solidFill>
                  <a:srgbClr val="FF0000"/>
                </a:solidFill>
              </a:rPr>
              <a:t>T</a:t>
            </a:r>
            <a:r>
              <a:rPr lang="en-US" altLang="ja-JP" sz="2400"/>
              <a:t> target) {</a:t>
            </a:r>
          </a:p>
          <a:p>
            <a:r>
              <a:rPr lang="en-US" altLang="ja-JP" sz="2400"/>
              <a:t>  while ( first != last ) {</a:t>
            </a:r>
          </a:p>
          <a:p>
            <a:r>
              <a:rPr lang="en-US" altLang="ja-JP" sz="2400"/>
              <a:t>    if ( *first == target ) {</a:t>
            </a:r>
          </a:p>
          <a:p>
            <a:r>
              <a:rPr lang="en-US" altLang="ja-JP" sz="2400"/>
              <a:t>      break;</a:t>
            </a:r>
          </a:p>
          <a:p>
            <a:r>
              <a:rPr lang="en-US" altLang="ja-JP" sz="2400"/>
              <a:t>    }</a:t>
            </a:r>
          </a:p>
          <a:p>
            <a:r>
              <a:rPr lang="en-US" altLang="ja-JP" sz="2400"/>
              <a:t>    ++first;</a:t>
            </a:r>
          </a:p>
          <a:p>
            <a:r>
              <a:rPr lang="en-US" altLang="ja-JP" sz="2400"/>
              <a:t>  }</a:t>
            </a:r>
          </a:p>
          <a:p>
            <a:r>
              <a:rPr lang="en-US" altLang="ja-JP" sz="2400"/>
              <a:t>  return first;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  <p:sp>
        <p:nvSpPr>
          <p:cNvPr id="23555" name="テキスト ボックス 3"/>
          <p:cNvSpPr txBox="1">
            <a:spLocks noChangeArrowheads="1"/>
          </p:cNvSpPr>
          <p:nvPr/>
        </p:nvSpPr>
        <p:spPr bwMode="auto">
          <a:xfrm>
            <a:off x="4572000" y="4214813"/>
            <a:ext cx="4514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rgbClr val="FF0000"/>
                </a:solidFill>
              </a:rPr>
              <a:t>アルゴリズムは</a:t>
            </a:r>
            <a:endParaRPr lang="en-US" altLang="ja-JP" b="1">
              <a:solidFill>
                <a:srgbClr val="FF0000"/>
              </a:solidFill>
            </a:endParaRPr>
          </a:p>
          <a:p>
            <a:r>
              <a:rPr lang="ja-JP" altLang="en-US" b="1">
                <a:solidFill>
                  <a:srgbClr val="FF0000"/>
                </a:solidFill>
              </a:rPr>
              <a:t>データ型とデータ構造に対して自由になった</a:t>
            </a:r>
            <a:r>
              <a:rPr lang="en-US" altLang="ja-JP" b="1">
                <a:solidFill>
                  <a:srgbClr val="FF0000"/>
                </a:solidFill>
              </a:rPr>
              <a:t>!</a:t>
            </a:r>
            <a:endParaRPr lang="ja-JP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</TotalTime>
  <Words>695</Words>
  <Application>Microsoft Office PowerPoint</Application>
  <PresentationFormat>画面に合わせる (4:3)</PresentationFormat>
  <Paragraphs>166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プレゼンテーション1</vt:lpstr>
      <vt:lpstr>スライド 1</vt:lpstr>
      <vt:lpstr>スライド 2</vt:lpstr>
      <vt:lpstr>手続き型</vt:lpstr>
      <vt:lpstr>オブジェクト指向</vt:lpstr>
      <vt:lpstr>Generic Programming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48</cp:revision>
  <dcterms:created xsi:type="dcterms:W3CDTF">2006-05-15T04:25:02Z</dcterms:created>
  <dcterms:modified xsi:type="dcterms:W3CDTF">2007-06-05T10:39:19Z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