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4"/>
  </p:notesMasterIdLst>
  <p:sldIdLst>
    <p:sldId id="267" r:id="rId2"/>
    <p:sldId id="265" r:id="rId3"/>
    <p:sldId id="272" r:id="rId4"/>
    <p:sldId id="273" r:id="rId5"/>
    <p:sldId id="274" r:id="rId6"/>
    <p:sldId id="266" r:id="rId7"/>
    <p:sldId id="270" r:id="rId8"/>
    <p:sldId id="269" r:id="rId9"/>
    <p:sldId id="278" r:id="rId10"/>
    <p:sldId id="271" r:id="rId11"/>
    <p:sldId id="275" r:id="rId12"/>
    <p:sldId id="276" r:id="rId13"/>
    <p:sldId id="286" r:id="rId14"/>
    <p:sldId id="287" r:id="rId15"/>
    <p:sldId id="277" r:id="rId16"/>
    <p:sldId id="279" r:id="rId17"/>
    <p:sldId id="280" r:id="rId18"/>
    <p:sldId id="281" r:id="rId19"/>
    <p:sldId id="284" r:id="rId20"/>
    <p:sldId id="282" r:id="rId21"/>
    <p:sldId id="283" r:id="rId22"/>
    <p:sldId id="268" r:id="rId23"/>
  </p:sldIdLst>
  <p:sldSz cx="9144000" cy="6858000" type="screen4x3"/>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encoding="shift_jis"/>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9309" autoAdjust="0"/>
    <p:restoredTop sz="94634" autoAdjust="0"/>
  </p:normalViewPr>
  <p:slideViewPr>
    <p:cSldViewPr snapToGrid="0">
      <p:cViewPr varScale="1">
        <p:scale>
          <a:sx n="76" d="100"/>
          <a:sy n="76" d="100"/>
        </p:scale>
        <p:origin x="-96" y="-3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pPr>
              <a:defRPr/>
            </a:pPr>
            <a:endParaRPr lang="ja-JP" altLang="en-US"/>
          </a:p>
        </p:txBody>
      </p:sp>
      <p:sp>
        <p:nvSpPr>
          <p:cNvPr id="3" name="日付プレースホルダ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pPr>
              <a:defRPr/>
            </a:pPr>
            <a:fld id="{24254DCF-9808-4CD3-9489-145A8457AA30}" type="datetimeFigureOut">
              <a:rPr lang="ja-JP" altLang="en-US"/>
              <a:pPr>
                <a:defRPr/>
              </a:pPr>
              <a:t>2007/7/24</a:t>
            </a:fld>
            <a:endParaRPr lang="ja-JP" altLang="en-US"/>
          </a:p>
        </p:txBody>
      </p:sp>
      <p:sp>
        <p:nvSpPr>
          <p:cNvPr id="4" name="スライド イメージ プレースホルダ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 4"/>
          <p:cNvSpPr>
            <a:spLocks noGrp="1"/>
          </p:cNvSpPr>
          <p:nvPr>
            <p:ph type="body" sz="quarter" idx="3"/>
          </p:nvPr>
        </p:nvSpPr>
        <p:spPr>
          <a:xfrm>
            <a:off x="673100" y="4686300"/>
            <a:ext cx="5389563" cy="4440238"/>
          </a:xfrm>
          <a:prstGeom prst="rect">
            <a:avLst/>
          </a:prstGeom>
        </p:spPr>
        <p:txBody>
          <a:bodyPr vert="horz" lIns="91440" tIns="45720" rIns="91440" bIns="45720" rtlCol="0">
            <a:normAutofit/>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a:lvl1pPr>
          </a:lstStyle>
          <a:p>
            <a:pPr>
              <a:defRPr/>
            </a:pPr>
            <a:endParaRPr lang="ja-JP" altLang="en-US"/>
          </a:p>
        </p:txBody>
      </p:sp>
      <p:sp>
        <p:nvSpPr>
          <p:cNvPr id="7" name="スライド番号プレースホルダ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a:lvl1pPr>
          </a:lstStyle>
          <a:p>
            <a:pPr>
              <a:defRPr/>
            </a:pPr>
            <a:fld id="{CB2EFFA7-564D-4EF1-803E-69DA54023EC3}" type="slidenum">
              <a:rPr lang="ja-JP" altLang="en-US"/>
              <a:pPr>
                <a:defRPr/>
              </a:pPr>
              <a:t>&lt;#&gt;</a:t>
            </a:fld>
            <a:endParaRPr lang="ja-JP"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25603"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25604"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BA3884D-620F-4507-A875-F8A412D739AD}" type="slidenum">
              <a:rPr lang="ja-JP" altLang="en-US" smtClean="0"/>
              <a:pPr/>
              <a:t>11</a:t>
            </a:fld>
            <a:endParaRPr lang="ja-JP"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lvl1pPr>
              <a:defRPr sz="3600"/>
            </a:lvl1pPr>
          </a:lstStyle>
          <a:p>
            <a:r>
              <a:rPr lang="ja-JP" altLang="en-US" smtClean="0"/>
              <a:t>マスタ タイトルの書式設定</a:t>
            </a:r>
            <a:endParaRPr lang="ja-JP" altLang="en-US" dirty="0"/>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endParaRPr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クリックしてタイトルを入力</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タイトルと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1_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lvl1pPr>
              <a:defRPr/>
            </a:lvl1pPr>
          </a:lstStyle>
          <a:p>
            <a:pPr lvl="0"/>
            <a:r>
              <a:rPr lang="ja-JP" altLang="en-US" smtClean="0"/>
              <a:t>マスタ テキストの書式設定</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4" descr="C:\Users\localnaka\Desktop\wankuma-logo20.bmp"/>
          <p:cNvPicPr>
            <a:picLocks noChangeAspect="1" noChangeArrowheads="1"/>
          </p:cNvPicPr>
          <p:nvPr userDrawn="1"/>
        </p:nvPicPr>
        <p:blipFill>
          <a:blip r:embed="rId16"/>
          <a:srcRect/>
          <a:stretch>
            <a:fillRect/>
          </a:stretch>
        </p:blipFill>
        <p:spPr bwMode="auto">
          <a:xfrm>
            <a:off x="0" y="0"/>
            <a:ext cx="9144000" cy="6464300"/>
          </a:xfrm>
          <a:prstGeom prst="rect">
            <a:avLst/>
          </a:prstGeom>
          <a:noFill/>
          <a:ln w="9525">
            <a:noFill/>
            <a:miter lim="800000"/>
            <a:headEnd/>
            <a:tailEnd/>
          </a:ln>
        </p:spPr>
      </p:pic>
      <p:sp>
        <p:nvSpPr>
          <p:cNvPr id="1027" name="Rectangle 2"/>
          <p:cNvSpPr>
            <a:spLocks noGrp="1" noChangeArrowheads="1"/>
          </p:cNvSpPr>
          <p:nvPr>
            <p:ph type="title"/>
          </p:nvPr>
        </p:nvSpPr>
        <p:spPr bwMode="auto">
          <a:xfrm>
            <a:off x="457200" y="274638"/>
            <a:ext cx="8229600" cy="7064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ja-JP" altLang="ja-JP" smtClean="0"/>
          </a:p>
        </p:txBody>
      </p:sp>
      <p:sp>
        <p:nvSpPr>
          <p:cNvPr id="1028" name="Rectangle 3"/>
          <p:cNvSpPr>
            <a:spLocks noGrp="1" noChangeArrowheads="1"/>
          </p:cNvSpPr>
          <p:nvPr>
            <p:ph type="body" idx="1"/>
          </p:nvPr>
        </p:nvSpPr>
        <p:spPr bwMode="auto">
          <a:xfrm>
            <a:off x="457200" y="1052513"/>
            <a:ext cx="8229600" cy="50736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pic>
        <p:nvPicPr>
          <p:cNvPr id="1029" name="Picture 4"/>
          <p:cNvPicPr>
            <a:picLocks noChangeAspect="1" noChangeArrowheads="1"/>
          </p:cNvPicPr>
          <p:nvPr/>
        </p:nvPicPr>
        <p:blipFill>
          <a:blip r:embed="rId17"/>
          <a:srcRect/>
          <a:stretch>
            <a:fillRect/>
          </a:stretch>
        </p:blipFill>
        <p:spPr bwMode="auto">
          <a:xfrm>
            <a:off x="468313" y="6165850"/>
            <a:ext cx="1524000" cy="571500"/>
          </a:xfrm>
          <a:prstGeom prst="rect">
            <a:avLst/>
          </a:prstGeom>
          <a:noFill/>
          <a:ln w="9525">
            <a:noFill/>
            <a:miter lim="800000"/>
            <a:headEnd/>
            <a:tailEnd/>
          </a:ln>
        </p:spPr>
      </p:pic>
      <p:sp>
        <p:nvSpPr>
          <p:cNvPr id="4101" name="Rectangle 5"/>
          <p:cNvSpPr>
            <a:spLocks noChangeArrowheads="1"/>
          </p:cNvSpPr>
          <p:nvPr/>
        </p:nvSpPr>
        <p:spPr bwMode="auto">
          <a:xfrm>
            <a:off x="1979613" y="6165850"/>
            <a:ext cx="6624637" cy="571500"/>
          </a:xfrm>
          <a:prstGeom prst="rect">
            <a:avLst/>
          </a:prstGeom>
          <a:solidFill>
            <a:srgbClr val="F3BB50"/>
          </a:solidFill>
          <a:ln w="9525">
            <a:noFill/>
            <a:miter lim="800000"/>
            <a:headEnd/>
            <a:tailEnd/>
          </a:ln>
          <a:effectLst/>
        </p:spPr>
        <p:txBody>
          <a:bodyPr anchor="ctr"/>
          <a:lstStyle/>
          <a:p>
            <a:pPr algn="ctr">
              <a:defRPr/>
            </a:pPr>
            <a:r>
              <a:rPr kumimoji="0" lang="ja-JP" altLang="en-US" sz="2400" dirty="0" err="1">
                <a:solidFill>
                  <a:schemeClr val="tx2"/>
                </a:solidFill>
                <a:ea typeface="ＭＳ Ｐゴシック" pitchFamily="50" charset="-128"/>
              </a:rPr>
              <a:t>わんくま</a:t>
            </a:r>
            <a:r>
              <a:rPr kumimoji="0" lang="ja-JP" altLang="en-US" sz="2400" dirty="0">
                <a:solidFill>
                  <a:schemeClr val="tx2"/>
                </a:solidFill>
                <a:ea typeface="ＭＳ Ｐゴシック" pitchFamily="50" charset="-128"/>
              </a:rPr>
              <a:t>同盟 東京勉強会 </a:t>
            </a:r>
            <a:r>
              <a:rPr kumimoji="0" lang="en-US" altLang="ja-JP" sz="2400" dirty="0">
                <a:solidFill>
                  <a:schemeClr val="tx2"/>
                </a:solidFill>
                <a:ea typeface="ＭＳ Ｐゴシック" pitchFamily="50" charset="-128"/>
              </a:rPr>
              <a:t>#9</a:t>
            </a: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62" r:id="rId13"/>
    <p:sldLayoutId id="2147483663" r:id="rId14"/>
  </p:sldLayoutIdLst>
  <p:txStyles>
    <p:titleStyle>
      <a:lvl1pPr algn="ctr" rtl="0" eaLnBrk="0" fontAlgn="base" hangingPunct="0">
        <a:spcBef>
          <a:spcPct val="0"/>
        </a:spcBef>
        <a:spcAft>
          <a:spcPct val="0"/>
        </a:spcAft>
        <a:defRPr sz="2400">
          <a:solidFill>
            <a:schemeClr val="tx2"/>
          </a:solidFill>
          <a:latin typeface="+mj-lt"/>
          <a:ea typeface="+mj-ea"/>
          <a:cs typeface="+mj-cs"/>
        </a:defRPr>
      </a:lvl1pPr>
      <a:lvl2pPr algn="ctr" rtl="0" eaLnBrk="0" fontAlgn="base" hangingPunct="0">
        <a:spcBef>
          <a:spcPct val="0"/>
        </a:spcBef>
        <a:spcAft>
          <a:spcPct val="0"/>
        </a:spcAft>
        <a:defRPr sz="2400">
          <a:solidFill>
            <a:schemeClr val="tx2"/>
          </a:solidFill>
          <a:latin typeface="Arial" charset="0"/>
          <a:ea typeface="ＭＳ Ｐゴシック" pitchFamily="50" charset="-128"/>
        </a:defRPr>
      </a:lvl2pPr>
      <a:lvl3pPr algn="ctr" rtl="0" eaLnBrk="0" fontAlgn="base" hangingPunct="0">
        <a:spcBef>
          <a:spcPct val="0"/>
        </a:spcBef>
        <a:spcAft>
          <a:spcPct val="0"/>
        </a:spcAft>
        <a:defRPr sz="2400">
          <a:solidFill>
            <a:schemeClr val="tx2"/>
          </a:solidFill>
          <a:latin typeface="Arial" charset="0"/>
          <a:ea typeface="ＭＳ Ｐゴシック" pitchFamily="50" charset="-128"/>
        </a:defRPr>
      </a:lvl3pPr>
      <a:lvl4pPr algn="ctr" rtl="0" eaLnBrk="0" fontAlgn="base" hangingPunct="0">
        <a:spcBef>
          <a:spcPct val="0"/>
        </a:spcBef>
        <a:spcAft>
          <a:spcPct val="0"/>
        </a:spcAft>
        <a:defRPr sz="2400">
          <a:solidFill>
            <a:schemeClr val="tx2"/>
          </a:solidFill>
          <a:latin typeface="Arial" charset="0"/>
          <a:ea typeface="ＭＳ Ｐゴシック" pitchFamily="50" charset="-128"/>
        </a:defRPr>
      </a:lvl4pPr>
      <a:lvl5pPr algn="ctr" rtl="0" eaLnBrk="0" fontAlgn="base" hangingPunct="0">
        <a:spcBef>
          <a:spcPct val="0"/>
        </a:spcBef>
        <a:spcAft>
          <a:spcPct val="0"/>
        </a:spcAft>
        <a:defRPr sz="2400">
          <a:solidFill>
            <a:schemeClr val="tx2"/>
          </a:solidFill>
          <a:latin typeface="Arial" charset="0"/>
          <a:ea typeface="ＭＳ Ｐゴシック" pitchFamily="50" charset="-128"/>
        </a:defRPr>
      </a:lvl5pPr>
      <a:lvl6pPr marL="457200" algn="ctr" rtl="0" fontAlgn="base">
        <a:spcBef>
          <a:spcPct val="0"/>
        </a:spcBef>
        <a:spcAft>
          <a:spcPct val="0"/>
        </a:spcAft>
        <a:defRPr sz="2400">
          <a:solidFill>
            <a:schemeClr val="tx2"/>
          </a:solidFill>
          <a:latin typeface="Arial" charset="0"/>
          <a:ea typeface="ＭＳ Ｐゴシック" pitchFamily="50" charset="-128"/>
        </a:defRPr>
      </a:lvl6pPr>
      <a:lvl7pPr marL="914400" algn="ctr" rtl="0" fontAlgn="base">
        <a:spcBef>
          <a:spcPct val="0"/>
        </a:spcBef>
        <a:spcAft>
          <a:spcPct val="0"/>
        </a:spcAft>
        <a:defRPr sz="2400">
          <a:solidFill>
            <a:schemeClr val="tx2"/>
          </a:solidFill>
          <a:latin typeface="Arial" charset="0"/>
          <a:ea typeface="ＭＳ Ｐゴシック" pitchFamily="50" charset="-128"/>
        </a:defRPr>
      </a:lvl7pPr>
      <a:lvl8pPr marL="1371600" algn="ctr" rtl="0" fontAlgn="base">
        <a:spcBef>
          <a:spcPct val="0"/>
        </a:spcBef>
        <a:spcAft>
          <a:spcPct val="0"/>
        </a:spcAft>
        <a:defRPr sz="2400">
          <a:solidFill>
            <a:schemeClr val="tx2"/>
          </a:solidFill>
          <a:latin typeface="Arial" charset="0"/>
          <a:ea typeface="ＭＳ Ｐゴシック" pitchFamily="50" charset="-128"/>
        </a:defRPr>
      </a:lvl8pPr>
      <a:lvl9pPr marL="1828800" algn="ctr" rtl="0" fontAlgn="base">
        <a:spcBef>
          <a:spcPct val="0"/>
        </a:spcBef>
        <a:spcAft>
          <a:spcPct val="0"/>
        </a:spcAft>
        <a:defRPr sz="2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タイトル 1"/>
          <p:cNvSpPr>
            <a:spLocks noGrp="1"/>
          </p:cNvSpPr>
          <p:nvPr>
            <p:ph type="ctrTitle"/>
          </p:nvPr>
        </p:nvSpPr>
        <p:spPr/>
        <p:txBody>
          <a:bodyPr/>
          <a:lstStyle/>
          <a:p>
            <a:r>
              <a:rPr kumimoji="1" lang="en-US" altLang="ja-JP" smtClean="0"/>
              <a:t>Exception</a:t>
            </a:r>
            <a:r>
              <a:rPr kumimoji="1" lang="ja-JP" altLang="en-US" smtClean="0"/>
              <a:t>のしくみ</a:t>
            </a:r>
            <a:r>
              <a:rPr kumimoji="1" lang="en-US" altLang="ja-JP" smtClean="0"/>
              <a:t/>
            </a:r>
            <a:br>
              <a:rPr kumimoji="1" lang="en-US" altLang="ja-JP" smtClean="0"/>
            </a:br>
            <a:r>
              <a:rPr kumimoji="1" lang="ja-JP" altLang="en-US" smtClean="0"/>
              <a:t>～いまさら聞けない例外設計～</a:t>
            </a:r>
          </a:p>
        </p:txBody>
      </p:sp>
      <p:sp>
        <p:nvSpPr>
          <p:cNvPr id="2051" name="サブタイトル 2"/>
          <p:cNvSpPr>
            <a:spLocks noGrp="1"/>
          </p:cNvSpPr>
          <p:nvPr>
            <p:ph type="subTitle" idx="1"/>
          </p:nvPr>
        </p:nvSpPr>
        <p:spPr>
          <a:xfrm>
            <a:off x="1371600" y="5000625"/>
            <a:ext cx="6400800" cy="638175"/>
          </a:xfrm>
        </p:spPr>
        <p:txBody>
          <a:bodyPr/>
          <a:lstStyle/>
          <a:p>
            <a:r>
              <a:rPr lang="en-US" altLang="ja-JP" smtClean="0"/>
              <a:t>by</a:t>
            </a:r>
            <a:r>
              <a:rPr lang="ja-JP" altLang="en-US" smtClean="0"/>
              <a:t>　</a:t>
            </a:r>
            <a:r>
              <a:rPr lang="en-US" altLang="ja-JP" smtClean="0"/>
              <a:t>mxb</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タイトル 1"/>
          <p:cNvSpPr>
            <a:spLocks noGrp="1"/>
          </p:cNvSpPr>
          <p:nvPr>
            <p:ph type="title"/>
          </p:nvPr>
        </p:nvSpPr>
        <p:spPr/>
        <p:txBody>
          <a:bodyPr/>
          <a:lstStyle/>
          <a:p>
            <a:r>
              <a:rPr kumimoji="1" lang="en-US" altLang="ja-JP" sz="3600" smtClean="0"/>
              <a:t>.NET</a:t>
            </a:r>
            <a:r>
              <a:rPr kumimoji="1" lang="ja-JP" altLang="en-US" sz="3600" smtClean="0"/>
              <a:t>での例外処理は？</a:t>
            </a:r>
          </a:p>
        </p:txBody>
      </p:sp>
      <p:sp>
        <p:nvSpPr>
          <p:cNvPr id="11267" name="テキスト プレースホルダ 2"/>
          <p:cNvSpPr>
            <a:spLocks noGrp="1"/>
          </p:cNvSpPr>
          <p:nvPr>
            <p:ph type="body" idx="1"/>
          </p:nvPr>
        </p:nvSpPr>
        <p:spPr/>
        <p:txBody>
          <a:bodyPr/>
          <a:lstStyle/>
          <a:p>
            <a:r>
              <a:rPr lang="en-US" altLang="ja-JP" smtClean="0"/>
              <a:t>Micrisoft .NET</a:t>
            </a:r>
            <a:r>
              <a:rPr lang="ja-JP" altLang="en-US" smtClean="0"/>
              <a:t>のエラー処理</a:t>
            </a:r>
            <a:endParaRPr lang="en-US" altLang="ja-JP" smtClean="0"/>
          </a:p>
          <a:p>
            <a:pPr>
              <a:buFontTx/>
              <a:buNone/>
            </a:pPr>
            <a:r>
              <a:rPr lang="ja-JP" altLang="en-US" sz="2000" smtClean="0"/>
              <a:t>「</a:t>
            </a:r>
            <a:r>
              <a:rPr lang="en-US" altLang="ja-JP" sz="2000" smtClean="0"/>
              <a:t> Try </a:t>
            </a:r>
            <a:r>
              <a:rPr lang="ja-JP" altLang="en-US" sz="2000" smtClean="0"/>
              <a:t>～</a:t>
            </a:r>
            <a:r>
              <a:rPr lang="en-US" altLang="ja-JP" sz="2000" smtClean="0"/>
              <a:t>Catch</a:t>
            </a:r>
            <a:r>
              <a:rPr lang="ja-JP" altLang="en-US" sz="2000" smtClean="0"/>
              <a:t>～</a:t>
            </a:r>
            <a:r>
              <a:rPr lang="en-US" altLang="ja-JP" sz="2000" smtClean="0"/>
              <a:t>End</a:t>
            </a:r>
            <a:r>
              <a:rPr lang="ja-JP" altLang="en-US" sz="2000" smtClean="0"/>
              <a:t> </a:t>
            </a:r>
            <a:r>
              <a:rPr lang="en-US" altLang="ja-JP" sz="2000" smtClean="0"/>
              <a:t>Try</a:t>
            </a:r>
            <a:r>
              <a:rPr lang="ja-JP" altLang="en-US" sz="2000" smtClean="0"/>
              <a:t>」がないと．．．</a:t>
            </a:r>
            <a:endParaRPr lang="en-US" altLang="ja-JP" sz="2000" smtClean="0"/>
          </a:p>
        </p:txBody>
      </p:sp>
      <p:pic>
        <p:nvPicPr>
          <p:cNvPr id="7172" name="Picture 4"/>
          <p:cNvPicPr>
            <a:picLocks noChangeAspect="1" noChangeArrowheads="1"/>
          </p:cNvPicPr>
          <p:nvPr/>
        </p:nvPicPr>
        <p:blipFill>
          <a:blip r:embed="rId2"/>
          <a:srcRect/>
          <a:stretch>
            <a:fillRect/>
          </a:stretch>
        </p:blipFill>
        <p:spPr bwMode="auto">
          <a:xfrm>
            <a:off x="1428750" y="2714625"/>
            <a:ext cx="6235700" cy="216693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7172"/>
                                        </p:tgtEl>
                                        <p:attrNameLst>
                                          <p:attrName>style.visibility</p:attrName>
                                        </p:attrNameLst>
                                      </p:cBhvr>
                                      <p:to>
                                        <p:strVal val="visible"/>
                                      </p:to>
                                    </p:set>
                                    <p:animEffect transition="in" filter="dissolve">
                                      <p:cBhvr>
                                        <p:cTn id="7" dur="500"/>
                                        <p:tgtEl>
                                          <p:spTgt spid="71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タイトル 1"/>
          <p:cNvSpPr>
            <a:spLocks noGrp="1"/>
          </p:cNvSpPr>
          <p:nvPr>
            <p:ph type="title"/>
          </p:nvPr>
        </p:nvSpPr>
        <p:spPr/>
        <p:txBody>
          <a:bodyPr/>
          <a:lstStyle/>
          <a:p>
            <a:r>
              <a:rPr kumimoji="1" lang="en-US" altLang="ja-JP" sz="3600" smtClean="0"/>
              <a:t>.NET</a:t>
            </a:r>
            <a:r>
              <a:rPr kumimoji="1" lang="ja-JP" altLang="en-US" sz="3600" smtClean="0"/>
              <a:t>で</a:t>
            </a:r>
            <a:r>
              <a:rPr kumimoji="1" lang="en-US" altLang="ja-JP" sz="3600" smtClean="0"/>
              <a:t>OnError</a:t>
            </a:r>
            <a:r>
              <a:rPr kumimoji="1" lang="ja-JP" altLang="en-US" sz="3600" smtClean="0"/>
              <a:t>は使えるの？</a:t>
            </a:r>
          </a:p>
        </p:txBody>
      </p:sp>
      <p:sp>
        <p:nvSpPr>
          <p:cNvPr id="12291" name="テキスト プレースホルダ 2"/>
          <p:cNvSpPr>
            <a:spLocks noGrp="1"/>
          </p:cNvSpPr>
          <p:nvPr>
            <p:ph type="body" idx="1"/>
          </p:nvPr>
        </p:nvSpPr>
        <p:spPr/>
        <p:txBody>
          <a:bodyPr/>
          <a:lstStyle/>
          <a:p>
            <a:r>
              <a:rPr lang="ja-JP" altLang="en-US" smtClean="0"/>
              <a:t>使えます</a:t>
            </a:r>
            <a:endParaRPr lang="en-US" altLang="ja-JP" smtClean="0"/>
          </a:p>
          <a:p>
            <a:pPr>
              <a:buFontTx/>
              <a:buNone/>
            </a:pPr>
            <a:r>
              <a:rPr lang="en-US" altLang="ja-JP" sz="1200" smtClean="0"/>
              <a:t> Protected Sub OnError(ByVal e As ErrorEventArgs)</a:t>
            </a:r>
          </a:p>
          <a:p>
            <a:pPr>
              <a:buFontTx/>
              <a:buNone/>
            </a:pPr>
            <a:endParaRPr lang="en-US" altLang="ja-JP" sz="1200" smtClean="0"/>
          </a:p>
          <a:p>
            <a:pPr>
              <a:buFontTx/>
              <a:buNone/>
            </a:pPr>
            <a:r>
              <a:rPr lang="en-US" altLang="ja-JP" sz="1200" smtClean="0"/>
              <a:t>Private Sub Button1_Click(ByVal sender As System.Object, ByVal e As System.EventArgs) Handles Button1.Click</a:t>
            </a:r>
          </a:p>
          <a:p>
            <a:pPr>
              <a:buFontTx/>
              <a:buNone/>
            </a:pPr>
            <a:r>
              <a:rPr lang="en-US" altLang="ja-JP" sz="1200" smtClean="0"/>
              <a:t>    </a:t>
            </a:r>
            <a:r>
              <a:rPr lang="en-US" altLang="ja-JP" sz="1200" smtClean="0">
                <a:solidFill>
                  <a:srgbClr val="FF0000"/>
                </a:solidFill>
              </a:rPr>
              <a:t>On Error GoTo errorHandler</a:t>
            </a:r>
          </a:p>
          <a:p>
            <a:pPr>
              <a:buFontTx/>
              <a:buNone/>
            </a:pPr>
            <a:r>
              <a:rPr lang="en-US" altLang="ja-JP" sz="1200" smtClean="0"/>
              <a:t>    Dim i As Integer</a:t>
            </a:r>
          </a:p>
          <a:p>
            <a:pPr>
              <a:buFontTx/>
              <a:buNone/>
            </a:pPr>
            <a:r>
              <a:rPr lang="en-US" altLang="ja-JP" sz="1200" smtClean="0"/>
              <a:t>    TextBox1.Text = " “</a:t>
            </a:r>
          </a:p>
          <a:p>
            <a:pPr>
              <a:buFontTx/>
              <a:buNone/>
            </a:pPr>
            <a:r>
              <a:rPr lang="en-US" altLang="ja-JP" sz="1200" smtClean="0"/>
              <a:t>    For i = -2 To 2</a:t>
            </a:r>
          </a:p>
          <a:p>
            <a:pPr>
              <a:buFontTx/>
              <a:buNone/>
            </a:pPr>
            <a:r>
              <a:rPr lang="en-US" altLang="ja-JP" sz="1200" smtClean="0"/>
              <a:t>        Dim j As Integer</a:t>
            </a:r>
          </a:p>
          <a:p>
            <a:pPr>
              <a:buFontTx/>
              <a:buNone/>
            </a:pPr>
            <a:r>
              <a:rPr lang="en-US" altLang="ja-JP" sz="1200" smtClean="0"/>
              <a:t>        j = 10 \ I</a:t>
            </a:r>
          </a:p>
          <a:p>
            <a:pPr>
              <a:buFontTx/>
              <a:buNone/>
            </a:pPr>
            <a:r>
              <a:rPr lang="en-US" altLang="ja-JP" sz="1200" smtClean="0"/>
              <a:t>        TextBox1.Text = TextBox1.Text + j.ToString() + " “</a:t>
            </a:r>
          </a:p>
          <a:p>
            <a:pPr>
              <a:buFontTx/>
              <a:buNone/>
            </a:pPr>
            <a:r>
              <a:rPr lang="en-US" altLang="ja-JP" sz="1200" smtClean="0"/>
              <a:t>    Next</a:t>
            </a:r>
          </a:p>
          <a:p>
            <a:pPr>
              <a:buFontTx/>
              <a:buNone/>
            </a:pPr>
            <a:r>
              <a:rPr lang="en-US" altLang="ja-JP" sz="1200" smtClean="0"/>
              <a:t>    On Error GoTo 0</a:t>
            </a:r>
          </a:p>
          <a:p>
            <a:pPr>
              <a:buFontTx/>
              <a:buNone/>
            </a:pPr>
            <a:r>
              <a:rPr lang="en-US" altLang="ja-JP" sz="1200" smtClean="0"/>
              <a:t>Exit Sub</a:t>
            </a:r>
          </a:p>
          <a:p>
            <a:pPr>
              <a:buFontTx/>
              <a:buNone/>
            </a:pPr>
            <a:r>
              <a:rPr lang="en-US" altLang="ja-JP" sz="1200" smtClean="0">
                <a:solidFill>
                  <a:srgbClr val="FF0000"/>
                </a:solidFill>
              </a:rPr>
              <a:t>errorHandler:</a:t>
            </a:r>
          </a:p>
          <a:p>
            <a:pPr>
              <a:buFontTx/>
              <a:buNone/>
            </a:pPr>
            <a:r>
              <a:rPr lang="en-US" altLang="ja-JP" sz="1200" smtClean="0"/>
              <a:t>    If </a:t>
            </a:r>
            <a:r>
              <a:rPr lang="en-US" altLang="ja-JP" sz="1200" smtClean="0">
                <a:solidFill>
                  <a:srgbClr val="FF0000"/>
                </a:solidFill>
              </a:rPr>
              <a:t>Err.Number = </a:t>
            </a:r>
            <a:r>
              <a:rPr lang="en-US" altLang="ja-JP" sz="1200" b="1" smtClean="0">
                <a:solidFill>
                  <a:srgbClr val="FF0000"/>
                </a:solidFill>
              </a:rPr>
              <a:t>11</a:t>
            </a:r>
            <a:r>
              <a:rPr lang="en-US" altLang="ja-JP" sz="1200" smtClean="0"/>
              <a:t> Then</a:t>
            </a:r>
          </a:p>
          <a:p>
            <a:pPr>
              <a:buFontTx/>
              <a:buNone/>
            </a:pPr>
            <a:r>
              <a:rPr lang="en-US" altLang="ja-JP" sz="1200" smtClean="0"/>
              <a:t>        TextBox1.Text = TextBox1.Text + "∞" + " “</a:t>
            </a:r>
          </a:p>
          <a:p>
            <a:pPr>
              <a:buFontTx/>
              <a:buNone/>
            </a:pPr>
            <a:r>
              <a:rPr lang="en-US" altLang="ja-JP" sz="1200" smtClean="0"/>
              <a:t>        Resume Next</a:t>
            </a:r>
          </a:p>
          <a:p>
            <a:pPr>
              <a:buFontTx/>
              <a:buNone/>
            </a:pPr>
            <a:r>
              <a:rPr lang="en-US" altLang="ja-JP" sz="1200" smtClean="0"/>
              <a:t>    End If</a:t>
            </a:r>
          </a:p>
          <a:p>
            <a:pPr>
              <a:buFontTx/>
              <a:buNone/>
            </a:pPr>
            <a:r>
              <a:rPr lang="en-US" altLang="ja-JP" sz="1200" smtClean="0"/>
              <a:t>    Error Err.Number</a:t>
            </a:r>
          </a:p>
          <a:p>
            <a:pPr>
              <a:buFontTx/>
              <a:buNone/>
            </a:pPr>
            <a:r>
              <a:rPr lang="en-US" altLang="ja-JP" sz="1200" smtClean="0"/>
              <a:t>End Sub</a:t>
            </a:r>
            <a:endParaRPr lang="en-US" altLang="ja-JP"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タイトル 1"/>
          <p:cNvSpPr>
            <a:spLocks noGrp="1"/>
          </p:cNvSpPr>
          <p:nvPr>
            <p:ph type="title"/>
          </p:nvPr>
        </p:nvSpPr>
        <p:spPr/>
        <p:txBody>
          <a:bodyPr/>
          <a:lstStyle/>
          <a:p>
            <a:r>
              <a:rPr kumimoji="1" lang="en-US" altLang="ja-JP" sz="3600" smtClean="0"/>
              <a:t>.NET</a:t>
            </a:r>
            <a:r>
              <a:rPr kumimoji="1" lang="ja-JP" altLang="en-US" sz="3600" smtClean="0"/>
              <a:t>で</a:t>
            </a:r>
            <a:r>
              <a:rPr kumimoji="1" lang="en-US" altLang="ja-JP" sz="3600" smtClean="0"/>
              <a:t>OnError</a:t>
            </a:r>
            <a:r>
              <a:rPr kumimoji="1" lang="ja-JP" altLang="en-US" sz="3600" smtClean="0"/>
              <a:t>は使えるの？</a:t>
            </a:r>
          </a:p>
        </p:txBody>
      </p:sp>
      <p:sp>
        <p:nvSpPr>
          <p:cNvPr id="13315" name="テキスト プレースホルダ 2"/>
          <p:cNvSpPr>
            <a:spLocks noGrp="1"/>
          </p:cNvSpPr>
          <p:nvPr>
            <p:ph type="body" idx="1"/>
          </p:nvPr>
        </p:nvSpPr>
        <p:spPr/>
        <p:txBody>
          <a:bodyPr/>
          <a:lstStyle/>
          <a:p>
            <a:r>
              <a:rPr lang="ja-JP" altLang="en-US" smtClean="0"/>
              <a:t>しかし、使わないほうがいい</a:t>
            </a:r>
            <a:endParaRPr lang="en-US" altLang="ja-JP" smtClean="0"/>
          </a:p>
          <a:p>
            <a:pPr lvl="1"/>
            <a:r>
              <a:rPr lang="ja-JP" altLang="en-US" smtClean="0"/>
              <a:t>なぜなら</a:t>
            </a:r>
            <a:r>
              <a:rPr lang="en-US" altLang="ja-JP" smtClean="0"/>
              <a:t>…</a:t>
            </a:r>
            <a:endParaRPr lang="ja-JP" altLang="en-US"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タイトル 1"/>
          <p:cNvSpPr>
            <a:spLocks noGrp="1"/>
          </p:cNvSpPr>
          <p:nvPr>
            <p:ph type="title"/>
          </p:nvPr>
        </p:nvSpPr>
        <p:spPr/>
        <p:txBody>
          <a:bodyPr/>
          <a:lstStyle/>
          <a:p>
            <a:r>
              <a:rPr kumimoji="1" lang="en-US" altLang="ja-JP" sz="3600" smtClean="0"/>
              <a:t>Exception</a:t>
            </a:r>
            <a:r>
              <a:rPr kumimoji="1" lang="ja-JP" altLang="en-US" sz="3600" smtClean="0"/>
              <a:t>の仕組み</a:t>
            </a:r>
          </a:p>
        </p:txBody>
      </p:sp>
      <p:sp>
        <p:nvSpPr>
          <p:cNvPr id="4" name="フローチャート : 代替処理 3"/>
          <p:cNvSpPr/>
          <p:nvPr/>
        </p:nvSpPr>
        <p:spPr>
          <a:xfrm>
            <a:off x="2224088" y="1625600"/>
            <a:ext cx="1508125" cy="330200"/>
          </a:xfrm>
          <a:prstGeom prst="flowChartAlternateProcess">
            <a:avLst/>
          </a:prstGeom>
        </p:spPr>
        <p:style>
          <a:lnRef idx="2">
            <a:schemeClr val="accent6"/>
          </a:lnRef>
          <a:fillRef idx="1">
            <a:schemeClr val="lt1"/>
          </a:fillRef>
          <a:effectRef idx="0">
            <a:schemeClr val="accent6"/>
          </a:effectRef>
          <a:fontRef idx="minor">
            <a:schemeClr val="dk1"/>
          </a:fontRef>
        </p:style>
        <p:txBody>
          <a:bodyPr anchor="ctr"/>
          <a:lstStyle/>
          <a:p>
            <a:pPr algn="ctr">
              <a:defRPr/>
            </a:pPr>
            <a:r>
              <a:rPr lang="en-US" altLang="ja-JP" sz="1400" dirty="0"/>
              <a:t>Exception</a:t>
            </a:r>
            <a:r>
              <a:rPr lang="ja-JP" altLang="en-US" sz="1400" dirty="0"/>
              <a:t>生成</a:t>
            </a:r>
          </a:p>
        </p:txBody>
      </p:sp>
      <p:sp>
        <p:nvSpPr>
          <p:cNvPr id="19" name="フローチャート : 判断 18"/>
          <p:cNvSpPr/>
          <p:nvPr/>
        </p:nvSpPr>
        <p:spPr>
          <a:xfrm>
            <a:off x="1495425" y="2125663"/>
            <a:ext cx="2981325" cy="665162"/>
          </a:xfrm>
          <a:prstGeom prst="flowChartDecision">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r>
              <a:rPr lang="en-US" altLang="ja-JP" sz="1400" dirty="0"/>
              <a:t>Try</a:t>
            </a:r>
            <a:r>
              <a:rPr lang="ja-JP" altLang="en-US" sz="1400" dirty="0"/>
              <a:t>ブロック内</a:t>
            </a:r>
            <a:r>
              <a:rPr lang="en-US" altLang="ja-JP" sz="1400" dirty="0"/>
              <a:t>?</a:t>
            </a:r>
            <a:endParaRPr lang="ja-JP" altLang="en-US" sz="1400" dirty="0"/>
          </a:p>
        </p:txBody>
      </p:sp>
      <p:cxnSp>
        <p:nvCxnSpPr>
          <p:cNvPr id="21" name="直線矢印コネクタ 20"/>
          <p:cNvCxnSpPr>
            <a:stCxn id="4" idx="2"/>
            <a:endCxn id="19" idx="0"/>
          </p:cNvCxnSpPr>
          <p:nvPr/>
        </p:nvCxnSpPr>
        <p:spPr>
          <a:xfrm rot="16200000" flipH="1">
            <a:off x="2897187" y="2036763"/>
            <a:ext cx="169863" cy="793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30" name="直線矢印コネクタ 29"/>
          <p:cNvCxnSpPr>
            <a:stCxn id="19" idx="2"/>
            <a:endCxn id="133" idx="0"/>
          </p:cNvCxnSpPr>
          <p:nvPr/>
        </p:nvCxnSpPr>
        <p:spPr>
          <a:xfrm rot="16200000" flipH="1">
            <a:off x="2809875" y="2967038"/>
            <a:ext cx="357188" cy="4762"/>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32" name="テキスト ボックス 31"/>
          <p:cNvSpPr txBox="1">
            <a:spLocks noChangeArrowheads="1"/>
          </p:cNvSpPr>
          <p:nvPr/>
        </p:nvSpPr>
        <p:spPr bwMode="auto">
          <a:xfrm>
            <a:off x="2989263" y="2824163"/>
            <a:ext cx="436562" cy="277812"/>
          </a:xfrm>
          <a:prstGeom prst="rect">
            <a:avLst/>
          </a:prstGeom>
          <a:noFill/>
          <a:ln w="9525">
            <a:noFill/>
            <a:miter lim="800000"/>
            <a:headEnd/>
            <a:tailEnd/>
          </a:ln>
        </p:spPr>
        <p:txBody>
          <a:bodyPr wrap="none">
            <a:spAutoFit/>
          </a:bodyPr>
          <a:lstStyle/>
          <a:p>
            <a:r>
              <a:rPr lang="en-US" altLang="ja-JP" sz="1200"/>
              <a:t>Yes</a:t>
            </a:r>
            <a:endParaRPr lang="ja-JP" altLang="en-US" sz="1200"/>
          </a:p>
        </p:txBody>
      </p:sp>
      <p:sp>
        <p:nvSpPr>
          <p:cNvPr id="33" name="テキスト ボックス 32"/>
          <p:cNvSpPr txBox="1">
            <a:spLocks noChangeArrowheads="1"/>
          </p:cNvSpPr>
          <p:nvPr/>
        </p:nvSpPr>
        <p:spPr bwMode="auto">
          <a:xfrm>
            <a:off x="4335463" y="2466975"/>
            <a:ext cx="381000" cy="276225"/>
          </a:xfrm>
          <a:prstGeom prst="rect">
            <a:avLst/>
          </a:prstGeom>
          <a:noFill/>
          <a:ln w="9525">
            <a:noFill/>
            <a:miter lim="800000"/>
            <a:headEnd/>
            <a:tailEnd/>
          </a:ln>
        </p:spPr>
        <p:txBody>
          <a:bodyPr wrap="none">
            <a:spAutoFit/>
          </a:bodyPr>
          <a:lstStyle/>
          <a:p>
            <a:r>
              <a:rPr lang="en-US" altLang="ja-JP" sz="1200"/>
              <a:t>No</a:t>
            </a:r>
            <a:endParaRPr lang="ja-JP" altLang="en-US" sz="1200"/>
          </a:p>
        </p:txBody>
      </p:sp>
      <p:sp>
        <p:nvSpPr>
          <p:cNvPr id="35" name="フローチャート: 処理 34"/>
          <p:cNvSpPr/>
          <p:nvPr/>
        </p:nvSpPr>
        <p:spPr>
          <a:xfrm>
            <a:off x="5268913" y="2325688"/>
            <a:ext cx="1417637" cy="266700"/>
          </a:xfrm>
          <a:prstGeom prst="flowChartProcess">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r>
              <a:rPr lang="en-US" altLang="ja-JP" sz="1400" dirty="0"/>
              <a:t>Stack</a:t>
            </a:r>
            <a:r>
              <a:rPr lang="ja-JP" altLang="en-US" sz="1400" dirty="0"/>
              <a:t>収集</a:t>
            </a:r>
          </a:p>
        </p:txBody>
      </p:sp>
      <p:cxnSp>
        <p:nvCxnSpPr>
          <p:cNvPr id="37" name="直線矢印コネクタ 36"/>
          <p:cNvCxnSpPr>
            <a:stCxn id="19" idx="3"/>
            <a:endCxn id="35" idx="1"/>
          </p:cNvCxnSpPr>
          <p:nvPr/>
        </p:nvCxnSpPr>
        <p:spPr>
          <a:xfrm>
            <a:off x="4476750" y="2459038"/>
            <a:ext cx="792163"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39" name="フローチャート : 判断 38"/>
          <p:cNvSpPr/>
          <p:nvPr/>
        </p:nvSpPr>
        <p:spPr>
          <a:xfrm>
            <a:off x="4984750" y="2754313"/>
            <a:ext cx="1987550" cy="573087"/>
          </a:xfrm>
          <a:prstGeom prst="flowChartDecision">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r>
              <a:rPr lang="en-US" altLang="ja-JP" sz="1400" dirty="0"/>
              <a:t>Stack</a:t>
            </a:r>
            <a:r>
              <a:rPr lang="ja-JP" altLang="en-US" sz="1400" dirty="0"/>
              <a:t>が</a:t>
            </a:r>
            <a:endParaRPr lang="en-US" altLang="ja-JP" sz="1400" dirty="0"/>
          </a:p>
          <a:p>
            <a:pPr algn="ctr">
              <a:defRPr/>
            </a:pPr>
            <a:r>
              <a:rPr lang="ja-JP" altLang="en-US" sz="1400" dirty="0"/>
              <a:t>いっぱい</a:t>
            </a:r>
            <a:r>
              <a:rPr lang="en-US" altLang="ja-JP" sz="1400" dirty="0"/>
              <a:t>?</a:t>
            </a:r>
            <a:endParaRPr lang="ja-JP" altLang="en-US" sz="1400" dirty="0"/>
          </a:p>
        </p:txBody>
      </p:sp>
      <p:cxnSp>
        <p:nvCxnSpPr>
          <p:cNvPr id="41" name="直線矢印コネクタ 40"/>
          <p:cNvCxnSpPr>
            <a:stCxn id="35" idx="2"/>
            <a:endCxn id="39" idx="0"/>
          </p:cNvCxnSpPr>
          <p:nvPr/>
        </p:nvCxnSpPr>
        <p:spPr>
          <a:xfrm rot="16200000" flipH="1">
            <a:off x="5896769" y="2672557"/>
            <a:ext cx="161925" cy="1587"/>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44" name="フローチャート: 処理 43"/>
          <p:cNvSpPr/>
          <p:nvPr/>
        </p:nvSpPr>
        <p:spPr>
          <a:xfrm>
            <a:off x="7529513" y="2778125"/>
            <a:ext cx="1219200" cy="525463"/>
          </a:xfrm>
          <a:prstGeom prst="flowChartProcess">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r>
              <a:rPr lang="ja-JP" altLang="en-US" sz="1400" dirty="0"/>
              <a:t>捕捉外例外</a:t>
            </a:r>
          </a:p>
        </p:txBody>
      </p:sp>
      <p:cxnSp>
        <p:nvCxnSpPr>
          <p:cNvPr id="46" name="直線矢印コネクタ 45"/>
          <p:cNvCxnSpPr>
            <a:stCxn id="39" idx="3"/>
            <a:endCxn id="44" idx="1"/>
          </p:cNvCxnSpPr>
          <p:nvPr/>
        </p:nvCxnSpPr>
        <p:spPr>
          <a:xfrm flipV="1">
            <a:off x="6972300" y="3040063"/>
            <a:ext cx="557213" cy="1587"/>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48" name="テキスト ボックス 47"/>
          <p:cNvSpPr txBox="1">
            <a:spLocks noChangeArrowheads="1"/>
          </p:cNvSpPr>
          <p:nvPr/>
        </p:nvSpPr>
        <p:spPr bwMode="auto">
          <a:xfrm>
            <a:off x="6938963" y="3049588"/>
            <a:ext cx="434975" cy="276225"/>
          </a:xfrm>
          <a:prstGeom prst="rect">
            <a:avLst/>
          </a:prstGeom>
          <a:noFill/>
          <a:ln w="9525">
            <a:noFill/>
            <a:miter lim="800000"/>
            <a:headEnd/>
            <a:tailEnd/>
          </a:ln>
        </p:spPr>
        <p:txBody>
          <a:bodyPr wrap="none">
            <a:spAutoFit/>
          </a:bodyPr>
          <a:lstStyle/>
          <a:p>
            <a:r>
              <a:rPr lang="en-US" altLang="ja-JP" sz="1200"/>
              <a:t>Yes</a:t>
            </a:r>
            <a:endParaRPr lang="ja-JP" altLang="en-US" sz="1200"/>
          </a:p>
        </p:txBody>
      </p:sp>
      <p:sp>
        <p:nvSpPr>
          <p:cNvPr id="49" name="テキスト ボックス 48"/>
          <p:cNvSpPr txBox="1">
            <a:spLocks noChangeArrowheads="1"/>
          </p:cNvSpPr>
          <p:nvPr/>
        </p:nvSpPr>
        <p:spPr bwMode="auto">
          <a:xfrm>
            <a:off x="4840288" y="2765425"/>
            <a:ext cx="379412" cy="277813"/>
          </a:xfrm>
          <a:prstGeom prst="rect">
            <a:avLst/>
          </a:prstGeom>
          <a:noFill/>
          <a:ln w="9525">
            <a:noFill/>
            <a:miter lim="800000"/>
            <a:headEnd/>
            <a:tailEnd/>
          </a:ln>
        </p:spPr>
        <p:txBody>
          <a:bodyPr wrap="none">
            <a:spAutoFit/>
          </a:bodyPr>
          <a:lstStyle/>
          <a:p>
            <a:r>
              <a:rPr lang="en-US" altLang="ja-JP" sz="1200"/>
              <a:t>No</a:t>
            </a:r>
            <a:endParaRPr lang="ja-JP" altLang="en-US" sz="1200"/>
          </a:p>
        </p:txBody>
      </p:sp>
      <p:cxnSp>
        <p:nvCxnSpPr>
          <p:cNvPr id="51" name="図形 50"/>
          <p:cNvCxnSpPr>
            <a:stCxn id="39" idx="1"/>
          </p:cNvCxnSpPr>
          <p:nvPr/>
        </p:nvCxnSpPr>
        <p:spPr>
          <a:xfrm rot="10800000">
            <a:off x="4849813" y="2462213"/>
            <a:ext cx="134937" cy="579437"/>
          </a:xfrm>
          <a:prstGeom prst="bentConnector2">
            <a:avLst/>
          </a:prstGeom>
          <a:ln>
            <a:tailEnd type="arrow"/>
          </a:ln>
        </p:spPr>
        <p:style>
          <a:lnRef idx="1">
            <a:schemeClr val="dk1"/>
          </a:lnRef>
          <a:fillRef idx="0">
            <a:schemeClr val="dk1"/>
          </a:fillRef>
          <a:effectRef idx="0">
            <a:schemeClr val="dk1"/>
          </a:effectRef>
          <a:fontRef idx="minor">
            <a:schemeClr val="tx1"/>
          </a:fontRef>
        </p:style>
      </p:cxnSp>
      <p:sp>
        <p:nvSpPr>
          <p:cNvPr id="133" name="フローチャート : 判断 132"/>
          <p:cNvSpPr/>
          <p:nvPr/>
        </p:nvSpPr>
        <p:spPr>
          <a:xfrm>
            <a:off x="1512888" y="3148013"/>
            <a:ext cx="2957512" cy="784225"/>
          </a:xfrm>
          <a:prstGeom prst="flowChartDecision">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r>
              <a:rPr lang="ja-JP" altLang="en-US" sz="1400" spc="-150" dirty="0"/>
              <a:t>適切な</a:t>
            </a:r>
            <a:r>
              <a:rPr lang="en-US" altLang="ja-JP" sz="1400" dirty="0"/>
              <a:t>Catch</a:t>
            </a:r>
            <a:r>
              <a:rPr lang="ja-JP" altLang="en-US" sz="1400" spc="-150" dirty="0"/>
              <a:t>フィルタがある</a:t>
            </a:r>
            <a:r>
              <a:rPr lang="en-US" altLang="ja-JP" sz="1400" spc="-150" dirty="0"/>
              <a:t>?</a:t>
            </a:r>
            <a:endParaRPr lang="ja-JP" altLang="en-US" sz="1400" spc="-150" dirty="0"/>
          </a:p>
        </p:txBody>
      </p:sp>
      <p:cxnSp>
        <p:nvCxnSpPr>
          <p:cNvPr id="138" name="直線矢印コネクタ 137"/>
          <p:cNvCxnSpPr>
            <a:stCxn id="133" idx="2"/>
            <a:endCxn id="149" idx="0"/>
          </p:cNvCxnSpPr>
          <p:nvPr/>
        </p:nvCxnSpPr>
        <p:spPr>
          <a:xfrm rot="16200000" flipH="1">
            <a:off x="2811463" y="4111625"/>
            <a:ext cx="363537" cy="4763"/>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49" name="フローチャート : 判断 148"/>
          <p:cNvSpPr/>
          <p:nvPr/>
        </p:nvSpPr>
        <p:spPr>
          <a:xfrm>
            <a:off x="1439863" y="4295775"/>
            <a:ext cx="3111500" cy="903288"/>
          </a:xfrm>
          <a:prstGeom prst="flowChartDecision">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r>
              <a:rPr lang="ja-JP" altLang="en-US" sz="1400" dirty="0"/>
              <a:t>実行スコープ内に他の補足ハンドラがある</a:t>
            </a:r>
            <a:r>
              <a:rPr lang="en-US" altLang="ja-JP" sz="1400" dirty="0"/>
              <a:t>?</a:t>
            </a:r>
            <a:endParaRPr lang="ja-JP" altLang="en-US" sz="1400" dirty="0"/>
          </a:p>
        </p:txBody>
      </p:sp>
      <p:sp>
        <p:nvSpPr>
          <p:cNvPr id="157" name="フローチャート: 処理 156"/>
          <p:cNvSpPr/>
          <p:nvPr/>
        </p:nvSpPr>
        <p:spPr>
          <a:xfrm>
            <a:off x="1947547" y="5602817"/>
            <a:ext cx="2090057" cy="479952"/>
          </a:xfrm>
          <a:prstGeom prst="flowChartProcess">
            <a:avLst/>
          </a:prstGeom>
        </p:spPr>
        <p:style>
          <a:lnRef idx="0">
            <a:schemeClr val="accent1"/>
          </a:lnRef>
          <a:fillRef idx="3">
            <a:schemeClr val="accent1"/>
          </a:fillRef>
          <a:effectRef idx="3">
            <a:schemeClr val="accent1"/>
          </a:effectRef>
          <a:fontRef idx="minor">
            <a:schemeClr val="lt1"/>
          </a:fontRef>
        </p:style>
        <p:txBody>
          <a:bodyPr anchor="ctr"/>
          <a:lstStyle/>
          <a:p>
            <a:pPr algn="ctr">
              <a:defRPr/>
            </a:pPr>
            <a:r>
              <a:rPr lang="en-US" altLang="ja-JP" sz="1400" dirty="0">
                <a:solidFill>
                  <a:srgbClr val="002060"/>
                </a:solidFill>
              </a:rPr>
              <a:t>Catch</a:t>
            </a:r>
            <a:r>
              <a:rPr lang="ja-JP" altLang="en-US" sz="1400" dirty="0">
                <a:solidFill>
                  <a:srgbClr val="002060"/>
                </a:solidFill>
              </a:rPr>
              <a:t>ハンドラ</a:t>
            </a:r>
          </a:p>
        </p:txBody>
      </p:sp>
      <p:sp>
        <p:nvSpPr>
          <p:cNvPr id="158" name="テキスト ボックス 157"/>
          <p:cNvSpPr txBox="1">
            <a:spLocks noChangeArrowheads="1"/>
          </p:cNvSpPr>
          <p:nvPr/>
        </p:nvSpPr>
        <p:spPr bwMode="auto">
          <a:xfrm>
            <a:off x="4351338" y="3544888"/>
            <a:ext cx="379412" cy="276225"/>
          </a:xfrm>
          <a:prstGeom prst="rect">
            <a:avLst/>
          </a:prstGeom>
          <a:noFill/>
          <a:ln w="9525">
            <a:noFill/>
            <a:miter lim="800000"/>
            <a:headEnd/>
            <a:tailEnd/>
          </a:ln>
        </p:spPr>
        <p:txBody>
          <a:bodyPr wrap="none">
            <a:spAutoFit/>
          </a:bodyPr>
          <a:lstStyle/>
          <a:p>
            <a:r>
              <a:rPr lang="en-US" altLang="ja-JP" sz="1200"/>
              <a:t>No</a:t>
            </a:r>
            <a:endParaRPr lang="ja-JP" altLang="en-US" sz="1200"/>
          </a:p>
        </p:txBody>
      </p:sp>
      <p:sp>
        <p:nvSpPr>
          <p:cNvPr id="159" name="フローチャート: 処理 158"/>
          <p:cNvSpPr/>
          <p:nvPr/>
        </p:nvSpPr>
        <p:spPr>
          <a:xfrm>
            <a:off x="5416550" y="3411538"/>
            <a:ext cx="1190625" cy="254000"/>
          </a:xfrm>
          <a:prstGeom prst="flowChartProcess">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r>
              <a:rPr lang="en-US" altLang="ja-JP" sz="1400" dirty="0"/>
              <a:t>Stack</a:t>
            </a:r>
            <a:r>
              <a:rPr lang="ja-JP" altLang="en-US" sz="1400" dirty="0"/>
              <a:t>収集</a:t>
            </a:r>
          </a:p>
        </p:txBody>
      </p:sp>
      <p:cxnSp>
        <p:nvCxnSpPr>
          <p:cNvPr id="160" name="直線矢印コネクタ 159"/>
          <p:cNvCxnSpPr>
            <a:stCxn id="133" idx="3"/>
            <a:endCxn id="159" idx="1"/>
          </p:cNvCxnSpPr>
          <p:nvPr/>
        </p:nvCxnSpPr>
        <p:spPr>
          <a:xfrm flipV="1">
            <a:off x="4470400" y="3538538"/>
            <a:ext cx="946150" cy="1587"/>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61" name="フローチャート : 判断 160"/>
          <p:cNvSpPr/>
          <p:nvPr/>
        </p:nvSpPr>
        <p:spPr>
          <a:xfrm>
            <a:off x="5029200" y="3971925"/>
            <a:ext cx="1963738" cy="625475"/>
          </a:xfrm>
          <a:prstGeom prst="flowChartDecision">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r>
              <a:rPr lang="en-US" altLang="ja-JP" sz="1400" dirty="0"/>
              <a:t>Stack</a:t>
            </a:r>
            <a:r>
              <a:rPr lang="ja-JP" altLang="en-US" sz="1400" dirty="0"/>
              <a:t>が</a:t>
            </a:r>
            <a:endParaRPr lang="en-US" altLang="ja-JP" sz="1400" dirty="0"/>
          </a:p>
          <a:p>
            <a:pPr algn="ctr">
              <a:defRPr/>
            </a:pPr>
            <a:r>
              <a:rPr lang="ja-JP" altLang="en-US" sz="1400" dirty="0"/>
              <a:t>いっぱい</a:t>
            </a:r>
            <a:r>
              <a:rPr lang="en-US" altLang="ja-JP" sz="1400" dirty="0"/>
              <a:t>?</a:t>
            </a:r>
            <a:endParaRPr lang="ja-JP" altLang="en-US" sz="1400" dirty="0"/>
          </a:p>
        </p:txBody>
      </p:sp>
      <p:cxnSp>
        <p:nvCxnSpPr>
          <p:cNvPr id="162" name="直線矢印コネクタ 161"/>
          <p:cNvCxnSpPr>
            <a:stCxn id="159" idx="2"/>
            <a:endCxn id="161" idx="0"/>
          </p:cNvCxnSpPr>
          <p:nvPr/>
        </p:nvCxnSpPr>
        <p:spPr>
          <a:xfrm rot="5400000">
            <a:off x="5858669" y="3818732"/>
            <a:ext cx="306387"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63" name="フローチャート: 処理 162"/>
          <p:cNvSpPr/>
          <p:nvPr/>
        </p:nvSpPr>
        <p:spPr>
          <a:xfrm>
            <a:off x="7448550" y="4037013"/>
            <a:ext cx="1400175" cy="490537"/>
          </a:xfrm>
          <a:prstGeom prst="flowChartProcess">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r>
              <a:rPr lang="ja-JP" altLang="en-US" sz="1400" dirty="0"/>
              <a:t>捕捉外例外</a:t>
            </a:r>
          </a:p>
        </p:txBody>
      </p:sp>
      <p:cxnSp>
        <p:nvCxnSpPr>
          <p:cNvPr id="164" name="直線矢印コネクタ 163"/>
          <p:cNvCxnSpPr>
            <a:stCxn id="161" idx="3"/>
            <a:endCxn id="163" idx="1"/>
          </p:cNvCxnSpPr>
          <p:nvPr/>
        </p:nvCxnSpPr>
        <p:spPr>
          <a:xfrm flipV="1">
            <a:off x="6992938" y="4283075"/>
            <a:ext cx="455612"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65" name="テキスト ボックス 164"/>
          <p:cNvSpPr txBox="1">
            <a:spLocks noChangeArrowheads="1"/>
          </p:cNvSpPr>
          <p:nvPr/>
        </p:nvSpPr>
        <p:spPr bwMode="auto">
          <a:xfrm>
            <a:off x="6896100" y="4287838"/>
            <a:ext cx="434975" cy="276225"/>
          </a:xfrm>
          <a:prstGeom prst="rect">
            <a:avLst/>
          </a:prstGeom>
          <a:noFill/>
          <a:ln w="9525">
            <a:noFill/>
            <a:miter lim="800000"/>
            <a:headEnd/>
            <a:tailEnd/>
          </a:ln>
        </p:spPr>
        <p:txBody>
          <a:bodyPr wrap="none">
            <a:spAutoFit/>
          </a:bodyPr>
          <a:lstStyle/>
          <a:p>
            <a:r>
              <a:rPr lang="en-US" altLang="ja-JP" sz="1200"/>
              <a:t>Yes</a:t>
            </a:r>
            <a:endParaRPr lang="ja-JP" altLang="en-US" sz="1200"/>
          </a:p>
        </p:txBody>
      </p:sp>
      <p:sp>
        <p:nvSpPr>
          <p:cNvPr id="166" name="テキスト ボックス 165"/>
          <p:cNvSpPr txBox="1">
            <a:spLocks noChangeArrowheads="1"/>
          </p:cNvSpPr>
          <p:nvPr/>
        </p:nvSpPr>
        <p:spPr bwMode="auto">
          <a:xfrm>
            <a:off x="4892675" y="3967163"/>
            <a:ext cx="379413" cy="277812"/>
          </a:xfrm>
          <a:prstGeom prst="rect">
            <a:avLst/>
          </a:prstGeom>
          <a:noFill/>
          <a:ln w="9525">
            <a:noFill/>
            <a:miter lim="800000"/>
            <a:headEnd/>
            <a:tailEnd/>
          </a:ln>
        </p:spPr>
        <p:txBody>
          <a:bodyPr wrap="none">
            <a:spAutoFit/>
          </a:bodyPr>
          <a:lstStyle/>
          <a:p>
            <a:r>
              <a:rPr lang="en-US" altLang="ja-JP" sz="1200"/>
              <a:t>No</a:t>
            </a:r>
            <a:endParaRPr lang="ja-JP" altLang="en-US" sz="1200"/>
          </a:p>
        </p:txBody>
      </p:sp>
      <p:cxnSp>
        <p:nvCxnSpPr>
          <p:cNvPr id="167" name="図形 166"/>
          <p:cNvCxnSpPr>
            <a:stCxn id="161" idx="1"/>
          </p:cNvCxnSpPr>
          <p:nvPr/>
        </p:nvCxnSpPr>
        <p:spPr>
          <a:xfrm rot="10800000">
            <a:off x="4891088" y="3535363"/>
            <a:ext cx="138112" cy="749300"/>
          </a:xfrm>
          <a:prstGeom prst="bentConnector2">
            <a:avLst/>
          </a:prstGeom>
          <a:ln>
            <a:tailEnd type="arrow"/>
          </a:ln>
        </p:spPr>
        <p:style>
          <a:lnRef idx="1">
            <a:schemeClr val="dk1"/>
          </a:lnRef>
          <a:fillRef idx="0">
            <a:schemeClr val="dk1"/>
          </a:fillRef>
          <a:effectRef idx="0">
            <a:schemeClr val="dk1"/>
          </a:effectRef>
          <a:fontRef idx="minor">
            <a:schemeClr val="tx1"/>
          </a:fontRef>
        </p:style>
      </p:cxnSp>
      <p:sp>
        <p:nvSpPr>
          <p:cNvPr id="171" name="テキスト ボックス 170"/>
          <p:cNvSpPr txBox="1">
            <a:spLocks noChangeArrowheads="1"/>
          </p:cNvSpPr>
          <p:nvPr/>
        </p:nvSpPr>
        <p:spPr bwMode="auto">
          <a:xfrm>
            <a:off x="3011488" y="5227638"/>
            <a:ext cx="381000" cy="277812"/>
          </a:xfrm>
          <a:prstGeom prst="rect">
            <a:avLst/>
          </a:prstGeom>
          <a:noFill/>
          <a:ln w="9525">
            <a:noFill/>
            <a:miter lim="800000"/>
            <a:headEnd/>
            <a:tailEnd/>
          </a:ln>
        </p:spPr>
        <p:txBody>
          <a:bodyPr wrap="none">
            <a:spAutoFit/>
          </a:bodyPr>
          <a:lstStyle/>
          <a:p>
            <a:r>
              <a:rPr lang="en-US" altLang="ja-JP" sz="1200"/>
              <a:t>No</a:t>
            </a:r>
            <a:endParaRPr lang="ja-JP" altLang="en-US" sz="1200"/>
          </a:p>
        </p:txBody>
      </p:sp>
      <p:cxnSp>
        <p:nvCxnSpPr>
          <p:cNvPr id="173" name="直線矢印コネクタ 172"/>
          <p:cNvCxnSpPr>
            <a:stCxn id="149" idx="2"/>
            <a:endCxn id="0" idx="0"/>
          </p:cNvCxnSpPr>
          <p:nvPr/>
        </p:nvCxnSpPr>
        <p:spPr>
          <a:xfrm rot="5400000">
            <a:off x="2792413" y="5399088"/>
            <a:ext cx="403225" cy="3175"/>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263" name="フローチャート: 処理 262"/>
          <p:cNvSpPr/>
          <p:nvPr/>
        </p:nvSpPr>
        <p:spPr>
          <a:xfrm>
            <a:off x="1871663" y="1041400"/>
            <a:ext cx="2206625" cy="33020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00" dirty="0">
                <a:solidFill>
                  <a:srgbClr val="002060"/>
                </a:solidFill>
              </a:rPr>
              <a:t>実行プロセス</a:t>
            </a:r>
          </a:p>
        </p:txBody>
      </p:sp>
      <p:cxnSp>
        <p:nvCxnSpPr>
          <p:cNvPr id="265" name="直線矢印コネクタ 264"/>
          <p:cNvCxnSpPr>
            <a:stCxn id="263" idx="2"/>
            <a:endCxn id="4" idx="0"/>
          </p:cNvCxnSpPr>
          <p:nvPr/>
        </p:nvCxnSpPr>
        <p:spPr>
          <a:xfrm rot="16200000" flipH="1">
            <a:off x="2849563" y="1497012"/>
            <a:ext cx="254000" cy="3175"/>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269" name="テキスト ボックス 268"/>
          <p:cNvSpPr txBox="1">
            <a:spLocks noChangeArrowheads="1"/>
          </p:cNvSpPr>
          <p:nvPr/>
        </p:nvSpPr>
        <p:spPr bwMode="auto">
          <a:xfrm>
            <a:off x="2998788" y="3946525"/>
            <a:ext cx="434975" cy="276225"/>
          </a:xfrm>
          <a:prstGeom prst="rect">
            <a:avLst/>
          </a:prstGeom>
          <a:noFill/>
          <a:ln w="9525">
            <a:noFill/>
            <a:miter lim="800000"/>
            <a:headEnd/>
            <a:tailEnd/>
          </a:ln>
        </p:spPr>
        <p:txBody>
          <a:bodyPr wrap="none">
            <a:spAutoFit/>
          </a:bodyPr>
          <a:lstStyle/>
          <a:p>
            <a:r>
              <a:rPr lang="en-US" altLang="ja-JP" sz="1200"/>
              <a:t>Yes</a:t>
            </a:r>
            <a:endParaRPr lang="ja-JP" altLang="en-US" sz="1200"/>
          </a:p>
        </p:txBody>
      </p:sp>
      <p:sp>
        <p:nvSpPr>
          <p:cNvPr id="270" name="テキスト ボックス 269"/>
          <p:cNvSpPr txBox="1">
            <a:spLocks noChangeArrowheads="1"/>
          </p:cNvSpPr>
          <p:nvPr/>
        </p:nvSpPr>
        <p:spPr bwMode="auto">
          <a:xfrm>
            <a:off x="1220788" y="4471988"/>
            <a:ext cx="436562" cy="277812"/>
          </a:xfrm>
          <a:prstGeom prst="rect">
            <a:avLst/>
          </a:prstGeom>
          <a:noFill/>
          <a:ln w="9525">
            <a:noFill/>
            <a:miter lim="800000"/>
            <a:headEnd/>
            <a:tailEnd/>
          </a:ln>
        </p:spPr>
        <p:txBody>
          <a:bodyPr wrap="none">
            <a:spAutoFit/>
          </a:bodyPr>
          <a:lstStyle/>
          <a:p>
            <a:r>
              <a:rPr lang="en-US" altLang="ja-JP" sz="1200"/>
              <a:t>Yes</a:t>
            </a:r>
            <a:endParaRPr lang="ja-JP" altLang="en-US" sz="1200"/>
          </a:p>
        </p:txBody>
      </p:sp>
      <p:cxnSp>
        <p:nvCxnSpPr>
          <p:cNvPr id="272" name="カギ線コネクタ 271"/>
          <p:cNvCxnSpPr>
            <a:stCxn id="149" idx="1"/>
            <a:endCxn id="263" idx="1"/>
          </p:cNvCxnSpPr>
          <p:nvPr/>
        </p:nvCxnSpPr>
        <p:spPr>
          <a:xfrm rot="10800000" flipH="1">
            <a:off x="1439863" y="1206500"/>
            <a:ext cx="431800" cy="3541713"/>
          </a:xfrm>
          <a:prstGeom prst="bentConnector3">
            <a:avLst>
              <a:gd name="adj1" fmla="val -52958"/>
            </a:avLst>
          </a:prstGeom>
          <a:ln>
            <a:tailEnd type="arrow"/>
          </a:ln>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1"/>
                                        </p:tgtEl>
                                        <p:attrNameLst>
                                          <p:attrName>style.visibility</p:attrName>
                                        </p:attrNameLst>
                                      </p:cBhvr>
                                      <p:to>
                                        <p:strVal val="visible"/>
                                      </p:to>
                                    </p:set>
                                    <p:animEffect transition="in" filter="dissolve">
                                      <p:cBhvr>
                                        <p:cTn id="12" dur="500"/>
                                        <p:tgtEl>
                                          <p:spTgt spid="21"/>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19"/>
                                        </p:tgtEl>
                                        <p:attrNameLst>
                                          <p:attrName>style.visibility</p:attrName>
                                        </p:attrNameLst>
                                      </p:cBhvr>
                                      <p:to>
                                        <p:strVal val="visible"/>
                                      </p:to>
                                    </p:set>
                                    <p:animEffect transition="in" filter="dissolve">
                                      <p:cBhvr>
                                        <p:cTn id="15" dur="500"/>
                                        <p:tgtEl>
                                          <p:spTgt spid="19"/>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nodeType="clickEffect">
                                  <p:stCondLst>
                                    <p:cond delay="0"/>
                                  </p:stCondLst>
                                  <p:childTnLst>
                                    <p:set>
                                      <p:cBhvr>
                                        <p:cTn id="19" dur="1" fill="hold">
                                          <p:stCondLst>
                                            <p:cond delay="0"/>
                                          </p:stCondLst>
                                        </p:cTn>
                                        <p:tgtEl>
                                          <p:spTgt spid="37"/>
                                        </p:tgtEl>
                                        <p:attrNameLst>
                                          <p:attrName>style.visibility</p:attrName>
                                        </p:attrNameLst>
                                      </p:cBhvr>
                                      <p:to>
                                        <p:strVal val="visible"/>
                                      </p:to>
                                    </p:set>
                                    <p:animEffect transition="in" filter="dissolve">
                                      <p:cBhvr>
                                        <p:cTn id="20" dur="500"/>
                                        <p:tgtEl>
                                          <p:spTgt spid="37"/>
                                        </p:tgtEl>
                                      </p:cBhvr>
                                    </p:animEffect>
                                  </p:childTnLst>
                                </p:cTn>
                              </p:par>
                              <p:par>
                                <p:cTn id="21" presetID="9" presetClass="entr" presetSubtype="0" fill="hold" grpId="0" nodeType="withEffect">
                                  <p:stCondLst>
                                    <p:cond delay="0"/>
                                  </p:stCondLst>
                                  <p:childTnLst>
                                    <p:set>
                                      <p:cBhvr>
                                        <p:cTn id="22" dur="1" fill="hold">
                                          <p:stCondLst>
                                            <p:cond delay="0"/>
                                          </p:stCondLst>
                                        </p:cTn>
                                        <p:tgtEl>
                                          <p:spTgt spid="33"/>
                                        </p:tgtEl>
                                        <p:attrNameLst>
                                          <p:attrName>style.visibility</p:attrName>
                                        </p:attrNameLst>
                                      </p:cBhvr>
                                      <p:to>
                                        <p:strVal val="visible"/>
                                      </p:to>
                                    </p:set>
                                    <p:animEffect transition="in" filter="dissolve">
                                      <p:cBhvr>
                                        <p:cTn id="23" dur="500"/>
                                        <p:tgtEl>
                                          <p:spTgt spid="33"/>
                                        </p:tgtEl>
                                      </p:cBhvr>
                                    </p:animEffect>
                                  </p:childTnLst>
                                </p:cTn>
                              </p:par>
                            </p:childTnLst>
                          </p:cTn>
                        </p:par>
                      </p:childTnLst>
                    </p:cTn>
                  </p:par>
                  <p:par>
                    <p:cTn id="24" fill="hold">
                      <p:stCondLst>
                        <p:cond delay="indefinite"/>
                      </p:stCondLst>
                      <p:childTnLst>
                        <p:par>
                          <p:cTn id="25" fill="hold">
                            <p:stCondLst>
                              <p:cond delay="0"/>
                            </p:stCondLst>
                            <p:childTnLst>
                              <p:par>
                                <p:cTn id="26" presetID="9" presetClass="entr" presetSubtype="0" fill="hold" grpId="0" nodeType="clickEffect">
                                  <p:stCondLst>
                                    <p:cond delay="0"/>
                                  </p:stCondLst>
                                  <p:childTnLst>
                                    <p:set>
                                      <p:cBhvr>
                                        <p:cTn id="27" dur="1" fill="hold">
                                          <p:stCondLst>
                                            <p:cond delay="0"/>
                                          </p:stCondLst>
                                        </p:cTn>
                                        <p:tgtEl>
                                          <p:spTgt spid="35"/>
                                        </p:tgtEl>
                                        <p:attrNameLst>
                                          <p:attrName>style.visibility</p:attrName>
                                        </p:attrNameLst>
                                      </p:cBhvr>
                                      <p:to>
                                        <p:strVal val="visible"/>
                                      </p:to>
                                    </p:set>
                                    <p:animEffect transition="in" filter="dissolve">
                                      <p:cBhvr>
                                        <p:cTn id="28" dur="500"/>
                                        <p:tgtEl>
                                          <p:spTgt spid="35"/>
                                        </p:tgtEl>
                                      </p:cBhvr>
                                    </p:animEffect>
                                  </p:childTnLst>
                                </p:cTn>
                              </p:par>
                            </p:childTnLst>
                          </p:cTn>
                        </p:par>
                      </p:childTnLst>
                    </p:cTn>
                  </p:par>
                  <p:par>
                    <p:cTn id="29" fill="hold">
                      <p:stCondLst>
                        <p:cond delay="indefinite"/>
                      </p:stCondLst>
                      <p:childTnLst>
                        <p:par>
                          <p:cTn id="30" fill="hold">
                            <p:stCondLst>
                              <p:cond delay="0"/>
                            </p:stCondLst>
                            <p:childTnLst>
                              <p:par>
                                <p:cTn id="31" presetID="9" presetClass="entr" presetSubtype="0" fill="hold" nodeType="clickEffect">
                                  <p:stCondLst>
                                    <p:cond delay="0"/>
                                  </p:stCondLst>
                                  <p:childTnLst>
                                    <p:set>
                                      <p:cBhvr>
                                        <p:cTn id="32" dur="1" fill="hold">
                                          <p:stCondLst>
                                            <p:cond delay="0"/>
                                          </p:stCondLst>
                                        </p:cTn>
                                        <p:tgtEl>
                                          <p:spTgt spid="41"/>
                                        </p:tgtEl>
                                        <p:attrNameLst>
                                          <p:attrName>style.visibility</p:attrName>
                                        </p:attrNameLst>
                                      </p:cBhvr>
                                      <p:to>
                                        <p:strVal val="visible"/>
                                      </p:to>
                                    </p:set>
                                    <p:animEffect transition="in" filter="dissolve">
                                      <p:cBhvr>
                                        <p:cTn id="33" dur="500"/>
                                        <p:tgtEl>
                                          <p:spTgt spid="41"/>
                                        </p:tgtEl>
                                      </p:cBhvr>
                                    </p:animEffect>
                                  </p:childTnLst>
                                </p:cTn>
                              </p:par>
                              <p:par>
                                <p:cTn id="34" presetID="9" presetClass="entr" presetSubtype="0" fill="hold" grpId="0" nodeType="withEffect">
                                  <p:stCondLst>
                                    <p:cond delay="0"/>
                                  </p:stCondLst>
                                  <p:childTnLst>
                                    <p:set>
                                      <p:cBhvr>
                                        <p:cTn id="35" dur="1" fill="hold">
                                          <p:stCondLst>
                                            <p:cond delay="0"/>
                                          </p:stCondLst>
                                        </p:cTn>
                                        <p:tgtEl>
                                          <p:spTgt spid="39"/>
                                        </p:tgtEl>
                                        <p:attrNameLst>
                                          <p:attrName>style.visibility</p:attrName>
                                        </p:attrNameLst>
                                      </p:cBhvr>
                                      <p:to>
                                        <p:strVal val="visible"/>
                                      </p:to>
                                    </p:set>
                                    <p:animEffect transition="in" filter="dissolve">
                                      <p:cBhvr>
                                        <p:cTn id="36" dur="500"/>
                                        <p:tgtEl>
                                          <p:spTgt spid="39"/>
                                        </p:tgtEl>
                                      </p:cBhvr>
                                    </p:animEffect>
                                  </p:childTnLst>
                                </p:cTn>
                              </p:par>
                            </p:childTnLst>
                          </p:cTn>
                        </p:par>
                      </p:childTnLst>
                    </p:cTn>
                  </p:par>
                  <p:par>
                    <p:cTn id="37" fill="hold">
                      <p:stCondLst>
                        <p:cond delay="indefinite"/>
                      </p:stCondLst>
                      <p:childTnLst>
                        <p:par>
                          <p:cTn id="38" fill="hold">
                            <p:stCondLst>
                              <p:cond delay="0"/>
                            </p:stCondLst>
                            <p:childTnLst>
                              <p:par>
                                <p:cTn id="39" presetID="9" presetClass="entr" presetSubtype="0" fill="hold" nodeType="clickEffect">
                                  <p:stCondLst>
                                    <p:cond delay="0"/>
                                  </p:stCondLst>
                                  <p:childTnLst>
                                    <p:set>
                                      <p:cBhvr>
                                        <p:cTn id="40" dur="1" fill="hold">
                                          <p:stCondLst>
                                            <p:cond delay="0"/>
                                          </p:stCondLst>
                                        </p:cTn>
                                        <p:tgtEl>
                                          <p:spTgt spid="51"/>
                                        </p:tgtEl>
                                        <p:attrNameLst>
                                          <p:attrName>style.visibility</p:attrName>
                                        </p:attrNameLst>
                                      </p:cBhvr>
                                      <p:to>
                                        <p:strVal val="visible"/>
                                      </p:to>
                                    </p:set>
                                    <p:animEffect transition="in" filter="dissolve">
                                      <p:cBhvr>
                                        <p:cTn id="41" dur="500"/>
                                        <p:tgtEl>
                                          <p:spTgt spid="51"/>
                                        </p:tgtEl>
                                      </p:cBhvr>
                                    </p:animEffect>
                                  </p:childTnLst>
                                </p:cTn>
                              </p:par>
                              <p:par>
                                <p:cTn id="42" presetID="9" presetClass="entr" presetSubtype="0" fill="hold" grpId="0" nodeType="withEffect">
                                  <p:stCondLst>
                                    <p:cond delay="0"/>
                                  </p:stCondLst>
                                  <p:childTnLst>
                                    <p:set>
                                      <p:cBhvr>
                                        <p:cTn id="43" dur="1" fill="hold">
                                          <p:stCondLst>
                                            <p:cond delay="0"/>
                                          </p:stCondLst>
                                        </p:cTn>
                                        <p:tgtEl>
                                          <p:spTgt spid="49"/>
                                        </p:tgtEl>
                                        <p:attrNameLst>
                                          <p:attrName>style.visibility</p:attrName>
                                        </p:attrNameLst>
                                      </p:cBhvr>
                                      <p:to>
                                        <p:strVal val="visible"/>
                                      </p:to>
                                    </p:set>
                                    <p:animEffect transition="in" filter="dissolve">
                                      <p:cBhvr>
                                        <p:cTn id="44" dur="500"/>
                                        <p:tgtEl>
                                          <p:spTgt spid="49"/>
                                        </p:tgtEl>
                                      </p:cBhvr>
                                    </p:animEffect>
                                  </p:childTnLst>
                                </p:cTn>
                              </p:par>
                            </p:childTnLst>
                          </p:cTn>
                        </p:par>
                      </p:childTnLst>
                    </p:cTn>
                  </p:par>
                  <p:par>
                    <p:cTn id="45" fill="hold">
                      <p:stCondLst>
                        <p:cond delay="indefinite"/>
                      </p:stCondLst>
                      <p:childTnLst>
                        <p:par>
                          <p:cTn id="46" fill="hold">
                            <p:stCondLst>
                              <p:cond delay="0"/>
                            </p:stCondLst>
                            <p:childTnLst>
                              <p:par>
                                <p:cTn id="47" presetID="9" presetClass="entr" presetSubtype="0" fill="hold" grpId="0" nodeType="clickEffect">
                                  <p:stCondLst>
                                    <p:cond delay="0"/>
                                  </p:stCondLst>
                                  <p:childTnLst>
                                    <p:set>
                                      <p:cBhvr>
                                        <p:cTn id="48" dur="1" fill="hold">
                                          <p:stCondLst>
                                            <p:cond delay="0"/>
                                          </p:stCondLst>
                                        </p:cTn>
                                        <p:tgtEl>
                                          <p:spTgt spid="48"/>
                                        </p:tgtEl>
                                        <p:attrNameLst>
                                          <p:attrName>style.visibility</p:attrName>
                                        </p:attrNameLst>
                                      </p:cBhvr>
                                      <p:to>
                                        <p:strVal val="visible"/>
                                      </p:to>
                                    </p:set>
                                    <p:animEffect transition="in" filter="dissolve">
                                      <p:cBhvr>
                                        <p:cTn id="49" dur="500"/>
                                        <p:tgtEl>
                                          <p:spTgt spid="48"/>
                                        </p:tgtEl>
                                      </p:cBhvr>
                                    </p:animEffect>
                                  </p:childTnLst>
                                </p:cTn>
                              </p:par>
                              <p:par>
                                <p:cTn id="50" presetID="9" presetClass="entr" presetSubtype="0" fill="hold" nodeType="withEffect">
                                  <p:stCondLst>
                                    <p:cond delay="0"/>
                                  </p:stCondLst>
                                  <p:childTnLst>
                                    <p:set>
                                      <p:cBhvr>
                                        <p:cTn id="51" dur="1" fill="hold">
                                          <p:stCondLst>
                                            <p:cond delay="0"/>
                                          </p:stCondLst>
                                        </p:cTn>
                                        <p:tgtEl>
                                          <p:spTgt spid="46"/>
                                        </p:tgtEl>
                                        <p:attrNameLst>
                                          <p:attrName>style.visibility</p:attrName>
                                        </p:attrNameLst>
                                      </p:cBhvr>
                                      <p:to>
                                        <p:strVal val="visible"/>
                                      </p:to>
                                    </p:set>
                                    <p:animEffect transition="in" filter="dissolve">
                                      <p:cBhvr>
                                        <p:cTn id="52" dur="500"/>
                                        <p:tgtEl>
                                          <p:spTgt spid="46"/>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44"/>
                                        </p:tgtEl>
                                        <p:attrNameLst>
                                          <p:attrName>style.visibility</p:attrName>
                                        </p:attrNameLst>
                                      </p:cBhvr>
                                      <p:to>
                                        <p:strVal val="visible"/>
                                      </p:to>
                                    </p:set>
                                    <p:animEffect transition="in" filter="dissolve">
                                      <p:cBhvr>
                                        <p:cTn id="57" dur="500"/>
                                        <p:tgtEl>
                                          <p:spTgt spid="44"/>
                                        </p:tgtEl>
                                      </p:cBhvr>
                                    </p:animEffect>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nodeType="clickEffect">
                                  <p:stCondLst>
                                    <p:cond delay="0"/>
                                  </p:stCondLst>
                                  <p:childTnLst>
                                    <p:set>
                                      <p:cBhvr>
                                        <p:cTn id="61" dur="1" fill="hold">
                                          <p:stCondLst>
                                            <p:cond delay="0"/>
                                          </p:stCondLst>
                                        </p:cTn>
                                        <p:tgtEl>
                                          <p:spTgt spid="30"/>
                                        </p:tgtEl>
                                        <p:attrNameLst>
                                          <p:attrName>style.visibility</p:attrName>
                                        </p:attrNameLst>
                                      </p:cBhvr>
                                      <p:to>
                                        <p:strVal val="visible"/>
                                      </p:to>
                                    </p:set>
                                    <p:animEffect transition="in" filter="dissolve">
                                      <p:cBhvr>
                                        <p:cTn id="62" dur="500"/>
                                        <p:tgtEl>
                                          <p:spTgt spid="30"/>
                                        </p:tgtEl>
                                      </p:cBhvr>
                                    </p:animEffect>
                                  </p:childTnLst>
                                </p:cTn>
                              </p:par>
                              <p:par>
                                <p:cTn id="63" presetID="9" presetClass="entr" presetSubtype="0" fill="hold" grpId="0" nodeType="withEffect">
                                  <p:stCondLst>
                                    <p:cond delay="0"/>
                                  </p:stCondLst>
                                  <p:childTnLst>
                                    <p:set>
                                      <p:cBhvr>
                                        <p:cTn id="64" dur="1" fill="hold">
                                          <p:stCondLst>
                                            <p:cond delay="0"/>
                                          </p:stCondLst>
                                        </p:cTn>
                                        <p:tgtEl>
                                          <p:spTgt spid="32"/>
                                        </p:tgtEl>
                                        <p:attrNameLst>
                                          <p:attrName>style.visibility</p:attrName>
                                        </p:attrNameLst>
                                      </p:cBhvr>
                                      <p:to>
                                        <p:strVal val="visible"/>
                                      </p:to>
                                    </p:set>
                                    <p:animEffect transition="in" filter="dissolve">
                                      <p:cBhvr>
                                        <p:cTn id="65" dur="500"/>
                                        <p:tgtEl>
                                          <p:spTgt spid="32"/>
                                        </p:tgtEl>
                                      </p:cBhvr>
                                    </p:animEffect>
                                  </p:childTnLst>
                                </p:cTn>
                              </p:par>
                            </p:childTnLst>
                          </p:cTn>
                        </p:par>
                      </p:childTnLst>
                    </p:cTn>
                  </p:par>
                  <p:par>
                    <p:cTn id="66" fill="hold">
                      <p:stCondLst>
                        <p:cond delay="indefinite"/>
                      </p:stCondLst>
                      <p:childTnLst>
                        <p:par>
                          <p:cTn id="67" fill="hold">
                            <p:stCondLst>
                              <p:cond delay="0"/>
                            </p:stCondLst>
                            <p:childTnLst>
                              <p:par>
                                <p:cTn id="68" presetID="9" presetClass="entr" presetSubtype="0" fill="hold" grpId="0" nodeType="clickEffect">
                                  <p:stCondLst>
                                    <p:cond delay="0"/>
                                  </p:stCondLst>
                                  <p:childTnLst>
                                    <p:set>
                                      <p:cBhvr>
                                        <p:cTn id="69" dur="1" fill="hold">
                                          <p:stCondLst>
                                            <p:cond delay="0"/>
                                          </p:stCondLst>
                                        </p:cTn>
                                        <p:tgtEl>
                                          <p:spTgt spid="133"/>
                                        </p:tgtEl>
                                        <p:attrNameLst>
                                          <p:attrName>style.visibility</p:attrName>
                                        </p:attrNameLst>
                                      </p:cBhvr>
                                      <p:to>
                                        <p:strVal val="visible"/>
                                      </p:to>
                                    </p:set>
                                    <p:animEffect transition="in" filter="dissolve">
                                      <p:cBhvr>
                                        <p:cTn id="70" dur="500"/>
                                        <p:tgtEl>
                                          <p:spTgt spid="133"/>
                                        </p:tgtEl>
                                      </p:cBhvr>
                                    </p:animEffect>
                                  </p:childTnLst>
                                </p:cTn>
                              </p:par>
                            </p:childTnLst>
                          </p:cTn>
                        </p:par>
                      </p:childTnLst>
                    </p:cTn>
                  </p:par>
                  <p:par>
                    <p:cTn id="71" fill="hold">
                      <p:stCondLst>
                        <p:cond delay="indefinite"/>
                      </p:stCondLst>
                      <p:childTnLst>
                        <p:par>
                          <p:cTn id="72" fill="hold">
                            <p:stCondLst>
                              <p:cond delay="0"/>
                            </p:stCondLst>
                            <p:childTnLst>
                              <p:par>
                                <p:cTn id="73" presetID="9" presetClass="entr" presetSubtype="0" fill="hold" grpId="0" nodeType="clickEffect">
                                  <p:stCondLst>
                                    <p:cond delay="0"/>
                                  </p:stCondLst>
                                  <p:childTnLst>
                                    <p:set>
                                      <p:cBhvr>
                                        <p:cTn id="74" dur="1" fill="hold">
                                          <p:stCondLst>
                                            <p:cond delay="0"/>
                                          </p:stCondLst>
                                        </p:cTn>
                                        <p:tgtEl>
                                          <p:spTgt spid="158"/>
                                        </p:tgtEl>
                                        <p:attrNameLst>
                                          <p:attrName>style.visibility</p:attrName>
                                        </p:attrNameLst>
                                      </p:cBhvr>
                                      <p:to>
                                        <p:strVal val="visible"/>
                                      </p:to>
                                    </p:set>
                                    <p:animEffect transition="in" filter="dissolve">
                                      <p:cBhvr>
                                        <p:cTn id="75" dur="500"/>
                                        <p:tgtEl>
                                          <p:spTgt spid="158"/>
                                        </p:tgtEl>
                                      </p:cBhvr>
                                    </p:animEffect>
                                  </p:childTnLst>
                                </p:cTn>
                              </p:par>
                              <p:par>
                                <p:cTn id="76" presetID="9" presetClass="entr" presetSubtype="0" fill="hold" nodeType="withEffect">
                                  <p:stCondLst>
                                    <p:cond delay="0"/>
                                  </p:stCondLst>
                                  <p:childTnLst>
                                    <p:set>
                                      <p:cBhvr>
                                        <p:cTn id="77" dur="1" fill="hold">
                                          <p:stCondLst>
                                            <p:cond delay="0"/>
                                          </p:stCondLst>
                                        </p:cTn>
                                        <p:tgtEl>
                                          <p:spTgt spid="160"/>
                                        </p:tgtEl>
                                        <p:attrNameLst>
                                          <p:attrName>style.visibility</p:attrName>
                                        </p:attrNameLst>
                                      </p:cBhvr>
                                      <p:to>
                                        <p:strVal val="visible"/>
                                      </p:to>
                                    </p:set>
                                    <p:animEffect transition="in" filter="dissolve">
                                      <p:cBhvr>
                                        <p:cTn id="78" dur="500"/>
                                        <p:tgtEl>
                                          <p:spTgt spid="160"/>
                                        </p:tgtEl>
                                      </p:cBhvr>
                                    </p:animEffect>
                                  </p:childTnLst>
                                </p:cTn>
                              </p:par>
                            </p:childTnLst>
                          </p:cTn>
                        </p:par>
                      </p:childTnLst>
                    </p:cTn>
                  </p:par>
                  <p:par>
                    <p:cTn id="79" fill="hold">
                      <p:stCondLst>
                        <p:cond delay="indefinite"/>
                      </p:stCondLst>
                      <p:childTnLst>
                        <p:par>
                          <p:cTn id="80" fill="hold">
                            <p:stCondLst>
                              <p:cond delay="0"/>
                            </p:stCondLst>
                            <p:childTnLst>
                              <p:par>
                                <p:cTn id="81" presetID="9" presetClass="entr" presetSubtype="0" fill="hold" grpId="0" nodeType="clickEffect">
                                  <p:stCondLst>
                                    <p:cond delay="0"/>
                                  </p:stCondLst>
                                  <p:childTnLst>
                                    <p:set>
                                      <p:cBhvr>
                                        <p:cTn id="82" dur="1" fill="hold">
                                          <p:stCondLst>
                                            <p:cond delay="0"/>
                                          </p:stCondLst>
                                        </p:cTn>
                                        <p:tgtEl>
                                          <p:spTgt spid="159"/>
                                        </p:tgtEl>
                                        <p:attrNameLst>
                                          <p:attrName>style.visibility</p:attrName>
                                        </p:attrNameLst>
                                      </p:cBhvr>
                                      <p:to>
                                        <p:strVal val="visible"/>
                                      </p:to>
                                    </p:set>
                                    <p:animEffect transition="in" filter="dissolve">
                                      <p:cBhvr>
                                        <p:cTn id="83" dur="500"/>
                                        <p:tgtEl>
                                          <p:spTgt spid="159"/>
                                        </p:tgtEl>
                                      </p:cBhvr>
                                    </p:animEffect>
                                  </p:childTnLst>
                                </p:cTn>
                              </p:par>
                            </p:childTnLst>
                          </p:cTn>
                        </p:par>
                      </p:childTnLst>
                    </p:cTn>
                  </p:par>
                  <p:par>
                    <p:cTn id="84" fill="hold">
                      <p:stCondLst>
                        <p:cond delay="indefinite"/>
                      </p:stCondLst>
                      <p:childTnLst>
                        <p:par>
                          <p:cTn id="85" fill="hold">
                            <p:stCondLst>
                              <p:cond delay="0"/>
                            </p:stCondLst>
                            <p:childTnLst>
                              <p:par>
                                <p:cTn id="86" presetID="9" presetClass="entr" presetSubtype="0" fill="hold" nodeType="clickEffect">
                                  <p:stCondLst>
                                    <p:cond delay="0"/>
                                  </p:stCondLst>
                                  <p:childTnLst>
                                    <p:set>
                                      <p:cBhvr>
                                        <p:cTn id="87" dur="1" fill="hold">
                                          <p:stCondLst>
                                            <p:cond delay="0"/>
                                          </p:stCondLst>
                                        </p:cTn>
                                        <p:tgtEl>
                                          <p:spTgt spid="162"/>
                                        </p:tgtEl>
                                        <p:attrNameLst>
                                          <p:attrName>style.visibility</p:attrName>
                                        </p:attrNameLst>
                                      </p:cBhvr>
                                      <p:to>
                                        <p:strVal val="visible"/>
                                      </p:to>
                                    </p:set>
                                    <p:animEffect transition="in" filter="dissolve">
                                      <p:cBhvr>
                                        <p:cTn id="88" dur="500"/>
                                        <p:tgtEl>
                                          <p:spTgt spid="162"/>
                                        </p:tgtEl>
                                      </p:cBhvr>
                                    </p:animEffect>
                                  </p:childTnLst>
                                </p:cTn>
                              </p:par>
                              <p:par>
                                <p:cTn id="89" presetID="9" presetClass="entr" presetSubtype="0" fill="hold" grpId="0" nodeType="withEffect">
                                  <p:stCondLst>
                                    <p:cond delay="0"/>
                                  </p:stCondLst>
                                  <p:childTnLst>
                                    <p:set>
                                      <p:cBhvr>
                                        <p:cTn id="90" dur="1" fill="hold">
                                          <p:stCondLst>
                                            <p:cond delay="0"/>
                                          </p:stCondLst>
                                        </p:cTn>
                                        <p:tgtEl>
                                          <p:spTgt spid="161"/>
                                        </p:tgtEl>
                                        <p:attrNameLst>
                                          <p:attrName>style.visibility</p:attrName>
                                        </p:attrNameLst>
                                      </p:cBhvr>
                                      <p:to>
                                        <p:strVal val="visible"/>
                                      </p:to>
                                    </p:set>
                                    <p:animEffect transition="in" filter="dissolve">
                                      <p:cBhvr>
                                        <p:cTn id="91" dur="500"/>
                                        <p:tgtEl>
                                          <p:spTgt spid="161"/>
                                        </p:tgtEl>
                                      </p:cBhvr>
                                    </p:animEffect>
                                  </p:childTnLst>
                                </p:cTn>
                              </p:par>
                            </p:childTnLst>
                          </p:cTn>
                        </p:par>
                      </p:childTnLst>
                    </p:cTn>
                  </p:par>
                  <p:par>
                    <p:cTn id="92" fill="hold">
                      <p:stCondLst>
                        <p:cond delay="indefinite"/>
                      </p:stCondLst>
                      <p:childTnLst>
                        <p:par>
                          <p:cTn id="93" fill="hold">
                            <p:stCondLst>
                              <p:cond delay="0"/>
                            </p:stCondLst>
                            <p:childTnLst>
                              <p:par>
                                <p:cTn id="94" presetID="9" presetClass="entr" presetSubtype="0" fill="hold" nodeType="clickEffect">
                                  <p:stCondLst>
                                    <p:cond delay="0"/>
                                  </p:stCondLst>
                                  <p:childTnLst>
                                    <p:set>
                                      <p:cBhvr>
                                        <p:cTn id="95" dur="1" fill="hold">
                                          <p:stCondLst>
                                            <p:cond delay="0"/>
                                          </p:stCondLst>
                                        </p:cTn>
                                        <p:tgtEl>
                                          <p:spTgt spid="167"/>
                                        </p:tgtEl>
                                        <p:attrNameLst>
                                          <p:attrName>style.visibility</p:attrName>
                                        </p:attrNameLst>
                                      </p:cBhvr>
                                      <p:to>
                                        <p:strVal val="visible"/>
                                      </p:to>
                                    </p:set>
                                    <p:animEffect transition="in" filter="dissolve">
                                      <p:cBhvr>
                                        <p:cTn id="96" dur="500"/>
                                        <p:tgtEl>
                                          <p:spTgt spid="167"/>
                                        </p:tgtEl>
                                      </p:cBhvr>
                                    </p:animEffect>
                                  </p:childTnLst>
                                </p:cTn>
                              </p:par>
                              <p:par>
                                <p:cTn id="97" presetID="9" presetClass="entr" presetSubtype="0" fill="hold" grpId="0" nodeType="withEffect">
                                  <p:stCondLst>
                                    <p:cond delay="0"/>
                                  </p:stCondLst>
                                  <p:childTnLst>
                                    <p:set>
                                      <p:cBhvr>
                                        <p:cTn id="98" dur="1" fill="hold">
                                          <p:stCondLst>
                                            <p:cond delay="0"/>
                                          </p:stCondLst>
                                        </p:cTn>
                                        <p:tgtEl>
                                          <p:spTgt spid="166"/>
                                        </p:tgtEl>
                                        <p:attrNameLst>
                                          <p:attrName>style.visibility</p:attrName>
                                        </p:attrNameLst>
                                      </p:cBhvr>
                                      <p:to>
                                        <p:strVal val="visible"/>
                                      </p:to>
                                    </p:set>
                                    <p:animEffect transition="in" filter="dissolve">
                                      <p:cBhvr>
                                        <p:cTn id="99" dur="500"/>
                                        <p:tgtEl>
                                          <p:spTgt spid="166"/>
                                        </p:tgtEl>
                                      </p:cBhvr>
                                    </p:animEffect>
                                  </p:childTnLst>
                                </p:cTn>
                              </p:par>
                            </p:childTnLst>
                          </p:cTn>
                        </p:par>
                      </p:childTnLst>
                    </p:cTn>
                  </p:par>
                  <p:par>
                    <p:cTn id="100" fill="hold">
                      <p:stCondLst>
                        <p:cond delay="indefinite"/>
                      </p:stCondLst>
                      <p:childTnLst>
                        <p:par>
                          <p:cTn id="101" fill="hold">
                            <p:stCondLst>
                              <p:cond delay="0"/>
                            </p:stCondLst>
                            <p:childTnLst>
                              <p:par>
                                <p:cTn id="102" presetID="9" presetClass="entr" presetSubtype="0" fill="hold" grpId="0" nodeType="clickEffect">
                                  <p:stCondLst>
                                    <p:cond delay="0"/>
                                  </p:stCondLst>
                                  <p:childTnLst>
                                    <p:set>
                                      <p:cBhvr>
                                        <p:cTn id="103" dur="1" fill="hold">
                                          <p:stCondLst>
                                            <p:cond delay="0"/>
                                          </p:stCondLst>
                                        </p:cTn>
                                        <p:tgtEl>
                                          <p:spTgt spid="165"/>
                                        </p:tgtEl>
                                        <p:attrNameLst>
                                          <p:attrName>style.visibility</p:attrName>
                                        </p:attrNameLst>
                                      </p:cBhvr>
                                      <p:to>
                                        <p:strVal val="visible"/>
                                      </p:to>
                                    </p:set>
                                    <p:animEffect transition="in" filter="dissolve">
                                      <p:cBhvr>
                                        <p:cTn id="104" dur="500"/>
                                        <p:tgtEl>
                                          <p:spTgt spid="165"/>
                                        </p:tgtEl>
                                      </p:cBhvr>
                                    </p:animEffect>
                                  </p:childTnLst>
                                </p:cTn>
                              </p:par>
                              <p:par>
                                <p:cTn id="105" presetID="9" presetClass="entr" presetSubtype="0" fill="hold" nodeType="withEffect">
                                  <p:stCondLst>
                                    <p:cond delay="0"/>
                                  </p:stCondLst>
                                  <p:childTnLst>
                                    <p:set>
                                      <p:cBhvr>
                                        <p:cTn id="106" dur="1" fill="hold">
                                          <p:stCondLst>
                                            <p:cond delay="0"/>
                                          </p:stCondLst>
                                        </p:cTn>
                                        <p:tgtEl>
                                          <p:spTgt spid="164"/>
                                        </p:tgtEl>
                                        <p:attrNameLst>
                                          <p:attrName>style.visibility</p:attrName>
                                        </p:attrNameLst>
                                      </p:cBhvr>
                                      <p:to>
                                        <p:strVal val="visible"/>
                                      </p:to>
                                    </p:set>
                                    <p:animEffect transition="in" filter="dissolve">
                                      <p:cBhvr>
                                        <p:cTn id="107" dur="500"/>
                                        <p:tgtEl>
                                          <p:spTgt spid="164"/>
                                        </p:tgtEl>
                                      </p:cBhvr>
                                    </p:animEffect>
                                  </p:childTnLst>
                                </p:cTn>
                              </p:par>
                            </p:childTnLst>
                          </p:cTn>
                        </p:par>
                      </p:childTnLst>
                    </p:cTn>
                  </p:par>
                  <p:par>
                    <p:cTn id="108" fill="hold">
                      <p:stCondLst>
                        <p:cond delay="indefinite"/>
                      </p:stCondLst>
                      <p:childTnLst>
                        <p:par>
                          <p:cTn id="109" fill="hold">
                            <p:stCondLst>
                              <p:cond delay="0"/>
                            </p:stCondLst>
                            <p:childTnLst>
                              <p:par>
                                <p:cTn id="110" presetID="9" presetClass="entr" presetSubtype="0" fill="hold" grpId="0" nodeType="clickEffect">
                                  <p:stCondLst>
                                    <p:cond delay="0"/>
                                  </p:stCondLst>
                                  <p:childTnLst>
                                    <p:set>
                                      <p:cBhvr>
                                        <p:cTn id="111" dur="1" fill="hold">
                                          <p:stCondLst>
                                            <p:cond delay="0"/>
                                          </p:stCondLst>
                                        </p:cTn>
                                        <p:tgtEl>
                                          <p:spTgt spid="163"/>
                                        </p:tgtEl>
                                        <p:attrNameLst>
                                          <p:attrName>style.visibility</p:attrName>
                                        </p:attrNameLst>
                                      </p:cBhvr>
                                      <p:to>
                                        <p:strVal val="visible"/>
                                      </p:to>
                                    </p:set>
                                    <p:animEffect transition="in" filter="dissolve">
                                      <p:cBhvr>
                                        <p:cTn id="112" dur="500"/>
                                        <p:tgtEl>
                                          <p:spTgt spid="163"/>
                                        </p:tgtEl>
                                      </p:cBhvr>
                                    </p:animEffect>
                                  </p:childTnLst>
                                </p:cTn>
                              </p:par>
                            </p:childTnLst>
                          </p:cTn>
                        </p:par>
                      </p:childTnLst>
                    </p:cTn>
                  </p:par>
                  <p:par>
                    <p:cTn id="113" fill="hold">
                      <p:stCondLst>
                        <p:cond delay="indefinite"/>
                      </p:stCondLst>
                      <p:childTnLst>
                        <p:par>
                          <p:cTn id="114" fill="hold">
                            <p:stCondLst>
                              <p:cond delay="0"/>
                            </p:stCondLst>
                            <p:childTnLst>
                              <p:par>
                                <p:cTn id="115" presetID="9" presetClass="entr" presetSubtype="0" fill="hold" nodeType="clickEffect">
                                  <p:stCondLst>
                                    <p:cond delay="0"/>
                                  </p:stCondLst>
                                  <p:childTnLst>
                                    <p:set>
                                      <p:cBhvr>
                                        <p:cTn id="116" dur="1" fill="hold">
                                          <p:stCondLst>
                                            <p:cond delay="0"/>
                                          </p:stCondLst>
                                        </p:cTn>
                                        <p:tgtEl>
                                          <p:spTgt spid="138"/>
                                        </p:tgtEl>
                                        <p:attrNameLst>
                                          <p:attrName>style.visibility</p:attrName>
                                        </p:attrNameLst>
                                      </p:cBhvr>
                                      <p:to>
                                        <p:strVal val="visible"/>
                                      </p:to>
                                    </p:set>
                                    <p:animEffect transition="in" filter="dissolve">
                                      <p:cBhvr>
                                        <p:cTn id="117" dur="500"/>
                                        <p:tgtEl>
                                          <p:spTgt spid="138"/>
                                        </p:tgtEl>
                                      </p:cBhvr>
                                    </p:animEffect>
                                  </p:childTnLst>
                                </p:cTn>
                              </p:par>
                              <p:par>
                                <p:cTn id="118" presetID="9" presetClass="entr" presetSubtype="0" fill="hold" grpId="0" nodeType="withEffect">
                                  <p:stCondLst>
                                    <p:cond delay="0"/>
                                  </p:stCondLst>
                                  <p:childTnLst>
                                    <p:set>
                                      <p:cBhvr>
                                        <p:cTn id="119" dur="1" fill="hold">
                                          <p:stCondLst>
                                            <p:cond delay="0"/>
                                          </p:stCondLst>
                                        </p:cTn>
                                        <p:tgtEl>
                                          <p:spTgt spid="269"/>
                                        </p:tgtEl>
                                        <p:attrNameLst>
                                          <p:attrName>style.visibility</p:attrName>
                                        </p:attrNameLst>
                                      </p:cBhvr>
                                      <p:to>
                                        <p:strVal val="visible"/>
                                      </p:to>
                                    </p:set>
                                    <p:animEffect transition="in" filter="dissolve">
                                      <p:cBhvr>
                                        <p:cTn id="120" dur="500"/>
                                        <p:tgtEl>
                                          <p:spTgt spid="269"/>
                                        </p:tgtEl>
                                      </p:cBhvr>
                                    </p:animEffect>
                                  </p:childTnLst>
                                </p:cTn>
                              </p:par>
                            </p:childTnLst>
                          </p:cTn>
                        </p:par>
                      </p:childTnLst>
                    </p:cTn>
                  </p:par>
                  <p:par>
                    <p:cTn id="121" fill="hold">
                      <p:stCondLst>
                        <p:cond delay="indefinite"/>
                      </p:stCondLst>
                      <p:childTnLst>
                        <p:par>
                          <p:cTn id="122" fill="hold">
                            <p:stCondLst>
                              <p:cond delay="0"/>
                            </p:stCondLst>
                            <p:childTnLst>
                              <p:par>
                                <p:cTn id="123" presetID="9" presetClass="entr" presetSubtype="0" fill="hold" grpId="0" nodeType="clickEffect">
                                  <p:stCondLst>
                                    <p:cond delay="0"/>
                                  </p:stCondLst>
                                  <p:childTnLst>
                                    <p:set>
                                      <p:cBhvr>
                                        <p:cTn id="124" dur="1" fill="hold">
                                          <p:stCondLst>
                                            <p:cond delay="0"/>
                                          </p:stCondLst>
                                        </p:cTn>
                                        <p:tgtEl>
                                          <p:spTgt spid="149"/>
                                        </p:tgtEl>
                                        <p:attrNameLst>
                                          <p:attrName>style.visibility</p:attrName>
                                        </p:attrNameLst>
                                      </p:cBhvr>
                                      <p:to>
                                        <p:strVal val="visible"/>
                                      </p:to>
                                    </p:set>
                                    <p:animEffect transition="in" filter="dissolve">
                                      <p:cBhvr>
                                        <p:cTn id="125" dur="500"/>
                                        <p:tgtEl>
                                          <p:spTgt spid="149"/>
                                        </p:tgtEl>
                                      </p:cBhvr>
                                    </p:animEffect>
                                  </p:childTnLst>
                                </p:cTn>
                              </p:par>
                            </p:childTnLst>
                          </p:cTn>
                        </p:par>
                      </p:childTnLst>
                    </p:cTn>
                  </p:par>
                  <p:par>
                    <p:cTn id="126" fill="hold">
                      <p:stCondLst>
                        <p:cond delay="indefinite"/>
                      </p:stCondLst>
                      <p:childTnLst>
                        <p:par>
                          <p:cTn id="127" fill="hold">
                            <p:stCondLst>
                              <p:cond delay="0"/>
                            </p:stCondLst>
                            <p:childTnLst>
                              <p:par>
                                <p:cTn id="128" presetID="9" presetClass="entr" presetSubtype="0" fill="hold" nodeType="clickEffect">
                                  <p:stCondLst>
                                    <p:cond delay="0"/>
                                  </p:stCondLst>
                                  <p:childTnLst>
                                    <p:set>
                                      <p:cBhvr>
                                        <p:cTn id="129" dur="1" fill="hold">
                                          <p:stCondLst>
                                            <p:cond delay="0"/>
                                          </p:stCondLst>
                                        </p:cTn>
                                        <p:tgtEl>
                                          <p:spTgt spid="272"/>
                                        </p:tgtEl>
                                        <p:attrNameLst>
                                          <p:attrName>style.visibility</p:attrName>
                                        </p:attrNameLst>
                                      </p:cBhvr>
                                      <p:to>
                                        <p:strVal val="visible"/>
                                      </p:to>
                                    </p:set>
                                    <p:animEffect transition="in" filter="dissolve">
                                      <p:cBhvr>
                                        <p:cTn id="130" dur="500"/>
                                        <p:tgtEl>
                                          <p:spTgt spid="272"/>
                                        </p:tgtEl>
                                      </p:cBhvr>
                                    </p:animEffect>
                                  </p:childTnLst>
                                </p:cTn>
                              </p:par>
                              <p:par>
                                <p:cTn id="131" presetID="9" presetClass="entr" presetSubtype="0" fill="hold" grpId="0" nodeType="withEffect">
                                  <p:stCondLst>
                                    <p:cond delay="0"/>
                                  </p:stCondLst>
                                  <p:childTnLst>
                                    <p:set>
                                      <p:cBhvr>
                                        <p:cTn id="132" dur="1" fill="hold">
                                          <p:stCondLst>
                                            <p:cond delay="0"/>
                                          </p:stCondLst>
                                        </p:cTn>
                                        <p:tgtEl>
                                          <p:spTgt spid="270"/>
                                        </p:tgtEl>
                                        <p:attrNameLst>
                                          <p:attrName>style.visibility</p:attrName>
                                        </p:attrNameLst>
                                      </p:cBhvr>
                                      <p:to>
                                        <p:strVal val="visible"/>
                                      </p:to>
                                    </p:set>
                                    <p:animEffect transition="in" filter="dissolve">
                                      <p:cBhvr>
                                        <p:cTn id="133" dur="500"/>
                                        <p:tgtEl>
                                          <p:spTgt spid="270"/>
                                        </p:tgtEl>
                                      </p:cBhvr>
                                    </p:animEffect>
                                  </p:childTnLst>
                                </p:cTn>
                              </p:par>
                            </p:childTnLst>
                          </p:cTn>
                        </p:par>
                      </p:childTnLst>
                    </p:cTn>
                  </p:par>
                  <p:par>
                    <p:cTn id="134" fill="hold">
                      <p:stCondLst>
                        <p:cond delay="indefinite"/>
                      </p:stCondLst>
                      <p:childTnLst>
                        <p:par>
                          <p:cTn id="135" fill="hold">
                            <p:stCondLst>
                              <p:cond delay="0"/>
                            </p:stCondLst>
                            <p:childTnLst>
                              <p:par>
                                <p:cTn id="136" presetID="9" presetClass="entr" presetSubtype="0" fill="hold" grpId="0" nodeType="clickEffect">
                                  <p:stCondLst>
                                    <p:cond delay="0"/>
                                  </p:stCondLst>
                                  <p:childTnLst>
                                    <p:set>
                                      <p:cBhvr>
                                        <p:cTn id="137" dur="1" fill="hold">
                                          <p:stCondLst>
                                            <p:cond delay="0"/>
                                          </p:stCondLst>
                                        </p:cTn>
                                        <p:tgtEl>
                                          <p:spTgt spid="171"/>
                                        </p:tgtEl>
                                        <p:attrNameLst>
                                          <p:attrName>style.visibility</p:attrName>
                                        </p:attrNameLst>
                                      </p:cBhvr>
                                      <p:to>
                                        <p:strVal val="visible"/>
                                      </p:to>
                                    </p:set>
                                    <p:animEffect transition="in" filter="dissolve">
                                      <p:cBhvr>
                                        <p:cTn id="138" dur="500"/>
                                        <p:tgtEl>
                                          <p:spTgt spid="171"/>
                                        </p:tgtEl>
                                      </p:cBhvr>
                                    </p:animEffect>
                                  </p:childTnLst>
                                </p:cTn>
                              </p:par>
                              <p:par>
                                <p:cTn id="139" presetID="9" presetClass="entr" presetSubtype="0" fill="hold" nodeType="withEffect">
                                  <p:stCondLst>
                                    <p:cond delay="0"/>
                                  </p:stCondLst>
                                  <p:childTnLst>
                                    <p:set>
                                      <p:cBhvr>
                                        <p:cTn id="140" dur="1" fill="hold">
                                          <p:stCondLst>
                                            <p:cond delay="0"/>
                                          </p:stCondLst>
                                        </p:cTn>
                                        <p:tgtEl>
                                          <p:spTgt spid="173"/>
                                        </p:tgtEl>
                                        <p:attrNameLst>
                                          <p:attrName>style.visibility</p:attrName>
                                        </p:attrNameLst>
                                      </p:cBhvr>
                                      <p:to>
                                        <p:strVal val="visible"/>
                                      </p:to>
                                    </p:set>
                                    <p:animEffect transition="in" filter="dissolve">
                                      <p:cBhvr>
                                        <p:cTn id="141" dur="500"/>
                                        <p:tgtEl>
                                          <p:spTgt spid="173"/>
                                        </p:tgtEl>
                                      </p:cBhvr>
                                    </p:animEffect>
                                  </p:childTnLst>
                                </p:cTn>
                              </p:par>
                            </p:childTnLst>
                          </p:cTn>
                        </p:par>
                      </p:childTnLst>
                    </p:cTn>
                  </p:par>
                  <p:par>
                    <p:cTn id="142" fill="hold">
                      <p:stCondLst>
                        <p:cond delay="indefinite"/>
                      </p:stCondLst>
                      <p:childTnLst>
                        <p:par>
                          <p:cTn id="143" fill="hold">
                            <p:stCondLst>
                              <p:cond delay="0"/>
                            </p:stCondLst>
                            <p:childTnLst>
                              <p:par>
                                <p:cTn id="144" presetID="9" presetClass="entr" presetSubtype="0" fill="hold" nodeType="clickEffect">
                                  <p:stCondLst>
                                    <p:cond delay="0"/>
                                  </p:stCondLst>
                                  <p:childTnLst>
                                    <p:set>
                                      <p:cBhvr>
                                        <p:cTn id="145" dur="1" fill="hold">
                                          <p:stCondLst>
                                            <p:cond delay="0"/>
                                          </p:stCondLst>
                                        </p:cTn>
                                        <p:tgtEl>
                                          <p:spTgt spid="157"/>
                                        </p:tgtEl>
                                        <p:attrNameLst>
                                          <p:attrName>style.visibility</p:attrName>
                                        </p:attrNameLst>
                                      </p:cBhvr>
                                      <p:to>
                                        <p:strVal val="visible"/>
                                      </p:to>
                                    </p:set>
                                    <p:animEffect transition="in" filter="dissolve">
                                      <p:cBhvr>
                                        <p:cTn id="146" dur="500"/>
                                        <p:tgtEl>
                                          <p:spTgt spid="1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9" grpId="0" animBg="1"/>
      <p:bldP spid="32" grpId="0"/>
      <p:bldP spid="33" grpId="0"/>
      <p:bldP spid="35" grpId="0" animBg="1"/>
      <p:bldP spid="39" grpId="0" animBg="1"/>
      <p:bldP spid="44" grpId="0" animBg="1"/>
      <p:bldP spid="48" grpId="0"/>
      <p:bldP spid="49" grpId="0"/>
      <p:bldP spid="133" grpId="0" animBg="1"/>
      <p:bldP spid="149" grpId="0" animBg="1"/>
      <p:bldP spid="158" grpId="0"/>
      <p:bldP spid="159" grpId="0" animBg="1"/>
      <p:bldP spid="161" grpId="0" animBg="1"/>
      <p:bldP spid="163" grpId="0" animBg="1"/>
      <p:bldP spid="165" grpId="0"/>
      <p:bldP spid="166" grpId="0"/>
      <p:bldP spid="171" grpId="0"/>
      <p:bldP spid="269" grpId="0"/>
      <p:bldP spid="27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タイトル 1"/>
          <p:cNvSpPr>
            <a:spLocks noGrp="1"/>
          </p:cNvSpPr>
          <p:nvPr>
            <p:ph type="title"/>
          </p:nvPr>
        </p:nvSpPr>
        <p:spPr/>
        <p:txBody>
          <a:bodyPr/>
          <a:lstStyle/>
          <a:p>
            <a:r>
              <a:rPr kumimoji="1" lang="en-US" altLang="ja-JP" sz="3600" smtClean="0"/>
              <a:t>Exception</a:t>
            </a:r>
            <a:r>
              <a:rPr kumimoji="1" lang="ja-JP" altLang="en-US" sz="3600" smtClean="0"/>
              <a:t>の仕組み</a:t>
            </a:r>
          </a:p>
        </p:txBody>
      </p:sp>
      <p:sp>
        <p:nvSpPr>
          <p:cNvPr id="4" name="フローチャート: 処理 3"/>
          <p:cNvSpPr/>
          <p:nvPr/>
        </p:nvSpPr>
        <p:spPr>
          <a:xfrm>
            <a:off x="474663" y="958850"/>
            <a:ext cx="2387600" cy="22860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100" dirty="0">
                <a:solidFill>
                  <a:srgbClr val="002060"/>
                </a:solidFill>
              </a:rPr>
              <a:t>デバッグ実行プロセス</a:t>
            </a:r>
          </a:p>
        </p:txBody>
      </p:sp>
      <p:sp>
        <p:nvSpPr>
          <p:cNvPr id="5" name="フローチャート : 代替処理 4"/>
          <p:cNvSpPr/>
          <p:nvPr/>
        </p:nvSpPr>
        <p:spPr>
          <a:xfrm>
            <a:off x="463550" y="1543050"/>
            <a:ext cx="2409825" cy="250825"/>
          </a:xfrm>
          <a:prstGeom prst="flowChartAlternateProcess">
            <a:avLst/>
          </a:prstGeom>
        </p:spPr>
        <p:style>
          <a:lnRef idx="2">
            <a:schemeClr val="accent6"/>
          </a:lnRef>
          <a:fillRef idx="1">
            <a:schemeClr val="lt1"/>
          </a:fillRef>
          <a:effectRef idx="0">
            <a:schemeClr val="accent6"/>
          </a:effectRef>
          <a:fontRef idx="minor">
            <a:schemeClr val="dk1"/>
          </a:fontRef>
        </p:style>
        <p:txBody>
          <a:bodyPr anchor="ctr"/>
          <a:lstStyle/>
          <a:p>
            <a:pPr algn="ctr">
              <a:defRPr/>
            </a:pPr>
            <a:r>
              <a:rPr lang="en-US" altLang="ja-JP" sz="1100" dirty="0"/>
              <a:t>Exception</a:t>
            </a:r>
            <a:r>
              <a:rPr lang="ja-JP" altLang="en-US" sz="1100" dirty="0"/>
              <a:t>生成</a:t>
            </a:r>
            <a:r>
              <a:rPr lang="en-US" altLang="ja-JP" sz="1100" dirty="0"/>
              <a:t>(1</a:t>
            </a:r>
            <a:r>
              <a:rPr lang="en-US" altLang="ja-JP" sz="1100" baseline="30000" dirty="0"/>
              <a:t>st</a:t>
            </a:r>
            <a:r>
              <a:rPr lang="ja-JP" altLang="en-US" sz="1100" dirty="0"/>
              <a:t> </a:t>
            </a:r>
            <a:r>
              <a:rPr lang="en-US" altLang="ja-JP" sz="1100" dirty="0"/>
              <a:t>Chance)</a:t>
            </a:r>
            <a:endParaRPr lang="ja-JP" altLang="en-US" sz="1100" dirty="0"/>
          </a:p>
        </p:txBody>
      </p:sp>
      <p:sp>
        <p:nvSpPr>
          <p:cNvPr id="6" name="フローチャート : 判断 5"/>
          <p:cNvSpPr/>
          <p:nvPr/>
        </p:nvSpPr>
        <p:spPr>
          <a:xfrm>
            <a:off x="177800" y="2078038"/>
            <a:ext cx="2979738" cy="522287"/>
          </a:xfrm>
          <a:prstGeom prst="flowChartDecision">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r>
              <a:rPr lang="en-US" altLang="ja-JP" sz="1100" dirty="0"/>
              <a:t>Debugger</a:t>
            </a:r>
            <a:r>
              <a:rPr lang="ja-JP" altLang="en-US" sz="1100" dirty="0"/>
              <a:t>に</a:t>
            </a:r>
            <a:endParaRPr lang="en-US" altLang="ja-JP" sz="1100" dirty="0"/>
          </a:p>
          <a:p>
            <a:pPr algn="ctr">
              <a:defRPr/>
            </a:pPr>
            <a:r>
              <a:rPr lang="ja-JP" altLang="en-US" sz="1100" dirty="0"/>
              <a:t>アタッチできた</a:t>
            </a:r>
            <a:r>
              <a:rPr lang="en-US" altLang="ja-JP" sz="1100" dirty="0"/>
              <a:t>?</a:t>
            </a:r>
            <a:endParaRPr lang="ja-JP" altLang="en-US" sz="1100" dirty="0"/>
          </a:p>
        </p:txBody>
      </p:sp>
      <p:sp>
        <p:nvSpPr>
          <p:cNvPr id="7" name="フローチャート : 判断 6"/>
          <p:cNvSpPr/>
          <p:nvPr/>
        </p:nvSpPr>
        <p:spPr>
          <a:xfrm>
            <a:off x="174625" y="3001963"/>
            <a:ext cx="2981325" cy="477837"/>
          </a:xfrm>
          <a:prstGeom prst="flowChartDecision">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r>
              <a:rPr lang="en-US" altLang="ja-JP" sz="1100" dirty="0"/>
              <a:t>1</a:t>
            </a:r>
            <a:r>
              <a:rPr lang="en-US" altLang="ja-JP" sz="1100" baseline="30000" dirty="0"/>
              <a:t>st</a:t>
            </a:r>
            <a:r>
              <a:rPr lang="ja-JP" altLang="en-US" sz="1100" dirty="0"/>
              <a:t>  </a:t>
            </a:r>
            <a:r>
              <a:rPr lang="en-US" altLang="ja-JP" sz="1100" dirty="0"/>
              <a:t>Chance?</a:t>
            </a:r>
            <a:endParaRPr lang="ja-JP" altLang="en-US" sz="1100" dirty="0"/>
          </a:p>
        </p:txBody>
      </p:sp>
      <p:sp>
        <p:nvSpPr>
          <p:cNvPr id="8" name="フローチャート: 処理 7"/>
          <p:cNvSpPr/>
          <p:nvPr/>
        </p:nvSpPr>
        <p:spPr>
          <a:xfrm>
            <a:off x="3681413" y="2181225"/>
            <a:ext cx="1839912" cy="33020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100" dirty="0">
                <a:solidFill>
                  <a:srgbClr val="002060"/>
                </a:solidFill>
              </a:rPr>
              <a:t>アプリケーション</a:t>
            </a:r>
          </a:p>
        </p:txBody>
      </p:sp>
      <p:cxnSp>
        <p:nvCxnSpPr>
          <p:cNvPr id="10" name="直線矢印コネクタ 9"/>
          <p:cNvCxnSpPr>
            <a:stCxn id="8" idx="2"/>
            <a:endCxn id="140" idx="0"/>
          </p:cNvCxnSpPr>
          <p:nvPr/>
        </p:nvCxnSpPr>
        <p:spPr>
          <a:xfrm rot="16200000" flipH="1">
            <a:off x="4351338" y="2762250"/>
            <a:ext cx="501650"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1" name="直線矢印コネクタ 10"/>
          <p:cNvCxnSpPr>
            <a:stCxn id="140" idx="2"/>
            <a:endCxn id="23" idx="0"/>
          </p:cNvCxnSpPr>
          <p:nvPr/>
        </p:nvCxnSpPr>
        <p:spPr>
          <a:xfrm rot="16200000" flipH="1">
            <a:off x="4416426" y="3529012"/>
            <a:ext cx="374650" cy="3175"/>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2" name="テキスト ボックス 11"/>
          <p:cNvSpPr txBox="1">
            <a:spLocks noChangeArrowheads="1"/>
          </p:cNvSpPr>
          <p:nvPr/>
        </p:nvSpPr>
        <p:spPr bwMode="auto">
          <a:xfrm>
            <a:off x="4600575" y="4284663"/>
            <a:ext cx="428625" cy="261937"/>
          </a:xfrm>
          <a:prstGeom prst="rect">
            <a:avLst/>
          </a:prstGeom>
          <a:noFill/>
          <a:ln w="9525">
            <a:noFill/>
            <a:miter lim="800000"/>
            <a:headEnd/>
            <a:tailEnd/>
          </a:ln>
        </p:spPr>
        <p:txBody>
          <a:bodyPr wrap="none">
            <a:spAutoFit/>
          </a:bodyPr>
          <a:lstStyle/>
          <a:p>
            <a:r>
              <a:rPr lang="en-US" altLang="ja-JP" sz="1100"/>
              <a:t>Yes</a:t>
            </a:r>
            <a:endParaRPr lang="ja-JP" altLang="en-US" sz="1100"/>
          </a:p>
        </p:txBody>
      </p:sp>
      <p:sp>
        <p:nvSpPr>
          <p:cNvPr id="13" name="テキスト ボックス 12"/>
          <p:cNvSpPr txBox="1">
            <a:spLocks noChangeArrowheads="1"/>
          </p:cNvSpPr>
          <p:nvPr/>
        </p:nvSpPr>
        <p:spPr bwMode="auto">
          <a:xfrm>
            <a:off x="5618163" y="3963988"/>
            <a:ext cx="366712" cy="260350"/>
          </a:xfrm>
          <a:prstGeom prst="rect">
            <a:avLst/>
          </a:prstGeom>
          <a:noFill/>
          <a:ln w="9525">
            <a:noFill/>
            <a:miter lim="800000"/>
            <a:headEnd/>
            <a:tailEnd/>
          </a:ln>
        </p:spPr>
        <p:txBody>
          <a:bodyPr wrap="none">
            <a:spAutoFit/>
          </a:bodyPr>
          <a:lstStyle/>
          <a:p>
            <a:r>
              <a:rPr lang="en-US" altLang="ja-JP" sz="1100"/>
              <a:t>No</a:t>
            </a:r>
            <a:endParaRPr lang="ja-JP" altLang="en-US" sz="1100"/>
          </a:p>
        </p:txBody>
      </p:sp>
      <p:sp>
        <p:nvSpPr>
          <p:cNvPr id="14" name="フローチャート: 処理 13"/>
          <p:cNvSpPr/>
          <p:nvPr/>
        </p:nvSpPr>
        <p:spPr>
          <a:xfrm>
            <a:off x="5984875" y="3841750"/>
            <a:ext cx="998538" cy="273050"/>
          </a:xfrm>
          <a:prstGeom prst="flowChartProcess">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r>
              <a:rPr lang="en-US" altLang="ja-JP" sz="1100" dirty="0"/>
              <a:t>Stack</a:t>
            </a:r>
            <a:r>
              <a:rPr lang="ja-JP" altLang="en-US" sz="1100" dirty="0"/>
              <a:t>収集</a:t>
            </a:r>
          </a:p>
        </p:txBody>
      </p:sp>
      <p:cxnSp>
        <p:nvCxnSpPr>
          <p:cNvPr id="15" name="直線矢印コネクタ 14"/>
          <p:cNvCxnSpPr>
            <a:stCxn id="23" idx="3"/>
            <a:endCxn id="14" idx="1"/>
          </p:cNvCxnSpPr>
          <p:nvPr/>
        </p:nvCxnSpPr>
        <p:spPr>
          <a:xfrm flipV="1">
            <a:off x="5783263" y="3978275"/>
            <a:ext cx="201612"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6" name="フローチャート : 判断 15"/>
          <p:cNvSpPr/>
          <p:nvPr/>
        </p:nvSpPr>
        <p:spPr>
          <a:xfrm>
            <a:off x="7205663" y="3694113"/>
            <a:ext cx="1582737" cy="573087"/>
          </a:xfrm>
          <a:prstGeom prst="flowChartDecision">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r>
              <a:rPr lang="en-US" altLang="ja-JP" sz="1100" dirty="0"/>
              <a:t>Stack</a:t>
            </a:r>
            <a:r>
              <a:rPr lang="ja-JP" altLang="en-US" sz="1100" dirty="0"/>
              <a:t>が</a:t>
            </a:r>
            <a:endParaRPr lang="en-US" altLang="ja-JP" sz="1100" dirty="0"/>
          </a:p>
          <a:p>
            <a:pPr algn="ctr">
              <a:defRPr/>
            </a:pPr>
            <a:r>
              <a:rPr lang="ja-JP" altLang="en-US" sz="1100" dirty="0"/>
              <a:t>いっぱい</a:t>
            </a:r>
            <a:r>
              <a:rPr lang="en-US" altLang="ja-JP" sz="1100" dirty="0"/>
              <a:t>?</a:t>
            </a:r>
            <a:endParaRPr lang="ja-JP" altLang="en-US" sz="1100" dirty="0"/>
          </a:p>
        </p:txBody>
      </p:sp>
      <p:cxnSp>
        <p:nvCxnSpPr>
          <p:cNvPr id="17" name="直線矢印コネクタ 16"/>
          <p:cNvCxnSpPr>
            <a:stCxn id="14" idx="3"/>
            <a:endCxn id="16" idx="1"/>
          </p:cNvCxnSpPr>
          <p:nvPr/>
        </p:nvCxnSpPr>
        <p:spPr>
          <a:xfrm>
            <a:off x="6983413" y="3978275"/>
            <a:ext cx="222250" cy="3175"/>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9" name="直線矢印コネクタ 18"/>
          <p:cNvCxnSpPr>
            <a:stCxn id="16" idx="2"/>
            <a:endCxn id="74" idx="0"/>
          </p:cNvCxnSpPr>
          <p:nvPr/>
        </p:nvCxnSpPr>
        <p:spPr>
          <a:xfrm rot="16200000" flipH="1">
            <a:off x="7803357" y="4460081"/>
            <a:ext cx="387350" cy="1587"/>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20" name="テキスト ボックス 19"/>
          <p:cNvSpPr txBox="1">
            <a:spLocks noChangeArrowheads="1"/>
          </p:cNvSpPr>
          <p:nvPr/>
        </p:nvSpPr>
        <p:spPr bwMode="auto">
          <a:xfrm>
            <a:off x="7985125" y="4260850"/>
            <a:ext cx="427038" cy="261938"/>
          </a:xfrm>
          <a:prstGeom prst="rect">
            <a:avLst/>
          </a:prstGeom>
          <a:noFill/>
          <a:ln w="9525">
            <a:noFill/>
            <a:miter lim="800000"/>
            <a:headEnd/>
            <a:tailEnd/>
          </a:ln>
        </p:spPr>
        <p:txBody>
          <a:bodyPr wrap="none">
            <a:spAutoFit/>
          </a:bodyPr>
          <a:lstStyle/>
          <a:p>
            <a:r>
              <a:rPr lang="en-US" altLang="ja-JP" sz="1100"/>
              <a:t>Yes</a:t>
            </a:r>
            <a:endParaRPr lang="ja-JP" altLang="en-US" sz="1100"/>
          </a:p>
        </p:txBody>
      </p:sp>
      <p:sp>
        <p:nvSpPr>
          <p:cNvPr id="21" name="テキスト ボックス 20"/>
          <p:cNvSpPr txBox="1">
            <a:spLocks noChangeArrowheads="1"/>
          </p:cNvSpPr>
          <p:nvPr/>
        </p:nvSpPr>
        <p:spPr bwMode="auto">
          <a:xfrm>
            <a:off x="7061200" y="3716338"/>
            <a:ext cx="365125" cy="261937"/>
          </a:xfrm>
          <a:prstGeom prst="rect">
            <a:avLst/>
          </a:prstGeom>
          <a:noFill/>
          <a:ln w="9525">
            <a:noFill/>
            <a:miter lim="800000"/>
            <a:headEnd/>
            <a:tailEnd/>
          </a:ln>
        </p:spPr>
        <p:txBody>
          <a:bodyPr wrap="none">
            <a:spAutoFit/>
          </a:bodyPr>
          <a:lstStyle/>
          <a:p>
            <a:r>
              <a:rPr lang="en-US" altLang="ja-JP" sz="1100"/>
              <a:t>No</a:t>
            </a:r>
            <a:endParaRPr lang="ja-JP" altLang="en-US" sz="1100"/>
          </a:p>
        </p:txBody>
      </p:sp>
      <p:cxnSp>
        <p:nvCxnSpPr>
          <p:cNvPr id="22" name="図形 21"/>
          <p:cNvCxnSpPr>
            <a:stCxn id="16" idx="0"/>
          </p:cNvCxnSpPr>
          <p:nvPr/>
        </p:nvCxnSpPr>
        <p:spPr>
          <a:xfrm rot="16200000" flipV="1">
            <a:off x="5809457" y="1507331"/>
            <a:ext cx="973138" cy="3400425"/>
          </a:xfrm>
          <a:prstGeom prst="bentConnector2">
            <a:avLst/>
          </a:prstGeom>
          <a:ln>
            <a:tailEnd type="arrow"/>
          </a:ln>
        </p:spPr>
        <p:style>
          <a:lnRef idx="1">
            <a:schemeClr val="dk1"/>
          </a:lnRef>
          <a:fillRef idx="0">
            <a:schemeClr val="dk1"/>
          </a:fillRef>
          <a:effectRef idx="0">
            <a:schemeClr val="dk1"/>
          </a:effectRef>
          <a:fontRef idx="minor">
            <a:schemeClr val="tx1"/>
          </a:fontRef>
        </p:style>
      </p:cxnSp>
      <p:sp>
        <p:nvSpPr>
          <p:cNvPr id="23" name="フローチャート : 判断 22"/>
          <p:cNvSpPr/>
          <p:nvPr/>
        </p:nvSpPr>
        <p:spPr>
          <a:xfrm>
            <a:off x="3427413" y="3717925"/>
            <a:ext cx="2355850" cy="522288"/>
          </a:xfrm>
          <a:prstGeom prst="flowChartDecision">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r>
              <a:rPr lang="ja-JP" altLang="en-US" sz="1100" dirty="0"/>
              <a:t>例外補足してる</a:t>
            </a:r>
            <a:r>
              <a:rPr lang="en-US" altLang="ja-JP" sz="1100" dirty="0"/>
              <a:t>?</a:t>
            </a:r>
            <a:endParaRPr lang="ja-JP" altLang="en-US" sz="1100" dirty="0"/>
          </a:p>
        </p:txBody>
      </p:sp>
      <p:sp>
        <p:nvSpPr>
          <p:cNvPr id="61" name="フローチャート: 処理 60"/>
          <p:cNvSpPr/>
          <p:nvPr/>
        </p:nvSpPr>
        <p:spPr>
          <a:xfrm>
            <a:off x="7397750" y="5224463"/>
            <a:ext cx="1220788" cy="525462"/>
          </a:xfrm>
          <a:prstGeom prst="flowChartProcess">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r>
              <a:rPr lang="en-US" altLang="ja-JP" sz="1100" dirty="0"/>
              <a:t>Debugger</a:t>
            </a:r>
            <a:endParaRPr lang="ja-JP" altLang="en-US" sz="1100" dirty="0"/>
          </a:p>
        </p:txBody>
      </p:sp>
      <p:cxnSp>
        <p:nvCxnSpPr>
          <p:cNvPr id="73" name="直線矢印コネクタ 72"/>
          <p:cNvCxnSpPr>
            <a:stCxn id="74" idx="2"/>
            <a:endCxn id="61" idx="0"/>
          </p:cNvCxnSpPr>
          <p:nvPr/>
        </p:nvCxnSpPr>
        <p:spPr>
          <a:xfrm rot="16200000" flipH="1">
            <a:off x="7836694" y="5053806"/>
            <a:ext cx="331788" cy="9525"/>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74" name="フローチャート : 代替処理 73"/>
          <p:cNvSpPr/>
          <p:nvPr/>
        </p:nvSpPr>
        <p:spPr>
          <a:xfrm>
            <a:off x="7196138" y="4654550"/>
            <a:ext cx="1603375" cy="238125"/>
          </a:xfrm>
          <a:prstGeom prst="flowChartAlternateProcess">
            <a:avLst/>
          </a:prstGeom>
        </p:spPr>
        <p:style>
          <a:lnRef idx="1">
            <a:schemeClr val="accent2"/>
          </a:lnRef>
          <a:fillRef idx="2">
            <a:schemeClr val="accent2"/>
          </a:fillRef>
          <a:effectRef idx="1">
            <a:schemeClr val="accent2"/>
          </a:effectRef>
          <a:fontRef idx="minor">
            <a:schemeClr val="dk1"/>
          </a:fontRef>
        </p:style>
        <p:txBody>
          <a:bodyPr anchor="ctr"/>
          <a:lstStyle/>
          <a:p>
            <a:pPr algn="ctr">
              <a:defRPr/>
            </a:pPr>
            <a:r>
              <a:rPr lang="en-US" altLang="ja-JP" sz="1100" dirty="0"/>
              <a:t>2</a:t>
            </a:r>
            <a:r>
              <a:rPr lang="en-US" altLang="ja-JP" sz="1100" baseline="30000" dirty="0"/>
              <a:t>nd</a:t>
            </a:r>
            <a:r>
              <a:rPr lang="ja-JP" altLang="en-US" sz="1100" dirty="0"/>
              <a:t> </a:t>
            </a:r>
            <a:r>
              <a:rPr lang="en-US" altLang="ja-JP" sz="1100" dirty="0"/>
              <a:t>Chance</a:t>
            </a:r>
            <a:r>
              <a:rPr lang="ja-JP" altLang="en-US" sz="1100" dirty="0"/>
              <a:t>例外</a:t>
            </a:r>
          </a:p>
        </p:txBody>
      </p:sp>
      <p:sp>
        <p:nvSpPr>
          <p:cNvPr id="102" name="フローチャート: 処理 101"/>
          <p:cNvSpPr/>
          <p:nvPr/>
        </p:nvSpPr>
        <p:spPr>
          <a:xfrm>
            <a:off x="4010025" y="5259388"/>
            <a:ext cx="1219200" cy="525462"/>
          </a:xfrm>
          <a:prstGeom prst="flowChartProcess">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r>
              <a:rPr lang="ja-JP" altLang="en-US" sz="1100" dirty="0"/>
              <a:t>通常の</a:t>
            </a:r>
            <a:r>
              <a:rPr lang="en-US" altLang="ja-JP" sz="1100" dirty="0"/>
              <a:t>Exception</a:t>
            </a:r>
            <a:r>
              <a:rPr lang="ja-JP" altLang="en-US" sz="1100" dirty="0"/>
              <a:t>処理</a:t>
            </a:r>
          </a:p>
        </p:txBody>
      </p:sp>
      <p:cxnSp>
        <p:nvCxnSpPr>
          <p:cNvPr id="104" name="直線矢印コネクタ 103"/>
          <p:cNvCxnSpPr>
            <a:stCxn id="23" idx="2"/>
            <a:endCxn id="102" idx="0"/>
          </p:cNvCxnSpPr>
          <p:nvPr/>
        </p:nvCxnSpPr>
        <p:spPr>
          <a:xfrm rot="16200000" flipH="1">
            <a:off x="4102894" y="4742657"/>
            <a:ext cx="1019175" cy="14287"/>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07" name="直線矢印コネクタ 106"/>
          <p:cNvCxnSpPr>
            <a:stCxn id="6" idx="3"/>
            <a:endCxn id="8" idx="1"/>
          </p:cNvCxnSpPr>
          <p:nvPr/>
        </p:nvCxnSpPr>
        <p:spPr>
          <a:xfrm>
            <a:off x="3157538" y="2339975"/>
            <a:ext cx="523875" cy="635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09" name="直線矢印コネクタ 108"/>
          <p:cNvCxnSpPr>
            <a:stCxn id="6" idx="2"/>
            <a:endCxn id="7" idx="0"/>
          </p:cNvCxnSpPr>
          <p:nvPr/>
        </p:nvCxnSpPr>
        <p:spPr>
          <a:xfrm rot="5400000">
            <a:off x="1465263" y="2800350"/>
            <a:ext cx="401638" cy="1587"/>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11" name="フローチャート: 処理 110"/>
          <p:cNvSpPr/>
          <p:nvPr/>
        </p:nvSpPr>
        <p:spPr>
          <a:xfrm>
            <a:off x="1057275" y="5272088"/>
            <a:ext cx="1219200" cy="525462"/>
          </a:xfrm>
          <a:prstGeom prst="flowChartProcess">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r>
              <a:rPr lang="en-US" altLang="ja-JP" sz="1100" dirty="0"/>
              <a:t>Debugger</a:t>
            </a:r>
            <a:endParaRPr lang="ja-JP" altLang="en-US" sz="1100" dirty="0"/>
          </a:p>
        </p:txBody>
      </p:sp>
      <p:cxnSp>
        <p:nvCxnSpPr>
          <p:cNvPr id="112" name="直線矢印コネクタ 111"/>
          <p:cNvCxnSpPr>
            <a:stCxn id="113" idx="2"/>
            <a:endCxn id="111" idx="0"/>
          </p:cNvCxnSpPr>
          <p:nvPr/>
        </p:nvCxnSpPr>
        <p:spPr>
          <a:xfrm rot="5400000">
            <a:off x="1543050" y="5146675"/>
            <a:ext cx="249238"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13" name="フローチャート : 代替処理 112"/>
          <p:cNvSpPr/>
          <p:nvPr/>
        </p:nvSpPr>
        <p:spPr>
          <a:xfrm>
            <a:off x="866775" y="4784725"/>
            <a:ext cx="1603375" cy="238125"/>
          </a:xfrm>
          <a:prstGeom prst="flowChartAlternateProcess">
            <a:avLst/>
          </a:prstGeom>
        </p:spPr>
        <p:style>
          <a:lnRef idx="1">
            <a:schemeClr val="accent2"/>
          </a:lnRef>
          <a:fillRef idx="2">
            <a:schemeClr val="accent2"/>
          </a:fillRef>
          <a:effectRef idx="1">
            <a:schemeClr val="accent2"/>
          </a:effectRef>
          <a:fontRef idx="minor">
            <a:schemeClr val="dk1"/>
          </a:fontRef>
        </p:style>
        <p:txBody>
          <a:bodyPr anchor="ctr"/>
          <a:lstStyle/>
          <a:p>
            <a:pPr algn="ctr">
              <a:defRPr/>
            </a:pPr>
            <a:r>
              <a:rPr lang="en-US" altLang="ja-JP" sz="1100" dirty="0"/>
              <a:t>2</a:t>
            </a:r>
            <a:r>
              <a:rPr lang="en-US" altLang="ja-JP" sz="1100" baseline="30000" dirty="0"/>
              <a:t>nd</a:t>
            </a:r>
            <a:r>
              <a:rPr lang="ja-JP" altLang="en-US" sz="1100" dirty="0"/>
              <a:t> </a:t>
            </a:r>
            <a:r>
              <a:rPr lang="en-US" altLang="ja-JP" sz="1100" dirty="0"/>
              <a:t>Chance</a:t>
            </a:r>
            <a:r>
              <a:rPr lang="ja-JP" altLang="en-US" sz="1100" dirty="0"/>
              <a:t>例外</a:t>
            </a:r>
          </a:p>
        </p:txBody>
      </p:sp>
      <p:cxnSp>
        <p:nvCxnSpPr>
          <p:cNvPr id="115" name="直線矢印コネクタ 114"/>
          <p:cNvCxnSpPr>
            <a:stCxn id="7" idx="2"/>
            <a:endCxn id="113" idx="0"/>
          </p:cNvCxnSpPr>
          <p:nvPr/>
        </p:nvCxnSpPr>
        <p:spPr>
          <a:xfrm rot="16200000" flipH="1">
            <a:off x="1014413" y="4130675"/>
            <a:ext cx="1304925" cy="3175"/>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17" name="直線矢印コネクタ 116"/>
          <p:cNvCxnSpPr>
            <a:stCxn id="4" idx="2"/>
            <a:endCxn id="5" idx="0"/>
          </p:cNvCxnSpPr>
          <p:nvPr/>
        </p:nvCxnSpPr>
        <p:spPr>
          <a:xfrm rot="5400000">
            <a:off x="1492251" y="1365250"/>
            <a:ext cx="354012" cy="1587"/>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19" name="直線矢印コネクタ 118"/>
          <p:cNvCxnSpPr>
            <a:stCxn id="5" idx="2"/>
            <a:endCxn id="6" idx="0"/>
          </p:cNvCxnSpPr>
          <p:nvPr/>
        </p:nvCxnSpPr>
        <p:spPr>
          <a:xfrm rot="5400000">
            <a:off x="1525587" y="1935163"/>
            <a:ext cx="284163"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20" name="テキスト ボックス 119"/>
          <p:cNvSpPr txBox="1">
            <a:spLocks noChangeArrowheads="1"/>
          </p:cNvSpPr>
          <p:nvPr/>
        </p:nvSpPr>
        <p:spPr bwMode="auto">
          <a:xfrm>
            <a:off x="7986713" y="3395663"/>
            <a:ext cx="366712" cy="261937"/>
          </a:xfrm>
          <a:prstGeom prst="rect">
            <a:avLst/>
          </a:prstGeom>
          <a:noFill/>
          <a:ln w="9525">
            <a:noFill/>
            <a:miter lim="800000"/>
            <a:headEnd/>
            <a:tailEnd/>
          </a:ln>
        </p:spPr>
        <p:txBody>
          <a:bodyPr wrap="none">
            <a:spAutoFit/>
          </a:bodyPr>
          <a:lstStyle/>
          <a:p>
            <a:r>
              <a:rPr lang="en-US" altLang="ja-JP" sz="1100"/>
              <a:t>No</a:t>
            </a:r>
            <a:endParaRPr lang="ja-JP" altLang="en-US" sz="1100"/>
          </a:p>
        </p:txBody>
      </p:sp>
      <p:sp>
        <p:nvSpPr>
          <p:cNvPr id="121" name="テキスト ボックス 120"/>
          <p:cNvSpPr txBox="1">
            <a:spLocks noChangeArrowheads="1"/>
          </p:cNvSpPr>
          <p:nvPr/>
        </p:nvSpPr>
        <p:spPr bwMode="auto">
          <a:xfrm>
            <a:off x="3154363" y="2457450"/>
            <a:ext cx="365125" cy="261938"/>
          </a:xfrm>
          <a:prstGeom prst="rect">
            <a:avLst/>
          </a:prstGeom>
          <a:noFill/>
          <a:ln w="9525">
            <a:noFill/>
            <a:miter lim="800000"/>
            <a:headEnd/>
            <a:tailEnd/>
          </a:ln>
        </p:spPr>
        <p:txBody>
          <a:bodyPr wrap="none">
            <a:spAutoFit/>
          </a:bodyPr>
          <a:lstStyle/>
          <a:p>
            <a:r>
              <a:rPr lang="en-US" altLang="ja-JP" sz="1100"/>
              <a:t>No</a:t>
            </a:r>
            <a:endParaRPr lang="ja-JP" altLang="en-US" sz="1100"/>
          </a:p>
        </p:txBody>
      </p:sp>
      <p:sp>
        <p:nvSpPr>
          <p:cNvPr id="122" name="テキスト ボックス 121"/>
          <p:cNvSpPr txBox="1">
            <a:spLocks noChangeArrowheads="1"/>
          </p:cNvSpPr>
          <p:nvPr/>
        </p:nvSpPr>
        <p:spPr bwMode="auto">
          <a:xfrm>
            <a:off x="1657350" y="3478213"/>
            <a:ext cx="366713" cy="261937"/>
          </a:xfrm>
          <a:prstGeom prst="rect">
            <a:avLst/>
          </a:prstGeom>
          <a:noFill/>
          <a:ln w="9525">
            <a:noFill/>
            <a:miter lim="800000"/>
            <a:headEnd/>
            <a:tailEnd/>
          </a:ln>
        </p:spPr>
        <p:txBody>
          <a:bodyPr wrap="none">
            <a:spAutoFit/>
          </a:bodyPr>
          <a:lstStyle/>
          <a:p>
            <a:r>
              <a:rPr lang="en-US" altLang="ja-JP" sz="1100"/>
              <a:t>No</a:t>
            </a:r>
            <a:endParaRPr lang="ja-JP" altLang="en-US" sz="1100"/>
          </a:p>
        </p:txBody>
      </p:sp>
      <p:sp>
        <p:nvSpPr>
          <p:cNvPr id="123" name="テキスト ボックス 122"/>
          <p:cNvSpPr txBox="1">
            <a:spLocks noChangeArrowheads="1"/>
          </p:cNvSpPr>
          <p:nvPr/>
        </p:nvSpPr>
        <p:spPr bwMode="auto">
          <a:xfrm>
            <a:off x="1671638" y="2717800"/>
            <a:ext cx="428625" cy="261938"/>
          </a:xfrm>
          <a:prstGeom prst="rect">
            <a:avLst/>
          </a:prstGeom>
          <a:noFill/>
          <a:ln w="9525">
            <a:noFill/>
            <a:miter lim="800000"/>
            <a:headEnd/>
            <a:tailEnd/>
          </a:ln>
        </p:spPr>
        <p:txBody>
          <a:bodyPr wrap="none">
            <a:spAutoFit/>
          </a:bodyPr>
          <a:lstStyle/>
          <a:p>
            <a:r>
              <a:rPr lang="en-US" altLang="ja-JP" sz="1100"/>
              <a:t>Yes</a:t>
            </a:r>
            <a:endParaRPr lang="ja-JP" altLang="en-US" sz="1100"/>
          </a:p>
        </p:txBody>
      </p:sp>
      <p:sp>
        <p:nvSpPr>
          <p:cNvPr id="140" name="フローチャート: 処理 139"/>
          <p:cNvSpPr/>
          <p:nvPr/>
        </p:nvSpPr>
        <p:spPr>
          <a:xfrm>
            <a:off x="3681413" y="3013075"/>
            <a:ext cx="1839912" cy="33020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1100" dirty="0" err="1">
                <a:solidFill>
                  <a:srgbClr val="002060"/>
                </a:solidFill>
              </a:rPr>
              <a:t>Try~EndTry</a:t>
            </a:r>
            <a:r>
              <a:rPr lang="ja-JP" altLang="en-US" sz="1100" dirty="0">
                <a:solidFill>
                  <a:srgbClr val="002060"/>
                </a:solidFill>
              </a:rPr>
              <a:t>ブロック内処理</a:t>
            </a:r>
          </a:p>
        </p:txBody>
      </p:sp>
      <p:cxnSp>
        <p:nvCxnSpPr>
          <p:cNvPr id="144" name="直線矢印コネクタ 143"/>
          <p:cNvCxnSpPr>
            <a:stCxn id="7" idx="3"/>
            <a:endCxn id="8" idx="1"/>
          </p:cNvCxnSpPr>
          <p:nvPr/>
        </p:nvCxnSpPr>
        <p:spPr>
          <a:xfrm flipV="1">
            <a:off x="3155950" y="2346325"/>
            <a:ext cx="525463" cy="893763"/>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45" name="テキスト ボックス 144"/>
          <p:cNvSpPr txBox="1">
            <a:spLocks noChangeArrowheads="1"/>
          </p:cNvSpPr>
          <p:nvPr/>
        </p:nvSpPr>
        <p:spPr bwMode="auto">
          <a:xfrm>
            <a:off x="2800350" y="2884488"/>
            <a:ext cx="428625" cy="260350"/>
          </a:xfrm>
          <a:prstGeom prst="rect">
            <a:avLst/>
          </a:prstGeom>
          <a:noFill/>
          <a:ln w="9525">
            <a:noFill/>
            <a:miter lim="800000"/>
            <a:headEnd/>
            <a:tailEnd/>
          </a:ln>
        </p:spPr>
        <p:txBody>
          <a:bodyPr wrap="none">
            <a:spAutoFit/>
          </a:bodyPr>
          <a:lstStyle/>
          <a:p>
            <a:r>
              <a:rPr lang="en-US" altLang="ja-JP" sz="1100"/>
              <a:t>Yes</a:t>
            </a:r>
            <a:endParaRPr lang="ja-JP" altLang="en-US" sz="11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17"/>
                                        </p:tgtEl>
                                        <p:attrNameLst>
                                          <p:attrName>style.visibility</p:attrName>
                                        </p:attrNameLst>
                                      </p:cBhvr>
                                      <p:to>
                                        <p:strVal val="visible"/>
                                      </p:to>
                                    </p:set>
                                    <p:animEffect transition="in" filter="dissolve">
                                      <p:cBhvr>
                                        <p:cTn id="7" dur="500"/>
                                        <p:tgtEl>
                                          <p:spTgt spid="117"/>
                                        </p:tgtEl>
                                      </p:cBhvr>
                                    </p:animEffect>
                                  </p:childTnLst>
                                </p:cTn>
                              </p:par>
                              <p:par>
                                <p:cTn id="8" presetID="9" presetClass="entr" presetSubtype="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dissolve">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nodeType="clickEffect">
                                  <p:stCondLst>
                                    <p:cond delay="0"/>
                                  </p:stCondLst>
                                  <p:childTnLst>
                                    <p:set>
                                      <p:cBhvr>
                                        <p:cTn id="14" dur="1" fill="hold">
                                          <p:stCondLst>
                                            <p:cond delay="0"/>
                                          </p:stCondLst>
                                        </p:cTn>
                                        <p:tgtEl>
                                          <p:spTgt spid="119"/>
                                        </p:tgtEl>
                                        <p:attrNameLst>
                                          <p:attrName>style.visibility</p:attrName>
                                        </p:attrNameLst>
                                      </p:cBhvr>
                                      <p:to>
                                        <p:strVal val="visible"/>
                                      </p:to>
                                    </p:set>
                                    <p:animEffect transition="in" filter="dissolve">
                                      <p:cBhvr>
                                        <p:cTn id="15" dur="500"/>
                                        <p:tgtEl>
                                          <p:spTgt spid="119"/>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dissolve">
                                      <p:cBhvr>
                                        <p:cTn id="18" dur="500"/>
                                        <p:tgtEl>
                                          <p:spTgt spid="6"/>
                                        </p:tgtEl>
                                      </p:cBhvr>
                                    </p:animEffec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123"/>
                                        </p:tgtEl>
                                        <p:attrNameLst>
                                          <p:attrName>style.visibility</p:attrName>
                                        </p:attrNameLst>
                                      </p:cBhvr>
                                      <p:to>
                                        <p:strVal val="visible"/>
                                      </p:to>
                                    </p:set>
                                    <p:animEffect transition="in" filter="dissolve">
                                      <p:cBhvr>
                                        <p:cTn id="23" dur="500"/>
                                        <p:tgtEl>
                                          <p:spTgt spid="123"/>
                                        </p:tgtEl>
                                      </p:cBhvr>
                                    </p:animEffect>
                                  </p:childTnLst>
                                </p:cTn>
                              </p:par>
                              <p:par>
                                <p:cTn id="24" presetID="9" presetClass="entr" presetSubtype="0" fill="hold" nodeType="withEffect">
                                  <p:stCondLst>
                                    <p:cond delay="0"/>
                                  </p:stCondLst>
                                  <p:childTnLst>
                                    <p:set>
                                      <p:cBhvr>
                                        <p:cTn id="25" dur="1" fill="hold">
                                          <p:stCondLst>
                                            <p:cond delay="0"/>
                                          </p:stCondLst>
                                        </p:cTn>
                                        <p:tgtEl>
                                          <p:spTgt spid="109"/>
                                        </p:tgtEl>
                                        <p:attrNameLst>
                                          <p:attrName>style.visibility</p:attrName>
                                        </p:attrNameLst>
                                      </p:cBhvr>
                                      <p:to>
                                        <p:strVal val="visible"/>
                                      </p:to>
                                    </p:set>
                                    <p:animEffect transition="in" filter="dissolve">
                                      <p:cBhvr>
                                        <p:cTn id="26" dur="500"/>
                                        <p:tgtEl>
                                          <p:spTgt spid="109"/>
                                        </p:tgtEl>
                                      </p:cBhvr>
                                    </p:animEffect>
                                  </p:childTnLst>
                                </p:cTn>
                              </p:par>
                              <p:par>
                                <p:cTn id="27" presetID="9" presetClass="entr" presetSubtype="0" fill="hold" grpId="0" nodeType="with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dissolve">
                                      <p:cBhvr>
                                        <p:cTn id="29" dur="500"/>
                                        <p:tgtEl>
                                          <p:spTgt spid="7"/>
                                        </p:tgtEl>
                                      </p:cBhvr>
                                    </p:animEffect>
                                  </p:childTnLst>
                                </p:cTn>
                              </p:par>
                            </p:childTnLst>
                          </p:cTn>
                        </p:par>
                      </p:childTnLst>
                    </p:cTn>
                  </p:par>
                  <p:par>
                    <p:cTn id="30" fill="hold">
                      <p:stCondLst>
                        <p:cond delay="indefinite"/>
                      </p:stCondLst>
                      <p:childTnLst>
                        <p:par>
                          <p:cTn id="31" fill="hold">
                            <p:stCondLst>
                              <p:cond delay="0"/>
                            </p:stCondLst>
                            <p:childTnLst>
                              <p:par>
                                <p:cTn id="32" presetID="9" presetClass="entr" presetSubtype="0" fill="hold" grpId="0" nodeType="clickEffect">
                                  <p:stCondLst>
                                    <p:cond delay="0"/>
                                  </p:stCondLst>
                                  <p:childTnLst>
                                    <p:set>
                                      <p:cBhvr>
                                        <p:cTn id="33" dur="1" fill="hold">
                                          <p:stCondLst>
                                            <p:cond delay="0"/>
                                          </p:stCondLst>
                                        </p:cTn>
                                        <p:tgtEl>
                                          <p:spTgt spid="122"/>
                                        </p:tgtEl>
                                        <p:attrNameLst>
                                          <p:attrName>style.visibility</p:attrName>
                                        </p:attrNameLst>
                                      </p:cBhvr>
                                      <p:to>
                                        <p:strVal val="visible"/>
                                      </p:to>
                                    </p:set>
                                    <p:animEffect transition="in" filter="dissolve">
                                      <p:cBhvr>
                                        <p:cTn id="34" dur="500"/>
                                        <p:tgtEl>
                                          <p:spTgt spid="122"/>
                                        </p:tgtEl>
                                      </p:cBhvr>
                                    </p:animEffect>
                                  </p:childTnLst>
                                </p:cTn>
                              </p:par>
                              <p:par>
                                <p:cTn id="35" presetID="9" presetClass="entr" presetSubtype="0" fill="hold" nodeType="withEffect">
                                  <p:stCondLst>
                                    <p:cond delay="0"/>
                                  </p:stCondLst>
                                  <p:childTnLst>
                                    <p:set>
                                      <p:cBhvr>
                                        <p:cTn id="36" dur="1" fill="hold">
                                          <p:stCondLst>
                                            <p:cond delay="0"/>
                                          </p:stCondLst>
                                        </p:cTn>
                                        <p:tgtEl>
                                          <p:spTgt spid="115"/>
                                        </p:tgtEl>
                                        <p:attrNameLst>
                                          <p:attrName>style.visibility</p:attrName>
                                        </p:attrNameLst>
                                      </p:cBhvr>
                                      <p:to>
                                        <p:strVal val="visible"/>
                                      </p:to>
                                    </p:set>
                                    <p:animEffect transition="in" filter="dissolve">
                                      <p:cBhvr>
                                        <p:cTn id="37" dur="500"/>
                                        <p:tgtEl>
                                          <p:spTgt spid="115"/>
                                        </p:tgtEl>
                                      </p:cBhvr>
                                    </p:animEffect>
                                  </p:childTnLst>
                                </p:cTn>
                              </p:par>
                              <p:par>
                                <p:cTn id="38" presetID="9" presetClass="entr" presetSubtype="0" fill="hold" grpId="0" nodeType="withEffect">
                                  <p:stCondLst>
                                    <p:cond delay="0"/>
                                  </p:stCondLst>
                                  <p:childTnLst>
                                    <p:set>
                                      <p:cBhvr>
                                        <p:cTn id="39" dur="1" fill="hold">
                                          <p:stCondLst>
                                            <p:cond delay="0"/>
                                          </p:stCondLst>
                                        </p:cTn>
                                        <p:tgtEl>
                                          <p:spTgt spid="113"/>
                                        </p:tgtEl>
                                        <p:attrNameLst>
                                          <p:attrName>style.visibility</p:attrName>
                                        </p:attrNameLst>
                                      </p:cBhvr>
                                      <p:to>
                                        <p:strVal val="visible"/>
                                      </p:to>
                                    </p:set>
                                    <p:animEffect transition="in" filter="dissolve">
                                      <p:cBhvr>
                                        <p:cTn id="40" dur="500"/>
                                        <p:tgtEl>
                                          <p:spTgt spid="113"/>
                                        </p:tgtEl>
                                      </p:cBhvr>
                                    </p:animEffect>
                                  </p:childTnLst>
                                </p:cTn>
                              </p:par>
                            </p:childTnLst>
                          </p:cTn>
                        </p:par>
                      </p:childTnLst>
                    </p:cTn>
                  </p:par>
                  <p:par>
                    <p:cTn id="41" fill="hold">
                      <p:stCondLst>
                        <p:cond delay="indefinite"/>
                      </p:stCondLst>
                      <p:childTnLst>
                        <p:par>
                          <p:cTn id="42" fill="hold">
                            <p:stCondLst>
                              <p:cond delay="0"/>
                            </p:stCondLst>
                            <p:childTnLst>
                              <p:par>
                                <p:cTn id="43" presetID="9" presetClass="entr" presetSubtype="0" fill="hold" nodeType="clickEffect">
                                  <p:stCondLst>
                                    <p:cond delay="0"/>
                                  </p:stCondLst>
                                  <p:childTnLst>
                                    <p:set>
                                      <p:cBhvr>
                                        <p:cTn id="44" dur="1" fill="hold">
                                          <p:stCondLst>
                                            <p:cond delay="0"/>
                                          </p:stCondLst>
                                        </p:cTn>
                                        <p:tgtEl>
                                          <p:spTgt spid="112"/>
                                        </p:tgtEl>
                                        <p:attrNameLst>
                                          <p:attrName>style.visibility</p:attrName>
                                        </p:attrNameLst>
                                      </p:cBhvr>
                                      <p:to>
                                        <p:strVal val="visible"/>
                                      </p:to>
                                    </p:set>
                                    <p:animEffect transition="in" filter="dissolve">
                                      <p:cBhvr>
                                        <p:cTn id="45" dur="500"/>
                                        <p:tgtEl>
                                          <p:spTgt spid="112"/>
                                        </p:tgtEl>
                                      </p:cBhvr>
                                    </p:animEffect>
                                  </p:childTnLst>
                                </p:cTn>
                              </p:par>
                              <p:par>
                                <p:cTn id="46" presetID="9" presetClass="entr" presetSubtype="0" fill="hold" grpId="0" nodeType="withEffect">
                                  <p:stCondLst>
                                    <p:cond delay="0"/>
                                  </p:stCondLst>
                                  <p:childTnLst>
                                    <p:set>
                                      <p:cBhvr>
                                        <p:cTn id="47" dur="1" fill="hold">
                                          <p:stCondLst>
                                            <p:cond delay="0"/>
                                          </p:stCondLst>
                                        </p:cTn>
                                        <p:tgtEl>
                                          <p:spTgt spid="111"/>
                                        </p:tgtEl>
                                        <p:attrNameLst>
                                          <p:attrName>style.visibility</p:attrName>
                                        </p:attrNameLst>
                                      </p:cBhvr>
                                      <p:to>
                                        <p:strVal val="visible"/>
                                      </p:to>
                                    </p:set>
                                    <p:animEffect transition="in" filter="dissolve">
                                      <p:cBhvr>
                                        <p:cTn id="48" dur="500"/>
                                        <p:tgtEl>
                                          <p:spTgt spid="111"/>
                                        </p:tgtEl>
                                      </p:cBhvr>
                                    </p:animEffect>
                                  </p:childTnLst>
                                </p:cTn>
                              </p:par>
                            </p:childTnLst>
                          </p:cTn>
                        </p:par>
                      </p:childTnLst>
                    </p:cTn>
                  </p:par>
                  <p:par>
                    <p:cTn id="49" fill="hold">
                      <p:stCondLst>
                        <p:cond delay="indefinite"/>
                      </p:stCondLst>
                      <p:childTnLst>
                        <p:par>
                          <p:cTn id="50" fill="hold">
                            <p:stCondLst>
                              <p:cond delay="0"/>
                            </p:stCondLst>
                            <p:childTnLst>
                              <p:par>
                                <p:cTn id="51" presetID="9" presetClass="entr" presetSubtype="0" fill="hold" nodeType="clickEffect">
                                  <p:stCondLst>
                                    <p:cond delay="0"/>
                                  </p:stCondLst>
                                  <p:childTnLst>
                                    <p:set>
                                      <p:cBhvr>
                                        <p:cTn id="52" dur="1" fill="hold">
                                          <p:stCondLst>
                                            <p:cond delay="0"/>
                                          </p:stCondLst>
                                        </p:cTn>
                                        <p:tgtEl>
                                          <p:spTgt spid="107"/>
                                        </p:tgtEl>
                                        <p:attrNameLst>
                                          <p:attrName>style.visibility</p:attrName>
                                        </p:attrNameLst>
                                      </p:cBhvr>
                                      <p:to>
                                        <p:strVal val="visible"/>
                                      </p:to>
                                    </p:set>
                                    <p:animEffect transition="in" filter="dissolve">
                                      <p:cBhvr>
                                        <p:cTn id="53" dur="500"/>
                                        <p:tgtEl>
                                          <p:spTgt spid="107"/>
                                        </p:tgtEl>
                                      </p:cBhvr>
                                    </p:animEffect>
                                  </p:childTnLst>
                                </p:cTn>
                              </p:par>
                              <p:par>
                                <p:cTn id="54" presetID="9" presetClass="entr" presetSubtype="0" fill="hold" grpId="0" nodeType="withEffect">
                                  <p:stCondLst>
                                    <p:cond delay="0"/>
                                  </p:stCondLst>
                                  <p:childTnLst>
                                    <p:set>
                                      <p:cBhvr>
                                        <p:cTn id="55" dur="1" fill="hold">
                                          <p:stCondLst>
                                            <p:cond delay="0"/>
                                          </p:stCondLst>
                                        </p:cTn>
                                        <p:tgtEl>
                                          <p:spTgt spid="121"/>
                                        </p:tgtEl>
                                        <p:attrNameLst>
                                          <p:attrName>style.visibility</p:attrName>
                                        </p:attrNameLst>
                                      </p:cBhvr>
                                      <p:to>
                                        <p:strVal val="visible"/>
                                      </p:to>
                                    </p:set>
                                    <p:animEffect transition="in" filter="dissolve">
                                      <p:cBhvr>
                                        <p:cTn id="56" dur="500"/>
                                        <p:tgtEl>
                                          <p:spTgt spid="121"/>
                                        </p:tgtEl>
                                      </p:cBhvr>
                                    </p:animEffect>
                                  </p:childTnLst>
                                </p:cTn>
                              </p:par>
                              <p:par>
                                <p:cTn id="57" presetID="9" presetClass="entr" presetSubtype="0" fill="hold" grpId="0" nodeType="withEffect">
                                  <p:stCondLst>
                                    <p:cond delay="0"/>
                                  </p:stCondLst>
                                  <p:childTnLst>
                                    <p:set>
                                      <p:cBhvr>
                                        <p:cTn id="58" dur="1" fill="hold">
                                          <p:stCondLst>
                                            <p:cond delay="0"/>
                                          </p:stCondLst>
                                        </p:cTn>
                                        <p:tgtEl>
                                          <p:spTgt spid="8"/>
                                        </p:tgtEl>
                                        <p:attrNameLst>
                                          <p:attrName>style.visibility</p:attrName>
                                        </p:attrNameLst>
                                      </p:cBhvr>
                                      <p:to>
                                        <p:strVal val="visible"/>
                                      </p:to>
                                    </p:set>
                                    <p:animEffect transition="in" filter="dissolve">
                                      <p:cBhvr>
                                        <p:cTn id="59" dur="500"/>
                                        <p:tgtEl>
                                          <p:spTgt spid="8"/>
                                        </p:tgtEl>
                                      </p:cBhvr>
                                    </p:animEffect>
                                  </p:childTnLst>
                                </p:cTn>
                              </p:par>
                            </p:childTnLst>
                          </p:cTn>
                        </p:par>
                      </p:childTnLst>
                    </p:cTn>
                  </p:par>
                  <p:par>
                    <p:cTn id="60" fill="hold">
                      <p:stCondLst>
                        <p:cond delay="indefinite"/>
                      </p:stCondLst>
                      <p:childTnLst>
                        <p:par>
                          <p:cTn id="61" fill="hold">
                            <p:stCondLst>
                              <p:cond delay="0"/>
                            </p:stCondLst>
                            <p:childTnLst>
                              <p:par>
                                <p:cTn id="62" presetID="9" presetClass="entr" presetSubtype="0" fill="hold" nodeType="clickEffect">
                                  <p:stCondLst>
                                    <p:cond delay="0"/>
                                  </p:stCondLst>
                                  <p:childTnLst>
                                    <p:set>
                                      <p:cBhvr>
                                        <p:cTn id="63" dur="1" fill="hold">
                                          <p:stCondLst>
                                            <p:cond delay="0"/>
                                          </p:stCondLst>
                                        </p:cTn>
                                        <p:tgtEl>
                                          <p:spTgt spid="10"/>
                                        </p:tgtEl>
                                        <p:attrNameLst>
                                          <p:attrName>style.visibility</p:attrName>
                                        </p:attrNameLst>
                                      </p:cBhvr>
                                      <p:to>
                                        <p:strVal val="visible"/>
                                      </p:to>
                                    </p:set>
                                    <p:animEffect transition="in" filter="dissolve">
                                      <p:cBhvr>
                                        <p:cTn id="64" dur="500"/>
                                        <p:tgtEl>
                                          <p:spTgt spid="10"/>
                                        </p:tgtEl>
                                      </p:cBhvr>
                                    </p:animEffect>
                                  </p:childTnLst>
                                </p:cTn>
                              </p:par>
                              <p:par>
                                <p:cTn id="65" presetID="9" presetClass="entr" presetSubtype="0" fill="hold" grpId="0" nodeType="withEffect">
                                  <p:stCondLst>
                                    <p:cond delay="0"/>
                                  </p:stCondLst>
                                  <p:childTnLst>
                                    <p:set>
                                      <p:cBhvr>
                                        <p:cTn id="66" dur="1" fill="hold">
                                          <p:stCondLst>
                                            <p:cond delay="0"/>
                                          </p:stCondLst>
                                        </p:cTn>
                                        <p:tgtEl>
                                          <p:spTgt spid="140"/>
                                        </p:tgtEl>
                                        <p:attrNameLst>
                                          <p:attrName>style.visibility</p:attrName>
                                        </p:attrNameLst>
                                      </p:cBhvr>
                                      <p:to>
                                        <p:strVal val="visible"/>
                                      </p:to>
                                    </p:set>
                                    <p:animEffect transition="in" filter="dissolve">
                                      <p:cBhvr>
                                        <p:cTn id="67" dur="500"/>
                                        <p:tgtEl>
                                          <p:spTgt spid="140"/>
                                        </p:tgtEl>
                                      </p:cBhvr>
                                    </p:animEffect>
                                  </p:childTnLst>
                                </p:cTn>
                              </p:par>
                            </p:childTnLst>
                          </p:cTn>
                        </p:par>
                      </p:childTnLst>
                    </p:cTn>
                  </p:par>
                  <p:par>
                    <p:cTn id="68" fill="hold">
                      <p:stCondLst>
                        <p:cond delay="indefinite"/>
                      </p:stCondLst>
                      <p:childTnLst>
                        <p:par>
                          <p:cTn id="69" fill="hold">
                            <p:stCondLst>
                              <p:cond delay="0"/>
                            </p:stCondLst>
                            <p:childTnLst>
                              <p:par>
                                <p:cTn id="70" presetID="9" presetClass="entr" presetSubtype="0" fill="hold" nodeType="clickEffect">
                                  <p:stCondLst>
                                    <p:cond delay="0"/>
                                  </p:stCondLst>
                                  <p:childTnLst>
                                    <p:set>
                                      <p:cBhvr>
                                        <p:cTn id="71" dur="1" fill="hold">
                                          <p:stCondLst>
                                            <p:cond delay="0"/>
                                          </p:stCondLst>
                                        </p:cTn>
                                        <p:tgtEl>
                                          <p:spTgt spid="11"/>
                                        </p:tgtEl>
                                        <p:attrNameLst>
                                          <p:attrName>style.visibility</p:attrName>
                                        </p:attrNameLst>
                                      </p:cBhvr>
                                      <p:to>
                                        <p:strVal val="visible"/>
                                      </p:to>
                                    </p:set>
                                    <p:animEffect transition="in" filter="dissolve">
                                      <p:cBhvr>
                                        <p:cTn id="72" dur="500"/>
                                        <p:tgtEl>
                                          <p:spTgt spid="11"/>
                                        </p:tgtEl>
                                      </p:cBhvr>
                                    </p:animEffect>
                                  </p:childTnLst>
                                </p:cTn>
                              </p:par>
                              <p:par>
                                <p:cTn id="73" presetID="9" presetClass="entr" presetSubtype="0" fill="hold" grpId="0" nodeType="withEffect">
                                  <p:stCondLst>
                                    <p:cond delay="0"/>
                                  </p:stCondLst>
                                  <p:childTnLst>
                                    <p:set>
                                      <p:cBhvr>
                                        <p:cTn id="74" dur="1" fill="hold">
                                          <p:stCondLst>
                                            <p:cond delay="0"/>
                                          </p:stCondLst>
                                        </p:cTn>
                                        <p:tgtEl>
                                          <p:spTgt spid="23"/>
                                        </p:tgtEl>
                                        <p:attrNameLst>
                                          <p:attrName>style.visibility</p:attrName>
                                        </p:attrNameLst>
                                      </p:cBhvr>
                                      <p:to>
                                        <p:strVal val="visible"/>
                                      </p:to>
                                    </p:set>
                                    <p:animEffect transition="in" filter="dissolve">
                                      <p:cBhvr>
                                        <p:cTn id="75" dur="500"/>
                                        <p:tgtEl>
                                          <p:spTgt spid="23"/>
                                        </p:tgtEl>
                                      </p:cBhvr>
                                    </p:animEffect>
                                  </p:childTnLst>
                                </p:cTn>
                              </p:par>
                            </p:childTnLst>
                          </p:cTn>
                        </p:par>
                      </p:childTnLst>
                    </p:cTn>
                  </p:par>
                  <p:par>
                    <p:cTn id="76" fill="hold">
                      <p:stCondLst>
                        <p:cond delay="indefinite"/>
                      </p:stCondLst>
                      <p:childTnLst>
                        <p:par>
                          <p:cTn id="77" fill="hold">
                            <p:stCondLst>
                              <p:cond delay="0"/>
                            </p:stCondLst>
                            <p:childTnLst>
                              <p:par>
                                <p:cTn id="78" presetID="9" presetClass="entr" presetSubtype="0" fill="hold" grpId="0" nodeType="clickEffect">
                                  <p:stCondLst>
                                    <p:cond delay="0"/>
                                  </p:stCondLst>
                                  <p:childTnLst>
                                    <p:set>
                                      <p:cBhvr>
                                        <p:cTn id="79" dur="1" fill="hold">
                                          <p:stCondLst>
                                            <p:cond delay="0"/>
                                          </p:stCondLst>
                                        </p:cTn>
                                        <p:tgtEl>
                                          <p:spTgt spid="12"/>
                                        </p:tgtEl>
                                        <p:attrNameLst>
                                          <p:attrName>style.visibility</p:attrName>
                                        </p:attrNameLst>
                                      </p:cBhvr>
                                      <p:to>
                                        <p:strVal val="visible"/>
                                      </p:to>
                                    </p:set>
                                    <p:animEffect transition="in" filter="dissolve">
                                      <p:cBhvr>
                                        <p:cTn id="80" dur="500"/>
                                        <p:tgtEl>
                                          <p:spTgt spid="12"/>
                                        </p:tgtEl>
                                      </p:cBhvr>
                                    </p:animEffect>
                                  </p:childTnLst>
                                </p:cTn>
                              </p:par>
                              <p:par>
                                <p:cTn id="81" presetID="9" presetClass="entr" presetSubtype="0" fill="hold" nodeType="withEffect">
                                  <p:stCondLst>
                                    <p:cond delay="0"/>
                                  </p:stCondLst>
                                  <p:childTnLst>
                                    <p:set>
                                      <p:cBhvr>
                                        <p:cTn id="82" dur="1" fill="hold">
                                          <p:stCondLst>
                                            <p:cond delay="0"/>
                                          </p:stCondLst>
                                        </p:cTn>
                                        <p:tgtEl>
                                          <p:spTgt spid="104"/>
                                        </p:tgtEl>
                                        <p:attrNameLst>
                                          <p:attrName>style.visibility</p:attrName>
                                        </p:attrNameLst>
                                      </p:cBhvr>
                                      <p:to>
                                        <p:strVal val="visible"/>
                                      </p:to>
                                    </p:set>
                                    <p:animEffect transition="in" filter="dissolve">
                                      <p:cBhvr>
                                        <p:cTn id="83" dur="500"/>
                                        <p:tgtEl>
                                          <p:spTgt spid="104"/>
                                        </p:tgtEl>
                                      </p:cBhvr>
                                    </p:animEffect>
                                  </p:childTnLst>
                                </p:cTn>
                              </p:par>
                              <p:par>
                                <p:cTn id="84" presetID="9" presetClass="entr" presetSubtype="0" fill="hold" grpId="0" nodeType="withEffect">
                                  <p:stCondLst>
                                    <p:cond delay="0"/>
                                  </p:stCondLst>
                                  <p:childTnLst>
                                    <p:set>
                                      <p:cBhvr>
                                        <p:cTn id="85" dur="1" fill="hold">
                                          <p:stCondLst>
                                            <p:cond delay="0"/>
                                          </p:stCondLst>
                                        </p:cTn>
                                        <p:tgtEl>
                                          <p:spTgt spid="102"/>
                                        </p:tgtEl>
                                        <p:attrNameLst>
                                          <p:attrName>style.visibility</p:attrName>
                                        </p:attrNameLst>
                                      </p:cBhvr>
                                      <p:to>
                                        <p:strVal val="visible"/>
                                      </p:to>
                                    </p:set>
                                    <p:animEffect transition="in" filter="dissolve">
                                      <p:cBhvr>
                                        <p:cTn id="86" dur="500"/>
                                        <p:tgtEl>
                                          <p:spTgt spid="102"/>
                                        </p:tgtEl>
                                      </p:cBhvr>
                                    </p:animEffect>
                                  </p:childTnLst>
                                </p:cTn>
                              </p:par>
                            </p:childTnLst>
                          </p:cTn>
                        </p:par>
                      </p:childTnLst>
                    </p:cTn>
                  </p:par>
                  <p:par>
                    <p:cTn id="87" fill="hold">
                      <p:stCondLst>
                        <p:cond delay="indefinite"/>
                      </p:stCondLst>
                      <p:childTnLst>
                        <p:par>
                          <p:cTn id="88" fill="hold">
                            <p:stCondLst>
                              <p:cond delay="0"/>
                            </p:stCondLst>
                            <p:childTnLst>
                              <p:par>
                                <p:cTn id="89" presetID="9" presetClass="entr" presetSubtype="0" fill="hold" grpId="0" nodeType="clickEffect">
                                  <p:stCondLst>
                                    <p:cond delay="0"/>
                                  </p:stCondLst>
                                  <p:childTnLst>
                                    <p:set>
                                      <p:cBhvr>
                                        <p:cTn id="90" dur="1" fill="hold">
                                          <p:stCondLst>
                                            <p:cond delay="0"/>
                                          </p:stCondLst>
                                        </p:cTn>
                                        <p:tgtEl>
                                          <p:spTgt spid="13"/>
                                        </p:tgtEl>
                                        <p:attrNameLst>
                                          <p:attrName>style.visibility</p:attrName>
                                        </p:attrNameLst>
                                      </p:cBhvr>
                                      <p:to>
                                        <p:strVal val="visible"/>
                                      </p:to>
                                    </p:set>
                                    <p:animEffect transition="in" filter="dissolve">
                                      <p:cBhvr>
                                        <p:cTn id="91" dur="500"/>
                                        <p:tgtEl>
                                          <p:spTgt spid="13"/>
                                        </p:tgtEl>
                                      </p:cBhvr>
                                    </p:animEffect>
                                  </p:childTnLst>
                                </p:cTn>
                              </p:par>
                              <p:par>
                                <p:cTn id="92" presetID="9" presetClass="entr" presetSubtype="0" fill="hold" grpId="0" nodeType="withEffect">
                                  <p:stCondLst>
                                    <p:cond delay="0"/>
                                  </p:stCondLst>
                                  <p:childTnLst>
                                    <p:set>
                                      <p:cBhvr>
                                        <p:cTn id="93" dur="1" fill="hold">
                                          <p:stCondLst>
                                            <p:cond delay="0"/>
                                          </p:stCondLst>
                                        </p:cTn>
                                        <p:tgtEl>
                                          <p:spTgt spid="14"/>
                                        </p:tgtEl>
                                        <p:attrNameLst>
                                          <p:attrName>style.visibility</p:attrName>
                                        </p:attrNameLst>
                                      </p:cBhvr>
                                      <p:to>
                                        <p:strVal val="visible"/>
                                      </p:to>
                                    </p:set>
                                    <p:animEffect transition="in" filter="dissolve">
                                      <p:cBhvr>
                                        <p:cTn id="94" dur="500"/>
                                        <p:tgtEl>
                                          <p:spTgt spid="14"/>
                                        </p:tgtEl>
                                      </p:cBhvr>
                                    </p:animEffect>
                                  </p:childTnLst>
                                </p:cTn>
                              </p:par>
                              <p:par>
                                <p:cTn id="95" presetID="9" presetClass="entr" presetSubtype="0" fill="hold" nodeType="withEffect">
                                  <p:stCondLst>
                                    <p:cond delay="0"/>
                                  </p:stCondLst>
                                  <p:childTnLst>
                                    <p:set>
                                      <p:cBhvr>
                                        <p:cTn id="96" dur="1" fill="hold">
                                          <p:stCondLst>
                                            <p:cond delay="0"/>
                                          </p:stCondLst>
                                        </p:cTn>
                                        <p:tgtEl>
                                          <p:spTgt spid="15"/>
                                        </p:tgtEl>
                                        <p:attrNameLst>
                                          <p:attrName>style.visibility</p:attrName>
                                        </p:attrNameLst>
                                      </p:cBhvr>
                                      <p:to>
                                        <p:strVal val="visible"/>
                                      </p:to>
                                    </p:set>
                                    <p:animEffect transition="in" filter="dissolve">
                                      <p:cBhvr>
                                        <p:cTn id="97" dur="500"/>
                                        <p:tgtEl>
                                          <p:spTgt spid="15"/>
                                        </p:tgtEl>
                                      </p:cBhvr>
                                    </p:animEffect>
                                  </p:childTnLst>
                                </p:cTn>
                              </p:par>
                            </p:childTnLst>
                          </p:cTn>
                        </p:par>
                      </p:childTnLst>
                    </p:cTn>
                  </p:par>
                  <p:par>
                    <p:cTn id="98" fill="hold">
                      <p:stCondLst>
                        <p:cond delay="indefinite"/>
                      </p:stCondLst>
                      <p:childTnLst>
                        <p:par>
                          <p:cTn id="99" fill="hold">
                            <p:stCondLst>
                              <p:cond delay="0"/>
                            </p:stCondLst>
                            <p:childTnLst>
                              <p:par>
                                <p:cTn id="100" presetID="9" presetClass="entr" presetSubtype="0" fill="hold" grpId="0" nodeType="clickEffect">
                                  <p:stCondLst>
                                    <p:cond delay="0"/>
                                  </p:stCondLst>
                                  <p:childTnLst>
                                    <p:set>
                                      <p:cBhvr>
                                        <p:cTn id="101" dur="1" fill="hold">
                                          <p:stCondLst>
                                            <p:cond delay="0"/>
                                          </p:stCondLst>
                                        </p:cTn>
                                        <p:tgtEl>
                                          <p:spTgt spid="16"/>
                                        </p:tgtEl>
                                        <p:attrNameLst>
                                          <p:attrName>style.visibility</p:attrName>
                                        </p:attrNameLst>
                                      </p:cBhvr>
                                      <p:to>
                                        <p:strVal val="visible"/>
                                      </p:to>
                                    </p:set>
                                    <p:animEffect transition="in" filter="dissolve">
                                      <p:cBhvr>
                                        <p:cTn id="102" dur="500"/>
                                        <p:tgtEl>
                                          <p:spTgt spid="16"/>
                                        </p:tgtEl>
                                      </p:cBhvr>
                                    </p:animEffect>
                                  </p:childTnLst>
                                </p:cTn>
                              </p:par>
                              <p:par>
                                <p:cTn id="103" presetID="9" presetClass="entr" presetSubtype="0" fill="hold" nodeType="withEffect">
                                  <p:stCondLst>
                                    <p:cond delay="0"/>
                                  </p:stCondLst>
                                  <p:childTnLst>
                                    <p:set>
                                      <p:cBhvr>
                                        <p:cTn id="104" dur="1" fill="hold">
                                          <p:stCondLst>
                                            <p:cond delay="0"/>
                                          </p:stCondLst>
                                        </p:cTn>
                                        <p:tgtEl>
                                          <p:spTgt spid="17"/>
                                        </p:tgtEl>
                                        <p:attrNameLst>
                                          <p:attrName>style.visibility</p:attrName>
                                        </p:attrNameLst>
                                      </p:cBhvr>
                                      <p:to>
                                        <p:strVal val="visible"/>
                                      </p:to>
                                    </p:set>
                                    <p:animEffect transition="in" filter="dissolve">
                                      <p:cBhvr>
                                        <p:cTn id="105" dur="500"/>
                                        <p:tgtEl>
                                          <p:spTgt spid="17"/>
                                        </p:tgtEl>
                                      </p:cBhvr>
                                    </p:animEffect>
                                  </p:childTnLst>
                                </p:cTn>
                              </p:par>
                              <p:par>
                                <p:cTn id="106" presetID="9" presetClass="entr" presetSubtype="0" fill="hold" grpId="0" nodeType="withEffect">
                                  <p:stCondLst>
                                    <p:cond delay="0"/>
                                  </p:stCondLst>
                                  <p:childTnLst>
                                    <p:set>
                                      <p:cBhvr>
                                        <p:cTn id="107" dur="1" fill="hold">
                                          <p:stCondLst>
                                            <p:cond delay="0"/>
                                          </p:stCondLst>
                                        </p:cTn>
                                        <p:tgtEl>
                                          <p:spTgt spid="21"/>
                                        </p:tgtEl>
                                        <p:attrNameLst>
                                          <p:attrName>style.visibility</p:attrName>
                                        </p:attrNameLst>
                                      </p:cBhvr>
                                      <p:to>
                                        <p:strVal val="visible"/>
                                      </p:to>
                                    </p:set>
                                    <p:animEffect transition="in" filter="dissolve">
                                      <p:cBhvr>
                                        <p:cTn id="108" dur="500"/>
                                        <p:tgtEl>
                                          <p:spTgt spid="21"/>
                                        </p:tgtEl>
                                      </p:cBhvr>
                                    </p:animEffect>
                                  </p:childTnLst>
                                </p:cTn>
                              </p:par>
                            </p:childTnLst>
                          </p:cTn>
                        </p:par>
                      </p:childTnLst>
                    </p:cTn>
                  </p:par>
                  <p:par>
                    <p:cTn id="109" fill="hold">
                      <p:stCondLst>
                        <p:cond delay="indefinite"/>
                      </p:stCondLst>
                      <p:childTnLst>
                        <p:par>
                          <p:cTn id="110" fill="hold">
                            <p:stCondLst>
                              <p:cond delay="0"/>
                            </p:stCondLst>
                            <p:childTnLst>
                              <p:par>
                                <p:cTn id="111" presetID="9" presetClass="entr" presetSubtype="0" fill="hold" grpId="0" nodeType="clickEffect">
                                  <p:stCondLst>
                                    <p:cond delay="0"/>
                                  </p:stCondLst>
                                  <p:childTnLst>
                                    <p:set>
                                      <p:cBhvr>
                                        <p:cTn id="112" dur="1" fill="hold">
                                          <p:stCondLst>
                                            <p:cond delay="0"/>
                                          </p:stCondLst>
                                        </p:cTn>
                                        <p:tgtEl>
                                          <p:spTgt spid="120"/>
                                        </p:tgtEl>
                                        <p:attrNameLst>
                                          <p:attrName>style.visibility</p:attrName>
                                        </p:attrNameLst>
                                      </p:cBhvr>
                                      <p:to>
                                        <p:strVal val="visible"/>
                                      </p:to>
                                    </p:set>
                                    <p:animEffect transition="in" filter="dissolve">
                                      <p:cBhvr>
                                        <p:cTn id="113" dur="500"/>
                                        <p:tgtEl>
                                          <p:spTgt spid="120"/>
                                        </p:tgtEl>
                                      </p:cBhvr>
                                    </p:animEffect>
                                  </p:childTnLst>
                                </p:cTn>
                              </p:par>
                              <p:par>
                                <p:cTn id="114" presetID="9" presetClass="entr" presetSubtype="0" fill="hold" nodeType="withEffect">
                                  <p:stCondLst>
                                    <p:cond delay="0"/>
                                  </p:stCondLst>
                                  <p:childTnLst>
                                    <p:set>
                                      <p:cBhvr>
                                        <p:cTn id="115" dur="1" fill="hold">
                                          <p:stCondLst>
                                            <p:cond delay="0"/>
                                          </p:stCondLst>
                                        </p:cTn>
                                        <p:tgtEl>
                                          <p:spTgt spid="22"/>
                                        </p:tgtEl>
                                        <p:attrNameLst>
                                          <p:attrName>style.visibility</p:attrName>
                                        </p:attrNameLst>
                                      </p:cBhvr>
                                      <p:to>
                                        <p:strVal val="visible"/>
                                      </p:to>
                                    </p:set>
                                    <p:animEffect transition="in" filter="dissolve">
                                      <p:cBhvr>
                                        <p:cTn id="116" dur="500"/>
                                        <p:tgtEl>
                                          <p:spTgt spid="22"/>
                                        </p:tgtEl>
                                      </p:cBhvr>
                                    </p:animEffect>
                                  </p:childTnLst>
                                </p:cTn>
                              </p:par>
                            </p:childTnLst>
                          </p:cTn>
                        </p:par>
                      </p:childTnLst>
                    </p:cTn>
                  </p:par>
                  <p:par>
                    <p:cTn id="117" fill="hold">
                      <p:stCondLst>
                        <p:cond delay="indefinite"/>
                      </p:stCondLst>
                      <p:childTnLst>
                        <p:par>
                          <p:cTn id="118" fill="hold">
                            <p:stCondLst>
                              <p:cond delay="0"/>
                            </p:stCondLst>
                            <p:childTnLst>
                              <p:par>
                                <p:cTn id="119" presetID="9" presetClass="entr" presetSubtype="0" fill="hold" nodeType="clickEffect">
                                  <p:stCondLst>
                                    <p:cond delay="0"/>
                                  </p:stCondLst>
                                  <p:childTnLst>
                                    <p:set>
                                      <p:cBhvr>
                                        <p:cTn id="120" dur="1" fill="hold">
                                          <p:stCondLst>
                                            <p:cond delay="0"/>
                                          </p:stCondLst>
                                        </p:cTn>
                                        <p:tgtEl>
                                          <p:spTgt spid="19"/>
                                        </p:tgtEl>
                                        <p:attrNameLst>
                                          <p:attrName>style.visibility</p:attrName>
                                        </p:attrNameLst>
                                      </p:cBhvr>
                                      <p:to>
                                        <p:strVal val="visible"/>
                                      </p:to>
                                    </p:set>
                                    <p:animEffect transition="in" filter="dissolve">
                                      <p:cBhvr>
                                        <p:cTn id="121" dur="500"/>
                                        <p:tgtEl>
                                          <p:spTgt spid="19"/>
                                        </p:tgtEl>
                                      </p:cBhvr>
                                    </p:animEffect>
                                  </p:childTnLst>
                                </p:cTn>
                              </p:par>
                              <p:par>
                                <p:cTn id="122" presetID="9" presetClass="entr" presetSubtype="0" fill="hold" grpId="0" nodeType="withEffect">
                                  <p:stCondLst>
                                    <p:cond delay="0"/>
                                  </p:stCondLst>
                                  <p:childTnLst>
                                    <p:set>
                                      <p:cBhvr>
                                        <p:cTn id="123" dur="1" fill="hold">
                                          <p:stCondLst>
                                            <p:cond delay="0"/>
                                          </p:stCondLst>
                                        </p:cTn>
                                        <p:tgtEl>
                                          <p:spTgt spid="20"/>
                                        </p:tgtEl>
                                        <p:attrNameLst>
                                          <p:attrName>style.visibility</p:attrName>
                                        </p:attrNameLst>
                                      </p:cBhvr>
                                      <p:to>
                                        <p:strVal val="visible"/>
                                      </p:to>
                                    </p:set>
                                    <p:animEffect transition="in" filter="dissolve">
                                      <p:cBhvr>
                                        <p:cTn id="124" dur="500"/>
                                        <p:tgtEl>
                                          <p:spTgt spid="20"/>
                                        </p:tgtEl>
                                      </p:cBhvr>
                                    </p:animEffect>
                                  </p:childTnLst>
                                </p:cTn>
                              </p:par>
                              <p:par>
                                <p:cTn id="125" presetID="9" presetClass="entr" presetSubtype="0" fill="hold" grpId="0" nodeType="withEffect">
                                  <p:stCondLst>
                                    <p:cond delay="0"/>
                                  </p:stCondLst>
                                  <p:childTnLst>
                                    <p:set>
                                      <p:cBhvr>
                                        <p:cTn id="126" dur="1" fill="hold">
                                          <p:stCondLst>
                                            <p:cond delay="0"/>
                                          </p:stCondLst>
                                        </p:cTn>
                                        <p:tgtEl>
                                          <p:spTgt spid="74"/>
                                        </p:tgtEl>
                                        <p:attrNameLst>
                                          <p:attrName>style.visibility</p:attrName>
                                        </p:attrNameLst>
                                      </p:cBhvr>
                                      <p:to>
                                        <p:strVal val="visible"/>
                                      </p:to>
                                    </p:set>
                                    <p:animEffect transition="in" filter="dissolve">
                                      <p:cBhvr>
                                        <p:cTn id="127" dur="500"/>
                                        <p:tgtEl>
                                          <p:spTgt spid="74"/>
                                        </p:tgtEl>
                                      </p:cBhvr>
                                    </p:animEffect>
                                  </p:childTnLst>
                                </p:cTn>
                              </p:par>
                            </p:childTnLst>
                          </p:cTn>
                        </p:par>
                      </p:childTnLst>
                    </p:cTn>
                  </p:par>
                  <p:par>
                    <p:cTn id="128" fill="hold">
                      <p:stCondLst>
                        <p:cond delay="indefinite"/>
                      </p:stCondLst>
                      <p:childTnLst>
                        <p:par>
                          <p:cTn id="129" fill="hold">
                            <p:stCondLst>
                              <p:cond delay="0"/>
                            </p:stCondLst>
                            <p:childTnLst>
                              <p:par>
                                <p:cTn id="130" presetID="9" presetClass="entr" presetSubtype="0" fill="hold" nodeType="clickEffect">
                                  <p:stCondLst>
                                    <p:cond delay="0"/>
                                  </p:stCondLst>
                                  <p:childTnLst>
                                    <p:set>
                                      <p:cBhvr>
                                        <p:cTn id="131" dur="1" fill="hold">
                                          <p:stCondLst>
                                            <p:cond delay="0"/>
                                          </p:stCondLst>
                                        </p:cTn>
                                        <p:tgtEl>
                                          <p:spTgt spid="73"/>
                                        </p:tgtEl>
                                        <p:attrNameLst>
                                          <p:attrName>style.visibility</p:attrName>
                                        </p:attrNameLst>
                                      </p:cBhvr>
                                      <p:to>
                                        <p:strVal val="visible"/>
                                      </p:to>
                                    </p:set>
                                    <p:animEffect transition="in" filter="dissolve">
                                      <p:cBhvr>
                                        <p:cTn id="132" dur="500"/>
                                        <p:tgtEl>
                                          <p:spTgt spid="73"/>
                                        </p:tgtEl>
                                      </p:cBhvr>
                                    </p:animEffect>
                                  </p:childTnLst>
                                </p:cTn>
                              </p:par>
                              <p:par>
                                <p:cTn id="133" presetID="9" presetClass="entr" presetSubtype="0" fill="hold" grpId="0" nodeType="withEffect">
                                  <p:stCondLst>
                                    <p:cond delay="0"/>
                                  </p:stCondLst>
                                  <p:childTnLst>
                                    <p:set>
                                      <p:cBhvr>
                                        <p:cTn id="134" dur="1" fill="hold">
                                          <p:stCondLst>
                                            <p:cond delay="0"/>
                                          </p:stCondLst>
                                        </p:cTn>
                                        <p:tgtEl>
                                          <p:spTgt spid="61"/>
                                        </p:tgtEl>
                                        <p:attrNameLst>
                                          <p:attrName>style.visibility</p:attrName>
                                        </p:attrNameLst>
                                      </p:cBhvr>
                                      <p:to>
                                        <p:strVal val="visible"/>
                                      </p:to>
                                    </p:set>
                                    <p:animEffect transition="in" filter="dissolve">
                                      <p:cBhvr>
                                        <p:cTn id="135" dur="500"/>
                                        <p:tgtEl>
                                          <p:spTgt spid="61"/>
                                        </p:tgtEl>
                                      </p:cBhvr>
                                    </p:animEffect>
                                  </p:childTnLst>
                                </p:cTn>
                              </p:par>
                            </p:childTnLst>
                          </p:cTn>
                        </p:par>
                      </p:childTnLst>
                    </p:cTn>
                  </p:par>
                  <p:par>
                    <p:cTn id="136" fill="hold">
                      <p:stCondLst>
                        <p:cond delay="indefinite"/>
                      </p:stCondLst>
                      <p:childTnLst>
                        <p:par>
                          <p:cTn id="137" fill="hold">
                            <p:stCondLst>
                              <p:cond delay="0"/>
                            </p:stCondLst>
                            <p:childTnLst>
                              <p:par>
                                <p:cTn id="138" presetID="9" presetClass="entr" presetSubtype="0" fill="hold" grpId="0" nodeType="clickEffect">
                                  <p:stCondLst>
                                    <p:cond delay="0"/>
                                  </p:stCondLst>
                                  <p:childTnLst>
                                    <p:set>
                                      <p:cBhvr>
                                        <p:cTn id="139" dur="1" fill="hold">
                                          <p:stCondLst>
                                            <p:cond delay="0"/>
                                          </p:stCondLst>
                                        </p:cTn>
                                        <p:tgtEl>
                                          <p:spTgt spid="145"/>
                                        </p:tgtEl>
                                        <p:attrNameLst>
                                          <p:attrName>style.visibility</p:attrName>
                                        </p:attrNameLst>
                                      </p:cBhvr>
                                      <p:to>
                                        <p:strVal val="visible"/>
                                      </p:to>
                                    </p:set>
                                    <p:animEffect transition="in" filter="dissolve">
                                      <p:cBhvr>
                                        <p:cTn id="140" dur="500"/>
                                        <p:tgtEl>
                                          <p:spTgt spid="145"/>
                                        </p:tgtEl>
                                      </p:cBhvr>
                                    </p:animEffect>
                                  </p:childTnLst>
                                </p:cTn>
                              </p:par>
                              <p:par>
                                <p:cTn id="141" presetID="9" presetClass="entr" presetSubtype="0" fill="hold" nodeType="withEffect">
                                  <p:stCondLst>
                                    <p:cond delay="0"/>
                                  </p:stCondLst>
                                  <p:childTnLst>
                                    <p:set>
                                      <p:cBhvr>
                                        <p:cTn id="142" dur="1" fill="hold">
                                          <p:stCondLst>
                                            <p:cond delay="0"/>
                                          </p:stCondLst>
                                        </p:cTn>
                                        <p:tgtEl>
                                          <p:spTgt spid="144"/>
                                        </p:tgtEl>
                                        <p:attrNameLst>
                                          <p:attrName>style.visibility</p:attrName>
                                        </p:attrNameLst>
                                      </p:cBhvr>
                                      <p:to>
                                        <p:strVal val="visible"/>
                                      </p:to>
                                    </p:set>
                                    <p:animEffect transition="in" filter="dissolve">
                                      <p:cBhvr>
                                        <p:cTn id="143" dur="500"/>
                                        <p:tgtEl>
                                          <p:spTgt spid="1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12" grpId="0"/>
      <p:bldP spid="13" grpId="0"/>
      <p:bldP spid="14" grpId="0" animBg="1"/>
      <p:bldP spid="16" grpId="0" animBg="1"/>
      <p:bldP spid="20" grpId="0"/>
      <p:bldP spid="21" grpId="0"/>
      <p:bldP spid="23" grpId="0" animBg="1"/>
      <p:bldP spid="61" grpId="0" animBg="1"/>
      <p:bldP spid="74" grpId="0" animBg="1"/>
      <p:bldP spid="102" grpId="0" animBg="1"/>
      <p:bldP spid="111" grpId="0" animBg="1"/>
      <p:bldP spid="113" grpId="0" animBg="1"/>
      <p:bldP spid="120" grpId="0"/>
      <p:bldP spid="121" grpId="0"/>
      <p:bldP spid="122" grpId="0"/>
      <p:bldP spid="123" grpId="0"/>
      <p:bldP spid="140" grpId="0" animBg="1"/>
      <p:bldP spid="14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タイトル 1"/>
          <p:cNvSpPr>
            <a:spLocks noGrp="1"/>
          </p:cNvSpPr>
          <p:nvPr>
            <p:ph type="title"/>
          </p:nvPr>
        </p:nvSpPr>
        <p:spPr/>
        <p:txBody>
          <a:bodyPr/>
          <a:lstStyle/>
          <a:p>
            <a:r>
              <a:rPr kumimoji="1" lang="en-US" altLang="ja-JP" sz="3600" smtClean="0"/>
              <a:t>Exception</a:t>
            </a:r>
            <a:r>
              <a:rPr kumimoji="1" lang="ja-JP" altLang="en-US" sz="3600" smtClean="0"/>
              <a:t>の仕組み</a:t>
            </a:r>
          </a:p>
        </p:txBody>
      </p:sp>
      <p:sp>
        <p:nvSpPr>
          <p:cNvPr id="16387" name="テキスト プレースホルダ 2"/>
          <p:cNvSpPr>
            <a:spLocks noGrp="1"/>
          </p:cNvSpPr>
          <p:nvPr>
            <p:ph type="body" idx="1"/>
          </p:nvPr>
        </p:nvSpPr>
        <p:spPr/>
        <p:txBody>
          <a:bodyPr/>
          <a:lstStyle/>
          <a:p>
            <a:r>
              <a:rPr lang="en-US" altLang="ja-JP" smtClean="0"/>
              <a:t>MSIL </a:t>
            </a:r>
            <a:r>
              <a:rPr lang="ja-JP" altLang="en-US" smtClean="0"/>
              <a:t>アセンブラで</a:t>
            </a:r>
            <a:r>
              <a:rPr lang="en-US" altLang="ja-JP" smtClean="0"/>
              <a:t>MSIL</a:t>
            </a:r>
            <a:r>
              <a:rPr lang="ja-JP" altLang="en-US" smtClean="0"/>
              <a:t>コードをみてみよう</a:t>
            </a:r>
            <a:endParaRPr lang="en-US" smtClean="0"/>
          </a:p>
          <a:p>
            <a:pPr lvl="1"/>
            <a:r>
              <a:rPr lang="en-US" altLang="ja-JP" sz="2400" smtClean="0"/>
              <a:t>MSIL </a:t>
            </a:r>
            <a:r>
              <a:rPr lang="ja-JP" altLang="en-US" sz="2400" smtClean="0"/>
              <a:t>アセンブラ </a:t>
            </a:r>
            <a:r>
              <a:rPr lang="en-US" altLang="ja-JP" sz="2400" smtClean="0"/>
              <a:t>(Ilasm.exe) </a:t>
            </a:r>
            <a:r>
              <a:rPr lang="ja-JP" altLang="en-US" sz="2400" smtClean="0"/>
              <a:t>で</a:t>
            </a:r>
            <a:r>
              <a:rPr lang="en-US" altLang="ja-JP" sz="2400" smtClean="0"/>
              <a:t>Microsoft Intermediate Language (MSIL) </a:t>
            </a:r>
            <a:r>
              <a:rPr lang="ja-JP" altLang="en-US" sz="2400" smtClean="0"/>
              <a:t>コードを含む、ポータブル実行可能 </a:t>
            </a:r>
            <a:r>
              <a:rPr lang="en-US" altLang="ja-JP" sz="2400" smtClean="0"/>
              <a:t>(PE) </a:t>
            </a:r>
            <a:r>
              <a:rPr lang="ja-JP" altLang="en-US" sz="2400" smtClean="0"/>
              <a:t>ファイルを使用して、</a:t>
            </a:r>
            <a:r>
              <a:rPr lang="en-US" altLang="ja-JP" sz="2400" smtClean="0"/>
              <a:t>Ilasm.exe </a:t>
            </a:r>
            <a:r>
              <a:rPr lang="ja-JP" altLang="en-US" sz="2400" smtClean="0"/>
              <a:t>に対する入力として適したテキスト ファイルを作成します。</a:t>
            </a:r>
          </a:p>
        </p:txBody>
      </p:sp>
      <p:sp>
        <p:nvSpPr>
          <p:cNvPr id="16388" name="テキスト ボックス 3"/>
          <p:cNvSpPr txBox="1">
            <a:spLocks noChangeArrowheads="1"/>
          </p:cNvSpPr>
          <p:nvPr/>
        </p:nvSpPr>
        <p:spPr bwMode="auto">
          <a:xfrm>
            <a:off x="2447925" y="5429250"/>
            <a:ext cx="6481763" cy="646113"/>
          </a:xfrm>
          <a:prstGeom prst="rect">
            <a:avLst/>
          </a:prstGeom>
          <a:noFill/>
          <a:ln w="9525">
            <a:noFill/>
            <a:miter lim="800000"/>
            <a:headEnd/>
            <a:tailEnd/>
          </a:ln>
        </p:spPr>
        <p:txBody>
          <a:bodyPr wrap="none">
            <a:spAutoFit/>
          </a:bodyPr>
          <a:lstStyle/>
          <a:p>
            <a:r>
              <a:rPr lang="ja-JP" altLang="en-US"/>
              <a:t>出典</a:t>
            </a:r>
            <a:r>
              <a:rPr lang="en-US" altLang="ja-JP"/>
              <a:t>: MSIL </a:t>
            </a:r>
            <a:r>
              <a:rPr lang="ja-JP" altLang="en-US"/>
              <a:t>逆アセンブラ </a:t>
            </a:r>
            <a:r>
              <a:rPr lang="en-US" altLang="ja-JP"/>
              <a:t>(Ildasm.exe)</a:t>
            </a:r>
          </a:p>
          <a:p>
            <a:r>
              <a:rPr lang="en-US" altLang="ja-JP"/>
              <a:t>http://msdn2.microsoft.com/ja-jp/library/f7dy01k1(VS.80).aspx</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タイトル 1"/>
          <p:cNvSpPr>
            <a:spLocks noGrp="1"/>
          </p:cNvSpPr>
          <p:nvPr>
            <p:ph type="title"/>
          </p:nvPr>
        </p:nvSpPr>
        <p:spPr/>
        <p:txBody>
          <a:bodyPr/>
          <a:lstStyle/>
          <a:p>
            <a:r>
              <a:rPr kumimoji="1" lang="en-US" altLang="ja-JP" sz="3600" smtClean="0"/>
              <a:t>System.Exception</a:t>
            </a:r>
            <a:r>
              <a:rPr kumimoji="1" lang="ja-JP" altLang="en-US" sz="3600" smtClean="0"/>
              <a:t>と派生クラス</a:t>
            </a:r>
          </a:p>
        </p:txBody>
      </p:sp>
      <p:sp>
        <p:nvSpPr>
          <p:cNvPr id="17411" name="テキスト プレースホルダ 2"/>
          <p:cNvSpPr>
            <a:spLocks noGrp="1"/>
          </p:cNvSpPr>
          <p:nvPr>
            <p:ph type="body" idx="1"/>
          </p:nvPr>
        </p:nvSpPr>
        <p:spPr/>
        <p:txBody>
          <a:bodyPr/>
          <a:lstStyle/>
          <a:p>
            <a:r>
              <a:rPr lang="en-US" altLang="ja-JP" smtClean="0"/>
              <a:t>MSDN Onlime</a:t>
            </a:r>
            <a:r>
              <a:rPr lang="ja-JP" altLang="en-US" smtClean="0"/>
              <a:t>から拾ってきました</a:t>
            </a:r>
            <a:endParaRPr lang="en-US" altLang="ja-JP" smtClean="0"/>
          </a:p>
          <a:p>
            <a:pPr lvl="1"/>
            <a:r>
              <a:rPr lang="en-US" altLang="ja-JP" smtClean="0"/>
              <a:t>System.SystemException</a:t>
            </a:r>
            <a:r>
              <a:rPr lang="ja-JP" altLang="en-US" smtClean="0"/>
              <a:t>の</a:t>
            </a:r>
            <a:r>
              <a:rPr lang="en-US" altLang="ja-JP" smtClean="0"/>
              <a:t>1</a:t>
            </a:r>
            <a:r>
              <a:rPr lang="ja-JP" altLang="en-US" smtClean="0"/>
              <a:t>段目の派生クラスは</a:t>
            </a:r>
            <a:r>
              <a:rPr lang="en-US" altLang="ja-JP" smtClean="0"/>
              <a:t>123</a:t>
            </a:r>
            <a:r>
              <a:rPr lang="ja-JP" altLang="en-US" smtClean="0"/>
              <a:t>種類</a:t>
            </a:r>
            <a:endParaRPr lang="en-US" altLang="ja-JP" smtClean="0"/>
          </a:p>
          <a:p>
            <a:pPr lvl="1"/>
            <a:r>
              <a:rPr lang="en-US" altLang="ja-JP" smtClean="0"/>
              <a:t>System.SystemException</a:t>
            </a:r>
            <a:r>
              <a:rPr lang="ja-JP" altLang="en-US" smtClean="0"/>
              <a:t>のすべての派生クラスは</a:t>
            </a:r>
            <a:r>
              <a:rPr lang="en-US" altLang="ja-JP" smtClean="0"/>
              <a:t>225</a:t>
            </a:r>
            <a:r>
              <a:rPr lang="ja-JP" altLang="en-US" smtClean="0"/>
              <a:t>種類</a:t>
            </a:r>
            <a:endParaRPr lang="en-US" altLang="ja-JP" smtClean="0"/>
          </a:p>
          <a:p>
            <a:pPr lvl="1"/>
            <a:r>
              <a:rPr lang="ja-JP" altLang="en-US" smtClean="0"/>
              <a:t>これらすべての派生クラスによって捉えられる例外も違うし、使用するメモリ、処理される</a:t>
            </a:r>
            <a:r>
              <a:rPr lang="en-US" altLang="ja-JP" smtClean="0"/>
              <a:t>CPU</a:t>
            </a:r>
            <a:r>
              <a:rPr lang="ja-JP" altLang="en-US" smtClean="0"/>
              <a:t>サイクルも違う</a:t>
            </a:r>
            <a:endParaRPr lang="en-US" altLang="ja-JP" smtClean="0"/>
          </a:p>
        </p:txBody>
      </p:sp>
      <p:sp>
        <p:nvSpPr>
          <p:cNvPr id="4" name="テキスト ボックス 3"/>
          <p:cNvSpPr txBox="1">
            <a:spLocks noChangeArrowheads="1"/>
          </p:cNvSpPr>
          <p:nvPr/>
        </p:nvSpPr>
        <p:spPr bwMode="auto">
          <a:xfrm>
            <a:off x="76200" y="4929188"/>
            <a:ext cx="9067800" cy="584200"/>
          </a:xfrm>
          <a:prstGeom prst="rect">
            <a:avLst/>
          </a:prstGeom>
          <a:noFill/>
          <a:ln w="9525">
            <a:noFill/>
            <a:miter lim="800000"/>
            <a:headEnd/>
            <a:tailEnd/>
          </a:ln>
        </p:spPr>
        <p:txBody>
          <a:bodyPr wrap="none">
            <a:spAutoFit/>
          </a:bodyPr>
          <a:lstStyle/>
          <a:p>
            <a:r>
              <a:rPr lang="ja-JP" altLang="en-US" sz="3200">
                <a:solidFill>
                  <a:srgbClr val="FF0000"/>
                </a:solidFill>
              </a:rPr>
              <a:t>⇒そのロジックに最適な</a:t>
            </a:r>
            <a:r>
              <a:rPr lang="en-US" altLang="ja-JP" sz="3200">
                <a:solidFill>
                  <a:srgbClr val="FF0000"/>
                </a:solidFill>
              </a:rPr>
              <a:t>Exception</a:t>
            </a:r>
            <a:r>
              <a:rPr lang="ja-JP" altLang="en-US" sz="3200">
                <a:solidFill>
                  <a:srgbClr val="FF0000"/>
                </a:solidFill>
              </a:rPr>
              <a:t>クラスを使用する</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タイトル 1"/>
          <p:cNvSpPr>
            <a:spLocks noGrp="1"/>
          </p:cNvSpPr>
          <p:nvPr>
            <p:ph type="title"/>
          </p:nvPr>
        </p:nvSpPr>
        <p:spPr/>
        <p:txBody>
          <a:bodyPr/>
          <a:lstStyle/>
          <a:p>
            <a:r>
              <a:rPr kumimoji="1" lang="en-US" altLang="ja-JP" sz="3600" smtClean="0"/>
              <a:t>Application Exception</a:t>
            </a:r>
            <a:r>
              <a:rPr kumimoji="1" lang="ja-JP" altLang="en-US" sz="3600" smtClean="0"/>
              <a:t>とは？</a:t>
            </a:r>
          </a:p>
        </p:txBody>
      </p:sp>
      <p:sp>
        <p:nvSpPr>
          <p:cNvPr id="18435" name="テキスト プレースホルダ 2"/>
          <p:cNvSpPr>
            <a:spLocks noGrp="1"/>
          </p:cNvSpPr>
          <p:nvPr>
            <p:ph type="body" idx="1"/>
          </p:nvPr>
        </p:nvSpPr>
        <p:spPr/>
        <p:txBody>
          <a:bodyPr/>
          <a:lstStyle/>
          <a:p>
            <a:r>
              <a:rPr lang="ja-JP" altLang="en-US" smtClean="0"/>
              <a:t>一般的に、システムの基盤的な部分から発生する例外ではなく、システムの機能要件からくる例外</a:t>
            </a:r>
            <a:endParaRPr lang="en-US" altLang="ja-JP" smtClean="0"/>
          </a:p>
          <a:p>
            <a:r>
              <a:rPr lang="ja-JP" altLang="en-US" smtClean="0"/>
              <a:t>システムの基盤的な部分から発生する例外であるが、システムの機能要件からシステム例外ではなく、アプリケーション例外として扱う場合</a:t>
            </a:r>
            <a:endParaRPr lang="en-US" altLang="ja-JP" smtClean="0"/>
          </a:p>
        </p:txBody>
      </p:sp>
      <p:sp>
        <p:nvSpPr>
          <p:cNvPr id="4" name="テキスト ボックス 3"/>
          <p:cNvSpPr txBox="1">
            <a:spLocks noChangeArrowheads="1"/>
          </p:cNvSpPr>
          <p:nvPr/>
        </p:nvSpPr>
        <p:spPr bwMode="auto">
          <a:xfrm>
            <a:off x="357188" y="4643438"/>
            <a:ext cx="8413750" cy="830262"/>
          </a:xfrm>
          <a:prstGeom prst="rect">
            <a:avLst/>
          </a:prstGeom>
          <a:noFill/>
          <a:ln w="9525">
            <a:noFill/>
            <a:miter lim="800000"/>
            <a:headEnd/>
            <a:tailEnd/>
          </a:ln>
        </p:spPr>
        <p:txBody>
          <a:bodyPr wrap="none">
            <a:spAutoFit/>
          </a:bodyPr>
          <a:lstStyle/>
          <a:p>
            <a:r>
              <a:rPr lang="ja-JP" altLang="en-US" sz="2400">
                <a:solidFill>
                  <a:srgbClr val="FF0000"/>
                </a:solidFill>
              </a:rPr>
              <a:t>⇒これら例外を捉えるためにユーザが定義する例外クラス</a:t>
            </a:r>
            <a:endParaRPr lang="en-US" altLang="ja-JP" sz="2400">
              <a:solidFill>
                <a:srgbClr val="FF0000"/>
              </a:solidFill>
            </a:endParaRPr>
          </a:p>
          <a:p>
            <a:r>
              <a:rPr lang="ja-JP" altLang="en-US" sz="2400">
                <a:solidFill>
                  <a:srgbClr val="FF0000"/>
                </a:solidFill>
              </a:rPr>
              <a:t>　　</a:t>
            </a:r>
            <a:r>
              <a:rPr lang="en-US" altLang="ja-JP" sz="2400">
                <a:solidFill>
                  <a:srgbClr val="FF0000"/>
                </a:solidFill>
              </a:rPr>
              <a:t>Application Exception</a:t>
            </a:r>
            <a:r>
              <a:rPr lang="ja-JP" altLang="en-US" sz="2400">
                <a:solidFill>
                  <a:srgbClr val="FF0000"/>
                </a:solidFill>
              </a:rPr>
              <a:t>クラスを継承したクラスとして作成する</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タイトル 1"/>
          <p:cNvSpPr>
            <a:spLocks noGrp="1"/>
          </p:cNvSpPr>
          <p:nvPr>
            <p:ph type="title"/>
          </p:nvPr>
        </p:nvSpPr>
        <p:spPr/>
        <p:txBody>
          <a:bodyPr/>
          <a:lstStyle/>
          <a:p>
            <a:r>
              <a:rPr kumimoji="1" lang="ja-JP" altLang="en-US" sz="3600" smtClean="0"/>
              <a:t>なぜ例外設計が必要なのか？</a:t>
            </a:r>
          </a:p>
        </p:txBody>
      </p:sp>
      <p:sp>
        <p:nvSpPr>
          <p:cNvPr id="19459" name="テキスト プレースホルダ 2"/>
          <p:cNvSpPr>
            <a:spLocks noGrp="1"/>
          </p:cNvSpPr>
          <p:nvPr>
            <p:ph type="body" idx="1"/>
          </p:nvPr>
        </p:nvSpPr>
        <p:spPr/>
        <p:txBody>
          <a:bodyPr/>
          <a:lstStyle/>
          <a:p>
            <a:r>
              <a:rPr lang="ja-JP" altLang="en-US" smtClean="0"/>
              <a:t>例外設計をしないと</a:t>
            </a:r>
            <a:r>
              <a:rPr lang="en-US" altLang="ja-JP" smtClean="0"/>
              <a:t>…</a:t>
            </a:r>
          </a:p>
          <a:p>
            <a:pPr lvl="1"/>
            <a:r>
              <a:rPr lang="ja-JP" altLang="en-US" smtClean="0"/>
              <a:t>さまざまなレベルの技術を持ったプログラマが独自に例外を捉える仕組みを実装することになる。</a:t>
            </a:r>
            <a:endParaRPr lang="en-US" altLang="ja-JP" smtClean="0"/>
          </a:p>
          <a:p>
            <a:r>
              <a:rPr lang="ja-JP" altLang="en-US" smtClean="0"/>
              <a:t>システム内で複数の例外を捉える仕組みがあると</a:t>
            </a:r>
            <a:r>
              <a:rPr lang="en-US" altLang="ja-JP" smtClean="0"/>
              <a:t>…</a:t>
            </a:r>
          </a:p>
          <a:p>
            <a:pPr lvl="1"/>
            <a:r>
              <a:rPr lang="ja-JP" altLang="en-US" smtClean="0"/>
              <a:t>冗長コードが出来てしまう。</a:t>
            </a:r>
            <a:endParaRPr lang="en-US" altLang="ja-JP" smtClean="0"/>
          </a:p>
          <a:p>
            <a:pPr lvl="1"/>
            <a:r>
              <a:rPr lang="ja-JP" altLang="en-US" smtClean="0"/>
              <a:t>プログラマによって取得できる例外情報が異なってしまう。</a:t>
            </a:r>
            <a:endParaRPr lang="en-US" altLang="ja-JP" smtClean="0"/>
          </a:p>
          <a:p>
            <a:pPr lvl="1"/>
            <a:r>
              <a:rPr lang="ja-JP" altLang="en-US" smtClean="0"/>
              <a:t>例外情報の出力漏れが発生する可能性がある。</a:t>
            </a:r>
            <a:endParaRPr lang="en-US" altLang="ja-JP" smtClean="0"/>
          </a:p>
          <a:p>
            <a:pPr lvl="1"/>
            <a:r>
              <a:rPr lang="ja-JP" altLang="en-US" smtClean="0"/>
              <a:t>例外処理の均一的な品質を確保できない。</a:t>
            </a:r>
            <a:endParaRPr lang="en-US" altLang="ja-JP" smtClean="0"/>
          </a:p>
          <a:p>
            <a:pPr lvl="1"/>
            <a:endParaRPr lang="ja-JP" altLang="en-US"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タイトル 1"/>
          <p:cNvSpPr>
            <a:spLocks noGrp="1"/>
          </p:cNvSpPr>
          <p:nvPr>
            <p:ph type="title"/>
          </p:nvPr>
        </p:nvSpPr>
        <p:spPr/>
        <p:txBody>
          <a:bodyPr/>
          <a:lstStyle/>
          <a:p>
            <a:r>
              <a:rPr kumimoji="1" lang="ja-JP" altLang="en-US" sz="3600" smtClean="0"/>
              <a:t>例外設計のコツ</a:t>
            </a:r>
          </a:p>
        </p:txBody>
      </p:sp>
      <p:sp>
        <p:nvSpPr>
          <p:cNvPr id="20483" name="テキスト プレースホルダ 2"/>
          <p:cNvSpPr>
            <a:spLocks noGrp="1"/>
          </p:cNvSpPr>
          <p:nvPr>
            <p:ph type="body" idx="1"/>
          </p:nvPr>
        </p:nvSpPr>
        <p:spPr/>
        <p:txBody>
          <a:bodyPr/>
          <a:lstStyle/>
          <a:p>
            <a:r>
              <a:rPr lang="ja-JP" altLang="en-US" smtClean="0"/>
              <a:t>システム内で発生する様々な例外の情報を統一的なインタフェースで取得できるようにする。</a:t>
            </a:r>
            <a:endParaRPr lang="en-US" altLang="ja-JP" smtClean="0"/>
          </a:p>
          <a:p>
            <a:r>
              <a:rPr lang="ja-JP" altLang="en-US" smtClean="0"/>
              <a:t>例外はできるだけ、発生した箇所に近い所で捉える。</a:t>
            </a:r>
            <a:endParaRPr lang="en-US" altLang="ja-JP" smtClean="0"/>
          </a:p>
          <a:p>
            <a:r>
              <a:rPr lang="ja-JP" altLang="en-US" smtClean="0"/>
              <a:t>例外情報の出力はできるだけ、１箇所で出力する。</a:t>
            </a:r>
            <a:endParaRPr lang="en-US" altLang="ja-JP" smtClean="0"/>
          </a:p>
          <a:p>
            <a:r>
              <a:rPr lang="ja-JP" altLang="en-US" smtClean="0"/>
              <a:t>出力する例外情報は解析しやすい状態で出力する。</a:t>
            </a:r>
            <a:endParaRPr lang="en-US" altLang="ja-JP" smtClean="0"/>
          </a:p>
          <a:p>
            <a:pPr>
              <a:buFontTx/>
              <a:buNone/>
            </a:pPr>
            <a:endParaRPr lang="en-US" altLang="ja-JP" smtClean="0"/>
          </a:p>
          <a:p>
            <a:endParaRPr lang="en-US" altLang="ja-JP" smtClean="0"/>
          </a:p>
          <a:p>
            <a:pPr lvl="1"/>
            <a:endParaRPr lang="ja-JP" altLang="en-US"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en-US" altLang="ja-JP" sz="3600" smtClean="0"/>
              <a:t>agenda</a:t>
            </a:r>
            <a:endParaRPr lang="ja-JP" altLang="ja-JP" sz="3600" smtClean="0"/>
          </a:p>
        </p:txBody>
      </p:sp>
      <p:sp>
        <p:nvSpPr>
          <p:cNvPr id="3075" name="Rectangle 3"/>
          <p:cNvSpPr>
            <a:spLocks noGrp="1" noChangeArrowheads="1"/>
          </p:cNvSpPr>
          <p:nvPr>
            <p:ph type="body" idx="1"/>
          </p:nvPr>
        </p:nvSpPr>
        <p:spPr/>
        <p:txBody>
          <a:bodyPr/>
          <a:lstStyle/>
          <a:p>
            <a:pPr eaLnBrk="1" hangingPunct="1"/>
            <a:r>
              <a:rPr lang="ja-JP" altLang="en-US" sz="2400" smtClean="0"/>
              <a:t>例外って？</a:t>
            </a:r>
          </a:p>
          <a:p>
            <a:pPr eaLnBrk="1" hangingPunct="1"/>
            <a:r>
              <a:rPr lang="ja-JP" altLang="en-US" sz="2400" smtClean="0"/>
              <a:t>例外は何が便利？</a:t>
            </a:r>
          </a:p>
          <a:p>
            <a:pPr eaLnBrk="1" hangingPunct="1"/>
            <a:r>
              <a:rPr lang="en-US" altLang="ja-JP" sz="2400" smtClean="0"/>
              <a:t>VB6</a:t>
            </a:r>
            <a:r>
              <a:rPr lang="ja-JP" altLang="en-US" sz="2400" smtClean="0"/>
              <a:t>時代の例外処理は？</a:t>
            </a:r>
          </a:p>
          <a:p>
            <a:pPr eaLnBrk="1" hangingPunct="1"/>
            <a:r>
              <a:rPr lang="en-US" altLang="ja-JP" sz="2400" smtClean="0"/>
              <a:t>.NET</a:t>
            </a:r>
            <a:r>
              <a:rPr lang="ja-JP" altLang="en-US" sz="2400" smtClean="0"/>
              <a:t>での例外処理は？</a:t>
            </a:r>
          </a:p>
          <a:p>
            <a:pPr eaLnBrk="1" hangingPunct="1"/>
            <a:r>
              <a:rPr lang="en-US" altLang="ja-JP" sz="2400" smtClean="0"/>
              <a:t>.NET</a:t>
            </a:r>
            <a:r>
              <a:rPr lang="ja-JP" altLang="en-US" sz="2400" smtClean="0"/>
              <a:t>で</a:t>
            </a:r>
            <a:r>
              <a:rPr lang="en-US" altLang="ja-JP" sz="2400" smtClean="0"/>
              <a:t>OnError</a:t>
            </a:r>
            <a:r>
              <a:rPr lang="ja-JP" altLang="en-US" sz="2400" smtClean="0"/>
              <a:t>は使えるの？</a:t>
            </a:r>
          </a:p>
          <a:p>
            <a:pPr eaLnBrk="1" hangingPunct="1"/>
            <a:r>
              <a:rPr lang="en-US" altLang="ja-JP" sz="2400" smtClean="0"/>
              <a:t>Exception</a:t>
            </a:r>
            <a:r>
              <a:rPr lang="ja-JP" altLang="en-US" sz="2400" smtClean="0"/>
              <a:t>の仕組み</a:t>
            </a:r>
            <a:endParaRPr lang="en-US" altLang="ja-JP" sz="2400" smtClean="0"/>
          </a:p>
          <a:p>
            <a:pPr eaLnBrk="1" hangingPunct="1"/>
            <a:r>
              <a:rPr lang="en-US" altLang="ja-JP" sz="2400" smtClean="0"/>
              <a:t>System.Exception</a:t>
            </a:r>
            <a:r>
              <a:rPr lang="ja-JP" altLang="en-US" sz="2400" smtClean="0"/>
              <a:t>と派生クラス</a:t>
            </a:r>
          </a:p>
          <a:p>
            <a:pPr eaLnBrk="1" hangingPunct="1"/>
            <a:r>
              <a:rPr lang="en-US" altLang="ja-JP" sz="2400" smtClean="0"/>
              <a:t>Application Exception</a:t>
            </a:r>
            <a:r>
              <a:rPr lang="ja-JP" altLang="en-US" sz="2400" smtClean="0"/>
              <a:t>とは？</a:t>
            </a:r>
          </a:p>
          <a:p>
            <a:pPr eaLnBrk="1" hangingPunct="1"/>
            <a:r>
              <a:rPr lang="ja-JP" altLang="en-US" sz="2400" smtClean="0"/>
              <a:t>なぜ例外設計が必要なのか？</a:t>
            </a:r>
          </a:p>
          <a:p>
            <a:pPr eaLnBrk="1" hangingPunct="1"/>
            <a:r>
              <a:rPr lang="ja-JP" altLang="en-US" sz="2400" smtClean="0"/>
              <a:t>例外設計のコツ</a:t>
            </a:r>
            <a:endParaRPr lang="en-US" altLang="ja-JP" sz="240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タイトル 1"/>
          <p:cNvSpPr>
            <a:spLocks noGrp="1"/>
          </p:cNvSpPr>
          <p:nvPr>
            <p:ph type="title"/>
          </p:nvPr>
        </p:nvSpPr>
        <p:spPr/>
        <p:txBody>
          <a:bodyPr/>
          <a:lstStyle/>
          <a:p>
            <a:r>
              <a:rPr kumimoji="1" lang="ja-JP" altLang="en-US" sz="3600" smtClean="0"/>
              <a:t>例外設計のコツ</a:t>
            </a:r>
          </a:p>
        </p:txBody>
      </p:sp>
      <p:sp>
        <p:nvSpPr>
          <p:cNvPr id="21507" name="テキスト プレースホルダ 2"/>
          <p:cNvSpPr>
            <a:spLocks noGrp="1"/>
          </p:cNvSpPr>
          <p:nvPr>
            <p:ph type="body" idx="1"/>
          </p:nvPr>
        </p:nvSpPr>
        <p:spPr/>
        <p:txBody>
          <a:bodyPr/>
          <a:lstStyle/>
          <a:p>
            <a:r>
              <a:rPr lang="ja-JP" altLang="en-US" smtClean="0"/>
              <a:t>しちゃいけないこと</a:t>
            </a:r>
            <a:endParaRPr lang="en-US" altLang="ja-JP" smtClean="0"/>
          </a:p>
          <a:p>
            <a:pPr lvl="1"/>
            <a:r>
              <a:rPr lang="ja-JP" altLang="en-US" smtClean="0"/>
              <a:t>不必要な</a:t>
            </a:r>
            <a:r>
              <a:rPr lang="en-US" altLang="ja-JP" smtClean="0"/>
              <a:t>Try…Catch</a:t>
            </a:r>
            <a:r>
              <a:rPr lang="ja-JP" altLang="en-US" smtClean="0"/>
              <a:t>は書かない</a:t>
            </a:r>
            <a:r>
              <a:rPr lang="en-US" altLang="ja-JP" smtClean="0"/>
              <a:t>!</a:t>
            </a:r>
          </a:p>
          <a:p>
            <a:pPr lvl="2"/>
            <a:r>
              <a:rPr lang="ja-JP" altLang="en-US" smtClean="0"/>
              <a:t>振舞い</a:t>
            </a:r>
            <a:r>
              <a:rPr lang="en-US" altLang="ja-JP" smtClean="0"/>
              <a:t>(</a:t>
            </a:r>
            <a:r>
              <a:rPr lang="ja-JP" altLang="en-US" smtClean="0"/>
              <a:t>動作</a:t>
            </a:r>
            <a:r>
              <a:rPr lang="en-US" altLang="ja-JP" smtClean="0"/>
              <a:t>)</a:t>
            </a:r>
            <a:r>
              <a:rPr lang="ja-JP" altLang="en-US" smtClean="0"/>
              <a:t>はデフォルトで正常であることを前提に</a:t>
            </a:r>
            <a:r>
              <a:rPr lang="en-US" altLang="ja-JP" smtClean="0"/>
              <a:t>!</a:t>
            </a:r>
          </a:p>
          <a:p>
            <a:pPr lvl="1"/>
            <a:r>
              <a:rPr lang="ja-JP" altLang="en-US" smtClean="0"/>
              <a:t>再スローには</a:t>
            </a:r>
            <a:r>
              <a:rPr lang="en-US" altLang="ja-JP" smtClean="0"/>
              <a:t> “throw e” </a:t>
            </a:r>
            <a:r>
              <a:rPr lang="ja-JP" altLang="en-US" smtClean="0"/>
              <a:t>を使用する</a:t>
            </a:r>
            <a:endParaRPr lang="en-US" altLang="ja-JP" smtClean="0"/>
          </a:p>
          <a:p>
            <a:pPr lvl="2"/>
            <a:r>
              <a:rPr lang="ja-JP" altLang="en-US" smtClean="0"/>
              <a:t>例外情報</a:t>
            </a:r>
            <a:r>
              <a:rPr lang="en-US" altLang="ja-JP" smtClean="0"/>
              <a:t>(</a:t>
            </a:r>
            <a:r>
              <a:rPr lang="ja-JP" altLang="en-US" smtClean="0"/>
              <a:t>スタックトレースなど</a:t>
            </a:r>
            <a:r>
              <a:rPr lang="en-US" altLang="ja-JP" smtClean="0"/>
              <a:t>)</a:t>
            </a:r>
            <a:r>
              <a:rPr lang="ja-JP" altLang="en-US" smtClean="0"/>
              <a:t>が消えてしまう</a:t>
            </a:r>
            <a:r>
              <a:rPr lang="en-US" altLang="ja-JP" smtClean="0"/>
              <a:t>!</a:t>
            </a:r>
          </a:p>
          <a:p>
            <a:pPr lvl="1"/>
            <a:r>
              <a:rPr lang="ja-JP" altLang="en-US" smtClean="0"/>
              <a:t>より大きな</a:t>
            </a:r>
            <a:r>
              <a:rPr lang="en-US" altLang="ja-JP" smtClean="0"/>
              <a:t>(</a:t>
            </a:r>
            <a:r>
              <a:rPr lang="ja-JP" altLang="en-US" smtClean="0"/>
              <a:t>上位の</a:t>
            </a:r>
            <a:r>
              <a:rPr lang="en-US" altLang="ja-JP" smtClean="0"/>
              <a:t>)</a:t>
            </a:r>
            <a:r>
              <a:rPr lang="ja-JP" altLang="en-US" smtClean="0"/>
              <a:t>例外でラッピングする</a:t>
            </a:r>
            <a:endParaRPr lang="en-US" altLang="ja-JP" smtClean="0"/>
          </a:p>
          <a:p>
            <a:pPr lvl="2">
              <a:buFont typeface="Arial" charset="0"/>
              <a:buChar char="–"/>
            </a:pPr>
            <a:r>
              <a:rPr lang="ja-JP" altLang="en-US" smtClean="0"/>
              <a:t>設計</a:t>
            </a:r>
            <a:r>
              <a:rPr lang="en-US" altLang="ja-JP" smtClean="0"/>
              <a:t>(</a:t>
            </a:r>
            <a:r>
              <a:rPr lang="ja-JP" altLang="en-US" smtClean="0"/>
              <a:t>コーディング</a:t>
            </a:r>
            <a:r>
              <a:rPr lang="en-US" altLang="ja-JP" smtClean="0"/>
              <a:t>)</a:t>
            </a:r>
            <a:r>
              <a:rPr lang="ja-JP" altLang="en-US" smtClean="0"/>
              <a:t>したあなた以外エラーの詳細な中身は知りたくない</a:t>
            </a:r>
            <a:r>
              <a:rPr lang="en-US" altLang="ja-JP" smtClean="0"/>
              <a:t>!</a:t>
            </a:r>
          </a:p>
          <a:p>
            <a:pPr lvl="1"/>
            <a:r>
              <a:rPr lang="ja-JP" altLang="en-US" smtClean="0"/>
              <a:t>システムの共通パスで例外を捉えるようにする</a:t>
            </a:r>
            <a:endParaRPr lang="en-US" altLang="ja-JP"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タイトル 1"/>
          <p:cNvSpPr>
            <a:spLocks noGrp="1"/>
          </p:cNvSpPr>
          <p:nvPr>
            <p:ph type="title"/>
          </p:nvPr>
        </p:nvSpPr>
        <p:spPr/>
        <p:txBody>
          <a:bodyPr/>
          <a:lstStyle/>
          <a:p>
            <a:r>
              <a:rPr kumimoji="1" lang="ja-JP" altLang="en-US" sz="3600" smtClean="0"/>
              <a:t>例外設計のコツ</a:t>
            </a:r>
          </a:p>
        </p:txBody>
      </p:sp>
      <p:sp>
        <p:nvSpPr>
          <p:cNvPr id="22531" name="テキスト プレースホルダ 2"/>
          <p:cNvSpPr>
            <a:spLocks noGrp="1"/>
          </p:cNvSpPr>
          <p:nvPr>
            <p:ph type="body" idx="1"/>
          </p:nvPr>
        </p:nvSpPr>
        <p:spPr/>
        <p:txBody>
          <a:bodyPr/>
          <a:lstStyle/>
          <a:p>
            <a:r>
              <a:rPr lang="ja-JP" altLang="en-US" smtClean="0"/>
              <a:t>最小限の例外処理で設計する</a:t>
            </a:r>
            <a:endParaRPr lang="en-US" altLang="ja-JP" smtClean="0"/>
          </a:p>
          <a:p>
            <a:pPr lvl="1"/>
            <a:r>
              <a:rPr lang="en-US" altLang="ja-JP" smtClean="0"/>
              <a:t>Exception</a:t>
            </a:r>
            <a:r>
              <a:rPr lang="ja-JP" altLang="en-US" smtClean="0"/>
              <a:t>はエラーの時のみに使用する</a:t>
            </a:r>
            <a:endParaRPr lang="en-US" altLang="ja-JP" smtClean="0"/>
          </a:p>
          <a:p>
            <a:pPr lvl="2"/>
            <a:r>
              <a:rPr lang="en-US" altLang="ja-JP" smtClean="0"/>
              <a:t>Exception</a:t>
            </a:r>
            <a:r>
              <a:rPr lang="ja-JP" altLang="en-US" smtClean="0"/>
              <a:t>をイベントとして使用しない</a:t>
            </a:r>
            <a:endParaRPr lang="en-US" altLang="ja-JP" smtClean="0"/>
          </a:p>
          <a:p>
            <a:pPr lvl="2"/>
            <a:r>
              <a:rPr lang="en-US" altLang="ja-JP" smtClean="0"/>
              <a:t>Exception</a:t>
            </a:r>
            <a:r>
              <a:rPr lang="ja-JP" altLang="en-US" smtClean="0"/>
              <a:t>はシステム資産</a:t>
            </a:r>
            <a:r>
              <a:rPr lang="en-US" altLang="ja-JP" smtClean="0"/>
              <a:t>(</a:t>
            </a:r>
            <a:r>
              <a:rPr lang="ja-JP" altLang="en-US" smtClean="0"/>
              <a:t>メモリ、</a:t>
            </a:r>
            <a:r>
              <a:rPr lang="en-US" altLang="ja-JP" smtClean="0"/>
              <a:t>CPU)</a:t>
            </a:r>
            <a:r>
              <a:rPr lang="ja-JP" altLang="en-US" smtClean="0"/>
              <a:t>を多く使う</a:t>
            </a:r>
            <a:endParaRPr lang="en-US" altLang="ja-JP" smtClean="0"/>
          </a:p>
          <a:p>
            <a:pPr lvl="1"/>
            <a:r>
              <a:rPr lang="en-US" altLang="ja-JP" smtClean="0"/>
              <a:t>OnError</a:t>
            </a:r>
            <a:r>
              <a:rPr lang="ja-JP" altLang="en-US" smtClean="0"/>
              <a:t>を使用せずに</a:t>
            </a:r>
            <a:r>
              <a:rPr lang="en-US" altLang="ja-JP" smtClean="0"/>
              <a:t>Try…Catch</a:t>
            </a:r>
            <a:r>
              <a:rPr lang="ja-JP" altLang="en-US" smtClean="0"/>
              <a:t>を使用する</a:t>
            </a:r>
            <a:endParaRPr lang="en-US" altLang="ja-JP" smtClean="0"/>
          </a:p>
          <a:p>
            <a:pPr lvl="2"/>
            <a:r>
              <a:rPr lang="ja-JP" altLang="en-US" smtClean="0"/>
              <a:t>エラー制御の流れの設計をしっかりすることがより良いコードを生み出す</a:t>
            </a:r>
            <a:endParaRPr lang="en-US" altLang="ja-JP" smtClean="0"/>
          </a:p>
          <a:p>
            <a:pPr lvl="2"/>
            <a:r>
              <a:rPr lang="ja-JP" altLang="en-US" smtClean="0"/>
              <a:t>自動生成コードを使用する</a:t>
            </a:r>
            <a:r>
              <a:rPr lang="en-US" altLang="ja-JP" smtClean="0"/>
              <a:t>(Best</a:t>
            </a:r>
            <a:r>
              <a:rPr lang="ja-JP" altLang="en-US" smtClean="0"/>
              <a:t>じゃないけどね</a:t>
            </a:r>
            <a:r>
              <a:rPr lang="en-US" altLang="ja-JP" smtClean="0"/>
              <a:t>)</a:t>
            </a:r>
          </a:p>
          <a:p>
            <a:pPr lvl="3"/>
            <a:r>
              <a:rPr lang="ja-JP" altLang="en-US" smtClean="0"/>
              <a:t>再利用性が高くなる</a:t>
            </a:r>
            <a:endParaRPr lang="en-US" altLang="ja-JP" smtClean="0"/>
          </a:p>
          <a:p>
            <a:pPr lvl="2"/>
            <a:r>
              <a:rPr lang="ja-JP" altLang="en-US" smtClean="0"/>
              <a:t>エラーオブジェクトをスローしない</a:t>
            </a:r>
            <a:endParaRPr lang="en-US" altLang="ja-JP" smtClean="0"/>
          </a:p>
          <a:p>
            <a:endParaRPr lang="ja-JP" altLang="en-US"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タイトル 1"/>
          <p:cNvSpPr>
            <a:spLocks noGrp="1"/>
          </p:cNvSpPr>
          <p:nvPr>
            <p:ph type="title"/>
          </p:nvPr>
        </p:nvSpPr>
        <p:spPr/>
        <p:txBody>
          <a:bodyPr/>
          <a:lstStyle/>
          <a:p>
            <a:r>
              <a:rPr kumimoji="1" lang="ja-JP" altLang="en-US" smtClean="0"/>
              <a:t>参考出典</a:t>
            </a:r>
          </a:p>
        </p:txBody>
      </p:sp>
      <p:sp>
        <p:nvSpPr>
          <p:cNvPr id="23555" name="テキスト プレースホルダ 2"/>
          <p:cNvSpPr>
            <a:spLocks noGrp="1"/>
          </p:cNvSpPr>
          <p:nvPr>
            <p:ph type="body" idx="1"/>
          </p:nvPr>
        </p:nvSpPr>
        <p:spPr/>
        <p:txBody>
          <a:bodyPr/>
          <a:lstStyle/>
          <a:p>
            <a:r>
              <a:rPr lang="en-US" altLang="ja-JP" smtClean="0"/>
              <a:t>MSDN Online</a:t>
            </a:r>
          </a:p>
          <a:p>
            <a:pPr lvl="1"/>
            <a:r>
              <a:rPr lang="en-US" altLang="ja-JP" smtClean="0"/>
              <a:t>MSIL </a:t>
            </a:r>
            <a:r>
              <a:rPr lang="ja-JP" altLang="en-US" smtClean="0"/>
              <a:t>逆アセンブラ </a:t>
            </a:r>
            <a:r>
              <a:rPr lang="en-US" altLang="ja-JP" smtClean="0"/>
              <a:t>(Ildasm.exe)</a:t>
            </a:r>
          </a:p>
          <a:p>
            <a:pPr>
              <a:buFontTx/>
              <a:buNone/>
            </a:pPr>
            <a:r>
              <a:rPr lang="en-US" altLang="ja-JP" smtClean="0"/>
              <a:t>	</a:t>
            </a:r>
            <a:r>
              <a:rPr lang="en-US" altLang="ja-JP" sz="2000" smtClean="0"/>
              <a:t>http://msdn2.microsoft.com/ja-jp/library/f7dy01k1(VS.80).aspx</a:t>
            </a:r>
            <a:endParaRPr lang="en-US" altLang="ja-JP" smtClean="0"/>
          </a:p>
          <a:p>
            <a:pPr lvl="1"/>
            <a:r>
              <a:rPr lang="en-US" altLang="ja-JP" smtClean="0"/>
              <a:t>Exception </a:t>
            </a:r>
            <a:r>
              <a:rPr lang="ja-JP" altLang="en-US" smtClean="0"/>
              <a:t>クラス</a:t>
            </a:r>
            <a:endParaRPr lang="en-US" altLang="ja-JP" smtClean="0"/>
          </a:p>
          <a:p>
            <a:pPr lvl="1">
              <a:buFontTx/>
              <a:buNone/>
            </a:pPr>
            <a:r>
              <a:rPr lang="en-US" altLang="ja-JP" sz="1800" smtClean="0"/>
              <a:t>http://msdn2.microsoft.com/ja-jp/library/system.exception(VS.80).aspx</a:t>
            </a:r>
          </a:p>
          <a:p>
            <a:r>
              <a:rPr lang="en-US" altLang="ja-JP" smtClean="0"/>
              <a:t>Exception Management</a:t>
            </a:r>
            <a:r>
              <a:rPr lang="ja-JP" altLang="en-US" smtClean="0"/>
              <a:t> </a:t>
            </a:r>
            <a:r>
              <a:rPr lang="en-US" altLang="ja-JP" smtClean="0"/>
              <a:t>in .NET</a:t>
            </a:r>
          </a:p>
          <a:p>
            <a:pPr lvl="1"/>
            <a:r>
              <a:rPr lang="en-US" altLang="ja-JP" smtClean="0"/>
              <a:t>(Patterns &amp; practices)</a:t>
            </a:r>
            <a:endParaRPr lang="ja-JP" alt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タイトル 1"/>
          <p:cNvSpPr>
            <a:spLocks noGrp="1"/>
          </p:cNvSpPr>
          <p:nvPr>
            <p:ph type="title"/>
          </p:nvPr>
        </p:nvSpPr>
        <p:spPr/>
        <p:txBody>
          <a:bodyPr/>
          <a:lstStyle/>
          <a:p>
            <a:r>
              <a:rPr kumimoji="1" lang="ja-JP" altLang="en-US" sz="3600" b="1" smtClean="0"/>
              <a:t>例外って？</a:t>
            </a:r>
          </a:p>
        </p:txBody>
      </p:sp>
      <p:sp>
        <p:nvSpPr>
          <p:cNvPr id="4099" name="テキスト プレースホルダ 2"/>
          <p:cNvSpPr>
            <a:spLocks noGrp="1"/>
          </p:cNvSpPr>
          <p:nvPr>
            <p:ph type="body" idx="1"/>
          </p:nvPr>
        </p:nvSpPr>
        <p:spPr/>
        <p:txBody>
          <a:bodyPr/>
          <a:lstStyle/>
          <a:p>
            <a:r>
              <a:rPr lang="ja-JP" altLang="en-US" sz="2800" smtClean="0"/>
              <a:t>例外とは</a:t>
            </a:r>
            <a:r>
              <a:rPr lang="en-US" altLang="ja-JP" sz="2800" smtClean="0"/>
              <a:t>…</a:t>
            </a:r>
          </a:p>
          <a:p>
            <a:pPr lvl="1"/>
            <a:r>
              <a:rPr lang="ja-JP" altLang="en-US" sz="2400" smtClean="0"/>
              <a:t>例外（れいがい）とは、通例の法則や規則、規定から外れること、あるいは外れたものをいう。</a:t>
            </a:r>
            <a:endParaRPr lang="en-US" altLang="ja-JP" sz="2400" smtClean="0"/>
          </a:p>
          <a:p>
            <a:pPr lvl="1"/>
            <a:r>
              <a:rPr lang="ja-JP" altLang="en-US" sz="2400" smtClean="0"/>
              <a:t>プログラミングでは、プログラムがある処理を実行している途中で、なんらかの異常が発生することを例外という。</a:t>
            </a:r>
            <a:endParaRPr lang="en-US" altLang="ja-JP" smtClean="0"/>
          </a:p>
          <a:p>
            <a:endParaRPr lang="en-US" altLang="ja-JP" sz="1800" smtClean="0"/>
          </a:p>
          <a:p>
            <a:r>
              <a:rPr lang="ja-JP" altLang="en-US" sz="2800" smtClean="0"/>
              <a:t>つまり</a:t>
            </a:r>
            <a:r>
              <a:rPr lang="en-US" altLang="ja-JP" sz="2800" smtClean="0"/>
              <a:t>…</a:t>
            </a:r>
          </a:p>
          <a:p>
            <a:pPr lvl="1"/>
            <a:r>
              <a:rPr lang="ja-JP" altLang="en-US" sz="2400" smtClean="0"/>
              <a:t>ロジックとして正常処理以外の動作は全て例外</a:t>
            </a:r>
            <a:endParaRPr lang="en-US" altLang="ja-JP" sz="2400" smtClean="0"/>
          </a:p>
          <a:p>
            <a:r>
              <a:rPr lang="ja-JP" altLang="en-US" sz="2800" smtClean="0"/>
              <a:t>例外は大きく分けて</a:t>
            </a:r>
            <a:r>
              <a:rPr lang="en-US" altLang="ja-JP" sz="2800" smtClean="0"/>
              <a:t>…</a:t>
            </a:r>
          </a:p>
          <a:p>
            <a:pPr lvl="1"/>
            <a:r>
              <a:rPr lang="en-US" altLang="ja-JP" sz="2400" smtClean="0"/>
              <a:t>OS</a:t>
            </a:r>
            <a:r>
              <a:rPr lang="ja-JP" altLang="en-US" sz="2400" smtClean="0"/>
              <a:t>やハード、ネットワークなどのシステムの基盤的な部分から発生する例外と、システムの機能要件</a:t>
            </a:r>
            <a:r>
              <a:rPr lang="en-US" altLang="ja-JP" sz="2400" smtClean="0"/>
              <a:t>(DB</a:t>
            </a:r>
            <a:r>
              <a:rPr lang="ja-JP" altLang="en-US" sz="2400" smtClean="0"/>
              <a:t>にデータがあるはずなのに無い等</a:t>
            </a:r>
            <a:r>
              <a:rPr lang="en-US" altLang="ja-JP" sz="2400" smtClean="0"/>
              <a:t>)</a:t>
            </a:r>
            <a:r>
              <a:rPr lang="ja-JP" altLang="en-US" sz="2400" smtClean="0"/>
              <a:t>による例外がある</a:t>
            </a:r>
          </a:p>
        </p:txBody>
      </p:sp>
      <p:sp>
        <p:nvSpPr>
          <p:cNvPr id="4100" name="テキスト ボックス 3"/>
          <p:cNvSpPr txBox="1">
            <a:spLocks noChangeArrowheads="1"/>
          </p:cNvSpPr>
          <p:nvPr/>
        </p:nvSpPr>
        <p:spPr bwMode="auto">
          <a:xfrm>
            <a:off x="3714750" y="3201988"/>
            <a:ext cx="5124450" cy="369887"/>
          </a:xfrm>
          <a:prstGeom prst="rect">
            <a:avLst/>
          </a:prstGeom>
          <a:noFill/>
          <a:ln w="9525">
            <a:noFill/>
            <a:miter lim="800000"/>
            <a:headEnd/>
            <a:tailEnd/>
          </a:ln>
        </p:spPr>
        <p:txBody>
          <a:bodyPr wrap="none">
            <a:spAutoFit/>
          </a:bodyPr>
          <a:lstStyle/>
          <a:p>
            <a:r>
              <a:rPr lang="ja-JP" altLang="en-US"/>
              <a:t>出典</a:t>
            </a:r>
            <a:r>
              <a:rPr lang="en-US" altLang="ja-JP"/>
              <a:t>: </a:t>
            </a:r>
            <a:r>
              <a:rPr lang="ja-JP" altLang="en-US"/>
              <a:t>フリー百科事典</a:t>
            </a:r>
            <a:r>
              <a:rPr lang="en-US" altLang="ja-JP"/>
              <a:t>『</a:t>
            </a:r>
            <a:r>
              <a:rPr lang="ja-JP" altLang="en-US"/>
              <a:t>ウィキペディア（</a:t>
            </a:r>
            <a:r>
              <a:rPr lang="en-US" altLang="ja-JP"/>
              <a:t>Wikipedia</a:t>
            </a:r>
            <a:r>
              <a:rPr lang="ja-JP" altLang="en-US"/>
              <a:t>）</a:t>
            </a:r>
            <a:r>
              <a:rPr lang="en-US" altLang="ja-JP"/>
              <a: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タイトル 1"/>
          <p:cNvSpPr>
            <a:spLocks noGrp="1"/>
          </p:cNvSpPr>
          <p:nvPr>
            <p:ph type="title"/>
          </p:nvPr>
        </p:nvSpPr>
        <p:spPr/>
        <p:txBody>
          <a:bodyPr/>
          <a:lstStyle/>
          <a:p>
            <a:r>
              <a:rPr kumimoji="1" lang="ja-JP" altLang="en-US" sz="3600" b="1" smtClean="0"/>
              <a:t>例外は何が便利？</a:t>
            </a:r>
          </a:p>
        </p:txBody>
      </p:sp>
      <p:sp>
        <p:nvSpPr>
          <p:cNvPr id="5123" name="テキスト プレースホルダ 2"/>
          <p:cNvSpPr>
            <a:spLocks noGrp="1"/>
          </p:cNvSpPr>
          <p:nvPr>
            <p:ph type="body" idx="1"/>
          </p:nvPr>
        </p:nvSpPr>
        <p:spPr/>
        <p:txBody>
          <a:bodyPr/>
          <a:lstStyle/>
          <a:p>
            <a:r>
              <a:rPr lang="ja-JP" altLang="en-US" smtClean="0"/>
              <a:t>例外がないと</a:t>
            </a:r>
            <a:r>
              <a:rPr lang="en-US" altLang="ja-JP" smtClean="0"/>
              <a:t>…</a:t>
            </a:r>
          </a:p>
          <a:p>
            <a:pPr lvl="1"/>
            <a:r>
              <a:rPr lang="ja-JP" altLang="en-US" smtClean="0"/>
              <a:t>ロジックで発生しうるエラーに対して抜けなく全て設計し、エラーの発生原因を解析するための情報を収集し、共通なログを出力し、共通なメッセージを出力し</a:t>
            </a:r>
            <a:r>
              <a:rPr lang="en-US" altLang="ja-JP" smtClean="0"/>
              <a:t>…</a:t>
            </a:r>
          </a:p>
          <a:p>
            <a:pPr lvl="1"/>
            <a:r>
              <a:rPr lang="ja-JP" altLang="en-US" smtClean="0"/>
              <a:t>さらに、処理を中断させるか</a:t>
            </a:r>
            <a:r>
              <a:rPr lang="en-US" altLang="ja-JP" smtClean="0"/>
              <a:t>､</a:t>
            </a:r>
            <a:r>
              <a:rPr lang="ja-JP" altLang="en-US" smtClean="0"/>
              <a:t>リカバリーさせるか</a:t>
            </a:r>
            <a:r>
              <a:rPr lang="en-US" altLang="ja-JP" smtClean="0"/>
              <a:t>､</a:t>
            </a:r>
            <a:r>
              <a:rPr lang="ja-JP" altLang="en-US" smtClean="0"/>
              <a:t>無視して続行させるか</a:t>
            </a:r>
            <a:r>
              <a:rPr lang="en-US" altLang="ja-JP" smtClean="0"/>
              <a:t>…</a:t>
            </a:r>
          </a:p>
          <a:p>
            <a:pPr lvl="1"/>
            <a:r>
              <a:rPr lang="ja-JP" altLang="en-US" smtClean="0"/>
              <a:t>これら全てを設計者は設計し、プログラマは実装し、テスターはテストし</a:t>
            </a:r>
            <a:r>
              <a:rPr lang="en-US" altLang="ja-JP" smtClean="0"/>
              <a:t>…</a:t>
            </a:r>
          </a:p>
        </p:txBody>
      </p:sp>
      <p:sp>
        <p:nvSpPr>
          <p:cNvPr id="4" name="テキスト ボックス 3"/>
          <p:cNvSpPr txBox="1">
            <a:spLocks noChangeArrowheads="1"/>
          </p:cNvSpPr>
          <p:nvPr/>
        </p:nvSpPr>
        <p:spPr bwMode="auto">
          <a:xfrm>
            <a:off x="1143000" y="5357813"/>
            <a:ext cx="5575300" cy="646112"/>
          </a:xfrm>
          <a:prstGeom prst="rect">
            <a:avLst/>
          </a:prstGeom>
          <a:noFill/>
          <a:ln w="9525">
            <a:noFill/>
            <a:miter lim="800000"/>
            <a:headEnd/>
            <a:tailEnd/>
          </a:ln>
        </p:spPr>
        <p:txBody>
          <a:bodyPr wrap="none">
            <a:spAutoFit/>
          </a:bodyPr>
          <a:lstStyle/>
          <a:p>
            <a:r>
              <a:rPr lang="ja-JP" altLang="en-US" sz="3600" b="1">
                <a:solidFill>
                  <a:srgbClr val="FF0000"/>
                </a:solidFill>
              </a:rPr>
              <a:t>⇒はっきり言って、無理です</a:t>
            </a:r>
            <a:endParaRPr lang="ja-JP" altLang="en-US" sz="360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タイトル 1"/>
          <p:cNvSpPr>
            <a:spLocks noGrp="1"/>
          </p:cNvSpPr>
          <p:nvPr>
            <p:ph type="title"/>
          </p:nvPr>
        </p:nvSpPr>
        <p:spPr/>
        <p:txBody>
          <a:bodyPr/>
          <a:lstStyle/>
          <a:p>
            <a:r>
              <a:rPr kumimoji="1" lang="ja-JP" altLang="en-US" sz="3600" b="1" smtClean="0"/>
              <a:t>例外は何が便利？</a:t>
            </a:r>
            <a:endParaRPr kumimoji="1" lang="ja-JP" altLang="en-US" sz="3600" smtClean="0"/>
          </a:p>
        </p:txBody>
      </p:sp>
      <p:sp>
        <p:nvSpPr>
          <p:cNvPr id="6147" name="テキスト プレースホルダ 2"/>
          <p:cNvSpPr>
            <a:spLocks noGrp="1"/>
          </p:cNvSpPr>
          <p:nvPr>
            <p:ph type="body" idx="1"/>
          </p:nvPr>
        </p:nvSpPr>
        <p:spPr/>
        <p:txBody>
          <a:bodyPr/>
          <a:lstStyle/>
          <a:p>
            <a:r>
              <a:rPr lang="ja-JP" altLang="en-US" smtClean="0"/>
              <a:t>例外を使うと</a:t>
            </a:r>
            <a:r>
              <a:rPr lang="en-US" altLang="ja-JP" smtClean="0"/>
              <a:t>…</a:t>
            </a:r>
          </a:p>
          <a:p>
            <a:pPr lvl="1"/>
            <a:r>
              <a:rPr lang="ja-JP" altLang="en-US" smtClean="0"/>
              <a:t>言語のランタイムや共通関数ライブラリが提供している例外を使用すると、システムの基盤的な部分のエラーは、ほとんど例外として捉える事が出来る</a:t>
            </a:r>
            <a:endParaRPr lang="en-US" altLang="ja-JP" smtClean="0"/>
          </a:p>
          <a:p>
            <a:pPr lvl="1"/>
            <a:r>
              <a:rPr lang="ja-JP" altLang="en-US" smtClean="0"/>
              <a:t>エラーの発生原因を解析するための情報の収集が比較的に容易になる</a:t>
            </a:r>
          </a:p>
        </p:txBody>
      </p:sp>
      <p:sp>
        <p:nvSpPr>
          <p:cNvPr id="4" name="テキスト ボックス 3"/>
          <p:cNvSpPr txBox="1">
            <a:spLocks noChangeArrowheads="1"/>
          </p:cNvSpPr>
          <p:nvPr/>
        </p:nvSpPr>
        <p:spPr bwMode="auto">
          <a:xfrm>
            <a:off x="642938" y="4572000"/>
            <a:ext cx="7861300" cy="1200150"/>
          </a:xfrm>
          <a:prstGeom prst="rect">
            <a:avLst/>
          </a:prstGeom>
          <a:noFill/>
          <a:ln w="9525">
            <a:noFill/>
            <a:miter lim="800000"/>
            <a:headEnd/>
            <a:tailEnd/>
          </a:ln>
        </p:spPr>
        <p:txBody>
          <a:bodyPr wrap="none">
            <a:spAutoFit/>
          </a:bodyPr>
          <a:lstStyle/>
          <a:p>
            <a:r>
              <a:rPr lang="ja-JP" altLang="en-US" sz="3600">
                <a:solidFill>
                  <a:srgbClr val="FF0000"/>
                </a:solidFill>
              </a:rPr>
              <a:t>⇒つまり、設計者もプログラマもテスタも</a:t>
            </a:r>
            <a:endParaRPr lang="en-US" altLang="ja-JP" sz="3600">
              <a:solidFill>
                <a:srgbClr val="FF0000"/>
              </a:solidFill>
            </a:endParaRPr>
          </a:p>
          <a:p>
            <a:r>
              <a:rPr lang="ja-JP" altLang="en-US" sz="3600">
                <a:solidFill>
                  <a:srgbClr val="FF0000"/>
                </a:solidFill>
              </a:rPr>
              <a:t>　少し楽が出来る</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タイトル 1"/>
          <p:cNvSpPr>
            <a:spLocks noGrp="1"/>
          </p:cNvSpPr>
          <p:nvPr>
            <p:ph type="title"/>
          </p:nvPr>
        </p:nvSpPr>
        <p:spPr/>
        <p:txBody>
          <a:bodyPr/>
          <a:lstStyle/>
          <a:p>
            <a:r>
              <a:rPr kumimoji="1" lang="en-US" altLang="ja-JP" sz="3600" smtClean="0"/>
              <a:t>VB6</a:t>
            </a:r>
            <a:r>
              <a:rPr kumimoji="1" lang="ja-JP" altLang="en-US" sz="3600" smtClean="0"/>
              <a:t>時代の例外処理は？</a:t>
            </a:r>
          </a:p>
        </p:txBody>
      </p:sp>
      <p:sp>
        <p:nvSpPr>
          <p:cNvPr id="7171" name="テキスト プレースホルダ 2"/>
          <p:cNvSpPr>
            <a:spLocks noGrp="1"/>
          </p:cNvSpPr>
          <p:nvPr>
            <p:ph type="body" idx="1"/>
          </p:nvPr>
        </p:nvSpPr>
        <p:spPr/>
        <p:txBody>
          <a:bodyPr/>
          <a:lstStyle/>
          <a:p>
            <a:r>
              <a:rPr lang="en-US" altLang="ja-JP" smtClean="0"/>
              <a:t>Visual Basic 6.0</a:t>
            </a:r>
            <a:r>
              <a:rPr lang="ja-JP" altLang="en-US" smtClean="0"/>
              <a:t>では「</a:t>
            </a:r>
            <a:r>
              <a:rPr lang="en-US" altLang="ja-JP" smtClean="0"/>
              <a:t>OnError</a:t>
            </a:r>
            <a:r>
              <a:rPr lang="ja-JP" altLang="en-US" smtClean="0"/>
              <a:t>」を使用してエラーをハンドルする</a:t>
            </a:r>
            <a:endParaRPr lang="en-US" altLang="ja-JP" smtClean="0"/>
          </a:p>
          <a:p>
            <a:pPr>
              <a:buFontTx/>
              <a:buNone/>
            </a:pPr>
            <a:r>
              <a:rPr lang="en-US" altLang="ja-JP" sz="1200" smtClean="0"/>
              <a:t>Private Sub Button1_Click(ByVal sender As System.Object, ByVal e As System.EventArgs) Handles Button1.Click</a:t>
            </a:r>
          </a:p>
          <a:p>
            <a:pPr>
              <a:buFontTx/>
              <a:buNone/>
            </a:pPr>
            <a:r>
              <a:rPr lang="en-US" altLang="ja-JP" sz="1200" smtClean="0"/>
              <a:t>        </a:t>
            </a:r>
            <a:r>
              <a:rPr lang="en-US" altLang="ja-JP" sz="1200" smtClean="0">
                <a:solidFill>
                  <a:srgbClr val="FF0000"/>
                </a:solidFill>
              </a:rPr>
              <a:t>On Error GoTo </a:t>
            </a:r>
            <a:r>
              <a:rPr lang="en-US" altLang="ja-JP" sz="1200" smtClean="0"/>
              <a:t>errorHandler</a:t>
            </a:r>
          </a:p>
          <a:p>
            <a:pPr>
              <a:buFontTx/>
              <a:buNone/>
            </a:pPr>
            <a:r>
              <a:rPr lang="en-US" altLang="ja-JP" sz="1200" smtClean="0"/>
              <a:t>        Dim i As Integer</a:t>
            </a:r>
          </a:p>
          <a:p>
            <a:pPr>
              <a:buFontTx/>
              <a:buNone/>
            </a:pPr>
            <a:r>
              <a:rPr lang="en-US" altLang="ja-JP" sz="1200" smtClean="0"/>
              <a:t>        TextBox1.Text = " "</a:t>
            </a:r>
          </a:p>
          <a:p>
            <a:pPr>
              <a:buFontTx/>
              <a:buNone/>
            </a:pPr>
            <a:r>
              <a:rPr lang="en-US" altLang="ja-JP" sz="1200" smtClean="0"/>
              <a:t>        For i = -2 To 2</a:t>
            </a:r>
          </a:p>
          <a:p>
            <a:pPr>
              <a:buFontTx/>
              <a:buNone/>
            </a:pPr>
            <a:r>
              <a:rPr lang="en-US" altLang="ja-JP" sz="1200" smtClean="0"/>
              <a:t>            Dim j As Integer</a:t>
            </a:r>
          </a:p>
          <a:p>
            <a:pPr>
              <a:buFontTx/>
              <a:buNone/>
            </a:pPr>
            <a:r>
              <a:rPr lang="en-US" altLang="ja-JP" sz="1200" smtClean="0"/>
              <a:t>            j = 10 \ i</a:t>
            </a:r>
          </a:p>
          <a:p>
            <a:pPr>
              <a:buFontTx/>
              <a:buNone/>
            </a:pPr>
            <a:r>
              <a:rPr lang="en-US" altLang="ja-JP" sz="1200" smtClean="0"/>
              <a:t>            TextBox1.Text = TextBox1.Text + j.ToString() + " "</a:t>
            </a:r>
          </a:p>
          <a:p>
            <a:pPr>
              <a:buFontTx/>
              <a:buNone/>
            </a:pPr>
            <a:r>
              <a:rPr lang="en-US" altLang="ja-JP" sz="1200" smtClean="0"/>
              <a:t>        Next</a:t>
            </a:r>
          </a:p>
          <a:p>
            <a:pPr>
              <a:buFontTx/>
              <a:buNone/>
            </a:pPr>
            <a:r>
              <a:rPr lang="en-US" altLang="ja-JP" sz="1200" smtClean="0"/>
              <a:t>        On Error GoTo 0</a:t>
            </a:r>
          </a:p>
          <a:p>
            <a:pPr>
              <a:buFontTx/>
              <a:buNone/>
            </a:pPr>
            <a:r>
              <a:rPr lang="en-US" altLang="ja-JP" sz="1200" smtClean="0"/>
              <a:t>        Exit Sub</a:t>
            </a:r>
          </a:p>
          <a:p>
            <a:pPr>
              <a:buFontTx/>
              <a:buNone/>
            </a:pPr>
            <a:r>
              <a:rPr lang="en-US" altLang="ja-JP" sz="1200" smtClean="0"/>
              <a:t>errorHandler:</a:t>
            </a:r>
          </a:p>
          <a:p>
            <a:pPr>
              <a:buFontTx/>
              <a:buNone/>
            </a:pPr>
            <a:r>
              <a:rPr lang="en-US" altLang="ja-JP" sz="1200" smtClean="0"/>
              <a:t>        If </a:t>
            </a:r>
            <a:r>
              <a:rPr lang="en-US" altLang="ja-JP" sz="1200" smtClean="0">
                <a:solidFill>
                  <a:srgbClr val="FF0000"/>
                </a:solidFill>
              </a:rPr>
              <a:t>Err.Number = 11</a:t>
            </a:r>
            <a:r>
              <a:rPr lang="en-US" altLang="ja-JP" sz="1200" smtClean="0"/>
              <a:t> Then</a:t>
            </a:r>
          </a:p>
          <a:p>
            <a:pPr>
              <a:buFontTx/>
              <a:buNone/>
            </a:pPr>
            <a:r>
              <a:rPr lang="en-US" altLang="ja-JP" sz="1200" smtClean="0"/>
              <a:t>            TextBox1.Text = TextBox1.Text + "∞" + " "</a:t>
            </a:r>
          </a:p>
          <a:p>
            <a:pPr>
              <a:buFontTx/>
              <a:buNone/>
            </a:pPr>
            <a:r>
              <a:rPr lang="en-US" altLang="ja-JP" sz="1200" smtClean="0"/>
              <a:t>            Resume Next</a:t>
            </a:r>
          </a:p>
          <a:p>
            <a:pPr>
              <a:buFontTx/>
              <a:buNone/>
            </a:pPr>
            <a:r>
              <a:rPr lang="en-US" altLang="ja-JP" sz="1200" smtClean="0"/>
              <a:t>        End If</a:t>
            </a:r>
          </a:p>
          <a:p>
            <a:pPr>
              <a:buFontTx/>
              <a:buNone/>
            </a:pPr>
            <a:r>
              <a:rPr lang="en-US" altLang="ja-JP" sz="1200" smtClean="0"/>
              <a:t>        Error Err.Number</a:t>
            </a:r>
          </a:p>
          <a:p>
            <a:pPr>
              <a:buFontTx/>
              <a:buNone/>
            </a:pPr>
            <a:r>
              <a:rPr lang="en-US" altLang="ja-JP" sz="1200" smtClean="0"/>
              <a:t>    End Sub</a:t>
            </a:r>
          </a:p>
          <a:p>
            <a:pPr>
              <a:buFontTx/>
              <a:buNone/>
            </a:pPr>
            <a:endParaRPr lang="en-US" altLang="ja-JP"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タイトル 1"/>
          <p:cNvSpPr>
            <a:spLocks noGrp="1"/>
          </p:cNvSpPr>
          <p:nvPr>
            <p:ph type="title"/>
          </p:nvPr>
        </p:nvSpPr>
        <p:spPr/>
        <p:txBody>
          <a:bodyPr/>
          <a:lstStyle/>
          <a:p>
            <a:r>
              <a:rPr kumimoji="1" lang="en-US" altLang="ja-JP" sz="3600" smtClean="0"/>
              <a:t>VB6</a:t>
            </a:r>
            <a:r>
              <a:rPr kumimoji="1" lang="ja-JP" altLang="en-US" sz="3600" smtClean="0"/>
              <a:t>時代の例外処理は？</a:t>
            </a:r>
          </a:p>
        </p:txBody>
      </p:sp>
      <p:sp>
        <p:nvSpPr>
          <p:cNvPr id="8195" name="テキスト プレースホルダ 2"/>
          <p:cNvSpPr>
            <a:spLocks noGrp="1"/>
          </p:cNvSpPr>
          <p:nvPr>
            <p:ph type="body" idx="1"/>
          </p:nvPr>
        </p:nvSpPr>
        <p:spPr/>
        <p:txBody>
          <a:bodyPr/>
          <a:lstStyle/>
          <a:p>
            <a:r>
              <a:rPr lang="en-US" altLang="ja-JP" smtClean="0"/>
              <a:t>Visual Basic 6.0</a:t>
            </a:r>
            <a:r>
              <a:rPr lang="ja-JP" altLang="en-US" smtClean="0"/>
              <a:t>のエラー処理</a:t>
            </a:r>
            <a:endParaRPr lang="en-US" altLang="ja-JP" smtClean="0"/>
          </a:p>
          <a:p>
            <a:pPr>
              <a:buFontTx/>
              <a:buNone/>
            </a:pPr>
            <a:r>
              <a:rPr lang="ja-JP" altLang="en-US" sz="1800" smtClean="0"/>
              <a:t>「</a:t>
            </a:r>
            <a:r>
              <a:rPr lang="en-US" altLang="ja-JP" sz="1800" smtClean="0"/>
              <a:t>On Error</a:t>
            </a:r>
            <a:r>
              <a:rPr lang="ja-JP" altLang="en-US" sz="1800" smtClean="0"/>
              <a:t>」がないと．．．</a:t>
            </a:r>
            <a:endParaRPr lang="en-US" altLang="ja-JP" sz="1800" smtClean="0"/>
          </a:p>
          <a:p>
            <a:endParaRPr lang="ja-JP" altLang="en-US" smtClean="0"/>
          </a:p>
        </p:txBody>
      </p:sp>
      <p:pic>
        <p:nvPicPr>
          <p:cNvPr id="5124" name="Picture 4"/>
          <p:cNvPicPr>
            <a:picLocks noChangeAspect="1" noChangeArrowheads="1"/>
          </p:cNvPicPr>
          <p:nvPr/>
        </p:nvPicPr>
        <p:blipFill>
          <a:blip r:embed="rId2"/>
          <a:srcRect/>
          <a:stretch>
            <a:fillRect/>
          </a:stretch>
        </p:blipFill>
        <p:spPr bwMode="auto">
          <a:xfrm>
            <a:off x="1754188" y="2571750"/>
            <a:ext cx="5675312" cy="2462213"/>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5124"/>
                                        </p:tgtEl>
                                        <p:attrNameLst>
                                          <p:attrName>style.visibility</p:attrName>
                                        </p:attrNameLst>
                                      </p:cBhvr>
                                      <p:to>
                                        <p:strVal val="visible"/>
                                      </p:to>
                                    </p:set>
                                    <p:animEffect transition="in" filter="dissolve">
                                      <p:cBhvr>
                                        <p:cTn id="7" dur="500"/>
                                        <p:tgtEl>
                                          <p:spTgt spid="51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タイトル 1"/>
          <p:cNvSpPr>
            <a:spLocks noGrp="1"/>
          </p:cNvSpPr>
          <p:nvPr>
            <p:ph type="title"/>
          </p:nvPr>
        </p:nvSpPr>
        <p:spPr/>
        <p:txBody>
          <a:bodyPr/>
          <a:lstStyle/>
          <a:p>
            <a:r>
              <a:rPr kumimoji="1" lang="en-US" altLang="ja-JP" sz="3600" smtClean="0"/>
              <a:t>.NET</a:t>
            </a:r>
            <a:r>
              <a:rPr kumimoji="1" lang="ja-JP" altLang="en-US" sz="3600" smtClean="0"/>
              <a:t>での例外処理は？</a:t>
            </a:r>
          </a:p>
        </p:txBody>
      </p:sp>
      <p:sp>
        <p:nvSpPr>
          <p:cNvPr id="9219" name="テキスト プレースホルダ 2"/>
          <p:cNvSpPr>
            <a:spLocks noGrp="1"/>
          </p:cNvSpPr>
          <p:nvPr>
            <p:ph type="body" idx="1"/>
          </p:nvPr>
        </p:nvSpPr>
        <p:spPr/>
        <p:txBody>
          <a:bodyPr/>
          <a:lstStyle/>
          <a:p>
            <a:r>
              <a:rPr lang="en-US" altLang="ja-JP" smtClean="0"/>
              <a:t>Microsoft .NET</a:t>
            </a:r>
            <a:r>
              <a:rPr lang="ja-JP" altLang="en-US" smtClean="0"/>
              <a:t>では「</a:t>
            </a:r>
            <a:r>
              <a:rPr lang="en-US" b="1" smtClean="0"/>
              <a:t> </a:t>
            </a:r>
            <a:r>
              <a:rPr lang="en-US" altLang="ja-JP" b="1" smtClean="0"/>
              <a:t>Try...Catch...Finally</a:t>
            </a:r>
            <a:r>
              <a:rPr lang="en-US" altLang="ja-JP" smtClean="0"/>
              <a:t> </a:t>
            </a:r>
            <a:r>
              <a:rPr lang="ja-JP" altLang="en-US" smtClean="0"/>
              <a:t>ブロック」でエラーをハンドルする</a:t>
            </a:r>
            <a:endParaRPr lang="en-US" altLang="ja-JP" smtClean="0"/>
          </a:p>
          <a:p>
            <a:pPr>
              <a:buFontTx/>
              <a:buNone/>
            </a:pPr>
            <a:r>
              <a:rPr lang="en-US" altLang="ja-JP" sz="1600" smtClean="0"/>
              <a:t>Private Sub Button2_Click(ByVal sender As System.Object, ByVal e As System.EventArgs) Handles Button2.Click</a:t>
            </a:r>
          </a:p>
          <a:p>
            <a:pPr>
              <a:buFontTx/>
              <a:buNone/>
            </a:pPr>
            <a:r>
              <a:rPr lang="en-US" altLang="ja-JP" sz="1600" smtClean="0"/>
              <a:t>        Dim i As Integer</a:t>
            </a:r>
          </a:p>
          <a:p>
            <a:pPr>
              <a:buFontTx/>
              <a:buNone/>
            </a:pPr>
            <a:r>
              <a:rPr lang="en-US" altLang="ja-JP" sz="1600" smtClean="0"/>
              <a:t>        TextBox1.Text = " "</a:t>
            </a:r>
          </a:p>
          <a:p>
            <a:pPr>
              <a:buFontTx/>
              <a:buNone/>
            </a:pPr>
            <a:r>
              <a:rPr lang="en-US" altLang="ja-JP" sz="1600" smtClean="0"/>
              <a:t>        For i = -2 To 2</a:t>
            </a:r>
          </a:p>
          <a:p>
            <a:pPr>
              <a:buFontTx/>
              <a:buNone/>
            </a:pPr>
            <a:r>
              <a:rPr lang="en-US" altLang="ja-JP" sz="1600" smtClean="0"/>
              <a:t>            Dim j As Integer</a:t>
            </a:r>
          </a:p>
          <a:p>
            <a:pPr>
              <a:buFontTx/>
              <a:buNone/>
            </a:pPr>
            <a:r>
              <a:rPr lang="en-US" altLang="ja-JP" sz="1600" smtClean="0"/>
              <a:t>            </a:t>
            </a:r>
            <a:r>
              <a:rPr lang="en-US" altLang="ja-JP" sz="1600" smtClean="0">
                <a:solidFill>
                  <a:srgbClr val="FF0000"/>
                </a:solidFill>
              </a:rPr>
              <a:t>Try</a:t>
            </a:r>
          </a:p>
          <a:p>
            <a:pPr>
              <a:buFontTx/>
              <a:buNone/>
            </a:pPr>
            <a:r>
              <a:rPr lang="en-US" altLang="ja-JP" sz="1600" smtClean="0"/>
              <a:t>                j = 10 \ i</a:t>
            </a:r>
          </a:p>
          <a:p>
            <a:pPr>
              <a:buFontTx/>
              <a:buNone/>
            </a:pPr>
            <a:r>
              <a:rPr lang="en-US" altLang="ja-JP" sz="1600" smtClean="0"/>
              <a:t>            </a:t>
            </a:r>
            <a:r>
              <a:rPr lang="en-US" altLang="ja-JP" sz="1600" smtClean="0">
                <a:solidFill>
                  <a:srgbClr val="FF0000"/>
                </a:solidFill>
              </a:rPr>
              <a:t>Catch</a:t>
            </a:r>
            <a:r>
              <a:rPr lang="en-US" altLang="ja-JP" sz="1600" smtClean="0"/>
              <a:t> ex As SystemException</a:t>
            </a:r>
          </a:p>
          <a:p>
            <a:pPr>
              <a:buFontTx/>
              <a:buNone/>
            </a:pPr>
            <a:r>
              <a:rPr lang="en-US" altLang="ja-JP" sz="1600" smtClean="0"/>
              <a:t>                TextBox1.Text = TextBox1.Text + "∞" + " "</a:t>
            </a:r>
          </a:p>
          <a:p>
            <a:pPr>
              <a:buFontTx/>
              <a:buNone/>
            </a:pPr>
            <a:r>
              <a:rPr lang="en-US" altLang="ja-JP" sz="1600" smtClean="0"/>
              <a:t>            </a:t>
            </a:r>
            <a:r>
              <a:rPr lang="en-US" altLang="ja-JP" sz="1600" smtClean="0">
                <a:solidFill>
                  <a:srgbClr val="FF0000"/>
                </a:solidFill>
              </a:rPr>
              <a:t>End Try</a:t>
            </a:r>
          </a:p>
          <a:p>
            <a:pPr>
              <a:buFontTx/>
              <a:buNone/>
            </a:pPr>
            <a:r>
              <a:rPr lang="en-US" altLang="ja-JP" sz="1600" smtClean="0"/>
              <a:t>            TextBox1.Text = TextBox1.Text + j.ToString() + " "</a:t>
            </a:r>
          </a:p>
          <a:p>
            <a:pPr>
              <a:buFontTx/>
              <a:buNone/>
            </a:pPr>
            <a:r>
              <a:rPr lang="en-US" altLang="ja-JP" sz="1600" smtClean="0"/>
              <a:t>        Next</a:t>
            </a:r>
          </a:p>
          <a:p>
            <a:pPr>
              <a:buFontTx/>
              <a:buNone/>
            </a:pPr>
            <a:r>
              <a:rPr lang="en-US" altLang="ja-JP" sz="1600" smtClean="0"/>
              <a:t>    End Sub</a:t>
            </a:r>
            <a:endParaRPr lang="ja-JP" altLang="en-US" sz="1800" smtClean="0"/>
          </a:p>
          <a:p>
            <a:pPr>
              <a:buFontTx/>
              <a:buNone/>
            </a:pPr>
            <a:endParaRPr lang="ja-JP" altLang="en-US" sz="1800" smtClean="0"/>
          </a:p>
          <a:p>
            <a:endParaRPr lang="ja-JP" altLang="en-US"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タイトル 1"/>
          <p:cNvSpPr>
            <a:spLocks noGrp="1"/>
          </p:cNvSpPr>
          <p:nvPr>
            <p:ph type="title"/>
          </p:nvPr>
        </p:nvSpPr>
        <p:spPr/>
        <p:txBody>
          <a:bodyPr/>
          <a:lstStyle/>
          <a:p>
            <a:r>
              <a:rPr kumimoji="1" lang="en-US" altLang="ja-JP" sz="3600" smtClean="0"/>
              <a:t>.NET</a:t>
            </a:r>
            <a:r>
              <a:rPr kumimoji="1" lang="ja-JP" altLang="en-US" sz="3600" smtClean="0"/>
              <a:t>での例外処理は？</a:t>
            </a:r>
          </a:p>
        </p:txBody>
      </p:sp>
      <p:sp>
        <p:nvSpPr>
          <p:cNvPr id="10243" name="テキスト プレースホルダ 2"/>
          <p:cNvSpPr>
            <a:spLocks noGrp="1"/>
          </p:cNvSpPr>
          <p:nvPr>
            <p:ph type="body" idx="1"/>
          </p:nvPr>
        </p:nvSpPr>
        <p:spPr/>
        <p:txBody>
          <a:bodyPr/>
          <a:lstStyle/>
          <a:p>
            <a:r>
              <a:rPr lang="en-US" altLang="ja-JP" smtClean="0"/>
              <a:t>Microsoft .NET</a:t>
            </a:r>
            <a:r>
              <a:rPr lang="ja-JP" altLang="en-US" smtClean="0"/>
              <a:t>では「</a:t>
            </a:r>
            <a:r>
              <a:rPr lang="en-US" b="1" smtClean="0"/>
              <a:t> </a:t>
            </a:r>
            <a:r>
              <a:rPr lang="en-US" altLang="ja-JP" b="1" smtClean="0"/>
              <a:t>Try...Catch...Finally</a:t>
            </a:r>
            <a:r>
              <a:rPr lang="en-US" altLang="ja-JP" smtClean="0"/>
              <a:t> </a:t>
            </a:r>
            <a:r>
              <a:rPr lang="ja-JP" altLang="en-US" smtClean="0"/>
              <a:t>ブロック」でエラーをハンドルする</a:t>
            </a:r>
            <a:endParaRPr lang="en-US" altLang="ja-JP" smtClean="0"/>
          </a:p>
          <a:p>
            <a:pPr>
              <a:buFontTx/>
              <a:buNone/>
            </a:pPr>
            <a:r>
              <a:rPr lang="en-US" altLang="ja-JP" sz="1600" smtClean="0"/>
              <a:t>Private Sub Button3_Click(ByVal sender As System.Object, ByVal e As System.EventArgs) Handles Button3.Click</a:t>
            </a:r>
          </a:p>
          <a:p>
            <a:pPr>
              <a:buFontTx/>
              <a:buNone/>
            </a:pPr>
            <a:r>
              <a:rPr lang="en-US" altLang="ja-JP" sz="1600" smtClean="0"/>
              <a:t>        Dim i As Integer</a:t>
            </a:r>
          </a:p>
          <a:p>
            <a:pPr>
              <a:buFontTx/>
              <a:buNone/>
            </a:pPr>
            <a:r>
              <a:rPr lang="en-US" altLang="ja-JP" sz="1600" smtClean="0"/>
              <a:t>        TextBox1.Text = " "</a:t>
            </a:r>
          </a:p>
          <a:p>
            <a:pPr>
              <a:buFontTx/>
              <a:buNone/>
            </a:pPr>
            <a:r>
              <a:rPr lang="en-US" altLang="ja-JP" sz="1600" smtClean="0"/>
              <a:t>        For i = -2 To 2</a:t>
            </a:r>
          </a:p>
          <a:p>
            <a:pPr>
              <a:buFontTx/>
              <a:buNone/>
            </a:pPr>
            <a:r>
              <a:rPr lang="en-US" altLang="ja-JP" sz="1600" smtClean="0"/>
              <a:t>            Dim j As Integer</a:t>
            </a:r>
          </a:p>
          <a:p>
            <a:pPr>
              <a:buFontTx/>
              <a:buNone/>
            </a:pPr>
            <a:r>
              <a:rPr lang="en-US" altLang="ja-JP" sz="1600" smtClean="0"/>
              <a:t>            </a:t>
            </a:r>
            <a:r>
              <a:rPr lang="en-US" altLang="ja-JP" sz="1600" smtClean="0">
                <a:solidFill>
                  <a:srgbClr val="FF0000"/>
                </a:solidFill>
              </a:rPr>
              <a:t>Try</a:t>
            </a:r>
          </a:p>
          <a:p>
            <a:pPr>
              <a:buFontTx/>
              <a:buNone/>
            </a:pPr>
            <a:r>
              <a:rPr lang="en-US" altLang="ja-JP" sz="1600" smtClean="0"/>
              <a:t>                j = 10 \ i</a:t>
            </a:r>
          </a:p>
          <a:p>
            <a:pPr>
              <a:buFontTx/>
              <a:buNone/>
            </a:pPr>
            <a:r>
              <a:rPr lang="en-US" altLang="ja-JP" sz="1600" smtClean="0"/>
              <a:t>            </a:t>
            </a:r>
            <a:r>
              <a:rPr lang="en-US" altLang="ja-JP" sz="1600" smtClean="0">
                <a:solidFill>
                  <a:srgbClr val="FF0000"/>
                </a:solidFill>
              </a:rPr>
              <a:t>Catch</a:t>
            </a:r>
            <a:r>
              <a:rPr lang="en-US" altLang="ja-JP" sz="1600" smtClean="0"/>
              <a:t> ex As DivideByZeroException</a:t>
            </a:r>
          </a:p>
          <a:p>
            <a:pPr>
              <a:buFontTx/>
              <a:buNone/>
            </a:pPr>
            <a:r>
              <a:rPr lang="en-US" altLang="ja-JP" sz="1600" smtClean="0"/>
              <a:t>                TextBox1.Text = TextBox1.Text + "∞" + " "</a:t>
            </a:r>
          </a:p>
          <a:p>
            <a:pPr>
              <a:buFontTx/>
              <a:buNone/>
            </a:pPr>
            <a:r>
              <a:rPr lang="en-US" altLang="ja-JP" sz="1600" smtClean="0"/>
              <a:t>            </a:t>
            </a:r>
            <a:r>
              <a:rPr lang="en-US" altLang="ja-JP" sz="1600" smtClean="0">
                <a:solidFill>
                  <a:srgbClr val="FF0000"/>
                </a:solidFill>
              </a:rPr>
              <a:t>End Try</a:t>
            </a:r>
          </a:p>
          <a:p>
            <a:pPr>
              <a:buFontTx/>
              <a:buNone/>
            </a:pPr>
            <a:r>
              <a:rPr lang="en-US" altLang="ja-JP" sz="1600" smtClean="0"/>
              <a:t>            TextBox1.Text = TextBox1.Text + j.ToString() + " "</a:t>
            </a:r>
          </a:p>
          <a:p>
            <a:pPr>
              <a:buFontTx/>
              <a:buNone/>
            </a:pPr>
            <a:r>
              <a:rPr lang="en-US" altLang="ja-JP" sz="1600" smtClean="0"/>
              <a:t>        Next</a:t>
            </a:r>
          </a:p>
          <a:p>
            <a:pPr>
              <a:buFontTx/>
              <a:buNone/>
            </a:pPr>
            <a:r>
              <a:rPr lang="en-US" altLang="ja-JP" sz="1600" smtClean="0"/>
              <a:t>    End Sub</a:t>
            </a:r>
            <a:endParaRPr lang="ja-JP" altLang="en-US" sz="1800" smtClean="0"/>
          </a:p>
          <a:p>
            <a:pPr>
              <a:buFontTx/>
              <a:buNone/>
            </a:pPr>
            <a:endParaRPr lang="ja-JP" altLang="en-US" sz="1800" smtClean="0"/>
          </a:p>
          <a:p>
            <a:endParaRPr lang="ja-JP" altLang="en-US"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プレゼンテーション1">
  <a:themeElements>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プレゼンテーション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extraClrScheme>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プレゼンテーション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プレゼンテーション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プレゼンテーション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プレゼンテーション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プレゼンテーション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プレゼンテーション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プレゼンテーション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プレゼンテーション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プレゼンテーション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プレゼンテーション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プレゼンテーション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1432</TotalTime>
  <Words>1499</Words>
  <Application>Microsoft Office PowerPoint</Application>
  <PresentationFormat>画面に合わせる (4:3)</PresentationFormat>
  <Paragraphs>225</Paragraphs>
  <Slides>22</Slides>
  <Notes>1</Notes>
  <HiddenSlides>0</HiddenSlides>
  <MMClips>0</MMClips>
  <ScaleCrop>false</ScaleCrop>
  <HeadingPairs>
    <vt:vector size="4" baseType="variant">
      <vt:variant>
        <vt:lpstr>テーマ</vt:lpstr>
      </vt:variant>
      <vt:variant>
        <vt:i4>1</vt:i4>
      </vt:variant>
      <vt:variant>
        <vt:lpstr>スライド タイトル</vt:lpstr>
      </vt:variant>
      <vt:variant>
        <vt:i4>22</vt:i4>
      </vt:variant>
    </vt:vector>
  </HeadingPairs>
  <TitlesOfParts>
    <vt:vector size="23" baseType="lpstr">
      <vt:lpstr>プレゼンテーション1</vt:lpstr>
      <vt:lpstr>Exceptionのしくみ ～いまさら聞けない例外設計～</vt:lpstr>
      <vt:lpstr>agenda</vt:lpstr>
      <vt:lpstr>例外って？</vt:lpstr>
      <vt:lpstr>例外は何が便利？</vt:lpstr>
      <vt:lpstr>例外は何が便利？</vt:lpstr>
      <vt:lpstr>VB6時代の例外処理は？</vt:lpstr>
      <vt:lpstr>VB6時代の例外処理は？</vt:lpstr>
      <vt:lpstr>.NETでの例外処理は？</vt:lpstr>
      <vt:lpstr>.NETでの例外処理は？</vt:lpstr>
      <vt:lpstr>.NETでの例外処理は？</vt:lpstr>
      <vt:lpstr>.NETでOnErrorは使えるの？</vt:lpstr>
      <vt:lpstr>.NETでOnErrorは使えるの？</vt:lpstr>
      <vt:lpstr>Exceptionの仕組み</vt:lpstr>
      <vt:lpstr>Exceptionの仕組み</vt:lpstr>
      <vt:lpstr>Exceptionの仕組み</vt:lpstr>
      <vt:lpstr>System.Exceptionと派生クラス</vt:lpstr>
      <vt:lpstr>Application Exceptionとは？</vt:lpstr>
      <vt:lpstr>なぜ例外設計が必要なのか？</vt:lpstr>
      <vt:lpstr>例外設計のコツ</vt:lpstr>
      <vt:lpstr>例外設計のコツ</vt:lpstr>
      <vt:lpstr>例外設計のコツ</vt:lpstr>
      <vt:lpstr>参考出典</vt:lpstr>
    </vt:vector>
  </TitlesOfParts>
  <Company>UG Software.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わんくま同盟 大阪勉強会 #1</dc:title>
  <dc:creator>中 博俊</dc:creator>
  <cp:lastModifiedBy>中　博俊</cp:lastModifiedBy>
  <cp:revision>127</cp:revision>
  <dcterms:created xsi:type="dcterms:W3CDTF">2006-05-15T04:25:02Z</dcterms:created>
  <dcterms:modified xsi:type="dcterms:W3CDTF">2007-07-24T13:11:43Z</dcterms:modified>
  <cp:contentStatus>最終版</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