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26"/>
  </p:notesMasterIdLst>
  <p:sldIdLst>
    <p:sldId id="256" r:id="rId3"/>
    <p:sldId id="262" r:id="rId4"/>
    <p:sldId id="263" r:id="rId5"/>
    <p:sldId id="264" r:id="rId6"/>
    <p:sldId id="266" r:id="rId7"/>
    <p:sldId id="267" r:id="rId8"/>
    <p:sldId id="268" r:id="rId9"/>
    <p:sldId id="270" r:id="rId10"/>
    <p:sldId id="265" r:id="rId11"/>
    <p:sldId id="269" r:id="rId12"/>
    <p:sldId id="271" r:id="rId13"/>
    <p:sldId id="272" r:id="rId14"/>
    <p:sldId id="273" r:id="rId15"/>
    <p:sldId id="274" r:id="rId16"/>
    <p:sldId id="276" r:id="rId17"/>
    <p:sldId id="275" r:id="rId18"/>
    <p:sldId id="281" r:id="rId19"/>
    <p:sldId id="283" r:id="rId20"/>
    <p:sldId id="282" r:id="rId21"/>
    <p:sldId id="277" r:id="rId22"/>
    <p:sldId id="278" r:id="rId23"/>
    <p:sldId id="279" r:id="rId24"/>
    <p:sldId id="280"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68353" autoAdjust="0"/>
  </p:normalViewPr>
  <p:slideViewPr>
    <p:cSldViewPr>
      <p:cViewPr varScale="1">
        <p:scale>
          <a:sx n="64" d="100"/>
          <a:sy n="64" d="100"/>
        </p:scale>
        <p:origin x="-55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AC00F7-62AA-47FD-941F-E3382A32C3BF}" type="datetimeFigureOut">
              <a:rPr kumimoji="1" lang="ja-JP" altLang="en-US" smtClean="0"/>
              <a:pPr/>
              <a:t>2007/8/14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94F4FC-7FCB-4326-A67A-DAAA7DCF2AA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じゃ、オブジェクト指向以前のもっとわれわれが理解できるところにさかのぼってみましょう</a:t>
            </a:r>
            <a:endParaRPr kumimoji="1" lang="ja-JP" altLang="en-US" dirty="0"/>
          </a:p>
        </p:txBody>
      </p:sp>
      <p:sp>
        <p:nvSpPr>
          <p:cNvPr id="4" name="スライド番号プレースホルダ 3"/>
          <p:cNvSpPr>
            <a:spLocks noGrp="1"/>
          </p:cNvSpPr>
          <p:nvPr>
            <p:ph type="sldNum" sz="quarter" idx="10"/>
          </p:nvPr>
        </p:nvSpPr>
        <p:spPr/>
        <p:txBody>
          <a:bodyPr/>
          <a:lstStyle/>
          <a:p>
            <a:fld id="{5A94F4FC-7FCB-4326-A67A-DAAA7DCF2AA9}" type="slidenum">
              <a:rPr kumimoji="1" lang="ja-JP" altLang="en-US" smtClean="0"/>
              <a:pPr/>
              <a:t>4</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A94F4FC-7FCB-4326-A67A-DAAA7DCF2AA9}" type="slidenum">
              <a:rPr kumimoji="1" lang="ja-JP" altLang="en-US" smtClean="0"/>
              <a:pPr/>
              <a:t>5</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A94F4FC-7FCB-4326-A67A-DAAA7DCF2AA9}" type="slidenum">
              <a:rPr kumimoji="1" lang="ja-JP" altLang="en-US" smtClean="0"/>
              <a:pPr/>
              <a:t>8</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A94F4FC-7FCB-4326-A67A-DAAA7DCF2AA9}" type="slidenum">
              <a:rPr kumimoji="1" lang="ja-JP" altLang="en-US" smtClean="0"/>
              <a:pPr/>
              <a:t>10</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A94F4FC-7FCB-4326-A67A-DAAA7DCF2AA9}" type="slidenum">
              <a:rPr kumimoji="1" lang="ja-JP" altLang="en-US" smtClean="0"/>
              <a:pPr/>
              <a:t>11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4.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 descr="C:\Users\localnaka\Desktop\wankuma-logo20.bmp"/>
          <p:cNvPicPr>
            <a:picLocks noChangeAspect="1" noChangeArrowheads="1"/>
          </p:cNvPicPr>
          <p:nvPr/>
        </p:nvPicPr>
        <p:blipFill>
          <a:blip r:embed="rId14"/>
          <a:srcRect/>
          <a:stretch>
            <a:fillRect/>
          </a:stretch>
        </p:blipFill>
        <p:spPr bwMode="auto">
          <a:xfrm>
            <a:off x="0" y="0"/>
            <a:ext cx="9144000" cy="64643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pic>
        <p:nvPicPr>
          <p:cNvPr id="1029" name="Picture 4"/>
          <p:cNvPicPr>
            <a:picLocks noChangeAspect="1" noChangeArrowheads="1"/>
          </p:cNvPicPr>
          <p:nvPr/>
        </p:nvPicPr>
        <p:blipFill>
          <a:blip r:embed="rId15"/>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dirty="0" err="1">
                <a:solidFill>
                  <a:schemeClr val="tx2"/>
                </a:solidFill>
                <a:ea typeface="ＭＳ Ｐゴシック" pitchFamily="50" charset="-128"/>
              </a:rPr>
              <a:t>わんくま</a:t>
            </a:r>
            <a:r>
              <a:rPr kumimoji="0" lang="ja-JP" altLang="en-US" sz="2400" dirty="0">
                <a:solidFill>
                  <a:schemeClr val="tx2"/>
                </a:solidFill>
                <a:ea typeface="ＭＳ Ｐゴシック" pitchFamily="50" charset="-128"/>
              </a:rPr>
              <a:t>同盟 </a:t>
            </a:r>
            <a:r>
              <a:rPr kumimoji="0" lang="ja-JP" altLang="en-US" sz="2400" dirty="0" smtClean="0">
                <a:solidFill>
                  <a:schemeClr val="tx2"/>
                </a:solidFill>
                <a:ea typeface="ＭＳ Ｐゴシック" pitchFamily="50" charset="-128"/>
              </a:rPr>
              <a:t>東京勉強会 </a:t>
            </a:r>
            <a:r>
              <a:rPr kumimoji="0" lang="en-US" altLang="ja-JP" sz="2400" smtClean="0">
                <a:solidFill>
                  <a:schemeClr val="tx2"/>
                </a:solidFill>
                <a:ea typeface="ＭＳ Ｐゴシック" pitchFamily="50" charset="-128"/>
              </a:rPr>
              <a:t>#10 </a:t>
            </a:r>
            <a:r>
              <a:rPr kumimoji="0" lang="ja-JP" altLang="en-US" sz="2400" smtClean="0">
                <a:solidFill>
                  <a:schemeClr val="tx2"/>
                </a:solidFill>
                <a:ea typeface="ＭＳ Ｐゴシック" pitchFamily="50" charset="-128"/>
              </a:rPr>
              <a:t>オブジェクト指向</a:t>
            </a:r>
            <a:endParaRPr kumimoji="0" lang="en-US" altLang="ja-JP" sz="2400" dirty="0">
              <a:solidFill>
                <a:schemeClr val="tx2"/>
              </a:solidFill>
              <a:ea typeface="ＭＳ Ｐゴシック" pitchFamily="50" charset="-128"/>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東京勉強会 </a:t>
            </a:r>
            <a:r>
              <a:rPr kumimoji="0" lang="en-US" altLang="ja-JP" sz="2300" dirty="0" smtClean="0">
                <a:solidFill>
                  <a:schemeClr val="tx2"/>
                </a:solidFill>
                <a:ea typeface="ＭＳ Ｐゴシック" pitchFamily="50" charset="-128"/>
              </a:rPr>
              <a:t>#10 </a:t>
            </a:r>
            <a:r>
              <a:rPr kumimoji="0" lang="ja-JP" altLang="en-US" sz="2300" dirty="0" smtClean="0">
                <a:solidFill>
                  <a:schemeClr val="tx2"/>
                </a:solidFill>
                <a:ea typeface="ＭＳ Ｐゴシック" pitchFamily="50" charset="-128"/>
              </a:rPr>
              <a:t>オブジェクト指向 </a:t>
            </a:r>
            <a:r>
              <a:rPr kumimoji="0" lang="en-US" altLang="ja-JP" sz="2300" dirty="0" smtClean="0">
                <a:solidFill>
                  <a:schemeClr val="tx2"/>
                </a:solidFill>
                <a:ea typeface="ＭＳ Ｐゴシック" pitchFamily="50" charset="-128"/>
              </a:rPr>
              <a:t>#1</a:t>
            </a:r>
            <a:endParaRPr kumimoji="0" lang="en-US" altLang="ja-JP" sz="2300" dirty="0">
              <a:solidFill>
                <a:schemeClr val="tx2"/>
              </a:solidFill>
              <a:ea typeface="ＭＳ Ｐゴシック" pitchFamily="50" charset="-128"/>
            </a:endParaRPr>
          </a:p>
        </p:txBody>
      </p:sp>
      <p:pic>
        <p:nvPicPr>
          <p:cNvPr id="7" name="Picture 3" descr="C:\Users\localnaka\Desktop\3.png"/>
          <p:cNvPicPr>
            <a:picLocks noChangeAspect="1" noChangeArrowheads="1"/>
          </p:cNvPicPr>
          <p:nvPr/>
        </p:nvPicPr>
        <p:blipFill>
          <a:blip r:embed="rId14"/>
          <a:srcRect/>
          <a:stretch>
            <a:fillRect/>
          </a:stretch>
        </p:blipFill>
        <p:spPr bwMode="auto">
          <a:xfrm>
            <a:off x="357158" y="293120"/>
            <a:ext cx="8286808" cy="5709181"/>
          </a:xfrm>
          <a:prstGeom prst="rect">
            <a:avLst/>
          </a:prstGeom>
          <a:noFill/>
        </p:spPr>
      </p:pic>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sz="4400" dirty="0" smtClean="0">
                <a:latin typeface="HGP創英角ｺﾞｼｯｸUB" pitchFamily="50" charset="-128"/>
                <a:ea typeface="HGP創英角ｺﾞｼｯｸUB" pitchFamily="50" charset="-128"/>
              </a:rPr>
              <a:t>アンチパターンから考察する</a:t>
            </a:r>
            <a:r>
              <a:rPr lang="en-US" altLang="ja-JP" sz="4400" dirty="0" smtClean="0">
                <a:latin typeface="HGP創英角ｺﾞｼｯｸUB" pitchFamily="50" charset="-128"/>
                <a:ea typeface="HGP創英角ｺﾞｼｯｸUB" pitchFamily="50" charset="-128"/>
              </a:rPr>
              <a:t/>
            </a:r>
            <a:br>
              <a:rPr lang="en-US" altLang="ja-JP" sz="4400" dirty="0" smtClean="0">
                <a:latin typeface="HGP創英角ｺﾞｼｯｸUB" pitchFamily="50" charset="-128"/>
                <a:ea typeface="HGP創英角ｺﾞｼｯｸUB" pitchFamily="50" charset="-128"/>
              </a:rPr>
            </a:br>
            <a:r>
              <a:rPr lang="ja-JP" altLang="en-US" sz="4400" dirty="0" smtClean="0">
                <a:latin typeface="HGP創英角ｺﾞｼｯｸUB" pitchFamily="50" charset="-128"/>
                <a:ea typeface="HGP創英角ｺﾞｼｯｸUB" pitchFamily="50" charset="-128"/>
              </a:rPr>
              <a:t>オブジェクト指向</a:t>
            </a:r>
            <a:endParaRPr kumimoji="1" lang="ja-JP" altLang="en-US" sz="4400" dirty="0">
              <a:latin typeface="HGP創英角ｺﾞｼｯｸUB" pitchFamily="50" charset="-128"/>
              <a:ea typeface="HGP創英角ｺﾞｼｯｸUB" pitchFamily="50" charset="-128"/>
            </a:endParaRPr>
          </a:p>
        </p:txBody>
      </p:sp>
      <p:sp>
        <p:nvSpPr>
          <p:cNvPr id="3" name="サブタイトル 2"/>
          <p:cNvSpPr>
            <a:spLocks noGrp="1"/>
          </p:cNvSpPr>
          <p:nvPr>
            <p:ph type="subTitle" idx="1"/>
          </p:nvPr>
        </p:nvSpPr>
        <p:spPr/>
        <p:txBody>
          <a:bodyPr>
            <a:normAutofit fontScale="85000" lnSpcReduction="10000"/>
          </a:bodyPr>
          <a:lstStyle/>
          <a:p>
            <a:r>
              <a:rPr kumimoji="1" lang="ja-JP" altLang="en-US" dirty="0" smtClean="0">
                <a:latin typeface="HGS創英角ｺﾞｼｯｸUB" pitchFamily="50" charset="-128"/>
                <a:ea typeface="HGS創英角ｺﾞｼｯｸUB" pitchFamily="50" charset="-128"/>
              </a:rPr>
              <a:t>森　博之（ひろえむ）</a:t>
            </a:r>
            <a:endParaRPr kumimoji="1" lang="en-US" altLang="ja-JP" dirty="0" smtClean="0">
              <a:latin typeface="HGS創英角ｺﾞｼｯｸUB" pitchFamily="50" charset="-128"/>
              <a:ea typeface="HGS創英角ｺﾞｼｯｸUB" pitchFamily="50" charset="-128"/>
            </a:endParaRPr>
          </a:p>
          <a:p>
            <a:r>
              <a:rPr lang="en-US" altLang="ja-JP" sz="2000" dirty="0" smtClean="0">
                <a:latin typeface="HGS創英角ｺﾞｼｯｸUB" pitchFamily="50" charset="-128"/>
                <a:ea typeface="HGS創英角ｺﾞｼｯｸUB" pitchFamily="50" charset="-128"/>
              </a:rPr>
              <a:t>Microsoft MVP for Visual Developer – Visual C#</a:t>
            </a:r>
          </a:p>
          <a:p>
            <a:r>
              <a:rPr lang="ja-JP" altLang="en-US" dirty="0">
                <a:latin typeface="HGS創英角ｺﾞｼｯｸUB" pitchFamily="50" charset="-128"/>
                <a:ea typeface="HGS創英角ｺﾞｼｯｸUB" pitchFamily="50" charset="-128"/>
              </a:rPr>
              <a:t>ひろ</a:t>
            </a:r>
            <a:r>
              <a:rPr lang="ja-JP" altLang="en-US" dirty="0" smtClean="0">
                <a:latin typeface="HGS創英角ｺﾞｼｯｸUB" pitchFamily="50" charset="-128"/>
                <a:ea typeface="HGS創英角ｺﾞｼｯｸUB" pitchFamily="50" charset="-128"/>
              </a:rPr>
              <a:t>えむの日々是勉強＠</a:t>
            </a:r>
            <a:r>
              <a:rPr lang="ja-JP" altLang="en-US" dirty="0" err="1" smtClean="0">
                <a:latin typeface="HGS創英角ｺﾞｼｯｸUB" pitchFamily="50" charset="-128"/>
                <a:ea typeface="HGS創英角ｺﾞｼｯｸUB" pitchFamily="50" charset="-128"/>
              </a:rPr>
              <a:t>わんくま</a:t>
            </a:r>
            <a:r>
              <a:rPr lang="ja-JP" altLang="en-US" dirty="0" smtClean="0">
                <a:latin typeface="HGS創英角ｺﾞｼｯｸUB" pitchFamily="50" charset="-128"/>
                <a:ea typeface="HGS創英角ｺﾞｼｯｸUB" pitchFamily="50" charset="-128"/>
              </a:rPr>
              <a:t>同盟</a:t>
            </a:r>
            <a:endParaRPr lang="en-US" altLang="ja-JP" dirty="0" smtClean="0">
              <a:latin typeface="HGS創英角ｺﾞｼｯｸUB" pitchFamily="50" charset="-128"/>
              <a:ea typeface="HGS創英角ｺﾞｼｯｸUB" pitchFamily="50" charset="-128"/>
            </a:endParaRPr>
          </a:p>
          <a:p>
            <a:r>
              <a:rPr kumimoji="1" lang="en-US" altLang="ja-JP" dirty="0" smtClean="0">
                <a:latin typeface="HGS創英角ｺﾞｼｯｸUB" pitchFamily="50" charset="-128"/>
                <a:ea typeface="HGS創英角ｺﾞｼｯｸUB" pitchFamily="50" charset="-128"/>
              </a:rPr>
              <a:t>http://blogs.wankuma.com/hirom/</a:t>
            </a:r>
            <a:endParaRPr kumimoji="1" lang="ja-JP" altLang="en-US" dirty="0">
              <a:latin typeface="HGS創英角ｺﾞｼｯｸUB" pitchFamily="50" charset="-128"/>
              <a:ea typeface="HGS創英角ｺﾞｼｯｸUB"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smtClean="0">
                <a:latin typeface="HGP創英角ｺﾞｼｯｸUB" pitchFamily="50" charset="-128"/>
                <a:ea typeface="HGP創英角ｺﾞｼｯｸUB" pitchFamily="50" charset="-128"/>
              </a:rPr>
              <a:t>プログラミングできない理由１</a:t>
            </a:r>
            <a:endParaRPr kumimoji="1" lang="ja-JP" altLang="en-US" sz="3200" dirty="0">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p:txBody>
          <a:bodyPr/>
          <a:lstStyle/>
          <a:p>
            <a:pPr>
              <a:buNone/>
            </a:pPr>
            <a:r>
              <a:rPr lang="ja-JP" altLang="en-US" dirty="0" smtClean="0">
                <a:latin typeface="HGP創英角ｺﾞｼｯｸUB" pitchFamily="50" charset="-128"/>
                <a:ea typeface="HGP創英角ｺﾞｼｯｸUB" pitchFamily="50" charset="-128"/>
              </a:rPr>
              <a:t>「入門書を読んで理解はできたが、プログラミングできない」</a:t>
            </a:r>
            <a:endParaRPr lang="en-US" altLang="ja-JP" dirty="0" smtClean="0">
              <a:latin typeface="HGP創英角ｺﾞｼｯｸUB" pitchFamily="50" charset="-128"/>
              <a:ea typeface="HGP創英角ｺﾞｼｯｸUB" pitchFamily="50" charset="-128"/>
            </a:endParaRPr>
          </a:p>
          <a:p>
            <a:pPr>
              <a:buNone/>
            </a:pPr>
            <a:endParaRPr lang="en-US" altLang="ja-JP" dirty="0" smtClean="0"/>
          </a:p>
          <a:p>
            <a:pPr>
              <a:buNone/>
            </a:pPr>
            <a:r>
              <a:rPr lang="en-US" altLang="ja-JP" dirty="0" smtClean="0">
                <a:solidFill>
                  <a:schemeClr val="accent2">
                    <a:lumMod val="75000"/>
                  </a:schemeClr>
                </a:solidFill>
                <a:latin typeface="HGP創英角ｺﾞｼｯｸUB" pitchFamily="50" charset="-128"/>
                <a:ea typeface="HGP創英角ｺﾞｼｯｸUB" pitchFamily="50" charset="-128"/>
              </a:rPr>
              <a:t>× </a:t>
            </a:r>
            <a:r>
              <a:rPr lang="ja-JP" altLang="en-US" dirty="0" smtClean="0">
                <a:solidFill>
                  <a:schemeClr val="accent2">
                    <a:lumMod val="75000"/>
                  </a:schemeClr>
                </a:solidFill>
                <a:latin typeface="HGP創英角ｺﾞｼｯｸUB" pitchFamily="50" charset="-128"/>
                <a:ea typeface="HGP創英角ｺﾞｼｯｸUB" pitchFamily="50" charset="-128"/>
              </a:rPr>
              <a:t>１）プログラムでやりたいことを理解する</a:t>
            </a:r>
            <a:endParaRPr lang="en-US" altLang="ja-JP" dirty="0" smtClean="0">
              <a:solidFill>
                <a:schemeClr val="accent2">
                  <a:lumMod val="75000"/>
                </a:schemeClr>
              </a:solidFill>
              <a:latin typeface="HGP創英角ｺﾞｼｯｸUB" pitchFamily="50" charset="-128"/>
              <a:ea typeface="HGP創英角ｺﾞｼｯｸUB" pitchFamily="50" charset="-128"/>
            </a:endParaRPr>
          </a:p>
          <a:p>
            <a:pPr>
              <a:buNone/>
            </a:pPr>
            <a:r>
              <a:rPr lang="en-US" altLang="ja-JP" dirty="0" smtClean="0">
                <a:solidFill>
                  <a:schemeClr val="accent2">
                    <a:lumMod val="75000"/>
                  </a:schemeClr>
                </a:solidFill>
                <a:latin typeface="HGP創英角ｺﾞｼｯｸUB" pitchFamily="50" charset="-128"/>
                <a:ea typeface="HGP創英角ｺﾞｼｯｸUB" pitchFamily="50" charset="-128"/>
              </a:rPr>
              <a:t>× </a:t>
            </a:r>
            <a:r>
              <a:rPr lang="ja-JP" altLang="en-US" dirty="0" smtClean="0">
                <a:solidFill>
                  <a:schemeClr val="accent2">
                    <a:lumMod val="75000"/>
                  </a:schemeClr>
                </a:solidFill>
                <a:latin typeface="HGP創英角ｺﾞｼｯｸUB" pitchFamily="50" charset="-128"/>
                <a:ea typeface="HGP創英角ｺﾞｼｯｸUB" pitchFamily="50" charset="-128"/>
              </a:rPr>
              <a:t>２）やりたいことを論理的に整理する</a:t>
            </a:r>
            <a:endParaRPr lang="en-US" altLang="ja-JP" dirty="0" smtClean="0">
              <a:solidFill>
                <a:schemeClr val="accent2">
                  <a:lumMod val="75000"/>
                </a:schemeClr>
              </a:solidFill>
              <a:latin typeface="HGP創英角ｺﾞｼｯｸUB" pitchFamily="50" charset="-128"/>
              <a:ea typeface="HGP創英角ｺﾞｼｯｸUB" pitchFamily="50" charset="-128"/>
            </a:endParaRPr>
          </a:p>
          <a:p>
            <a:pPr>
              <a:buNone/>
            </a:pPr>
            <a:r>
              <a:rPr lang="ja-JP" altLang="en-US" dirty="0" smtClean="0">
                <a:solidFill>
                  <a:srgbClr val="FF0000"/>
                </a:solidFill>
                <a:latin typeface="HGP創英角ｺﾞｼｯｸUB" pitchFamily="50" charset="-128"/>
                <a:ea typeface="HGP創英角ｺﾞｼｯｸUB" pitchFamily="50" charset="-128"/>
              </a:rPr>
              <a:t>○ ３）コンピュータ言語でそれを表現する</a:t>
            </a:r>
          </a:p>
          <a:p>
            <a:pPr>
              <a:buNone/>
            </a:pPr>
            <a:endParaRPr lang="en-US" altLang="ja-JP" dirty="0" smtClean="0"/>
          </a:p>
          <a:p>
            <a:pPr>
              <a:buNone/>
            </a:pPr>
            <a:endParaRPr kumimoji="1" lang="en-US" altLang="ja-JP" dirty="0" smtClean="0"/>
          </a:p>
          <a:p>
            <a:pPr>
              <a:buNone/>
            </a:pPr>
            <a:endParaRPr kumimoji="1" lang="en-US" altLang="ja-JP" dirty="0" smtClean="0"/>
          </a:p>
          <a:p>
            <a:pPr>
              <a:buNone/>
            </a:pP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checkerboard(across)">
                                      <p:cBhvr>
                                        <p:cTn id="10" dur="500"/>
                                        <p:tgtEl>
                                          <p:spTgt spid="3">
                                            <p:txEl>
                                              <p:pRg st="3" end="3"/>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checkerboard(across)">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smtClean="0">
                <a:latin typeface="HGP創英角ｺﾞｼｯｸUB" pitchFamily="50" charset="-128"/>
                <a:ea typeface="HGP創英角ｺﾞｼｯｸUB" pitchFamily="50" charset="-128"/>
              </a:rPr>
              <a:t>プログラミングできない理由２</a:t>
            </a:r>
            <a:endParaRPr kumimoji="1" lang="ja-JP" altLang="en-US" sz="3200" dirty="0">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p:txBody>
          <a:bodyPr/>
          <a:lstStyle/>
          <a:p>
            <a:pPr>
              <a:buNone/>
            </a:pPr>
            <a:r>
              <a:rPr kumimoji="1" lang="ja-JP" altLang="en-US" dirty="0" smtClean="0">
                <a:latin typeface="HGP創英角ｺﾞｼｯｸUB" pitchFamily="50" charset="-128"/>
                <a:ea typeface="HGP創英角ｺﾞｼｯｸUB" pitchFamily="50" charset="-128"/>
              </a:rPr>
              <a:t>「小さなプログラムなら作れるようになったけど、大きなプログラムがうまく作れない！」</a:t>
            </a:r>
            <a:endParaRPr kumimoji="1" lang="en-US" altLang="ja-JP" dirty="0" smtClean="0">
              <a:latin typeface="HGP創英角ｺﾞｼｯｸUB" pitchFamily="50" charset="-128"/>
              <a:ea typeface="HGP創英角ｺﾞｼｯｸUB" pitchFamily="50" charset="-128"/>
            </a:endParaRPr>
          </a:p>
          <a:p>
            <a:pPr>
              <a:buNone/>
            </a:pPr>
            <a:endParaRPr lang="en-US" altLang="ja-JP" dirty="0" smtClean="0">
              <a:latin typeface="HGP創英角ｺﾞｼｯｸUB" pitchFamily="50" charset="-128"/>
              <a:ea typeface="HGP創英角ｺﾞｼｯｸUB" pitchFamily="50" charset="-128"/>
            </a:endParaRPr>
          </a:p>
          <a:p>
            <a:pPr>
              <a:buNone/>
            </a:pPr>
            <a:r>
              <a:rPr lang="ja-JP" altLang="en-US" dirty="0" smtClean="0">
                <a:solidFill>
                  <a:srgbClr val="FF0000"/>
                </a:solidFill>
                <a:latin typeface="HGP創英角ｺﾞｼｯｸUB" pitchFamily="50" charset="-128"/>
                <a:ea typeface="HGP創英角ｺﾞｼｯｸUB" pitchFamily="50" charset="-128"/>
              </a:rPr>
              <a:t>○ </a:t>
            </a:r>
            <a:r>
              <a:rPr lang="en-US" altLang="ja-JP" dirty="0" smtClean="0">
                <a:latin typeface="HGP創英角ｺﾞｼｯｸUB" pitchFamily="50" charset="-128"/>
                <a:ea typeface="HGP創英角ｺﾞｼｯｸUB" pitchFamily="50" charset="-128"/>
              </a:rPr>
              <a:t>or</a:t>
            </a:r>
            <a:r>
              <a:rPr lang="en-US" altLang="ja-JP" dirty="0" smtClean="0">
                <a:solidFill>
                  <a:srgbClr val="FF0000"/>
                </a:solidFill>
                <a:latin typeface="HGP創英角ｺﾞｼｯｸUB" pitchFamily="50" charset="-128"/>
                <a:ea typeface="HGP創英角ｺﾞｼｯｸUB" pitchFamily="50" charset="-128"/>
              </a:rPr>
              <a:t> </a:t>
            </a:r>
            <a:r>
              <a:rPr lang="en-US" altLang="ja-JP" dirty="0" smtClean="0">
                <a:solidFill>
                  <a:srgbClr val="002060"/>
                </a:solidFill>
                <a:latin typeface="HGP創英角ｺﾞｼｯｸUB" pitchFamily="50" charset="-128"/>
                <a:ea typeface="HGP創英角ｺﾞｼｯｸUB" pitchFamily="50" charset="-128"/>
              </a:rPr>
              <a:t>×</a:t>
            </a:r>
            <a:r>
              <a:rPr lang="ja-JP" altLang="en-US" dirty="0" smtClean="0">
                <a:solidFill>
                  <a:srgbClr val="002060"/>
                </a:solidFill>
                <a:latin typeface="HGP創英角ｺﾞｼｯｸUB" pitchFamily="50" charset="-128"/>
                <a:ea typeface="HGP創英角ｺﾞｼｯｸUB" pitchFamily="50" charset="-128"/>
              </a:rPr>
              <a:t>１）プログラムでやりたいことを理解する</a:t>
            </a:r>
            <a:endParaRPr lang="en-US" altLang="ja-JP" dirty="0" smtClean="0">
              <a:solidFill>
                <a:srgbClr val="002060"/>
              </a:solidFill>
              <a:latin typeface="HGP創英角ｺﾞｼｯｸUB" pitchFamily="50" charset="-128"/>
              <a:ea typeface="HGP創英角ｺﾞｼｯｸUB" pitchFamily="50" charset="-128"/>
            </a:endParaRPr>
          </a:p>
          <a:p>
            <a:pPr>
              <a:buNone/>
            </a:pPr>
            <a:r>
              <a:rPr lang="ja-JP" altLang="en-US" dirty="0" smtClean="0">
                <a:solidFill>
                  <a:srgbClr val="FF0000"/>
                </a:solidFill>
                <a:latin typeface="HGP創英角ｺﾞｼｯｸUB" pitchFamily="50" charset="-128"/>
                <a:ea typeface="HGP創英角ｺﾞｼｯｸUB" pitchFamily="50" charset="-128"/>
              </a:rPr>
              <a:t>○        ２）やりたいことを論理的に整理する</a:t>
            </a:r>
            <a:endParaRPr lang="en-US" altLang="ja-JP" dirty="0" smtClean="0">
              <a:solidFill>
                <a:srgbClr val="FF0000"/>
              </a:solidFill>
              <a:latin typeface="HGP創英角ｺﾞｼｯｸUB" pitchFamily="50" charset="-128"/>
              <a:ea typeface="HGP創英角ｺﾞｼｯｸUB" pitchFamily="50" charset="-128"/>
            </a:endParaRPr>
          </a:p>
          <a:p>
            <a:pPr>
              <a:buNone/>
            </a:pPr>
            <a:r>
              <a:rPr lang="ja-JP" altLang="en-US" dirty="0" smtClean="0">
                <a:solidFill>
                  <a:srgbClr val="FF0000"/>
                </a:solidFill>
                <a:latin typeface="HGP創英角ｺﾞｼｯｸUB" pitchFamily="50" charset="-128"/>
                <a:ea typeface="HGP創英角ｺﾞｼｯｸUB" pitchFamily="50" charset="-128"/>
              </a:rPr>
              <a:t>○ </a:t>
            </a:r>
            <a:r>
              <a:rPr lang="en-US" altLang="ja-JP" dirty="0" smtClean="0">
                <a:latin typeface="HGP創英角ｺﾞｼｯｸUB" pitchFamily="50" charset="-128"/>
                <a:ea typeface="HGP創英角ｺﾞｼｯｸUB" pitchFamily="50" charset="-128"/>
              </a:rPr>
              <a:t>or</a:t>
            </a:r>
            <a:r>
              <a:rPr lang="en-US" altLang="ja-JP" dirty="0" smtClean="0">
                <a:solidFill>
                  <a:srgbClr val="FF0000"/>
                </a:solidFill>
                <a:latin typeface="HGP創英角ｺﾞｼｯｸUB" pitchFamily="50" charset="-128"/>
                <a:ea typeface="HGP創英角ｺﾞｼｯｸUB" pitchFamily="50" charset="-128"/>
              </a:rPr>
              <a:t> </a:t>
            </a:r>
            <a:r>
              <a:rPr lang="en-US" altLang="ja-JP" dirty="0" smtClean="0">
                <a:solidFill>
                  <a:srgbClr val="002060"/>
                </a:solidFill>
                <a:latin typeface="HGP創英角ｺﾞｼｯｸUB" pitchFamily="50" charset="-128"/>
                <a:ea typeface="HGP創英角ｺﾞｼｯｸUB" pitchFamily="50" charset="-128"/>
              </a:rPr>
              <a:t>×</a:t>
            </a:r>
            <a:r>
              <a:rPr lang="ja-JP" altLang="en-US" dirty="0" smtClean="0">
                <a:solidFill>
                  <a:srgbClr val="002060"/>
                </a:solidFill>
                <a:latin typeface="HGP創英角ｺﾞｼｯｸUB" pitchFamily="50" charset="-128"/>
                <a:ea typeface="HGP創英角ｺﾞｼｯｸUB" pitchFamily="50" charset="-128"/>
              </a:rPr>
              <a:t>３）コンピュータ言語でそれを表現する</a:t>
            </a:r>
          </a:p>
          <a:p>
            <a:pPr>
              <a:buNone/>
            </a:pPr>
            <a:endParaRPr kumimoji="1" lang="en-US" altLang="ja-JP" dirty="0" smtClean="0">
              <a:latin typeface="HGP創英角ｺﾞｼｯｸUB" pitchFamily="50" charset="-128"/>
              <a:ea typeface="HGP創英角ｺﾞｼｯｸUB" pitchFamily="50" charset="-128"/>
            </a:endParaRPr>
          </a:p>
          <a:p>
            <a:pPr>
              <a:buNone/>
            </a:pPr>
            <a:endParaRPr lang="en-US" altLang="ja-JP" dirty="0" smtClean="0"/>
          </a:p>
          <a:p>
            <a:pPr>
              <a:buNone/>
            </a:pP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checkerboard(across)">
                                      <p:cBhvr>
                                        <p:cTn id="10" dur="500"/>
                                        <p:tgtEl>
                                          <p:spTgt spid="3">
                                            <p:txEl>
                                              <p:pRg st="3" end="3"/>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checkerboard(across)">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latin typeface="HGP創英角ｺﾞｼｯｸUB" pitchFamily="50" charset="-128"/>
                <a:ea typeface="HGP創英角ｺﾞｼｯｸUB" pitchFamily="50" charset="-128"/>
              </a:rPr>
              <a:t>そこでオブジェクト指向！</a:t>
            </a:r>
            <a:r>
              <a:rPr lang="ja-JP" altLang="en-US" sz="3200" dirty="0" smtClean="0">
                <a:solidFill>
                  <a:srgbClr val="FF0000"/>
                </a:solidFill>
                <a:latin typeface="HGP創英角ｺﾞｼｯｸUB" pitchFamily="50" charset="-128"/>
                <a:ea typeface="HGP創英角ｺﾞｼｯｸUB" pitchFamily="50" charset="-128"/>
              </a:rPr>
              <a:t> </a:t>
            </a:r>
            <a:endParaRPr kumimoji="1" lang="ja-JP" altLang="en-US" sz="3200" dirty="0">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p:txBody>
          <a:bodyPr/>
          <a:lstStyle/>
          <a:p>
            <a:pPr algn="ctr">
              <a:buNone/>
            </a:pPr>
            <a:r>
              <a:rPr lang="ja-JP" altLang="en-US" dirty="0" smtClean="0">
                <a:latin typeface="HGP創英角ｺﾞｼｯｸUB" pitchFamily="50" charset="-128"/>
                <a:ea typeface="HGP創英角ｺﾞｼｯｸUB" pitchFamily="50" charset="-128"/>
              </a:rPr>
              <a:t>大きな問題に対処するための方法が必要！</a:t>
            </a:r>
            <a:endParaRPr lang="en-US" altLang="ja-JP" dirty="0" smtClean="0">
              <a:latin typeface="HGP創英角ｺﾞｼｯｸUB" pitchFamily="50" charset="-128"/>
              <a:ea typeface="HGP創英角ｺﾞｼｯｸUB" pitchFamily="50" charset="-128"/>
            </a:endParaRPr>
          </a:p>
          <a:p>
            <a:pPr algn="ctr">
              <a:buNone/>
            </a:pPr>
            <a:r>
              <a:rPr lang="ja-JP" altLang="en-US" dirty="0" smtClean="0">
                <a:latin typeface="HGP創英角ｺﾞｼｯｸUB" pitchFamily="50" charset="-128"/>
                <a:ea typeface="HGP創英角ｺﾞｼｯｸUB" pitchFamily="50" charset="-128"/>
              </a:rPr>
              <a:t>加えて素早く開発できる方法が必要！</a:t>
            </a:r>
            <a:endParaRPr lang="en-US" altLang="ja-JP" dirty="0" smtClean="0">
              <a:latin typeface="HGP創英角ｺﾞｼｯｸUB" pitchFamily="50" charset="-128"/>
              <a:ea typeface="HGP創英角ｺﾞｼｯｸUB" pitchFamily="50" charset="-128"/>
            </a:endParaRPr>
          </a:p>
          <a:p>
            <a:pPr algn="ctr">
              <a:buNone/>
            </a:pPr>
            <a:r>
              <a:rPr lang="ja-JP" altLang="en-US" dirty="0" smtClean="0">
                <a:latin typeface="HGP創英角ｺﾞｼｯｸUB" pitchFamily="50" charset="-128"/>
                <a:ea typeface="HGP創英角ｺﾞｼｯｸUB" pitchFamily="50" charset="-128"/>
              </a:rPr>
              <a:t>しかし、面倒で難しいプログラミング！</a:t>
            </a:r>
            <a:endParaRPr lang="en-US" altLang="ja-JP" dirty="0" smtClean="0">
              <a:latin typeface="HGP創英角ｺﾞｼｯｸUB" pitchFamily="50" charset="-128"/>
              <a:ea typeface="HGP創英角ｺﾞｼｯｸUB" pitchFamily="50" charset="-128"/>
            </a:endParaRPr>
          </a:p>
          <a:p>
            <a:pPr algn="ctr">
              <a:buNone/>
            </a:pPr>
            <a:r>
              <a:rPr lang="ja-JP" altLang="en-US" dirty="0" smtClean="0">
                <a:latin typeface="HGP創英角ｺﾞｼｯｸUB" pitchFamily="50" charset="-128"/>
                <a:ea typeface="HGP創英角ｺﾞｼｯｸUB" pitchFamily="50" charset="-128"/>
              </a:rPr>
              <a:t>なんとか</a:t>
            </a:r>
            <a:r>
              <a:rPr lang="ja-JP" altLang="en-US" dirty="0" err="1" smtClean="0">
                <a:latin typeface="HGP創英角ｺﾞｼｯｸUB" pitchFamily="50" charset="-128"/>
                <a:ea typeface="HGP創英角ｺﾞｼｯｸUB" pitchFamily="50" charset="-128"/>
              </a:rPr>
              <a:t>せねばっ！！</a:t>
            </a:r>
            <a:r>
              <a:rPr lang="ja-JP" altLang="en-US" dirty="0" smtClean="0">
                <a:latin typeface="HGP創英角ｺﾞｼｯｸUB" pitchFamily="50" charset="-128"/>
                <a:ea typeface="HGP創英角ｺﾞｼｯｸUB" pitchFamily="50" charset="-128"/>
              </a:rPr>
              <a:t>！</a:t>
            </a:r>
            <a:endParaRPr kumimoji="1" lang="en-US" altLang="ja-JP" dirty="0" smtClean="0">
              <a:latin typeface="HGP創英角ｺﾞｼｯｸUB" pitchFamily="50" charset="-128"/>
              <a:ea typeface="HGP創英角ｺﾞｼｯｸUB" pitchFamily="50" charset="-128"/>
            </a:endParaRPr>
          </a:p>
          <a:p>
            <a:pPr>
              <a:buNone/>
            </a:pPr>
            <a:endParaRPr lang="en-US" altLang="ja-JP" dirty="0" smtClean="0">
              <a:solidFill>
                <a:srgbClr val="FF0000"/>
              </a:solidFill>
              <a:latin typeface="HGP創英角ｺﾞｼｯｸUB" pitchFamily="50" charset="-128"/>
              <a:ea typeface="HGP創英角ｺﾞｼｯｸUB" pitchFamily="50" charset="-128"/>
            </a:endParaRPr>
          </a:p>
          <a:p>
            <a:pPr algn="ctr">
              <a:buNone/>
            </a:pPr>
            <a:r>
              <a:rPr lang="ja-JP" altLang="en-US" dirty="0" smtClean="0">
                <a:solidFill>
                  <a:srgbClr val="FF0000"/>
                </a:solidFill>
                <a:latin typeface="HGP創英角ｺﾞｼｯｸUB" pitchFamily="50" charset="-128"/>
                <a:ea typeface="HGP創英角ｺﾞｼｯｸUB" pitchFamily="50" charset="-128"/>
              </a:rPr>
              <a:t>　掌握できるよう整理ができる方法！</a:t>
            </a:r>
            <a:endParaRPr lang="en-US" altLang="ja-JP" dirty="0" smtClean="0">
              <a:solidFill>
                <a:srgbClr val="FF0000"/>
              </a:solidFill>
              <a:latin typeface="HGP創英角ｺﾞｼｯｸUB" pitchFamily="50" charset="-128"/>
              <a:ea typeface="HGP創英角ｺﾞｼｯｸUB" pitchFamily="50" charset="-128"/>
            </a:endParaRPr>
          </a:p>
          <a:p>
            <a:pPr>
              <a:buNone/>
            </a:pPr>
            <a:endParaRPr kumimoji="1" lang="en-US" altLang="ja-JP" dirty="0" smtClean="0">
              <a:solidFill>
                <a:srgbClr val="FF0000"/>
              </a:solidFill>
              <a:latin typeface="HGP創英角ｺﾞｼｯｸUB" pitchFamily="50" charset="-128"/>
              <a:ea typeface="HGP創英角ｺﾞｼｯｸUB" pitchFamily="50" charset="-128"/>
            </a:endParaRPr>
          </a:p>
          <a:p>
            <a:pPr algn="ctr">
              <a:buNone/>
            </a:pPr>
            <a:r>
              <a:rPr kumimoji="1" lang="ja-JP" altLang="en-US" dirty="0" smtClean="0">
                <a:solidFill>
                  <a:srgbClr val="FF0000"/>
                </a:solidFill>
                <a:latin typeface="HGP創英角ｺﾞｼｯｸUB" pitchFamily="50" charset="-128"/>
                <a:ea typeface="HGP創英角ｺﾞｼｯｸUB" pitchFamily="50" charset="-128"/>
              </a:rPr>
              <a:t>オブジェクト指向！</a:t>
            </a:r>
            <a:endParaRPr kumimoji="1" lang="ja-JP" altLang="en-US" dirty="0">
              <a:solidFill>
                <a:srgbClr val="FF0000"/>
              </a:solidFill>
              <a:latin typeface="HGP創英角ｺﾞｼｯｸUB" pitchFamily="50" charset="-128"/>
              <a:ea typeface="HGP創英角ｺﾞｼｯｸUB"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8" presetClass="entr" presetSubtype="0" accel="10000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ppt_w</p:attrName>
                                        </p:attrNameLst>
                                      </p:cBhvr>
                                      <p:tavLst>
                                        <p:tav tm="0">
                                          <p:val>
                                            <p:strVal val="#ppt_w*2.5"/>
                                          </p:val>
                                        </p:tav>
                                        <p:tav tm="100000">
                                          <p:val>
                                            <p:strVal val="#ppt_w"/>
                                          </p:val>
                                        </p:tav>
                                      </p:tavLst>
                                    </p:anim>
                                    <p:anim calcmode="lin" valueType="num">
                                      <p:cBhvr>
                                        <p:cTn id="17" dur="500" fill="hold"/>
                                        <p:tgtEl>
                                          <p:spTgt spid="3">
                                            <p:txEl>
                                              <p:pRg st="1" end="1"/>
                                            </p:txEl>
                                          </p:spTgt>
                                        </p:tgtEl>
                                        <p:attrNameLst>
                                          <p:attrName>ppt_h</p:attrName>
                                        </p:attrNameLst>
                                      </p:cBhvr>
                                      <p:tavLst>
                                        <p:tav tm="0">
                                          <p:val>
                                            <p:strVal val="#ppt_h*0.01"/>
                                          </p:val>
                                        </p:tav>
                                        <p:tav tm="100000">
                                          <p:val>
                                            <p:strVal val="#ppt_h"/>
                                          </p:val>
                                        </p:tav>
                                      </p:tavLst>
                                    </p:anim>
                                    <p:anim calcmode="lin" valueType="num">
                                      <p:cBhvr>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500" fill="hold"/>
                                        <p:tgtEl>
                                          <p:spTgt spid="3">
                                            <p:txEl>
                                              <p:pRg st="1" end="1"/>
                                            </p:txEl>
                                          </p:spTgt>
                                        </p:tgtEl>
                                        <p:attrNameLst>
                                          <p:attrName>ppt_y</p:attrName>
                                        </p:attrNameLst>
                                      </p:cBhvr>
                                      <p:tavLst>
                                        <p:tav tm="0">
                                          <p:val>
                                            <p:strVal val="#ppt_h+1"/>
                                          </p:val>
                                        </p:tav>
                                        <p:tav tm="100000">
                                          <p:val>
                                            <p:strVal val="#ppt_y"/>
                                          </p:val>
                                        </p:tav>
                                      </p:tavLst>
                                    </p:anim>
                                    <p:animEffect transition="in" filter="fade">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8" presetClass="entr" presetSubtype="0" accel="10000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ppt_w</p:attrName>
                                        </p:attrNameLst>
                                      </p:cBhvr>
                                      <p:tavLst>
                                        <p:tav tm="0">
                                          <p:val>
                                            <p:strVal val="#ppt_w*2.5"/>
                                          </p:val>
                                        </p:tav>
                                        <p:tav tm="100000">
                                          <p:val>
                                            <p:strVal val="#ppt_w"/>
                                          </p:val>
                                        </p:tav>
                                      </p:tavLst>
                                    </p:anim>
                                    <p:anim calcmode="lin" valueType="num">
                                      <p:cBhvr>
                                        <p:cTn id="26" dur="500" fill="hold"/>
                                        <p:tgtEl>
                                          <p:spTgt spid="3">
                                            <p:txEl>
                                              <p:pRg st="2" end="2"/>
                                            </p:txEl>
                                          </p:spTgt>
                                        </p:tgtEl>
                                        <p:attrNameLst>
                                          <p:attrName>ppt_h</p:attrName>
                                        </p:attrNameLst>
                                      </p:cBhvr>
                                      <p:tavLst>
                                        <p:tav tm="0">
                                          <p:val>
                                            <p:strVal val="#ppt_h*0.01"/>
                                          </p:val>
                                        </p:tav>
                                        <p:tav tm="100000">
                                          <p:val>
                                            <p:strVal val="#ppt_h"/>
                                          </p:val>
                                        </p:tav>
                                      </p:tavLst>
                                    </p:anim>
                                    <p:anim calcmode="lin" valueType="num">
                                      <p:cBhvr>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500" fill="hold"/>
                                        <p:tgtEl>
                                          <p:spTgt spid="3">
                                            <p:txEl>
                                              <p:pRg st="2" end="2"/>
                                            </p:txEl>
                                          </p:spTgt>
                                        </p:tgtEl>
                                        <p:attrNameLst>
                                          <p:attrName>ppt_y</p:attrName>
                                        </p:attrNameLst>
                                      </p:cBhvr>
                                      <p:tavLst>
                                        <p:tav tm="0">
                                          <p:val>
                                            <p:strVal val="#ppt_h+1"/>
                                          </p:val>
                                        </p:tav>
                                        <p:tav tm="100000">
                                          <p:val>
                                            <p:strVal val="#ppt_y"/>
                                          </p:val>
                                        </p:tav>
                                      </p:tavLst>
                                    </p:anim>
                                    <p:animEffect transition="in" filter="fade">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8" presetClass="entr" presetSubtype="0" accel="100000"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ppt_w</p:attrName>
                                        </p:attrNameLst>
                                      </p:cBhvr>
                                      <p:tavLst>
                                        <p:tav tm="0">
                                          <p:val>
                                            <p:strVal val="#ppt_w*2.5"/>
                                          </p:val>
                                        </p:tav>
                                        <p:tav tm="100000">
                                          <p:val>
                                            <p:strVal val="#ppt_w"/>
                                          </p:val>
                                        </p:tav>
                                      </p:tavLst>
                                    </p:anim>
                                    <p:anim calcmode="lin" valueType="num">
                                      <p:cBhvr>
                                        <p:cTn id="35" dur="500" fill="hold"/>
                                        <p:tgtEl>
                                          <p:spTgt spid="3">
                                            <p:txEl>
                                              <p:pRg st="3" end="3"/>
                                            </p:txEl>
                                          </p:spTgt>
                                        </p:tgtEl>
                                        <p:attrNameLst>
                                          <p:attrName>ppt_h</p:attrName>
                                        </p:attrNameLst>
                                      </p:cBhvr>
                                      <p:tavLst>
                                        <p:tav tm="0">
                                          <p:val>
                                            <p:strVal val="#ppt_h*0.01"/>
                                          </p:val>
                                        </p:tav>
                                        <p:tav tm="100000">
                                          <p:val>
                                            <p:strVal val="#ppt_h"/>
                                          </p:val>
                                        </p:tav>
                                      </p:tavLst>
                                    </p:anim>
                                    <p:anim calcmode="lin" valueType="num">
                                      <p:cBhvr>
                                        <p:cTn id="3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3" end="3"/>
                                            </p:txEl>
                                          </p:spTgt>
                                        </p:tgtEl>
                                        <p:attrNameLst>
                                          <p:attrName>ppt_y</p:attrName>
                                        </p:attrNameLst>
                                      </p:cBhvr>
                                      <p:tavLst>
                                        <p:tav tm="0">
                                          <p:val>
                                            <p:strVal val="#ppt_h+1"/>
                                          </p:val>
                                        </p:tav>
                                        <p:tav tm="100000">
                                          <p:val>
                                            <p:strVal val="#ppt_y"/>
                                          </p:val>
                                        </p:tav>
                                      </p:tavLst>
                                    </p:anim>
                                    <p:animEffect transition="in" filter="fade">
                                      <p:cBhvr>
                                        <p:cTn id="38" dur="500"/>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8" presetClass="entr" presetSubtype="0" accel="100000"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p:cTn id="43" dur="500" fill="hold"/>
                                        <p:tgtEl>
                                          <p:spTgt spid="3">
                                            <p:txEl>
                                              <p:pRg st="5" end="5"/>
                                            </p:txEl>
                                          </p:spTgt>
                                        </p:tgtEl>
                                        <p:attrNameLst>
                                          <p:attrName>ppt_w</p:attrName>
                                        </p:attrNameLst>
                                      </p:cBhvr>
                                      <p:tavLst>
                                        <p:tav tm="0">
                                          <p:val>
                                            <p:strVal val="#ppt_w*2.5"/>
                                          </p:val>
                                        </p:tav>
                                        <p:tav tm="100000">
                                          <p:val>
                                            <p:strVal val="#ppt_w"/>
                                          </p:val>
                                        </p:tav>
                                      </p:tavLst>
                                    </p:anim>
                                    <p:anim calcmode="lin" valueType="num">
                                      <p:cBhvr>
                                        <p:cTn id="44" dur="500" fill="hold"/>
                                        <p:tgtEl>
                                          <p:spTgt spid="3">
                                            <p:txEl>
                                              <p:pRg st="5" end="5"/>
                                            </p:txEl>
                                          </p:spTgt>
                                        </p:tgtEl>
                                        <p:attrNameLst>
                                          <p:attrName>ppt_h</p:attrName>
                                        </p:attrNameLst>
                                      </p:cBhvr>
                                      <p:tavLst>
                                        <p:tav tm="0">
                                          <p:val>
                                            <p:strVal val="#ppt_h*0.01"/>
                                          </p:val>
                                        </p:tav>
                                        <p:tav tm="100000">
                                          <p:val>
                                            <p:strVal val="#ppt_h"/>
                                          </p:val>
                                        </p:tav>
                                      </p:tavLst>
                                    </p:anim>
                                    <p:anim calcmode="lin" valueType="num">
                                      <p:cBhvr>
                                        <p:cTn id="4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6" dur="500" fill="hold"/>
                                        <p:tgtEl>
                                          <p:spTgt spid="3">
                                            <p:txEl>
                                              <p:pRg st="5" end="5"/>
                                            </p:txEl>
                                          </p:spTgt>
                                        </p:tgtEl>
                                        <p:attrNameLst>
                                          <p:attrName>ppt_y</p:attrName>
                                        </p:attrNameLst>
                                      </p:cBhvr>
                                      <p:tavLst>
                                        <p:tav tm="0">
                                          <p:val>
                                            <p:strVal val="#ppt_h+1"/>
                                          </p:val>
                                        </p:tav>
                                        <p:tav tm="100000">
                                          <p:val>
                                            <p:strVal val="#ppt_y"/>
                                          </p:val>
                                        </p:tav>
                                      </p:tavLst>
                                    </p:anim>
                                    <p:animEffect transition="in" filter="fade">
                                      <p:cBhvr>
                                        <p:cTn id="47" dur="500"/>
                                        <p:tgtEl>
                                          <p:spTgt spid="3">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8" presetClass="entr" presetSubtype="0" accel="100000" fill="hold"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 calcmode="lin" valueType="num">
                                      <p:cBhvr>
                                        <p:cTn id="52" dur="500" fill="hold"/>
                                        <p:tgtEl>
                                          <p:spTgt spid="3">
                                            <p:txEl>
                                              <p:pRg st="7" end="7"/>
                                            </p:txEl>
                                          </p:spTgt>
                                        </p:tgtEl>
                                        <p:attrNameLst>
                                          <p:attrName>ppt_w</p:attrName>
                                        </p:attrNameLst>
                                      </p:cBhvr>
                                      <p:tavLst>
                                        <p:tav tm="0">
                                          <p:val>
                                            <p:strVal val="#ppt_w*2.5"/>
                                          </p:val>
                                        </p:tav>
                                        <p:tav tm="100000">
                                          <p:val>
                                            <p:strVal val="#ppt_w"/>
                                          </p:val>
                                        </p:tav>
                                      </p:tavLst>
                                    </p:anim>
                                    <p:anim calcmode="lin" valueType="num">
                                      <p:cBhvr>
                                        <p:cTn id="53" dur="500" fill="hold"/>
                                        <p:tgtEl>
                                          <p:spTgt spid="3">
                                            <p:txEl>
                                              <p:pRg st="7" end="7"/>
                                            </p:txEl>
                                          </p:spTgt>
                                        </p:tgtEl>
                                        <p:attrNameLst>
                                          <p:attrName>ppt_h</p:attrName>
                                        </p:attrNameLst>
                                      </p:cBhvr>
                                      <p:tavLst>
                                        <p:tav tm="0">
                                          <p:val>
                                            <p:strVal val="#ppt_h*0.01"/>
                                          </p:val>
                                        </p:tav>
                                        <p:tav tm="100000">
                                          <p:val>
                                            <p:strVal val="#ppt_h"/>
                                          </p:val>
                                        </p:tav>
                                      </p:tavLst>
                                    </p:anim>
                                    <p:anim calcmode="lin" valueType="num">
                                      <p:cBhvr>
                                        <p:cTn id="5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5" dur="500" fill="hold"/>
                                        <p:tgtEl>
                                          <p:spTgt spid="3">
                                            <p:txEl>
                                              <p:pRg st="7" end="7"/>
                                            </p:txEl>
                                          </p:spTgt>
                                        </p:tgtEl>
                                        <p:attrNameLst>
                                          <p:attrName>ppt_y</p:attrName>
                                        </p:attrNameLst>
                                      </p:cBhvr>
                                      <p:tavLst>
                                        <p:tav tm="0">
                                          <p:val>
                                            <p:strVal val="#ppt_h+1"/>
                                          </p:val>
                                        </p:tav>
                                        <p:tav tm="100000">
                                          <p:val>
                                            <p:strVal val="#ppt_y"/>
                                          </p:val>
                                        </p:tav>
                                      </p:tavLst>
                                    </p:anim>
                                    <p:animEffect transition="in" filter="fade">
                                      <p:cBhvr>
                                        <p:cTn id="5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smtClean="0">
                <a:latin typeface="HGP創英角ｺﾞｼｯｸUB" pitchFamily="50" charset="-128"/>
                <a:ea typeface="HGP創英角ｺﾞｼｯｸUB" pitchFamily="50" charset="-128"/>
              </a:rPr>
              <a:t>オブジェクト指向って必要ない！？</a:t>
            </a:r>
            <a:endParaRPr kumimoji="1" lang="ja-JP" altLang="en-US" sz="3200" dirty="0">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p:txBody>
          <a:bodyPr/>
          <a:lstStyle/>
          <a:p>
            <a:pPr algn="ctr">
              <a:buNone/>
            </a:pPr>
            <a:endParaRPr kumimoji="1" lang="en-US" altLang="ja-JP" dirty="0" smtClean="0">
              <a:latin typeface="HGP創英角ｺﾞｼｯｸUB" pitchFamily="50" charset="-128"/>
              <a:ea typeface="HGP創英角ｺﾞｼｯｸUB" pitchFamily="50" charset="-128"/>
            </a:endParaRPr>
          </a:p>
          <a:p>
            <a:pPr algn="ctr">
              <a:buNone/>
            </a:pPr>
            <a:endParaRPr kumimoji="1" lang="en-US" altLang="ja-JP" dirty="0" smtClean="0">
              <a:latin typeface="HGP創英角ｺﾞｼｯｸUB" pitchFamily="50" charset="-128"/>
              <a:ea typeface="HGP創英角ｺﾞｼｯｸUB" pitchFamily="50" charset="-128"/>
            </a:endParaRPr>
          </a:p>
          <a:p>
            <a:pPr algn="ctr">
              <a:buNone/>
            </a:pPr>
            <a:r>
              <a:rPr kumimoji="1" lang="ja-JP" altLang="en-US" dirty="0" smtClean="0">
                <a:latin typeface="HGP創英角ｺﾞｼｯｸUB" pitchFamily="50" charset="-128"/>
                <a:ea typeface="HGP創英角ｺﾞｼｯｸUB" pitchFamily="50" charset="-128"/>
              </a:rPr>
              <a:t>非オブジェクト指向言語を使っていた人</a:t>
            </a:r>
            <a:endParaRPr kumimoji="1" lang="en-US" altLang="ja-JP" dirty="0" smtClean="0">
              <a:latin typeface="HGP創英角ｺﾞｼｯｸUB" pitchFamily="50" charset="-128"/>
              <a:ea typeface="HGP創英角ｺﾞｼｯｸUB" pitchFamily="50" charset="-128"/>
            </a:endParaRPr>
          </a:p>
          <a:p>
            <a:pPr algn="ctr">
              <a:buNone/>
            </a:pPr>
            <a:r>
              <a:rPr lang="ja-JP" altLang="en-US" dirty="0" smtClean="0">
                <a:solidFill>
                  <a:schemeClr val="accent2">
                    <a:lumMod val="50000"/>
                  </a:schemeClr>
                </a:solidFill>
                <a:latin typeface="HGP創英角ｺﾞｼｯｸUB" pitchFamily="50" charset="-128"/>
                <a:ea typeface="HGP創英角ｺﾞｼｯｸUB" pitchFamily="50" charset="-128"/>
              </a:rPr>
              <a:t>「オブジェクト指向って別にいらなく</a:t>
            </a:r>
            <a:r>
              <a:rPr lang="ja-JP" altLang="en-US" dirty="0" err="1" smtClean="0">
                <a:solidFill>
                  <a:schemeClr val="accent2">
                    <a:lumMod val="50000"/>
                  </a:schemeClr>
                </a:solidFill>
                <a:latin typeface="HGP創英角ｺﾞｼｯｸUB" pitchFamily="50" charset="-128"/>
                <a:ea typeface="HGP創英角ｺﾞｼｯｸUB" pitchFamily="50" charset="-128"/>
              </a:rPr>
              <a:t>ね</a:t>
            </a:r>
            <a:r>
              <a:rPr lang="ja-JP" altLang="en-US" dirty="0" smtClean="0">
                <a:solidFill>
                  <a:schemeClr val="accent2">
                    <a:lumMod val="50000"/>
                  </a:schemeClr>
                </a:solidFill>
                <a:latin typeface="HGP創英角ｺﾞｼｯｸUB" pitchFamily="50" charset="-128"/>
                <a:ea typeface="HGP創英角ｺﾞｼｯｸUB" pitchFamily="50" charset="-128"/>
              </a:rPr>
              <a:t>？」</a:t>
            </a:r>
            <a:endParaRPr lang="en-US" altLang="ja-JP" dirty="0" smtClean="0">
              <a:solidFill>
                <a:schemeClr val="accent2">
                  <a:lumMod val="50000"/>
                </a:schemeClr>
              </a:solidFill>
              <a:latin typeface="HGP創英角ｺﾞｼｯｸUB" pitchFamily="50" charset="-128"/>
              <a:ea typeface="HGP創英角ｺﾞｼｯｸUB" pitchFamily="50" charset="-128"/>
            </a:endParaRPr>
          </a:p>
          <a:p>
            <a:pPr>
              <a:buNone/>
            </a:pPr>
            <a:endParaRPr lang="en-US" altLang="ja-JP" dirty="0" smtClean="0">
              <a:solidFill>
                <a:srgbClr val="FF0000"/>
              </a:solidFill>
              <a:latin typeface="HGP創英角ｺﾞｼｯｸUB" pitchFamily="50" charset="-128"/>
              <a:ea typeface="HGP創英角ｺﾞｼｯｸUB" pitchFamily="50" charset="-128"/>
            </a:endParaRPr>
          </a:p>
          <a:p>
            <a:pPr>
              <a:buNone/>
            </a:pPr>
            <a:r>
              <a:rPr lang="ja-JP" altLang="en-US" dirty="0" smtClean="0">
                <a:solidFill>
                  <a:srgbClr val="FF0000"/>
                </a:solidFill>
                <a:latin typeface="HGP創英角ｺﾞｼｯｸUB" pitchFamily="50" charset="-128"/>
                <a:ea typeface="HGP創英角ｺﾞｼｯｸUB" pitchFamily="50" charset="-128"/>
              </a:rPr>
              <a:t>→なくても確かにプログラミング可能！</a:t>
            </a:r>
            <a:endParaRPr lang="en-US" altLang="ja-JP" dirty="0" smtClean="0">
              <a:solidFill>
                <a:srgbClr val="FF0000"/>
              </a:solidFill>
              <a:latin typeface="HGP創英角ｺﾞｼｯｸUB" pitchFamily="50" charset="-128"/>
              <a:ea typeface="HGP創英角ｺﾞｼｯｸUB"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1" presetClass="entr" presetSubtype="0" fill="hold" nodeType="clickEffect">
                                  <p:stCondLst>
                                    <p:cond delay="0"/>
                                  </p:stCondLst>
                                  <p:iterate type="lt">
                                    <p:tmPct val="10000"/>
                                  </p:iterate>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p:cTn id="17"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19"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smtClean="0">
                <a:latin typeface="HGP創英角ｺﾞｼｯｸUB" pitchFamily="50" charset="-128"/>
                <a:ea typeface="HGP創英角ｺﾞｼｯｸUB" pitchFamily="50" charset="-128"/>
              </a:rPr>
              <a:t>オブジェクト指向は必要ない？</a:t>
            </a:r>
            <a:endParaRPr kumimoji="1" lang="ja-JP" altLang="en-US" sz="3200" dirty="0">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p:txBody>
          <a:bodyPr/>
          <a:lstStyle/>
          <a:p>
            <a:pPr>
              <a:buNone/>
            </a:pPr>
            <a:endParaRPr lang="en-US" altLang="ja-JP" dirty="0" smtClean="0"/>
          </a:p>
          <a:p>
            <a:pPr>
              <a:buNone/>
            </a:pPr>
            <a:endParaRPr kumimoji="1" lang="en-US" altLang="ja-JP" dirty="0" smtClean="0">
              <a:latin typeface="HGP創英角ｺﾞｼｯｸUB" pitchFamily="50" charset="-128"/>
              <a:ea typeface="HGP創英角ｺﾞｼｯｸUB" pitchFamily="50" charset="-128"/>
            </a:endParaRPr>
          </a:p>
          <a:p>
            <a:pPr algn="ctr">
              <a:buNone/>
            </a:pPr>
            <a:r>
              <a:rPr kumimoji="1" lang="ja-JP" altLang="en-US" dirty="0" smtClean="0">
                <a:latin typeface="HGP創英角ｺﾞｼｯｸUB" pitchFamily="50" charset="-128"/>
                <a:ea typeface="HGP創英角ｺﾞｼｯｸUB" pitchFamily="50" charset="-128"/>
              </a:rPr>
              <a:t>オブジェクト指向がわかる人に聞いてみよう！</a:t>
            </a:r>
            <a:endParaRPr kumimoji="1" lang="en-US" altLang="ja-JP" dirty="0" smtClean="0">
              <a:latin typeface="HGP創英角ｺﾞｼｯｸUB" pitchFamily="50" charset="-128"/>
              <a:ea typeface="HGP創英角ｺﾞｼｯｸUB" pitchFamily="50" charset="-128"/>
            </a:endParaRPr>
          </a:p>
          <a:p>
            <a:pPr>
              <a:buNone/>
            </a:pPr>
            <a:endParaRPr lang="en-US" altLang="ja-JP" dirty="0" smtClean="0">
              <a:latin typeface="HGP創英角ｺﾞｼｯｸUB" pitchFamily="50" charset="-128"/>
              <a:ea typeface="HGP創英角ｺﾞｼｯｸUB" pitchFamily="50" charset="-128"/>
            </a:endParaRPr>
          </a:p>
          <a:p>
            <a:pPr>
              <a:buNone/>
            </a:pPr>
            <a:r>
              <a:rPr kumimoji="1" lang="ja-JP" altLang="en-US" dirty="0" smtClean="0">
                <a:solidFill>
                  <a:schemeClr val="accent6">
                    <a:lumMod val="75000"/>
                  </a:schemeClr>
                </a:solidFill>
                <a:latin typeface="HGP創英角ｺﾞｼｯｸUB" pitchFamily="50" charset="-128"/>
                <a:ea typeface="HGP創英角ｺﾞｼｯｸUB" pitchFamily="50" charset="-128"/>
              </a:rPr>
              <a:t>→オブジェクト指向は必要ないと思いますか？</a:t>
            </a:r>
            <a:endParaRPr kumimoji="1" lang="en-US" altLang="ja-JP" dirty="0" smtClean="0">
              <a:solidFill>
                <a:schemeClr val="accent6">
                  <a:lumMod val="75000"/>
                </a:schemeClr>
              </a:solidFill>
              <a:latin typeface="HGP創英角ｺﾞｼｯｸUB" pitchFamily="50" charset="-128"/>
              <a:ea typeface="HGP創英角ｺﾞｼｯｸUB" pitchFamily="50" charset="-128"/>
            </a:endParaRPr>
          </a:p>
          <a:p>
            <a:pPr>
              <a:buNone/>
            </a:pPr>
            <a:endParaRPr lang="en-US" altLang="ja-JP" dirty="0" smtClean="0">
              <a:solidFill>
                <a:schemeClr val="accent6">
                  <a:lumMod val="75000"/>
                </a:schemeClr>
              </a:solidFill>
              <a:latin typeface="HGP創英角ｺﾞｼｯｸUB" pitchFamily="50" charset="-128"/>
              <a:ea typeface="HGP創英角ｺﾞｼｯｸUB" pitchFamily="50" charset="-128"/>
            </a:endParaRPr>
          </a:p>
          <a:p>
            <a:pPr>
              <a:buNone/>
            </a:pPr>
            <a:r>
              <a:rPr kumimoji="1" lang="ja-JP" altLang="en-US" dirty="0" smtClean="0">
                <a:solidFill>
                  <a:schemeClr val="accent6">
                    <a:lumMod val="75000"/>
                  </a:schemeClr>
                </a:solidFill>
                <a:latin typeface="HGP創英角ｺﾞｼｯｸUB" pitchFamily="50" charset="-128"/>
                <a:ea typeface="HGP創英角ｺﾞｼｯｸUB" pitchFamily="50" charset="-128"/>
              </a:rPr>
              <a:t>→構造化しかなかった頃に比べてどうですか？</a:t>
            </a:r>
            <a:endParaRPr kumimoji="1" lang="en-US" altLang="ja-JP" dirty="0" smtClean="0">
              <a:solidFill>
                <a:schemeClr val="accent6">
                  <a:lumMod val="75000"/>
                </a:schemeClr>
              </a:solidFill>
              <a:latin typeface="HGP創英角ｺﾞｼｯｸUB" pitchFamily="50" charset="-128"/>
              <a:ea typeface="HGP創英角ｺﾞｼｯｸUB"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4" end="4"/>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3">
                                            <p:txEl>
                                              <p:pRg st="6" end="6"/>
                                            </p:txEl>
                                          </p:spTgt>
                                        </p:tgtEl>
                                        <p:attrNameLst>
                                          <p:attrName>style.visibility</p:attrName>
                                        </p:attrNameLst>
                                      </p:cBhvr>
                                      <p:to>
                                        <p:strVal val="visible"/>
                                      </p:to>
                                    </p:set>
                                    <p:anim calcmode="lin" valueType="num">
                                      <p:cBhvr>
                                        <p:cTn id="16"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smtClean="0">
                <a:latin typeface="HGP創英角ｺﾞｼｯｸUB" pitchFamily="50" charset="-128"/>
                <a:ea typeface="HGP創英角ｺﾞｼｯｸUB" pitchFamily="50" charset="-128"/>
              </a:rPr>
              <a:t>必要となる理由</a:t>
            </a:r>
            <a:endParaRPr kumimoji="1" lang="ja-JP" altLang="en-US" sz="3200" dirty="0">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p:txBody>
          <a:bodyPr/>
          <a:lstStyle/>
          <a:p>
            <a:pPr>
              <a:buNone/>
            </a:pPr>
            <a:endParaRPr lang="en-US" altLang="ja-JP" dirty="0" smtClean="0"/>
          </a:p>
          <a:p>
            <a:pPr>
              <a:buNone/>
            </a:pPr>
            <a:endParaRPr lang="en-US" altLang="ja-JP" dirty="0" smtClean="0"/>
          </a:p>
          <a:p>
            <a:pPr algn="ctr">
              <a:buNone/>
            </a:pPr>
            <a:r>
              <a:rPr lang="ja-JP" altLang="en-US" dirty="0" smtClean="0">
                <a:latin typeface="HGP創英角ｺﾞｼｯｸUB" pitchFamily="50" charset="-128"/>
                <a:ea typeface="HGP創英角ｺﾞｼｯｸUB" pitchFamily="50" charset="-128"/>
              </a:rPr>
              <a:t>変更・追加が楽になるから？</a:t>
            </a:r>
            <a:endParaRPr lang="en-US" altLang="ja-JP" dirty="0" smtClean="0">
              <a:latin typeface="HGP創英角ｺﾞｼｯｸUB" pitchFamily="50" charset="-128"/>
              <a:ea typeface="HGP創英角ｺﾞｼｯｸUB" pitchFamily="50" charset="-128"/>
            </a:endParaRPr>
          </a:p>
          <a:p>
            <a:pPr algn="ctr">
              <a:buNone/>
            </a:pPr>
            <a:r>
              <a:rPr kumimoji="1" lang="ja-JP" altLang="en-US" dirty="0" smtClean="0">
                <a:latin typeface="HGP創英角ｺﾞｼｯｸUB" pitchFamily="50" charset="-128"/>
                <a:ea typeface="HGP創英角ｺﾞｼｯｸUB" pitchFamily="50" charset="-128"/>
              </a:rPr>
              <a:t>大量生産が楽になるから？</a:t>
            </a:r>
            <a:endParaRPr kumimoji="1" lang="en-US" altLang="ja-JP" dirty="0" smtClean="0">
              <a:latin typeface="HGP創英角ｺﾞｼｯｸUB" pitchFamily="50" charset="-128"/>
              <a:ea typeface="HGP創英角ｺﾞｼｯｸUB" pitchFamily="50" charset="-128"/>
            </a:endParaRPr>
          </a:p>
          <a:p>
            <a:pPr algn="ctr">
              <a:buNone/>
            </a:pPr>
            <a:r>
              <a:rPr kumimoji="1" lang="ja-JP" altLang="en-US" dirty="0" smtClean="0">
                <a:latin typeface="HGP創英角ｺﾞｼｯｸUB" pitchFamily="50" charset="-128"/>
                <a:ea typeface="HGP創英角ｺﾞｼｯｸUB" pitchFamily="50" charset="-128"/>
              </a:rPr>
              <a:t>短納期で仕上がるから？</a:t>
            </a:r>
            <a:endParaRPr kumimoji="1" lang="en-US" altLang="ja-JP" dirty="0" smtClean="0">
              <a:latin typeface="HGP創英角ｺﾞｼｯｸUB" pitchFamily="50" charset="-128"/>
              <a:ea typeface="HGP創英角ｺﾞｼｯｸUB"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3">
                                            <p:txEl>
                                              <p:pRg st="3" end="3"/>
                                            </p:txEl>
                                          </p:spTgt>
                                        </p:tgtEl>
                                        <p:attrNameLst>
                                          <p:attrName>style.visibility</p:attrName>
                                        </p:attrNameLst>
                                      </p:cBhvr>
                                      <p:to>
                                        <p:strVal val="visible"/>
                                      </p:to>
                                    </p:set>
                                    <p:anim calcmode="lin" valueType="num">
                                      <p:cBhvr>
                                        <p:cTn id="16"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smtClean="0">
                <a:latin typeface="HGP創英角ｺﾞｼｯｸUB" pitchFamily="50" charset="-128"/>
                <a:ea typeface="HGP創英角ｺﾞｼｯｸUB" pitchFamily="50" charset="-128"/>
              </a:rPr>
              <a:t>じゃなぜ必要なのか？</a:t>
            </a:r>
            <a:endParaRPr kumimoji="1" lang="ja-JP" altLang="en-US" sz="3200" dirty="0">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p:txBody>
          <a:bodyPr/>
          <a:lstStyle/>
          <a:p>
            <a:pPr>
              <a:buNone/>
            </a:pPr>
            <a:endParaRPr kumimoji="1" lang="en-US" altLang="ja-JP" dirty="0" smtClean="0"/>
          </a:p>
          <a:p>
            <a:pPr>
              <a:buNone/>
            </a:pPr>
            <a:endParaRPr lang="en-US" altLang="ja-JP" dirty="0" smtClean="0"/>
          </a:p>
          <a:p>
            <a:pPr algn="ctr">
              <a:buNone/>
            </a:pPr>
            <a:endParaRPr lang="en-US" altLang="ja-JP" dirty="0" smtClean="0">
              <a:latin typeface="HGP創英角ｺﾞｼｯｸUB" pitchFamily="50" charset="-128"/>
              <a:ea typeface="HGP創英角ｺﾞｼｯｸUB" pitchFamily="50" charset="-128"/>
            </a:endParaRPr>
          </a:p>
          <a:p>
            <a:pPr algn="ctr">
              <a:buNone/>
            </a:pPr>
            <a:r>
              <a:rPr lang="ja-JP" altLang="en-US" dirty="0" smtClean="0">
                <a:latin typeface="HGP創英角ｺﾞｼｯｸUB" pitchFamily="50" charset="-128"/>
                <a:ea typeface="HGP創英角ｺﾞｼｯｸUB" pitchFamily="50" charset="-128"/>
              </a:rPr>
              <a:t>オブジェクト指向が</a:t>
            </a:r>
            <a:endParaRPr lang="en-US" altLang="ja-JP" dirty="0" smtClean="0">
              <a:latin typeface="HGP創英角ｺﾞｼｯｸUB" pitchFamily="50" charset="-128"/>
              <a:ea typeface="HGP創英角ｺﾞｼｯｸUB" pitchFamily="50" charset="-128"/>
            </a:endParaRPr>
          </a:p>
          <a:p>
            <a:pPr algn="ctr">
              <a:buNone/>
            </a:pPr>
            <a:r>
              <a:rPr lang="ja-JP" altLang="en-US" dirty="0" smtClean="0">
                <a:latin typeface="HGP創英角ｺﾞｼｯｸUB" pitchFamily="50" charset="-128"/>
                <a:ea typeface="HGP創英角ｺﾞｼｯｸUB" pitchFamily="50" charset="-128"/>
              </a:rPr>
              <a:t>便利な道具であることが</a:t>
            </a:r>
            <a:r>
              <a:rPr kumimoji="1" lang="ja-JP" altLang="en-US" dirty="0" smtClean="0">
                <a:latin typeface="HGP創英角ｺﾞｼｯｸUB" pitchFamily="50" charset="-128"/>
                <a:ea typeface="HGP創英角ｺﾞｼｯｸUB" pitchFamily="50" charset="-128"/>
              </a:rPr>
              <a:t>わかっているから。</a:t>
            </a:r>
            <a:endParaRPr kumimoji="1" lang="ja-JP" altLang="en-US" dirty="0">
              <a:latin typeface="HGP創英角ｺﾞｼｯｸUB" pitchFamily="50" charset="-128"/>
              <a:ea typeface="HGP創英角ｺﾞｼｯｸUB"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heckerboard(across)">
                                      <p:cBhvr>
                                        <p:cTn id="7" dur="500"/>
                                        <p:tgtEl>
                                          <p:spTgt spid="3">
                                            <p:txEl>
                                              <p:pRg st="3" end="3"/>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checkerboard(across)">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smtClean="0">
                <a:latin typeface="HGP創英角ｺﾞｼｯｸUB" pitchFamily="50" charset="-128"/>
                <a:ea typeface="HGP創英角ｺﾞｼｯｸUB" pitchFamily="50" charset="-128"/>
              </a:rPr>
              <a:t>便利、便利とは聞くけど・・・</a:t>
            </a:r>
            <a:endParaRPr kumimoji="1" lang="ja-JP" altLang="en-US" sz="3200" dirty="0">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p:txBody>
          <a:bodyPr/>
          <a:lstStyle/>
          <a:p>
            <a:pPr algn="ctr">
              <a:buNone/>
            </a:pPr>
            <a:r>
              <a:rPr kumimoji="1" lang="ja-JP" altLang="en-US" dirty="0" smtClean="0">
                <a:latin typeface="HGP創英角ｺﾞｼｯｸUB" pitchFamily="50" charset="-128"/>
                <a:ea typeface="HGP創英角ｺﾞｼｯｸUB" pitchFamily="50" charset="-128"/>
              </a:rPr>
              <a:t>いったい何が便利なのよ！？</a:t>
            </a:r>
            <a:endParaRPr kumimoji="1" lang="en-US" altLang="ja-JP" dirty="0" smtClean="0">
              <a:latin typeface="HGP創英角ｺﾞｼｯｸUB" pitchFamily="50" charset="-128"/>
              <a:ea typeface="HGP創英角ｺﾞｼｯｸUB" pitchFamily="50" charset="-128"/>
            </a:endParaRPr>
          </a:p>
          <a:p>
            <a:pPr algn="ctr">
              <a:buNone/>
            </a:pPr>
            <a:endParaRPr kumimoji="1" lang="en-US" altLang="ja-JP" dirty="0" smtClean="0">
              <a:latin typeface="HGP創英角ｺﾞｼｯｸUB" pitchFamily="50" charset="-128"/>
              <a:ea typeface="HGP創英角ｺﾞｼｯｸUB" pitchFamily="50" charset="-128"/>
            </a:endParaRPr>
          </a:p>
          <a:p>
            <a:pPr algn="ctr">
              <a:buNone/>
            </a:pPr>
            <a:r>
              <a:rPr lang="ja-JP" altLang="en-US" dirty="0" smtClean="0">
                <a:latin typeface="HGP創英角ｺﾞｼｯｸUB" pitchFamily="50" charset="-128"/>
                <a:ea typeface="HGP創英角ｺﾞｼｯｸUB" pitchFamily="50" charset="-128"/>
              </a:rPr>
              <a:t>よく聞く利点。</a:t>
            </a:r>
            <a:endParaRPr lang="en-US" altLang="ja-JP" dirty="0" smtClean="0">
              <a:latin typeface="HGP創英角ｺﾞｼｯｸUB" pitchFamily="50" charset="-128"/>
              <a:ea typeface="HGP創英角ｺﾞｼｯｸUB" pitchFamily="50" charset="-128"/>
            </a:endParaRPr>
          </a:p>
          <a:p>
            <a:pPr algn="ctr">
              <a:buNone/>
            </a:pPr>
            <a:endParaRPr kumimoji="1" lang="en-US" altLang="ja-JP" dirty="0" smtClean="0">
              <a:latin typeface="HGP創英角ｺﾞｼｯｸUB" pitchFamily="50" charset="-128"/>
              <a:ea typeface="HGP創英角ｺﾞｼｯｸUB" pitchFamily="50" charset="-128"/>
            </a:endParaRPr>
          </a:p>
          <a:p>
            <a:pPr>
              <a:buNone/>
            </a:pPr>
            <a:r>
              <a:rPr lang="ja-JP" altLang="en-US" dirty="0" smtClean="0">
                <a:solidFill>
                  <a:srgbClr val="002060"/>
                </a:solidFill>
                <a:latin typeface="HGP創英角ｺﾞｼｯｸUB" pitchFamily="50" charset="-128"/>
                <a:ea typeface="HGP創英角ｺﾞｼｯｸUB" pitchFamily="50" charset="-128"/>
              </a:rPr>
              <a:t>　→拡張性が高い！？</a:t>
            </a:r>
            <a:endParaRPr kumimoji="1" lang="en-US" altLang="ja-JP" dirty="0" smtClean="0">
              <a:solidFill>
                <a:srgbClr val="002060"/>
              </a:solidFill>
              <a:latin typeface="HGP創英角ｺﾞｼｯｸUB" pitchFamily="50" charset="-128"/>
              <a:ea typeface="HGP創英角ｺﾞｼｯｸUB" pitchFamily="50" charset="-128"/>
            </a:endParaRPr>
          </a:p>
          <a:p>
            <a:pPr>
              <a:buNone/>
            </a:pPr>
            <a:r>
              <a:rPr lang="ja-JP" altLang="en-US" dirty="0" smtClean="0">
                <a:solidFill>
                  <a:srgbClr val="002060"/>
                </a:solidFill>
                <a:latin typeface="HGP創英角ｺﾞｼｯｸUB" pitchFamily="50" charset="-128"/>
                <a:ea typeface="HGP創英角ｺﾞｼｯｸUB" pitchFamily="50" charset="-128"/>
              </a:rPr>
              <a:t>　→再利用性が高い！？</a:t>
            </a:r>
            <a:endParaRPr lang="en-US" altLang="ja-JP" dirty="0" smtClean="0">
              <a:solidFill>
                <a:srgbClr val="002060"/>
              </a:solidFill>
              <a:latin typeface="HGP創英角ｺﾞｼｯｸUB" pitchFamily="50" charset="-128"/>
              <a:ea typeface="HGP創英角ｺﾞｼｯｸUB" pitchFamily="50" charset="-128"/>
            </a:endParaRPr>
          </a:p>
          <a:p>
            <a:pPr>
              <a:buNone/>
            </a:pPr>
            <a:r>
              <a:rPr kumimoji="1" lang="ja-JP" altLang="en-US" dirty="0" smtClean="0">
                <a:solidFill>
                  <a:srgbClr val="002060"/>
                </a:solidFill>
                <a:latin typeface="HGP創英角ｺﾞｼｯｸUB" pitchFamily="50" charset="-128"/>
                <a:ea typeface="HGP創英角ｺﾞｼｯｸUB" pitchFamily="50" charset="-128"/>
              </a:rPr>
              <a:t>　→納期短縮！？</a:t>
            </a:r>
            <a:endParaRPr kumimoji="1" lang="en-US" altLang="ja-JP" dirty="0" smtClean="0">
              <a:solidFill>
                <a:srgbClr val="002060"/>
              </a:solidFill>
              <a:latin typeface="HGP創英角ｺﾞｼｯｸUB" pitchFamily="50" charset="-128"/>
              <a:ea typeface="HGP創英角ｺﾞｼｯｸUB" pitchFamily="50" charset="-128"/>
            </a:endParaRPr>
          </a:p>
          <a:p>
            <a:pPr>
              <a:buNone/>
            </a:pPr>
            <a:r>
              <a:rPr lang="ja-JP" altLang="en-US" dirty="0" smtClean="0">
                <a:solidFill>
                  <a:srgbClr val="002060"/>
                </a:solidFill>
                <a:latin typeface="HGP創英角ｺﾞｼｯｸUB" pitchFamily="50" charset="-128"/>
                <a:ea typeface="HGP創英角ｺﾞｼｯｸUB" pitchFamily="50" charset="-128"/>
              </a:rPr>
              <a:t>　→人員削減！？</a:t>
            </a:r>
            <a:endParaRPr lang="en-US" altLang="ja-JP" dirty="0" smtClean="0">
              <a:solidFill>
                <a:srgbClr val="002060"/>
              </a:solidFill>
              <a:latin typeface="HGP創英角ｺﾞｼｯｸUB" pitchFamily="50" charset="-128"/>
              <a:ea typeface="HGP創英角ｺﾞｼｯｸUB" pitchFamily="50" charset="-128"/>
            </a:endParaRPr>
          </a:p>
          <a:p>
            <a:pPr>
              <a:buNone/>
            </a:pPr>
            <a:endParaRPr kumimoji="1" lang="ja-JP" altLang="en-US" dirty="0">
              <a:solidFill>
                <a:srgbClr val="002060"/>
              </a:solidFill>
              <a:latin typeface="HGP創英角ｺﾞｼｯｸUB" pitchFamily="50" charset="-128"/>
              <a:ea typeface="HGP創英角ｺﾞｼｯｸUB"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1" presetClass="entr" presetSubtype="0" fill="hold" nodeType="clickEffect">
                                  <p:stCondLst>
                                    <p:cond delay="0"/>
                                  </p:stCondLst>
                                  <p:iterate type="lt">
                                    <p:tmPct val="10000"/>
                                  </p:iterate>
                                  <p:childTnLst>
                                    <p:set>
                                      <p:cBhvr>
                                        <p:cTn id="17" dur="1" fill="hold">
                                          <p:stCondLst>
                                            <p:cond delay="0"/>
                                          </p:stCondLst>
                                        </p:cTn>
                                        <p:tgtEl>
                                          <p:spTgt spid="3">
                                            <p:txEl>
                                              <p:pRg st="4" end="4"/>
                                            </p:txEl>
                                          </p:spTgt>
                                        </p:tgtEl>
                                        <p:attrNameLst>
                                          <p:attrName>style.visibility</p:attrName>
                                        </p:attrNameLst>
                                      </p:cBhvr>
                                      <p:to>
                                        <p:strVal val="visible"/>
                                      </p:to>
                                    </p:set>
                                    <p:anim calcmode="lin" valueType="num">
                                      <p:cBhvr>
                                        <p:cTn id="18"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19"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20"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1"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2" dur="500" tmFilter="0,0; .5, 1; 1, 1"/>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1" presetClass="entr" presetSubtype="0" fill="hold" nodeType="clickEffect">
                                  <p:stCondLst>
                                    <p:cond delay="0"/>
                                  </p:stCondLst>
                                  <p:iterate type="lt">
                                    <p:tmPct val="10000"/>
                                  </p:iterate>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28"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29"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0"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1" dur="500" tmFilter="0,0; .5, 1; 1, 1"/>
                                        <p:tgtEl>
                                          <p:spTgt spid="3">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1" presetClass="entr" presetSubtype="0" fill="hold" nodeType="clickEffect">
                                  <p:stCondLst>
                                    <p:cond delay="0"/>
                                  </p:stCondLst>
                                  <p:iterate type="lt">
                                    <p:tmPct val="10000"/>
                                  </p:iterate>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p:cTn id="36"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37"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38"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9"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0" dur="500" tmFilter="0,0; .5, 1; 1, 1"/>
                                        <p:tgtEl>
                                          <p:spTgt spid="3">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1" presetClass="entr" presetSubtype="0" fill="hold" nodeType="clickEffect">
                                  <p:stCondLst>
                                    <p:cond delay="0"/>
                                  </p:stCondLst>
                                  <p:iterate type="lt">
                                    <p:tmPct val="10000"/>
                                  </p:iterate>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p:cTn id="45" dur="500" fill="hold"/>
                                        <p:tgtEl>
                                          <p:spTgt spid="3">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46" dur="500" fill="hold"/>
                                        <p:tgtEl>
                                          <p:spTgt spid="3">
                                            <p:txEl>
                                              <p:pRg st="7" end="7"/>
                                            </p:txEl>
                                          </p:spTgt>
                                        </p:tgtEl>
                                        <p:attrNameLst>
                                          <p:attrName>ppt_y</p:attrName>
                                        </p:attrNameLst>
                                      </p:cBhvr>
                                      <p:tavLst>
                                        <p:tav tm="0">
                                          <p:val>
                                            <p:strVal val="#ppt_y"/>
                                          </p:val>
                                        </p:tav>
                                        <p:tav tm="100000">
                                          <p:val>
                                            <p:strVal val="#ppt_y"/>
                                          </p:val>
                                        </p:tav>
                                      </p:tavLst>
                                    </p:anim>
                                    <p:anim calcmode="lin" valueType="num">
                                      <p:cBhvr>
                                        <p:cTn id="47" dur="500" fill="hold"/>
                                        <p:tgtEl>
                                          <p:spTgt spid="3">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8" dur="500" fill="hold"/>
                                        <p:tgtEl>
                                          <p:spTgt spid="3">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9" dur="500" tmFilter="0,0; .5, 1; 1, 1"/>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smtClean="0">
                <a:latin typeface="HGP創英角ｺﾞｼｯｸUB" pitchFamily="50" charset="-128"/>
                <a:ea typeface="HGP創英角ｺﾞｼｯｸUB" pitchFamily="50" charset="-128"/>
              </a:rPr>
              <a:t>オブジェクト指向に対する誤解</a:t>
            </a:r>
            <a:endParaRPr kumimoji="1" lang="ja-JP" altLang="en-US" sz="3200" dirty="0">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p:txBody>
          <a:bodyPr/>
          <a:lstStyle/>
          <a:p>
            <a:pPr>
              <a:buNone/>
            </a:pPr>
            <a:r>
              <a:rPr kumimoji="1" lang="ja-JP" altLang="en-US" dirty="0" smtClean="0">
                <a:latin typeface="HGP創英角ｺﾞｼｯｸUB" pitchFamily="50" charset="-128"/>
                <a:ea typeface="HGP創英角ｺﾞｼｯｸUB" pitchFamily="50" charset="-128"/>
              </a:rPr>
              <a:t>オブジェクト指向で開発すると・・・</a:t>
            </a:r>
            <a:endParaRPr kumimoji="1" lang="en-US" altLang="ja-JP" dirty="0" smtClean="0">
              <a:latin typeface="HGP創英角ｺﾞｼｯｸUB" pitchFamily="50" charset="-128"/>
              <a:ea typeface="HGP創英角ｺﾞｼｯｸUB" pitchFamily="50" charset="-128"/>
            </a:endParaRPr>
          </a:p>
          <a:p>
            <a:pPr>
              <a:buNone/>
            </a:pPr>
            <a:endParaRPr lang="en-US" altLang="ja-JP" dirty="0" smtClean="0">
              <a:latin typeface="HGP創英角ｺﾞｼｯｸUB" pitchFamily="50" charset="-128"/>
              <a:ea typeface="HGP創英角ｺﾞｼｯｸUB" pitchFamily="50" charset="-128"/>
            </a:endParaRPr>
          </a:p>
          <a:p>
            <a:pPr>
              <a:buNone/>
            </a:pPr>
            <a:r>
              <a:rPr lang="ja-JP" altLang="en-US" dirty="0" smtClean="0">
                <a:solidFill>
                  <a:srgbClr val="002060"/>
                </a:solidFill>
                <a:latin typeface="HGP創英角ｺﾞｼｯｸUB" pitchFamily="50" charset="-128"/>
                <a:ea typeface="HGP創英角ｺﾞｼｯｸUB" pitchFamily="50" charset="-128"/>
              </a:rPr>
              <a:t>→開発者はらくちん！</a:t>
            </a:r>
            <a:endParaRPr lang="en-US" altLang="ja-JP" dirty="0" smtClean="0">
              <a:solidFill>
                <a:srgbClr val="002060"/>
              </a:solidFill>
              <a:latin typeface="HGP創英角ｺﾞｼｯｸUB" pitchFamily="50" charset="-128"/>
              <a:ea typeface="HGP創英角ｺﾞｼｯｸUB" pitchFamily="50" charset="-128"/>
            </a:endParaRPr>
          </a:p>
          <a:p>
            <a:pPr>
              <a:buNone/>
            </a:pPr>
            <a:r>
              <a:rPr kumimoji="1" lang="ja-JP" altLang="en-US" dirty="0" smtClean="0">
                <a:solidFill>
                  <a:srgbClr val="002060"/>
                </a:solidFill>
                <a:latin typeface="HGP創英角ｺﾞｼｯｸUB" pitchFamily="50" charset="-128"/>
                <a:ea typeface="HGP創英角ｺﾞｼｯｸUB" pitchFamily="50" charset="-128"/>
              </a:rPr>
              <a:t>→コストダウンでユーザーもハッピー！</a:t>
            </a:r>
            <a:endParaRPr kumimoji="1" lang="en-US" altLang="ja-JP" dirty="0" smtClean="0">
              <a:solidFill>
                <a:srgbClr val="002060"/>
              </a:solidFill>
              <a:latin typeface="HGP創英角ｺﾞｼｯｸUB" pitchFamily="50" charset="-128"/>
              <a:ea typeface="HGP創英角ｺﾞｼｯｸUB" pitchFamily="50" charset="-128"/>
            </a:endParaRPr>
          </a:p>
          <a:p>
            <a:pPr>
              <a:buNone/>
            </a:pPr>
            <a:endParaRPr lang="en-US" altLang="ja-JP" dirty="0" smtClean="0">
              <a:latin typeface="HGP創英角ｺﾞｼｯｸUB" pitchFamily="50" charset="-128"/>
              <a:ea typeface="HGP創英角ｺﾞｼｯｸUB" pitchFamily="50" charset="-128"/>
            </a:endParaRPr>
          </a:p>
          <a:p>
            <a:pPr>
              <a:buNone/>
            </a:pPr>
            <a:r>
              <a:rPr kumimoji="1" lang="ja-JP" altLang="en-US" dirty="0" smtClean="0">
                <a:solidFill>
                  <a:srgbClr val="FF0000"/>
                </a:solidFill>
                <a:latin typeface="HGP創英角ｺﾞｼｯｸUB" pitchFamily="50" charset="-128"/>
                <a:ea typeface="HGP創英角ｺﾞｼｯｸUB" pitchFamily="50" charset="-128"/>
              </a:rPr>
              <a:t>→ソフトウェアという怪物を倒すための</a:t>
            </a:r>
            <a:endParaRPr kumimoji="1" lang="en-US" altLang="ja-JP" dirty="0" smtClean="0">
              <a:solidFill>
                <a:srgbClr val="FF0000"/>
              </a:solidFill>
              <a:latin typeface="HGP創英角ｺﾞｼｯｸUB" pitchFamily="50" charset="-128"/>
              <a:ea typeface="HGP創英角ｺﾞｼｯｸUB" pitchFamily="50" charset="-128"/>
            </a:endParaRPr>
          </a:p>
          <a:p>
            <a:pPr>
              <a:buNone/>
            </a:pPr>
            <a:r>
              <a:rPr lang="ja-JP" altLang="en-US" dirty="0" smtClean="0">
                <a:solidFill>
                  <a:srgbClr val="FF0000"/>
                </a:solidFill>
                <a:latin typeface="HGP創英角ｺﾞｼｯｸUB" pitchFamily="50" charset="-128"/>
                <a:ea typeface="HGP創英角ｺﾞｼｯｸUB" pitchFamily="50" charset="-128"/>
              </a:rPr>
              <a:t>　　</a:t>
            </a:r>
            <a:r>
              <a:rPr kumimoji="1" lang="ja-JP" altLang="en-US" dirty="0" smtClean="0">
                <a:solidFill>
                  <a:srgbClr val="FF0000"/>
                </a:solidFill>
                <a:latin typeface="HGP創英角ｺﾞｼｯｸUB" pitchFamily="50" charset="-128"/>
                <a:ea typeface="HGP創英角ｺﾞｼｯｸUB" pitchFamily="50" charset="-128"/>
              </a:rPr>
              <a:t>銀の弾丸はない！</a:t>
            </a:r>
            <a:endParaRPr kumimoji="1" lang="en-US" altLang="ja-JP" dirty="0" smtClean="0">
              <a:solidFill>
                <a:srgbClr val="FF0000"/>
              </a:solidFill>
              <a:latin typeface="HGP創英角ｺﾞｼｯｸUB" pitchFamily="50" charset="-128"/>
              <a:ea typeface="HGP創英角ｺﾞｼｯｸUB" pitchFamily="50" charset="-128"/>
            </a:endParaRPr>
          </a:p>
          <a:p>
            <a:pPr>
              <a:buNone/>
            </a:pPr>
            <a:endParaRPr lang="en-US" altLang="ja-JP" dirty="0" smtClean="0"/>
          </a:p>
          <a:p>
            <a:pPr>
              <a:buNone/>
            </a:pPr>
            <a:endParaRPr kumimoji="1" lang="en-US" altLang="ja-JP"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3">
                                            <p:txEl>
                                              <p:pRg st="3" end="3"/>
                                            </p:txEl>
                                          </p:spTgt>
                                        </p:tgtEl>
                                        <p:attrNameLst>
                                          <p:attrName>style.visibility</p:attrName>
                                        </p:attrNameLst>
                                      </p:cBhvr>
                                      <p:to>
                                        <p:strVal val="visible"/>
                                      </p:to>
                                    </p:set>
                                    <p:anim calcmode="lin" valueType="num">
                                      <p:cBhvr>
                                        <p:cTn id="16"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p:cTn id="25"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5" end="5"/>
                                            </p:txEl>
                                          </p:spTgt>
                                        </p:tgtEl>
                                      </p:cBhvr>
                                    </p:animEffect>
                                  </p:childTnLst>
                                </p:cTn>
                              </p:par>
                              <p:par>
                                <p:cTn id="30" presetID="41" presetClass="entr" presetSubtype="0" fill="hold" nodeType="withEffect">
                                  <p:stCondLst>
                                    <p:cond delay="0"/>
                                  </p:stCondLst>
                                  <p:iterate type="lt">
                                    <p:tmPct val="10000"/>
                                  </p:iterate>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p:cTn id="32"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latin typeface="HGP創英角ｺﾞｼｯｸUB" pitchFamily="50" charset="-128"/>
                <a:ea typeface="HGP創英角ｺﾞｼｯｸUB" pitchFamily="50" charset="-128"/>
              </a:rPr>
              <a:t>オブジェクト指向って何？</a:t>
            </a:r>
            <a:endParaRPr kumimoji="1" lang="ja-JP" altLang="en-US" sz="3200" dirty="0">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p:txBody>
          <a:bodyPr/>
          <a:lstStyle/>
          <a:p>
            <a:pPr>
              <a:buNone/>
            </a:pPr>
            <a:r>
              <a:rPr kumimoji="1" lang="ja-JP" altLang="en-US" dirty="0" smtClean="0">
                <a:latin typeface="HGP創英角ｺﾞｼｯｸUB" pitchFamily="50" charset="-128"/>
                <a:ea typeface="HGP創英角ｺﾞｼｯｸUB" pitchFamily="50" charset="-128"/>
              </a:rPr>
              <a:t>オブジェクト指向言語を使うこと？</a:t>
            </a:r>
            <a:endParaRPr kumimoji="1" lang="en-US" altLang="ja-JP" dirty="0" smtClean="0">
              <a:latin typeface="HGP創英角ｺﾞｼｯｸUB" pitchFamily="50" charset="-128"/>
              <a:ea typeface="HGP創英角ｺﾞｼｯｸUB" pitchFamily="50" charset="-128"/>
            </a:endParaRPr>
          </a:p>
          <a:p>
            <a:pPr>
              <a:buNone/>
            </a:pPr>
            <a:r>
              <a:rPr kumimoji="1" lang="ja-JP" altLang="en-US" sz="2800" dirty="0" smtClean="0">
                <a:solidFill>
                  <a:srgbClr val="FF0000"/>
                </a:solidFill>
                <a:latin typeface="HGP創英角ｺﾞｼｯｸUB" pitchFamily="50" charset="-128"/>
                <a:ea typeface="HGP創英角ｺﾞｼｯｸUB" pitchFamily="50" charset="-128"/>
              </a:rPr>
              <a:t>→オブジェクト指向言語は</a:t>
            </a:r>
            <a:endParaRPr kumimoji="1" lang="en-US" altLang="ja-JP" sz="2800" dirty="0" smtClean="0">
              <a:solidFill>
                <a:srgbClr val="FF0000"/>
              </a:solidFill>
              <a:latin typeface="HGP創英角ｺﾞｼｯｸUB" pitchFamily="50" charset="-128"/>
              <a:ea typeface="HGP創英角ｺﾞｼｯｸUB" pitchFamily="50" charset="-128"/>
            </a:endParaRPr>
          </a:p>
          <a:p>
            <a:pPr>
              <a:buNone/>
            </a:pPr>
            <a:r>
              <a:rPr lang="ja-JP" altLang="en-US" sz="2800" dirty="0" smtClean="0">
                <a:solidFill>
                  <a:srgbClr val="FF0000"/>
                </a:solidFill>
                <a:latin typeface="HGP創英角ｺﾞｼｯｸUB" pitchFamily="50" charset="-128"/>
                <a:ea typeface="HGP創英角ｺﾞｼｯｸUB" pitchFamily="50" charset="-128"/>
              </a:rPr>
              <a:t>　　　　“オブジェクト指向機能のついた言語”</a:t>
            </a:r>
            <a:endParaRPr lang="en-US" altLang="ja-JP" sz="2800" dirty="0" smtClean="0">
              <a:solidFill>
                <a:srgbClr val="FF0000"/>
              </a:solidFill>
              <a:latin typeface="HGP創英角ｺﾞｼｯｸUB" pitchFamily="50" charset="-128"/>
              <a:ea typeface="HGP創英角ｺﾞｼｯｸUB" pitchFamily="50" charset="-128"/>
            </a:endParaRPr>
          </a:p>
          <a:p>
            <a:pPr>
              <a:buNone/>
            </a:pPr>
            <a:r>
              <a:rPr kumimoji="1" lang="ja-JP" altLang="en-US" sz="2800" dirty="0" smtClean="0">
                <a:solidFill>
                  <a:srgbClr val="FF0000"/>
                </a:solidFill>
                <a:latin typeface="HGP創英角ｺﾞｼｯｸUB" pitchFamily="50" charset="-128"/>
                <a:ea typeface="HGP創英角ｺﾞｼｯｸUB" pitchFamily="50" charset="-128"/>
              </a:rPr>
              <a:t>　その機能は使わないことも可能。</a:t>
            </a:r>
            <a:endParaRPr kumimoji="1" lang="en-US" altLang="ja-JP" sz="2800" dirty="0" smtClean="0">
              <a:solidFill>
                <a:srgbClr val="FF0000"/>
              </a:solidFill>
              <a:latin typeface="HGP創英角ｺﾞｼｯｸUB" pitchFamily="50" charset="-128"/>
              <a:ea typeface="HGP創英角ｺﾞｼｯｸUB" pitchFamily="50" charset="-128"/>
            </a:endParaRPr>
          </a:p>
          <a:p>
            <a:pPr>
              <a:buNone/>
            </a:pPr>
            <a:endParaRPr lang="en-US" altLang="ja-JP" dirty="0" smtClean="0">
              <a:latin typeface="HGP創英角ｺﾞｼｯｸUB" pitchFamily="50" charset="-128"/>
              <a:ea typeface="HGP創英角ｺﾞｼｯｸUB" pitchFamily="50" charset="-128"/>
            </a:endParaRPr>
          </a:p>
          <a:p>
            <a:pPr>
              <a:buNone/>
            </a:pPr>
            <a:r>
              <a:rPr lang="ja-JP" altLang="en-US" dirty="0" smtClean="0">
                <a:latin typeface="HGP創英角ｺﾞｼｯｸUB" pitchFamily="50" charset="-128"/>
                <a:ea typeface="HGP創英角ｺﾞｼｯｸUB" pitchFamily="50" charset="-128"/>
              </a:rPr>
              <a:t>クラスや継承、多態性を使うことだよね！？</a:t>
            </a:r>
            <a:endParaRPr lang="en-US" altLang="ja-JP" dirty="0" smtClean="0">
              <a:latin typeface="HGP創英角ｺﾞｼｯｸUB" pitchFamily="50" charset="-128"/>
              <a:ea typeface="HGP創英角ｺﾞｼｯｸUB" pitchFamily="50" charset="-128"/>
            </a:endParaRPr>
          </a:p>
          <a:p>
            <a:pPr>
              <a:buNone/>
            </a:pPr>
            <a:r>
              <a:rPr lang="ja-JP" altLang="en-US" sz="2800" dirty="0" smtClean="0">
                <a:solidFill>
                  <a:srgbClr val="FF0000"/>
                </a:solidFill>
                <a:latin typeface="HGP創英角ｺﾞｼｯｸUB" pitchFamily="50" charset="-128"/>
                <a:ea typeface="HGP創英角ｺﾞｼｯｸUB" pitchFamily="50" charset="-128"/>
              </a:rPr>
              <a:t>→それはあくまで“オブジェクト指向機能”を</a:t>
            </a:r>
            <a:endParaRPr lang="en-US" altLang="ja-JP" sz="2800" dirty="0" smtClean="0">
              <a:solidFill>
                <a:srgbClr val="FF0000"/>
              </a:solidFill>
              <a:latin typeface="HGP創英角ｺﾞｼｯｸUB" pitchFamily="50" charset="-128"/>
              <a:ea typeface="HGP創英角ｺﾞｼｯｸUB" pitchFamily="50" charset="-128"/>
            </a:endParaRPr>
          </a:p>
          <a:p>
            <a:pPr>
              <a:buNone/>
            </a:pPr>
            <a:r>
              <a:rPr lang="ja-JP" altLang="en-US" sz="2800" dirty="0" smtClean="0">
                <a:solidFill>
                  <a:srgbClr val="FF0000"/>
                </a:solidFill>
                <a:latin typeface="HGP創英角ｺﾞｼｯｸUB" pitchFamily="50" charset="-128"/>
                <a:ea typeface="HGP創英角ｺﾞｼｯｸUB" pitchFamily="50" charset="-128"/>
              </a:rPr>
              <a:t>　使っているだけでオブジェクト指向かどうかは</a:t>
            </a:r>
            <a:endParaRPr lang="en-US" altLang="ja-JP" sz="2800" dirty="0" smtClean="0">
              <a:solidFill>
                <a:srgbClr val="FF0000"/>
              </a:solidFill>
              <a:latin typeface="HGP創英角ｺﾞｼｯｸUB" pitchFamily="50" charset="-128"/>
              <a:ea typeface="HGP創英角ｺﾞｼｯｸUB" pitchFamily="50" charset="-128"/>
            </a:endParaRPr>
          </a:p>
          <a:p>
            <a:pPr>
              <a:buNone/>
            </a:pPr>
            <a:r>
              <a:rPr lang="ja-JP" altLang="en-US" sz="2800" dirty="0" smtClean="0">
                <a:solidFill>
                  <a:srgbClr val="FF0000"/>
                </a:solidFill>
                <a:latin typeface="HGP創英角ｺﾞｼｯｸUB" pitchFamily="50" charset="-128"/>
                <a:ea typeface="HGP創英角ｺﾞｼｯｸUB" pitchFamily="50" charset="-128"/>
              </a:rPr>
              <a:t>　わかりません・・・・。</a:t>
            </a:r>
            <a:endParaRPr lang="en-US" altLang="ja-JP" sz="2800" dirty="0" smtClean="0">
              <a:solidFill>
                <a:srgbClr val="FF0000"/>
              </a:solidFill>
              <a:latin typeface="HGP創英角ｺﾞｼｯｸUB" pitchFamily="50" charset="-128"/>
              <a:ea typeface="HGP創英角ｺﾞｼｯｸUB"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1" presetClass="entr" presetSubtype="0" fill="hold" nodeType="clickEffect">
                                  <p:stCondLst>
                                    <p:cond delay="0"/>
                                  </p:stCondLst>
                                  <p:iterate type="lt">
                                    <p:tmPct val="10000"/>
                                  </p:iterate>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5"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3">
                                            <p:txEl>
                                              <p:pRg st="1" end="1"/>
                                            </p:txEl>
                                          </p:spTgt>
                                        </p:tgtEl>
                                      </p:cBhvr>
                                    </p:animEffect>
                                  </p:childTnLst>
                                </p:cTn>
                              </p:par>
                              <p:par>
                                <p:cTn id="18" presetID="41" presetClass="entr" presetSubtype="0" fill="hold" nodeType="withEffect">
                                  <p:stCondLst>
                                    <p:cond delay="0"/>
                                  </p:stCondLst>
                                  <p:iterate type="lt">
                                    <p:tmPct val="10000"/>
                                  </p:iterate>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1"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2"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3"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4" dur="500" tmFilter="0,0; .5, 1; 1, 1"/>
                                        <p:tgtEl>
                                          <p:spTgt spid="3">
                                            <p:txEl>
                                              <p:pRg st="2" end="2"/>
                                            </p:txEl>
                                          </p:spTgt>
                                        </p:tgtEl>
                                      </p:cBhvr>
                                    </p:animEffect>
                                  </p:childTnLst>
                                </p:cTn>
                              </p:par>
                              <p:par>
                                <p:cTn id="25" presetID="41" presetClass="entr" presetSubtype="0" fill="hold" nodeType="withEffect">
                                  <p:stCondLst>
                                    <p:cond delay="0"/>
                                  </p:stCondLst>
                                  <p:iterate type="lt">
                                    <p:tmPct val="10000"/>
                                  </p:iterate>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8"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29"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0"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1" dur="500" tmFilter="0,0; .5, 1; 1, 1"/>
                                        <p:tgtEl>
                                          <p:spTgt spid="3">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1" presetClass="entr" presetSubtype="0" fill="hold" nodeType="clickEffect">
                                  <p:stCondLst>
                                    <p:cond delay="0"/>
                                  </p:stCondLst>
                                  <p:iterate type="lt">
                                    <p:tmPct val="10000"/>
                                  </p:iterate>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43"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44"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5"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6" dur="500" tmFilter="0,0; .5, 1; 1, 1"/>
                                        <p:tgtEl>
                                          <p:spTgt spid="3">
                                            <p:txEl>
                                              <p:pRg st="6" end="6"/>
                                            </p:txEl>
                                          </p:spTgt>
                                        </p:tgtEl>
                                      </p:cBhvr>
                                    </p:animEffect>
                                  </p:childTnLst>
                                </p:cTn>
                              </p:par>
                              <p:par>
                                <p:cTn id="47" presetID="41" presetClass="entr" presetSubtype="0" fill="hold" nodeType="withEffect">
                                  <p:stCondLst>
                                    <p:cond delay="0"/>
                                  </p:stCondLst>
                                  <p:iterate type="lt">
                                    <p:tmPct val="10000"/>
                                  </p:iterate>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50" dur="500" fill="hold"/>
                                        <p:tgtEl>
                                          <p:spTgt spid="3">
                                            <p:txEl>
                                              <p:pRg st="7" end="7"/>
                                            </p:txEl>
                                          </p:spTgt>
                                        </p:tgtEl>
                                        <p:attrNameLst>
                                          <p:attrName>ppt_y</p:attrName>
                                        </p:attrNameLst>
                                      </p:cBhvr>
                                      <p:tavLst>
                                        <p:tav tm="0">
                                          <p:val>
                                            <p:strVal val="#ppt_y"/>
                                          </p:val>
                                        </p:tav>
                                        <p:tav tm="100000">
                                          <p:val>
                                            <p:strVal val="#ppt_y"/>
                                          </p:val>
                                        </p:tav>
                                      </p:tavLst>
                                    </p:anim>
                                    <p:anim calcmode="lin" valueType="num">
                                      <p:cBhvr>
                                        <p:cTn id="51" dur="500" fill="hold"/>
                                        <p:tgtEl>
                                          <p:spTgt spid="3">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2" dur="500" fill="hold"/>
                                        <p:tgtEl>
                                          <p:spTgt spid="3">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3" dur="500" tmFilter="0,0; .5, 1; 1, 1"/>
                                        <p:tgtEl>
                                          <p:spTgt spid="3">
                                            <p:txEl>
                                              <p:pRg st="7" end="7"/>
                                            </p:txEl>
                                          </p:spTgt>
                                        </p:tgtEl>
                                      </p:cBhvr>
                                    </p:animEffect>
                                  </p:childTnLst>
                                </p:cTn>
                              </p:par>
                              <p:par>
                                <p:cTn id="54" presetID="41" presetClass="entr" presetSubtype="0" fill="hold" nodeType="withEffect">
                                  <p:stCondLst>
                                    <p:cond delay="0"/>
                                  </p:stCondLst>
                                  <p:iterate type="lt">
                                    <p:tmPct val="10000"/>
                                  </p:iterate>
                                  <p:childTnLst>
                                    <p:set>
                                      <p:cBhvr>
                                        <p:cTn id="55" dur="1" fill="hold">
                                          <p:stCondLst>
                                            <p:cond delay="0"/>
                                          </p:stCondLst>
                                        </p:cTn>
                                        <p:tgtEl>
                                          <p:spTgt spid="3">
                                            <p:txEl>
                                              <p:pRg st="8" end="8"/>
                                            </p:txEl>
                                          </p:spTgt>
                                        </p:tgtEl>
                                        <p:attrNameLst>
                                          <p:attrName>style.visibility</p:attrName>
                                        </p:attrNameLst>
                                      </p:cBhvr>
                                      <p:to>
                                        <p:strVal val="visible"/>
                                      </p:to>
                                    </p:set>
                                    <p:anim calcmode="lin" valueType="num">
                                      <p:cBhvr>
                                        <p:cTn id="56" dur="500" fill="hold"/>
                                        <p:tgtEl>
                                          <p:spTgt spid="3">
                                            <p:txEl>
                                              <p:pRg st="8" end="8"/>
                                            </p:txEl>
                                          </p:spTgt>
                                        </p:tgtEl>
                                        <p:attrNameLst>
                                          <p:attrName>ppt_x</p:attrName>
                                        </p:attrNameLst>
                                      </p:cBhvr>
                                      <p:tavLst>
                                        <p:tav tm="0">
                                          <p:val>
                                            <p:strVal val="#ppt_x"/>
                                          </p:val>
                                        </p:tav>
                                        <p:tav tm="50000">
                                          <p:val>
                                            <p:strVal val="#ppt_x+.1"/>
                                          </p:val>
                                        </p:tav>
                                        <p:tav tm="100000">
                                          <p:val>
                                            <p:strVal val="#ppt_x"/>
                                          </p:val>
                                        </p:tav>
                                      </p:tavLst>
                                    </p:anim>
                                    <p:anim calcmode="lin" valueType="num">
                                      <p:cBhvr>
                                        <p:cTn id="57" dur="500" fill="hold"/>
                                        <p:tgtEl>
                                          <p:spTgt spid="3">
                                            <p:txEl>
                                              <p:pRg st="8" end="8"/>
                                            </p:txEl>
                                          </p:spTgt>
                                        </p:tgtEl>
                                        <p:attrNameLst>
                                          <p:attrName>ppt_y</p:attrName>
                                        </p:attrNameLst>
                                      </p:cBhvr>
                                      <p:tavLst>
                                        <p:tav tm="0">
                                          <p:val>
                                            <p:strVal val="#ppt_y"/>
                                          </p:val>
                                        </p:tav>
                                        <p:tav tm="100000">
                                          <p:val>
                                            <p:strVal val="#ppt_y"/>
                                          </p:val>
                                        </p:tav>
                                      </p:tavLst>
                                    </p:anim>
                                    <p:anim calcmode="lin" valueType="num">
                                      <p:cBhvr>
                                        <p:cTn id="58" dur="500" fill="hold"/>
                                        <p:tgtEl>
                                          <p:spTgt spid="3">
                                            <p:txEl>
                                              <p:pRg st="8" end="8"/>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9" dur="500" fill="hold"/>
                                        <p:tgtEl>
                                          <p:spTgt spid="3">
                                            <p:txEl>
                                              <p:pRg st="8" end="8"/>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0" dur="500" tmFilter="0,0; .5, 1; 1, 1"/>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latin typeface="HGP創英角ｺﾞｼｯｸUB" pitchFamily="50" charset="-128"/>
                <a:ea typeface="HGP創英角ｺﾞｼｯｸUB" pitchFamily="50" charset="-128"/>
              </a:rPr>
              <a:t>Agenda</a:t>
            </a:r>
            <a:endParaRPr kumimoji="1" lang="ja-JP" altLang="en-US" sz="3200" dirty="0">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a:xfrm>
            <a:off x="457200" y="1357297"/>
            <a:ext cx="8229600" cy="4768865"/>
          </a:xfrm>
        </p:spPr>
        <p:txBody>
          <a:bodyPr/>
          <a:lstStyle/>
          <a:p>
            <a:pPr algn="ctr">
              <a:buNone/>
            </a:pPr>
            <a:r>
              <a:rPr lang="ja-JP" altLang="en-US" dirty="0" smtClean="0">
                <a:latin typeface="HGP創英角ｺﾞｼｯｸUB" pitchFamily="50" charset="-128"/>
                <a:ea typeface="HGP創英角ｺﾞｼｯｸUB" pitchFamily="50" charset="-128"/>
              </a:rPr>
              <a:t>オブジェクト指向は難しい！？</a:t>
            </a:r>
            <a:endParaRPr lang="en-US" altLang="ja-JP" dirty="0" smtClean="0">
              <a:latin typeface="HGP創英角ｺﾞｼｯｸUB" pitchFamily="50" charset="-128"/>
              <a:ea typeface="HGP創英角ｺﾞｼｯｸUB" pitchFamily="50" charset="-128"/>
            </a:endParaRPr>
          </a:p>
          <a:p>
            <a:pPr algn="ctr">
              <a:buNone/>
            </a:pPr>
            <a:endParaRPr kumimoji="1" lang="en-US" altLang="ja-JP" dirty="0" smtClean="0">
              <a:latin typeface="HGP創英角ｺﾞｼｯｸUB" pitchFamily="50" charset="-128"/>
              <a:ea typeface="HGP創英角ｺﾞｼｯｸUB" pitchFamily="50" charset="-128"/>
            </a:endParaRPr>
          </a:p>
          <a:p>
            <a:pPr algn="ctr">
              <a:buNone/>
            </a:pPr>
            <a:r>
              <a:rPr lang="ja-JP" altLang="en-US" dirty="0" smtClean="0">
                <a:latin typeface="HGP創英角ｺﾞｼｯｸUB" pitchFamily="50" charset="-128"/>
                <a:ea typeface="HGP創英角ｺﾞｼｯｸUB" pitchFamily="50" charset="-128"/>
              </a:rPr>
              <a:t>オブジェクト指向は必要ない！？</a:t>
            </a:r>
            <a:endParaRPr lang="en-US" altLang="ja-JP" dirty="0" smtClean="0">
              <a:latin typeface="HGP創英角ｺﾞｼｯｸUB" pitchFamily="50" charset="-128"/>
              <a:ea typeface="HGP創英角ｺﾞｼｯｸUB" pitchFamily="50" charset="-128"/>
            </a:endParaRPr>
          </a:p>
          <a:p>
            <a:pPr algn="ctr">
              <a:buNone/>
            </a:pPr>
            <a:endParaRPr kumimoji="1" lang="en-US" altLang="ja-JP" dirty="0" smtClean="0">
              <a:latin typeface="HGP創英角ｺﾞｼｯｸUB" pitchFamily="50" charset="-128"/>
              <a:ea typeface="HGP創英角ｺﾞｼｯｸUB" pitchFamily="50" charset="-128"/>
            </a:endParaRPr>
          </a:p>
          <a:p>
            <a:pPr algn="ctr">
              <a:buNone/>
            </a:pPr>
            <a:r>
              <a:rPr lang="ja-JP" altLang="en-US" dirty="0" smtClean="0">
                <a:latin typeface="HGP創英角ｺﾞｼｯｸUB" pitchFamily="50" charset="-128"/>
                <a:ea typeface="HGP創英角ｺﾞｼｯｸUB" pitchFamily="50" charset="-128"/>
              </a:rPr>
              <a:t>オブジェクト指向に関する誤解</a:t>
            </a:r>
            <a:endParaRPr lang="en-US" altLang="ja-JP" dirty="0" smtClean="0">
              <a:latin typeface="HGP創英角ｺﾞｼｯｸUB" pitchFamily="50" charset="-128"/>
              <a:ea typeface="HGP創英角ｺﾞｼｯｸUB" pitchFamily="50" charset="-128"/>
            </a:endParaRPr>
          </a:p>
          <a:p>
            <a:pPr algn="ctr">
              <a:buNone/>
            </a:pPr>
            <a:endParaRPr kumimoji="1" lang="en-US" altLang="ja-JP" dirty="0" smtClean="0">
              <a:latin typeface="HGP創英角ｺﾞｼｯｸUB" pitchFamily="50" charset="-128"/>
              <a:ea typeface="HGP創英角ｺﾞｼｯｸUB" pitchFamily="50" charset="-128"/>
            </a:endParaRPr>
          </a:p>
          <a:p>
            <a:pPr algn="ctr">
              <a:buNone/>
            </a:pPr>
            <a:r>
              <a:rPr lang="ja-JP" altLang="en-US" dirty="0" smtClean="0">
                <a:latin typeface="HGP創英角ｺﾞｼｯｸUB" pitchFamily="50" charset="-128"/>
                <a:ea typeface="HGP創英角ｺﾞｼｯｸUB" pitchFamily="50" charset="-128"/>
              </a:rPr>
              <a:t>本日のセッションについて</a:t>
            </a:r>
            <a:endParaRPr kumimoji="1" lang="ja-JP" altLang="en-US" dirty="0">
              <a:latin typeface="HGP創英角ｺﾞｼｯｸUB" pitchFamily="50" charset="-128"/>
              <a:ea typeface="HGP創英角ｺﾞｼｯｸUB" pitchFamily="50"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smtClean="0">
                <a:latin typeface="HGP創英角ｺﾞｼｯｸUB" pitchFamily="50" charset="-128"/>
                <a:ea typeface="HGP創英角ｺﾞｼｯｸUB" pitchFamily="50" charset="-128"/>
              </a:rPr>
              <a:t>じゃぁ、オブジェクト指向ってなによ！</a:t>
            </a:r>
            <a:endParaRPr kumimoji="1" lang="ja-JP" altLang="en-US" sz="3200" dirty="0">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p:txBody>
          <a:bodyPr/>
          <a:lstStyle/>
          <a:p>
            <a:pPr>
              <a:buNone/>
            </a:pPr>
            <a:endParaRPr kumimoji="1" lang="en-US" altLang="ja-JP" dirty="0" smtClean="0"/>
          </a:p>
          <a:p>
            <a:pPr algn="ctr">
              <a:buNone/>
            </a:pPr>
            <a:r>
              <a:rPr lang="ja-JP" altLang="en-US" dirty="0" smtClean="0">
                <a:latin typeface="HGP創英角ｺﾞｼｯｸUB" pitchFamily="50" charset="-128"/>
                <a:ea typeface="HGP創英角ｺﾞｼｯｸUB" pitchFamily="50" charset="-128"/>
              </a:rPr>
              <a:t>私は“整理術”だととらえています。</a:t>
            </a:r>
            <a:endParaRPr lang="en-US" altLang="ja-JP" dirty="0" smtClean="0">
              <a:latin typeface="HGP創英角ｺﾞｼｯｸUB" pitchFamily="50" charset="-128"/>
              <a:ea typeface="HGP創英角ｺﾞｼｯｸUB" pitchFamily="50" charset="-128"/>
            </a:endParaRPr>
          </a:p>
          <a:p>
            <a:pPr algn="ctr">
              <a:buNone/>
            </a:pPr>
            <a:endParaRPr lang="en-US" altLang="ja-JP" dirty="0" smtClean="0">
              <a:latin typeface="HGP創英角ｺﾞｼｯｸUB" pitchFamily="50" charset="-128"/>
              <a:ea typeface="HGP創英角ｺﾞｼｯｸUB" pitchFamily="50" charset="-128"/>
            </a:endParaRPr>
          </a:p>
          <a:p>
            <a:pPr algn="ctr">
              <a:buNone/>
            </a:pPr>
            <a:r>
              <a:rPr lang="ja-JP" altLang="en-US" dirty="0" smtClean="0">
                <a:latin typeface="HGP創英角ｺﾞｼｯｸUB" pitchFamily="50" charset="-128"/>
                <a:ea typeface="HGP創英角ｺﾞｼｯｸUB" pitchFamily="50" charset="-128"/>
              </a:rPr>
              <a:t>その実態は・・・・</a:t>
            </a:r>
            <a:endParaRPr lang="en-US" altLang="ja-JP" dirty="0" smtClean="0">
              <a:latin typeface="HGP創英角ｺﾞｼｯｸUB" pitchFamily="50" charset="-128"/>
              <a:ea typeface="HGP創英角ｺﾞｼｯｸUB" pitchFamily="50" charset="-128"/>
            </a:endParaRPr>
          </a:p>
          <a:p>
            <a:pPr>
              <a:buNone/>
            </a:pPr>
            <a:endParaRPr lang="en-US" altLang="ja-JP" dirty="0" smtClean="0">
              <a:latin typeface="HGP創英角ｺﾞｼｯｸUB" pitchFamily="50" charset="-128"/>
              <a:ea typeface="HGP創英角ｺﾞｼｯｸUB" pitchFamily="50" charset="-128"/>
            </a:endParaRPr>
          </a:p>
          <a:p>
            <a:pPr algn="ctr">
              <a:buNone/>
            </a:pPr>
            <a:r>
              <a:rPr lang="ja-JP" altLang="en-US" dirty="0" smtClean="0">
                <a:solidFill>
                  <a:srgbClr val="FF0000"/>
                </a:solidFill>
                <a:latin typeface="HGP創英角ｺﾞｼｯｸUB" pitchFamily="50" charset="-128"/>
                <a:ea typeface="HGP創英角ｺﾞｼｯｸUB" pitchFamily="50" charset="-128"/>
              </a:rPr>
              <a:t>それは午後からのセッションで！！！</a:t>
            </a:r>
            <a:endParaRPr kumimoji="1" lang="ja-JP" altLang="en-US" dirty="0">
              <a:solidFill>
                <a:srgbClr val="FF0000"/>
              </a:solidFill>
              <a:latin typeface="HGP創英角ｺﾞｼｯｸUB" pitchFamily="50" charset="-128"/>
              <a:ea typeface="HGP創英角ｺﾞｼｯｸUB"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3">
                                            <p:txEl>
                                              <p:pRg st="3" end="3"/>
                                            </p:txEl>
                                          </p:spTgt>
                                        </p:tgtEl>
                                        <p:attrNameLst>
                                          <p:attrName>style.visibility</p:attrName>
                                        </p:attrNameLst>
                                      </p:cBhvr>
                                      <p:to>
                                        <p:strVal val="visible"/>
                                      </p:to>
                                    </p:set>
                                    <p:anim calcmode="lin" valueType="num">
                                      <p:cBhvr>
                                        <p:cTn id="16"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p:cTn id="25"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214290"/>
            <a:ext cx="8229600" cy="706437"/>
          </a:xfrm>
        </p:spPr>
        <p:txBody>
          <a:bodyPr/>
          <a:lstStyle/>
          <a:p>
            <a:r>
              <a:rPr lang="ja-JP" altLang="en-US" sz="3200" dirty="0" smtClean="0">
                <a:latin typeface="HGP創英角ｺﾞｼｯｸUB" pitchFamily="50" charset="-128"/>
                <a:ea typeface="HGP創英角ｺﾞｼｯｸUB" pitchFamily="50" charset="-128"/>
              </a:rPr>
              <a:t>午後からのセッション</a:t>
            </a:r>
            <a:endParaRPr kumimoji="1" lang="ja-JP" altLang="en-US" sz="3200" dirty="0">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p:txBody>
          <a:bodyPr/>
          <a:lstStyle/>
          <a:p>
            <a:pPr>
              <a:buNone/>
            </a:pPr>
            <a:r>
              <a:rPr lang="en-US" altLang="ja-JP" dirty="0" smtClean="0">
                <a:latin typeface="HGP創英角ｺﾞｼｯｸUB" pitchFamily="50" charset="-128"/>
                <a:ea typeface="HGP創英角ｺﾞｼｯｸUB" pitchFamily="50" charset="-128"/>
              </a:rPr>
              <a:t>13:00</a:t>
            </a:r>
            <a:r>
              <a:rPr lang="ja-JP" altLang="en-US" dirty="0" smtClean="0">
                <a:latin typeface="HGP創英角ｺﾞｼｯｸUB" pitchFamily="50" charset="-128"/>
                <a:ea typeface="HGP創英角ｺﾞｼｯｸUB" pitchFamily="50" charset="-128"/>
              </a:rPr>
              <a:t>～</a:t>
            </a:r>
            <a:r>
              <a:rPr lang="en-US" altLang="ja-JP" dirty="0" smtClean="0">
                <a:latin typeface="HGP創英角ｺﾞｼｯｸUB" pitchFamily="50" charset="-128"/>
                <a:ea typeface="HGP創英角ｺﾞｼｯｸUB" pitchFamily="50" charset="-128"/>
              </a:rPr>
              <a:t>14:00</a:t>
            </a:r>
            <a:r>
              <a:rPr lang="ja-JP" altLang="en-US" dirty="0" smtClean="0">
                <a:latin typeface="HGP創英角ｺﾞｼｯｸUB" pitchFamily="50" charset="-128"/>
                <a:ea typeface="HGP創英角ｺﾞｼｯｸUB" pitchFamily="50" charset="-128"/>
              </a:rPr>
              <a:t>　　とっちゃん</a:t>
            </a:r>
            <a:r>
              <a:rPr lang="en-US" altLang="ja-JP" dirty="0" smtClean="0">
                <a:latin typeface="HGP創英角ｺﾞｼｯｸUB" pitchFamily="50" charset="-128"/>
                <a:ea typeface="HGP創英角ｺﾞｼｯｸUB" pitchFamily="50" charset="-128"/>
              </a:rPr>
              <a:t> </a:t>
            </a:r>
          </a:p>
          <a:p>
            <a:pPr>
              <a:buNone/>
            </a:pPr>
            <a:r>
              <a:rPr lang="ja-JP" altLang="en-US" dirty="0" smtClean="0">
                <a:latin typeface="HGP創英角ｺﾞｼｯｸUB" pitchFamily="50" charset="-128"/>
                <a:ea typeface="HGP創英角ｺﾞｼｯｸUB" pitchFamily="50" charset="-128"/>
              </a:rPr>
              <a:t>「</a:t>
            </a:r>
            <a:r>
              <a:rPr lang="en-US" altLang="ja-JP" dirty="0" smtClean="0">
                <a:latin typeface="HGP創英角ｺﾞｼｯｸUB" pitchFamily="50" charset="-128"/>
                <a:ea typeface="HGP創英角ｺﾞｼｯｸUB" pitchFamily="50" charset="-128"/>
              </a:rPr>
              <a:t>Windows </a:t>
            </a:r>
            <a:r>
              <a:rPr lang="ja-JP" altLang="en-US" dirty="0" smtClean="0">
                <a:latin typeface="HGP創英角ｺﾞｼｯｸUB" pitchFamily="50" charset="-128"/>
                <a:ea typeface="HGP創英角ｺﾞｼｯｸUB" pitchFamily="50" charset="-128"/>
              </a:rPr>
              <a:t>メッセージを使いこなす</a:t>
            </a:r>
            <a:endParaRPr lang="en-US" altLang="ja-JP" dirty="0" smtClean="0">
              <a:latin typeface="HGP創英角ｺﾞｼｯｸUB" pitchFamily="50" charset="-128"/>
              <a:ea typeface="HGP創英角ｺﾞｼｯｸUB" pitchFamily="50" charset="-128"/>
            </a:endParaRPr>
          </a:p>
          <a:p>
            <a:pPr>
              <a:buNone/>
            </a:pPr>
            <a:r>
              <a:rPr lang="ja-JP" altLang="en-US" dirty="0" smtClean="0">
                <a:latin typeface="HGP創英角ｺﾞｼｯｸUB" pitchFamily="50" charset="-128"/>
                <a:ea typeface="HGP創英角ｺﾞｼｯｸUB" pitchFamily="50" charset="-128"/>
              </a:rPr>
              <a:t>　　　　　</a:t>
            </a:r>
            <a:r>
              <a:rPr lang="en-US" altLang="ja-JP" dirty="0" smtClean="0">
                <a:latin typeface="HGP創英角ｺﾞｼｯｸUB" pitchFamily="50" charset="-128"/>
                <a:ea typeface="HGP創英角ｺﾞｼｯｸUB" pitchFamily="50" charset="-128"/>
              </a:rPr>
              <a:t>-Windows </a:t>
            </a:r>
            <a:r>
              <a:rPr lang="ja-JP" altLang="en-US" dirty="0" smtClean="0">
                <a:latin typeface="HGP創英角ｺﾞｼｯｸUB" pitchFamily="50" charset="-128"/>
                <a:ea typeface="HGP創英角ｺﾞｼｯｸUB" pitchFamily="50" charset="-128"/>
              </a:rPr>
              <a:t>流オブジェクト指向</a:t>
            </a:r>
            <a:r>
              <a:rPr lang="en-US" altLang="ja-JP" dirty="0" smtClean="0">
                <a:latin typeface="HGP創英角ｺﾞｼｯｸUB" pitchFamily="50" charset="-128"/>
                <a:ea typeface="HGP創英角ｺﾞｼｯｸUB" pitchFamily="50" charset="-128"/>
              </a:rPr>
              <a:t>-</a:t>
            </a:r>
            <a:r>
              <a:rPr lang="ja-JP" altLang="en-US" dirty="0" smtClean="0">
                <a:latin typeface="HGP創英角ｺﾞｼｯｸUB" pitchFamily="50" charset="-128"/>
                <a:ea typeface="HGP創英角ｺﾞｼｯｸUB" pitchFamily="50" charset="-128"/>
              </a:rPr>
              <a:t>」 </a:t>
            </a:r>
            <a:endParaRPr lang="en-US" altLang="ja-JP" dirty="0" smtClean="0">
              <a:latin typeface="HGP創英角ｺﾞｼｯｸUB" pitchFamily="50" charset="-128"/>
              <a:ea typeface="HGP創英角ｺﾞｼｯｸUB" pitchFamily="50" charset="-128"/>
            </a:endParaRPr>
          </a:p>
          <a:p>
            <a:pPr>
              <a:buNone/>
            </a:pPr>
            <a:endParaRPr lang="en-US" altLang="ja-JP" dirty="0" smtClean="0">
              <a:latin typeface="HGP創英角ｺﾞｼｯｸUB" pitchFamily="50" charset="-128"/>
              <a:ea typeface="HGP創英角ｺﾞｼｯｸUB" pitchFamily="50" charset="-128"/>
            </a:endParaRPr>
          </a:p>
          <a:p>
            <a:pPr>
              <a:buNone/>
            </a:pPr>
            <a:r>
              <a:rPr lang="en-US" altLang="ja-JP" dirty="0" smtClean="0">
                <a:latin typeface="HGP創英角ｺﾞｼｯｸUB" pitchFamily="50" charset="-128"/>
                <a:ea typeface="HGP創英角ｺﾞｼｯｸUB" pitchFamily="50" charset="-128"/>
              </a:rPr>
              <a:t>14:10</a:t>
            </a:r>
            <a:r>
              <a:rPr lang="ja-JP" altLang="en-US" dirty="0" smtClean="0">
                <a:latin typeface="HGP創英角ｺﾞｼｯｸUB" pitchFamily="50" charset="-128"/>
                <a:ea typeface="HGP創英角ｺﾞｼｯｸUB" pitchFamily="50" charset="-128"/>
              </a:rPr>
              <a:t>～</a:t>
            </a:r>
            <a:r>
              <a:rPr lang="en-US" altLang="ja-JP" dirty="0" smtClean="0">
                <a:latin typeface="HGP創英角ｺﾞｼｯｸUB" pitchFamily="50" charset="-128"/>
                <a:ea typeface="HGP創英角ｺﾞｼｯｸUB" pitchFamily="50" charset="-128"/>
              </a:rPr>
              <a:t>15:10</a:t>
            </a:r>
            <a:r>
              <a:rPr lang="ja-JP" altLang="en-US" dirty="0" smtClean="0">
                <a:latin typeface="HGP創英角ｺﾞｼｯｸUB" pitchFamily="50" charset="-128"/>
                <a:ea typeface="HGP創英角ｺﾞｼｯｸUB" pitchFamily="50" charset="-128"/>
              </a:rPr>
              <a:t>　Ｒ・田中一郎</a:t>
            </a:r>
            <a:endParaRPr lang="en-US" altLang="ja-JP" dirty="0" smtClean="0">
              <a:latin typeface="HGP創英角ｺﾞｼｯｸUB" pitchFamily="50" charset="-128"/>
              <a:ea typeface="HGP創英角ｺﾞｼｯｸUB" pitchFamily="50" charset="-128"/>
            </a:endParaRPr>
          </a:p>
          <a:p>
            <a:pPr>
              <a:buNone/>
            </a:pPr>
            <a:r>
              <a:rPr lang="ja-JP" altLang="en-US" dirty="0" smtClean="0">
                <a:latin typeface="HGP創英角ｺﾞｼｯｸUB" pitchFamily="50" charset="-128"/>
                <a:ea typeface="HGP創英角ｺﾞｼｯｸUB" pitchFamily="50" charset="-128"/>
              </a:rPr>
              <a:t>「Ｒ流、一瞬でわかる</a:t>
            </a:r>
            <a:endParaRPr lang="en-US" altLang="ja-JP" dirty="0" smtClean="0">
              <a:latin typeface="HGP創英角ｺﾞｼｯｸUB" pitchFamily="50" charset="-128"/>
              <a:ea typeface="HGP創英角ｺﾞｼｯｸUB" pitchFamily="50" charset="-128"/>
            </a:endParaRPr>
          </a:p>
          <a:p>
            <a:pPr>
              <a:buNone/>
            </a:pPr>
            <a:r>
              <a:rPr lang="ja-JP" altLang="en-US" dirty="0" smtClean="0">
                <a:latin typeface="HGP創英角ｺﾞｼｯｸUB" pitchFamily="50" charset="-128"/>
                <a:ea typeface="HGP創英角ｺﾞｼｯｸUB" pitchFamily="50" charset="-128"/>
              </a:rPr>
              <a:t>　　　　</a:t>
            </a:r>
            <a:r>
              <a:rPr lang="en-US" altLang="ja-JP" dirty="0" smtClean="0">
                <a:latin typeface="HGP創英角ｺﾞｼｯｸUB" pitchFamily="50" charset="-128"/>
                <a:ea typeface="HGP創英角ｺﾞｼｯｸUB" pitchFamily="50" charset="-128"/>
              </a:rPr>
              <a:t>.NET</a:t>
            </a:r>
            <a:r>
              <a:rPr lang="ja-JP" altLang="en-US" dirty="0" smtClean="0">
                <a:latin typeface="HGP創英角ｺﾞｼｯｸUB" pitchFamily="50" charset="-128"/>
                <a:ea typeface="HGP創英角ｺﾞｼｯｸUB" pitchFamily="50" charset="-128"/>
              </a:rPr>
              <a:t>オブジェクト指向入門」 </a:t>
            </a:r>
            <a:endParaRPr lang="en-US" altLang="ja-JP" dirty="0" smtClean="0">
              <a:latin typeface="HGP創英角ｺﾞｼｯｸUB" pitchFamily="50" charset="-128"/>
              <a:ea typeface="HGP創英角ｺﾞｼｯｸUB" pitchFamily="50"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smtClean="0">
                <a:latin typeface="HGP創英角ｺﾞｼｯｸUB" pitchFamily="50" charset="-128"/>
                <a:ea typeface="HGP創英角ｺﾞｼｯｸUB" pitchFamily="50" charset="-128"/>
              </a:rPr>
              <a:t>午後からのセッション</a:t>
            </a:r>
            <a:endParaRPr kumimoji="1" lang="ja-JP" altLang="en-US" sz="3200" dirty="0"/>
          </a:p>
        </p:txBody>
      </p:sp>
      <p:sp>
        <p:nvSpPr>
          <p:cNvPr id="3" name="コンテンツ プレースホルダ 2"/>
          <p:cNvSpPr>
            <a:spLocks noGrp="1"/>
          </p:cNvSpPr>
          <p:nvPr>
            <p:ph idx="1"/>
          </p:nvPr>
        </p:nvSpPr>
        <p:spPr/>
        <p:txBody>
          <a:bodyPr/>
          <a:lstStyle/>
          <a:p>
            <a:pPr>
              <a:buNone/>
            </a:pPr>
            <a:endParaRPr lang="en-US" altLang="ja-JP" dirty="0" smtClean="0"/>
          </a:p>
          <a:p>
            <a:pPr>
              <a:buNone/>
            </a:pPr>
            <a:r>
              <a:rPr lang="en-US" altLang="ja-JP" dirty="0" smtClean="0">
                <a:latin typeface="HGP創英角ｺﾞｼｯｸUB" pitchFamily="50" charset="-128"/>
                <a:ea typeface="HGP創英角ｺﾞｼｯｸUB" pitchFamily="50" charset="-128"/>
              </a:rPr>
              <a:t>15:20</a:t>
            </a:r>
            <a:r>
              <a:rPr lang="ja-JP" altLang="en-US" dirty="0" smtClean="0">
                <a:latin typeface="HGP創英角ｺﾞｼｯｸUB" pitchFamily="50" charset="-128"/>
                <a:ea typeface="HGP創英角ｺﾞｼｯｸUB" pitchFamily="50" charset="-128"/>
              </a:rPr>
              <a:t>～</a:t>
            </a:r>
            <a:r>
              <a:rPr lang="en-US" altLang="ja-JP" dirty="0" smtClean="0">
                <a:latin typeface="HGP創英角ｺﾞｼｯｸUB" pitchFamily="50" charset="-128"/>
                <a:ea typeface="HGP創英角ｺﾞｼｯｸUB" pitchFamily="50" charset="-128"/>
              </a:rPr>
              <a:t>16:20</a:t>
            </a:r>
            <a:r>
              <a:rPr lang="ja-JP" altLang="en-US" dirty="0" smtClean="0">
                <a:latin typeface="HGP創英角ｺﾞｼｯｸUB" pitchFamily="50" charset="-128"/>
                <a:ea typeface="HGP創英角ｺﾞｼｯｸUB" pitchFamily="50" charset="-128"/>
              </a:rPr>
              <a:t>　シャノン</a:t>
            </a:r>
            <a:endParaRPr lang="en-US" altLang="ja-JP" dirty="0" smtClean="0">
              <a:latin typeface="HGP創英角ｺﾞｼｯｸUB" pitchFamily="50" charset="-128"/>
              <a:ea typeface="HGP創英角ｺﾞｼｯｸUB" pitchFamily="50" charset="-128"/>
            </a:endParaRPr>
          </a:p>
          <a:p>
            <a:pPr algn="ctr">
              <a:buNone/>
            </a:pPr>
            <a:r>
              <a:rPr lang="ja-JP" altLang="en-US" dirty="0" smtClean="0">
                <a:latin typeface="HGP創英角ｺﾞｼｯｸUB" pitchFamily="50" charset="-128"/>
                <a:ea typeface="HGP創英角ｺﾞｼｯｸUB" pitchFamily="50" charset="-128"/>
              </a:rPr>
              <a:t>「コードレス オブジェクト指向」</a:t>
            </a:r>
            <a:endParaRPr lang="en-US" altLang="ja-JP" dirty="0" smtClean="0">
              <a:latin typeface="HGP創英角ｺﾞｼｯｸUB" pitchFamily="50" charset="-128"/>
              <a:ea typeface="HGP創英角ｺﾞｼｯｸUB" pitchFamily="50" charset="-128"/>
            </a:endParaRPr>
          </a:p>
          <a:p>
            <a:pPr>
              <a:buNone/>
            </a:pPr>
            <a:endParaRPr lang="en-US" altLang="ja-JP" dirty="0" smtClean="0">
              <a:latin typeface="HGP創英角ｺﾞｼｯｸUB" pitchFamily="50" charset="-128"/>
              <a:ea typeface="HGP創英角ｺﾞｼｯｸUB" pitchFamily="50" charset="-128"/>
            </a:endParaRPr>
          </a:p>
          <a:p>
            <a:pPr>
              <a:buNone/>
            </a:pPr>
            <a:r>
              <a:rPr lang="en-US" altLang="ja-JP" dirty="0" smtClean="0">
                <a:latin typeface="HGP創英角ｺﾞｼｯｸUB" pitchFamily="50" charset="-128"/>
                <a:ea typeface="HGP創英角ｺﾞｼｯｸUB" pitchFamily="50" charset="-128"/>
              </a:rPr>
              <a:t>16:30</a:t>
            </a:r>
            <a:r>
              <a:rPr lang="ja-JP" altLang="en-US" dirty="0" smtClean="0">
                <a:latin typeface="HGP創英角ｺﾞｼｯｸUB" pitchFamily="50" charset="-128"/>
                <a:ea typeface="HGP創英角ｺﾞｼｯｸUB" pitchFamily="50" charset="-128"/>
              </a:rPr>
              <a:t>～</a:t>
            </a:r>
            <a:r>
              <a:rPr lang="en-US" altLang="ja-JP" dirty="0" smtClean="0">
                <a:latin typeface="HGP創英角ｺﾞｼｯｸUB" pitchFamily="50" charset="-128"/>
                <a:ea typeface="HGP創英角ｺﾞｼｯｸUB" pitchFamily="50" charset="-128"/>
              </a:rPr>
              <a:t>17:30 </a:t>
            </a:r>
            <a:r>
              <a:rPr lang="en-US" altLang="ja-JP" dirty="0" err="1" smtClean="0">
                <a:latin typeface="HGP創英角ｺﾞｼｯｸUB" pitchFamily="50" charset="-128"/>
                <a:ea typeface="HGP創英角ｺﾞｼｯｸUB" pitchFamily="50" charset="-128"/>
              </a:rPr>
              <a:t>fkojima</a:t>
            </a:r>
            <a:r>
              <a:rPr lang="en-US" altLang="ja-JP" dirty="0" smtClean="0">
                <a:latin typeface="HGP創英角ｺﾞｼｯｸUB" pitchFamily="50" charset="-128"/>
                <a:ea typeface="HGP創英角ｺﾞｼｯｸUB" pitchFamily="50" charset="-128"/>
              </a:rPr>
              <a:t> </a:t>
            </a:r>
          </a:p>
          <a:p>
            <a:pPr>
              <a:buNone/>
            </a:pPr>
            <a:r>
              <a:rPr lang="ja-JP" altLang="en-US" dirty="0" smtClean="0">
                <a:latin typeface="HGP創英角ｺﾞｼｯｸUB" pitchFamily="50" charset="-128"/>
                <a:ea typeface="HGP創英角ｺﾞｼｯｸUB" pitchFamily="50" charset="-128"/>
              </a:rPr>
              <a:t>「オブジェクト指向の考え方の基礎の基礎 </a:t>
            </a:r>
            <a:endParaRPr lang="en-US" altLang="ja-JP" dirty="0" smtClean="0">
              <a:latin typeface="HGP創英角ｺﾞｼｯｸUB" pitchFamily="50" charset="-128"/>
              <a:ea typeface="HGP創英角ｺﾞｼｯｸUB" pitchFamily="50" charset="-128"/>
            </a:endParaRPr>
          </a:p>
          <a:p>
            <a:pPr>
              <a:buNone/>
            </a:pPr>
            <a:r>
              <a:rPr lang="ja-JP" altLang="en-US" dirty="0" smtClean="0">
                <a:latin typeface="HGP創英角ｺﾞｼｯｸUB" pitchFamily="50" charset="-128"/>
                <a:ea typeface="HGP創英角ｺﾞｼｯｸUB" pitchFamily="50" charset="-128"/>
              </a:rPr>
              <a:t>　　　　　　　～ソフトウェア開発の原則編～」</a:t>
            </a:r>
            <a:endParaRPr lang="en-US" altLang="ja-JP" dirty="0" smtClean="0">
              <a:latin typeface="HGP創英角ｺﾞｼｯｸUB" pitchFamily="50" charset="-128"/>
              <a:ea typeface="HGP創英角ｺﾞｼｯｸUB" pitchFamily="50" charset="-128"/>
            </a:endParaRPr>
          </a:p>
          <a:p>
            <a:pPr>
              <a:buNone/>
            </a:pPr>
            <a:endParaRPr lang="ja-JP" altLang="en-US" dirty="0" smtClean="0"/>
          </a:p>
          <a:p>
            <a:pPr>
              <a:buNone/>
            </a:pPr>
            <a:endParaRPr kumimoji="1" lang="ja-JP"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a:buNone/>
            </a:pPr>
            <a:endParaRPr lang="en-US" altLang="ja-JP" dirty="0" smtClean="0"/>
          </a:p>
          <a:p>
            <a:pPr>
              <a:buNone/>
            </a:pPr>
            <a:endParaRPr lang="en-US" altLang="ja-JP" dirty="0" smtClean="0"/>
          </a:p>
          <a:p>
            <a:pPr algn="ctr">
              <a:buNone/>
            </a:pPr>
            <a:r>
              <a:rPr lang="ja-JP" altLang="en-US" dirty="0" smtClean="0">
                <a:latin typeface="HGP創英角ｺﾞｼｯｸUB" pitchFamily="50" charset="-128"/>
                <a:ea typeface="HGP創英角ｺﾞｼｯｸUB" pitchFamily="50" charset="-128"/>
              </a:rPr>
              <a:t>ご静聴ありがとうございました！</a:t>
            </a:r>
            <a:endParaRPr lang="en-US" altLang="ja-JP" dirty="0" smtClean="0">
              <a:latin typeface="HGP創英角ｺﾞｼｯｸUB" pitchFamily="50" charset="-128"/>
              <a:ea typeface="HGP創英角ｺﾞｼｯｸUB" pitchFamily="50" charset="-128"/>
            </a:endParaRPr>
          </a:p>
          <a:p>
            <a:pPr algn="ctr">
              <a:buNone/>
            </a:pPr>
            <a:endParaRPr kumimoji="1" lang="en-US" altLang="ja-JP" dirty="0" smtClean="0">
              <a:latin typeface="HGP創英角ｺﾞｼｯｸUB" pitchFamily="50" charset="-128"/>
              <a:ea typeface="HGP創英角ｺﾞｼｯｸUB" pitchFamily="50" charset="-128"/>
            </a:endParaRPr>
          </a:p>
          <a:p>
            <a:pPr algn="ctr">
              <a:buNone/>
            </a:pPr>
            <a:r>
              <a:rPr lang="ja-JP" altLang="en-US" dirty="0" smtClean="0">
                <a:latin typeface="HGP創英角ｺﾞｼｯｸUB" pitchFamily="50" charset="-128"/>
                <a:ea typeface="HGP創英角ｺﾞｼｯｸUB" pitchFamily="50" charset="-128"/>
              </a:rPr>
              <a:t>午後からのセッションもお楽しみに！</a:t>
            </a:r>
            <a:endParaRPr kumimoji="1" lang="ja-JP" altLang="en-US" dirty="0">
              <a:latin typeface="HGP創英角ｺﾞｼｯｸUB" pitchFamily="50" charset="-128"/>
              <a:ea typeface="HGP創英角ｺﾞｼｯｸUB"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smtClean="0">
                <a:latin typeface="HGP創英角ｺﾞｼｯｸUB" pitchFamily="50" charset="-128"/>
                <a:ea typeface="HGP創英角ｺﾞｼｯｸUB" pitchFamily="50" charset="-128"/>
              </a:rPr>
              <a:t>オブジェクト指向って難しい？</a:t>
            </a:r>
            <a:endParaRPr kumimoji="1" lang="ja-JP" altLang="en-US" sz="3200" dirty="0">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p:txBody>
          <a:bodyPr/>
          <a:lstStyle/>
          <a:p>
            <a:pPr>
              <a:buNone/>
            </a:pPr>
            <a:endParaRPr kumimoji="1" lang="en-US" altLang="ja-JP" dirty="0" smtClean="0">
              <a:latin typeface="HGP創英角ｺﾞｼｯｸUB" pitchFamily="50" charset="-128"/>
              <a:ea typeface="HGP創英角ｺﾞｼｯｸUB" pitchFamily="50" charset="-128"/>
            </a:endParaRPr>
          </a:p>
          <a:p>
            <a:pPr algn="ctr">
              <a:buNone/>
            </a:pPr>
            <a:r>
              <a:rPr kumimoji="1" lang="ja-JP" altLang="en-US" dirty="0" smtClean="0">
                <a:latin typeface="HGP創英角ｺﾞｼｯｸUB" pitchFamily="50" charset="-128"/>
                <a:ea typeface="HGP創英角ｺﾞｼｯｸUB" pitchFamily="50" charset="-128"/>
              </a:rPr>
              <a:t>わかっている人に聞くと・・・</a:t>
            </a:r>
            <a:endParaRPr kumimoji="1" lang="en-US" altLang="ja-JP" dirty="0" smtClean="0">
              <a:latin typeface="HGP創英角ｺﾞｼｯｸUB" pitchFamily="50" charset="-128"/>
              <a:ea typeface="HGP創英角ｺﾞｼｯｸUB" pitchFamily="50" charset="-128"/>
            </a:endParaRPr>
          </a:p>
          <a:p>
            <a:pPr algn="ctr">
              <a:buNone/>
            </a:pPr>
            <a:endParaRPr kumimoji="1" lang="en-US" altLang="ja-JP" dirty="0" smtClean="0">
              <a:latin typeface="HGP創英角ｺﾞｼｯｸUB" pitchFamily="50" charset="-128"/>
              <a:ea typeface="HGP創英角ｺﾞｼｯｸUB" pitchFamily="50" charset="-128"/>
            </a:endParaRPr>
          </a:p>
          <a:p>
            <a:pPr>
              <a:buNone/>
            </a:pPr>
            <a:r>
              <a:rPr lang="ja-JP" altLang="en-US" dirty="0" smtClean="0">
                <a:solidFill>
                  <a:srgbClr val="FF0000"/>
                </a:solidFill>
                <a:latin typeface="HGP創英角ｺﾞｼｯｸUB" pitchFamily="50" charset="-128"/>
                <a:ea typeface="HGP創英角ｺﾞｼｯｸUB" pitchFamily="50" charset="-128"/>
              </a:rPr>
              <a:t>　→わかってしまうと「なぁー</a:t>
            </a:r>
            <a:r>
              <a:rPr lang="ja-JP" altLang="en-US" dirty="0" err="1" smtClean="0">
                <a:solidFill>
                  <a:srgbClr val="FF0000"/>
                </a:solidFill>
                <a:latin typeface="HGP創英角ｺﾞｼｯｸUB" pitchFamily="50" charset="-128"/>
                <a:ea typeface="HGP創英角ｺﾞｼｯｸUB" pitchFamily="50" charset="-128"/>
              </a:rPr>
              <a:t>んだ</a:t>
            </a:r>
            <a:r>
              <a:rPr lang="ja-JP" altLang="en-US" dirty="0" smtClean="0">
                <a:solidFill>
                  <a:srgbClr val="FF0000"/>
                </a:solidFill>
                <a:latin typeface="HGP創英角ｺﾞｼｯｸUB" pitchFamily="50" charset="-128"/>
                <a:ea typeface="HGP創英角ｺﾞｼｯｸUB" pitchFamily="50" charset="-128"/>
              </a:rPr>
              <a:t>」</a:t>
            </a:r>
            <a:endParaRPr lang="en-US" altLang="ja-JP" dirty="0" smtClean="0">
              <a:solidFill>
                <a:srgbClr val="FF0000"/>
              </a:solidFill>
              <a:latin typeface="HGP創英角ｺﾞｼｯｸUB" pitchFamily="50" charset="-128"/>
              <a:ea typeface="HGP創英角ｺﾞｼｯｸUB" pitchFamily="50" charset="-128"/>
            </a:endParaRPr>
          </a:p>
          <a:p>
            <a:pPr>
              <a:buNone/>
            </a:pPr>
            <a:endParaRPr lang="en-US" altLang="ja-JP" dirty="0" smtClean="0">
              <a:solidFill>
                <a:srgbClr val="FF0000"/>
              </a:solidFill>
              <a:latin typeface="HGP創英角ｺﾞｼｯｸUB" pitchFamily="50" charset="-128"/>
              <a:ea typeface="HGP創英角ｺﾞｼｯｸUB" pitchFamily="50" charset="-128"/>
            </a:endParaRPr>
          </a:p>
          <a:p>
            <a:pPr>
              <a:buNone/>
            </a:pPr>
            <a:r>
              <a:rPr kumimoji="1" lang="ja-JP" altLang="en-US" dirty="0" smtClean="0">
                <a:solidFill>
                  <a:srgbClr val="FF0000"/>
                </a:solidFill>
                <a:latin typeface="HGP創英角ｺﾞｼｯｸUB" pitchFamily="50" charset="-128"/>
                <a:ea typeface="HGP創英角ｺﾞｼｯｸUB" pitchFamily="50" charset="-128"/>
              </a:rPr>
              <a:t>　→難しくない</a:t>
            </a:r>
            <a:endParaRPr kumimoji="1" lang="ja-JP" altLang="en-US" dirty="0">
              <a:solidFill>
                <a:srgbClr val="FF0000"/>
              </a:solidFill>
              <a:latin typeface="HGP創英角ｺﾞｼｯｸUB" pitchFamily="50" charset="-128"/>
              <a:ea typeface="HGP創英角ｺﾞｼｯｸUB"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1" presetClass="entr" presetSubtype="0" fill="hold" nodeType="clickEffect">
                                  <p:stCondLst>
                                    <p:cond delay="0"/>
                                  </p:stCondLst>
                                  <p:iterate type="lt">
                                    <p:tmPct val="10000"/>
                                  </p:iterate>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15"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1" presetClass="entr" presetSubtype="0" fill="hold" nodeType="clickEffect">
                                  <p:stCondLst>
                                    <p:cond delay="0"/>
                                  </p:stCondLst>
                                  <p:iterate type="lt">
                                    <p:tmPct val="10000"/>
                                  </p:iterate>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p:cTn id="22"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24"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latin typeface="HGP創英角ｺﾞｼｯｸUB" pitchFamily="50" charset="-128"/>
                <a:ea typeface="HGP創英角ｺﾞｼｯｸUB" pitchFamily="50" charset="-128"/>
              </a:rPr>
              <a:t>じゃあ、なぜオブジェクト指向が難しい？</a:t>
            </a:r>
            <a:endParaRPr kumimoji="1" lang="ja-JP" altLang="en-US" sz="3200" dirty="0">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p:txBody>
          <a:bodyPr/>
          <a:lstStyle/>
          <a:p>
            <a:endParaRPr kumimoji="1" lang="en-US" altLang="ja-JP" dirty="0" smtClean="0"/>
          </a:p>
          <a:p>
            <a:pPr>
              <a:buNone/>
            </a:pPr>
            <a:r>
              <a:rPr kumimoji="1" lang="ja-JP" altLang="en-US" dirty="0" smtClean="0">
                <a:latin typeface="HGP創英角ｺﾞｼｯｸUB" pitchFamily="50" charset="-128"/>
                <a:ea typeface="HGP創英角ｺﾞｼｯｸUB" pitchFamily="50" charset="-128"/>
              </a:rPr>
              <a:t>オブジェクト指向が難しいのか？</a:t>
            </a:r>
            <a:endParaRPr kumimoji="1" lang="en-US" altLang="ja-JP" dirty="0" smtClean="0">
              <a:latin typeface="HGP創英角ｺﾞｼｯｸUB" pitchFamily="50" charset="-128"/>
              <a:ea typeface="HGP創英角ｺﾞｼｯｸUB" pitchFamily="50" charset="-128"/>
            </a:endParaRPr>
          </a:p>
          <a:p>
            <a:pPr>
              <a:buNone/>
            </a:pPr>
            <a:endParaRPr kumimoji="1" lang="en-US" altLang="ja-JP" dirty="0" smtClean="0">
              <a:latin typeface="HGP創英角ｺﾞｼｯｸUB" pitchFamily="50" charset="-128"/>
              <a:ea typeface="HGP創英角ｺﾞｼｯｸUB" pitchFamily="50" charset="-128"/>
            </a:endParaRPr>
          </a:p>
          <a:p>
            <a:pPr>
              <a:buNone/>
            </a:pPr>
            <a:r>
              <a:rPr lang="ja-JP" altLang="en-US" dirty="0" smtClean="0">
                <a:solidFill>
                  <a:srgbClr val="FF0000"/>
                </a:solidFill>
                <a:latin typeface="HGP創英角ｺﾞｼｯｸUB" pitchFamily="50" charset="-128"/>
                <a:ea typeface="HGP創英角ｺﾞｼｯｸUB" pitchFamily="50" charset="-128"/>
              </a:rPr>
              <a:t>　→否。　じゃ、何が難しい？</a:t>
            </a:r>
            <a:endParaRPr lang="en-US" altLang="ja-JP" dirty="0" smtClean="0">
              <a:solidFill>
                <a:srgbClr val="FF0000"/>
              </a:solidFill>
              <a:latin typeface="HGP創英角ｺﾞｼｯｸUB" pitchFamily="50" charset="-128"/>
              <a:ea typeface="HGP創英角ｺﾞｼｯｸUB" pitchFamily="50" charset="-128"/>
            </a:endParaRPr>
          </a:p>
          <a:p>
            <a:pPr>
              <a:buNone/>
            </a:pPr>
            <a:endParaRPr lang="en-US" altLang="ja-JP" dirty="0" smtClean="0">
              <a:latin typeface="HGP創英角ｺﾞｼｯｸUB" pitchFamily="50" charset="-128"/>
              <a:ea typeface="HGP創英角ｺﾞｼｯｸUB" pitchFamily="50" charset="-128"/>
            </a:endParaRPr>
          </a:p>
          <a:p>
            <a:pPr>
              <a:buNone/>
            </a:pPr>
            <a:r>
              <a:rPr kumimoji="1" lang="ja-JP" altLang="en-US" dirty="0" smtClean="0">
                <a:solidFill>
                  <a:srgbClr val="FF0000"/>
                </a:solidFill>
                <a:latin typeface="HGP創英角ｺﾞｼｯｸUB" pitchFamily="50" charset="-128"/>
                <a:ea typeface="HGP創英角ｺﾞｼｯｸUB" pitchFamily="50" charset="-128"/>
              </a:rPr>
              <a:t>　→伝え方（説明の仕方）が難しいのでは？</a:t>
            </a:r>
            <a:endParaRPr kumimoji="1" lang="en-US" altLang="ja-JP" dirty="0" smtClean="0">
              <a:solidFill>
                <a:srgbClr val="FF0000"/>
              </a:solidFill>
              <a:latin typeface="HGP創英角ｺﾞｼｯｸUB" pitchFamily="50" charset="-128"/>
              <a:ea typeface="HGP創英角ｺﾞｼｯｸUB"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1" presetClass="entr" presetSubtype="0" fill="hold" nodeType="clickEffect">
                                  <p:stCondLst>
                                    <p:cond delay="0"/>
                                  </p:stCondLst>
                                  <p:iterate type="lt">
                                    <p:tmPct val="10000"/>
                                  </p:iterate>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15"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1" presetClass="entr" presetSubtype="0" fill="hold" nodeType="clickEffect">
                                  <p:stCondLst>
                                    <p:cond delay="0"/>
                                  </p:stCondLst>
                                  <p:iterate type="lt">
                                    <p:tmPct val="10000"/>
                                  </p:iterate>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p:cTn id="22"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24"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smtClean="0">
                <a:latin typeface="HGP創英角ｺﾞｼｯｸUB" pitchFamily="50" charset="-128"/>
                <a:ea typeface="HGP創英角ｺﾞｼｯｸUB" pitchFamily="50" charset="-128"/>
              </a:rPr>
              <a:t>プログラムってなぁに？</a:t>
            </a:r>
            <a:endParaRPr kumimoji="1" lang="ja-JP" altLang="en-US" sz="3200" dirty="0">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a:xfrm>
            <a:off x="457200" y="1571611"/>
            <a:ext cx="8229600" cy="4554551"/>
          </a:xfrm>
        </p:spPr>
        <p:txBody>
          <a:bodyPr/>
          <a:lstStyle/>
          <a:p>
            <a:pPr>
              <a:buNone/>
            </a:pPr>
            <a:r>
              <a:rPr lang="ja-JP" altLang="en-US" dirty="0" smtClean="0">
                <a:latin typeface="HGP創英角ｺﾞｼｯｸUB" pitchFamily="50" charset="-128"/>
                <a:ea typeface="HGP創英角ｺﾞｼｯｸUB" pitchFamily="50" charset="-128"/>
              </a:rPr>
              <a:t>プログラムとは</a:t>
            </a:r>
            <a:endParaRPr lang="en-US" altLang="ja-JP" dirty="0" smtClean="0">
              <a:latin typeface="HGP創英角ｺﾞｼｯｸUB" pitchFamily="50" charset="-128"/>
              <a:ea typeface="HGP創英角ｺﾞｼｯｸUB" pitchFamily="50" charset="-128"/>
            </a:endParaRPr>
          </a:p>
          <a:p>
            <a:pPr>
              <a:buNone/>
            </a:pPr>
            <a:endParaRPr lang="en-US" altLang="ja-JP" dirty="0" smtClean="0">
              <a:latin typeface="HGP創英角ｺﾞｼｯｸUB" pitchFamily="50" charset="-128"/>
              <a:ea typeface="HGP創英角ｺﾞｼｯｸUB" pitchFamily="50" charset="-128"/>
            </a:endParaRPr>
          </a:p>
          <a:p>
            <a:pPr>
              <a:buNone/>
            </a:pPr>
            <a:r>
              <a:rPr kumimoji="1" lang="ja-JP" altLang="en-US" dirty="0" smtClean="0">
                <a:solidFill>
                  <a:srgbClr val="FF0000"/>
                </a:solidFill>
                <a:latin typeface="HGP創英角ｺﾞｼｯｸUB" pitchFamily="50" charset="-128"/>
                <a:ea typeface="HGP創英角ｺﾞｼｯｸUB" pitchFamily="50" charset="-128"/>
              </a:rPr>
              <a:t>→コンピュータにやってほしいことをコンピュータの言語でその手順を書き記してるもの</a:t>
            </a:r>
            <a:endParaRPr kumimoji="1" lang="en-US" altLang="ja-JP" dirty="0" smtClean="0">
              <a:solidFill>
                <a:srgbClr val="FF0000"/>
              </a:solidFill>
              <a:latin typeface="HGP創英角ｺﾞｼｯｸUB" pitchFamily="50" charset="-128"/>
              <a:ea typeface="HGP創英角ｺﾞｼｯｸUB" pitchFamily="50" charset="-128"/>
            </a:endParaRPr>
          </a:p>
          <a:p>
            <a:pPr>
              <a:buNone/>
            </a:pPr>
            <a:endParaRPr lang="en-US" altLang="ja-JP" dirty="0" smtClean="0">
              <a:solidFill>
                <a:srgbClr val="FF0000"/>
              </a:solidFill>
              <a:latin typeface="HGP創英角ｺﾞｼｯｸUB" pitchFamily="50" charset="-128"/>
              <a:ea typeface="HGP創英角ｺﾞｼｯｸUB" pitchFamily="50" charset="-128"/>
            </a:endParaRPr>
          </a:p>
          <a:p>
            <a:pPr>
              <a:buNone/>
            </a:pPr>
            <a:r>
              <a:rPr lang="ja-JP" altLang="en-US" dirty="0" smtClean="0">
                <a:solidFill>
                  <a:srgbClr val="FF0000"/>
                </a:solidFill>
                <a:latin typeface="HGP創英角ｺﾞｼｯｸUB" pitchFamily="50" charset="-128"/>
                <a:ea typeface="HGP創英角ｺﾞｼｯｸUB" pitchFamily="50" charset="-128"/>
              </a:rPr>
              <a:t>→現実世界で人間がやっていたことをコンピュータに肩代わりさせるためのもの</a:t>
            </a:r>
            <a:endParaRPr kumimoji="1" lang="ja-JP" altLang="en-US" dirty="0">
              <a:solidFill>
                <a:srgbClr val="FF0000"/>
              </a:solidFill>
              <a:latin typeface="HGP創英角ｺﾞｼｯｸUB" pitchFamily="50" charset="-128"/>
              <a:ea typeface="HGP創英角ｺﾞｼｯｸUB"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1" presetClass="entr" presetSubtype="0" fill="hold" nodeType="clickEffect">
                                  <p:stCondLst>
                                    <p:cond delay="0"/>
                                  </p:stCondLst>
                                  <p:iterate type="lt">
                                    <p:tmPct val="10000"/>
                                  </p:iterate>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15"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1" presetClass="entr" presetSubtype="0" fill="hold" nodeType="clickEffect">
                                  <p:stCondLst>
                                    <p:cond delay="0"/>
                                  </p:stCondLst>
                                  <p:iterate type="lt">
                                    <p:tmPct val="10000"/>
                                  </p:iterate>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p:cTn id="22"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24"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smtClean="0">
                <a:latin typeface="HGP創英角ｺﾞｼｯｸUB" pitchFamily="50" charset="-128"/>
                <a:ea typeface="HGP創英角ｺﾞｼｯｸUB" pitchFamily="50" charset="-128"/>
              </a:rPr>
              <a:t>プログラミングからちょっと離れて・・・</a:t>
            </a:r>
            <a:endParaRPr kumimoji="1" lang="ja-JP" altLang="en-US" sz="3200" dirty="0">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p:txBody>
          <a:bodyPr/>
          <a:lstStyle/>
          <a:p>
            <a:pPr>
              <a:buNone/>
            </a:pPr>
            <a:endParaRPr kumimoji="1" lang="en-US" altLang="ja-JP" dirty="0" smtClean="0"/>
          </a:p>
          <a:p>
            <a:pPr>
              <a:buNone/>
            </a:pPr>
            <a:r>
              <a:rPr kumimoji="1" lang="ja-JP" altLang="en-US" dirty="0" smtClean="0">
                <a:latin typeface="HGP創英角ｺﾞｼｯｸUB" pitchFamily="50" charset="-128"/>
                <a:ea typeface="HGP創英角ｺﾞｼｯｸUB" pitchFamily="50" charset="-128"/>
              </a:rPr>
              <a:t>質問）</a:t>
            </a:r>
            <a:endParaRPr kumimoji="1" lang="en-US" altLang="ja-JP" dirty="0" smtClean="0">
              <a:latin typeface="HGP創英角ｺﾞｼｯｸUB" pitchFamily="50" charset="-128"/>
              <a:ea typeface="HGP創英角ｺﾞｼｯｸUB" pitchFamily="50" charset="-128"/>
            </a:endParaRPr>
          </a:p>
          <a:p>
            <a:pPr>
              <a:buNone/>
            </a:pPr>
            <a:r>
              <a:rPr kumimoji="1" lang="ja-JP" altLang="en-US" dirty="0" smtClean="0">
                <a:latin typeface="HGP創英角ｺﾞｼｯｸUB" pitchFamily="50" charset="-128"/>
                <a:ea typeface="HGP創英角ｺﾞｼｯｸUB" pitchFamily="50" charset="-128"/>
              </a:rPr>
              <a:t>コーヒーの飲み方について説明して下さい。</a:t>
            </a:r>
            <a:endParaRPr kumimoji="1" lang="en-US" altLang="ja-JP" dirty="0" smtClean="0">
              <a:latin typeface="HGP創英角ｺﾞｼｯｸUB" pitchFamily="50" charset="-128"/>
              <a:ea typeface="HGP創英角ｺﾞｼｯｸUB" pitchFamily="50" charset="-128"/>
            </a:endParaRPr>
          </a:p>
          <a:p>
            <a:pPr>
              <a:buNone/>
            </a:pPr>
            <a:endParaRPr lang="en-US" altLang="ja-JP" dirty="0" smtClean="0">
              <a:latin typeface="HGP創英角ｺﾞｼｯｸUB" pitchFamily="50" charset="-128"/>
              <a:ea typeface="HGP創英角ｺﾞｼｯｸUB" pitchFamily="50" charset="-128"/>
            </a:endParaRPr>
          </a:p>
          <a:p>
            <a:pPr>
              <a:buNone/>
            </a:pPr>
            <a:r>
              <a:rPr kumimoji="1" lang="ja-JP" altLang="en-US" dirty="0" smtClean="0">
                <a:latin typeface="HGP創英角ｺﾞｼｯｸUB" pitchFamily="50" charset="-128"/>
                <a:ea typeface="HGP創英角ｺﾞｼｯｸUB" pitchFamily="50" charset="-128"/>
              </a:rPr>
              <a:t>１）コーヒーの入ったカップを口まで持ち上げる</a:t>
            </a:r>
            <a:endParaRPr kumimoji="1" lang="en-US" altLang="ja-JP" dirty="0" smtClean="0">
              <a:latin typeface="HGP創英角ｺﾞｼｯｸUB" pitchFamily="50" charset="-128"/>
              <a:ea typeface="HGP創英角ｺﾞｼｯｸUB" pitchFamily="50" charset="-128"/>
            </a:endParaRPr>
          </a:p>
          <a:p>
            <a:pPr>
              <a:buNone/>
            </a:pPr>
            <a:r>
              <a:rPr lang="ja-JP" altLang="en-US" dirty="0" smtClean="0">
                <a:latin typeface="HGP創英角ｺﾞｼｯｸUB" pitchFamily="50" charset="-128"/>
                <a:ea typeface="HGP創英角ｺﾞｼｯｸUB" pitchFamily="50" charset="-128"/>
              </a:rPr>
              <a:t>２）カップを自分の飲みたい量を飲みたい速度で口に注がれるよう斜めにする</a:t>
            </a:r>
            <a:endParaRPr lang="en-US" altLang="ja-JP" dirty="0" smtClean="0">
              <a:latin typeface="HGP創英角ｺﾞｼｯｸUB" pitchFamily="50" charset="-128"/>
              <a:ea typeface="HGP創英角ｺﾞｼｯｸUB" pitchFamily="50" charset="-128"/>
            </a:endParaRPr>
          </a:p>
          <a:p>
            <a:pPr>
              <a:buNone/>
            </a:pPr>
            <a:r>
              <a:rPr kumimoji="1" lang="ja-JP" altLang="en-US" dirty="0" smtClean="0">
                <a:latin typeface="HGP創英角ｺﾞｼｯｸUB" pitchFamily="50" charset="-128"/>
                <a:ea typeface="HGP創英角ｺﾞｼｯｸUB" pitchFamily="50" charset="-128"/>
              </a:rPr>
              <a:t>３）口に注がれたコーヒーを飲み込む</a:t>
            </a:r>
            <a:endParaRPr kumimoji="1" lang="ja-JP" altLang="en-US" dirty="0">
              <a:latin typeface="HGP創英角ｺﾞｼｯｸUB" pitchFamily="50" charset="-128"/>
              <a:ea typeface="HGP創英角ｺﾞｼｯｸUB"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1" presetClass="entr" presetSubtype="0" fill="hold" nodeType="clickEffect">
                                  <p:stCondLst>
                                    <p:cond delay="0"/>
                                  </p:stCondLst>
                                  <p:iterate type="lt">
                                    <p:tmPct val="10000"/>
                                  </p:iterate>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19"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1" presetClass="entr" presetSubtype="0" fill="hold" nodeType="clickEffect">
                                  <p:stCondLst>
                                    <p:cond delay="0"/>
                                  </p:stCondLst>
                                  <p:iterate type="lt">
                                    <p:tmPct val="10000"/>
                                  </p:iterate>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28"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0" dur="500" tmFilter="0,0; .5, 1; 1, 1"/>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1" presetClass="entr" presetSubtype="0" fill="hold" nodeType="clickEffect">
                                  <p:stCondLst>
                                    <p:cond delay="0"/>
                                  </p:stCondLst>
                                  <p:iterate type="lt">
                                    <p:tmPct val="10000"/>
                                  </p:iterate>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36"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37"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8"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9" dur="500" tmFilter="0,0; .5, 1; 1, 1"/>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smtClean="0">
                <a:latin typeface="HGP創英角ｺﾞｼｯｸUB" pitchFamily="50" charset="-128"/>
                <a:ea typeface="HGP創英角ｺﾞｼｯｸUB" pitchFamily="50" charset="-128"/>
              </a:rPr>
              <a:t>プログラミングからちょっと離れて・・・２</a:t>
            </a:r>
            <a:endParaRPr kumimoji="1" lang="ja-JP" altLang="en-US" sz="3200" dirty="0"/>
          </a:p>
        </p:txBody>
      </p:sp>
      <p:sp>
        <p:nvSpPr>
          <p:cNvPr id="3" name="コンテンツ プレースホルダ 2"/>
          <p:cNvSpPr>
            <a:spLocks noGrp="1"/>
          </p:cNvSpPr>
          <p:nvPr>
            <p:ph idx="1"/>
          </p:nvPr>
        </p:nvSpPr>
        <p:spPr/>
        <p:txBody>
          <a:bodyPr/>
          <a:lstStyle/>
          <a:p>
            <a:pPr>
              <a:buNone/>
            </a:pPr>
            <a:endParaRPr kumimoji="1" lang="en-US" altLang="ja-JP" dirty="0" smtClean="0">
              <a:latin typeface="HGP創英角ｺﾞｼｯｸUB" pitchFamily="50" charset="-128"/>
              <a:ea typeface="HGP創英角ｺﾞｼｯｸUB" pitchFamily="50" charset="-128"/>
            </a:endParaRPr>
          </a:p>
          <a:p>
            <a:pPr>
              <a:buNone/>
            </a:pPr>
            <a:r>
              <a:rPr kumimoji="1" lang="ja-JP" altLang="en-US" dirty="0" smtClean="0">
                <a:latin typeface="HGP創英角ｺﾞｼｯｸUB" pitchFamily="50" charset="-128"/>
                <a:ea typeface="HGP創英角ｺﾞｼｯｸUB" pitchFamily="50" charset="-128"/>
              </a:rPr>
              <a:t>質問２）</a:t>
            </a:r>
            <a:endParaRPr kumimoji="1" lang="en-US" altLang="ja-JP" dirty="0" smtClean="0">
              <a:latin typeface="HGP創英角ｺﾞｼｯｸUB" pitchFamily="50" charset="-128"/>
              <a:ea typeface="HGP創英角ｺﾞｼｯｸUB" pitchFamily="50" charset="-128"/>
            </a:endParaRPr>
          </a:p>
          <a:p>
            <a:pPr>
              <a:buNone/>
            </a:pPr>
            <a:r>
              <a:rPr lang="ja-JP" altLang="en-US" dirty="0" smtClean="0">
                <a:latin typeface="HGP創英角ｺﾞｼｯｸUB" pitchFamily="50" charset="-128"/>
                <a:ea typeface="HGP創英角ｺﾞｼｯｸUB" pitchFamily="50" charset="-128"/>
              </a:rPr>
              <a:t>ムーンウォークの踊り方を説明して下さい。</a:t>
            </a:r>
            <a:endParaRPr lang="en-US" altLang="ja-JP" dirty="0" smtClean="0">
              <a:latin typeface="HGP創英角ｺﾞｼｯｸUB" pitchFamily="50" charset="-128"/>
              <a:ea typeface="HGP創英角ｺﾞｼｯｸUB" pitchFamily="50" charset="-128"/>
            </a:endParaRPr>
          </a:p>
          <a:p>
            <a:pPr>
              <a:buNone/>
            </a:pPr>
            <a:endParaRPr kumimoji="1" lang="en-US" altLang="ja-JP" dirty="0" smtClean="0">
              <a:latin typeface="HGP創英角ｺﾞｼｯｸUB" pitchFamily="50" charset="-128"/>
              <a:ea typeface="HGP創英角ｺﾞｼｯｸUB" pitchFamily="50" charset="-128"/>
            </a:endParaRPr>
          </a:p>
          <a:p>
            <a:pPr>
              <a:buNone/>
            </a:pPr>
            <a:r>
              <a:rPr lang="ja-JP" altLang="en-US" dirty="0" smtClean="0">
                <a:solidFill>
                  <a:srgbClr val="FF0000"/>
                </a:solidFill>
                <a:latin typeface="HGP創英角ｺﾞｼｯｸUB" pitchFamily="50" charset="-128"/>
                <a:ea typeface="HGP創英角ｺﾞｼｯｸUB" pitchFamily="50" charset="-128"/>
              </a:rPr>
              <a:t>→メンドクセー</a:t>
            </a:r>
            <a:endParaRPr kumimoji="1" lang="en-US" altLang="ja-JP" dirty="0" smtClean="0">
              <a:solidFill>
                <a:srgbClr val="FF0000"/>
              </a:solidFill>
              <a:latin typeface="HGP創英角ｺﾞｼｯｸUB" pitchFamily="50" charset="-128"/>
              <a:ea typeface="HGP創英角ｺﾞｼｯｸUB"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1" presetClass="entr" presetSubtype="0" fill="hold" nodeType="clickEffect">
                                  <p:stCondLst>
                                    <p:cond delay="0"/>
                                  </p:stCondLst>
                                  <p:iterate type="lt">
                                    <p:tmPct val="10000"/>
                                  </p:iterate>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19"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smtClean="0">
                <a:latin typeface="HGP創英角ｺﾞｼｯｸUB" pitchFamily="50" charset="-128"/>
                <a:ea typeface="HGP創英角ｺﾞｼｯｸUB" pitchFamily="50" charset="-128"/>
              </a:rPr>
              <a:t>プログラムってなぁに？</a:t>
            </a:r>
            <a:endParaRPr kumimoji="1" lang="ja-JP" altLang="en-US" sz="3200" dirty="0">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a:xfrm>
            <a:off x="457200" y="1214423"/>
            <a:ext cx="8229600" cy="4911740"/>
          </a:xfrm>
        </p:spPr>
        <p:txBody>
          <a:bodyPr/>
          <a:lstStyle/>
          <a:p>
            <a:pPr>
              <a:buNone/>
            </a:pPr>
            <a:r>
              <a:rPr lang="ja-JP" altLang="en-US" dirty="0" smtClean="0">
                <a:latin typeface="HGP創英角ｺﾞｼｯｸUB" pitchFamily="50" charset="-128"/>
                <a:ea typeface="HGP創英角ｺﾞｼｯｸUB" pitchFamily="50" charset="-128"/>
              </a:rPr>
              <a:t>プログラムとは・・・</a:t>
            </a:r>
            <a:endParaRPr lang="en-US" altLang="ja-JP" dirty="0" smtClean="0">
              <a:latin typeface="HGP創英角ｺﾞｼｯｸUB" pitchFamily="50" charset="-128"/>
              <a:ea typeface="HGP創英角ｺﾞｼｯｸUB" pitchFamily="50" charset="-128"/>
            </a:endParaRPr>
          </a:p>
          <a:p>
            <a:pPr>
              <a:buNone/>
            </a:pPr>
            <a:endParaRPr lang="en-US" altLang="ja-JP" dirty="0" smtClean="0">
              <a:latin typeface="HGP創英角ｺﾞｼｯｸUB" pitchFamily="50" charset="-128"/>
              <a:ea typeface="HGP創英角ｺﾞｼｯｸUB" pitchFamily="50" charset="-128"/>
            </a:endParaRPr>
          </a:p>
          <a:p>
            <a:pPr>
              <a:buNone/>
            </a:pPr>
            <a:r>
              <a:rPr kumimoji="1" lang="ja-JP" altLang="en-US" dirty="0" smtClean="0">
                <a:solidFill>
                  <a:srgbClr val="FF0000"/>
                </a:solidFill>
                <a:latin typeface="HGP創英角ｺﾞｼｯｸUB" pitchFamily="50" charset="-128"/>
                <a:ea typeface="HGP創英角ｺﾞｼｯｸUB" pitchFamily="50" charset="-128"/>
              </a:rPr>
              <a:t>→コンピュータにやってほしいことをコンピュータの言語でその手順を書き記してるもの</a:t>
            </a:r>
            <a:endParaRPr kumimoji="1" lang="en-US" altLang="ja-JP" dirty="0" smtClean="0">
              <a:solidFill>
                <a:srgbClr val="FF0000"/>
              </a:solidFill>
              <a:latin typeface="HGP創英角ｺﾞｼｯｸUB" pitchFamily="50" charset="-128"/>
              <a:ea typeface="HGP創英角ｺﾞｼｯｸUB" pitchFamily="50" charset="-128"/>
            </a:endParaRPr>
          </a:p>
          <a:p>
            <a:pPr>
              <a:buNone/>
            </a:pPr>
            <a:endParaRPr lang="en-US" altLang="ja-JP" dirty="0" smtClean="0">
              <a:solidFill>
                <a:srgbClr val="FF0000"/>
              </a:solidFill>
              <a:latin typeface="HGP創英角ｺﾞｼｯｸUB" pitchFamily="50" charset="-128"/>
              <a:ea typeface="HGP創英角ｺﾞｼｯｸUB" pitchFamily="50" charset="-128"/>
            </a:endParaRPr>
          </a:p>
          <a:p>
            <a:pPr>
              <a:buNone/>
            </a:pPr>
            <a:r>
              <a:rPr lang="ja-JP" altLang="en-US" dirty="0" smtClean="0">
                <a:solidFill>
                  <a:srgbClr val="FF0000"/>
                </a:solidFill>
                <a:latin typeface="HGP創英角ｺﾞｼｯｸUB" pitchFamily="50" charset="-128"/>
                <a:ea typeface="HGP創英角ｺﾞｼｯｸUB" pitchFamily="50" charset="-128"/>
              </a:rPr>
              <a:t>→現実世界で人間がやっていたことをコンピュータに肩代わりさせるためのもの</a:t>
            </a:r>
            <a:endParaRPr kumimoji="1" lang="ja-JP" altLang="en-US" dirty="0">
              <a:solidFill>
                <a:srgbClr val="FF0000"/>
              </a:solidFill>
              <a:latin typeface="HGP創英角ｺﾞｼｯｸUB" pitchFamily="50" charset="-128"/>
              <a:ea typeface="HGP創英角ｺﾞｼｯｸUB" pitchFamily="50"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smtClean="0">
                <a:latin typeface="HGP創英角ｺﾞｼｯｸUB" pitchFamily="50" charset="-128"/>
                <a:ea typeface="HGP創英角ｺﾞｼｯｸUB" pitchFamily="50" charset="-128"/>
              </a:rPr>
              <a:t>プログラミングってなぁに？</a:t>
            </a:r>
            <a:endParaRPr kumimoji="1" lang="ja-JP" altLang="en-US" sz="3200" dirty="0">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p:txBody>
          <a:bodyPr/>
          <a:lstStyle/>
          <a:p>
            <a:pPr>
              <a:buNone/>
            </a:pPr>
            <a:r>
              <a:rPr lang="ja-JP" altLang="en-US" dirty="0" smtClean="0">
                <a:latin typeface="HGP創英角ｺﾞｼｯｸUB" pitchFamily="50" charset="-128"/>
                <a:ea typeface="HGP創英角ｺﾞｼｯｸUB" pitchFamily="50" charset="-128"/>
              </a:rPr>
              <a:t>プログラミング→人間がプログラムを作ること</a:t>
            </a:r>
            <a:endParaRPr lang="en-US" altLang="ja-JP" dirty="0" smtClean="0">
              <a:latin typeface="HGP創英角ｺﾞｼｯｸUB" pitchFamily="50" charset="-128"/>
              <a:ea typeface="HGP創英角ｺﾞｼｯｸUB" pitchFamily="50" charset="-128"/>
            </a:endParaRPr>
          </a:p>
          <a:p>
            <a:pPr>
              <a:buNone/>
            </a:pPr>
            <a:endParaRPr kumimoji="1" lang="en-US" altLang="ja-JP" dirty="0" smtClean="0">
              <a:latin typeface="HGP創英角ｺﾞｼｯｸUB" pitchFamily="50" charset="-128"/>
              <a:ea typeface="HGP創英角ｺﾞｼｯｸUB" pitchFamily="50" charset="-128"/>
            </a:endParaRPr>
          </a:p>
          <a:p>
            <a:pPr>
              <a:buNone/>
            </a:pPr>
            <a:r>
              <a:rPr lang="ja-JP" altLang="en-US" dirty="0" smtClean="0">
                <a:solidFill>
                  <a:srgbClr val="002060"/>
                </a:solidFill>
                <a:latin typeface="HGP創英角ｺﾞｼｯｸUB" pitchFamily="50" charset="-128"/>
                <a:ea typeface="HGP創英角ｺﾞｼｯｸUB" pitchFamily="50" charset="-128"/>
              </a:rPr>
              <a:t>１）プログラムでやりたいことを理解する</a:t>
            </a:r>
            <a:endParaRPr lang="en-US" altLang="ja-JP" dirty="0" smtClean="0">
              <a:solidFill>
                <a:srgbClr val="002060"/>
              </a:solidFill>
              <a:latin typeface="HGP創英角ｺﾞｼｯｸUB" pitchFamily="50" charset="-128"/>
              <a:ea typeface="HGP創英角ｺﾞｼｯｸUB" pitchFamily="50" charset="-128"/>
            </a:endParaRPr>
          </a:p>
          <a:p>
            <a:pPr>
              <a:buNone/>
            </a:pPr>
            <a:endParaRPr kumimoji="1" lang="en-US" altLang="ja-JP" dirty="0" smtClean="0">
              <a:solidFill>
                <a:srgbClr val="002060"/>
              </a:solidFill>
              <a:latin typeface="HGP創英角ｺﾞｼｯｸUB" pitchFamily="50" charset="-128"/>
              <a:ea typeface="HGP創英角ｺﾞｼｯｸUB" pitchFamily="50" charset="-128"/>
            </a:endParaRPr>
          </a:p>
          <a:p>
            <a:pPr>
              <a:buNone/>
            </a:pPr>
            <a:r>
              <a:rPr lang="ja-JP" altLang="en-US" dirty="0" smtClean="0">
                <a:solidFill>
                  <a:srgbClr val="002060"/>
                </a:solidFill>
                <a:latin typeface="HGP創英角ｺﾞｼｯｸUB" pitchFamily="50" charset="-128"/>
                <a:ea typeface="HGP創英角ｺﾞｼｯｸUB" pitchFamily="50" charset="-128"/>
              </a:rPr>
              <a:t>２）やりたいことを論理的に整理する</a:t>
            </a:r>
            <a:endParaRPr lang="en-US" altLang="ja-JP" dirty="0" smtClean="0">
              <a:solidFill>
                <a:srgbClr val="002060"/>
              </a:solidFill>
              <a:latin typeface="HGP創英角ｺﾞｼｯｸUB" pitchFamily="50" charset="-128"/>
              <a:ea typeface="HGP創英角ｺﾞｼｯｸUB" pitchFamily="50" charset="-128"/>
            </a:endParaRPr>
          </a:p>
          <a:p>
            <a:pPr>
              <a:buNone/>
            </a:pPr>
            <a:endParaRPr kumimoji="1" lang="en-US" altLang="ja-JP" dirty="0" smtClean="0">
              <a:solidFill>
                <a:srgbClr val="002060"/>
              </a:solidFill>
              <a:latin typeface="HGP創英角ｺﾞｼｯｸUB" pitchFamily="50" charset="-128"/>
              <a:ea typeface="HGP創英角ｺﾞｼｯｸUB" pitchFamily="50" charset="-128"/>
            </a:endParaRPr>
          </a:p>
          <a:p>
            <a:pPr>
              <a:buNone/>
            </a:pPr>
            <a:r>
              <a:rPr lang="ja-JP" altLang="en-US" dirty="0" smtClean="0">
                <a:solidFill>
                  <a:srgbClr val="002060"/>
                </a:solidFill>
                <a:latin typeface="HGP創英角ｺﾞｼｯｸUB" pitchFamily="50" charset="-128"/>
                <a:ea typeface="HGP創英角ｺﾞｼｯｸUB" pitchFamily="50" charset="-128"/>
              </a:rPr>
              <a:t>３）コンピュータ言語でそれを表現する</a:t>
            </a:r>
            <a:endParaRPr kumimoji="1" lang="ja-JP" altLang="en-US" dirty="0">
              <a:solidFill>
                <a:srgbClr val="002060"/>
              </a:solidFill>
              <a:latin typeface="HGP創英角ｺﾞｼｯｸUB" pitchFamily="50" charset="-128"/>
              <a:ea typeface="HGP創英角ｺﾞｼｯｸUB"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1" presetClass="entr" presetSubtype="0" fill="hold" nodeType="clickEffect">
                                  <p:stCondLst>
                                    <p:cond delay="0"/>
                                  </p:stCondLst>
                                  <p:iterate type="lt">
                                    <p:tmPct val="10000"/>
                                  </p:iterate>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15"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1" presetClass="entr" presetSubtype="0" fill="hold" nodeType="clickEffect">
                                  <p:stCondLst>
                                    <p:cond delay="0"/>
                                  </p:stCondLst>
                                  <p:iterate type="lt">
                                    <p:tmPct val="10000"/>
                                  </p:iterate>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p:cTn id="22"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24"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1" presetClass="entr" presetSubtype="0" fill="hold" nodeType="clickEffect">
                                  <p:stCondLst>
                                    <p:cond delay="0"/>
                                  </p:stCondLst>
                                  <p:iterate type="lt">
                                    <p:tmPct val="10000"/>
                                  </p:iterate>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33"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スライドマスタT10</Template>
  <TotalTime>398</TotalTime>
  <Words>664</Words>
  <Application>Microsoft Office PowerPoint</Application>
  <PresentationFormat>画面に合わせる (4:3)</PresentationFormat>
  <Paragraphs>173</Paragraphs>
  <Slides>23</Slides>
  <Notes>5</Notes>
  <HiddenSlides>0</HiddenSlides>
  <MMClips>0</MMClips>
  <ScaleCrop>false</ScaleCrop>
  <HeadingPairs>
    <vt:vector size="4" baseType="variant">
      <vt:variant>
        <vt:lpstr>テーマ</vt:lpstr>
      </vt:variant>
      <vt:variant>
        <vt:i4>2</vt:i4>
      </vt:variant>
      <vt:variant>
        <vt:lpstr>スライド タイトル</vt:lpstr>
      </vt:variant>
      <vt:variant>
        <vt:i4>23</vt:i4>
      </vt:variant>
    </vt:vector>
  </HeadingPairs>
  <TitlesOfParts>
    <vt:vector size="25" baseType="lpstr">
      <vt:lpstr>プレゼンテーション1</vt:lpstr>
      <vt:lpstr>1_プレゼンテーション1</vt:lpstr>
      <vt:lpstr>アンチパターンから考察する オブジェクト指向</vt:lpstr>
      <vt:lpstr>Agenda</vt:lpstr>
      <vt:lpstr>オブジェクト指向って難しい？</vt:lpstr>
      <vt:lpstr>じゃあ、なぜオブジェクト指向が難しい？</vt:lpstr>
      <vt:lpstr>プログラムってなぁに？</vt:lpstr>
      <vt:lpstr>プログラミングからちょっと離れて・・・</vt:lpstr>
      <vt:lpstr>プログラミングからちょっと離れて・・・２</vt:lpstr>
      <vt:lpstr>プログラムってなぁに？</vt:lpstr>
      <vt:lpstr>プログラミングってなぁに？</vt:lpstr>
      <vt:lpstr>プログラミングできない理由１</vt:lpstr>
      <vt:lpstr>プログラミングできない理由２</vt:lpstr>
      <vt:lpstr>そこでオブジェクト指向！ </vt:lpstr>
      <vt:lpstr>オブジェクト指向って必要ない！？</vt:lpstr>
      <vt:lpstr>オブジェクト指向は必要ない？</vt:lpstr>
      <vt:lpstr>必要となる理由</vt:lpstr>
      <vt:lpstr>じゃなぜ必要なのか？</vt:lpstr>
      <vt:lpstr>便利、便利とは聞くけど・・・</vt:lpstr>
      <vt:lpstr>オブジェクト指向に対する誤解</vt:lpstr>
      <vt:lpstr>オブジェクト指向って何？</vt:lpstr>
      <vt:lpstr>じゃぁ、オブジェクト指向ってなによ！</vt:lpstr>
      <vt:lpstr>午後からのセッション</vt:lpstr>
      <vt:lpstr>午後からのセッション</vt:lpstr>
      <vt:lpstr>スライド 23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アンチパターンから考察する オブジェクト指向</dc:title>
  <dc:creator>森　博之</dc:creator>
  <cp:lastModifiedBy>中　博俊</cp:lastModifiedBy>
  <cp:revision>35</cp:revision>
  <dcterms:created xsi:type="dcterms:W3CDTF">2007-07-03T04:24:28Z</dcterms:created>
  <dcterms:modified xsi:type="dcterms:W3CDTF">2007-08-14T06:52:08Z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