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7"/>
  </p:notesMasterIdLst>
  <p:sldIdLst>
    <p:sldId id="265" r:id="rId2"/>
    <p:sldId id="266" r:id="rId3"/>
    <p:sldId id="272" r:id="rId4"/>
    <p:sldId id="267" r:id="rId5"/>
    <p:sldId id="268" r:id="rId6"/>
    <p:sldId id="269" r:id="rId7"/>
    <p:sldId id="270" r:id="rId8"/>
    <p:sldId id="271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4" r:id="rId18"/>
    <p:sldId id="281" r:id="rId19"/>
    <p:sldId id="282" r:id="rId20"/>
    <p:sldId id="285" r:id="rId21"/>
    <p:sldId id="286" r:id="rId22"/>
    <p:sldId id="287" r:id="rId23"/>
    <p:sldId id="288" r:id="rId24"/>
    <p:sldId id="289" r:id="rId25"/>
    <p:sldId id="283" r:id="rId2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5" autoAdjust="0"/>
    <p:restoredTop sz="87850" autoAdjust="0"/>
  </p:normalViewPr>
  <p:slideViewPr>
    <p:cSldViewPr>
      <p:cViewPr>
        <p:scale>
          <a:sx n="66" d="100"/>
          <a:sy n="66" d="100"/>
        </p:scale>
        <p:origin x="-498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86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833A79-C55A-4571-8518-4654C61FAEA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EBD3C99-3DD6-431A-BA8A-11ED87D5BDFC}">
      <dgm:prSet phldrT="[テキスト]" custT="1"/>
      <dgm:spPr/>
      <dgm:t>
        <a:bodyPr/>
        <a:lstStyle/>
        <a:p>
          <a:r>
            <a:rPr kumimoji="1" lang="ja-JP" altLang="en-US" sz="3200" dirty="0" smtClean="0"/>
            <a:t>犬</a:t>
          </a:r>
          <a:endParaRPr kumimoji="1" lang="ja-JP" altLang="en-US" sz="3200" dirty="0"/>
        </a:p>
      </dgm:t>
    </dgm:pt>
    <dgm:pt modelId="{90D31B83-6D51-4C5D-B67E-5B7F39F136A9}" type="parTrans" cxnId="{14A94563-2438-4DEA-B0AE-0AEBBAB90FFC}">
      <dgm:prSet/>
      <dgm:spPr/>
      <dgm:t>
        <a:bodyPr/>
        <a:lstStyle/>
        <a:p>
          <a:endParaRPr kumimoji="1" lang="ja-JP" altLang="en-US"/>
        </a:p>
      </dgm:t>
    </dgm:pt>
    <dgm:pt modelId="{9156BC89-9D1C-4845-9C07-A5200CAA2C66}" type="sibTrans" cxnId="{14A94563-2438-4DEA-B0AE-0AEBBAB90FFC}">
      <dgm:prSet/>
      <dgm:spPr/>
      <dgm:t>
        <a:bodyPr/>
        <a:lstStyle/>
        <a:p>
          <a:endParaRPr kumimoji="1" lang="ja-JP" altLang="en-US"/>
        </a:p>
      </dgm:t>
    </dgm:pt>
    <dgm:pt modelId="{C19411A4-A9A6-4BE1-8AB7-DF4A87192022}">
      <dgm:prSet phldrT="[テキスト]" custT="1"/>
      <dgm:spPr/>
      <dgm:t>
        <a:bodyPr/>
        <a:lstStyle/>
        <a:p>
          <a:r>
            <a:rPr kumimoji="1" lang="ja-JP" altLang="en-US" sz="3200" dirty="0" smtClean="0"/>
            <a:t>ペット</a:t>
          </a:r>
          <a:endParaRPr kumimoji="1" lang="ja-JP" altLang="en-US" sz="3200" dirty="0"/>
        </a:p>
      </dgm:t>
    </dgm:pt>
    <dgm:pt modelId="{240CBDF5-B6B7-4BB4-80CA-C35BBB7A16E9}" type="parTrans" cxnId="{2E99C87D-3B85-44FA-B542-6502E1EDA332}">
      <dgm:prSet/>
      <dgm:spPr/>
      <dgm:t>
        <a:bodyPr/>
        <a:lstStyle/>
        <a:p>
          <a:endParaRPr kumimoji="1" lang="ja-JP" altLang="en-US"/>
        </a:p>
      </dgm:t>
    </dgm:pt>
    <dgm:pt modelId="{E8122472-B430-4AC9-AADB-CF68270DFD9C}" type="sibTrans" cxnId="{2E99C87D-3B85-44FA-B542-6502E1EDA332}">
      <dgm:prSet/>
      <dgm:spPr/>
      <dgm:t>
        <a:bodyPr/>
        <a:lstStyle/>
        <a:p>
          <a:endParaRPr kumimoji="1" lang="ja-JP" altLang="en-US"/>
        </a:p>
      </dgm:t>
    </dgm:pt>
    <dgm:pt modelId="{A75BCB52-0D79-4C05-A5E3-048F014D5CC2}" type="pres">
      <dgm:prSet presAssocID="{D3833A79-C55A-4571-8518-4654C61FAEA1}" presName="compositeShape" presStyleCnt="0">
        <dgm:presLayoutVars>
          <dgm:chMax val="7"/>
          <dgm:dir/>
          <dgm:resizeHandles val="exact"/>
        </dgm:presLayoutVars>
      </dgm:prSet>
      <dgm:spPr/>
    </dgm:pt>
    <dgm:pt modelId="{AF16A4F2-A6FE-44EC-8E30-677247275AB6}" type="pres">
      <dgm:prSet presAssocID="{FEBD3C99-3DD6-431A-BA8A-11ED87D5BDFC}" presName="circ1" presStyleLbl="vennNode1" presStyleIdx="0" presStyleCnt="2"/>
      <dgm:spPr/>
      <dgm:t>
        <a:bodyPr/>
        <a:lstStyle/>
        <a:p>
          <a:endParaRPr kumimoji="1" lang="ja-JP" altLang="en-US"/>
        </a:p>
      </dgm:t>
    </dgm:pt>
    <dgm:pt modelId="{4251FA5B-7674-46E5-9B50-670515A28447}" type="pres">
      <dgm:prSet presAssocID="{FEBD3C99-3DD6-431A-BA8A-11ED87D5BDF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8668845-D89C-4D41-AFBB-1BDD27E627E8}" type="pres">
      <dgm:prSet presAssocID="{C19411A4-A9A6-4BE1-8AB7-DF4A87192022}" presName="circ2" presStyleLbl="vennNode1" presStyleIdx="1" presStyleCnt="2"/>
      <dgm:spPr/>
      <dgm:t>
        <a:bodyPr/>
        <a:lstStyle/>
        <a:p>
          <a:endParaRPr kumimoji="1" lang="ja-JP" altLang="en-US"/>
        </a:p>
      </dgm:t>
    </dgm:pt>
    <dgm:pt modelId="{F33D92BD-A37B-47E8-9984-01F7640C96FC}" type="pres">
      <dgm:prSet presAssocID="{C19411A4-A9A6-4BE1-8AB7-DF4A8719202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A2ADC67-C32A-49D6-85EB-E8A941403467}" type="presOf" srcId="{C19411A4-A9A6-4BE1-8AB7-DF4A87192022}" destId="{F33D92BD-A37B-47E8-9984-01F7640C96FC}" srcOrd="1" destOrd="0" presId="urn:microsoft.com/office/officeart/2005/8/layout/venn1"/>
    <dgm:cxn modelId="{2E99C87D-3B85-44FA-B542-6502E1EDA332}" srcId="{D3833A79-C55A-4571-8518-4654C61FAEA1}" destId="{C19411A4-A9A6-4BE1-8AB7-DF4A87192022}" srcOrd="1" destOrd="0" parTransId="{240CBDF5-B6B7-4BB4-80CA-C35BBB7A16E9}" sibTransId="{E8122472-B430-4AC9-AADB-CF68270DFD9C}"/>
    <dgm:cxn modelId="{67E58764-73EF-48EA-9039-CD04C7C6D391}" type="presOf" srcId="{D3833A79-C55A-4571-8518-4654C61FAEA1}" destId="{A75BCB52-0D79-4C05-A5E3-048F014D5CC2}" srcOrd="0" destOrd="0" presId="urn:microsoft.com/office/officeart/2005/8/layout/venn1"/>
    <dgm:cxn modelId="{213DA424-17DC-48D2-AB41-5CFFDEE07A83}" type="presOf" srcId="{FEBD3C99-3DD6-431A-BA8A-11ED87D5BDFC}" destId="{AF16A4F2-A6FE-44EC-8E30-677247275AB6}" srcOrd="0" destOrd="0" presId="urn:microsoft.com/office/officeart/2005/8/layout/venn1"/>
    <dgm:cxn modelId="{01C4FB7A-43E5-474B-A669-02114BBBFF5D}" type="presOf" srcId="{C19411A4-A9A6-4BE1-8AB7-DF4A87192022}" destId="{88668845-D89C-4D41-AFBB-1BDD27E627E8}" srcOrd="0" destOrd="0" presId="urn:microsoft.com/office/officeart/2005/8/layout/venn1"/>
    <dgm:cxn modelId="{95D60176-2FBA-4C9C-96C4-C2CB10AF110E}" type="presOf" srcId="{FEBD3C99-3DD6-431A-BA8A-11ED87D5BDFC}" destId="{4251FA5B-7674-46E5-9B50-670515A28447}" srcOrd="1" destOrd="0" presId="urn:microsoft.com/office/officeart/2005/8/layout/venn1"/>
    <dgm:cxn modelId="{14A94563-2438-4DEA-B0AE-0AEBBAB90FFC}" srcId="{D3833A79-C55A-4571-8518-4654C61FAEA1}" destId="{FEBD3C99-3DD6-431A-BA8A-11ED87D5BDFC}" srcOrd="0" destOrd="0" parTransId="{90D31B83-6D51-4C5D-B67E-5B7F39F136A9}" sibTransId="{9156BC89-9D1C-4845-9C07-A5200CAA2C66}"/>
    <dgm:cxn modelId="{096D28A4-2316-4DC7-9C93-1F5B8D304A62}" type="presParOf" srcId="{A75BCB52-0D79-4C05-A5E3-048F014D5CC2}" destId="{AF16A4F2-A6FE-44EC-8E30-677247275AB6}" srcOrd="0" destOrd="0" presId="urn:microsoft.com/office/officeart/2005/8/layout/venn1"/>
    <dgm:cxn modelId="{B1665841-1E1A-471B-B4D1-7C695D5FE926}" type="presParOf" srcId="{A75BCB52-0D79-4C05-A5E3-048F014D5CC2}" destId="{4251FA5B-7674-46E5-9B50-670515A28447}" srcOrd="1" destOrd="0" presId="urn:microsoft.com/office/officeart/2005/8/layout/venn1"/>
    <dgm:cxn modelId="{07A20E78-BCD0-4B9A-B9EB-9B225A725A72}" type="presParOf" srcId="{A75BCB52-0D79-4C05-A5E3-048F014D5CC2}" destId="{88668845-D89C-4D41-AFBB-1BDD27E627E8}" srcOrd="2" destOrd="0" presId="urn:microsoft.com/office/officeart/2005/8/layout/venn1"/>
    <dgm:cxn modelId="{323A18BA-156F-4424-89B7-34417B0B7296}" type="presParOf" srcId="{A75BCB52-0D79-4C05-A5E3-048F014D5CC2}" destId="{F33D92BD-A37B-47E8-9984-01F7640C96FC}" srcOrd="3" destOrd="0" presId="urn:microsoft.com/office/officeart/2005/8/layout/venn1"/>
  </dgm:cxnLst>
  <dgm:bg/>
  <dgm:whole>
    <a:ln>
      <a:noFill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2007/8/14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93120"/>
            <a:ext cx="8286808" cy="5709181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#10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オブジェクト指向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shannon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000240"/>
            <a:ext cx="8229600" cy="706437"/>
          </a:xfrm>
        </p:spPr>
        <p:txBody>
          <a:bodyPr/>
          <a:lstStyle/>
          <a:p>
            <a:pPr eaLnBrk="1" hangingPunct="1"/>
            <a:r>
              <a:rPr lang="ja-JP" altLang="en-US" sz="5400" dirty="0" smtClean="0"/>
              <a:t>コードレス オブジェクト指向</a:t>
            </a:r>
            <a:endParaRPr lang="ja-JP" altLang="ja-JP" sz="5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8"/>
            <a:ext cx="8229600" cy="1554154"/>
          </a:xfrm>
        </p:spPr>
        <p:txBody>
          <a:bodyPr/>
          <a:lstStyle/>
          <a:p>
            <a:pPr algn="r" eaLnBrk="1" hangingPunct="1">
              <a:buNone/>
            </a:pPr>
            <a:r>
              <a:rPr lang="ja-JP" altLang="en-US" sz="2000" dirty="0" smtClean="0"/>
              <a:t>シャノン（大鷲　和紀）</a:t>
            </a:r>
            <a:endParaRPr lang="en-US" altLang="ja-JP" sz="2000" dirty="0" smtClean="0"/>
          </a:p>
          <a:p>
            <a:pPr algn="r" eaLnBrk="1" hangingPunct="1">
              <a:buNone/>
            </a:pPr>
            <a:r>
              <a:rPr lang="en-US" altLang="ja-JP" sz="2000" dirty="0" smtClean="0">
                <a:hlinkClick r:id="rId2"/>
              </a:rPr>
              <a:t>http:// blogs.wankuma.com/</a:t>
            </a:r>
            <a:r>
              <a:rPr lang="en-US" altLang="ja-JP" sz="2000" dirty="0" err="1" smtClean="0">
                <a:hlinkClick r:id="rId2"/>
              </a:rPr>
              <a:t>shannon</a:t>
            </a:r>
            <a:endParaRPr lang="en-US" altLang="ja-JP" sz="2000" dirty="0" smtClean="0"/>
          </a:p>
          <a:p>
            <a:pPr algn="r" eaLnBrk="1" hangingPunct="1">
              <a:buNone/>
            </a:pPr>
            <a:r>
              <a:rPr lang="en-US" altLang="ja-JP" sz="2000" dirty="0" smtClean="0"/>
              <a:t>Microsoft MVP for Windows – SDK</a:t>
            </a:r>
          </a:p>
          <a:p>
            <a:pPr algn="r" eaLnBrk="1" hangingPunct="1">
              <a:buNone/>
            </a:pPr>
            <a:r>
              <a:rPr lang="en-US" altLang="ja-JP" sz="2000" dirty="0" smtClean="0"/>
              <a:t>July 2007 – June 2008</a:t>
            </a:r>
            <a:endParaRPr lang="ja-JP" altLang="ja-JP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継承って何だ？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親クラスから、メソッドやプロパティを引き継ぐこと。</a:t>
            </a:r>
            <a:endParaRPr kumimoji="1" lang="en-US" altLang="ja-JP" dirty="0" smtClean="0"/>
          </a:p>
          <a:p>
            <a:r>
              <a:rPr lang="en-US" altLang="ja-JP" dirty="0" smtClean="0"/>
              <a:t>IS-A</a:t>
            </a:r>
            <a:r>
              <a:rPr lang="ja-JP" altLang="en-US" dirty="0" smtClean="0"/>
              <a:t>関係（子クラスは親クラスの一種である）。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バスは車の一種である。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犬は動物の一種である。</a:t>
            </a:r>
            <a:endParaRPr lang="en-US" altLang="ja-JP" dirty="0" smtClean="0"/>
          </a:p>
          <a:p>
            <a:r>
              <a:rPr kumimoji="1" lang="ja-JP" altLang="en-US" dirty="0" smtClean="0"/>
              <a:t>汎化（子→親）、特化（親→子）とも言う。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バスは車を特化したものである。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動物は犬を汎化したものである。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継承って何だ？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90538"/>
          </a:xfrm>
        </p:spPr>
        <p:txBody>
          <a:bodyPr/>
          <a:lstStyle/>
          <a:p>
            <a:r>
              <a:rPr kumimoji="1" lang="ja-JP" altLang="en-US" dirty="0" smtClean="0"/>
              <a:t>図。</a:t>
            </a:r>
            <a:endParaRPr kumimoji="1" lang="en-US" altLang="ja-JP" dirty="0" smtClean="0"/>
          </a:p>
        </p:txBody>
      </p:sp>
      <p:sp>
        <p:nvSpPr>
          <p:cNvPr id="31" name="テキスト プレースホルダ 2"/>
          <p:cNvSpPr txBox="1">
            <a:spLocks/>
          </p:cNvSpPr>
          <p:nvPr/>
        </p:nvSpPr>
        <p:spPr bwMode="auto">
          <a:xfrm>
            <a:off x="428596" y="5429264"/>
            <a:ext cx="8229600" cy="5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3200" kern="0" dirty="0" smtClean="0">
                <a:latin typeface="+mn-lt"/>
                <a:ea typeface="+mn-ea"/>
              </a:rPr>
              <a:t>包含関係（部分集合）</a:t>
            </a:r>
            <a:r>
              <a:rPr kumimoji="1" lang="ja-JP" alt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1357290" y="1714487"/>
            <a:ext cx="4929222" cy="3540709"/>
            <a:chOff x="1357290" y="1714487"/>
            <a:chExt cx="4929222" cy="3540709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1357290" y="1714487"/>
              <a:ext cx="4929222" cy="3540709"/>
              <a:chOff x="642910" y="1500174"/>
              <a:chExt cx="6072230" cy="4429156"/>
            </a:xfrm>
          </p:grpSpPr>
          <p:sp>
            <p:nvSpPr>
              <p:cNvPr id="15" name="円/楕円 14"/>
              <p:cNvSpPr/>
              <p:nvPr/>
            </p:nvSpPr>
            <p:spPr>
              <a:xfrm>
                <a:off x="2285984" y="1500174"/>
                <a:ext cx="4429156" cy="4429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線吹き出し 1 (枠付き) 17"/>
              <p:cNvSpPr/>
              <p:nvPr/>
            </p:nvSpPr>
            <p:spPr>
              <a:xfrm>
                <a:off x="642910" y="2143116"/>
                <a:ext cx="1500198" cy="642942"/>
              </a:xfrm>
              <a:prstGeom prst="borderCallout1">
                <a:avLst>
                  <a:gd name="adj1" fmla="val 50355"/>
                  <a:gd name="adj2" fmla="val 100994"/>
                  <a:gd name="adj3" fmla="val 87668"/>
                  <a:gd name="adj4" fmla="val 124206"/>
                </a:avLst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/>
                  <a:t>動物</a:t>
                </a:r>
                <a:endParaRPr kumimoji="1" lang="ja-JP" altLang="en-US" dirty="0"/>
              </a:p>
            </p:txBody>
          </p:sp>
        </p:grpSp>
        <p:sp>
          <p:nvSpPr>
            <p:cNvPr id="38" name="円/楕円 37"/>
            <p:cNvSpPr/>
            <p:nvPr/>
          </p:nvSpPr>
          <p:spPr>
            <a:xfrm>
              <a:off x="4429124" y="2214554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3214678" y="3071810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3214678" y="4071942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3714744" y="1500174"/>
            <a:ext cx="5143536" cy="3571900"/>
            <a:chOff x="3714744" y="1500174"/>
            <a:chExt cx="5143536" cy="3571900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3714744" y="2786058"/>
              <a:ext cx="4099062" cy="2286016"/>
              <a:chOff x="3714744" y="2786058"/>
              <a:chExt cx="4099062" cy="2286016"/>
            </a:xfrm>
          </p:grpSpPr>
          <p:grpSp>
            <p:nvGrpSpPr>
              <p:cNvPr id="29" name="グループ化 28"/>
              <p:cNvGrpSpPr/>
              <p:nvPr/>
            </p:nvGrpSpPr>
            <p:grpSpPr>
              <a:xfrm>
                <a:off x="3714744" y="2786058"/>
                <a:ext cx="4099062" cy="2286016"/>
                <a:chOff x="3428992" y="2786058"/>
                <a:chExt cx="5286412" cy="2857520"/>
              </a:xfrm>
            </p:grpSpPr>
            <p:sp>
              <p:nvSpPr>
                <p:cNvPr id="16" name="円/楕円 15"/>
                <p:cNvSpPr/>
                <p:nvPr/>
              </p:nvSpPr>
              <p:spPr>
                <a:xfrm>
                  <a:off x="3428992" y="2786058"/>
                  <a:ext cx="2786082" cy="278608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線吹き出し 1 (枠付き) 16"/>
                <p:cNvSpPr/>
                <p:nvPr/>
              </p:nvSpPr>
              <p:spPr>
                <a:xfrm>
                  <a:off x="6929454" y="5000636"/>
                  <a:ext cx="1785950" cy="642942"/>
                </a:xfrm>
                <a:prstGeom prst="borderCallout1">
                  <a:avLst>
                    <a:gd name="adj1" fmla="val 50355"/>
                    <a:gd name="adj2" fmla="val 607"/>
                    <a:gd name="adj3" fmla="val -68098"/>
                    <a:gd name="adj4" fmla="val -44022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/>
                    <a:t>犬</a:t>
                  </a:r>
                  <a:endParaRPr kumimoji="1" lang="ja-JP" altLang="en-US" dirty="0"/>
                </a:p>
              </p:txBody>
            </p:sp>
          </p:grpSp>
          <p:sp>
            <p:nvSpPr>
              <p:cNvPr id="41" name="円/楕円 40"/>
              <p:cNvSpPr/>
              <p:nvPr/>
            </p:nvSpPr>
            <p:spPr>
              <a:xfrm>
                <a:off x="4214810" y="3857628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円/楕円 41"/>
              <p:cNvSpPr/>
              <p:nvPr/>
            </p:nvSpPr>
            <p:spPr>
              <a:xfrm>
                <a:off x="4786314" y="3357562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円/楕円 42"/>
              <p:cNvSpPr/>
              <p:nvPr/>
            </p:nvSpPr>
            <p:spPr>
              <a:xfrm>
                <a:off x="4929190" y="4286256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6" name="線吹き出し 1 (枠付き) 45"/>
            <p:cNvSpPr/>
            <p:nvPr/>
          </p:nvSpPr>
          <p:spPr>
            <a:xfrm>
              <a:off x="6786578" y="1500174"/>
              <a:ext cx="2071702" cy="612648"/>
            </a:xfrm>
            <a:prstGeom prst="borderCallout1">
              <a:avLst>
                <a:gd name="adj1" fmla="val 51918"/>
                <a:gd name="adj2" fmla="val 74"/>
                <a:gd name="adj3" fmla="val 190681"/>
                <a:gd name="adj4" fmla="val -5304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犬以外の動物</a:t>
              </a:r>
              <a:endParaRPr kumimoji="1" lang="ja-JP" alt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多重継承って何だ？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1662107"/>
          </a:xfrm>
        </p:spPr>
        <p:txBody>
          <a:bodyPr/>
          <a:lstStyle/>
          <a:p>
            <a:r>
              <a:rPr kumimoji="1" lang="ja-JP" altLang="en-US" dirty="0" smtClean="0"/>
              <a:t>複数の親クラスから継承すること。</a:t>
            </a:r>
            <a:endParaRPr kumimoji="1" lang="en-US" altLang="ja-JP" dirty="0" smtClean="0"/>
          </a:p>
          <a:p>
            <a:r>
              <a:rPr lang="ja-JP" altLang="en-US" dirty="0" smtClean="0"/>
              <a:t>子はすべての親と</a:t>
            </a:r>
            <a:r>
              <a:rPr lang="en-US" altLang="ja-JP" dirty="0" smtClean="0"/>
              <a:t>IS-A</a:t>
            </a:r>
            <a:r>
              <a:rPr lang="ja-JP" altLang="en-US" dirty="0" smtClean="0"/>
              <a:t>関係になる。</a:t>
            </a:r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多重継承って何だ？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90537"/>
          </a:xfrm>
        </p:spPr>
        <p:txBody>
          <a:bodyPr/>
          <a:lstStyle/>
          <a:p>
            <a:r>
              <a:rPr kumimoji="1" lang="ja-JP" altLang="en-US" dirty="0" smtClean="0"/>
              <a:t>図。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571472" y="2000240"/>
            <a:ext cx="8286808" cy="3143272"/>
            <a:chOff x="571472" y="2000240"/>
            <a:chExt cx="8286808" cy="3143272"/>
          </a:xfrm>
          <a:solidFill>
            <a:schemeClr val="bg1"/>
          </a:solidFill>
        </p:grpSpPr>
        <p:sp>
          <p:nvSpPr>
            <p:cNvPr id="5" name="正方形/長方形 4"/>
            <p:cNvSpPr/>
            <p:nvPr/>
          </p:nvSpPr>
          <p:spPr>
            <a:xfrm>
              <a:off x="571472" y="2000240"/>
              <a:ext cx="8286808" cy="31432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" name="図表 5"/>
            <p:cNvGraphicFramePr/>
            <p:nvPr/>
          </p:nvGraphicFramePr>
          <p:xfrm>
            <a:off x="1428728" y="2143116"/>
            <a:ext cx="6119834" cy="281781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sp>
        <p:nvSpPr>
          <p:cNvPr id="11" name="線吹き出し 1 (枠付き) 10"/>
          <p:cNvSpPr/>
          <p:nvPr/>
        </p:nvSpPr>
        <p:spPr>
          <a:xfrm>
            <a:off x="7072330" y="2143116"/>
            <a:ext cx="1071570" cy="500066"/>
          </a:xfrm>
          <a:prstGeom prst="borderCallout1">
            <a:avLst>
              <a:gd name="adj1" fmla="val 53580"/>
              <a:gd name="adj2" fmla="val -206"/>
              <a:gd name="adj3" fmla="val 260526"/>
              <a:gd name="adj4" fmla="val -23202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飼い犬</a:t>
            </a:r>
            <a:endParaRPr kumimoji="1" lang="ja-JP" altLang="en-US" dirty="0"/>
          </a:p>
        </p:txBody>
      </p:sp>
      <p:sp>
        <p:nvSpPr>
          <p:cNvPr id="13" name="テキスト プレースホルダ 2"/>
          <p:cNvSpPr txBox="1">
            <a:spLocks/>
          </p:cNvSpPr>
          <p:nvPr/>
        </p:nvSpPr>
        <p:spPr bwMode="auto">
          <a:xfrm>
            <a:off x="500034" y="5429264"/>
            <a:ext cx="8229600" cy="5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3200" kern="0" dirty="0" smtClean="0">
                <a:latin typeface="+mn-lt"/>
                <a:ea typeface="+mn-ea"/>
              </a:rPr>
              <a:t>共通部分（積集合）。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線吹き出し 1 (枠付き) 14"/>
          <p:cNvSpPr/>
          <p:nvPr/>
        </p:nvSpPr>
        <p:spPr>
          <a:xfrm>
            <a:off x="1071538" y="4429132"/>
            <a:ext cx="1214446" cy="500066"/>
          </a:xfrm>
          <a:prstGeom prst="borderCallout1">
            <a:avLst>
              <a:gd name="adj1" fmla="val 47775"/>
              <a:gd name="adj2" fmla="val 101620"/>
              <a:gd name="adj3" fmla="val -52941"/>
              <a:gd name="adj4" fmla="val 17320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野良犬</a:t>
            </a:r>
            <a:endParaRPr kumimoji="1" lang="ja-JP" altLang="en-US" dirty="0"/>
          </a:p>
        </p:txBody>
      </p:sp>
      <p:sp>
        <p:nvSpPr>
          <p:cNvPr id="16" name="線吹き出し 1 (枠付き) 15"/>
          <p:cNvSpPr/>
          <p:nvPr/>
        </p:nvSpPr>
        <p:spPr>
          <a:xfrm>
            <a:off x="6858016" y="4357694"/>
            <a:ext cx="1785950" cy="642942"/>
          </a:xfrm>
          <a:prstGeom prst="borderCallout1">
            <a:avLst>
              <a:gd name="adj1" fmla="val 50355"/>
              <a:gd name="adj2" fmla="val -206"/>
              <a:gd name="adj3" fmla="val -18434"/>
              <a:gd name="adj4" fmla="val -3995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犬以外のペット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間違えた継承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機能追加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714348" y="1714487"/>
            <a:ext cx="8072494" cy="3540709"/>
            <a:chOff x="714348" y="1714487"/>
            <a:chExt cx="8072494" cy="3540709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714348" y="1714487"/>
              <a:ext cx="5572165" cy="3540709"/>
              <a:chOff x="714348" y="1714487"/>
              <a:chExt cx="5572165" cy="3540709"/>
            </a:xfrm>
          </p:grpSpPr>
          <p:grpSp>
            <p:nvGrpSpPr>
              <p:cNvPr id="5" name="グループ化 27"/>
              <p:cNvGrpSpPr/>
              <p:nvPr/>
            </p:nvGrpSpPr>
            <p:grpSpPr>
              <a:xfrm>
                <a:off x="714348" y="1714487"/>
                <a:ext cx="5572165" cy="3540709"/>
                <a:chOff x="-149118" y="1500174"/>
                <a:chExt cx="6864258" cy="4429156"/>
              </a:xfrm>
            </p:grpSpPr>
            <p:sp>
              <p:nvSpPr>
                <p:cNvPr id="9" name="円/楕円 8"/>
                <p:cNvSpPr/>
                <p:nvPr/>
              </p:nvSpPr>
              <p:spPr>
                <a:xfrm>
                  <a:off x="2285984" y="1500174"/>
                  <a:ext cx="4429156" cy="4429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線吹き出し 1 (枠付き) 9"/>
                <p:cNvSpPr/>
                <p:nvPr/>
              </p:nvSpPr>
              <p:spPr>
                <a:xfrm>
                  <a:off x="-149118" y="1857629"/>
                  <a:ext cx="2292227" cy="965602"/>
                </a:xfrm>
                <a:prstGeom prst="borderCallout1">
                  <a:avLst>
                    <a:gd name="adj1" fmla="val 50355"/>
                    <a:gd name="adj2" fmla="val 100994"/>
                    <a:gd name="adj3" fmla="val 115872"/>
                    <a:gd name="adj4" fmla="val 112506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dirty="0" smtClean="0"/>
                    <a:t>カーナビが</a:t>
                  </a:r>
                  <a:endParaRPr lang="en-US" altLang="ja-JP" dirty="0" smtClean="0"/>
                </a:p>
                <a:p>
                  <a:pPr algn="ctr"/>
                  <a:r>
                    <a:rPr lang="ja-JP" altLang="en-US" dirty="0" smtClean="0"/>
                    <a:t>ついてない車</a:t>
                  </a:r>
                  <a:endParaRPr kumimoji="1" lang="ja-JP" altLang="en-US" dirty="0"/>
                </a:p>
              </p:txBody>
            </p:sp>
          </p:grpSp>
          <p:sp>
            <p:nvSpPr>
              <p:cNvPr id="6" name="円/楕円 5"/>
              <p:cNvSpPr/>
              <p:nvPr/>
            </p:nvSpPr>
            <p:spPr>
              <a:xfrm>
                <a:off x="4429124" y="2214554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円/楕円 6"/>
              <p:cNvSpPr/>
              <p:nvPr/>
            </p:nvSpPr>
            <p:spPr>
              <a:xfrm>
                <a:off x="3214678" y="3071810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円/楕円 7"/>
              <p:cNvSpPr/>
              <p:nvPr/>
            </p:nvSpPr>
            <p:spPr>
              <a:xfrm>
                <a:off x="3214678" y="4071942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3714743" y="2786058"/>
              <a:ext cx="5072099" cy="2286017"/>
              <a:chOff x="3714743" y="2786058"/>
              <a:chExt cx="5072099" cy="2286017"/>
            </a:xfrm>
          </p:grpSpPr>
          <p:grpSp>
            <p:nvGrpSpPr>
              <p:cNvPr id="12" name="グループ化 28"/>
              <p:cNvGrpSpPr/>
              <p:nvPr/>
            </p:nvGrpSpPr>
            <p:grpSpPr>
              <a:xfrm>
                <a:off x="3714743" y="2786058"/>
                <a:ext cx="5072099" cy="2286017"/>
                <a:chOff x="3428992" y="2786058"/>
                <a:chExt cx="6541304" cy="2857521"/>
              </a:xfrm>
            </p:grpSpPr>
            <p:sp>
              <p:nvSpPr>
                <p:cNvPr id="16" name="円/楕円 15"/>
                <p:cNvSpPr/>
                <p:nvPr/>
              </p:nvSpPr>
              <p:spPr>
                <a:xfrm>
                  <a:off x="3428992" y="2786058"/>
                  <a:ext cx="2786082" cy="278608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線吹き出し 1 (枠付き) 16"/>
                <p:cNvSpPr/>
                <p:nvPr/>
              </p:nvSpPr>
              <p:spPr>
                <a:xfrm>
                  <a:off x="6929454" y="5000636"/>
                  <a:ext cx="3040842" cy="642943"/>
                </a:xfrm>
                <a:prstGeom prst="borderCallout1">
                  <a:avLst>
                    <a:gd name="adj1" fmla="val 50355"/>
                    <a:gd name="adj2" fmla="val 607"/>
                    <a:gd name="adj3" fmla="val -28592"/>
                    <a:gd name="adj4" fmla="val -28017"/>
                  </a:avLst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/>
                    <a:t>カーナビがついた車</a:t>
                  </a:r>
                  <a:endParaRPr kumimoji="1" lang="ja-JP" altLang="en-US" dirty="0"/>
                </a:p>
              </p:txBody>
            </p:sp>
          </p:grpSp>
          <p:sp>
            <p:nvSpPr>
              <p:cNvPr id="13" name="円/楕円 12"/>
              <p:cNvSpPr/>
              <p:nvPr/>
            </p:nvSpPr>
            <p:spPr>
              <a:xfrm>
                <a:off x="4214810" y="3857628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4786314" y="3357562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/>
            </p:nvSpPr>
            <p:spPr>
              <a:xfrm>
                <a:off x="4929190" y="4286256"/>
                <a:ext cx="214314" cy="214314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0" name="線吹き出し 1 (枠付き) 19"/>
          <p:cNvSpPr/>
          <p:nvPr/>
        </p:nvSpPr>
        <p:spPr>
          <a:xfrm>
            <a:off x="6357950" y="2071678"/>
            <a:ext cx="1571636" cy="571504"/>
          </a:xfrm>
          <a:prstGeom prst="borderCallout1">
            <a:avLst>
              <a:gd name="adj1" fmla="val 46686"/>
              <a:gd name="adj2" fmla="val -2792"/>
              <a:gd name="adj3" fmla="val 112500"/>
              <a:gd name="adj4" fmla="val -383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ここは何？</a:t>
            </a:r>
            <a:endParaRPr kumimoji="1" lang="ja-JP" altLang="en-US" dirty="0"/>
          </a:p>
        </p:txBody>
      </p:sp>
      <p:sp>
        <p:nvSpPr>
          <p:cNvPr id="19" name="乗算記号 18"/>
          <p:cNvSpPr/>
          <p:nvPr/>
        </p:nvSpPr>
        <p:spPr>
          <a:xfrm>
            <a:off x="1928794" y="785794"/>
            <a:ext cx="5214974" cy="5214974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抽象化って何だ？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良いこと？　悪いこと？</a:t>
            </a:r>
            <a:endParaRPr lang="en-US" altLang="ja-JP" dirty="0" smtClean="0"/>
          </a:p>
          <a:p>
            <a:r>
              <a:rPr lang="ja-JP" altLang="en-US" dirty="0" smtClean="0"/>
              <a:t>重要な情報を</a:t>
            </a:r>
            <a:r>
              <a:rPr lang="ja-JP" altLang="en-US" dirty="0" smtClean="0">
                <a:solidFill>
                  <a:srgbClr val="FF0000"/>
                </a:solidFill>
              </a:rPr>
              <a:t>抽</a:t>
            </a:r>
            <a:r>
              <a:rPr lang="ja-JP" altLang="en-US" dirty="0" smtClean="0"/>
              <a:t>出すること。→抽象</a:t>
            </a:r>
            <a:endParaRPr lang="en-US" altLang="ja-JP" dirty="0" smtClean="0"/>
          </a:p>
          <a:p>
            <a:r>
              <a:rPr lang="ja-JP" altLang="en-US" dirty="0" smtClean="0"/>
              <a:t>重要でない情報を</a:t>
            </a:r>
            <a:r>
              <a:rPr lang="ja-JP" altLang="en-US" dirty="0" smtClean="0">
                <a:solidFill>
                  <a:srgbClr val="FF0000"/>
                </a:solidFill>
              </a:rPr>
              <a:t>捨</a:t>
            </a:r>
            <a:r>
              <a:rPr lang="ja-JP" altLang="en-US" dirty="0" smtClean="0"/>
              <a:t>てること。→捨象</a:t>
            </a:r>
            <a:endParaRPr lang="en-US" altLang="ja-JP" dirty="0" smtClean="0"/>
          </a:p>
          <a:p>
            <a:r>
              <a:rPr lang="ja-JP" altLang="en-US" dirty="0" smtClean="0"/>
              <a:t>抽象と捨象は同じことの表と裏。</a:t>
            </a:r>
            <a:endParaRPr lang="en-US" altLang="ja-JP" dirty="0" smtClean="0"/>
          </a:p>
          <a:p>
            <a:r>
              <a:rPr lang="ja-JP" altLang="en-US" dirty="0" smtClean="0"/>
              <a:t>詳しいことはわからなくなる。</a:t>
            </a:r>
            <a:endParaRPr lang="en-US" altLang="ja-JP" dirty="0" smtClean="0"/>
          </a:p>
          <a:p>
            <a:r>
              <a:rPr lang="ja-JP" altLang="en-US" dirty="0" smtClean="0"/>
              <a:t>把握すべきことが減る。</a:t>
            </a:r>
            <a:endParaRPr lang="en-US" altLang="ja-JP" dirty="0" smtClean="0"/>
          </a:p>
          <a:p>
            <a:r>
              <a:rPr lang="ja-JP" altLang="en-US" dirty="0" smtClean="0"/>
              <a:t>やらないわけにはいかない。</a:t>
            </a:r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抽象化って何だ？</a:t>
            </a:r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428596" y="1500174"/>
            <a:ext cx="8501122" cy="3755022"/>
            <a:chOff x="428596" y="1500174"/>
            <a:chExt cx="8501122" cy="3755022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428596" y="1500174"/>
              <a:ext cx="8358246" cy="3755022"/>
              <a:chOff x="428596" y="1500174"/>
              <a:chExt cx="8358246" cy="3755022"/>
            </a:xfrm>
          </p:grpSpPr>
          <p:grpSp>
            <p:nvGrpSpPr>
              <p:cNvPr id="6" name="グループ化 3"/>
              <p:cNvGrpSpPr/>
              <p:nvPr/>
            </p:nvGrpSpPr>
            <p:grpSpPr>
              <a:xfrm>
                <a:off x="428596" y="1500174"/>
                <a:ext cx="5857917" cy="3755022"/>
                <a:chOff x="428596" y="1500174"/>
                <a:chExt cx="5857917" cy="3755022"/>
              </a:xfrm>
            </p:grpSpPr>
            <p:grpSp>
              <p:nvGrpSpPr>
                <p:cNvPr id="14" name="グループ化 27"/>
                <p:cNvGrpSpPr/>
                <p:nvPr/>
              </p:nvGrpSpPr>
              <p:grpSpPr>
                <a:xfrm>
                  <a:off x="428596" y="1500174"/>
                  <a:ext cx="5857917" cy="3755022"/>
                  <a:chOff x="-501131" y="1232085"/>
                  <a:chExt cx="7216271" cy="4697245"/>
                </a:xfrm>
              </p:grpSpPr>
              <p:sp>
                <p:nvSpPr>
                  <p:cNvPr id="18" name="円/楕円 17"/>
                  <p:cNvSpPr/>
                  <p:nvPr/>
                </p:nvSpPr>
                <p:spPr>
                  <a:xfrm>
                    <a:off x="2285984" y="1500174"/>
                    <a:ext cx="4429156" cy="4429156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9" name="線吹き出し 1 (枠付き) 18"/>
                  <p:cNvSpPr/>
                  <p:nvPr/>
                </p:nvSpPr>
                <p:spPr>
                  <a:xfrm>
                    <a:off x="-501131" y="1232085"/>
                    <a:ext cx="2644240" cy="1591146"/>
                  </a:xfrm>
                  <a:prstGeom prst="borderCallout1">
                    <a:avLst>
                      <a:gd name="adj1" fmla="val 50355"/>
                      <a:gd name="adj2" fmla="val 100994"/>
                      <a:gd name="adj3" fmla="val 105602"/>
                      <a:gd name="adj4" fmla="val 110477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dirty="0" smtClean="0"/>
                      <a:t>（カーナビがついているかどうかわからない）車</a:t>
                    </a:r>
                    <a:endParaRPr kumimoji="1" lang="ja-JP" altLang="en-US" dirty="0"/>
                  </a:p>
                </p:txBody>
              </p:sp>
            </p:grpSp>
            <p:sp>
              <p:nvSpPr>
                <p:cNvPr id="15" name="円/楕円 14"/>
                <p:cNvSpPr/>
                <p:nvPr/>
              </p:nvSpPr>
              <p:spPr>
                <a:xfrm>
                  <a:off x="4429124" y="2214554"/>
                  <a:ext cx="214314" cy="214314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円/楕円 15"/>
                <p:cNvSpPr/>
                <p:nvPr/>
              </p:nvSpPr>
              <p:spPr>
                <a:xfrm>
                  <a:off x="3214678" y="3071810"/>
                  <a:ext cx="214314" cy="214314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円/楕円 16"/>
                <p:cNvSpPr/>
                <p:nvPr/>
              </p:nvSpPr>
              <p:spPr>
                <a:xfrm>
                  <a:off x="3214678" y="4071942"/>
                  <a:ext cx="214314" cy="214314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" name="グループ化 10"/>
              <p:cNvGrpSpPr/>
              <p:nvPr/>
            </p:nvGrpSpPr>
            <p:grpSpPr>
              <a:xfrm>
                <a:off x="3714743" y="2786058"/>
                <a:ext cx="5072099" cy="2286017"/>
                <a:chOff x="3714743" y="2786058"/>
                <a:chExt cx="5072099" cy="2286017"/>
              </a:xfrm>
            </p:grpSpPr>
            <p:grpSp>
              <p:nvGrpSpPr>
                <p:cNvPr id="8" name="グループ化 28"/>
                <p:cNvGrpSpPr/>
                <p:nvPr/>
              </p:nvGrpSpPr>
              <p:grpSpPr>
                <a:xfrm>
                  <a:off x="3714743" y="2786058"/>
                  <a:ext cx="5072099" cy="2286017"/>
                  <a:chOff x="3428992" y="2786058"/>
                  <a:chExt cx="6541304" cy="2857521"/>
                </a:xfrm>
              </p:grpSpPr>
              <p:sp>
                <p:nvSpPr>
                  <p:cNvPr id="12" name="円/楕円 11"/>
                  <p:cNvSpPr/>
                  <p:nvPr/>
                </p:nvSpPr>
                <p:spPr>
                  <a:xfrm>
                    <a:off x="3428992" y="2786058"/>
                    <a:ext cx="2786082" cy="278608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" name="線吹き出し 1 (枠付き) 12"/>
                  <p:cNvSpPr/>
                  <p:nvPr/>
                </p:nvSpPr>
                <p:spPr>
                  <a:xfrm>
                    <a:off x="6929454" y="5000636"/>
                    <a:ext cx="3040842" cy="642943"/>
                  </a:xfrm>
                  <a:prstGeom prst="borderCallout1">
                    <a:avLst>
                      <a:gd name="adj1" fmla="val 50355"/>
                      <a:gd name="adj2" fmla="val 607"/>
                      <a:gd name="adj3" fmla="val -28592"/>
                      <a:gd name="adj4" fmla="val -28017"/>
                    </a:avLst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dirty="0" smtClean="0"/>
                      <a:t>カーナビがついた車</a:t>
                    </a:r>
                    <a:endParaRPr kumimoji="1" lang="ja-JP" altLang="en-US" dirty="0"/>
                  </a:p>
                </p:txBody>
              </p:sp>
            </p:grpSp>
            <p:sp>
              <p:nvSpPr>
                <p:cNvPr id="9" name="円/楕円 8"/>
                <p:cNvSpPr/>
                <p:nvPr/>
              </p:nvSpPr>
              <p:spPr>
                <a:xfrm>
                  <a:off x="4214810" y="3857628"/>
                  <a:ext cx="214314" cy="214314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円/楕円 9"/>
                <p:cNvSpPr/>
                <p:nvPr/>
              </p:nvSpPr>
              <p:spPr>
                <a:xfrm>
                  <a:off x="4786314" y="3357562"/>
                  <a:ext cx="214314" cy="214314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" name="円/楕円 10"/>
                <p:cNvSpPr/>
                <p:nvPr/>
              </p:nvSpPr>
              <p:spPr>
                <a:xfrm>
                  <a:off x="4929190" y="4286256"/>
                  <a:ext cx="214314" cy="214314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0" name="線吹き出し 1 (枠付き) 19"/>
            <p:cNvSpPr/>
            <p:nvPr/>
          </p:nvSpPr>
          <p:spPr>
            <a:xfrm>
              <a:off x="6143636" y="1500174"/>
              <a:ext cx="2786082" cy="642942"/>
            </a:xfrm>
            <a:prstGeom prst="borderCallout1">
              <a:avLst>
                <a:gd name="adj1" fmla="val 48097"/>
                <a:gd name="adj2" fmla="val -79"/>
                <a:gd name="adj3" fmla="val 162165"/>
                <a:gd name="adj4" fmla="val -27914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/>
                <a:t>カーナビが付いていない車</a:t>
              </a:r>
              <a:endParaRPr kumimoji="1" lang="ja-JP" alt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等値性と等価性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等値性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まったく、寸分の違いもなく同一であること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Object.ReferenceEquals</a:t>
            </a:r>
            <a:endParaRPr kumimoji="1" lang="en-US" altLang="ja-JP" dirty="0" smtClean="0"/>
          </a:p>
          <a:p>
            <a:r>
              <a:rPr kumimoji="1" lang="ja-JP" altLang="en-US" dirty="0" smtClean="0"/>
              <a:t>等価性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厳密には違うが、同じとみなして差し支えないこと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抽象化した結果が同じであること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日常的なのはこっち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Object.Equals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分類って何だ？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分類≒名前</a:t>
            </a:r>
            <a:endParaRPr kumimoji="1" lang="en-US" altLang="ja-JP" dirty="0" smtClean="0"/>
          </a:p>
          <a:p>
            <a:r>
              <a:rPr lang="ja-JP" altLang="en-US" dirty="0" smtClean="0"/>
              <a:t>人間は日常的に、モノを分類し、分類に名前を付けている。</a:t>
            </a:r>
            <a:endParaRPr lang="en-US" altLang="ja-JP" dirty="0" smtClean="0"/>
          </a:p>
          <a:p>
            <a:r>
              <a:rPr kumimoji="1" lang="ja-JP" altLang="en-US" dirty="0" smtClean="0"/>
              <a:t>分類の基準は？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類似性（似ているものを同じグループにする）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数学的には、すべてのものは同程度に似ている（醜いアヒルの子の定理）。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類似性だけでは分類できない。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主観的判断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都合のいいようにやればいいということ。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第一部まとめ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抽象化→クラス＝型＝分類＝集合→名前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分類基準は恣意的。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情報量を考えて。</a:t>
            </a:r>
            <a:endParaRPr kumimoji="1" lang="en-US" altLang="ja-JP" dirty="0" smtClean="0"/>
          </a:p>
          <a:p>
            <a:r>
              <a:rPr lang="ja-JP" altLang="en-US" dirty="0" smtClean="0"/>
              <a:t>継承＝部分集合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多重継承＝共通部分集合</a:t>
            </a:r>
            <a:endParaRPr kumimoji="1" lang="en-US" altLang="ja-JP" dirty="0" smtClean="0"/>
          </a:p>
          <a:p>
            <a:r>
              <a:rPr kumimoji="1" lang="ja-JP" altLang="en-US" dirty="0" smtClean="0"/>
              <a:t>オブジェクト指向は、人間が日常的にやっていること。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プログラミングから離れて、ちょっと違った視点でオブジェクト指向を考えてみる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kumimoji="1" lang="ja-JP" altLang="en-US" dirty="0" smtClean="0"/>
              <a:t>コードはほとんど出てきません。</a:t>
            </a:r>
            <a:endParaRPr kumimoji="1" lang="en-US" altLang="ja-JP" dirty="0" smtClean="0"/>
          </a:p>
          <a:p>
            <a:r>
              <a:rPr lang="ja-JP" altLang="en-US" dirty="0" smtClean="0"/>
              <a:t>デモもありません。眠くなったらごめん。</a:t>
            </a:r>
            <a:endParaRPr lang="en-US" altLang="ja-JP" dirty="0" smtClean="0"/>
          </a:p>
          <a:p>
            <a:r>
              <a:rPr lang="ja-JP" altLang="en-US" dirty="0" smtClean="0"/>
              <a:t>明日からプログラミングに役立つような知識ではありません。</a:t>
            </a:r>
            <a:endParaRPr lang="en-US" altLang="ja-JP" dirty="0" smtClean="0"/>
          </a:p>
          <a:p>
            <a:r>
              <a:rPr lang="ja-JP" altLang="en-US" dirty="0" smtClean="0"/>
              <a:t>オブジェクト指向の意外な一面を知っていただければ幸いです。</a:t>
            </a:r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英和辞典によると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物、物体、物件</a:t>
            </a:r>
          </a:p>
          <a:p>
            <a:pPr lvl="1"/>
            <a:r>
              <a:rPr lang="ja-JP" altLang="en-US" dirty="0" smtClean="0"/>
              <a:t>目的、目標物</a:t>
            </a:r>
          </a:p>
          <a:p>
            <a:pPr lvl="1"/>
            <a:r>
              <a:rPr lang="en-US" altLang="ja-JP" dirty="0" smtClean="0"/>
              <a:t> 《</a:t>
            </a:r>
            <a:r>
              <a:rPr lang="ja-JP" altLang="en-US" dirty="0" smtClean="0"/>
              <a:t>文法</a:t>
            </a:r>
            <a:r>
              <a:rPr lang="en-US" altLang="ja-JP" dirty="0" smtClean="0"/>
              <a:t>》</a:t>
            </a:r>
            <a:r>
              <a:rPr lang="ja-JP" altLang="en-US" dirty="0" smtClean="0"/>
              <a:t>目的語</a:t>
            </a:r>
          </a:p>
          <a:p>
            <a:pPr lvl="1"/>
            <a:r>
              <a:rPr lang="ja-JP" altLang="en-US" dirty="0" smtClean="0"/>
              <a:t>対象、被写体</a:t>
            </a:r>
            <a:endParaRPr lang="en-US" altLang="ja-JP" dirty="0" smtClean="0"/>
          </a:p>
          <a:p>
            <a:pPr lvl="1" algn="r"/>
            <a:r>
              <a:rPr lang="ja-JP" altLang="en-US" sz="2000" dirty="0" smtClean="0"/>
              <a:t>スペースアルク英和辞典より</a:t>
            </a:r>
            <a:endParaRPr lang="en-US" altLang="ja-JP" sz="2000" dirty="0" smtClean="0"/>
          </a:p>
          <a:p>
            <a:r>
              <a:rPr lang="ja-JP" altLang="en-US" dirty="0" smtClean="0"/>
              <a:t>中国語では「対象」</a:t>
            </a:r>
            <a:endParaRPr lang="en-US" altLang="ja-JP" dirty="0" smtClean="0"/>
          </a:p>
          <a:p>
            <a:pPr lvl="1" algn="r"/>
            <a:r>
              <a:rPr lang="ja-JP" altLang="en-US" sz="2000" dirty="0" smtClean="0"/>
              <a:t>とっちゃんのスライドより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対象という意味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Smalltalk</a:t>
            </a:r>
            <a:r>
              <a:rPr lang="ja-JP" altLang="en-US" dirty="0" smtClean="0"/>
              <a:t>では、「オブジェクト＝メッセージを受け取れるもの」。</a:t>
            </a:r>
            <a:endParaRPr lang="en-US" altLang="ja-JP" dirty="0" smtClean="0"/>
          </a:p>
          <a:p>
            <a:r>
              <a:rPr kumimoji="1" lang="ja-JP" altLang="en-US" dirty="0" smtClean="0"/>
              <a:t>メッセージを送る対象になるもの。</a:t>
            </a:r>
            <a:endParaRPr kumimoji="1" lang="en-US" altLang="ja-JP" dirty="0" smtClean="0"/>
          </a:p>
          <a:p>
            <a:r>
              <a:rPr lang="ja-JP" altLang="en-US" dirty="0" smtClean="0"/>
              <a:t>考えようによっては、クラスもオブジェクト。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目的語という意味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目的語：文法の要素。</a:t>
            </a:r>
            <a:r>
              <a:rPr lang="en-US" altLang="ja-JP" dirty="0" smtClean="0"/>
              <a:t>SVO</a:t>
            </a:r>
            <a:r>
              <a:rPr lang="ja-JP" altLang="en-US" dirty="0" smtClean="0"/>
              <a:t>の</a:t>
            </a:r>
            <a:r>
              <a:rPr lang="en-US" altLang="ja-JP" dirty="0" smtClean="0"/>
              <a:t>O=Object</a:t>
            </a:r>
            <a:r>
              <a:rPr lang="ja-JP" altLang="en-US" dirty="0" err="1" smtClean="0"/>
              <a:t>。</a:t>
            </a:r>
            <a:endParaRPr lang="en-US" altLang="ja-JP" dirty="0" smtClean="0"/>
          </a:p>
          <a:p>
            <a:r>
              <a:rPr kumimoji="1" lang="en-US" altLang="ja-JP" dirty="0" smtClean="0"/>
              <a:t>He drives a car.</a:t>
            </a:r>
          </a:p>
          <a:p>
            <a:pPr lvl="1"/>
            <a:r>
              <a:rPr lang="en-US" altLang="ja-JP" dirty="0" smtClean="0"/>
              <a:t>He</a:t>
            </a:r>
            <a:r>
              <a:rPr lang="ja-JP" altLang="en-US" dirty="0" smtClean="0"/>
              <a:t>：主語</a:t>
            </a:r>
            <a:r>
              <a:rPr lang="en-US" altLang="ja-JP" dirty="0" smtClean="0"/>
              <a:t>(Subject)</a:t>
            </a:r>
          </a:p>
          <a:p>
            <a:pPr lvl="1"/>
            <a:r>
              <a:rPr kumimoji="1" lang="en-US" altLang="ja-JP" dirty="0" smtClean="0"/>
              <a:t>Drive</a:t>
            </a:r>
            <a:r>
              <a:rPr kumimoji="1" lang="ja-JP" altLang="en-US" dirty="0" smtClean="0"/>
              <a:t>：動詞</a:t>
            </a:r>
            <a:r>
              <a:rPr kumimoji="1" lang="en-US" altLang="ja-JP" dirty="0" smtClean="0"/>
              <a:t>(Verb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Car</a:t>
            </a:r>
            <a:r>
              <a:rPr lang="ja-JP" altLang="en-US" dirty="0" smtClean="0"/>
              <a:t>：目的語</a:t>
            </a:r>
            <a:r>
              <a:rPr lang="en-US" altLang="ja-JP" dirty="0" smtClean="0"/>
              <a:t>(Object)</a:t>
            </a:r>
          </a:p>
          <a:p>
            <a:r>
              <a:rPr kumimoji="1" lang="ja-JP" altLang="en-US" dirty="0" smtClean="0"/>
              <a:t>これは、</a:t>
            </a:r>
            <a:r>
              <a:rPr kumimoji="1" lang="en-US" altLang="ja-JP" dirty="0" err="1" smtClean="0"/>
              <a:t>He.drive</a:t>
            </a:r>
            <a:r>
              <a:rPr kumimoji="1" lang="en-US" altLang="ja-JP" dirty="0" smtClean="0"/>
              <a:t>( car )</a:t>
            </a:r>
            <a:r>
              <a:rPr kumimoji="1" lang="ja-JP" altLang="en-US" dirty="0" smtClean="0"/>
              <a:t>？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He.drive</a:t>
            </a:r>
            <a:r>
              <a:rPr lang="en-US" altLang="ja-JP" dirty="0" smtClean="0"/>
              <a:t>( car )</a:t>
            </a:r>
            <a:r>
              <a:rPr lang="ja-JP" altLang="en-US" dirty="0" smtClean="0"/>
              <a:t>なら</a:t>
            </a:r>
            <a:r>
              <a:rPr lang="en-US" altLang="ja-JP" dirty="0" smtClean="0"/>
              <a:t>He</a:t>
            </a:r>
            <a:r>
              <a:rPr lang="ja-JP" altLang="en-US" dirty="0" smtClean="0"/>
              <a:t>はオブジェクト。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でも英文では主語。どうして？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目的語という意味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オブジェクトを動かすにはメッセージを送らなければならない。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「彼は車を運転する」じゃなくて「彼に（メッセージを送って）車を運転させる」のがオブジェクト指向流儀。</a:t>
            </a:r>
            <a:endParaRPr kumimoji="1" lang="en-US" altLang="ja-JP" dirty="0" smtClean="0"/>
          </a:p>
          <a:p>
            <a:r>
              <a:rPr lang="en-US" altLang="ja-JP" dirty="0" smtClean="0"/>
              <a:t>I have him drive a car.</a:t>
            </a:r>
            <a:r>
              <a:rPr lang="ja-JP" altLang="en-US" dirty="0" smtClean="0"/>
              <a:t>（使役構文）</a:t>
            </a:r>
            <a:endParaRPr lang="en-US" altLang="ja-JP" dirty="0" smtClean="0"/>
          </a:p>
          <a:p>
            <a:r>
              <a:rPr kumimoji="1" lang="ja-JP" altLang="en-US" dirty="0" smtClean="0"/>
              <a:t>これなら</a:t>
            </a:r>
            <a:r>
              <a:rPr kumimoji="1" lang="en-US" altLang="ja-JP" dirty="0" smtClean="0"/>
              <a:t>him</a:t>
            </a:r>
            <a:r>
              <a:rPr kumimoji="1" lang="ja-JP" altLang="en-US" dirty="0" smtClean="0"/>
              <a:t>が目的語（オブジェクト）なので、</a:t>
            </a:r>
            <a:r>
              <a:rPr kumimoji="1" lang="en-US" altLang="ja-JP" dirty="0" err="1" smtClean="0"/>
              <a:t>Him.drive</a:t>
            </a:r>
            <a:r>
              <a:rPr kumimoji="1" lang="en-US" altLang="ja-JP" dirty="0" smtClean="0"/>
              <a:t>( car )</a:t>
            </a:r>
            <a:r>
              <a:rPr kumimoji="1" lang="ja-JP" altLang="en-US" dirty="0" smtClean="0"/>
              <a:t>になる。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第二部まとめ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オブジェクトって何だ？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メッセージを送る対象。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使役構文の目的語→使役する対象。</a:t>
            </a:r>
            <a:endParaRPr lang="en-US" altLang="ja-JP" dirty="0" smtClean="0"/>
          </a:p>
          <a:p>
            <a:r>
              <a:rPr lang="ja-JP" altLang="en-US" dirty="0" smtClean="0"/>
              <a:t>どっちにしろ、「対象」ということ。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おわり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2786057"/>
            <a:ext cx="8229600" cy="714381"/>
          </a:xfrm>
        </p:spPr>
        <p:txBody>
          <a:bodyPr/>
          <a:lstStyle/>
          <a:p>
            <a:pPr algn="ctr">
              <a:buNone/>
            </a:pPr>
            <a:r>
              <a:rPr kumimoji="1" lang="ja-JP" altLang="en-US" sz="4800" dirty="0" smtClean="0"/>
              <a:t>ご清聴ありがとうございました。</a:t>
            </a:r>
            <a:endParaRPr kumimoji="1" lang="ja-JP" altLang="en-US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突き詰めると、実はとっても難しい。</a:t>
            </a:r>
            <a:endParaRPr kumimoji="1" lang="en-US" altLang="ja-JP" dirty="0" smtClean="0"/>
          </a:p>
          <a:p>
            <a:r>
              <a:rPr lang="ja-JP" altLang="en-US" dirty="0" smtClean="0"/>
              <a:t>数学、論理学、言語学、哲学、心理学なども無関係ではない。</a:t>
            </a:r>
            <a:endParaRPr lang="en-US" altLang="ja-JP" dirty="0" smtClean="0"/>
          </a:p>
          <a:p>
            <a:r>
              <a:rPr kumimoji="1" lang="ja-JP" altLang="en-US" dirty="0" smtClean="0"/>
              <a:t>あまり難しいことは俺に理解できない（笑）なので、今日は出てきません。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第一部：クラスって何だ？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型って何だ？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継承って何だ？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多重継承って何だ？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間違った継承の使い方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抽象的って何だ？</a:t>
            </a:r>
            <a:endParaRPr lang="en-US" altLang="ja-JP" dirty="0" smtClean="0"/>
          </a:p>
          <a:p>
            <a:r>
              <a:rPr kumimoji="1" lang="ja-JP" altLang="en-US" dirty="0" smtClean="0"/>
              <a:t>第二部：オブジェクトって何だ？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メッセージ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英語で考える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英和辞典によると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学級、クラス</a:t>
            </a:r>
          </a:p>
          <a:p>
            <a:pPr lvl="1"/>
            <a:r>
              <a:rPr lang="ja-JP" altLang="en-US" dirty="0" smtClean="0"/>
              <a:t>分野、部類、種類</a:t>
            </a:r>
          </a:p>
          <a:p>
            <a:pPr lvl="1"/>
            <a:r>
              <a:rPr lang="ja-JP" altLang="en-US" dirty="0" smtClean="0"/>
              <a:t>階級</a:t>
            </a:r>
          </a:p>
          <a:p>
            <a:pPr lvl="1"/>
            <a:r>
              <a:rPr lang="en-US" altLang="ja-JP" dirty="0" smtClean="0"/>
              <a:t>《</a:t>
            </a:r>
            <a:r>
              <a:rPr lang="ja-JP" altLang="en-US" dirty="0" smtClean="0"/>
              <a:t>数学用語</a:t>
            </a:r>
            <a:r>
              <a:rPr lang="en-US" altLang="ja-JP" dirty="0" smtClean="0"/>
              <a:t>》</a:t>
            </a:r>
            <a:r>
              <a:rPr lang="ja-JP" altLang="en-US" dirty="0" smtClean="0"/>
              <a:t>集合</a:t>
            </a:r>
            <a:endParaRPr lang="en-US" altLang="ja-JP" dirty="0" smtClean="0"/>
          </a:p>
          <a:p>
            <a:pPr lvl="1" algn="r"/>
            <a:r>
              <a:rPr lang="ja-JP" altLang="en-US" sz="2000" dirty="0" smtClean="0"/>
              <a:t>スペースアルク英和辞典より</a:t>
            </a:r>
            <a:endParaRPr lang="en-US" altLang="ja-JP" sz="2000" dirty="0" smtClean="0"/>
          </a:p>
          <a:p>
            <a:r>
              <a:rPr lang="ja-JP" altLang="en-US" dirty="0" smtClean="0"/>
              <a:t>中国語では「類」</a:t>
            </a:r>
            <a:endParaRPr lang="en-US" altLang="ja-JP" dirty="0" smtClean="0"/>
          </a:p>
          <a:p>
            <a:pPr lvl="1" algn="r"/>
            <a:r>
              <a:rPr lang="ja-JP" altLang="en-US" sz="2000" dirty="0" smtClean="0"/>
              <a:t>とっちゃんのスライドより</a:t>
            </a:r>
            <a:endParaRPr lang="en-US" altLang="ja-JP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2928933"/>
            <a:ext cx="8229600" cy="571505"/>
          </a:xfrm>
        </p:spPr>
        <p:txBody>
          <a:bodyPr/>
          <a:lstStyle/>
          <a:p>
            <a:r>
              <a:rPr kumimoji="1" lang="ja-JP" altLang="en-US" dirty="0" smtClean="0"/>
              <a:t>どうも、「分類」という意味らしい。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型って何だ？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相対的な特性によって区別される性質や形態。タイプ。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「新しい</a:t>
            </a:r>
            <a:r>
              <a:rPr lang="en-US" altLang="ja-JP" dirty="0" smtClean="0"/>
              <a:t>―</a:t>
            </a:r>
            <a:r>
              <a:rPr lang="ja-JP" altLang="en-US" dirty="0" smtClean="0"/>
              <a:t>の車」「</a:t>
            </a:r>
            <a:r>
              <a:rPr lang="en-US" altLang="ja-JP" dirty="0" smtClean="0"/>
              <a:t>―</a:t>
            </a:r>
            <a:r>
              <a:rPr lang="ja-JP" altLang="en-US" dirty="0" smtClean="0"/>
              <a:t>によって分類する」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英語では</a:t>
            </a:r>
            <a:r>
              <a:rPr lang="en-US" altLang="ja-JP" dirty="0" smtClean="0"/>
              <a:t>Type</a:t>
            </a:r>
            <a:r>
              <a:rPr lang="ja-JP" altLang="en-US" dirty="0" err="1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同種類の物を幾つも作る時、基にする枠や紙。ひながた・鋳型・型紙など。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「石膏</a:t>
            </a:r>
            <a:r>
              <a:rPr lang="en-US" altLang="ja-JP" dirty="0" smtClean="0"/>
              <a:t>(</a:t>
            </a:r>
            <a:r>
              <a:rPr lang="ja-JP" altLang="en-US" dirty="0" err="1" smtClean="0"/>
              <a:t>せっ</a:t>
            </a:r>
            <a:r>
              <a:rPr lang="ja-JP" altLang="en-US" dirty="0" smtClean="0"/>
              <a:t>こう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</a:t>
            </a:r>
            <a:r>
              <a:rPr lang="en-US" altLang="ja-JP" dirty="0" smtClean="0"/>
              <a:t>―</a:t>
            </a:r>
            <a:r>
              <a:rPr lang="ja-JP" altLang="en-US" dirty="0" smtClean="0"/>
              <a:t>に入れる」「</a:t>
            </a:r>
            <a:r>
              <a:rPr lang="en-US" altLang="ja-JP" dirty="0" smtClean="0"/>
              <a:t>―</a:t>
            </a:r>
            <a:r>
              <a:rPr lang="ja-JP" altLang="en-US" dirty="0" smtClean="0"/>
              <a:t>を取る」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英語では</a:t>
            </a:r>
            <a:r>
              <a:rPr lang="en-US" altLang="ja-JP" dirty="0" smtClean="0"/>
              <a:t>Mold</a:t>
            </a:r>
            <a:r>
              <a:rPr lang="ja-JP" altLang="en-US" dirty="0" err="1" smtClean="0"/>
              <a:t>。</a:t>
            </a:r>
            <a:endParaRPr lang="en-US" altLang="ja-JP" dirty="0" smtClean="0"/>
          </a:p>
          <a:p>
            <a:pPr algn="r"/>
            <a:r>
              <a:rPr lang="en-US" altLang="ja-JP" sz="2000" dirty="0" smtClean="0"/>
              <a:t>goo</a:t>
            </a:r>
            <a:r>
              <a:rPr lang="ja-JP" altLang="en-US" sz="2000" dirty="0" smtClean="0"/>
              <a:t>国語辞典より</a:t>
            </a:r>
            <a:endParaRPr lang="en-US" altLang="ja-JP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型って何だ？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要するに、「分類」のこと。</a:t>
            </a:r>
            <a:r>
              <a:rPr kumimoji="1" lang="ja-JP" altLang="en-US" dirty="0" smtClean="0"/>
              <a:t>「クラス」と同じ。</a:t>
            </a:r>
            <a:endParaRPr kumimoji="1" lang="en-US" altLang="ja-JP" dirty="0" smtClean="0"/>
          </a:p>
          <a:p>
            <a:r>
              <a:rPr lang="ja-JP" altLang="en-US" dirty="0" smtClean="0"/>
              <a:t>「</a:t>
            </a:r>
            <a:r>
              <a:rPr lang="ja-JP" altLang="en-US" dirty="0" err="1" smtClean="0"/>
              <a:t>たい</a:t>
            </a:r>
            <a:r>
              <a:rPr lang="ja-JP" altLang="en-US" dirty="0" smtClean="0"/>
              <a:t>焼きの型」みたいに「同じ形のインスタンスをたくさん作るためのもの」という説明は、わかりやすいけど、あまり正しくない。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集合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1000108"/>
            <a:ext cx="8229600" cy="5073650"/>
          </a:xfrm>
        </p:spPr>
        <p:txBody>
          <a:bodyPr/>
          <a:lstStyle/>
          <a:p>
            <a:r>
              <a:rPr lang="ja-JP" altLang="en-US" dirty="0" smtClean="0"/>
              <a:t>クラスには、</a:t>
            </a:r>
            <a:r>
              <a:rPr kumimoji="1" lang="ja-JP" altLang="en-US" dirty="0" smtClean="0"/>
              <a:t>数学用語の「集合」という意味もある。</a:t>
            </a:r>
            <a:endParaRPr kumimoji="1" lang="en-US" altLang="ja-JP" dirty="0" smtClean="0"/>
          </a:p>
          <a:p>
            <a:r>
              <a:rPr lang="ja-JP" altLang="en-US" dirty="0" smtClean="0"/>
              <a:t>図。</a:t>
            </a:r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1142976" y="2786058"/>
            <a:ext cx="7286676" cy="3071834"/>
            <a:chOff x="1142976" y="2786058"/>
            <a:chExt cx="7286676" cy="3071834"/>
          </a:xfrm>
        </p:grpSpPr>
        <p:sp>
          <p:nvSpPr>
            <p:cNvPr id="5" name="正方形/長方形 4"/>
            <p:cNvSpPr/>
            <p:nvPr/>
          </p:nvSpPr>
          <p:spPr>
            <a:xfrm>
              <a:off x="1142976" y="2786058"/>
              <a:ext cx="7286676" cy="30718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3571868" y="3071810"/>
              <a:ext cx="2500330" cy="25003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4214810" y="3714752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5000628" y="4000504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4143372" y="4500570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4857752" y="4929198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5500694" y="4429132"/>
              <a:ext cx="214314" cy="21431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線吹き出し 1 (枠付き) 18"/>
            <p:cNvSpPr/>
            <p:nvPr/>
          </p:nvSpPr>
          <p:spPr>
            <a:xfrm>
              <a:off x="6429388" y="3000372"/>
              <a:ext cx="1571636" cy="571504"/>
            </a:xfrm>
            <a:prstGeom prst="borderCallout1">
              <a:avLst>
                <a:gd name="adj1" fmla="val 51258"/>
                <a:gd name="adj2" fmla="val -519"/>
                <a:gd name="adj3" fmla="val 108532"/>
                <a:gd name="adj4" fmla="val -36302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集合</a:t>
              </a:r>
              <a:endParaRPr kumimoji="1" lang="en-US" altLang="ja-JP" dirty="0" smtClean="0"/>
            </a:p>
            <a:p>
              <a:pPr algn="ctr"/>
              <a:r>
                <a:rPr kumimoji="1" lang="ja-JP" altLang="en-US" dirty="0" smtClean="0"/>
                <a:t>（クラス）</a:t>
              </a:r>
              <a:endParaRPr kumimoji="1" lang="ja-JP" altLang="en-US" dirty="0"/>
            </a:p>
          </p:txBody>
        </p:sp>
        <p:sp>
          <p:nvSpPr>
            <p:cNvPr id="20" name="線吹き出し 1 (枠付き) 19"/>
            <p:cNvSpPr/>
            <p:nvPr/>
          </p:nvSpPr>
          <p:spPr>
            <a:xfrm>
              <a:off x="1357290" y="3214686"/>
              <a:ext cx="1794380" cy="642942"/>
            </a:xfrm>
            <a:prstGeom prst="borderCallout1">
              <a:avLst>
                <a:gd name="adj1" fmla="val 47194"/>
                <a:gd name="adj2" fmla="val 101974"/>
                <a:gd name="adj3" fmla="val 93537"/>
                <a:gd name="adj4" fmla="val 159233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要素</a:t>
              </a:r>
              <a:endParaRPr kumimoji="1" lang="en-US" altLang="ja-JP" dirty="0" smtClean="0"/>
            </a:p>
            <a:p>
              <a:pPr algn="ctr"/>
              <a:r>
                <a:rPr kumimoji="1" lang="ja-JP" altLang="en-US" dirty="0" smtClean="0"/>
                <a:t>（インスタンス）</a:t>
              </a:r>
              <a:endParaRPr kumimoji="1" lang="ja-JP" alt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920</Words>
  <Application>Microsoft Office PowerPoint</Application>
  <PresentationFormat>画面に合わせる (4:3)</PresentationFormat>
  <Paragraphs>157</Paragraphs>
  <Slides>25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1_プレゼンテーション1</vt:lpstr>
      <vt:lpstr>コードレス オブジェクト指向</vt:lpstr>
      <vt:lpstr>概要</vt:lpstr>
      <vt:lpstr>概要</vt:lpstr>
      <vt:lpstr>目次</vt:lpstr>
      <vt:lpstr>クラスって何だ？</vt:lpstr>
      <vt:lpstr>クラスって何だ？</vt:lpstr>
      <vt:lpstr>型って何だ？</vt:lpstr>
      <vt:lpstr>型って何だ？</vt:lpstr>
      <vt:lpstr>集合</vt:lpstr>
      <vt:lpstr>継承って何だ？</vt:lpstr>
      <vt:lpstr>継承って何だ？</vt:lpstr>
      <vt:lpstr>多重継承って何だ？</vt:lpstr>
      <vt:lpstr>多重継承って何だ？</vt:lpstr>
      <vt:lpstr>間違えた継承</vt:lpstr>
      <vt:lpstr>抽象化って何だ？</vt:lpstr>
      <vt:lpstr>抽象化って何だ？</vt:lpstr>
      <vt:lpstr>等値性と等価性</vt:lpstr>
      <vt:lpstr>分類って何だ？</vt:lpstr>
      <vt:lpstr>第一部まとめ</vt:lpstr>
      <vt:lpstr>オブジェクトって何だ？</vt:lpstr>
      <vt:lpstr>対象という意味</vt:lpstr>
      <vt:lpstr>目的語という意味</vt:lpstr>
      <vt:lpstr>目的語という意味</vt:lpstr>
      <vt:lpstr>第二部まとめ</vt:lpstr>
      <vt:lpstr>おわり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121</cp:revision>
  <dcterms:created xsi:type="dcterms:W3CDTF">2006-05-15T04:25:02Z</dcterms:created>
  <dcterms:modified xsi:type="dcterms:W3CDTF">2007-08-14T06:55:56Z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