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sldIdLst>
    <p:sldId id="265" r:id="rId2"/>
    <p:sldId id="268" r:id="rId3"/>
    <p:sldId id="269" r:id="rId4"/>
    <p:sldId id="266" r:id="rId5"/>
    <p:sldId id="267" r:id="rId6"/>
    <p:sldId id="270" r:id="rId7"/>
    <p:sldId id="271" r:id="rId8"/>
    <p:sldId id="272" r:id="rId9"/>
    <p:sldId id="273" r:id="rId10"/>
    <p:sldId id="274" r:id="rId11"/>
    <p:sldId id="276" r:id="rId12"/>
    <p:sldId id="277" r:id="rId13"/>
    <p:sldId id="278" r:id="rId14"/>
    <p:sldId id="279" r:id="rId15"/>
    <p:sldId id="280" r:id="rId16"/>
    <p:sldId id="275" r:id="rId17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  <p:clrMru>
    <a:srgbClr val="F5FF9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39" autoAdjust="0"/>
    <p:restoredTop sz="94660"/>
  </p:normalViewPr>
  <p:slideViewPr>
    <p:cSldViewPr>
      <p:cViewPr>
        <p:scale>
          <a:sx n="100" d="100"/>
          <a:sy n="10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C5432-9B07-48EE-A2E3-DE7F89C8A23D}" type="datetimeFigureOut">
              <a:rPr kumimoji="1" lang="ja-JP" altLang="en-US" smtClean="0"/>
              <a:pPr/>
              <a:t>2007/9/21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  <p:transition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  <p:transition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  <p:transition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  <p:transition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  <p:transition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大阪勉強会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#12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>
    <p:push dir="u"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mamezou.net/modules/xfsection/article.php?articleid=89" TargetMode="External"/><Relationship Id="rId2" Type="http://schemas.openxmlformats.org/officeDocument/2006/relationships/hyperlink" Target="http://www.microsoft.com/japan/msdn/windows/windowsserver2008/tab/code/eds.aspx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soft.com/downloads/details.aspx?FamilyID=90e2942d-3ad1-4873-a2ee-4acc0aace5b6&amp;DisplayLang=ja" TargetMode="External"/><Relationship Id="rId2" Type="http://schemas.openxmlformats.org/officeDocument/2006/relationships/hyperlink" Target="http://www.microsoft.com/downloads/details.aspx?FamilyID=bb4a75ab-e2d4-4c96-b39d-37baf6b5b1dc&amp;DisplayLang=ja" TargetMode="Externa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://www.microsoft.com/downloads/details.aspx?FamilyID=41c61d2a-d411-4dde-9013-bb08eb688bb6&amp;DisplayLang=ja" TargetMode="External"/><Relationship Id="rId4" Type="http://schemas.openxmlformats.org/officeDocument/2006/relationships/hyperlink" Target="http://www.microsoft.com/downloads/details.aspx?FamilyID=10cc340b-f857-4a14-83f5-25634c3bf043&amp;DisplayLang=ja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soft.com/downloads/details.aspx?FamilyID=4377f86d-c913-4b5c-b87e-ef72e5b4e065&amp;DisplayLang=en" TargetMode="External"/><Relationship Id="rId2" Type="http://schemas.openxmlformats.org/officeDocument/2006/relationships/hyperlink" Target="http://www.microsoft.com/downloads/details.aspx?FamilyID=6096ce0f-d21e-47ac-afe2-d4e1c2fce670&amp;DisplayLang=ja" TargetMode="Externa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microsoft.com/downloads/details.aspx?displaylang=ja&amp;FamilyID=5d61409e-1fa3-48cf-8023-e8f38e709ba6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ja-JP" altLang="ja-JP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None/>
            </a:pPr>
            <a:endParaRPr lang="en-US" altLang="ja-JP" dirty="0" smtClean="0"/>
          </a:p>
          <a:p>
            <a:pPr algn="ctr" eaLnBrk="1" hangingPunct="1">
              <a:buNone/>
            </a:pPr>
            <a:r>
              <a:rPr lang="en-US" altLang="ja-JP" sz="4400" dirty="0" smtClean="0"/>
              <a:t>Windows Workflow Foundation</a:t>
            </a:r>
          </a:p>
          <a:p>
            <a:pPr algn="ctr" eaLnBrk="1" hangingPunct="1">
              <a:buNone/>
            </a:pPr>
            <a:r>
              <a:rPr lang="en-US" altLang="ja-JP" sz="4400" dirty="0" smtClean="0"/>
              <a:t>DSL </a:t>
            </a:r>
            <a:r>
              <a:rPr lang="ja-JP" altLang="en-US" sz="4400" dirty="0" smtClean="0"/>
              <a:t>シリーズ 第３回</a:t>
            </a:r>
            <a:endParaRPr lang="en-US" altLang="ja-JP" sz="4400" dirty="0" smtClean="0"/>
          </a:p>
          <a:p>
            <a:pPr algn="ctr" eaLnBrk="1" hangingPunct="1">
              <a:buNone/>
            </a:pPr>
            <a:endParaRPr lang="en-US" altLang="ja-JP" sz="4400" dirty="0" smtClean="0"/>
          </a:p>
          <a:p>
            <a:pPr algn="ctr" eaLnBrk="1" hangingPunct="1">
              <a:buNone/>
            </a:pPr>
            <a:r>
              <a:rPr lang="ja-JP" altLang="en-US" sz="4400" dirty="0" smtClean="0"/>
              <a:t>中博俊</a:t>
            </a:r>
            <a:endParaRPr lang="ja-JP" altLang="ja-JP" dirty="0" smtClean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以下を追加しよう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/>
              <a:t> &lt;</a:t>
            </a:r>
            <a:r>
              <a:rPr lang="en-US" sz="2400" dirty="0" err="1" smtClean="0"/>
              <a:t>ProjectTypeGuids</a:t>
            </a:r>
            <a:r>
              <a:rPr lang="en-US" sz="2400" dirty="0" smtClean="0"/>
              <a:t>&gt;</a:t>
            </a:r>
            <a:r>
              <a:rPr lang="en-US" sz="2400" b="1" dirty="0" smtClean="0">
                <a:solidFill>
                  <a:srgbClr val="FF0000"/>
                </a:solidFill>
              </a:rPr>
              <a:t>{14822709-B5A1-4724-98CA-57A101D1B079};</a:t>
            </a:r>
            <a:r>
              <a:rPr lang="en-US" sz="2400" dirty="0" smtClean="0"/>
              <a:t>{60dc8134-eba5-43b8-bcc9-bb4bc16c2548};{FAE04EC0-301F-11D3-BF4B-00C04F79EFBC}&lt;/</a:t>
            </a:r>
            <a:r>
              <a:rPr lang="en-US" sz="2400" dirty="0" err="1" smtClean="0"/>
              <a:t>ProjectTypeGuids</a:t>
            </a:r>
            <a:r>
              <a:rPr lang="en-US" sz="2400" dirty="0" smtClean="0"/>
              <a:t>&gt;</a:t>
            </a:r>
          </a:p>
          <a:p>
            <a:pPr>
              <a:buNone/>
            </a:pPr>
            <a:r>
              <a:rPr lang="en-US" sz="2400" dirty="0" smtClean="0"/>
              <a:t>&lt;Reference Include=“</a:t>
            </a:r>
            <a:r>
              <a:rPr lang="en-US" sz="2400" dirty="0" err="1" smtClean="0"/>
              <a:t>System.Workflow.Activities</a:t>
            </a:r>
            <a:r>
              <a:rPr lang="en-US" sz="2400" dirty="0" smtClean="0"/>
              <a:t>” /&gt;</a:t>
            </a:r>
            <a:endParaRPr lang="ja-JP" altLang="en-US" sz="2400" dirty="0" smtClean="0"/>
          </a:p>
          <a:p>
            <a:pPr>
              <a:buNone/>
            </a:pPr>
            <a:r>
              <a:rPr lang="en-US" sz="2400" dirty="0" smtClean="0"/>
              <a:t>&lt;Reference Include=“</a:t>
            </a:r>
            <a:r>
              <a:rPr lang="en-US" sz="2400" dirty="0" err="1" smtClean="0"/>
              <a:t>System.Workflow.ComponentModel</a:t>
            </a:r>
            <a:r>
              <a:rPr lang="en-US" sz="2400" dirty="0" smtClean="0"/>
              <a:t>” </a:t>
            </a:r>
            <a:r>
              <a:rPr lang="en-US" sz="1000" dirty="0" smtClean="0"/>
              <a:t>/&gt;</a:t>
            </a:r>
            <a:endParaRPr lang="ja-JP" altLang="en-US" sz="2400" dirty="0" smtClean="0"/>
          </a:p>
          <a:p>
            <a:pPr>
              <a:buNone/>
            </a:pPr>
            <a:r>
              <a:rPr lang="en-US" sz="2400" dirty="0" smtClean="0"/>
              <a:t>&lt;Reference Include=“</a:t>
            </a:r>
            <a:r>
              <a:rPr lang="en-US" sz="2400" dirty="0" err="1" smtClean="0"/>
              <a:t>System.Workflow.Runtime</a:t>
            </a:r>
            <a:r>
              <a:rPr lang="en-US" sz="2400" dirty="0" smtClean="0"/>
              <a:t>” /&gt;</a:t>
            </a:r>
            <a:endParaRPr lang="ja-JP" altLang="en-US" sz="2400" dirty="0" smtClean="0"/>
          </a:p>
          <a:p>
            <a:pPr>
              <a:buNone/>
            </a:pPr>
            <a:r>
              <a:rPr lang="en-US" sz="2400" dirty="0" smtClean="0"/>
              <a:t>&lt;Import Project="$(</a:t>
            </a:r>
            <a:r>
              <a:rPr lang="en-US" sz="2400" dirty="0" err="1" smtClean="0"/>
              <a:t>MSBuildExtensionsPath</a:t>
            </a:r>
            <a:r>
              <a:rPr lang="en-US" sz="2400" dirty="0" smtClean="0"/>
              <a:t>)\Microsoft\Windows Workflow Foundation\v3.0\</a:t>
            </a:r>
            <a:r>
              <a:rPr lang="en-US" sz="2400" dirty="0" err="1" smtClean="0"/>
              <a:t>Workflow.Targets</a:t>
            </a:r>
            <a:r>
              <a:rPr lang="en-US" sz="2400" dirty="0" smtClean="0"/>
              <a:t>" /&gt;</a:t>
            </a:r>
            <a:endParaRPr kumimoji="1" lang="ja-JP" altLang="en-US" sz="2400" dirty="0"/>
          </a:p>
        </p:txBody>
      </p:sp>
      <p:sp>
        <p:nvSpPr>
          <p:cNvPr id="4" name="右矢印 3"/>
          <p:cNvSpPr/>
          <p:nvPr/>
        </p:nvSpPr>
        <p:spPr>
          <a:xfrm>
            <a:off x="4071934" y="5214950"/>
            <a:ext cx="714380" cy="5715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786314" y="5286388"/>
            <a:ext cx="3786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Visual Studio</a:t>
            </a:r>
            <a:r>
              <a:rPr kumimoji="1" lang="ja-JP" altLang="en-US" dirty="0" smtClean="0"/>
              <a:t>に</a:t>
            </a:r>
            <a:endParaRPr kumimoji="1" lang="ja-JP" altLang="en-US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Windows</a:t>
            </a:r>
            <a:r>
              <a:rPr kumimoji="1" lang="ja-JP" altLang="en-US" dirty="0" smtClean="0"/>
              <a:t>アプリケーションだけでなく、</a:t>
            </a:r>
            <a:r>
              <a:rPr kumimoji="1" lang="en-US" altLang="ja-JP" dirty="0" smtClean="0"/>
              <a:t>ASP.NET</a:t>
            </a:r>
            <a:r>
              <a:rPr lang="ja-JP" altLang="en-US" dirty="0" smtClean="0"/>
              <a:t>でもホストできます。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現状ではワークフローの起動だけなので、パラメータを渡して、値を戻すようにしましょう。</a:t>
            </a:r>
            <a:endParaRPr kumimoji="1" lang="ja-JP" altLang="en-US" dirty="0"/>
          </a:p>
        </p:txBody>
      </p:sp>
      <p:sp>
        <p:nvSpPr>
          <p:cNvPr id="4" name="右矢印 3"/>
          <p:cNvSpPr/>
          <p:nvPr/>
        </p:nvSpPr>
        <p:spPr>
          <a:xfrm>
            <a:off x="4071934" y="5214950"/>
            <a:ext cx="714380" cy="5715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786314" y="5286388"/>
            <a:ext cx="3786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Visual Studio</a:t>
            </a:r>
            <a:r>
              <a:rPr kumimoji="1" lang="ja-JP" altLang="en-US" dirty="0" smtClean="0"/>
              <a:t>に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857488" y="4000504"/>
            <a:ext cx="37862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 smtClean="0"/>
              <a:t>DEMO3</a:t>
            </a:r>
            <a:endParaRPr kumimoji="1" lang="ja-JP" altLang="en-US" sz="4800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角丸四角形 9"/>
          <p:cNvSpPr/>
          <p:nvPr/>
        </p:nvSpPr>
        <p:spPr>
          <a:xfrm>
            <a:off x="3214678" y="1357298"/>
            <a:ext cx="2500330" cy="471490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結果を戻すのは下図のような流れ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500034" y="1357298"/>
            <a:ext cx="2500330" cy="47149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6000760" y="2285992"/>
            <a:ext cx="2571768" cy="3786214"/>
          </a:xfrm>
          <a:prstGeom prst="roundRect">
            <a:avLst/>
          </a:prstGeom>
          <a:solidFill>
            <a:srgbClr val="F5FF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14348" y="1000108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画面系メインスレッド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215074" y="1000108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ワークフロースレッド</a:t>
            </a:r>
            <a:endParaRPr kumimoji="1" lang="ja-JP" altLang="en-US" dirty="0"/>
          </a:p>
        </p:txBody>
      </p:sp>
      <p:sp>
        <p:nvSpPr>
          <p:cNvPr id="8" name="右矢印 7"/>
          <p:cNvSpPr/>
          <p:nvPr/>
        </p:nvSpPr>
        <p:spPr>
          <a:xfrm>
            <a:off x="2500298" y="1357298"/>
            <a:ext cx="857256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作成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右矢印 8"/>
          <p:cNvSpPr/>
          <p:nvPr/>
        </p:nvSpPr>
        <p:spPr>
          <a:xfrm rot="5400000">
            <a:off x="5643570" y="3786190"/>
            <a:ext cx="2857520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処理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357554" y="1000108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/>
              <a:t>変換サービス</a:t>
            </a:r>
            <a:endParaRPr kumimoji="1" lang="ja-JP" altLang="en-US" dirty="0"/>
          </a:p>
        </p:txBody>
      </p:sp>
      <p:sp>
        <p:nvSpPr>
          <p:cNvPr id="12" name="右矢印 11"/>
          <p:cNvSpPr/>
          <p:nvPr/>
        </p:nvSpPr>
        <p:spPr>
          <a:xfrm>
            <a:off x="2643174" y="2357430"/>
            <a:ext cx="4000528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作成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3" name="右矢印 12"/>
          <p:cNvSpPr/>
          <p:nvPr/>
        </p:nvSpPr>
        <p:spPr>
          <a:xfrm flipH="1">
            <a:off x="5143504" y="5072074"/>
            <a:ext cx="1571636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呼び出し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4" name="右矢印 13"/>
          <p:cNvSpPr/>
          <p:nvPr/>
        </p:nvSpPr>
        <p:spPr>
          <a:xfrm flipH="1">
            <a:off x="2714612" y="5357826"/>
            <a:ext cx="1928826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呼び出し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000232" y="2357430"/>
            <a:ext cx="57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Ｓｒｃ</a:t>
            </a:r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786578" y="2214554"/>
            <a:ext cx="57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Ｓｒｃ</a:t>
            </a:r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786578" y="5357826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dest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572000" y="5214950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value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143108" y="542926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dest</a:t>
            </a:r>
            <a:endParaRPr kumimoji="1" lang="ja-JP" altLang="en-US" dirty="0"/>
          </a:p>
        </p:txBody>
      </p:sp>
      <p:sp>
        <p:nvSpPr>
          <p:cNvPr id="20" name="角丸四角形 19"/>
          <p:cNvSpPr/>
          <p:nvPr/>
        </p:nvSpPr>
        <p:spPr>
          <a:xfrm>
            <a:off x="1142976" y="1714488"/>
            <a:ext cx="1419236" cy="571504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受け渡し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クラス</a:t>
            </a:r>
            <a:endParaRPr kumimoji="1" lang="ja-JP" altLang="en-US" dirty="0"/>
          </a:p>
        </p:txBody>
      </p:sp>
      <p:sp>
        <p:nvSpPr>
          <p:cNvPr id="21" name="角丸四角形 20"/>
          <p:cNvSpPr/>
          <p:nvPr/>
        </p:nvSpPr>
        <p:spPr>
          <a:xfrm>
            <a:off x="3786182" y="4714884"/>
            <a:ext cx="1419236" cy="571504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受け渡し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クラス</a:t>
            </a:r>
            <a:endParaRPr kumimoji="1" lang="ja-JP" altLang="en-US" dirty="0"/>
          </a:p>
        </p:txBody>
      </p:sp>
      <p:sp>
        <p:nvSpPr>
          <p:cNvPr id="22" name="角丸四角形 21"/>
          <p:cNvSpPr/>
          <p:nvPr/>
        </p:nvSpPr>
        <p:spPr>
          <a:xfrm>
            <a:off x="3786182" y="1714488"/>
            <a:ext cx="1419236" cy="571504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受け渡し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クラス</a:t>
            </a:r>
            <a:endParaRPr kumimoji="1" lang="ja-JP" altLang="en-US" dirty="0"/>
          </a:p>
        </p:txBody>
      </p:sp>
      <p:sp>
        <p:nvSpPr>
          <p:cNvPr id="23" name="右矢印 22"/>
          <p:cNvSpPr/>
          <p:nvPr/>
        </p:nvSpPr>
        <p:spPr>
          <a:xfrm>
            <a:off x="2643174" y="1785926"/>
            <a:ext cx="1143008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登録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対話するには？</a:t>
            </a:r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4" name="右矢印 3"/>
          <p:cNvSpPr/>
          <p:nvPr/>
        </p:nvSpPr>
        <p:spPr>
          <a:xfrm>
            <a:off x="4071934" y="5214950"/>
            <a:ext cx="714380" cy="5715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786314" y="5286388"/>
            <a:ext cx="3786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Visual Studio</a:t>
            </a:r>
            <a:r>
              <a:rPr kumimoji="1" lang="ja-JP" altLang="en-US" dirty="0" smtClean="0"/>
              <a:t>に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857488" y="4000504"/>
            <a:ext cx="37862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 smtClean="0"/>
              <a:t>DEMO4</a:t>
            </a:r>
            <a:endParaRPr kumimoji="1" lang="ja-JP" altLang="en-US" sz="4800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角丸四角形 9"/>
          <p:cNvSpPr/>
          <p:nvPr/>
        </p:nvSpPr>
        <p:spPr>
          <a:xfrm>
            <a:off x="3214678" y="1357298"/>
            <a:ext cx="2500330" cy="471490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対話する</a:t>
            </a:r>
            <a:r>
              <a:rPr kumimoji="1" lang="ja-JP" altLang="en-US" dirty="0" smtClean="0"/>
              <a:t>のは下図のような流れ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500034" y="1357298"/>
            <a:ext cx="2500330" cy="47149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6000760" y="2285992"/>
            <a:ext cx="2571768" cy="3786214"/>
          </a:xfrm>
          <a:prstGeom prst="roundRect">
            <a:avLst/>
          </a:prstGeom>
          <a:solidFill>
            <a:srgbClr val="F5FF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14348" y="1000108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画面系メインスレッド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215074" y="1000108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ワークフロースレッド</a:t>
            </a:r>
            <a:endParaRPr kumimoji="1" lang="ja-JP" altLang="en-US" dirty="0"/>
          </a:p>
        </p:txBody>
      </p:sp>
      <p:sp>
        <p:nvSpPr>
          <p:cNvPr id="8" name="右矢印 7"/>
          <p:cNvSpPr/>
          <p:nvPr/>
        </p:nvSpPr>
        <p:spPr>
          <a:xfrm>
            <a:off x="2500298" y="1357298"/>
            <a:ext cx="857256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作成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右矢印 8"/>
          <p:cNvSpPr/>
          <p:nvPr/>
        </p:nvSpPr>
        <p:spPr>
          <a:xfrm rot="5400000">
            <a:off x="6715140" y="2714620"/>
            <a:ext cx="714380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処理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357554" y="1000108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/>
              <a:t>変換サービス</a:t>
            </a:r>
            <a:endParaRPr kumimoji="1" lang="ja-JP" altLang="en-US" dirty="0"/>
          </a:p>
        </p:txBody>
      </p:sp>
      <p:sp>
        <p:nvSpPr>
          <p:cNvPr id="12" name="右矢印 11"/>
          <p:cNvSpPr/>
          <p:nvPr/>
        </p:nvSpPr>
        <p:spPr>
          <a:xfrm>
            <a:off x="2643174" y="2357430"/>
            <a:ext cx="4000528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作成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3" name="右矢印 12"/>
          <p:cNvSpPr/>
          <p:nvPr/>
        </p:nvSpPr>
        <p:spPr>
          <a:xfrm flipH="1">
            <a:off x="5214942" y="3357562"/>
            <a:ext cx="1571636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呼び出し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4" name="右矢印 13"/>
          <p:cNvSpPr/>
          <p:nvPr/>
        </p:nvSpPr>
        <p:spPr>
          <a:xfrm flipH="1">
            <a:off x="2643174" y="3571876"/>
            <a:ext cx="1928826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呼び出し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000232" y="2357430"/>
            <a:ext cx="57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Ｓｒｃ</a:t>
            </a:r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786578" y="2214554"/>
            <a:ext cx="57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Ｓｒｃ</a:t>
            </a:r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786578" y="3357562"/>
            <a:ext cx="6591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Dest</a:t>
            </a:r>
            <a:endParaRPr kumimoji="1" lang="en-US" altLang="ja-JP" dirty="0" smtClean="0"/>
          </a:p>
          <a:p>
            <a:r>
              <a:rPr lang="en-US" altLang="ja-JP" dirty="0" err="1" smtClean="0"/>
              <a:t>guid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572000" y="3571876"/>
            <a:ext cx="7360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Guid</a:t>
            </a:r>
            <a:r>
              <a:rPr kumimoji="1" lang="en-US" altLang="ja-JP" dirty="0" smtClean="0"/>
              <a:t>,</a:t>
            </a:r>
          </a:p>
          <a:p>
            <a:r>
              <a:rPr kumimoji="1" lang="en-US" altLang="ja-JP" dirty="0" smtClean="0"/>
              <a:t>value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928794" y="3500438"/>
            <a:ext cx="7360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Guid</a:t>
            </a:r>
            <a:r>
              <a:rPr kumimoji="1" lang="en-US" altLang="ja-JP" dirty="0" smtClean="0"/>
              <a:t>,</a:t>
            </a:r>
          </a:p>
          <a:p>
            <a:r>
              <a:rPr kumimoji="1" lang="en-US" altLang="ja-JP" dirty="0" err="1" smtClean="0"/>
              <a:t>dest</a:t>
            </a:r>
            <a:endParaRPr kumimoji="1" lang="ja-JP" altLang="en-US" dirty="0"/>
          </a:p>
        </p:txBody>
      </p:sp>
      <p:sp>
        <p:nvSpPr>
          <p:cNvPr id="20" name="角丸四角形 19"/>
          <p:cNvSpPr/>
          <p:nvPr/>
        </p:nvSpPr>
        <p:spPr>
          <a:xfrm>
            <a:off x="1142976" y="1714488"/>
            <a:ext cx="1419236" cy="571504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受け渡し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クラス</a:t>
            </a:r>
            <a:endParaRPr kumimoji="1" lang="ja-JP" altLang="en-US" dirty="0"/>
          </a:p>
        </p:txBody>
      </p:sp>
      <p:sp>
        <p:nvSpPr>
          <p:cNvPr id="21" name="角丸四角形 20"/>
          <p:cNvSpPr/>
          <p:nvPr/>
        </p:nvSpPr>
        <p:spPr>
          <a:xfrm>
            <a:off x="3857620" y="3000372"/>
            <a:ext cx="1419236" cy="571504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受け渡し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クラス</a:t>
            </a:r>
            <a:endParaRPr kumimoji="1" lang="ja-JP" altLang="en-US" dirty="0"/>
          </a:p>
        </p:txBody>
      </p:sp>
      <p:sp>
        <p:nvSpPr>
          <p:cNvPr id="22" name="角丸四角形 21"/>
          <p:cNvSpPr/>
          <p:nvPr/>
        </p:nvSpPr>
        <p:spPr>
          <a:xfrm>
            <a:off x="3786182" y="1714488"/>
            <a:ext cx="1419236" cy="571504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受け渡し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クラス</a:t>
            </a:r>
            <a:endParaRPr kumimoji="1" lang="ja-JP" altLang="en-US" dirty="0"/>
          </a:p>
        </p:txBody>
      </p:sp>
      <p:sp>
        <p:nvSpPr>
          <p:cNvPr id="23" name="右矢印 22"/>
          <p:cNvSpPr/>
          <p:nvPr/>
        </p:nvSpPr>
        <p:spPr>
          <a:xfrm>
            <a:off x="2643174" y="1785926"/>
            <a:ext cx="1143008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登録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4" name="対角する 2 つの角を丸めた四角形 23"/>
          <p:cNvSpPr/>
          <p:nvPr/>
        </p:nvSpPr>
        <p:spPr>
          <a:xfrm>
            <a:off x="6286512" y="4286256"/>
            <a:ext cx="1928826" cy="500066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リッスン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5" name="右矢印 24"/>
          <p:cNvSpPr/>
          <p:nvPr/>
        </p:nvSpPr>
        <p:spPr>
          <a:xfrm>
            <a:off x="2643174" y="4572008"/>
            <a:ext cx="1571636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呼び出し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928794" y="4572008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Guid</a:t>
            </a:r>
            <a:endParaRPr kumimoji="1" lang="ja-JP" altLang="en-US" dirty="0"/>
          </a:p>
        </p:txBody>
      </p:sp>
      <p:sp>
        <p:nvSpPr>
          <p:cNvPr id="27" name="右矢印 26"/>
          <p:cNvSpPr/>
          <p:nvPr/>
        </p:nvSpPr>
        <p:spPr>
          <a:xfrm>
            <a:off x="4429124" y="4929198"/>
            <a:ext cx="2500330" cy="642942"/>
          </a:xfrm>
          <a:prstGeom prst="rightArrow">
            <a:avLst>
              <a:gd name="adj1" fmla="val 50000"/>
              <a:gd name="adj2" fmla="val 6629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インスタンス特定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呼び出し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8" name="右矢印 27"/>
          <p:cNvSpPr/>
          <p:nvPr/>
        </p:nvSpPr>
        <p:spPr>
          <a:xfrm rot="5400000">
            <a:off x="6715140" y="5429264"/>
            <a:ext cx="714380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処理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9" name="右矢印吹き出し 28"/>
          <p:cNvSpPr/>
          <p:nvPr/>
        </p:nvSpPr>
        <p:spPr>
          <a:xfrm>
            <a:off x="642910" y="2214554"/>
            <a:ext cx="1428760" cy="857256"/>
          </a:xfrm>
          <a:prstGeom prst="rightArrowCallout">
            <a:avLst>
              <a:gd name="adj1" fmla="val 25000"/>
              <a:gd name="adj2" fmla="val 20556"/>
              <a:gd name="adj3" fmla="val 35000"/>
              <a:gd name="adj4" fmla="val 6497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ここでも取れる。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とっても難しい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概念、使い方、どれをとっても実は難しい</a:t>
            </a:r>
            <a:endParaRPr kumimoji="1" lang="en-US" altLang="ja-JP" dirty="0" smtClean="0"/>
          </a:p>
          <a:p>
            <a:r>
              <a:rPr lang="ja-JP" altLang="en-US" dirty="0" smtClean="0"/>
              <a:t>１回では調べられない・語れない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ステートマシンワークフローもやってない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ワークフローの永続化には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err="1" smtClean="0"/>
              <a:t>SqlWorkflowPersistenceService</a:t>
            </a:r>
            <a:r>
              <a:rPr lang="ja-JP" altLang="en-US" dirty="0" smtClean="0"/>
              <a:t>を使う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続きは</a:t>
            </a:r>
            <a:r>
              <a:rPr lang="en-US" altLang="ja-JP" dirty="0" smtClean="0"/>
              <a:t>blog</a:t>
            </a:r>
            <a:r>
              <a:rPr lang="ja-JP" altLang="en-US" dirty="0" smtClean="0"/>
              <a:t>か、アンケートによっては</a:t>
            </a:r>
            <a:r>
              <a:rPr lang="en-US" altLang="ja-JP" dirty="0" smtClean="0"/>
              <a:t>Part2</a:t>
            </a:r>
          </a:p>
          <a:p>
            <a:endParaRPr kumimoji="1" lang="ja-JP" altLang="en-US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参考資料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>
                <a:hlinkClick r:id="rId2"/>
              </a:rPr>
              <a:t>http://www.microsoft.com/japan/msdn/windows/windowsserver2008/tab/code/eds.aspx</a:t>
            </a:r>
            <a:endParaRPr lang="en-US" altLang="ja-JP" dirty="0" smtClean="0"/>
          </a:p>
          <a:p>
            <a:r>
              <a:rPr lang="en-US" altLang="ja-JP" dirty="0" smtClean="0">
                <a:hlinkClick r:id="rId3"/>
              </a:rPr>
              <a:t>http://mamezou.net/modules/xfsection/article.php?articleid=89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WF</a:t>
            </a:r>
            <a:r>
              <a:rPr kumimoji="1" lang="ja-JP" altLang="en-US" dirty="0" err="1" smtClean="0"/>
              <a:t>って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.NET Framework 3.0</a:t>
            </a:r>
            <a:r>
              <a:rPr lang="ja-JP" altLang="en-US" dirty="0" smtClean="0"/>
              <a:t>で</a:t>
            </a:r>
            <a:r>
              <a:rPr kumimoji="1" lang="ja-JP" altLang="en-US" dirty="0" smtClean="0"/>
              <a:t>デビュー</a:t>
            </a:r>
            <a:endParaRPr kumimoji="1" lang="en-US" altLang="ja-JP" dirty="0" smtClean="0"/>
          </a:p>
          <a:p>
            <a:r>
              <a:rPr lang="ja-JP" altLang="en-US" dirty="0" smtClean="0"/>
              <a:t>もともと</a:t>
            </a:r>
            <a:r>
              <a:rPr lang="en-US" altLang="ja-JP" dirty="0" smtClean="0"/>
              <a:t>WPF, WCF</a:t>
            </a:r>
            <a:r>
              <a:rPr lang="ja-JP" altLang="en-US" dirty="0" smtClean="0"/>
              <a:t>とともに</a:t>
            </a:r>
            <a:r>
              <a:rPr lang="en-US" altLang="ja-JP" dirty="0" smtClean="0"/>
              <a:t>WWF</a:t>
            </a:r>
            <a:r>
              <a:rPr lang="ja-JP" altLang="en-US" dirty="0" smtClean="0"/>
              <a:t>という名前でデビュー予定</a:t>
            </a:r>
            <a:endParaRPr lang="en-US" altLang="ja-JP" dirty="0" smtClean="0"/>
          </a:p>
          <a:p>
            <a:r>
              <a:rPr kumimoji="1" lang="ja-JP" altLang="en-US" dirty="0" smtClean="0"/>
              <a:t>なぜ</a:t>
            </a:r>
            <a:r>
              <a:rPr kumimoji="1" lang="en-US" altLang="ja-JP" dirty="0" smtClean="0"/>
              <a:t>WF</a:t>
            </a:r>
            <a:r>
              <a:rPr kumimoji="1" lang="ja-JP" altLang="en-US" dirty="0" smtClean="0"/>
              <a:t>に変わったかは・・・・パンダだけが知っているかもしれない。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7350" y="3500437"/>
            <a:ext cx="1383235" cy="2170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アジェンダ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WF</a:t>
            </a:r>
            <a:r>
              <a:rPr kumimoji="1" lang="ja-JP" altLang="en-US" dirty="0" smtClean="0"/>
              <a:t>の準備をしましょう。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en-US" altLang="ja-JP" dirty="0" smtClean="0"/>
              <a:t>WF</a:t>
            </a:r>
            <a:r>
              <a:rPr kumimoji="1" lang="ja-JP" altLang="en-US" dirty="0" smtClean="0"/>
              <a:t>を体験してみましょう。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en-US" altLang="ja-JP" dirty="0" smtClean="0"/>
              <a:t>WF</a:t>
            </a:r>
            <a:r>
              <a:rPr kumimoji="1" lang="ja-JP" altLang="en-US" dirty="0" smtClean="0"/>
              <a:t>を画面に組み込んでみましょう。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準備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Visual Studio 2005</a:t>
            </a:r>
          </a:p>
          <a:p>
            <a:r>
              <a:rPr lang="en-US" altLang="ja-JP" dirty="0" smtClean="0"/>
              <a:t>Visual Studio 2005 SP1</a:t>
            </a:r>
            <a:br>
              <a:rPr lang="en-US" altLang="ja-JP" dirty="0" smtClean="0"/>
            </a:br>
            <a:r>
              <a:rPr lang="en-US" altLang="ja-JP" sz="1100" dirty="0" smtClean="0">
                <a:hlinkClick r:id="rId2"/>
              </a:rPr>
              <a:t>http://www.microsoft.com/downloads/details.aspx?FamilyID=bb4a75ab-e2d4-4c96-b39d-37baf6b5b1dc&amp;DisplayLang=ja</a:t>
            </a:r>
            <a:endParaRPr lang="en-US" altLang="ja-JP" dirty="0" smtClean="0"/>
          </a:p>
          <a:p>
            <a:r>
              <a:rPr lang="en-US" altLang="ja-JP" dirty="0" smtClean="0"/>
              <a:t>Visual Studio 2005 Update for Vista</a:t>
            </a:r>
            <a:br>
              <a:rPr lang="en-US" altLang="ja-JP" dirty="0" smtClean="0"/>
            </a:br>
            <a:r>
              <a:rPr lang="en-US" altLang="ja-JP" sz="1100" dirty="0" smtClean="0">
                <a:hlinkClick r:id="rId3"/>
              </a:rPr>
              <a:t>http://www.microsoft.com/downloads/details.aspx?FamilyID=90e2942d-3ad1-4873-a2ee-4acc0aace5b6&amp;DisplayLang=ja</a:t>
            </a:r>
            <a:endParaRPr lang="en-US" altLang="ja-JP" sz="1100" dirty="0" smtClean="0"/>
          </a:p>
          <a:p>
            <a:r>
              <a:rPr kumimoji="1" lang="en-US" altLang="ja-JP" dirty="0" smtClean="0"/>
              <a:t>.NET Framework 3.0</a:t>
            </a:r>
            <a:r>
              <a:rPr kumimoji="1" lang="ja-JP" altLang="en-US" dirty="0" smtClean="0"/>
              <a:t>を入れる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sz="1100" dirty="0" smtClean="0">
                <a:hlinkClick r:id="rId4"/>
              </a:rPr>
              <a:t>http://www.microsoft.com/downloads/details.aspx?FamilyID=10cc340b-f857-4a14-83f5-25634c3bf043&amp;DisplayLang=ja</a:t>
            </a:r>
            <a:endParaRPr lang="en-US" altLang="ja-JP" sz="1100" dirty="0" smtClean="0"/>
          </a:p>
          <a:p>
            <a:r>
              <a:rPr lang="en-US" altLang="ja-JP" dirty="0" err="1" smtClean="0"/>
              <a:t>LanguagePack</a:t>
            </a:r>
            <a:r>
              <a:rPr lang="ja-JP" altLang="en-US" dirty="0" smtClean="0"/>
              <a:t>を入れる</a:t>
            </a:r>
            <a:r>
              <a:rPr lang="en-US" altLang="ja-JP" sz="1100" dirty="0" smtClean="0"/>
              <a:t/>
            </a:r>
            <a:br>
              <a:rPr lang="en-US" altLang="ja-JP" sz="1100" dirty="0" smtClean="0"/>
            </a:br>
            <a:r>
              <a:rPr lang="en-US" altLang="ja-JP" sz="1100" dirty="0" smtClean="0">
                <a:hlinkClick r:id="rId5"/>
              </a:rPr>
              <a:t>http://www.microsoft.com/downloads/details.aspx?FamilyID=41c61d2a-d411-4dde-9013-bb08eb688bb6&amp;DisplayLang=ja</a:t>
            </a:r>
            <a:endParaRPr kumimoji="1" lang="en-US" altLang="ja-JP" sz="1100" dirty="0" smtClean="0"/>
          </a:p>
        </p:txBody>
      </p:sp>
      <p:sp>
        <p:nvSpPr>
          <p:cNvPr id="4" name="円/楕円 3"/>
          <p:cNvSpPr/>
          <p:nvPr/>
        </p:nvSpPr>
        <p:spPr>
          <a:xfrm>
            <a:off x="6715140" y="1071546"/>
            <a:ext cx="1000164" cy="500066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XP</a:t>
            </a:r>
          </a:p>
          <a:p>
            <a:pPr algn="ctr"/>
            <a:r>
              <a:rPr kumimoji="1" lang="en-US" altLang="ja-JP" dirty="0" smtClean="0"/>
              <a:t>2003</a:t>
            </a:r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7715272" y="1071546"/>
            <a:ext cx="785818" cy="50006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Vista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6715140" y="1643050"/>
            <a:ext cx="1000164" cy="500066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XP</a:t>
            </a:r>
          </a:p>
          <a:p>
            <a:pPr algn="ctr"/>
            <a:r>
              <a:rPr kumimoji="1" lang="en-US" altLang="ja-JP" dirty="0" smtClean="0"/>
              <a:t>2003</a:t>
            </a:r>
            <a:endParaRPr kumimoji="1" lang="ja-JP" altLang="en-US" dirty="0"/>
          </a:p>
        </p:txBody>
      </p:sp>
      <p:sp>
        <p:nvSpPr>
          <p:cNvPr id="7" name="角丸四角形 6"/>
          <p:cNvSpPr/>
          <p:nvPr/>
        </p:nvSpPr>
        <p:spPr>
          <a:xfrm>
            <a:off x="7715272" y="1643050"/>
            <a:ext cx="785818" cy="50006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Vista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7715272" y="2357430"/>
            <a:ext cx="785818" cy="50006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Vista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" name="円/楕円 10"/>
          <p:cNvSpPr/>
          <p:nvPr/>
        </p:nvSpPr>
        <p:spPr>
          <a:xfrm>
            <a:off x="6715140" y="3143248"/>
            <a:ext cx="1000164" cy="500066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XP</a:t>
            </a:r>
          </a:p>
          <a:p>
            <a:pPr algn="ctr"/>
            <a:r>
              <a:rPr kumimoji="1" lang="en-US" altLang="ja-JP" dirty="0" smtClean="0"/>
              <a:t>2003</a:t>
            </a:r>
            <a:endParaRPr kumimoji="1" lang="ja-JP" altLang="en-US" dirty="0"/>
          </a:p>
        </p:txBody>
      </p:sp>
      <p:sp>
        <p:nvSpPr>
          <p:cNvPr id="12" name="円/楕円 11"/>
          <p:cNvSpPr/>
          <p:nvPr/>
        </p:nvSpPr>
        <p:spPr>
          <a:xfrm>
            <a:off x="6715140" y="3929066"/>
            <a:ext cx="1000164" cy="500066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XP</a:t>
            </a:r>
          </a:p>
          <a:p>
            <a:pPr algn="ctr"/>
            <a:r>
              <a:rPr kumimoji="1" lang="en-US" altLang="ja-JP" dirty="0" smtClean="0"/>
              <a:t>2003</a:t>
            </a:r>
            <a:endParaRPr kumimoji="1" lang="ja-JP" altLang="en-US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準備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WF GDR</a:t>
            </a:r>
            <a:r>
              <a:rPr kumimoji="1" lang="ja-JP" altLang="en-US" dirty="0" smtClean="0"/>
              <a:t>を入れる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sz="1100" dirty="0" smtClean="0">
                <a:hlinkClick r:id="rId2"/>
              </a:rPr>
              <a:t>http://www.microsoft.com/downloads/details.aspx?FamilyID=6096ce0f-d21e-47ac-afe2-d4e1c2fce670&amp;DisplayLang=ja</a:t>
            </a:r>
            <a:endParaRPr lang="en-US" altLang="ja-JP" sz="1100" dirty="0" smtClean="0"/>
          </a:p>
          <a:p>
            <a:r>
              <a:rPr lang="en-US" altLang="ja-JP" dirty="0" smtClean="0"/>
              <a:t>Windows SDK 6.1 en</a:t>
            </a:r>
            <a:r>
              <a:rPr lang="ja-JP" altLang="en-US" dirty="0" smtClean="0"/>
              <a:t>を入れる</a:t>
            </a:r>
            <a:endParaRPr lang="en-US" altLang="ja-JP" dirty="0" smtClean="0"/>
          </a:p>
          <a:p>
            <a:r>
              <a:rPr lang="en-US" altLang="ja-JP" sz="1100" dirty="0" smtClean="0">
                <a:hlinkClick r:id="rId3"/>
              </a:rPr>
              <a:t>http://www.microsoft.com/downloads/details.aspx?FamilyID=4377f86d-c913-4b5c-b87e-ef72e5b4e065&amp;DisplayLang=en</a:t>
            </a:r>
            <a:endParaRPr lang="en-US" altLang="ja-JP" sz="1100" dirty="0" smtClean="0"/>
          </a:p>
          <a:p>
            <a:r>
              <a:rPr lang="en-US" altLang="ja-JP" dirty="0" smtClean="0"/>
              <a:t>VS Extensions for WF</a:t>
            </a:r>
          </a:p>
          <a:p>
            <a:r>
              <a:rPr lang="en-US" altLang="ja-JP" sz="1100" dirty="0" smtClean="0">
                <a:hlinkClick r:id="rId4"/>
              </a:rPr>
              <a:t>http://www.microsoft.com/downloads/details.aspx?displaylang=ja&amp;FamilyID=5d61409e-1fa3-48cf-8023-e8f38e709ba6</a:t>
            </a:r>
            <a:endParaRPr lang="en-US" altLang="ja-JP" sz="1100" dirty="0" smtClean="0"/>
          </a:p>
          <a:p>
            <a:endParaRPr lang="en-US" altLang="ja-JP" sz="1100" dirty="0" smtClean="0"/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6715140" y="1071546"/>
            <a:ext cx="1000164" cy="500066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XP</a:t>
            </a:r>
          </a:p>
          <a:p>
            <a:pPr algn="ctr"/>
            <a:r>
              <a:rPr kumimoji="1" lang="en-US" altLang="ja-JP" dirty="0" smtClean="0"/>
              <a:t>2003</a:t>
            </a:r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7715272" y="1071546"/>
            <a:ext cx="785818" cy="50006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Vista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6715140" y="1785926"/>
            <a:ext cx="1000164" cy="500066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XP</a:t>
            </a:r>
          </a:p>
          <a:p>
            <a:pPr algn="ctr"/>
            <a:r>
              <a:rPr kumimoji="1" lang="en-US" altLang="ja-JP" dirty="0" smtClean="0"/>
              <a:t>2003</a:t>
            </a:r>
            <a:endParaRPr kumimoji="1" lang="ja-JP" altLang="en-US" dirty="0"/>
          </a:p>
        </p:txBody>
      </p:sp>
      <p:sp>
        <p:nvSpPr>
          <p:cNvPr id="7" name="角丸四角形 6"/>
          <p:cNvSpPr/>
          <p:nvPr/>
        </p:nvSpPr>
        <p:spPr>
          <a:xfrm>
            <a:off x="7715272" y="1785926"/>
            <a:ext cx="785818" cy="50006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Vista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3" name="円/楕円 12"/>
          <p:cNvSpPr/>
          <p:nvPr/>
        </p:nvSpPr>
        <p:spPr>
          <a:xfrm>
            <a:off x="6715140" y="2571744"/>
            <a:ext cx="1000164" cy="500066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XP</a:t>
            </a:r>
          </a:p>
          <a:p>
            <a:pPr algn="ctr"/>
            <a:r>
              <a:rPr kumimoji="1" lang="en-US" altLang="ja-JP" dirty="0" smtClean="0"/>
              <a:t>2003</a:t>
            </a:r>
            <a:endParaRPr kumimoji="1" lang="ja-JP" altLang="en-US" dirty="0"/>
          </a:p>
        </p:txBody>
      </p:sp>
      <p:sp>
        <p:nvSpPr>
          <p:cNvPr id="14" name="角丸四角形 13"/>
          <p:cNvSpPr/>
          <p:nvPr/>
        </p:nvSpPr>
        <p:spPr>
          <a:xfrm>
            <a:off x="7715272" y="2571744"/>
            <a:ext cx="785818" cy="500066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Vista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まずは体験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buNone/>
            </a:pPr>
            <a:endParaRPr kumimoji="1" lang="en-US" altLang="ja-JP" sz="7200" dirty="0" smtClean="0"/>
          </a:p>
          <a:p>
            <a:pPr algn="ctr">
              <a:buNone/>
            </a:pPr>
            <a:r>
              <a:rPr kumimoji="1" lang="en-US" altLang="ja-JP" sz="7200" dirty="0" smtClean="0"/>
              <a:t>DEMO1</a:t>
            </a:r>
            <a:endParaRPr kumimoji="1" lang="ja-JP" altLang="en-US" sz="7200" dirty="0"/>
          </a:p>
        </p:txBody>
      </p:sp>
      <p:sp>
        <p:nvSpPr>
          <p:cNvPr id="4" name="右矢印 3"/>
          <p:cNvSpPr/>
          <p:nvPr/>
        </p:nvSpPr>
        <p:spPr>
          <a:xfrm>
            <a:off x="4071934" y="5214950"/>
            <a:ext cx="714380" cy="5715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786314" y="5286388"/>
            <a:ext cx="3786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Visual Studio</a:t>
            </a:r>
            <a:r>
              <a:rPr kumimoji="1" lang="ja-JP" altLang="en-US" dirty="0" smtClean="0"/>
              <a:t>に</a:t>
            </a:r>
            <a:endParaRPr kumimoji="1" lang="ja-JP" altLang="en-US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コンソールアプリ</a:t>
            </a:r>
            <a:r>
              <a:rPr lang="en-US" altLang="ja-JP" dirty="0" smtClean="0"/>
              <a:t>(</a:t>
            </a:r>
            <a:r>
              <a:rPr lang="ja-JP" altLang="en-US" dirty="0" smtClean="0"/>
              <a:t>バッチには今すぐ適用できますね</a:t>
            </a:r>
            <a:r>
              <a:rPr lang="en-US" altLang="ja-JP" dirty="0" smtClean="0"/>
              <a:t>)</a:t>
            </a:r>
          </a:p>
          <a:p>
            <a:r>
              <a:rPr kumimoji="1" lang="ja-JP" altLang="en-US" dirty="0" smtClean="0"/>
              <a:t>再利用単位としての</a:t>
            </a:r>
            <a:r>
              <a:rPr kumimoji="1" lang="en-US" altLang="ja-JP" dirty="0" smtClean="0"/>
              <a:t>Workflow</a:t>
            </a:r>
            <a:r>
              <a:rPr kumimoji="1" lang="ja-JP" altLang="en-US" dirty="0" smtClean="0"/>
              <a:t>や、</a:t>
            </a:r>
            <a:r>
              <a:rPr kumimoji="1" lang="en-US" altLang="ja-JP" dirty="0" smtClean="0"/>
              <a:t>Activity</a:t>
            </a:r>
            <a:r>
              <a:rPr kumimoji="1" lang="ja-JP" altLang="en-US" dirty="0" smtClean="0"/>
              <a:t>を検討しましょう。</a:t>
            </a:r>
            <a:endParaRPr kumimoji="1" lang="en-US" altLang="ja-JP" dirty="0" smtClean="0"/>
          </a:p>
          <a:p>
            <a:pPr>
              <a:buNone/>
            </a:pPr>
            <a:endParaRPr lang="en-US" altLang="ja-JP" dirty="0" smtClean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Workflow</a:t>
            </a:r>
            <a:r>
              <a:rPr kumimoji="1" lang="ja-JP" altLang="en-US" dirty="0" smtClean="0"/>
              <a:t>はどのようにうごいているのでしょうか？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1472" y="2857496"/>
            <a:ext cx="79296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 err="1" smtClean="0"/>
              <a:t>Program.cs</a:t>
            </a:r>
            <a:r>
              <a:rPr kumimoji="1" lang="ja-JP" altLang="en-US" sz="4800" dirty="0" smtClean="0"/>
              <a:t>をみてみましょう。</a:t>
            </a:r>
            <a:endParaRPr kumimoji="1" lang="ja-JP" altLang="en-US" sz="4800" dirty="0"/>
          </a:p>
        </p:txBody>
      </p:sp>
      <p:sp>
        <p:nvSpPr>
          <p:cNvPr id="5" name="右矢印 4"/>
          <p:cNvSpPr/>
          <p:nvPr/>
        </p:nvSpPr>
        <p:spPr>
          <a:xfrm>
            <a:off x="4071934" y="5214950"/>
            <a:ext cx="714380" cy="5715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786314" y="5286388"/>
            <a:ext cx="3786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Visual Studio</a:t>
            </a:r>
            <a:r>
              <a:rPr kumimoji="1" lang="ja-JP" altLang="en-US" dirty="0" smtClean="0"/>
              <a:t>に</a:t>
            </a:r>
            <a:endParaRPr kumimoji="1" lang="ja-JP" altLang="en-US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WorkflowRuntime</a:t>
            </a:r>
            <a:r>
              <a:rPr kumimoji="1" lang="ja-JP" altLang="en-US" dirty="0" smtClean="0"/>
              <a:t>をホストしてあげれば、別にコンソールアプリでなくても組み込めます。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多少コツが・・・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まずは</a:t>
            </a:r>
            <a:r>
              <a:rPr kumimoji="1" lang="en-US" altLang="ja-JP" dirty="0" smtClean="0"/>
              <a:t>Windows</a:t>
            </a:r>
            <a:r>
              <a:rPr kumimoji="1" lang="ja-JP" altLang="en-US" dirty="0" smtClean="0"/>
              <a:t>アプリケーションを作りましょう</a:t>
            </a:r>
            <a:endParaRPr kumimoji="1" lang="ja-JP" altLang="en-US" dirty="0"/>
          </a:p>
        </p:txBody>
      </p:sp>
      <p:sp>
        <p:nvSpPr>
          <p:cNvPr id="4" name="右矢印 3"/>
          <p:cNvSpPr/>
          <p:nvPr/>
        </p:nvSpPr>
        <p:spPr>
          <a:xfrm>
            <a:off x="4071934" y="5214950"/>
            <a:ext cx="714380" cy="5715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786314" y="5286388"/>
            <a:ext cx="3786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Visual Studio</a:t>
            </a:r>
            <a:r>
              <a:rPr kumimoji="1" lang="ja-JP" altLang="en-US" dirty="0" smtClean="0"/>
              <a:t>に</a:t>
            </a:r>
            <a:endParaRPr kumimoji="1" lang="ja-JP" altLang="en-US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O12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スライドマスタO12</Template>
  <TotalTime>677</TotalTime>
  <Words>367</Words>
  <Application>Microsoft Office PowerPoint</Application>
  <PresentationFormat>画面に合わせる (4:3)</PresentationFormat>
  <Paragraphs>142</Paragraphs>
  <Slides>16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17" baseType="lpstr">
      <vt:lpstr>スライドマスタO12</vt:lpstr>
      <vt:lpstr>スライド 1</vt:lpstr>
      <vt:lpstr>WFって</vt:lpstr>
      <vt:lpstr>アジェンダ</vt:lpstr>
      <vt:lpstr>準備</vt:lpstr>
      <vt:lpstr>準備</vt:lpstr>
      <vt:lpstr>まずは体験</vt:lpstr>
      <vt:lpstr>スライド 7</vt:lpstr>
      <vt:lpstr>スライド 8</vt:lpstr>
      <vt:lpstr>スライド 9</vt:lpstr>
      <vt:lpstr>以下を追加しよう</vt:lpstr>
      <vt:lpstr>スライド 11</vt:lpstr>
      <vt:lpstr>結果を戻すのは下図のような流れ</vt:lpstr>
      <vt:lpstr>スライド 13</vt:lpstr>
      <vt:lpstr>対話するのは下図のような流れ</vt:lpstr>
      <vt:lpstr>まとめ</vt:lpstr>
      <vt:lpstr>参考資料</vt:lpstr>
    </vt:vector>
  </TitlesOfParts>
  <Company>UG Software.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 </dc:creator>
  <cp:lastModifiedBy>中　博俊</cp:lastModifiedBy>
  <cp:revision>60</cp:revision>
  <dcterms:created xsi:type="dcterms:W3CDTF">2007-08-14T11:02:29Z</dcterms:created>
  <dcterms:modified xsi:type="dcterms:W3CDTF">2007-09-21T11:08:14Z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