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65" r:id="rId2"/>
    <p:sldId id="268" r:id="rId3"/>
    <p:sldId id="269" r:id="rId4"/>
    <p:sldId id="266" r:id="rId5"/>
    <p:sldId id="267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75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5FF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39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2007/9/21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amezou.net/modules/xfsection/article.php?articleid=89" TargetMode="External"/><Relationship Id="rId2" Type="http://schemas.openxmlformats.org/officeDocument/2006/relationships/hyperlink" Target="http://www.microsoft.com/japan/msdn/windows/windowsserver2008/tab/code/eds.aspx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90e2942d-3ad1-4873-a2ee-4acc0aace5b6&amp;DisplayLang=ja" TargetMode="External"/><Relationship Id="rId2" Type="http://schemas.openxmlformats.org/officeDocument/2006/relationships/hyperlink" Target="http://www.microsoft.com/downloads/details.aspx?FamilyID=bb4a75ab-e2d4-4c96-b39d-37baf6b5b1dc&amp;DisplayLang=ja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microsoft.com/downloads/details.aspx?FamilyID=41c61d2a-d411-4dde-9013-bb08eb688bb6&amp;DisplayLang=ja" TargetMode="External"/><Relationship Id="rId4" Type="http://schemas.openxmlformats.org/officeDocument/2006/relationships/hyperlink" Target="http://www.microsoft.com/downloads/details.aspx?FamilyID=10cc340b-f857-4a14-83f5-25634c3bf043&amp;DisplayLang=j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4377f86d-c913-4b5c-b87e-ef72e5b4e065&amp;DisplayLang=en" TargetMode="External"/><Relationship Id="rId2" Type="http://schemas.openxmlformats.org/officeDocument/2006/relationships/hyperlink" Target="http://www.microsoft.com/downloads/details.aspx?FamilyID=6096ce0f-d21e-47ac-afe2-d4e1c2fce670&amp;DisplayLang=j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icrosoft.com/downloads/details.aspx?displaylang=ja&amp;FamilyID=5d61409e-1fa3-48cf-8023-e8f38e709ba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altLang="ja-JP" dirty="0" smtClean="0"/>
          </a:p>
          <a:p>
            <a:pPr algn="ctr" eaLnBrk="1" hangingPunct="1">
              <a:buNone/>
            </a:pPr>
            <a:r>
              <a:rPr lang="en-US" altLang="ja-JP" sz="4400" dirty="0" smtClean="0"/>
              <a:t>Windows Workflow Foundation</a:t>
            </a:r>
          </a:p>
          <a:p>
            <a:pPr algn="ctr" eaLnBrk="1" hangingPunct="1">
              <a:buNone/>
            </a:pPr>
            <a:r>
              <a:rPr lang="en-US" altLang="ja-JP" sz="4400" dirty="0" smtClean="0"/>
              <a:t>DSL </a:t>
            </a:r>
            <a:r>
              <a:rPr lang="ja-JP" altLang="en-US" sz="4400" dirty="0" smtClean="0"/>
              <a:t>シリーズ 第３回</a:t>
            </a:r>
            <a:endParaRPr lang="en-US" altLang="ja-JP" sz="4400" dirty="0" smtClean="0"/>
          </a:p>
          <a:p>
            <a:pPr algn="ctr" eaLnBrk="1" hangingPunct="1">
              <a:buNone/>
            </a:pPr>
            <a:endParaRPr lang="en-US" altLang="ja-JP" sz="4400" dirty="0" smtClean="0"/>
          </a:p>
          <a:p>
            <a:pPr algn="ctr" eaLnBrk="1" hangingPunct="1">
              <a:buNone/>
            </a:pPr>
            <a:r>
              <a:rPr lang="ja-JP" altLang="en-US" sz="4400" dirty="0" smtClean="0"/>
              <a:t>中博俊</a:t>
            </a:r>
            <a:endParaRPr lang="ja-JP" altLang="ja-JP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以下を追加しよう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 &lt;</a:t>
            </a:r>
            <a:r>
              <a:rPr lang="en-US" sz="2400" dirty="0" err="1" smtClean="0"/>
              <a:t>ProjectTypeGuids</a:t>
            </a:r>
            <a:r>
              <a:rPr lang="en-US" sz="2400" dirty="0" smtClean="0"/>
              <a:t>&gt;</a:t>
            </a:r>
            <a:r>
              <a:rPr lang="en-US" sz="2400" b="1" dirty="0" smtClean="0">
                <a:solidFill>
                  <a:srgbClr val="FF0000"/>
                </a:solidFill>
              </a:rPr>
              <a:t>{14822709-B5A1-4724-98CA-57A101D1B079};</a:t>
            </a:r>
            <a:r>
              <a:rPr lang="en-US" sz="2400" dirty="0" smtClean="0"/>
              <a:t>{60dc8134-eba5-43b8-bcc9-bb4bc16c2548};{FAE04EC0-301F-11D3-BF4B-00C04F79EFBC}&lt;/</a:t>
            </a:r>
            <a:r>
              <a:rPr lang="en-US" sz="2400" dirty="0" err="1" smtClean="0"/>
              <a:t>ProjectTypeGuids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&lt;Reference Include=“</a:t>
            </a:r>
            <a:r>
              <a:rPr lang="en-US" sz="2400" dirty="0" err="1" smtClean="0"/>
              <a:t>System.Workflow.Activities</a:t>
            </a:r>
            <a:r>
              <a:rPr lang="en-US" sz="2400" dirty="0" smtClean="0"/>
              <a:t>” /&gt;</a:t>
            </a:r>
            <a:endParaRPr lang="ja-JP" altLang="en-US" sz="2400" dirty="0" smtClean="0"/>
          </a:p>
          <a:p>
            <a:pPr>
              <a:buNone/>
            </a:pPr>
            <a:r>
              <a:rPr lang="en-US" sz="2400" dirty="0" smtClean="0"/>
              <a:t>&lt;Reference Include=“</a:t>
            </a:r>
            <a:r>
              <a:rPr lang="en-US" sz="2400" dirty="0" err="1" smtClean="0"/>
              <a:t>System.Workflow.ComponentModel</a:t>
            </a:r>
            <a:r>
              <a:rPr lang="en-US" sz="2400" dirty="0" smtClean="0"/>
              <a:t>” </a:t>
            </a:r>
            <a:r>
              <a:rPr lang="en-US" sz="1000" dirty="0" smtClean="0"/>
              <a:t>/&gt;</a:t>
            </a:r>
            <a:endParaRPr lang="ja-JP" altLang="en-US" sz="2400" dirty="0" smtClean="0"/>
          </a:p>
          <a:p>
            <a:pPr>
              <a:buNone/>
            </a:pPr>
            <a:r>
              <a:rPr lang="en-US" sz="2400" dirty="0" smtClean="0"/>
              <a:t>&lt;Reference Include=“</a:t>
            </a:r>
            <a:r>
              <a:rPr lang="en-US" sz="2400" dirty="0" err="1" smtClean="0"/>
              <a:t>System.Workflow.Runtime</a:t>
            </a:r>
            <a:r>
              <a:rPr lang="en-US" sz="2400" dirty="0" smtClean="0"/>
              <a:t>” /&gt;</a:t>
            </a:r>
            <a:endParaRPr lang="ja-JP" altLang="en-US" sz="2400" dirty="0" smtClean="0"/>
          </a:p>
          <a:p>
            <a:pPr>
              <a:buNone/>
            </a:pPr>
            <a:r>
              <a:rPr lang="en-US" sz="2400" dirty="0" smtClean="0"/>
              <a:t>&lt;Import Project="$(</a:t>
            </a:r>
            <a:r>
              <a:rPr lang="en-US" sz="2400" dirty="0" err="1" smtClean="0"/>
              <a:t>MSBuildExtensionsPath</a:t>
            </a:r>
            <a:r>
              <a:rPr lang="en-US" sz="2400" dirty="0" smtClean="0"/>
              <a:t>)\Microsoft\Windows Workflow Foundation\v3.0\</a:t>
            </a:r>
            <a:r>
              <a:rPr lang="en-US" sz="2400" dirty="0" err="1" smtClean="0"/>
              <a:t>Workflow.Targets</a:t>
            </a:r>
            <a:r>
              <a:rPr lang="en-US" sz="2400" dirty="0" smtClean="0"/>
              <a:t>" /&gt;</a:t>
            </a:r>
            <a:endParaRPr kumimoji="1" lang="ja-JP" altLang="en-US" sz="2400" dirty="0"/>
          </a:p>
        </p:txBody>
      </p:sp>
      <p:sp>
        <p:nvSpPr>
          <p:cNvPr id="4" name="右矢印 3"/>
          <p:cNvSpPr/>
          <p:nvPr/>
        </p:nvSpPr>
        <p:spPr>
          <a:xfrm>
            <a:off x="4071934" y="521495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528638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アプリケーションだけでなく、</a:t>
            </a:r>
            <a:r>
              <a:rPr kumimoji="1" lang="en-US" altLang="ja-JP" dirty="0" smtClean="0"/>
              <a:t>ASP.NET</a:t>
            </a:r>
            <a:r>
              <a:rPr lang="ja-JP" altLang="en-US" dirty="0" smtClean="0"/>
              <a:t>でもホストできます。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現状ではワークフローの起動だけなので、パラメータを渡して、値を戻すようにしましょう。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4071934" y="521495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528638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488" y="4000504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DEMO3</a:t>
            </a:r>
            <a:endParaRPr kumimoji="1" lang="ja-JP" altLang="en-US" sz="4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214678" y="1357298"/>
            <a:ext cx="2500330" cy="47149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結果を戻すのは下図のような流れ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00034" y="1357298"/>
            <a:ext cx="2500330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000760" y="2285992"/>
            <a:ext cx="2571768" cy="3786214"/>
          </a:xfrm>
          <a:prstGeom prst="roundRect">
            <a:avLst/>
          </a:prstGeom>
          <a:solidFill>
            <a:srgbClr val="F5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画面系メインスレッド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5074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ワークフロースレッド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2500298" y="1357298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作成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5643570" y="3786190"/>
            <a:ext cx="285752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処理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57554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変換サービス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2643174" y="2357430"/>
            <a:ext cx="40005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作成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 flipH="1">
            <a:off x="5143504" y="5072074"/>
            <a:ext cx="157163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呼び出し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flipH="1">
            <a:off x="2714612" y="5357826"/>
            <a:ext cx="192882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呼び出し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00232" y="235743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Ｓｒｃ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86578" y="2214554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Ｓｒｃ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86578" y="535782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dest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0" y="52149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value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43108" y="5429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dest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1142976" y="1714488"/>
            <a:ext cx="1419236" cy="5715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受け渡し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3786182" y="4714884"/>
            <a:ext cx="1419236" cy="5715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受け渡し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3786182" y="1714488"/>
            <a:ext cx="1419236" cy="5715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受け渡し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2643174" y="1785926"/>
            <a:ext cx="11430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登録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対話するには？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4071934" y="521495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528638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488" y="4000504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DEMO4</a:t>
            </a:r>
            <a:endParaRPr kumimoji="1" lang="ja-JP" altLang="en-US" sz="4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214678" y="1357298"/>
            <a:ext cx="2500330" cy="47149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対話する</a:t>
            </a:r>
            <a:r>
              <a:rPr kumimoji="1" lang="ja-JP" altLang="en-US" dirty="0" smtClean="0"/>
              <a:t>のは下図のような流れ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00034" y="1357298"/>
            <a:ext cx="2500330" cy="4714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000760" y="2285992"/>
            <a:ext cx="2571768" cy="3786214"/>
          </a:xfrm>
          <a:prstGeom prst="roundRect">
            <a:avLst/>
          </a:prstGeom>
          <a:solidFill>
            <a:srgbClr val="F5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画面系メインスレッド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5074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ワークフロースレッド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2500298" y="1357298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作成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6715140" y="2714620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処理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57554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変換サービス</a:t>
            </a:r>
            <a:endParaRPr kumimoji="1" lang="ja-JP" altLang="en-US" dirty="0"/>
          </a:p>
        </p:txBody>
      </p:sp>
      <p:sp>
        <p:nvSpPr>
          <p:cNvPr id="12" name="右矢印 11"/>
          <p:cNvSpPr/>
          <p:nvPr/>
        </p:nvSpPr>
        <p:spPr>
          <a:xfrm>
            <a:off x="2643174" y="2357430"/>
            <a:ext cx="40005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作成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 flipH="1">
            <a:off x="5214942" y="3357562"/>
            <a:ext cx="157163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呼び出し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flipH="1">
            <a:off x="2643174" y="3571876"/>
            <a:ext cx="192882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呼び出し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00232" y="235743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Ｓｒｃ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86578" y="2214554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Ｓｒｃ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86578" y="3357562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Dest</a:t>
            </a:r>
            <a:endParaRPr kumimoji="1" lang="en-US" altLang="ja-JP" dirty="0" smtClean="0"/>
          </a:p>
          <a:p>
            <a:r>
              <a:rPr lang="en-US" altLang="ja-JP" dirty="0" err="1" smtClean="0"/>
              <a:t>guid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0" y="3571876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Guid</a:t>
            </a:r>
            <a:r>
              <a:rPr kumimoji="1" lang="en-US" altLang="ja-JP" dirty="0" smtClean="0"/>
              <a:t>,</a:t>
            </a:r>
          </a:p>
          <a:p>
            <a:r>
              <a:rPr kumimoji="1" lang="en-US" altLang="ja-JP" dirty="0" smtClean="0"/>
              <a:t>value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28794" y="3500438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Guid</a:t>
            </a:r>
            <a:r>
              <a:rPr kumimoji="1" lang="en-US" altLang="ja-JP" dirty="0" smtClean="0"/>
              <a:t>,</a:t>
            </a:r>
          </a:p>
          <a:p>
            <a:r>
              <a:rPr kumimoji="1" lang="en-US" altLang="ja-JP" dirty="0" err="1" smtClean="0"/>
              <a:t>dest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1142976" y="1714488"/>
            <a:ext cx="1419236" cy="5715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受け渡し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3857620" y="3000372"/>
            <a:ext cx="1419236" cy="5715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受け渡し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3786182" y="1714488"/>
            <a:ext cx="1419236" cy="5715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受け渡し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2643174" y="1785926"/>
            <a:ext cx="114300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登録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対角する 2 つの角を丸めた四角形 23"/>
          <p:cNvSpPr/>
          <p:nvPr/>
        </p:nvSpPr>
        <p:spPr>
          <a:xfrm>
            <a:off x="6286512" y="4286256"/>
            <a:ext cx="1928826" cy="5000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リッスン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2643174" y="4572008"/>
            <a:ext cx="157163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呼び出し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28794" y="457200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Guid</a:t>
            </a:r>
            <a:endParaRPr kumimoji="1" lang="ja-JP" altLang="en-US" dirty="0"/>
          </a:p>
        </p:txBody>
      </p:sp>
      <p:sp>
        <p:nvSpPr>
          <p:cNvPr id="27" name="右矢印 26"/>
          <p:cNvSpPr/>
          <p:nvPr/>
        </p:nvSpPr>
        <p:spPr>
          <a:xfrm>
            <a:off x="4429124" y="4929198"/>
            <a:ext cx="2500330" cy="642942"/>
          </a:xfrm>
          <a:prstGeom prst="rightArrow">
            <a:avLst>
              <a:gd name="adj1" fmla="val 50000"/>
              <a:gd name="adj2" fmla="val 66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インスタンス特定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呼び出し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 rot="5400000">
            <a:off x="6715140" y="5429264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処理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右矢印吹き出し 28"/>
          <p:cNvSpPr/>
          <p:nvPr/>
        </p:nvSpPr>
        <p:spPr>
          <a:xfrm>
            <a:off x="642910" y="2214554"/>
            <a:ext cx="1428760" cy="857256"/>
          </a:xfrm>
          <a:prstGeom prst="rightArrowCallout">
            <a:avLst>
              <a:gd name="adj1" fmla="val 25000"/>
              <a:gd name="adj2" fmla="val 20556"/>
              <a:gd name="adj3" fmla="val 3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ここでも取れる。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とっても難しい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概念、使い方、どれをとっても実は難しい</a:t>
            </a:r>
            <a:endParaRPr kumimoji="1" lang="en-US" altLang="ja-JP" dirty="0" smtClean="0"/>
          </a:p>
          <a:p>
            <a:r>
              <a:rPr lang="ja-JP" altLang="en-US" dirty="0" smtClean="0"/>
              <a:t>１回では調べられない・語れない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ステートマシンワークフローもやってない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ワークフローの永続化には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SqlWorkflowPersistenceService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続きは</a:t>
            </a:r>
            <a:r>
              <a:rPr lang="en-US" altLang="ja-JP" dirty="0" smtClean="0"/>
              <a:t>blog</a:t>
            </a:r>
            <a:r>
              <a:rPr lang="ja-JP" altLang="en-US" dirty="0" smtClean="0"/>
              <a:t>か、アンケートによっては</a:t>
            </a:r>
            <a:r>
              <a:rPr lang="en-US" altLang="ja-JP" dirty="0" smtClean="0"/>
              <a:t>Part2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http://www.microsoft.com/japan/msdn/windows/windowsserver2008/tab/code/eds.aspx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http://mamezou.net/modules/xfsection/article.php?articleid=89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WF</a:t>
            </a:r>
            <a:r>
              <a:rPr kumimoji="1" lang="ja-JP" altLang="en-US" dirty="0" err="1" smtClean="0"/>
              <a:t>って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.NET Framework 3.0</a:t>
            </a:r>
            <a:r>
              <a:rPr lang="ja-JP" altLang="en-US" dirty="0" smtClean="0"/>
              <a:t>で</a:t>
            </a:r>
            <a:r>
              <a:rPr kumimoji="1" lang="ja-JP" altLang="en-US" dirty="0" smtClean="0"/>
              <a:t>デビュー</a:t>
            </a:r>
            <a:endParaRPr kumimoji="1" lang="en-US" altLang="ja-JP" dirty="0" smtClean="0"/>
          </a:p>
          <a:p>
            <a:r>
              <a:rPr lang="ja-JP" altLang="en-US" dirty="0" smtClean="0"/>
              <a:t>もともと</a:t>
            </a:r>
            <a:r>
              <a:rPr lang="en-US" altLang="ja-JP" dirty="0" smtClean="0"/>
              <a:t>WPF, WCF</a:t>
            </a:r>
            <a:r>
              <a:rPr lang="ja-JP" altLang="en-US" dirty="0" smtClean="0"/>
              <a:t>とともに</a:t>
            </a:r>
            <a:r>
              <a:rPr lang="en-US" altLang="ja-JP" dirty="0" smtClean="0"/>
              <a:t>WWF</a:t>
            </a:r>
            <a:r>
              <a:rPr lang="ja-JP" altLang="en-US" dirty="0" smtClean="0"/>
              <a:t>という名前でデビュー予定</a:t>
            </a:r>
            <a:endParaRPr lang="en-US" altLang="ja-JP" dirty="0" smtClean="0"/>
          </a:p>
          <a:p>
            <a:r>
              <a:rPr kumimoji="1" lang="ja-JP" altLang="en-US" dirty="0" smtClean="0"/>
              <a:t>なぜ</a:t>
            </a:r>
            <a:r>
              <a:rPr kumimoji="1" lang="en-US" altLang="ja-JP" dirty="0" smtClean="0"/>
              <a:t>WF</a:t>
            </a:r>
            <a:r>
              <a:rPr kumimoji="1" lang="ja-JP" altLang="en-US" dirty="0" smtClean="0"/>
              <a:t>に変わったかは・・・・パンダだけが知っているかもしれない。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7350" y="3500437"/>
            <a:ext cx="1383235" cy="217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WF</a:t>
            </a:r>
            <a:r>
              <a:rPr kumimoji="1" lang="ja-JP" altLang="en-US" dirty="0" smtClean="0"/>
              <a:t>の準備をしましょう。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WF</a:t>
            </a:r>
            <a:r>
              <a:rPr kumimoji="1" lang="ja-JP" altLang="en-US" dirty="0" smtClean="0"/>
              <a:t>を体験してみましょう。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WF</a:t>
            </a:r>
            <a:r>
              <a:rPr kumimoji="1" lang="ja-JP" altLang="en-US" dirty="0" smtClean="0"/>
              <a:t>を画面に組み込んでみましょう。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2005</a:t>
            </a:r>
          </a:p>
          <a:p>
            <a:r>
              <a:rPr lang="en-US" altLang="ja-JP" dirty="0" smtClean="0"/>
              <a:t>Visual Studio 2005 SP1</a:t>
            </a:r>
            <a:br>
              <a:rPr lang="en-US" altLang="ja-JP" dirty="0" smtClean="0"/>
            </a:br>
            <a:r>
              <a:rPr lang="en-US" altLang="ja-JP" sz="1100" dirty="0" smtClean="0">
                <a:hlinkClick r:id="rId2"/>
              </a:rPr>
              <a:t>http://www.microsoft.com/downloads/details.aspx?FamilyID=bb4a75ab-e2d4-4c96-b39d-37baf6b5b1dc&amp;DisplayLang=ja</a:t>
            </a:r>
            <a:endParaRPr lang="en-US" altLang="ja-JP" dirty="0" smtClean="0"/>
          </a:p>
          <a:p>
            <a:r>
              <a:rPr lang="en-US" altLang="ja-JP" dirty="0" smtClean="0"/>
              <a:t>Visual Studio 2005 Update for Vista</a:t>
            </a:r>
            <a:br>
              <a:rPr lang="en-US" altLang="ja-JP" dirty="0" smtClean="0"/>
            </a:br>
            <a:r>
              <a:rPr lang="en-US" altLang="ja-JP" sz="1100" dirty="0" smtClean="0">
                <a:hlinkClick r:id="rId3"/>
              </a:rPr>
              <a:t>http://www.microsoft.com/downloads/details.aspx?FamilyID=90e2942d-3ad1-4873-a2ee-4acc0aace5b6&amp;DisplayLang=ja</a:t>
            </a:r>
            <a:endParaRPr lang="en-US" altLang="ja-JP" sz="1100" dirty="0" smtClean="0"/>
          </a:p>
          <a:p>
            <a:r>
              <a:rPr kumimoji="1" lang="en-US" altLang="ja-JP" dirty="0" smtClean="0"/>
              <a:t>.NET Framework 3.0</a:t>
            </a:r>
            <a:r>
              <a:rPr kumimoji="1" lang="ja-JP" altLang="en-US" dirty="0" smtClean="0"/>
              <a:t>を入れる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1100" dirty="0" smtClean="0">
                <a:hlinkClick r:id="rId4"/>
              </a:rPr>
              <a:t>http://www.microsoft.com/downloads/details.aspx?FamilyID=10cc340b-f857-4a14-83f5-25634c3bf043&amp;DisplayLang=ja</a:t>
            </a:r>
            <a:endParaRPr lang="en-US" altLang="ja-JP" sz="1100" dirty="0" smtClean="0"/>
          </a:p>
          <a:p>
            <a:r>
              <a:rPr lang="en-US" altLang="ja-JP" dirty="0" err="1" smtClean="0"/>
              <a:t>LanguagePack</a:t>
            </a:r>
            <a:r>
              <a:rPr lang="ja-JP" altLang="en-US" dirty="0" smtClean="0"/>
              <a:t>を入れる</a:t>
            </a:r>
            <a:r>
              <a:rPr lang="en-US" altLang="ja-JP" sz="1100" dirty="0" smtClean="0"/>
              <a:t/>
            </a:r>
            <a:br>
              <a:rPr lang="en-US" altLang="ja-JP" sz="1100" dirty="0" smtClean="0"/>
            </a:br>
            <a:r>
              <a:rPr lang="en-US" altLang="ja-JP" sz="1100" dirty="0" smtClean="0">
                <a:hlinkClick r:id="rId5"/>
              </a:rPr>
              <a:t>http://www.microsoft.com/downloads/details.aspx?FamilyID=41c61d2a-d411-4dde-9013-bb08eb688bb6&amp;DisplayLang=ja</a:t>
            </a:r>
            <a:endParaRPr kumimoji="1" lang="en-US" altLang="ja-JP" sz="110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6715140" y="1071546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715272" y="1071546"/>
            <a:ext cx="78581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Vista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715140" y="1643050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715272" y="1643050"/>
            <a:ext cx="78581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Vista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715272" y="2357430"/>
            <a:ext cx="78581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Vista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6715140" y="3143248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715140" y="3929066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WF GDR</a:t>
            </a:r>
            <a:r>
              <a:rPr kumimoji="1" lang="ja-JP" altLang="en-US" dirty="0" smtClean="0"/>
              <a:t>を入れる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1100" dirty="0" smtClean="0">
                <a:hlinkClick r:id="rId2"/>
              </a:rPr>
              <a:t>http://www.microsoft.com/downloads/details.aspx?FamilyID=6096ce0f-d21e-47ac-afe2-d4e1c2fce670&amp;DisplayLang=ja</a:t>
            </a:r>
            <a:endParaRPr lang="en-US" altLang="ja-JP" sz="1100" dirty="0" smtClean="0"/>
          </a:p>
          <a:p>
            <a:r>
              <a:rPr lang="en-US" altLang="ja-JP" dirty="0" smtClean="0"/>
              <a:t>Windows SDK 6.1 en</a:t>
            </a:r>
            <a:r>
              <a:rPr lang="ja-JP" altLang="en-US" dirty="0" smtClean="0"/>
              <a:t>を入れる</a:t>
            </a:r>
            <a:endParaRPr lang="en-US" altLang="ja-JP" dirty="0" smtClean="0"/>
          </a:p>
          <a:p>
            <a:r>
              <a:rPr lang="en-US" altLang="ja-JP" sz="1100" dirty="0" smtClean="0">
                <a:hlinkClick r:id="rId3"/>
              </a:rPr>
              <a:t>http://www.microsoft.com/downloads/details.aspx?FamilyID=4377f86d-c913-4b5c-b87e-ef72e5b4e065&amp;DisplayLang=en</a:t>
            </a:r>
            <a:endParaRPr lang="en-US" altLang="ja-JP" sz="1100" dirty="0" smtClean="0"/>
          </a:p>
          <a:p>
            <a:r>
              <a:rPr lang="en-US" altLang="ja-JP" dirty="0" smtClean="0"/>
              <a:t>VS Extensions for WF</a:t>
            </a:r>
          </a:p>
          <a:p>
            <a:r>
              <a:rPr lang="en-US" altLang="ja-JP" sz="1100" dirty="0" smtClean="0">
                <a:hlinkClick r:id="rId4"/>
              </a:rPr>
              <a:t>http://www.microsoft.com/downloads/details.aspx?displaylang=ja&amp;FamilyID=5d61409e-1fa3-48cf-8023-e8f38e709ba6</a:t>
            </a:r>
            <a:endParaRPr lang="en-US" altLang="ja-JP" sz="1100" dirty="0" smtClean="0"/>
          </a:p>
          <a:p>
            <a:endParaRPr lang="en-US" altLang="ja-JP" sz="11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6715140" y="1071546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715272" y="1071546"/>
            <a:ext cx="78581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Vista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715140" y="1785926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715272" y="1785926"/>
            <a:ext cx="78581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Vista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6715140" y="2571744"/>
            <a:ext cx="1000164" cy="50006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XP</a:t>
            </a:r>
          </a:p>
          <a:p>
            <a:pPr algn="ctr"/>
            <a:r>
              <a:rPr kumimoji="1" lang="en-US" altLang="ja-JP" dirty="0" smtClean="0"/>
              <a:t>2003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7715272" y="2571744"/>
            <a:ext cx="785818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Vista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まずは体験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sz="7200" dirty="0" smtClean="0"/>
          </a:p>
          <a:p>
            <a:pPr algn="ctr">
              <a:buNone/>
            </a:pPr>
            <a:r>
              <a:rPr kumimoji="1" lang="en-US" altLang="ja-JP" sz="7200" dirty="0" smtClean="0"/>
              <a:t>DEMO1</a:t>
            </a:r>
            <a:endParaRPr kumimoji="1" lang="ja-JP" altLang="en-US" sz="7200" dirty="0"/>
          </a:p>
        </p:txBody>
      </p:sp>
      <p:sp>
        <p:nvSpPr>
          <p:cNvPr id="4" name="右矢印 3"/>
          <p:cNvSpPr/>
          <p:nvPr/>
        </p:nvSpPr>
        <p:spPr>
          <a:xfrm>
            <a:off x="4071934" y="521495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528638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コンソールアプリ</a:t>
            </a:r>
            <a:r>
              <a:rPr lang="en-US" altLang="ja-JP" dirty="0" smtClean="0"/>
              <a:t>(</a:t>
            </a:r>
            <a:r>
              <a:rPr lang="ja-JP" altLang="en-US" dirty="0" smtClean="0"/>
              <a:t>バッチには今すぐ適用できますね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再利用単位としての</a:t>
            </a:r>
            <a:r>
              <a:rPr kumimoji="1" lang="en-US" altLang="ja-JP" dirty="0" smtClean="0"/>
              <a:t>Workflow</a:t>
            </a:r>
            <a:r>
              <a:rPr kumimoji="1" lang="ja-JP" altLang="en-US" dirty="0" smtClean="0"/>
              <a:t>や、</a:t>
            </a:r>
            <a:r>
              <a:rPr kumimoji="1" lang="en-US" altLang="ja-JP" dirty="0" smtClean="0"/>
              <a:t>Activity</a:t>
            </a:r>
            <a:r>
              <a:rPr kumimoji="1" lang="ja-JP" altLang="en-US" dirty="0" smtClean="0"/>
              <a:t>を検討しましょう。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Workflow</a:t>
            </a:r>
            <a:r>
              <a:rPr kumimoji="1" lang="ja-JP" altLang="en-US" dirty="0" smtClean="0"/>
              <a:t>はどのようにうごいているのでしょうか？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2857496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err="1" smtClean="0"/>
              <a:t>Program.cs</a:t>
            </a:r>
            <a:r>
              <a:rPr kumimoji="1" lang="ja-JP" altLang="en-US" sz="4800" dirty="0" smtClean="0"/>
              <a:t>をみてみましょう。</a:t>
            </a:r>
            <a:endParaRPr kumimoji="1" lang="ja-JP" altLang="en-US" sz="4800" dirty="0"/>
          </a:p>
        </p:txBody>
      </p:sp>
      <p:sp>
        <p:nvSpPr>
          <p:cNvPr id="5" name="右矢印 4"/>
          <p:cNvSpPr/>
          <p:nvPr/>
        </p:nvSpPr>
        <p:spPr>
          <a:xfrm>
            <a:off x="4071934" y="521495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6314" y="528638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WorkflowRuntime</a:t>
            </a:r>
            <a:r>
              <a:rPr kumimoji="1" lang="ja-JP" altLang="en-US" dirty="0" smtClean="0"/>
              <a:t>をホストしてあげれば、別にコンソールアプリでなくても組み込めます。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多少コツが・・・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まずは</a:t>
            </a: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アプリケーションを作りましょう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4071934" y="5214950"/>
            <a:ext cx="71438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6314" y="528638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に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スライドマスタO12</Template>
  <TotalTime>677</TotalTime>
  <Words>367</Words>
  <Application>Microsoft Office PowerPoint</Application>
  <PresentationFormat>画面に合わせる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スライドマスタO12</vt:lpstr>
      <vt:lpstr>スライド 1</vt:lpstr>
      <vt:lpstr>WFって</vt:lpstr>
      <vt:lpstr>アジェンダ</vt:lpstr>
      <vt:lpstr>準備</vt:lpstr>
      <vt:lpstr>準備</vt:lpstr>
      <vt:lpstr>まずは体験</vt:lpstr>
      <vt:lpstr>スライド 7</vt:lpstr>
      <vt:lpstr>スライド 8</vt:lpstr>
      <vt:lpstr>スライド 9</vt:lpstr>
      <vt:lpstr>以下を追加しよう</vt:lpstr>
      <vt:lpstr>スライド 11</vt:lpstr>
      <vt:lpstr>結果を戻すのは下図のような流れ</vt:lpstr>
      <vt:lpstr>スライド 13</vt:lpstr>
      <vt:lpstr>対話するのは下図のような流れ</vt:lpstr>
      <vt:lpstr>まとめ</vt:lpstr>
      <vt:lpstr>参考資料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中　博俊</cp:lastModifiedBy>
  <cp:revision>60</cp:revision>
  <dcterms:created xsi:type="dcterms:W3CDTF">2007-08-14T11:02:29Z</dcterms:created>
  <dcterms:modified xsi:type="dcterms:W3CDTF">2007-09-21T11:08:14Z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