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79" r:id="rId4"/>
    <p:sldId id="259" r:id="rId5"/>
    <p:sldId id="262" r:id="rId6"/>
    <p:sldId id="266" r:id="rId7"/>
    <p:sldId id="263" r:id="rId8"/>
    <p:sldId id="264" r:id="rId9"/>
    <p:sldId id="268" r:id="rId10"/>
    <p:sldId id="269" r:id="rId11"/>
    <p:sldId id="277" r:id="rId12"/>
    <p:sldId id="271" r:id="rId13"/>
    <p:sldId id="276" r:id="rId14"/>
    <p:sldId id="272" r:id="rId15"/>
    <p:sldId id="273" r:id="rId16"/>
    <p:sldId id="274" r:id="rId17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0" d="100"/>
          <a:sy n="80" d="100"/>
        </p:scale>
        <p:origin x="-78" y="-29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</p:spTree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  <p:transition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タイトルと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</p:spTree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052513"/>
            <a:ext cx="4038600" cy="50736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052513"/>
            <a:ext cx="4038600" cy="50736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ja-JP" altLang="en-US" noProof="0" smtClean="0"/>
              <a:t>アイコンをクリックして図を追加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3" descr="C:\Users\localnaka\Desktop\3.png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357158" y="285728"/>
            <a:ext cx="8286808" cy="5709181"/>
          </a:xfrm>
          <a:prstGeom prst="rect">
            <a:avLst/>
          </a:prstGeom>
          <a:noFill/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706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ja-JP" altLang="ja-JP" smtClean="0"/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052513"/>
            <a:ext cx="8229600" cy="5073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 smtClean="0"/>
              <a:t>マスタ テキストの書式設定</a:t>
            </a:r>
          </a:p>
          <a:p>
            <a:pPr lvl="1"/>
            <a:r>
              <a:rPr lang="ja-JP" altLang="en-US" dirty="0" smtClean="0"/>
              <a:t>第 </a:t>
            </a:r>
            <a:r>
              <a:rPr lang="en-US" altLang="ja-JP" dirty="0" smtClean="0"/>
              <a:t>2 </a:t>
            </a:r>
            <a:r>
              <a:rPr lang="ja-JP" altLang="en-US" dirty="0" smtClean="0"/>
              <a:t>レベル</a:t>
            </a:r>
          </a:p>
          <a:p>
            <a:pPr lvl="2"/>
            <a:r>
              <a:rPr lang="ja-JP" altLang="en-US" dirty="0" smtClean="0"/>
              <a:t>第 </a:t>
            </a:r>
            <a:r>
              <a:rPr lang="en-US" altLang="ja-JP" dirty="0" smtClean="0"/>
              <a:t>3 </a:t>
            </a:r>
            <a:r>
              <a:rPr lang="ja-JP" altLang="en-US" dirty="0" smtClean="0"/>
              <a:t>レベル</a:t>
            </a:r>
          </a:p>
          <a:p>
            <a:pPr lvl="3"/>
            <a:r>
              <a:rPr lang="ja-JP" altLang="en-US" dirty="0" smtClean="0"/>
              <a:t>第 </a:t>
            </a:r>
            <a:r>
              <a:rPr lang="en-US" altLang="ja-JP" dirty="0" smtClean="0"/>
              <a:t>4 </a:t>
            </a:r>
            <a:r>
              <a:rPr lang="ja-JP" altLang="en-US" dirty="0" smtClean="0"/>
              <a:t>レベル</a:t>
            </a:r>
          </a:p>
          <a:p>
            <a:pPr lvl="4"/>
            <a:r>
              <a:rPr lang="ja-JP" altLang="en-US" dirty="0" smtClean="0"/>
              <a:t>第 </a:t>
            </a:r>
            <a:r>
              <a:rPr lang="en-US" altLang="ja-JP" dirty="0" smtClean="0"/>
              <a:t>5 </a:t>
            </a:r>
            <a:r>
              <a:rPr lang="ja-JP" altLang="en-US" dirty="0" smtClean="0"/>
              <a:t>レベル</a:t>
            </a:r>
          </a:p>
        </p:txBody>
      </p:sp>
      <p:sp>
        <p:nvSpPr>
          <p:cNvPr id="4101" name="Rectangle 5"/>
          <p:cNvSpPr>
            <a:spLocks noChangeArrowheads="1"/>
          </p:cNvSpPr>
          <p:nvPr/>
        </p:nvSpPr>
        <p:spPr bwMode="auto">
          <a:xfrm>
            <a:off x="1979613" y="6165850"/>
            <a:ext cx="6624637" cy="571500"/>
          </a:xfrm>
          <a:prstGeom prst="rect">
            <a:avLst/>
          </a:prstGeom>
          <a:solidFill>
            <a:srgbClr val="F3BB50"/>
          </a:solidFill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kumimoji="0" lang="ja-JP" altLang="en-US" sz="2300" dirty="0" err="1">
                <a:solidFill>
                  <a:schemeClr val="tx2"/>
                </a:solidFill>
                <a:ea typeface="ＭＳ Ｐゴシック" pitchFamily="50" charset="-128"/>
              </a:rPr>
              <a:t>わんくま</a:t>
            </a:r>
            <a:r>
              <a:rPr kumimoji="0" lang="ja-JP" altLang="en-US" sz="2300" dirty="0">
                <a:solidFill>
                  <a:schemeClr val="tx2"/>
                </a:solidFill>
                <a:ea typeface="ＭＳ Ｐゴシック" pitchFamily="50" charset="-128"/>
              </a:rPr>
              <a:t>同盟 </a:t>
            </a:r>
            <a:r>
              <a:rPr kumimoji="0" lang="ja-JP" altLang="en-US" sz="2300" dirty="0" smtClean="0">
                <a:solidFill>
                  <a:schemeClr val="tx2"/>
                </a:solidFill>
                <a:ea typeface="ＭＳ Ｐゴシック" pitchFamily="50" charset="-128"/>
              </a:rPr>
              <a:t>大阪勉強会 </a:t>
            </a:r>
            <a:r>
              <a:rPr kumimoji="0" lang="en-US" altLang="ja-JP" sz="2300" dirty="0" smtClean="0">
                <a:solidFill>
                  <a:schemeClr val="tx2"/>
                </a:solidFill>
                <a:ea typeface="ＭＳ Ｐゴシック" pitchFamily="50" charset="-128"/>
              </a:rPr>
              <a:t>#12</a:t>
            </a:r>
            <a:endParaRPr kumimoji="0" lang="en-US" altLang="ja-JP" sz="2300" dirty="0">
              <a:solidFill>
                <a:schemeClr val="tx2"/>
              </a:solidFill>
              <a:ea typeface="ＭＳ Ｐゴシック" pitchFamily="50" charset="-128"/>
            </a:endParaRPr>
          </a:p>
        </p:txBody>
      </p:sp>
      <p:pic>
        <p:nvPicPr>
          <p:cNvPr id="10" name="Picture 2" descr="C:\Users\localnaka\Desktop\名称未設定1.png"/>
          <p:cNvPicPr>
            <a:picLocks noChangeAspect="1" noChangeArrowheads="1"/>
          </p:cNvPicPr>
          <p:nvPr/>
        </p:nvPicPr>
        <p:blipFill>
          <a:blip r:embed="rId15"/>
          <a:srcRect/>
          <a:stretch>
            <a:fillRect/>
          </a:stretch>
        </p:blipFill>
        <p:spPr bwMode="auto">
          <a:xfrm>
            <a:off x="428596" y="6165056"/>
            <a:ext cx="1643074" cy="572951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ransition>
    <p:fade/>
  </p:transition>
  <p:timing>
    <p:tnLst>
      <p:par>
        <p:cTn id="1" dur="indefinite" restart="never" nodeType="tmRoot"/>
      </p:par>
    </p:tnLst>
  </p:timing>
  <p:txStyles>
    <p:titleStyle>
      <a:lvl1pPr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ja-JP" altLang="en-US" sz="5400" dirty="0" smtClean="0"/>
              <a:t>メモリ管理の基礎知識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lang="ja-JP" altLang="en-US" dirty="0" smtClean="0"/>
              <a:t>～ここはだれ？私はどこ？とならないために～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kumimoji="1" lang="ja-JP" altLang="en-US" sz="6600" dirty="0" smtClean="0"/>
              <a:t>とっちゃん</a:t>
            </a:r>
            <a:endParaRPr kumimoji="1" lang="en-US" altLang="ja-JP" sz="6600" dirty="0" smtClean="0"/>
          </a:p>
          <a:p>
            <a:r>
              <a:rPr lang="ja-JP" altLang="en-US" sz="1600" dirty="0" smtClean="0"/>
              <a:t>高萩 俊行</a:t>
            </a:r>
            <a:endParaRPr kumimoji="1" lang="en-US" altLang="ja-JP" sz="1600" dirty="0" smtClean="0"/>
          </a:p>
          <a:p>
            <a:r>
              <a:rPr kumimoji="1" lang="en-US" altLang="ja-JP" sz="2000" dirty="0" smtClean="0"/>
              <a:t>Microsoft MVP for Windows-SDK 2005/10-2007/09</a:t>
            </a:r>
            <a:endParaRPr kumimoji="1" lang="ja-JP" altLang="en-US" sz="2000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アクセス方法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 smtClean="0"/>
              <a:t>アロケータから受け取る情報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受け取るための器が必要</a:t>
            </a:r>
            <a:endParaRPr lang="en-US" altLang="ja-JP" dirty="0" smtClean="0"/>
          </a:p>
          <a:p>
            <a:pPr lvl="2"/>
            <a:r>
              <a:rPr lang="ja-JP" altLang="en-US" dirty="0" smtClean="0"/>
              <a:t>受け取るものは？</a:t>
            </a:r>
            <a:endParaRPr lang="en-US" altLang="ja-JP" dirty="0" smtClean="0"/>
          </a:p>
          <a:p>
            <a:pPr lvl="3"/>
            <a:r>
              <a:rPr lang="ja-JP" altLang="en-US" sz="2400" dirty="0" smtClean="0"/>
              <a:t>参照型の変数</a:t>
            </a:r>
            <a:endParaRPr lang="en-US" altLang="ja-JP" dirty="0" smtClean="0"/>
          </a:p>
          <a:p>
            <a:pPr lvl="4">
              <a:buNone/>
            </a:pPr>
            <a:endParaRPr lang="en-US" altLang="ja-JP" dirty="0" smtClean="0"/>
          </a:p>
          <a:p>
            <a:pPr lvl="2"/>
            <a:r>
              <a:rPr lang="ja-JP" altLang="en-US" dirty="0" smtClean="0"/>
              <a:t>いらなくなったら？</a:t>
            </a:r>
            <a:endParaRPr lang="en-US" altLang="ja-JP" dirty="0" smtClean="0"/>
          </a:p>
          <a:p>
            <a:pPr lvl="3"/>
            <a:r>
              <a:rPr kumimoji="1" lang="ja-JP" altLang="en-US" dirty="0" smtClean="0"/>
              <a:t>どこかで不要を明示する</a:t>
            </a:r>
            <a:endParaRPr kumimoji="1" lang="en-US" altLang="ja-JP" dirty="0" smtClean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ちょっと脱線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 smtClean="0"/>
              <a:t>型とは</a:t>
            </a:r>
            <a:r>
              <a:rPr lang="en-US" altLang="ja-JP" dirty="0" smtClean="0"/>
              <a:t>…</a:t>
            </a:r>
          </a:p>
          <a:p>
            <a:pPr lvl="1"/>
            <a:r>
              <a:rPr kumimoji="1" lang="ja-JP" altLang="en-US" dirty="0" smtClean="0"/>
              <a:t>型には２つの意味がある</a:t>
            </a:r>
            <a:endParaRPr kumimoji="1" lang="en-US" altLang="ja-JP" dirty="0" smtClean="0"/>
          </a:p>
          <a:p>
            <a:pPr marL="1371600" lvl="2" indent="-457200">
              <a:buFont typeface="+mj-lt"/>
              <a:buAutoNum type="arabicPeriod"/>
            </a:pPr>
            <a:r>
              <a:rPr kumimoji="1" lang="ja-JP" altLang="en-US" dirty="0" smtClean="0"/>
              <a:t>オブジェクトの形状を表現する型</a:t>
            </a:r>
            <a:endParaRPr kumimoji="1" lang="en-US" altLang="ja-JP" dirty="0" smtClean="0"/>
          </a:p>
          <a:p>
            <a:pPr marL="1371600" lvl="2" indent="-457200">
              <a:buFont typeface="+mj-lt"/>
              <a:buAutoNum type="arabicPeriod"/>
            </a:pPr>
            <a:r>
              <a:rPr lang="ja-JP" altLang="en-US" dirty="0" smtClean="0"/>
              <a:t>オブジェクトの状態を表現する型</a:t>
            </a:r>
            <a:endParaRPr lang="en-US" altLang="ja-JP" dirty="0" smtClean="0"/>
          </a:p>
          <a:p>
            <a:pPr marL="1828800" lvl="3" indent="-457200">
              <a:buNone/>
            </a:pPr>
            <a:r>
              <a:rPr kumimoji="1" lang="ja-JP" altLang="en-US" dirty="0" smtClean="0"/>
              <a:t>今日やったのはどっち？</a:t>
            </a:r>
            <a:endParaRPr kumimoji="1" lang="en-US" altLang="ja-JP" dirty="0" smtClean="0"/>
          </a:p>
          <a:p>
            <a:pPr marL="571500" indent="-457200"/>
            <a:r>
              <a:rPr lang="ja-JP" altLang="en-US" dirty="0" smtClean="0"/>
              <a:t>データの受け渡し</a:t>
            </a:r>
            <a:endParaRPr lang="en-US" altLang="ja-JP" dirty="0" smtClean="0"/>
          </a:p>
          <a:p>
            <a:pPr marL="1371600" lvl="2" indent="-457200"/>
            <a:r>
              <a:rPr kumimoji="1" lang="ja-JP" altLang="en-US" dirty="0" smtClean="0"/>
              <a:t>値</a:t>
            </a:r>
            <a:r>
              <a:rPr lang="ja-JP" altLang="en-US" dirty="0" smtClean="0"/>
              <a:t>渡し＝値を引数に入れる</a:t>
            </a:r>
            <a:endParaRPr lang="en-US" altLang="ja-JP" dirty="0" smtClean="0"/>
          </a:p>
          <a:p>
            <a:pPr marL="1371600" lvl="2" indent="-457200"/>
            <a:r>
              <a:rPr lang="ja-JP" altLang="en-US" dirty="0" smtClean="0"/>
              <a:t>参照渡し＝オブジェクトの</a:t>
            </a:r>
            <a:r>
              <a:rPr lang="ja-JP" altLang="en-US" b="1" dirty="0" smtClean="0">
                <a:solidFill>
                  <a:srgbClr val="FF0000"/>
                </a:solidFill>
              </a:rPr>
              <a:t>位置情報</a:t>
            </a:r>
            <a:r>
              <a:rPr lang="ja-JP" altLang="en-US" dirty="0" smtClean="0"/>
              <a:t>を引数に入れる</a:t>
            </a:r>
            <a:endParaRPr lang="en-US" altLang="ja-JP" dirty="0" smtClean="0"/>
          </a:p>
          <a:p>
            <a:pPr marL="571500" indent="-457200"/>
            <a:endParaRPr kumimoji="1" lang="ja-JP" alt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管理範囲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アロケータオブジェクトは一つではない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ランタイムライブラリごとに一つ！</a:t>
            </a:r>
            <a:endParaRPr lang="en-US" altLang="ja-JP" dirty="0" smtClean="0"/>
          </a:p>
          <a:p>
            <a:pPr lvl="2"/>
            <a:r>
              <a:rPr lang="ja-JP" altLang="en-US" dirty="0" smtClean="0"/>
              <a:t>ダイナミックリンク</a:t>
            </a:r>
            <a:endParaRPr lang="en-US" altLang="ja-JP" dirty="0" smtClean="0"/>
          </a:p>
          <a:p>
            <a:pPr lvl="2"/>
            <a:r>
              <a:rPr lang="ja-JP" altLang="en-US" dirty="0" smtClean="0"/>
              <a:t>スタティックリンク←</a:t>
            </a:r>
            <a:r>
              <a:rPr lang="en-US" altLang="ja-JP" dirty="0" smtClean="0"/>
              <a:t>.NET Framework </a:t>
            </a:r>
            <a:r>
              <a:rPr lang="ja-JP" altLang="en-US" dirty="0" smtClean="0"/>
              <a:t>にはない！</a:t>
            </a:r>
            <a:endParaRPr lang="en-US" altLang="ja-JP" dirty="0" smtClean="0"/>
          </a:p>
          <a:p>
            <a:r>
              <a:rPr lang="ja-JP" altLang="en-US" dirty="0" smtClean="0"/>
              <a:t>アロケータの影響範囲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基本は？</a:t>
            </a:r>
            <a:endParaRPr lang="en-US" altLang="ja-JP" dirty="0" smtClean="0"/>
          </a:p>
          <a:p>
            <a:pPr lvl="2"/>
            <a:r>
              <a:rPr lang="ja-JP" altLang="en-US" dirty="0" smtClean="0"/>
              <a:t>プロセス単位？</a:t>
            </a:r>
            <a:endParaRPr lang="en-US" altLang="ja-JP" dirty="0" smtClean="0"/>
          </a:p>
          <a:p>
            <a:pPr lvl="2"/>
            <a:r>
              <a:rPr lang="ja-JP" altLang="en-US" dirty="0" smtClean="0"/>
              <a:t>モジュール単位？</a:t>
            </a:r>
            <a:endParaRPr lang="en-US" altLang="ja-JP" dirty="0" smtClean="0"/>
          </a:p>
          <a:p>
            <a:pPr lvl="3"/>
            <a:r>
              <a:rPr lang="ja-JP" altLang="en-US" dirty="0" smtClean="0"/>
              <a:t>ランタイムライブラリって言ってたような</a:t>
            </a:r>
            <a:r>
              <a:rPr lang="en-US" altLang="ja-JP" dirty="0" smtClean="0"/>
              <a:t>…</a:t>
            </a:r>
          </a:p>
          <a:p>
            <a:endParaRPr lang="en-US" altLang="ja-JP" dirty="0" smtClean="0"/>
          </a:p>
          <a:p>
            <a:endParaRPr lang="en-US" altLang="ja-JP" dirty="0" smtClean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管理範囲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855680"/>
            <a:ext cx="8229600" cy="5073650"/>
          </a:xfrm>
        </p:spPr>
        <p:txBody>
          <a:bodyPr/>
          <a:lstStyle/>
          <a:p>
            <a:r>
              <a:rPr kumimoji="1" lang="en-US" altLang="ja-JP" dirty="0" smtClean="0"/>
              <a:t>MFC</a:t>
            </a:r>
            <a:r>
              <a:rPr kumimoji="1" lang="ja-JP" altLang="en-US" dirty="0" smtClean="0"/>
              <a:t>だとどうなるんだろう？</a:t>
            </a:r>
            <a:endParaRPr lang="en-US" altLang="ja-JP" dirty="0" smtClean="0"/>
          </a:p>
          <a:p>
            <a:pPr lvl="1"/>
            <a:r>
              <a:rPr kumimoji="1" lang="en-US" altLang="ja-JP" dirty="0" smtClean="0"/>
              <a:t>MFC</a:t>
            </a:r>
            <a:r>
              <a:rPr kumimoji="1" lang="ja-JP" altLang="en-US" dirty="0" smtClean="0"/>
              <a:t>のヒープ管理は非常に複雑</a:t>
            </a:r>
            <a:r>
              <a:rPr lang="ja-JP" altLang="en-US" dirty="0" smtClean="0"/>
              <a:t>に感じるが</a:t>
            </a:r>
            <a:r>
              <a:rPr lang="en-US" altLang="ja-JP" dirty="0" smtClean="0"/>
              <a:t>…</a:t>
            </a:r>
            <a:endParaRPr kumimoji="1" lang="en-US" altLang="ja-JP" dirty="0" smtClean="0"/>
          </a:p>
          <a:p>
            <a:pPr lvl="2">
              <a:buNone/>
            </a:pPr>
            <a:r>
              <a:rPr kumimoji="1" lang="ja-JP" altLang="en-US" dirty="0" smtClean="0"/>
              <a:t>基本は</a:t>
            </a:r>
            <a:r>
              <a:rPr lang="ja-JP" altLang="en-US" dirty="0" smtClean="0"/>
              <a:t>唯一つ！</a:t>
            </a:r>
          </a:p>
          <a:p>
            <a:pPr marL="571500" indent="-457200" algn="ctr">
              <a:buNone/>
            </a:pPr>
            <a:r>
              <a:rPr kumimoji="1" lang="en-US" altLang="ja-JP" sz="8800" dirty="0" err="1" smtClean="0"/>
              <a:t>CWinThread</a:t>
            </a:r>
            <a:r>
              <a:rPr kumimoji="1" lang="en-US" altLang="ja-JP" sz="8800" dirty="0" smtClean="0"/>
              <a:t> </a:t>
            </a:r>
            <a:r>
              <a:rPr kumimoji="1" lang="ja-JP" altLang="en-US" sz="8800" dirty="0" smtClean="0"/>
              <a:t>の</a:t>
            </a:r>
            <a:endParaRPr kumimoji="1" lang="en-US" altLang="ja-JP" sz="8800" dirty="0" smtClean="0"/>
          </a:p>
          <a:p>
            <a:pPr marL="571500" indent="-457200" algn="ctr">
              <a:buNone/>
            </a:pPr>
            <a:r>
              <a:rPr kumimoji="1" lang="ja-JP" altLang="en-US" sz="8800" dirty="0" smtClean="0"/>
              <a:t>スコープ</a:t>
            </a:r>
            <a:endParaRPr kumimoji="1" lang="en-US" altLang="ja-JP" sz="8800" dirty="0" smtClean="0"/>
          </a:p>
          <a:p>
            <a:pPr marL="1371600" lvl="2" indent="-457200">
              <a:buNone/>
            </a:pPr>
            <a:r>
              <a:rPr kumimoji="1" lang="ja-JP" altLang="en-US" dirty="0" smtClean="0"/>
              <a:t>それだけです！</a:t>
            </a:r>
            <a:endParaRPr kumimoji="1" lang="en-US" altLang="ja-JP" dirty="0" smtClean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まとめ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 smtClean="0"/>
              <a:t>メモリの種類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あらかじめ用意されたメモリ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実行時に必要に応じて用意するメモリ</a:t>
            </a:r>
            <a:endParaRPr lang="en-US" altLang="ja-JP" dirty="0" smtClean="0"/>
          </a:p>
          <a:p>
            <a:r>
              <a:rPr lang="ja-JP" altLang="en-US" dirty="0" smtClean="0"/>
              <a:t>アロケータとは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メモリを管理するオブジェクト</a:t>
            </a:r>
            <a:endParaRPr lang="en-US" altLang="ja-JP" dirty="0" smtClean="0"/>
          </a:p>
          <a:p>
            <a:r>
              <a:rPr lang="ja-JP" altLang="en-US" dirty="0" smtClean="0"/>
              <a:t>影響範囲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ランタイムライブラリの影響範囲</a:t>
            </a:r>
            <a:endParaRPr lang="en-US" altLang="ja-JP" dirty="0" smtClean="0"/>
          </a:p>
          <a:p>
            <a:endParaRPr lang="en-US" altLang="ja-JP" dirty="0" smtClean="0"/>
          </a:p>
          <a:p>
            <a:endParaRPr kumimoji="1" lang="ja-JP" alt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まとめ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 smtClean="0"/>
              <a:t>なぜ</a:t>
            </a:r>
            <a:r>
              <a:rPr kumimoji="1" lang="ja-JP" altLang="en-US" dirty="0" smtClean="0"/>
              <a:t>「ここはだれ？」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ここ</a:t>
            </a:r>
            <a:r>
              <a:rPr lang="en-US" altLang="ja-JP" dirty="0" smtClean="0"/>
              <a:t>(</a:t>
            </a:r>
            <a:r>
              <a:rPr lang="ja-JP" altLang="en-US" dirty="0" smtClean="0"/>
              <a:t>この場所</a:t>
            </a:r>
            <a:r>
              <a:rPr lang="en-US" altLang="ja-JP" dirty="0" smtClean="0"/>
              <a:t>)</a:t>
            </a:r>
            <a:r>
              <a:rPr lang="ja-JP" altLang="en-US" dirty="0" smtClean="0"/>
              <a:t>はどこなのかでよいのか？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だれが用意したのかではないか？</a:t>
            </a:r>
            <a:endParaRPr lang="en-US" altLang="ja-JP" dirty="0" smtClean="0"/>
          </a:p>
          <a:p>
            <a:endParaRPr kumimoji="1" lang="en-US" altLang="ja-JP" dirty="0" smtClean="0"/>
          </a:p>
          <a:p>
            <a:r>
              <a:rPr kumimoji="1" lang="ja-JP" altLang="en-US" dirty="0" smtClean="0"/>
              <a:t>なぜ「私はどこ？」</a:t>
            </a:r>
            <a:endParaRPr kumimoji="1" lang="en-US" altLang="ja-JP" dirty="0" smtClean="0"/>
          </a:p>
          <a:p>
            <a:pPr lvl="1"/>
            <a:r>
              <a:rPr kumimoji="1" lang="ja-JP" altLang="en-US" dirty="0" smtClean="0"/>
              <a:t>指し示す先はなにかでよいのか？</a:t>
            </a:r>
            <a:endParaRPr kumimoji="1" lang="en-US" altLang="ja-JP" dirty="0" smtClean="0"/>
          </a:p>
          <a:p>
            <a:pPr lvl="1"/>
            <a:r>
              <a:rPr kumimoji="1" lang="ja-JP" altLang="en-US" dirty="0" smtClean="0"/>
              <a:t>どこを指しているのかではないか？</a:t>
            </a:r>
            <a:endParaRPr kumimoji="1" lang="en-US" altLang="ja-JP" dirty="0" smtClean="0"/>
          </a:p>
          <a:p>
            <a:pPr lvl="1"/>
            <a:endParaRPr kumimoji="1" lang="en-US" altLang="ja-JP" dirty="0" smtClean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まとめ</a:t>
            </a:r>
            <a:r>
              <a:rPr kumimoji="1" lang="en-US" altLang="ja-JP" dirty="0" smtClean="0"/>
              <a:t>	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 smtClean="0"/>
              <a:t>メモリは借り物である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常にだれから借りているかを意識</a:t>
            </a:r>
            <a:endParaRPr lang="en-US" altLang="ja-JP" dirty="0" smtClean="0"/>
          </a:p>
          <a:p>
            <a:endParaRPr lang="en-US" altLang="ja-JP" dirty="0" smtClean="0"/>
          </a:p>
          <a:p>
            <a:r>
              <a:rPr lang="ja-JP" altLang="en-US" dirty="0" smtClean="0"/>
              <a:t>すべては寿命を持つ</a:t>
            </a:r>
            <a:endParaRPr lang="en-US" altLang="ja-JP" dirty="0" smtClean="0"/>
          </a:p>
          <a:p>
            <a:pPr lvl="1"/>
            <a:r>
              <a:rPr kumimoji="1" lang="ja-JP" altLang="en-US" dirty="0" smtClean="0"/>
              <a:t>寿命を把握するのがメモリ管理の</a:t>
            </a:r>
            <a:r>
              <a:rPr lang="ja-JP" altLang="en-US" dirty="0" smtClean="0"/>
              <a:t>基本</a:t>
            </a:r>
            <a:endParaRPr kumimoji="1" lang="en-US" altLang="ja-JP" dirty="0" smtClean="0"/>
          </a:p>
          <a:p>
            <a:pPr lvl="1"/>
            <a:endParaRPr lang="en-US" altLang="ja-JP" dirty="0" smtClean="0"/>
          </a:p>
          <a:p>
            <a:r>
              <a:rPr kumimoji="1" lang="ja-JP" altLang="en-US" dirty="0" smtClean="0"/>
              <a:t>寿命</a:t>
            </a:r>
            <a:r>
              <a:rPr lang="ja-JP" altLang="en-US" dirty="0" smtClean="0"/>
              <a:t>は</a:t>
            </a:r>
            <a:r>
              <a:rPr kumimoji="1" lang="ja-JP" altLang="en-US" dirty="0" smtClean="0"/>
              <a:t>管理するのではなく、把握する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状況を把握することが大事</a:t>
            </a:r>
            <a:endParaRPr kumimoji="1" lang="ja-JP" alt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アジェンダ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sz="4800" dirty="0" smtClean="0"/>
              <a:t>はじめに</a:t>
            </a:r>
            <a:endParaRPr lang="en-US" altLang="ja-JP" sz="4800" dirty="0" smtClean="0"/>
          </a:p>
          <a:p>
            <a:r>
              <a:rPr lang="ja-JP" altLang="en-US" sz="4800" dirty="0" smtClean="0"/>
              <a:t>アロケータとは</a:t>
            </a:r>
            <a:endParaRPr lang="en-US" altLang="ja-JP" sz="4800" dirty="0" smtClean="0"/>
          </a:p>
          <a:p>
            <a:r>
              <a:rPr lang="ja-JP" altLang="en-US" sz="4800" dirty="0" smtClean="0"/>
              <a:t>アクセス方法</a:t>
            </a:r>
            <a:endParaRPr lang="en-US" altLang="ja-JP" sz="4800" dirty="0" smtClean="0"/>
          </a:p>
          <a:p>
            <a:r>
              <a:rPr lang="ja-JP" altLang="en-US" sz="4800" dirty="0" smtClean="0"/>
              <a:t>アロケータの影響範囲</a:t>
            </a:r>
            <a:endParaRPr lang="en-US" altLang="ja-JP" sz="4800" dirty="0" smtClean="0"/>
          </a:p>
          <a:p>
            <a:r>
              <a:rPr lang="ja-JP" altLang="en-US" sz="4800" dirty="0" smtClean="0"/>
              <a:t>まとめ</a:t>
            </a:r>
            <a:endParaRPr lang="en-US" altLang="ja-JP" sz="4800" dirty="0" smtClean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はじめに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 smtClean="0"/>
              <a:t>メモリには</a:t>
            </a:r>
            <a:r>
              <a:rPr lang="en-US" altLang="ja-JP" dirty="0" smtClean="0"/>
              <a:t>…</a:t>
            </a:r>
          </a:p>
          <a:p>
            <a:pPr lvl="1"/>
            <a:r>
              <a:rPr lang="ja-JP" altLang="en-US" dirty="0" smtClean="0"/>
              <a:t>変更できる</a:t>
            </a:r>
            <a:r>
              <a:rPr lang="en-US" altLang="ja-JP" dirty="0" smtClean="0"/>
              <a:t>…RAM</a:t>
            </a:r>
            <a:endParaRPr lang="en-US" altLang="ja-JP" sz="2000" dirty="0" smtClean="0"/>
          </a:p>
          <a:p>
            <a:pPr lvl="1"/>
            <a:r>
              <a:rPr lang="ja-JP" altLang="en-US" dirty="0" smtClean="0"/>
              <a:t>変更できない</a:t>
            </a:r>
            <a:r>
              <a:rPr lang="en-US" altLang="ja-JP" dirty="0" smtClean="0"/>
              <a:t>…ROM</a:t>
            </a:r>
            <a:endParaRPr lang="en-US" altLang="ja-JP" sz="2000" dirty="0" smtClean="0"/>
          </a:p>
          <a:p>
            <a:r>
              <a:rPr lang="ja-JP" altLang="en-US" dirty="0" smtClean="0"/>
              <a:t>メモリに対する操作には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メモリを読む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メモリに書く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メモリで実行</a:t>
            </a:r>
            <a:endParaRPr lang="en-US" altLang="ja-JP" dirty="0" smtClean="0"/>
          </a:p>
          <a:p>
            <a:pPr lvl="1"/>
            <a:endParaRPr lang="en-US" altLang="ja-JP" dirty="0" smtClean="0"/>
          </a:p>
          <a:p>
            <a:endParaRPr lang="en-US" altLang="ja-JP" dirty="0" smtClean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はじめに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プログラムで利用できるメモリ</a:t>
            </a:r>
            <a:endParaRPr kumimoji="1" lang="en-US" altLang="ja-JP" dirty="0" smtClean="0"/>
          </a:p>
          <a:p>
            <a:pPr lvl="1"/>
            <a:r>
              <a:rPr kumimoji="1" lang="ja-JP" altLang="en-US" dirty="0" smtClean="0"/>
              <a:t>データエリア</a:t>
            </a:r>
            <a:endParaRPr kumimoji="1" lang="en-US" altLang="ja-JP" dirty="0" smtClean="0"/>
          </a:p>
          <a:p>
            <a:pPr lvl="2"/>
            <a:r>
              <a:rPr lang="ja-JP" altLang="en-US" dirty="0" smtClean="0"/>
              <a:t>ヒープ</a:t>
            </a:r>
            <a:endParaRPr lang="en-US" altLang="ja-JP" dirty="0" smtClean="0"/>
          </a:p>
          <a:p>
            <a:pPr lvl="2"/>
            <a:r>
              <a:rPr lang="ja-JP" altLang="en-US" dirty="0" smtClean="0"/>
              <a:t>スタック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初期化済み変数エリア</a:t>
            </a:r>
            <a:r>
              <a:rPr lang="en-US" altLang="ja-JP" dirty="0" smtClean="0"/>
              <a:t>(</a:t>
            </a:r>
            <a:r>
              <a:rPr lang="ja-JP" altLang="en-US" dirty="0" smtClean="0"/>
              <a:t>特殊なデータエリア</a:t>
            </a:r>
            <a:r>
              <a:rPr lang="en-US" altLang="ja-JP" dirty="0" smtClean="0"/>
              <a:t>)</a:t>
            </a:r>
          </a:p>
          <a:p>
            <a:pPr lvl="2"/>
            <a:r>
              <a:rPr lang="ja-JP" altLang="en-US" dirty="0" smtClean="0"/>
              <a:t>初期値を持つ初期化済み変数</a:t>
            </a:r>
            <a:endParaRPr lang="en-US" altLang="ja-JP" dirty="0" smtClean="0"/>
          </a:p>
          <a:p>
            <a:pPr lvl="2"/>
            <a:r>
              <a:rPr kumimoji="1" lang="ja-JP" altLang="en-US" dirty="0" smtClean="0"/>
              <a:t>初期値を持たない</a:t>
            </a:r>
            <a:r>
              <a:rPr lang="ja-JP" altLang="en-US" dirty="0" smtClean="0"/>
              <a:t>初期化済み</a:t>
            </a:r>
            <a:r>
              <a:rPr kumimoji="1" lang="ja-JP" altLang="en-US" dirty="0" smtClean="0"/>
              <a:t>変数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コードエリア</a:t>
            </a:r>
            <a:r>
              <a:rPr lang="en-US" altLang="ja-JP" dirty="0" smtClean="0"/>
              <a:t>(</a:t>
            </a:r>
            <a:r>
              <a:rPr lang="ja-JP" altLang="en-US" dirty="0" smtClean="0"/>
              <a:t>実行権限を持つデータエリア</a:t>
            </a:r>
            <a:r>
              <a:rPr lang="en-US" altLang="ja-JP" dirty="0" smtClean="0"/>
              <a:t>)</a:t>
            </a:r>
          </a:p>
          <a:p>
            <a:pPr lvl="2"/>
            <a:r>
              <a:rPr lang="en-US" altLang="ja-JP" dirty="0" smtClean="0"/>
              <a:t>DEP(</a:t>
            </a:r>
            <a:r>
              <a:rPr lang="en-US" dirty="0" smtClean="0"/>
              <a:t>Data Execute Prevention:</a:t>
            </a:r>
            <a:r>
              <a:rPr lang="ja-JP" altLang="en-US" dirty="0" smtClean="0"/>
              <a:t>データ実行防止</a:t>
            </a:r>
            <a:r>
              <a:rPr lang="en-US" altLang="ja-JP" dirty="0" smtClean="0"/>
              <a:t>)</a:t>
            </a:r>
          </a:p>
          <a:p>
            <a:pPr lvl="3"/>
            <a:r>
              <a:rPr lang="ja-JP" altLang="en-US" dirty="0" smtClean="0"/>
              <a:t>データエリアとコードエリアは違うものである</a:t>
            </a:r>
            <a:endParaRPr lang="en-US" altLang="ja-JP" dirty="0" smtClean="0"/>
          </a:p>
          <a:p>
            <a:endParaRPr kumimoji="1" lang="ja-JP" alt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アロケータとは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動詞の </a:t>
            </a:r>
            <a:r>
              <a:rPr kumimoji="1" lang="en-US" altLang="ja-JP" dirty="0" smtClean="0"/>
              <a:t>Allocate </a:t>
            </a:r>
            <a:r>
              <a:rPr kumimoji="1" lang="ja-JP" altLang="en-US" dirty="0" smtClean="0"/>
              <a:t>を英和辞書で</a:t>
            </a:r>
            <a:r>
              <a:rPr kumimoji="1" lang="en-US" altLang="ja-JP" dirty="0" smtClean="0"/>
              <a:t>…</a:t>
            </a:r>
          </a:p>
          <a:p>
            <a:pPr lvl="1"/>
            <a:r>
              <a:rPr lang="ja-JP" altLang="en-US" sz="2400" dirty="0" smtClean="0"/>
              <a:t>［</a:t>
            </a:r>
            <a:r>
              <a:rPr lang="en-US" altLang="ja-JP" sz="2400" b="1" dirty="0" smtClean="0"/>
              <a:t>III</a:t>
            </a:r>
            <a:r>
              <a:rPr lang="en-US" altLang="ja-JP" sz="2400" dirty="0" smtClean="0"/>
              <a:t>[</a:t>
            </a:r>
            <a:r>
              <a:rPr lang="ja-JP" altLang="en-US" sz="2400" dirty="0" smtClean="0"/>
              <a:t>名</a:t>
            </a:r>
            <a:r>
              <a:rPr lang="en-US" altLang="ja-JP" sz="2400" dirty="0" smtClean="0"/>
              <a:t>]</a:t>
            </a:r>
            <a:r>
              <a:rPr lang="ja-JP" altLang="en-US" sz="2400" dirty="0" smtClean="0"/>
              <a:t>（</a:t>
            </a:r>
            <a:r>
              <a:rPr lang="en-US" altLang="ja-JP" sz="2400" dirty="0" smtClean="0"/>
              <a:t>[</a:t>
            </a:r>
            <a:r>
              <a:rPr lang="ja-JP" altLang="en-US" sz="2400" dirty="0" smtClean="0"/>
              <a:t>副</a:t>
            </a:r>
            <a:r>
              <a:rPr lang="en-US" altLang="ja-JP" sz="2400" dirty="0" smtClean="0"/>
              <a:t>]</a:t>
            </a:r>
            <a:r>
              <a:rPr lang="ja-JP" altLang="en-US" sz="2400" dirty="0" smtClean="0"/>
              <a:t>）］ </a:t>
            </a:r>
            <a:r>
              <a:rPr lang="en-US" altLang="ja-JP" sz="2400" dirty="0" smtClean="0"/>
              <a:t>…</a:t>
            </a:r>
            <a:r>
              <a:rPr lang="ja-JP" altLang="en-US" sz="2400" dirty="0" smtClean="0"/>
              <a:t>を（特定の目的のために）とっておく</a:t>
            </a:r>
            <a:r>
              <a:rPr lang="en-US" altLang="ja-JP" sz="2400" dirty="0" smtClean="0"/>
              <a:t>, </a:t>
            </a:r>
            <a:r>
              <a:rPr lang="ja-JP" altLang="en-US" sz="2400" dirty="0" smtClean="0"/>
              <a:t>計上する</a:t>
            </a:r>
            <a:r>
              <a:rPr lang="en-US" altLang="ja-JP" sz="2400" dirty="0" smtClean="0"/>
              <a:t>((for ...))</a:t>
            </a:r>
            <a:r>
              <a:rPr lang="ja-JP" altLang="en-US" sz="2400" dirty="0" smtClean="0"/>
              <a:t>；</a:t>
            </a:r>
            <a:r>
              <a:rPr lang="en-US" altLang="ja-JP" sz="2400" dirty="0" smtClean="0"/>
              <a:t/>
            </a:r>
            <a:br>
              <a:rPr lang="en-US" altLang="ja-JP" sz="2400" dirty="0" smtClean="0"/>
            </a:br>
            <a:r>
              <a:rPr lang="ja-JP" altLang="en-US" sz="2200" b="1" dirty="0" smtClean="0"/>
              <a:t>［</a:t>
            </a:r>
            <a:r>
              <a:rPr lang="en-US" altLang="ja-JP" sz="2200" b="1" dirty="0" smtClean="0"/>
              <a:t>allocate B A/allocate A to B</a:t>
            </a:r>
            <a:r>
              <a:rPr lang="ja-JP" altLang="en-US" sz="2200" b="1" dirty="0" smtClean="0"/>
              <a:t>］</a:t>
            </a:r>
            <a:r>
              <a:rPr lang="en-US" altLang="ja-JP" sz="2400" dirty="0" smtClean="0"/>
              <a:t>〈A</a:t>
            </a:r>
            <a:r>
              <a:rPr lang="ja-JP" altLang="en-US" sz="2400" dirty="0" smtClean="0"/>
              <a:t>（資金・土地・責任・費用など）を</a:t>
            </a:r>
            <a:r>
              <a:rPr lang="en-US" altLang="ja-JP" sz="2400" dirty="0" smtClean="0"/>
              <a:t>B</a:t>
            </a:r>
            <a:r>
              <a:rPr lang="ja-JP" altLang="en-US" sz="2400" dirty="0" smtClean="0"/>
              <a:t>（人など）に</a:t>
            </a:r>
            <a:r>
              <a:rPr lang="en-US" altLang="ja-JP" sz="2400" dirty="0" smtClean="0"/>
              <a:t>〉</a:t>
            </a:r>
            <a:r>
              <a:rPr lang="ja-JP" altLang="en-US" sz="2400" dirty="0" smtClean="0"/>
              <a:t>割り当てる</a:t>
            </a:r>
            <a:r>
              <a:rPr lang="en-US" altLang="ja-JP" sz="2400" dirty="0" smtClean="0"/>
              <a:t>, </a:t>
            </a:r>
            <a:r>
              <a:rPr lang="ja-JP" altLang="en-US" sz="2400" dirty="0" smtClean="0"/>
              <a:t>配分する</a:t>
            </a:r>
            <a:r>
              <a:rPr lang="en-US" altLang="ja-JP" sz="2400" dirty="0" smtClean="0"/>
              <a:t>, </a:t>
            </a:r>
            <a:r>
              <a:rPr lang="ja-JP" altLang="en-US" sz="2400" dirty="0" smtClean="0"/>
              <a:t>あてがう</a:t>
            </a:r>
            <a:endParaRPr lang="en-US" altLang="ja-JP" sz="2400" dirty="0" smtClean="0"/>
          </a:p>
          <a:p>
            <a:pPr lvl="2">
              <a:buNone/>
            </a:pPr>
            <a:r>
              <a:rPr lang="ja-JP" altLang="en-US" sz="1200" dirty="0" smtClean="0"/>
              <a:t>引用元</a:t>
            </a:r>
            <a:r>
              <a:rPr lang="en-US" altLang="ja-JP" sz="1200" dirty="0" smtClean="0"/>
              <a:t>:</a:t>
            </a:r>
            <a:r>
              <a:rPr lang="ja-JP" altLang="en-US" sz="1200" dirty="0" smtClean="0"/>
              <a:t>プログレッシブ英和中辞典（</a:t>
            </a:r>
            <a:r>
              <a:rPr lang="en-US" altLang="ja-JP" sz="1200" dirty="0" smtClean="0"/>
              <a:t>Yahoo)</a:t>
            </a:r>
            <a:endParaRPr lang="en-US" altLang="ja-JP" dirty="0" smtClean="0"/>
          </a:p>
          <a:p>
            <a:pPr lvl="2"/>
            <a:r>
              <a:rPr lang="ja-JP" altLang="en-US" sz="2000" dirty="0" smtClean="0"/>
              <a:t>コンピュータ的には</a:t>
            </a:r>
            <a:r>
              <a:rPr lang="en-US" altLang="ja-JP" sz="2000" dirty="0" smtClean="0"/>
              <a:t>…</a:t>
            </a:r>
          </a:p>
          <a:p>
            <a:pPr lvl="3"/>
            <a:r>
              <a:rPr lang="en-US" altLang="ja-JP" sz="1800" dirty="0" smtClean="0"/>
              <a:t>A=</a:t>
            </a:r>
            <a:r>
              <a:rPr lang="ja-JP" altLang="en-US" sz="1800" dirty="0" smtClean="0"/>
              <a:t>メモリ</a:t>
            </a:r>
            <a:r>
              <a:rPr lang="en-US" altLang="ja-JP" sz="1800" dirty="0" smtClean="0"/>
              <a:t>…</a:t>
            </a:r>
            <a:r>
              <a:rPr lang="ja-JP" altLang="en-US" sz="1800" dirty="0" smtClean="0"/>
              <a:t>かな？</a:t>
            </a:r>
            <a:endParaRPr lang="en-US" altLang="ja-JP" sz="1800" dirty="0" smtClean="0"/>
          </a:p>
          <a:p>
            <a:pPr lvl="3"/>
            <a:r>
              <a:rPr lang="en-US" altLang="ja-JP" sz="1800" dirty="0" smtClean="0"/>
              <a:t>B=</a:t>
            </a:r>
            <a:r>
              <a:rPr lang="ja-JP" altLang="en-US" sz="1800" dirty="0" smtClean="0"/>
              <a:t>プログラム</a:t>
            </a:r>
            <a:r>
              <a:rPr lang="en-US" altLang="ja-JP" sz="1800" dirty="0" smtClean="0"/>
              <a:t>…</a:t>
            </a:r>
            <a:r>
              <a:rPr lang="ja-JP" altLang="en-US" sz="1800" dirty="0" smtClean="0"/>
              <a:t>かな？</a:t>
            </a:r>
            <a:endParaRPr lang="en-US" altLang="ja-JP" dirty="0" smtClean="0"/>
          </a:p>
          <a:p>
            <a:r>
              <a:rPr kumimoji="1" lang="ja-JP" altLang="en-US" dirty="0" smtClean="0"/>
              <a:t>では </a:t>
            </a:r>
            <a:r>
              <a:rPr kumimoji="1" lang="en-US" altLang="ja-JP" dirty="0" smtClean="0"/>
              <a:t>Allocator or </a:t>
            </a:r>
            <a:r>
              <a:rPr kumimoji="1" lang="en-US" altLang="ja-JP" dirty="0" err="1" smtClean="0"/>
              <a:t>Allocater</a:t>
            </a:r>
            <a:r>
              <a:rPr kumimoji="1" lang="en-US" altLang="ja-JP" dirty="0" smtClean="0"/>
              <a:t> </a:t>
            </a:r>
            <a:r>
              <a:rPr kumimoji="1" lang="ja-JP" altLang="en-US" dirty="0" smtClean="0"/>
              <a:t>は？</a:t>
            </a:r>
            <a:endParaRPr kumimoji="1" lang="en-US" altLang="ja-JP" dirty="0" smtClean="0"/>
          </a:p>
          <a:p>
            <a:pPr lvl="1"/>
            <a:r>
              <a:rPr kumimoji="1" lang="ja-JP" altLang="en-US" dirty="0" smtClean="0"/>
              <a:t>ありません！</a:t>
            </a:r>
            <a:r>
              <a:rPr kumimoji="1" lang="en-US" altLang="ja-JP" dirty="0" smtClean="0"/>
              <a:t>Allocation </a:t>
            </a:r>
            <a:r>
              <a:rPr kumimoji="1" lang="ja-JP" altLang="en-US" dirty="0" smtClean="0"/>
              <a:t>が</a:t>
            </a:r>
            <a:r>
              <a:rPr lang="ja-JP" altLang="en-US" dirty="0" smtClean="0"/>
              <a:t>名詞形</a:t>
            </a:r>
            <a:endParaRPr kumimoji="1" lang="en-US" altLang="ja-JP" dirty="0" smtClean="0"/>
          </a:p>
          <a:p>
            <a:pPr lvl="1"/>
            <a:r>
              <a:rPr lang="ja-JP" altLang="en-US" sz="2200" dirty="0" smtClean="0"/>
              <a:t>とあるライブラリには、</a:t>
            </a:r>
            <a:r>
              <a:rPr lang="en-US" altLang="ja-JP" sz="2200" dirty="0" smtClean="0"/>
              <a:t>Allocator </a:t>
            </a:r>
            <a:r>
              <a:rPr lang="ja-JP" altLang="en-US" sz="2200" dirty="0" smtClean="0"/>
              <a:t>という名のクラスはある</a:t>
            </a:r>
            <a:endParaRPr lang="en-US" altLang="ja-JP" sz="2200" dirty="0" smtClean="0"/>
          </a:p>
          <a:p>
            <a:pPr lvl="1"/>
            <a:endParaRPr kumimoji="1" lang="en-US" altLang="ja-JP" dirty="0" smtClean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アロケータとは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アロケータとは</a:t>
            </a:r>
            <a:r>
              <a:rPr kumimoji="1" lang="en-US" altLang="ja-JP" dirty="0" smtClean="0"/>
              <a:t>…</a:t>
            </a:r>
          </a:p>
          <a:p>
            <a:pPr lvl="1"/>
            <a:r>
              <a:rPr lang="ja-JP" altLang="en-US" dirty="0" smtClean="0"/>
              <a:t>メモリを割り当てるもの</a:t>
            </a:r>
            <a:endParaRPr lang="en-US" altLang="ja-JP" dirty="0" smtClean="0"/>
          </a:p>
          <a:p>
            <a:pPr lvl="2"/>
            <a:r>
              <a:rPr lang="ja-JP" altLang="en-US" dirty="0" smtClean="0"/>
              <a:t>割り当てるとは？</a:t>
            </a:r>
            <a:endParaRPr lang="en-US" altLang="ja-JP" dirty="0" smtClean="0"/>
          </a:p>
          <a:p>
            <a:pPr lvl="3"/>
            <a:r>
              <a:rPr lang="ja-JP" altLang="en-US" dirty="0" smtClean="0"/>
              <a:t>管理する</a:t>
            </a:r>
            <a:endParaRPr lang="en-US" altLang="ja-JP" dirty="0" smtClean="0"/>
          </a:p>
          <a:p>
            <a:pPr lvl="1"/>
            <a:r>
              <a:rPr kumimoji="1" lang="ja-JP" altLang="en-US" dirty="0" smtClean="0"/>
              <a:t>管理する＝責任を持つ</a:t>
            </a:r>
            <a:endParaRPr kumimoji="1" lang="en-US" altLang="ja-JP" dirty="0" smtClean="0"/>
          </a:p>
          <a:p>
            <a:pPr lvl="2"/>
            <a:r>
              <a:rPr kumimoji="1" lang="ja-JP" altLang="en-US" dirty="0" smtClean="0"/>
              <a:t>どこに対して責任を持つ？</a:t>
            </a:r>
            <a:endParaRPr kumimoji="1" lang="en-US" altLang="ja-JP" dirty="0" smtClean="0"/>
          </a:p>
          <a:p>
            <a:pPr lvl="2"/>
            <a:r>
              <a:rPr lang="ja-JP" altLang="en-US" dirty="0" smtClean="0"/>
              <a:t>だれに対して責任を持つ？</a:t>
            </a:r>
            <a:endParaRPr lang="en-US" altLang="ja-JP" dirty="0" smtClean="0"/>
          </a:p>
          <a:p>
            <a:pPr lvl="2"/>
            <a:endParaRPr kumimoji="1" lang="ja-JP" alt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アロケータとは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 smtClean="0"/>
              <a:t>ハードウェアレベルのアロケータ</a:t>
            </a:r>
            <a:endParaRPr lang="en-US" altLang="ja-JP" dirty="0" smtClean="0"/>
          </a:p>
          <a:p>
            <a:pPr lvl="1"/>
            <a:r>
              <a:rPr lang="en-US" altLang="ja-JP" dirty="0" smtClean="0"/>
              <a:t>OS</a:t>
            </a:r>
            <a:r>
              <a:rPr lang="ja-JP" altLang="en-US" dirty="0" smtClean="0"/>
              <a:t>に対して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物理メモリにたいして</a:t>
            </a:r>
            <a:endParaRPr lang="en-US" altLang="ja-JP" dirty="0" smtClean="0"/>
          </a:p>
          <a:p>
            <a:r>
              <a:rPr lang="en-US" altLang="ja-JP" dirty="0" smtClean="0"/>
              <a:t>OS</a:t>
            </a:r>
            <a:r>
              <a:rPr lang="ja-JP" altLang="en-US" dirty="0" smtClean="0"/>
              <a:t>レベルのアロケータ</a:t>
            </a:r>
            <a:endParaRPr lang="en-US" altLang="ja-JP" dirty="0" smtClean="0"/>
          </a:p>
          <a:p>
            <a:pPr lvl="1"/>
            <a:r>
              <a:rPr kumimoji="1" lang="ja-JP" altLang="en-US" dirty="0" smtClean="0"/>
              <a:t>プロセス</a:t>
            </a:r>
            <a:r>
              <a:rPr lang="ja-JP" altLang="en-US" dirty="0" smtClean="0"/>
              <a:t>に対して</a:t>
            </a:r>
            <a:endParaRPr lang="en-US" altLang="ja-JP" dirty="0" smtClean="0"/>
          </a:p>
          <a:p>
            <a:pPr lvl="1"/>
            <a:r>
              <a:rPr kumimoji="1" lang="ja-JP" altLang="en-US" dirty="0" smtClean="0"/>
              <a:t>プロセスに割り当て可能な論理メモリ</a:t>
            </a:r>
            <a:endParaRPr kumimoji="1" lang="en-US" altLang="ja-JP" dirty="0" smtClean="0"/>
          </a:p>
          <a:p>
            <a:r>
              <a:rPr kumimoji="1" lang="ja-JP" altLang="en-US" dirty="0" smtClean="0"/>
              <a:t>プログラムレベルのアロケータ</a:t>
            </a:r>
            <a:endParaRPr kumimoji="1" lang="en-US" altLang="ja-JP" dirty="0" smtClean="0"/>
          </a:p>
          <a:p>
            <a:pPr lvl="1"/>
            <a:r>
              <a:rPr kumimoji="1" lang="ja-JP" altLang="en-US" dirty="0" smtClean="0"/>
              <a:t>個々のデータに対して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ヒープメモリ</a:t>
            </a:r>
            <a:endParaRPr kumimoji="1" lang="ja-JP" alt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アクセス方法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スタックメモリ</a:t>
            </a:r>
            <a:r>
              <a:rPr lang="ja-JP" altLang="en-US" dirty="0" smtClean="0"/>
              <a:t>を利用するデータとは</a:t>
            </a:r>
            <a:r>
              <a:rPr lang="en-US" altLang="ja-JP" dirty="0" smtClean="0"/>
              <a:t>…</a:t>
            </a:r>
          </a:p>
          <a:p>
            <a:pPr lvl="1"/>
            <a:r>
              <a:rPr kumimoji="1" lang="ja-JP" altLang="en-US" dirty="0" smtClean="0"/>
              <a:t>寿命の限定された一時的な記憶領域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寿命はメソッドから抜け出る時点まで</a:t>
            </a:r>
            <a:endParaRPr lang="en-US" altLang="ja-JP" dirty="0" smtClean="0"/>
          </a:p>
          <a:p>
            <a:pPr lvl="1"/>
            <a:r>
              <a:rPr kumimoji="1" lang="ja-JP" altLang="en-US" dirty="0" smtClean="0"/>
              <a:t>通常は自動変数用の領域</a:t>
            </a:r>
            <a:r>
              <a:rPr lang="ja-JP" altLang="en-US" dirty="0" smtClean="0"/>
              <a:t>と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プログラムの実行に必要な情報を格納</a:t>
            </a:r>
            <a:endParaRPr kumimoji="1" lang="en-US" altLang="ja-JP" dirty="0" smtClean="0"/>
          </a:p>
          <a:p>
            <a:r>
              <a:rPr lang="ja-JP" altLang="en-US" dirty="0" smtClean="0"/>
              <a:t>ヒープメモリを利用するデータとは</a:t>
            </a:r>
            <a:r>
              <a:rPr lang="en-US" altLang="ja-JP" dirty="0" smtClean="0"/>
              <a:t>…</a:t>
            </a:r>
          </a:p>
          <a:p>
            <a:pPr lvl="1"/>
            <a:r>
              <a:rPr lang="ja-JP" altLang="en-US" dirty="0" smtClean="0"/>
              <a:t>実行時に必要に応じて利用するデータ</a:t>
            </a:r>
            <a:endParaRPr lang="en-US" altLang="ja-JP" dirty="0" smtClean="0"/>
          </a:p>
          <a:p>
            <a:pPr lvl="1"/>
            <a:r>
              <a:rPr kumimoji="1" lang="ja-JP" altLang="en-US" dirty="0" smtClean="0"/>
              <a:t>メソッドから抜けても、寿命を終えるわけではない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通常は何らかの参照型変数として表現される</a:t>
            </a:r>
            <a:endParaRPr kumimoji="1" lang="en-US" altLang="ja-JP" dirty="0" smtClean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アクセス方法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 smtClean="0"/>
              <a:t>参照型というけれど</a:t>
            </a:r>
            <a:r>
              <a:rPr lang="en-US" altLang="ja-JP" dirty="0" smtClean="0"/>
              <a:t>…</a:t>
            </a:r>
          </a:p>
          <a:p>
            <a:pPr lvl="1"/>
            <a:r>
              <a:rPr lang="ja-JP" altLang="en-US" dirty="0" smtClean="0"/>
              <a:t>参照型ってなんなのさ？</a:t>
            </a:r>
            <a:endParaRPr kumimoji="1" lang="en-US" altLang="ja-JP" dirty="0" smtClean="0"/>
          </a:p>
          <a:p>
            <a:pPr lvl="2"/>
            <a:r>
              <a:rPr kumimoji="1" lang="ja-JP" altLang="en-US" dirty="0" smtClean="0"/>
              <a:t>実体を指し示す</a:t>
            </a:r>
            <a:r>
              <a:rPr lang="ja-JP" altLang="en-US" dirty="0" smtClean="0"/>
              <a:t>型の総称</a:t>
            </a:r>
            <a:endParaRPr lang="en-US" altLang="ja-JP" dirty="0" smtClean="0"/>
          </a:p>
          <a:p>
            <a:pPr lvl="2"/>
            <a:r>
              <a:rPr lang="ja-JP" altLang="en-US" dirty="0" smtClean="0"/>
              <a:t>ついになる用語に値型がある</a:t>
            </a:r>
            <a:endParaRPr lang="en-US" altLang="ja-JP" dirty="0" smtClean="0"/>
          </a:p>
          <a:p>
            <a:pPr lvl="1"/>
            <a:r>
              <a:rPr kumimoji="1" lang="en-US" altLang="ja-JP" dirty="0" smtClean="0"/>
              <a:t>C</a:t>
            </a:r>
            <a:r>
              <a:rPr kumimoji="1" lang="ja-JP" altLang="en-US" dirty="0" smtClean="0"/>
              <a:t>や</a:t>
            </a:r>
            <a:r>
              <a:rPr kumimoji="1" lang="en-US" altLang="ja-JP" dirty="0" smtClean="0"/>
              <a:t>C++ </a:t>
            </a:r>
            <a:r>
              <a:rPr kumimoji="1" lang="ja-JP" altLang="en-US" dirty="0" smtClean="0"/>
              <a:t>のポインタとは違うの？</a:t>
            </a:r>
            <a:endParaRPr kumimoji="1" lang="en-US" altLang="ja-JP" dirty="0" smtClean="0"/>
          </a:p>
          <a:p>
            <a:pPr lvl="2"/>
            <a:r>
              <a:rPr lang="ja-JP" altLang="en-US" dirty="0" smtClean="0"/>
              <a:t>ポインタは参照型の一形態</a:t>
            </a:r>
            <a:endParaRPr lang="en-US" altLang="ja-JP" dirty="0" smtClean="0"/>
          </a:p>
          <a:p>
            <a:r>
              <a:rPr kumimoji="1" lang="ja-JP" altLang="en-US" dirty="0" smtClean="0"/>
              <a:t>メモリアドレスとは違うの？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同じに見えても違うもの！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アドレスは位置なので型情報を持たない！</a:t>
            </a:r>
            <a:endParaRPr lang="en-US" altLang="ja-JP" dirty="0" smtClean="0"/>
          </a:p>
          <a:p>
            <a:pPr lvl="2"/>
            <a:endParaRPr lang="en-US" altLang="ja-JP" dirty="0" smtClean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スライドマスタT10">
  <a:themeElements>
    <a:clrScheme name="プレゼンテーション1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プレゼンテーション1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>
    <a:extraClrScheme>
      <a:clrScheme name="プレゼンテーション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スライドマスタO12</Template>
  <TotalTime>732</TotalTime>
  <Words>621</Words>
  <Application>Microsoft Office PowerPoint</Application>
  <PresentationFormat>画面に合わせる (4:3)</PresentationFormat>
  <Paragraphs>135</Paragraphs>
  <Slides>16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16</vt:i4>
      </vt:variant>
    </vt:vector>
  </HeadingPairs>
  <TitlesOfParts>
    <vt:vector size="17" baseType="lpstr">
      <vt:lpstr>スライドマスタT10</vt:lpstr>
      <vt:lpstr>メモリ管理の基礎知識 ～ここはだれ？私はどこ？とならないために～</vt:lpstr>
      <vt:lpstr>アジェンダ</vt:lpstr>
      <vt:lpstr>はじめに</vt:lpstr>
      <vt:lpstr>はじめに</vt:lpstr>
      <vt:lpstr>アロケータとは</vt:lpstr>
      <vt:lpstr>アロケータとは</vt:lpstr>
      <vt:lpstr>アロケータとは</vt:lpstr>
      <vt:lpstr>アクセス方法</vt:lpstr>
      <vt:lpstr>アクセス方法</vt:lpstr>
      <vt:lpstr>アクセス方法</vt:lpstr>
      <vt:lpstr>ちょっと脱線</vt:lpstr>
      <vt:lpstr>管理範囲</vt:lpstr>
      <vt:lpstr>管理範囲</vt:lpstr>
      <vt:lpstr>まとめ</vt:lpstr>
      <vt:lpstr>まとめ</vt:lpstr>
      <vt:lpstr>まとめ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メモリ管理の基礎知識 ～ここはだれ？私はどこ？とならないために～</dc:title>
  <dc:creator>高萩 俊行</dc:creator>
  <cp:lastModifiedBy>中　博俊</cp:lastModifiedBy>
  <cp:revision>63</cp:revision>
  <dcterms:created xsi:type="dcterms:W3CDTF">2007-07-31T06:26:19Z</dcterms:created>
  <dcterms:modified xsi:type="dcterms:W3CDTF">2007-09-21T11:13:08Z</dcterms:modified>
  <cp:contentStatus>最終版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