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Lst>
  <p:notesMasterIdLst>
    <p:notesMasterId r:id="rId38"/>
  </p:notesMasterIdLst>
  <p:handoutMasterIdLst>
    <p:handoutMasterId r:id="rId39"/>
  </p:handoutMasterIdLst>
  <p:sldIdLst>
    <p:sldId id="338" r:id="rId5"/>
    <p:sldId id="421" r:id="rId6"/>
    <p:sldId id="416" r:id="rId7"/>
    <p:sldId id="417" r:id="rId8"/>
    <p:sldId id="418" r:id="rId9"/>
    <p:sldId id="398" r:id="rId10"/>
    <p:sldId id="394" r:id="rId11"/>
    <p:sldId id="397" r:id="rId12"/>
    <p:sldId id="400" r:id="rId13"/>
    <p:sldId id="395" r:id="rId14"/>
    <p:sldId id="399" r:id="rId15"/>
    <p:sldId id="401" r:id="rId16"/>
    <p:sldId id="402" r:id="rId17"/>
    <p:sldId id="387" r:id="rId18"/>
    <p:sldId id="404" r:id="rId19"/>
    <p:sldId id="403" r:id="rId20"/>
    <p:sldId id="388" r:id="rId21"/>
    <p:sldId id="384" r:id="rId22"/>
    <p:sldId id="422" r:id="rId23"/>
    <p:sldId id="374" r:id="rId24"/>
    <p:sldId id="409" r:id="rId25"/>
    <p:sldId id="410" r:id="rId26"/>
    <p:sldId id="411" r:id="rId27"/>
    <p:sldId id="414" r:id="rId28"/>
    <p:sldId id="415" r:id="rId29"/>
    <p:sldId id="412" r:id="rId30"/>
    <p:sldId id="413" r:id="rId31"/>
    <p:sldId id="423" r:id="rId32"/>
    <p:sldId id="420" r:id="rId33"/>
    <p:sldId id="424" r:id="rId34"/>
    <p:sldId id="419" r:id="rId35"/>
    <p:sldId id="271" r:id="rId36"/>
    <p:sldId id="380" r:id="rId37"/>
  </p:sldIdLst>
  <p:sldSz cx="9144000" cy="6858000" type="screen4x3"/>
  <p:notesSz cx="6858000" cy="9144000"/>
  <p:defaultText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Littlejohn" initials="H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27728D"/>
    <a:srgbClr val="3BA4C9"/>
    <a:srgbClr val="000000"/>
    <a:srgbClr val="CC9900"/>
    <a:srgbClr val="FFCC00"/>
    <a:srgbClr val="FFCC99"/>
    <a:srgbClr val="FF9900"/>
    <a:srgbClr val="FFCC66"/>
    <a:srgbClr val="99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330" autoAdjust="0"/>
    <p:restoredTop sz="94660" autoAdjust="0"/>
  </p:normalViewPr>
  <p:slideViewPr>
    <p:cSldViewPr snapToGrid="0">
      <p:cViewPr>
        <p:scale>
          <a:sx n="71" d="100"/>
          <a:sy n="71" d="100"/>
        </p:scale>
        <p:origin x="-330" y="-612"/>
      </p:cViewPr>
      <p:guideLst>
        <p:guide orient="horz" pos="139"/>
        <p:guide orient="horz" pos="849"/>
        <p:guide orient="horz" pos="1589"/>
        <p:guide orient="horz" pos="3053"/>
        <p:guide orient="horz" pos="1939"/>
        <p:guide orient="horz" pos="4177"/>
        <p:guide pos="2879"/>
        <p:guide pos="232"/>
        <p:guide pos="455"/>
        <p:guide pos="5528"/>
        <p:guide pos="863"/>
        <p:guide pos="5290"/>
        <p:guide pos="975"/>
        <p:guide pos="2324"/>
      </p:guideLst>
    </p:cSldViewPr>
  </p:slideViewPr>
  <p:outlineViewPr>
    <p:cViewPr>
      <p:scale>
        <a:sx n="33" d="100"/>
        <a:sy n="33" d="100"/>
      </p:scale>
      <p:origin x="3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53" d="100"/>
          <a:sy n="53" d="100"/>
        </p:scale>
        <p:origin x="-183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ltLang="ja-JP" sz="1500" dirty="0" smtClean="0">
                <a:latin typeface="メイリオ" pitchFamily="50" charset="-128"/>
                <a:ea typeface="メイリオ" pitchFamily="50" charset="-128"/>
              </a:rPr>
              <a:t>ID</a:t>
            </a:r>
            <a:r>
              <a:rPr lang="ja-JP" altLang="en-US" sz="1500" dirty="0" smtClean="0">
                <a:latin typeface="メイリオ" pitchFamily="50" charset="-128"/>
                <a:ea typeface="メイリオ" pitchFamily="50" charset="-128"/>
              </a:rPr>
              <a:t> </a:t>
            </a:r>
            <a:r>
              <a:rPr lang="en-US" altLang="ja-JP" sz="1500" dirty="0" smtClean="0">
                <a:latin typeface="メイリオ" pitchFamily="50" charset="-128"/>
                <a:ea typeface="メイリオ" pitchFamily="50" charset="-128"/>
              </a:rPr>
              <a:t>TX-XXX</a:t>
            </a:r>
            <a:endParaRPr lang="en-US" sz="1500" dirty="0">
              <a:latin typeface="メイリオ" pitchFamily="50" charset="-128"/>
              <a:ea typeface="メイリオ" pitchFamily="50" charset="-128"/>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メイリオ" pitchFamily="50" charset="-128"/>
                <a:ea typeface="メイリオ" pitchFamily="50" charset="-128"/>
              </a:rPr>
              <a:pPr/>
              <a:t>9/21/2007</a:t>
            </a:fld>
            <a:endParaRPr lang="en-US" dirty="0">
              <a:latin typeface="メイリオ" pitchFamily="50" charset="-128"/>
              <a:ea typeface="メイリオ" pitchFamily="50" charset="-128"/>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メイリオ" pitchFamily="50" charset="-128"/>
                <a:ea typeface="メイリオ" pitchFamily="50" charset="-128"/>
              </a:rPr>
              <a:pPr/>
              <a:t>&lt;#&gt;</a:t>
            </a:fld>
            <a:endParaRPr lang="en-US" dirty="0">
              <a:latin typeface="メイリオ" pitchFamily="50" charset="-128"/>
              <a:ea typeface="メイリオ" pitchFamily="50" charset="-128"/>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7C3FBCD4-166E-446F-AF18-7D4A0CF9AEF6}" type="datetimeFigureOut">
              <a:rPr lang="en-US" smtClean="0"/>
              <a:pPr/>
              <a:t>9/21/2007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Arial" pitchFamily="34" charset="0"/>
              </a:defRPr>
            </a:lvl1pPr>
          </a:lstStyle>
          <a:p>
            <a:fld id="{8B263312-38AA-4E1E-B2B5-0F8F122B24FE}" type="slidenum">
              <a:rPr lang="en-US" smtClean="0"/>
              <a:pPr/>
              <a:t>&lt;#&gt;</a:t>
            </a:fld>
            <a:endParaRPr lang="en-US" dirty="0"/>
          </a:p>
        </p:txBody>
      </p:sp>
    </p:spTree>
  </p:cSld>
  <p:clrMap bg1="lt1" tx1="dk1" bg2="lt2" tx2="dk2" accent1="accent1" accent2="accent2" accent3="accent3" accent4="accent4" accent5="accent5" accent6="accent6" hlink="hlink" folHlink="folHlink"/>
  <p:notesStyle>
    <a:lvl1pPr marL="0" algn="l" defTabSz="914327" rtl="0" eaLnBrk="1" latinLnBrk="0" hangingPunct="1">
      <a:lnSpc>
        <a:spcPct val="90000"/>
      </a:lnSpc>
      <a:spcAft>
        <a:spcPts val="333"/>
      </a:spcAft>
      <a:defRPr sz="900" kern="1200">
        <a:solidFill>
          <a:schemeClr val="tx1"/>
        </a:solidFill>
        <a:latin typeface="Arial" pitchFamily="34" charset="0"/>
        <a:ea typeface="+mn-ea"/>
        <a:cs typeface="+mn-cs"/>
      </a:defRPr>
    </a:lvl1pPr>
    <a:lvl2pPr marL="212972" indent="-10582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2pPr>
    <a:lvl3pPr marL="32805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3pPr>
    <a:lvl4pPr marL="482827" indent="-146832"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4pPr>
    <a:lvl5pPr marL="61510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5pPr>
    <a:lvl6pPr marL="2285818" algn="l" defTabSz="914327" rtl="0" eaLnBrk="1" latinLnBrk="0" hangingPunct="1">
      <a:defRPr sz="1200" kern="1200">
        <a:solidFill>
          <a:schemeClr val="tx1"/>
        </a:solidFill>
        <a:latin typeface="+mn-lt"/>
        <a:ea typeface="+mn-ea"/>
        <a:cs typeface="+mn-cs"/>
      </a:defRPr>
    </a:lvl6pPr>
    <a:lvl7pPr marL="2742980" algn="l" defTabSz="914327" rtl="0" eaLnBrk="1" latinLnBrk="0" hangingPunct="1">
      <a:defRPr sz="1200" kern="1200">
        <a:solidFill>
          <a:schemeClr val="tx1"/>
        </a:solidFill>
        <a:latin typeface="+mn-lt"/>
        <a:ea typeface="+mn-ea"/>
        <a:cs typeface="+mn-cs"/>
      </a:defRPr>
    </a:lvl7pPr>
    <a:lvl8pPr marL="3200144" algn="l" defTabSz="914327" rtl="0" eaLnBrk="1" latinLnBrk="0" hangingPunct="1">
      <a:defRPr sz="1200" kern="1200">
        <a:solidFill>
          <a:schemeClr val="tx1"/>
        </a:solidFill>
        <a:latin typeface="+mn-lt"/>
        <a:ea typeface="+mn-ea"/>
        <a:cs typeface="+mn-cs"/>
      </a:defRPr>
    </a:lvl8pPr>
    <a:lvl9pPr marL="3657308" algn="l" defTabSz="9143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9/21/2007 9:29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9/21/2007 9:29 PM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9/21/2007 9:29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8300" y="2522539"/>
            <a:ext cx="8394699" cy="2324099"/>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baseline="0" dirty="0">
                <a:ln w="3175">
                  <a:noFill/>
                </a:ln>
                <a:solidFill>
                  <a:schemeClr val="tx1"/>
                </a:solidFill>
                <a:effectLst>
                  <a:outerShdw blurRad="50800" dist="38100" dir="2700000" algn="tl" rotWithShape="0">
                    <a:prstClr val="black">
                      <a:alpha val="40000"/>
                    </a:prstClr>
                  </a:outerShdw>
                </a:effectLst>
                <a:latin typeface="メイリオ" pitchFamily="50" charset="-128"/>
                <a:ea typeface="メイリオ" pitchFamily="50" charset="-128"/>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Session Title</a:t>
            </a:r>
            <a:endParaRPr lang="en-US" dirty="0"/>
          </a:p>
        </p:txBody>
      </p:sp>
      <p:sp>
        <p:nvSpPr>
          <p:cNvPr id="3" name="Subtitle 2"/>
          <p:cNvSpPr>
            <a:spLocks noGrp="1"/>
          </p:cNvSpPr>
          <p:nvPr>
            <p:ph type="subTitle" idx="1" hasCustomPrompt="1"/>
          </p:nvPr>
        </p:nvSpPr>
        <p:spPr bwMode="invGray">
          <a:xfrm>
            <a:off x="1547813" y="4846638"/>
            <a:ext cx="5316626"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メイリオ" pitchFamily="50" charset="-128"/>
                <a:ea typeface="メイリオ" pitchFamily="50" charset="-128"/>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pic>
        <p:nvPicPr>
          <p:cNvPr id="1032" name="Picture 8" descr="\\Jpndpevfs01\kkdpe-public\kkdpeamm\Community\Logo\mcr-logo\Transparent\mcr-logo-01_h.png"/>
          <p:cNvPicPr>
            <a:picLocks noChangeAspect="1" noChangeArrowheads="1"/>
          </p:cNvPicPr>
          <p:nvPr userDrawn="1"/>
        </p:nvPicPr>
        <p:blipFill>
          <a:blip r:embed="rId3" cstate="print"/>
          <a:srcRect/>
          <a:stretch>
            <a:fillRect/>
          </a:stretch>
        </p:blipFill>
        <p:spPr bwMode="auto">
          <a:xfrm>
            <a:off x="368300" y="220663"/>
            <a:ext cx="2069626" cy="1127125"/>
          </a:xfrm>
          <a:prstGeom prst="rect">
            <a:avLst/>
          </a:prstGeom>
          <a:noFill/>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PreEvent - Prints in GRAYSCAL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WALKIN Event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WALKIN PreEvent v2 - Prints in GRAYS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userDrawn="1"/>
        </p:nvPicPr>
        <p:blipFill>
          <a:blip r:embed="rId3"/>
          <a:srcRect/>
          <a:stretch>
            <a:fillRect/>
          </a:stretch>
        </p:blipFill>
        <p:spPr bwMode="black">
          <a:xfrm>
            <a:off x="1602054" y="2787387"/>
            <a:ext cx="5939896" cy="1283229"/>
          </a:xfrm>
          <a:prstGeom prst="rect">
            <a:avLst/>
          </a:prstGeom>
          <a:noFill/>
          <a:effectLst>
            <a:outerShdw blurRad="63500" algn="ctr" rotWithShape="0">
              <a:prstClr val="black">
                <a:alpha val="40000"/>
              </a:prstClr>
            </a:outerShdw>
          </a:effectLst>
        </p:spPr>
      </p:pic>
      <p:sp>
        <p:nvSpPr>
          <p:cNvPr id="3" name="Text Box 3"/>
          <p:cNvSpPr txBox="1">
            <a:spLocks noChangeArrowheads="1"/>
          </p:cNvSpPr>
          <p:nvPr userDrawn="1"/>
        </p:nvSpPr>
        <p:spPr bwMode="blackWhite">
          <a:xfrm>
            <a:off x="381000" y="6083574"/>
            <a:ext cx="8382000" cy="523204"/>
          </a:xfrm>
          <a:prstGeom prst="rect">
            <a:avLst/>
          </a:prstGeom>
          <a:noFill/>
          <a:ln w="12700">
            <a:noFill/>
            <a:miter lim="800000"/>
            <a:headEnd type="none" w="sm" len="sm"/>
            <a:tailEnd type="none" w="sm" len="sm"/>
          </a:ln>
          <a:effectLst/>
        </p:spPr>
        <p:txBody>
          <a:bodyPr vert="horz" wrap="square" lIns="91421" tIns="45712" rIns="91421" bIns="45712" numCol="1" anchor="t" anchorCtr="0" compatLnSpc="1">
            <a:prstTxWarp prst="textNoShape">
              <a:avLst/>
            </a:prstTxWarp>
            <a:spAutoFit/>
          </a:bodyPr>
          <a:lstStyle/>
          <a:p>
            <a:pPr algn="ctr" defTabSz="914063" eaLnBrk="0" hangingPunct="0"/>
            <a:r>
              <a:rPr lang="en-US" sz="700" dirty="0">
                <a:latin typeface="Arial" pitchFamily="34" charset="0"/>
                <a:cs typeface="Arial" charset="0"/>
              </a:rPr>
              <a:t>© </a:t>
            </a:r>
            <a:r>
              <a:rPr lang="en-US" sz="700" dirty="0" smtClean="0">
                <a:latin typeface="Arial" pitchFamily="34" charset="0"/>
                <a:cs typeface="Arial" charset="0"/>
              </a:rPr>
              <a:t>2007 Microsoft </a:t>
            </a:r>
            <a:r>
              <a:rPr lang="en-US" sz="700" dirty="0">
                <a:latin typeface="Arial" pitchFamily="34" charset="0"/>
                <a:cs typeface="Arial" charset="0"/>
              </a:rPr>
              <a:t>Corporation. All rights reserved. Microsoft, Windows, Windows Vista and other product names are or may be registered trademarks and/or trademarks in the U.S. and/or other countries.</a:t>
            </a:r>
          </a:p>
          <a:p>
            <a:pPr algn="ctr" defTabSz="914063" eaLnBrk="0" hangingPunct="0"/>
            <a:r>
              <a:rPr lang="en-US" sz="700" dirty="0">
                <a:latin typeface="Arial"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Arial" pitchFamily="34" charset="0"/>
                <a:cs typeface="Arial" charset="0"/>
              </a:rPr>
            </a:br>
            <a:r>
              <a:rPr lang="en-US" sz="700" dirty="0">
                <a:latin typeface="Arial" pitchFamily="34" charset="0"/>
                <a:cs typeface="Arial" charset="0"/>
              </a:rPr>
              <a:t>MICROSOFT MAKES NO WARRANTIES, EXPRESS, IMPLIED OR STATUTORY, AS TO THE INFORMATION IN THIS PRESENTATION.</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d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2">
                    <a:lumMod val="75000"/>
                  </a:schemeClr>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722312" y="1347788"/>
            <a:ext cx="7689851" cy="1660968"/>
          </a:xfrm>
        </p:spPr>
        <p:txBody>
          <a:bodyPr/>
          <a:lstStyle>
            <a:lvl1pPr>
              <a:lnSpc>
                <a:spcPct val="90000"/>
              </a:lnSpc>
              <a:buFontTx/>
              <a:buNone/>
              <a:defRPr sz="2400">
                <a:latin typeface="Courier New" pitchFamily="49" charset="0"/>
                <a:cs typeface="Courier New" pitchFamily="49" charset="0"/>
              </a:defRPr>
            </a:lvl1pPr>
            <a:lvl2pPr>
              <a:lnSpc>
                <a:spcPct val="90000"/>
              </a:lnSpc>
              <a:buFontTx/>
              <a:buNone/>
              <a:defRPr sz="2000">
                <a:latin typeface="Courier New" pitchFamily="49" charset="0"/>
                <a:cs typeface="Courier New" pitchFamily="49" charset="0"/>
              </a:defRPr>
            </a:lvl2pPr>
            <a:lvl3pPr>
              <a:lnSpc>
                <a:spcPct val="90000"/>
              </a:lnSpc>
              <a:buFontTx/>
              <a:buNone/>
              <a:defRPr sz="1800">
                <a:latin typeface="Courier New" pitchFamily="49" charset="0"/>
                <a:cs typeface="Courier New" pitchFamily="49" charset="0"/>
              </a:defRPr>
            </a:lvl3pPr>
            <a:lvl4pPr>
              <a:lnSpc>
                <a:spcPct val="90000"/>
              </a:lnSpc>
              <a:buFontTx/>
              <a:buNone/>
              <a:defRPr sz="1600">
                <a:latin typeface="Courier New" pitchFamily="49" charset="0"/>
                <a:cs typeface="Courier New" pitchFamily="49" charset="0"/>
              </a:defRPr>
            </a:lvl4pPr>
            <a:lvl5pPr>
              <a:lnSpc>
                <a:spcPct val="90000"/>
              </a:lnSpc>
              <a:buFontTx/>
              <a:buNone/>
              <a:defRPr sz="1600">
                <a:latin typeface="Courier New" pitchFamily="49" charset="0"/>
                <a:cs typeface="Courier New" pitchFamily="49" charset="0"/>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23248"/>
          </a:xfrm>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2">
                    <a:lumMod val="75000"/>
                  </a:schemeClr>
                </a:solidFill>
                <a:effectLst/>
                <a:latin typeface="メイリオ" pitchFamily="50" charset="-128"/>
                <a:ea typeface="メイリオ" pitchFamily="50" charset="-128"/>
                <a:cs typeface="+mj-cs"/>
              </a:defRPr>
            </a:lvl1pPr>
          </a:lstStyle>
          <a:p>
            <a:r>
              <a:rPr lang="ja-JP" altLang="en-US" dirty="0" smtClean="0"/>
              <a:t>マスタ タイトルの書式設定</a:t>
            </a:r>
            <a:endParaRPr lang="en-US" dirty="0"/>
          </a:p>
        </p:txBody>
      </p:sp>
      <p:sp>
        <p:nvSpPr>
          <p:cNvPr id="3" name="Text Placeholder 2"/>
          <p:cNvSpPr>
            <a:spLocks noGrp="1"/>
          </p:cNvSpPr>
          <p:nvPr>
            <p:ph type="body" idx="1"/>
          </p:nvPr>
        </p:nvSpPr>
        <p:spPr bwMode="white">
          <a:xfrm>
            <a:off x="382588" y="1414464"/>
            <a:ext cx="8380412" cy="1844608"/>
          </a:xfrm>
        </p:spPr>
        <p:txBody>
          <a:bodyPr/>
          <a:lstStyle>
            <a:lvl1pPr>
              <a:spcBef>
                <a:spcPts val="1167"/>
              </a:spcBef>
              <a:buFontTx/>
              <a:buBlip>
                <a:blip r:embed="rId2"/>
              </a:buBlip>
              <a:defRPr sz="2400">
                <a:latin typeface="メイリオ" pitchFamily="50" charset="-128"/>
                <a:ea typeface="メイリオ" pitchFamily="50" charset="-128"/>
              </a:defRPr>
            </a:lvl1pPr>
            <a:lvl2pPr>
              <a:spcBef>
                <a:spcPts val="1083"/>
              </a:spcBef>
              <a:buFontTx/>
              <a:buBlip>
                <a:blip r:embed="rId2"/>
              </a:buBlip>
              <a:defRPr sz="2000">
                <a:latin typeface="メイリオ" pitchFamily="50" charset="-128"/>
                <a:ea typeface="メイリオ" pitchFamily="50" charset="-128"/>
              </a:defRPr>
            </a:lvl2pPr>
            <a:lvl3pPr>
              <a:spcBef>
                <a:spcPts val="1000"/>
              </a:spcBef>
              <a:buFontTx/>
              <a:buBlip>
                <a:blip r:embed="rId2"/>
              </a:buBlip>
              <a:defRPr sz="1800">
                <a:latin typeface="メイリオ" pitchFamily="50" charset="-128"/>
                <a:ea typeface="メイリオ" pitchFamily="50" charset="-128"/>
              </a:defRPr>
            </a:lvl3pPr>
            <a:lvl4pPr>
              <a:spcBef>
                <a:spcPts val="917"/>
              </a:spcBef>
              <a:buFontTx/>
              <a:buBlip>
                <a:blip r:embed="rId2"/>
              </a:buBlip>
              <a:defRPr sz="1600">
                <a:latin typeface="メイリオ" pitchFamily="50" charset="-128"/>
                <a:ea typeface="メイリオ" pitchFamily="50" charset="-128"/>
              </a:defRPr>
            </a:lvl4pPr>
            <a:lvl5pPr>
              <a:spcBef>
                <a:spcPts val="833"/>
              </a:spcBef>
              <a:buFontTx/>
              <a:buBlip>
                <a:blip r:embed="rId2"/>
              </a:buBlip>
              <a:defRPr sz="1600">
                <a:latin typeface="メイリオ" pitchFamily="50" charset="-128"/>
                <a:ea typeface="メイリオ" pitchFamily="50" charset="-128"/>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22312" y="2925354"/>
            <a:ext cx="7689851" cy="1384995"/>
          </a:xfrm>
          <a:noFill/>
          <a:ln w="9525">
            <a:noFill/>
            <a:miter lim="800000"/>
            <a:headEnd/>
            <a:tailEnd/>
          </a:ln>
          <a:effectLst/>
        </p:spPr>
        <p:txBody>
          <a:bodyPr vert="horz" wrap="square" lIns="0" tIns="0" rIns="0" bIns="0" numCol="1" anchor="b" anchorCtr="0" compatLnSpc="1">
            <a:prstTxWarp prst="textNoShape">
              <a:avLst/>
            </a:prstTxWarp>
            <a:normAutofit/>
          </a:bodyPr>
          <a:lstStyle>
            <a:lvl1pPr marL="0" indent="0" algn="ctr">
              <a:buFont typeface="Arial" pitchFamily="34" charset="0"/>
              <a:buNone/>
              <a:defRPr lang="en-US" sz="10000" kern="1200" cap="all" dirty="0" smtClean="0">
                <a:solidFill>
                  <a:schemeClr val="bg1">
                    <a:alpha val="35000"/>
                  </a:schemeClr>
                </a:solidFill>
                <a:effectLst>
                  <a:outerShdw blurRad="50800" dist="38100" dir="2700000" algn="tl" rotWithShape="0">
                    <a:prstClr val="black">
                      <a:alpha val="40000"/>
                    </a:prstClr>
                  </a:outerShdw>
                </a:effectLst>
                <a:latin typeface="Arial Black" pitchFamily="34" charset="0"/>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demo</a:t>
            </a:r>
          </a:p>
        </p:txBody>
      </p:sp>
      <p:sp>
        <p:nvSpPr>
          <p:cNvPr id="2" name="Title 1"/>
          <p:cNvSpPr>
            <a:spLocks noGrp="1"/>
          </p:cNvSpPr>
          <p:nvPr>
            <p:ph type="ctrTitle" hasCustomPrompt="1"/>
          </p:nvPr>
        </p:nvSpPr>
        <p:spPr>
          <a:xfrm>
            <a:off x="368300" y="3692141"/>
            <a:ext cx="8394699" cy="1154497"/>
          </a:xfrm>
          <a:noFill/>
          <a:ln w="9525">
            <a:noFill/>
            <a:miter lim="800000"/>
            <a:headEnd/>
            <a:tailEnd/>
          </a:ln>
          <a:effectLst/>
        </p:spPr>
        <p:txBody>
          <a:bodyPr vert="horz" wrap="square" lIns="0" tIns="0" rIns="0" bIns="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dirty="0">
                <a:ln w="3175">
                  <a:noFill/>
                </a:ln>
                <a:solidFill>
                  <a:schemeClr val="tx1"/>
                </a:solidFill>
                <a:effectLst/>
                <a:latin typeface="メイリオ" pitchFamily="50" charset="-128"/>
                <a:ea typeface="メイリオ" pitchFamily="50" charset="-128"/>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Transition Title</a:t>
            </a:r>
            <a:endParaRPr lang="en-US" dirty="0"/>
          </a:p>
        </p:txBody>
      </p:sp>
      <p:sp>
        <p:nvSpPr>
          <p:cNvPr id="3" name="Subtitle 2"/>
          <p:cNvSpPr>
            <a:spLocks noGrp="1"/>
          </p:cNvSpPr>
          <p:nvPr>
            <p:ph type="subTitle" idx="1" hasCustomPrompt="1"/>
          </p:nvPr>
        </p:nvSpPr>
        <p:spPr bwMode="invGray">
          <a:xfrm>
            <a:off x="4570412" y="4879296"/>
            <a:ext cx="4192587"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メイリオ" pitchFamily="50" charset="-128"/>
                <a:ea typeface="メイリオ" pitchFamily="50" charset="-128"/>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pic>
        <p:nvPicPr>
          <p:cNvPr id="8" name="Picture 8" descr="\\Jpndpevfs01\kkdpe-public\kkdpeamm\Community\Logo\mcr-logo\Transparent\mcr-logo-01_h.png"/>
          <p:cNvPicPr>
            <a:picLocks noChangeAspect="1" noChangeArrowheads="1"/>
          </p:cNvPicPr>
          <p:nvPr userDrawn="1"/>
        </p:nvPicPr>
        <p:blipFill>
          <a:blip r:embed="rId3" cstate="print"/>
          <a:srcRect/>
          <a:stretch>
            <a:fillRect/>
          </a:stretch>
        </p:blipFill>
        <p:spPr bwMode="auto">
          <a:xfrm>
            <a:off x="368300" y="220663"/>
            <a:ext cx="2069626" cy="1127125"/>
          </a:xfrm>
          <a:prstGeom prst="rect">
            <a:avLst/>
          </a:prstGeom>
          <a:noFill/>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2">
                    <a:lumMod val="75000"/>
                  </a:schemeClr>
                </a:solidFill>
                <a:effectLst>
                  <a:outerShdw blurRad="50800" dist="38100" dir="2700000" algn="tl" rotWithShape="0">
                    <a:schemeClr val="tx1">
                      <a:lumMod val="95000"/>
                      <a:alpha val="40000"/>
                    </a:schemeClr>
                  </a:outerShdw>
                </a:effectLst>
                <a:latin typeface="メイリオ" pitchFamily="50" charset="-128"/>
                <a:ea typeface="メイリオ" pitchFamily="50" charset="-128"/>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368300" y="1347788"/>
            <a:ext cx="8382000" cy="1854867"/>
          </a:xfrm>
        </p:spPr>
        <p:txBody>
          <a:bodyPr/>
          <a:lstStyle>
            <a:lvl1pPr>
              <a:lnSpc>
                <a:spcPct val="90000"/>
              </a:lnSpc>
              <a:defRPr sz="2800">
                <a:latin typeface="メイリオ" pitchFamily="50" charset="-128"/>
                <a:ea typeface="メイリオ" pitchFamily="50" charset="-128"/>
              </a:defRPr>
            </a:lvl1pPr>
            <a:lvl2pPr>
              <a:lnSpc>
                <a:spcPct val="90000"/>
              </a:lnSpc>
              <a:defRPr sz="2400">
                <a:latin typeface="メイリオ" pitchFamily="50" charset="-128"/>
                <a:ea typeface="メイリオ" pitchFamily="50" charset="-128"/>
              </a:defRPr>
            </a:lvl2pPr>
            <a:lvl3pPr>
              <a:lnSpc>
                <a:spcPct val="90000"/>
              </a:lnSpc>
              <a:defRPr sz="2000">
                <a:latin typeface="メイリオ" pitchFamily="50" charset="-128"/>
                <a:ea typeface="メイリオ" pitchFamily="50" charset="-128"/>
              </a:defRPr>
            </a:lvl3pPr>
            <a:lvl4pPr>
              <a:lnSpc>
                <a:spcPct val="90000"/>
              </a:lnSpc>
              <a:defRPr sz="1800">
                <a:latin typeface="メイリオ" pitchFamily="50" charset="-128"/>
                <a:ea typeface="メイリオ" pitchFamily="50" charset="-128"/>
              </a:defRPr>
            </a:lvl4pPr>
            <a:lvl5pPr>
              <a:lnSpc>
                <a:spcPct val="90000"/>
              </a:lnSpc>
              <a:defRPr sz="1800">
                <a:latin typeface="メイリオ" pitchFamily="50" charset="-128"/>
                <a:ea typeface="メイリオ" pitchFamily="50" charset="-128"/>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pic>
        <p:nvPicPr>
          <p:cNvPr id="12"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with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2">
                    <a:lumMod val="75000"/>
                  </a:schemeClr>
                </a:solidFill>
                <a:effectLst>
                  <a:outerShdw blurRad="50800" dist="38100" dir="2700000" algn="tl" rotWithShape="0">
                    <a:schemeClr val="tx1">
                      <a:lumMod val="95000"/>
                      <a:alpha val="40000"/>
                    </a:schemeClr>
                  </a:outerShdw>
                </a:effectLst>
                <a:latin typeface="メイリオ" pitchFamily="50" charset="-128"/>
                <a:ea typeface="メイリオ" pitchFamily="50" charset="-128"/>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368300" y="1839913"/>
            <a:ext cx="8382000" cy="1854867"/>
          </a:xfrm>
        </p:spPr>
        <p:txBody>
          <a:bodyPr/>
          <a:lstStyle>
            <a:lvl1pPr>
              <a:lnSpc>
                <a:spcPct val="90000"/>
              </a:lnSpc>
              <a:defRPr sz="2800">
                <a:latin typeface="メイリオ" pitchFamily="50" charset="-128"/>
                <a:ea typeface="メイリオ" pitchFamily="50" charset="-128"/>
              </a:defRPr>
            </a:lvl1pPr>
            <a:lvl2pPr>
              <a:lnSpc>
                <a:spcPct val="90000"/>
              </a:lnSpc>
              <a:defRPr sz="2400">
                <a:latin typeface="メイリオ" pitchFamily="50" charset="-128"/>
                <a:ea typeface="メイリオ" pitchFamily="50" charset="-128"/>
              </a:defRPr>
            </a:lvl2pPr>
            <a:lvl3pPr>
              <a:lnSpc>
                <a:spcPct val="90000"/>
              </a:lnSpc>
              <a:defRPr sz="2000">
                <a:latin typeface="メイリオ" pitchFamily="50" charset="-128"/>
                <a:ea typeface="メイリオ" pitchFamily="50" charset="-128"/>
              </a:defRPr>
            </a:lvl3pPr>
            <a:lvl4pPr>
              <a:lnSpc>
                <a:spcPct val="90000"/>
              </a:lnSpc>
              <a:defRPr sz="1800">
                <a:latin typeface="メイリオ" pitchFamily="50" charset="-128"/>
                <a:ea typeface="メイリオ" pitchFamily="50" charset="-128"/>
              </a:defRPr>
            </a:lvl4pPr>
            <a:lvl5pPr>
              <a:lnSpc>
                <a:spcPct val="90000"/>
              </a:lnSpc>
              <a:defRPr sz="1800">
                <a:latin typeface="メイリオ" pitchFamily="50" charset="-128"/>
                <a:ea typeface="メイリオ" pitchFamily="50" charset="-128"/>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6" name="Text Placeholder 2"/>
          <p:cNvSpPr>
            <a:spLocks noGrp="1"/>
          </p:cNvSpPr>
          <p:nvPr userDrawn="1">
            <p:ph type="body" sz="quarter" idx="10" hasCustomPrompt="1"/>
          </p:nvPr>
        </p:nvSpPr>
        <p:spPr>
          <a:xfrm>
            <a:off x="368300" y="767292"/>
            <a:ext cx="8394700" cy="443198"/>
          </a:xfrm>
        </p:spPr>
        <p:txBody>
          <a:bodyPr vert="horz" wrap="square" lIns="91440" tIns="0" rIns="91440" bIns="0" rtlCol="0">
            <a:spAutoFit/>
          </a:bodyPr>
          <a:lstStyle>
            <a:lvl1pPr marL="384939" indent="-384939" algn="l" defTabSz="914327" rtl="0" eaLnBrk="1" latinLnBrk="0" hangingPunct="1">
              <a:lnSpc>
                <a:spcPct val="90000"/>
              </a:lnSpc>
              <a:spcBef>
                <a:spcPct val="20000"/>
              </a:spcBef>
              <a:buFontTx/>
              <a:buNone/>
              <a:defRPr lang="en-US" sz="32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メイリオ" pitchFamily="50" charset="-128"/>
                <a:ea typeface="メイリオ" pitchFamily="50" charset="-128"/>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pic>
        <p:nvPicPr>
          <p:cNvPr id="11"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2">
                    <a:lumMod val="75000"/>
                  </a:schemeClr>
                </a:solidFill>
                <a:effectLst>
                  <a:outerShdw blurRad="50800" dist="38100" dir="2700000" algn="tl" rotWithShape="0">
                    <a:schemeClr val="tx1">
                      <a:lumMod val="85000"/>
                      <a:alpha val="40000"/>
                    </a:schemeClr>
                  </a:outerShdw>
                </a:effectLst>
                <a:latin typeface="メイリオ" pitchFamily="50" charset="-128"/>
                <a:ea typeface="メイリオ" pitchFamily="50" charset="-128"/>
                <a:cs typeface="+mj-cs"/>
              </a:defRPr>
            </a:lvl1pPr>
          </a:lstStyle>
          <a:p>
            <a:r>
              <a:rPr lang="en-US" dirty="0" smtClean="0"/>
              <a:t>Click to Edit Title Text</a:t>
            </a:r>
            <a:endParaRPr lang="en-US" dirty="0"/>
          </a:p>
        </p:txBody>
      </p:sp>
      <p:sp>
        <p:nvSpPr>
          <p:cNvPr id="3" name="Content Placeholder 2"/>
          <p:cNvSpPr>
            <a:spLocks noGrp="1"/>
          </p:cNvSpPr>
          <p:nvPr>
            <p:ph sz="half" idx="1"/>
          </p:nvPr>
        </p:nvSpPr>
        <p:spPr>
          <a:xfrm>
            <a:off x="368300" y="1347788"/>
            <a:ext cx="4114800" cy="1660968"/>
          </a:xfrm>
        </p:spPr>
        <p:txBody>
          <a:bodyPr/>
          <a:lstStyle>
            <a:lvl1pPr marL="339962" indent="-339962">
              <a:lnSpc>
                <a:spcPct val="90000"/>
              </a:lnSpc>
              <a:defRPr sz="2400">
                <a:latin typeface="メイリオ" pitchFamily="50" charset="-128"/>
                <a:ea typeface="メイリオ" pitchFamily="50" charset="-128"/>
              </a:defRPr>
            </a:lvl1pPr>
            <a:lvl2pPr marL="673311" indent="-325411">
              <a:lnSpc>
                <a:spcPct val="90000"/>
              </a:lnSpc>
              <a:defRPr sz="2000">
                <a:latin typeface="メイリオ" pitchFamily="50" charset="-128"/>
                <a:ea typeface="メイリオ" pitchFamily="50" charset="-128"/>
              </a:defRPr>
            </a:lvl2pPr>
            <a:lvl3pPr marL="953747" indent="-288373">
              <a:lnSpc>
                <a:spcPct val="90000"/>
              </a:lnSpc>
              <a:defRPr sz="1800">
                <a:latin typeface="メイリオ" pitchFamily="50" charset="-128"/>
                <a:ea typeface="メイリオ" pitchFamily="50" charset="-128"/>
              </a:defRPr>
            </a:lvl3pPr>
            <a:lvl4pPr marL="1227569" indent="-273822">
              <a:lnSpc>
                <a:spcPct val="90000"/>
              </a:lnSpc>
              <a:defRPr sz="1600">
                <a:latin typeface="メイリオ" pitchFamily="50" charset="-128"/>
                <a:ea typeface="メイリオ" pitchFamily="50" charset="-128"/>
              </a:defRPr>
            </a:lvl4pPr>
            <a:lvl5pPr marL="1515941" indent="-280435">
              <a:lnSpc>
                <a:spcPct val="90000"/>
              </a:lnSpc>
              <a:defRPr sz="1600">
                <a:latin typeface="メイリオ" pitchFamily="50" charset="-128"/>
                <a:ea typeface="メイリオ" pitchFamily="50" charset="-128"/>
              </a:defRPr>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60900" y="1347788"/>
            <a:ext cx="4114800" cy="1660968"/>
          </a:xfrm>
        </p:spPr>
        <p:txBody>
          <a:bodyPr/>
          <a:lstStyle>
            <a:lvl1pPr marL="347900" indent="-347900">
              <a:lnSpc>
                <a:spcPct val="90000"/>
              </a:lnSpc>
              <a:defRPr sz="2400">
                <a:latin typeface="メイリオ" pitchFamily="50" charset="-128"/>
                <a:ea typeface="メイリオ" pitchFamily="50" charset="-128"/>
              </a:defRPr>
            </a:lvl1pPr>
            <a:lvl2pPr marL="673311" indent="-339962">
              <a:lnSpc>
                <a:spcPct val="90000"/>
              </a:lnSpc>
              <a:defRPr sz="2000">
                <a:latin typeface="メイリオ" pitchFamily="50" charset="-128"/>
                <a:ea typeface="メイリオ" pitchFamily="50" charset="-128"/>
              </a:defRPr>
            </a:lvl2pPr>
            <a:lvl3pPr marL="961683" indent="-302924">
              <a:lnSpc>
                <a:spcPct val="90000"/>
              </a:lnSpc>
              <a:defRPr sz="1800">
                <a:latin typeface="メイリオ" pitchFamily="50" charset="-128"/>
                <a:ea typeface="メイリオ" pitchFamily="50" charset="-128"/>
              </a:defRPr>
            </a:lvl3pPr>
            <a:lvl4pPr marL="1227569" indent="-265885">
              <a:lnSpc>
                <a:spcPct val="90000"/>
              </a:lnSpc>
              <a:defRPr sz="1600">
                <a:latin typeface="メイリオ" pitchFamily="50" charset="-128"/>
                <a:ea typeface="メイリオ" pitchFamily="50" charset="-128"/>
              </a:defRPr>
            </a:lvl4pPr>
            <a:lvl5pPr marL="1515941" indent="-273822">
              <a:lnSpc>
                <a:spcPct val="90000"/>
              </a:lnSpc>
              <a:defRPr sz="1600">
                <a:latin typeface="メイリオ" pitchFamily="50" charset="-128"/>
                <a:ea typeface="メイリオ" pitchFamily="50" charset="-128"/>
              </a:defRPr>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lumMod val="75000"/>
                  </a:schemeClr>
                </a:solidFill>
                <a:latin typeface="メイリオ" pitchFamily="50" charset="-128"/>
                <a:ea typeface="メイリオ" pitchFamily="50" charset="-128"/>
              </a:defRPr>
            </a:lvl1pPr>
          </a:lstStyle>
          <a:p>
            <a:r>
              <a:rPr lang="en-US" dirty="0" smtClean="0"/>
              <a:t>Click to Edit Title Text</a:t>
            </a:r>
            <a:endParaRPr lang="en-US" dirty="0"/>
          </a:p>
        </p:txBody>
      </p:sp>
      <p:sp>
        <p:nvSpPr>
          <p:cNvPr id="3" name="Text Placeholder 2"/>
          <p:cNvSpPr>
            <a:spLocks noGrp="1"/>
          </p:cNvSpPr>
          <p:nvPr>
            <p:ph type="body" idx="1"/>
          </p:nvPr>
        </p:nvSpPr>
        <p:spPr>
          <a:xfrm>
            <a:off x="368301" y="1347788"/>
            <a:ext cx="4114800" cy="346249"/>
          </a:xfrm>
        </p:spPr>
        <p:txBody>
          <a:bodyPr anchor="b"/>
          <a:lstStyle>
            <a:lvl1pPr marL="0" indent="0">
              <a:lnSpc>
                <a:spcPct val="90000"/>
              </a:lnSpc>
              <a:spcBef>
                <a:spcPts val="0"/>
              </a:spcBef>
              <a:buNone/>
              <a:defRPr sz="2500" b="1">
                <a:latin typeface="メイリオ" pitchFamily="50" charset="-128"/>
                <a:ea typeface="メイリオ" pitchFamily="50" charset="-128"/>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ja-JP" altLang="en-US" smtClean="0"/>
              <a:t>マスタ テキストの書式設定</a:t>
            </a:r>
          </a:p>
        </p:txBody>
      </p:sp>
      <p:sp>
        <p:nvSpPr>
          <p:cNvPr id="4" name="Content Placeholder 3"/>
          <p:cNvSpPr>
            <a:spLocks noGrp="1"/>
          </p:cNvSpPr>
          <p:nvPr>
            <p:ph sz="half" idx="2"/>
          </p:nvPr>
        </p:nvSpPr>
        <p:spPr>
          <a:xfrm>
            <a:off x="368300" y="2111110"/>
            <a:ext cx="4114800" cy="1674817"/>
          </a:xfrm>
        </p:spPr>
        <p:txBody>
          <a:bodyPr/>
          <a:lstStyle>
            <a:lvl1pPr marL="281759" indent="-281759">
              <a:defRPr sz="2300">
                <a:latin typeface="メイリオ" pitchFamily="50" charset="-128"/>
                <a:ea typeface="メイリオ" pitchFamily="50" charset="-128"/>
              </a:defRPr>
            </a:lvl1pPr>
            <a:lvl2pPr marL="562196" indent="-265885">
              <a:defRPr sz="2000">
                <a:latin typeface="メイリオ" pitchFamily="50" charset="-128"/>
                <a:ea typeface="メイリオ" pitchFamily="50" charset="-128"/>
              </a:defRPr>
            </a:lvl2pPr>
            <a:lvl3pPr marL="813529" indent="-243397">
              <a:defRPr sz="1800">
                <a:latin typeface="メイリオ" pitchFamily="50" charset="-128"/>
                <a:ea typeface="メイリオ" pitchFamily="50" charset="-128"/>
              </a:defRPr>
            </a:lvl3pPr>
            <a:lvl4pPr marL="1050312" indent="-228847">
              <a:defRPr sz="1700">
                <a:latin typeface="メイリオ" pitchFamily="50" charset="-128"/>
                <a:ea typeface="メイリオ" pitchFamily="50" charset="-128"/>
              </a:defRPr>
            </a:lvl4pPr>
            <a:lvl5pPr marL="1279159" indent="-206358">
              <a:defRPr sz="1700">
                <a:latin typeface="メイリオ" pitchFamily="50" charset="-128"/>
                <a:ea typeface="メイリオ" pitchFamily="50" charset="-128"/>
              </a:defRPr>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33283" y="1347788"/>
            <a:ext cx="4117019" cy="346249"/>
          </a:xfrm>
        </p:spPr>
        <p:txBody>
          <a:bodyPr vert="horz" wrap="square" lIns="0" tIns="0" rIns="0" bIns="0" rtlCol="0" anchor="b">
            <a:spAutoFit/>
          </a:bodyPr>
          <a:lstStyle>
            <a:lvl1pPr marL="0" indent="0">
              <a:lnSpc>
                <a:spcPct val="90000"/>
              </a:lnSpc>
              <a:spcBef>
                <a:spcPts val="0"/>
              </a:spcBef>
              <a:buNone/>
              <a:defRPr lang="en-US" sz="2500" b="1" kern="1200" smtClean="0">
                <a:solidFill>
                  <a:schemeClr val="tx1"/>
                </a:solidFill>
                <a:effectLst/>
                <a:latin typeface="メイリオ" pitchFamily="50" charset="-128"/>
                <a:ea typeface="メイリオ" pitchFamily="50" charset="-128"/>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marL="0" lvl="0" indent="0" algn="l" defTabSz="914327" rtl="0" eaLnBrk="1" latinLnBrk="0" hangingPunct="1">
              <a:lnSpc>
                <a:spcPct val="90000"/>
              </a:lnSpc>
              <a:spcBef>
                <a:spcPts val="0"/>
              </a:spcBef>
              <a:buFontTx/>
              <a:buNone/>
            </a:pPr>
            <a:r>
              <a:rPr lang="ja-JP" altLang="en-US" smtClean="0"/>
              <a:t>マスタ テキストの書式設定</a:t>
            </a:r>
          </a:p>
        </p:txBody>
      </p:sp>
      <p:sp>
        <p:nvSpPr>
          <p:cNvPr id="6" name="Content Placeholder 5"/>
          <p:cNvSpPr>
            <a:spLocks noGrp="1"/>
          </p:cNvSpPr>
          <p:nvPr>
            <p:ph sz="quarter" idx="4"/>
          </p:nvPr>
        </p:nvSpPr>
        <p:spPr>
          <a:xfrm>
            <a:off x="4632327" y="2111110"/>
            <a:ext cx="4117974" cy="1674817"/>
          </a:xfrm>
        </p:spPr>
        <p:txBody>
          <a:bodyPr/>
          <a:lstStyle>
            <a:lvl1pPr marL="296309" indent="-296309">
              <a:defRPr sz="2300">
                <a:latin typeface="メイリオ" pitchFamily="50" charset="-128"/>
                <a:ea typeface="メイリオ" pitchFamily="50" charset="-128"/>
              </a:defRPr>
            </a:lvl1pPr>
            <a:lvl2pPr marL="570132" indent="-273822">
              <a:defRPr sz="2000">
                <a:latin typeface="メイリオ" pitchFamily="50" charset="-128"/>
                <a:ea typeface="メイリオ" pitchFamily="50" charset="-128"/>
              </a:defRPr>
            </a:lvl2pPr>
            <a:lvl3pPr marL="821466" indent="-244720">
              <a:defRPr sz="1800">
                <a:latin typeface="メイリオ" pitchFamily="50" charset="-128"/>
                <a:ea typeface="メイリオ" pitchFamily="50" charset="-128"/>
              </a:defRPr>
            </a:lvl3pPr>
            <a:lvl4pPr marL="1050312" indent="-236784">
              <a:defRPr sz="1700">
                <a:latin typeface="メイリオ" pitchFamily="50" charset="-128"/>
                <a:ea typeface="メイリオ" pitchFamily="50" charset="-128"/>
              </a:defRPr>
            </a:lvl4pPr>
            <a:lvl5pPr marL="1279159" indent="-220910">
              <a:defRPr sz="1700">
                <a:latin typeface="メイリオ" pitchFamily="50" charset="-128"/>
                <a:ea typeface="メイリオ" pitchFamily="50" charset="-128"/>
              </a:defRPr>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pic>
        <p:nvPicPr>
          <p:cNvPr id="7"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lumMod val="75000"/>
                  </a:schemeClr>
                </a:solidFill>
                <a:latin typeface="メイリオ" pitchFamily="50" charset="-128"/>
                <a:ea typeface="メイリオ" pitchFamily="50" charset="-128"/>
              </a:defRPr>
            </a:lvl1pPr>
          </a:lstStyle>
          <a:p>
            <a:r>
              <a:rPr lang="en-US" dirty="0" smtClean="0"/>
              <a:t>Click to Edit Title Text</a:t>
            </a:r>
            <a:endParaRPr lang="en-US" dirty="0"/>
          </a:p>
        </p:txBody>
      </p:sp>
      <p:pic>
        <p:nvPicPr>
          <p:cNvPr id="3"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lumMod val="75000"/>
                  </a:schemeClr>
                </a:solidFill>
                <a:latin typeface="メイリオ" pitchFamily="50" charset="-128"/>
                <a:ea typeface="メイリオ" pitchFamily="50" charset="-128"/>
              </a:defRPr>
            </a:lvl1pPr>
          </a:lstStyle>
          <a:p>
            <a:r>
              <a:rPr lang="en-US" dirty="0" smtClean="0"/>
              <a:t>Click to Edit Title Text</a:t>
            </a:r>
            <a:endParaRPr lang="en-US" dirty="0"/>
          </a:p>
        </p:txBody>
      </p:sp>
      <p:pic>
        <p:nvPicPr>
          <p:cNvPr id="3"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 name="Picture 8" descr="D:\Slidework\Jobs\TechEd2007 - Brian Marble\Template\Template\images\TE_logo.png"/>
          <p:cNvPicPr>
            <a:picLocks noChangeAspect="1" noChangeArrowheads="1"/>
          </p:cNvPicPr>
          <p:nvPr userDrawn="1"/>
        </p:nvPicPr>
        <p:blipFill>
          <a:blip r:embed="rId3"/>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0"/>
            <a:ext cx="9144000" cy="1411288"/>
          </a:xfrm>
          <a:prstGeom prst="rect">
            <a:avLst/>
          </a:prstGeom>
          <a:gradFill>
            <a:gsLst>
              <a:gs pos="0">
                <a:srgbClr val="0070C0">
                  <a:alpha val="0"/>
                </a:srgbClr>
              </a:gs>
              <a:gs pos="41000">
                <a:schemeClr val="tx1">
                  <a:alpha val="15000"/>
                </a:schemeClr>
              </a:gs>
              <a:gs pos="56000">
                <a:schemeClr val="tx1">
                  <a:alpha val="25000"/>
                </a:schemeClr>
              </a:gs>
              <a:gs pos="100000">
                <a:schemeClr val="tx1">
                  <a:alpha val="70000"/>
                </a:schemeClr>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2" name="Title Placeholder 1"/>
          <p:cNvSpPr>
            <a:spLocks noGrp="1"/>
          </p:cNvSpPr>
          <p:nvPr>
            <p:ph type="title"/>
          </p:nvPr>
        </p:nvSpPr>
        <p:spPr>
          <a:xfrm>
            <a:off x="368300" y="220663"/>
            <a:ext cx="8382000" cy="609398"/>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lang="en-US" dirty="0" smtClean="0"/>
              <a:t>Click to Edit Title Text</a:t>
            </a:r>
            <a:endParaRPr lang="en-US" dirty="0"/>
          </a:p>
        </p:txBody>
      </p:sp>
      <p:sp>
        <p:nvSpPr>
          <p:cNvPr id="3" name="Text Placeholder 2"/>
          <p:cNvSpPr>
            <a:spLocks noGrp="1"/>
          </p:cNvSpPr>
          <p:nvPr>
            <p:ph type="body" idx="1"/>
          </p:nvPr>
        </p:nvSpPr>
        <p:spPr>
          <a:xfrm>
            <a:off x="366713" y="1347788"/>
            <a:ext cx="8407400" cy="1854867"/>
          </a:xfrm>
          <a:prstGeom prst="rect">
            <a:avLst/>
          </a:prstGeom>
        </p:spPr>
        <p:txBody>
          <a:bodyPr vert="horz" wrap="square" lIns="0" tIns="0" rIns="0" bIns="0" rtlCol="0">
            <a:sp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dk1" tx1="lt1" bg2="dk2" tx2="lt2" accent1="accent1" accent2="accent2" accent3="accent3" accent4="accent4" accent5="accent5" accent6="accent6" hlink="hlink" folHlink="folHlink"/>
  <p:sldLayoutIdLst>
    <p:sldLayoutId id="2147483749" r:id="rId1"/>
    <p:sldLayoutId id="2147483695" r:id="rId2"/>
    <p:sldLayoutId id="2147483697" r:id="rId3"/>
    <p:sldLayoutId id="2147483743" r:id="rId4"/>
    <p:sldLayoutId id="2147483698" r:id="rId5"/>
    <p:sldLayoutId id="2147483699" r:id="rId6"/>
    <p:sldLayoutId id="2147483700" r:id="rId7"/>
    <p:sldLayoutId id="2147483747" r:id="rId8"/>
    <p:sldLayoutId id="2147483701" r:id="rId9"/>
    <p:sldLayoutId id="2147483702" r:id="rId10"/>
    <p:sldLayoutId id="2147483722" r:id="rId11"/>
    <p:sldLayoutId id="2147483744" r:id="rId12"/>
    <p:sldLayoutId id="2147483746" r:id="rId13"/>
    <p:sldLayoutId id="2147483745" r:id="rId14"/>
  </p:sldLayoutIdLst>
  <p:transition>
    <p:fade/>
  </p:transition>
  <p:txStyles>
    <p:titleStyle>
      <a:lvl1pPr algn="l" defTabSz="914363" rtl="0" eaLnBrk="1" fontAlgn="base" latinLnBrk="0" hangingPunct="1">
        <a:lnSpc>
          <a:spcPct val="90000"/>
        </a:lnSpc>
        <a:spcBef>
          <a:spcPct val="0"/>
        </a:spcBef>
        <a:spcAft>
          <a:spcPct val="0"/>
        </a:spcAft>
        <a:buNone/>
        <a:defRPr kumimoji="1" lang="en-US" sz="4000" b="0" kern="1200" cap="none" spc="-125" baseline="0" dirty="0">
          <a:ln w="3175">
            <a:noFill/>
          </a:ln>
          <a:solidFill>
            <a:schemeClr val="tx2">
              <a:lumMod val="75000"/>
            </a:schemeClr>
          </a:solidFill>
          <a:effectLst>
            <a:outerShdw blurRad="50800" dist="38100" dir="2700000" algn="tl" rotWithShape="0">
              <a:schemeClr val="tx1">
                <a:lumMod val="95000"/>
                <a:alpha val="40000"/>
              </a:schemeClr>
            </a:outerShdw>
          </a:effectLst>
          <a:latin typeface="メイリオ" pitchFamily="50" charset="-128"/>
          <a:ea typeface="メイリオ" pitchFamily="50" charset="-128"/>
          <a:cs typeface="+mj-cs"/>
        </a:defRPr>
      </a:lvl1pPr>
    </p:titleStyle>
    <p:bodyStyle>
      <a:lvl1pPr marL="384939" indent="-384939" algn="l" defTabSz="914327" rtl="0" eaLnBrk="1" latinLnBrk="0" hangingPunct="1">
        <a:lnSpc>
          <a:spcPct val="90000"/>
        </a:lnSpc>
        <a:spcBef>
          <a:spcPts val="700"/>
        </a:spcBef>
        <a:buFontTx/>
        <a:buBlip>
          <a:blip r:embed="rId17"/>
        </a:buBlip>
        <a:defRPr kumimoji="1" sz="2800" kern="1200">
          <a:solidFill>
            <a:schemeClr val="tx1"/>
          </a:solidFill>
          <a:effectLst/>
          <a:latin typeface="メイリオ" pitchFamily="50" charset="-128"/>
          <a:ea typeface="メイリオ" pitchFamily="50" charset="-128"/>
          <a:cs typeface="+mn-cs"/>
        </a:defRPr>
      </a:lvl1pPr>
      <a:lvl2pPr marL="739451" indent="-362451" algn="l" defTabSz="914327" rtl="0" eaLnBrk="1" latinLnBrk="0" hangingPunct="1">
        <a:lnSpc>
          <a:spcPct val="90000"/>
        </a:lnSpc>
        <a:spcBef>
          <a:spcPts val="700"/>
        </a:spcBef>
        <a:buFontTx/>
        <a:buBlip>
          <a:blip r:embed="rId17"/>
        </a:buBlip>
        <a:defRPr kumimoji="1" sz="2400" kern="1200">
          <a:solidFill>
            <a:schemeClr val="tx1"/>
          </a:solidFill>
          <a:effectLst/>
          <a:latin typeface="メイリオ" pitchFamily="50" charset="-128"/>
          <a:ea typeface="メイリオ" pitchFamily="50" charset="-128"/>
          <a:cs typeface="+mn-cs"/>
        </a:defRPr>
      </a:lvl2pPr>
      <a:lvl3pPr marL="1101902" indent="-347900" algn="l" defTabSz="914327" rtl="0" eaLnBrk="1" latinLnBrk="0" hangingPunct="1">
        <a:lnSpc>
          <a:spcPct val="90000"/>
        </a:lnSpc>
        <a:spcBef>
          <a:spcPts val="700"/>
        </a:spcBef>
        <a:buFontTx/>
        <a:buBlip>
          <a:blip r:embed="rId17"/>
        </a:buBlip>
        <a:defRPr kumimoji="1" sz="2000" kern="1200">
          <a:solidFill>
            <a:schemeClr val="tx1"/>
          </a:solidFill>
          <a:effectLst/>
          <a:latin typeface="メイリオ" pitchFamily="50" charset="-128"/>
          <a:ea typeface="メイリオ" pitchFamily="50" charset="-128"/>
          <a:cs typeface="+mn-cs"/>
        </a:defRPr>
      </a:lvl3pPr>
      <a:lvl4pPr marL="1420699" indent="-318798" algn="l" defTabSz="914327" rtl="0" eaLnBrk="1" latinLnBrk="0" hangingPunct="1">
        <a:lnSpc>
          <a:spcPct val="90000"/>
        </a:lnSpc>
        <a:spcBef>
          <a:spcPts val="700"/>
        </a:spcBef>
        <a:buFontTx/>
        <a:buBlip>
          <a:blip r:embed="rId17"/>
        </a:buBlip>
        <a:defRPr kumimoji="1" sz="1800" kern="1200">
          <a:solidFill>
            <a:schemeClr val="tx1"/>
          </a:solidFill>
          <a:effectLst/>
          <a:latin typeface="メイリオ" pitchFamily="50" charset="-128"/>
          <a:ea typeface="メイリオ" pitchFamily="50" charset="-128"/>
          <a:cs typeface="+mn-cs"/>
        </a:defRPr>
      </a:lvl4pPr>
      <a:lvl5pPr marL="1760661" indent="-318798" algn="l" defTabSz="914327" rtl="0" eaLnBrk="1" latinLnBrk="0" hangingPunct="1">
        <a:lnSpc>
          <a:spcPct val="90000"/>
        </a:lnSpc>
        <a:spcBef>
          <a:spcPts val="700"/>
        </a:spcBef>
        <a:buFontTx/>
        <a:buBlip>
          <a:blip r:embed="rId17"/>
        </a:buBlip>
        <a:defRPr kumimoji="1" sz="1800" kern="1200">
          <a:solidFill>
            <a:schemeClr val="tx1"/>
          </a:solidFill>
          <a:effectLst/>
          <a:latin typeface="メイリオ" pitchFamily="50" charset="-128"/>
          <a:ea typeface="メイリオ" pitchFamily="50" charset="-128"/>
          <a:cs typeface="+mn-cs"/>
        </a:defRPr>
      </a:lvl5pPr>
      <a:lvl6pPr marL="2514399" indent="-228582" algn="l" defTabSz="914327"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562" indent="-228582" algn="l" defTabSz="914327"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726" indent="-228582" algn="l" defTabSz="914327"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890" indent="-228582" algn="l" defTabSz="914327"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327" rtl="0" eaLnBrk="1" latinLnBrk="0" hangingPunct="1">
        <a:defRPr kumimoji="1" sz="1800" kern="1200">
          <a:solidFill>
            <a:schemeClr val="tx1"/>
          </a:solidFill>
          <a:latin typeface="+mn-lt"/>
          <a:ea typeface="+mn-ea"/>
          <a:cs typeface="+mn-cs"/>
        </a:defRPr>
      </a:lvl1pPr>
      <a:lvl2pPr marL="457163" algn="l" defTabSz="914327" rtl="0" eaLnBrk="1" latinLnBrk="0" hangingPunct="1">
        <a:defRPr kumimoji="1" sz="1800" kern="1200">
          <a:solidFill>
            <a:schemeClr val="tx1"/>
          </a:solidFill>
          <a:latin typeface="+mn-lt"/>
          <a:ea typeface="+mn-ea"/>
          <a:cs typeface="+mn-cs"/>
        </a:defRPr>
      </a:lvl2pPr>
      <a:lvl3pPr marL="914327" algn="l" defTabSz="914327" rtl="0" eaLnBrk="1" latinLnBrk="0" hangingPunct="1">
        <a:defRPr kumimoji="1" sz="1800" kern="1200">
          <a:solidFill>
            <a:schemeClr val="tx1"/>
          </a:solidFill>
          <a:latin typeface="+mn-lt"/>
          <a:ea typeface="+mn-ea"/>
          <a:cs typeface="+mn-cs"/>
        </a:defRPr>
      </a:lvl3pPr>
      <a:lvl4pPr marL="1371490" algn="l" defTabSz="914327" rtl="0" eaLnBrk="1" latinLnBrk="0" hangingPunct="1">
        <a:defRPr kumimoji="1" sz="1800" kern="1200">
          <a:solidFill>
            <a:schemeClr val="tx1"/>
          </a:solidFill>
          <a:latin typeface="+mn-lt"/>
          <a:ea typeface="+mn-ea"/>
          <a:cs typeface="+mn-cs"/>
        </a:defRPr>
      </a:lvl4pPr>
      <a:lvl5pPr marL="1828654" algn="l" defTabSz="914327" rtl="0" eaLnBrk="1" latinLnBrk="0" hangingPunct="1">
        <a:defRPr kumimoji="1" sz="1800" kern="1200">
          <a:solidFill>
            <a:schemeClr val="tx1"/>
          </a:solidFill>
          <a:latin typeface="+mn-lt"/>
          <a:ea typeface="+mn-ea"/>
          <a:cs typeface="+mn-cs"/>
        </a:defRPr>
      </a:lvl5pPr>
      <a:lvl6pPr marL="2285818" algn="l" defTabSz="914327" rtl="0" eaLnBrk="1" latinLnBrk="0" hangingPunct="1">
        <a:defRPr kumimoji="1" sz="1800" kern="1200">
          <a:solidFill>
            <a:schemeClr val="tx1"/>
          </a:solidFill>
          <a:latin typeface="+mn-lt"/>
          <a:ea typeface="+mn-ea"/>
          <a:cs typeface="+mn-cs"/>
        </a:defRPr>
      </a:lvl6pPr>
      <a:lvl7pPr marL="2742980" algn="l" defTabSz="914327" rtl="0" eaLnBrk="1" latinLnBrk="0" hangingPunct="1">
        <a:defRPr kumimoji="1" sz="1800" kern="1200">
          <a:solidFill>
            <a:schemeClr val="tx1"/>
          </a:solidFill>
          <a:latin typeface="+mn-lt"/>
          <a:ea typeface="+mn-ea"/>
          <a:cs typeface="+mn-cs"/>
        </a:defRPr>
      </a:lvl7pPr>
      <a:lvl8pPr marL="3200144" algn="l" defTabSz="914327" rtl="0" eaLnBrk="1" latinLnBrk="0" hangingPunct="1">
        <a:defRPr kumimoji="1" sz="1800" kern="1200">
          <a:solidFill>
            <a:schemeClr val="tx1"/>
          </a:solidFill>
          <a:latin typeface="+mn-lt"/>
          <a:ea typeface="+mn-ea"/>
          <a:cs typeface="+mn-cs"/>
        </a:defRPr>
      </a:lvl8pPr>
      <a:lvl9pPr marL="3657308" algn="l" defTabSz="91432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16"/>
          <p:cNvSpPr>
            <a:spLocks noGrp="1"/>
          </p:cNvSpPr>
          <p:nvPr>
            <p:ph type="subTitle" idx="1"/>
          </p:nvPr>
        </p:nvSpPr>
        <p:spPr>
          <a:xfrm>
            <a:off x="215153" y="4860085"/>
            <a:ext cx="2931459" cy="1144929"/>
          </a:xfrm>
        </p:spPr>
        <p:txBody>
          <a:bodyPr/>
          <a:lstStyle/>
          <a:p>
            <a:r>
              <a:rPr lang="ja-JP" altLang="en-US" dirty="0" smtClean="0"/>
              <a:t>とっちゃん　</a:t>
            </a:r>
            <a:r>
              <a:rPr b="1" dirty="0" smtClean="0"/>
              <a:t> </a:t>
            </a:r>
            <a:endParaRPr altLang="ja-JP" dirty="0" smtClean="0"/>
          </a:p>
          <a:p>
            <a:r>
              <a:rPr altLang="ja-JP" dirty="0" smtClean="0"/>
              <a:t>επιστημη</a:t>
            </a:r>
            <a:endParaRPr altLang="ja-JP" b="1" dirty="0" smtClean="0"/>
          </a:p>
          <a:p>
            <a:r>
              <a:rPr lang="ja-JP" altLang="en-US" dirty="0" smtClean="0"/>
              <a:t>えムナウ　	　　　</a:t>
            </a:r>
            <a:endParaRPr altLang="ja-JP" dirty="0" smtClean="0"/>
          </a:p>
        </p:txBody>
      </p:sp>
      <p:sp>
        <p:nvSpPr>
          <p:cNvPr id="5" name="Title 4"/>
          <p:cNvSpPr>
            <a:spLocks noGrp="1"/>
          </p:cNvSpPr>
          <p:nvPr>
            <p:ph type="ctrTitle"/>
          </p:nvPr>
        </p:nvSpPr>
        <p:spPr/>
        <p:txBody>
          <a:bodyPr/>
          <a:lstStyle/>
          <a:p>
            <a:r>
              <a:rPr altLang="zh-TW" b="1" dirty="0" smtClean="0"/>
              <a:t>C++</a:t>
            </a:r>
            <a:r>
              <a:rPr lang="zh-TW" altLang="en-US" b="1" dirty="0" smtClean="0"/>
              <a:t>、</a:t>
            </a:r>
            <a:r>
              <a:rPr altLang="zh-TW" b="1" dirty="0" smtClean="0"/>
              <a:t>C++/CLI</a:t>
            </a:r>
            <a:r>
              <a:rPr lang="zh-TW" altLang="en-US" b="1" dirty="0" smtClean="0"/>
              <a:t>、</a:t>
            </a:r>
            <a:r>
              <a:rPr altLang="zh-TW" b="1" dirty="0" smtClean="0"/>
              <a:t>C# </a:t>
            </a:r>
            <a:r>
              <a:rPr lang="zh-TW" altLang="en-US" b="1" dirty="0" smtClean="0"/>
              <a:t>適材適所</a:t>
            </a:r>
            <a:endParaRPr lang="en-US" dirty="0"/>
          </a:p>
        </p:txBody>
      </p:sp>
      <p:pic>
        <p:nvPicPr>
          <p:cNvPr id="4" name="図 3" descr="INETALogoHighRes(color).jpg"/>
          <p:cNvPicPr>
            <a:picLocks noChangeAspect="1"/>
          </p:cNvPicPr>
          <p:nvPr/>
        </p:nvPicPr>
        <p:blipFill>
          <a:blip r:embed="rId3"/>
          <a:stretch>
            <a:fillRect/>
          </a:stretch>
        </p:blipFill>
        <p:spPr>
          <a:xfrm>
            <a:off x="2757902" y="218741"/>
            <a:ext cx="1733415" cy="1217008"/>
          </a:xfrm>
          <a:prstGeom prst="rect">
            <a:avLst/>
          </a:prstGeom>
        </p:spPr>
      </p:pic>
      <p:pic>
        <p:nvPicPr>
          <p:cNvPr id="6" name="図 5" descr="mnowlogo2.JPG"/>
          <p:cNvPicPr>
            <a:picLocks noChangeAspect="1"/>
          </p:cNvPicPr>
          <p:nvPr/>
        </p:nvPicPr>
        <p:blipFill>
          <a:blip r:embed="rId4"/>
          <a:stretch>
            <a:fillRect/>
          </a:stretch>
        </p:blipFill>
        <p:spPr>
          <a:xfrm>
            <a:off x="4860831" y="197224"/>
            <a:ext cx="4048125" cy="1219200"/>
          </a:xfrm>
          <a:prstGeom prst="rect">
            <a:avLst/>
          </a:prstGeom>
        </p:spPr>
      </p:pic>
      <p:sp>
        <p:nvSpPr>
          <p:cNvPr id="7" name="Subtitle 16"/>
          <p:cNvSpPr txBox="1">
            <a:spLocks/>
          </p:cNvSpPr>
          <p:nvPr/>
        </p:nvSpPr>
        <p:spPr bwMode="invGray">
          <a:xfrm>
            <a:off x="3079377" y="4878014"/>
            <a:ext cx="5580529" cy="1144929"/>
          </a:xfrm>
          <a:prstGeom prst="rect">
            <a:avLst/>
          </a:prstGeom>
        </p:spPr>
        <p:txBody>
          <a:bodyPr vert="horz" wrap="square" lIns="0" tIns="0" rIns="0" bIns="0" rtlCol="0">
            <a:spAutoFit/>
            <a:sp3d extrusionH="57150">
              <a:bevelT w="12700" h="12700"/>
            </a:sp3d>
          </a:bodyPr>
          <a:lstStyle/>
          <a:p>
            <a:pPr marL="0" marR="0" lvl="0" indent="0" algn="l" defTabSz="914327" rtl="0" eaLnBrk="1" fontAlgn="base" latinLnBrk="0" hangingPunct="1">
              <a:lnSpc>
                <a:spcPct val="90000"/>
              </a:lnSpc>
              <a:spcBef>
                <a:spcPct val="20000"/>
              </a:spcBef>
              <a:spcAft>
                <a:spcPct val="0"/>
              </a:spcAft>
              <a:buClrTx/>
              <a:buSzTx/>
              <a:buFontTx/>
              <a:buNone/>
              <a:tabLst/>
              <a:defRPr/>
            </a:pPr>
            <a:r>
              <a:rPr kumimoji="1" lang="zh-TW" altLang="en-US" sz="2400" b="0"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メイリオ" pitchFamily="50" charset="-128"/>
                <a:ea typeface="メイリオ" pitchFamily="50" charset="-128"/>
                <a:cs typeface="+mn-cs"/>
              </a:rPr>
              <a:t>高萩 俊行</a:t>
            </a:r>
            <a:r>
              <a:rPr kumimoji="1" lang="en-US" sz="2400" b="1"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メイリオ" pitchFamily="50" charset="-128"/>
                <a:ea typeface="メイリオ" pitchFamily="50" charset="-128"/>
                <a:cs typeface="+mn-cs"/>
              </a:rPr>
              <a:t> </a:t>
            </a:r>
            <a:r>
              <a:rPr kumimoji="1" lang="en-US" altLang="ja-JP" sz="2400" b="1"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メイリオ" pitchFamily="50" charset="-128"/>
                <a:ea typeface="メイリオ" pitchFamily="50" charset="-128"/>
                <a:cs typeface="+mn-cs"/>
              </a:rPr>
              <a:t>Microsoft</a:t>
            </a:r>
            <a:r>
              <a:rPr kumimoji="1" lang="ja-JP" altLang="en-US" sz="2400" b="1"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メイリオ" pitchFamily="50" charset="-128"/>
                <a:ea typeface="メイリオ" pitchFamily="50" charset="-128"/>
                <a:cs typeface="+mn-cs"/>
              </a:rPr>
              <a:t> </a:t>
            </a:r>
            <a:r>
              <a:rPr kumimoji="1" lang="en-US" altLang="ja-JP" sz="2400" b="1"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メイリオ" pitchFamily="50" charset="-128"/>
                <a:ea typeface="メイリオ" pitchFamily="50" charset="-128"/>
                <a:cs typeface="+mn-cs"/>
              </a:rPr>
              <a:t>MVP</a:t>
            </a:r>
            <a:r>
              <a:rPr kumimoji="1" lang="ja-JP" altLang="en-US" sz="2400" b="1"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メイリオ" pitchFamily="50" charset="-128"/>
                <a:ea typeface="メイリオ" pitchFamily="50" charset="-128"/>
                <a:cs typeface="+mn-cs"/>
              </a:rPr>
              <a:t> </a:t>
            </a:r>
            <a:r>
              <a:rPr kumimoji="1" lang="en-US" sz="2400" b="1"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メイリオ" pitchFamily="50" charset="-128"/>
                <a:ea typeface="メイリオ" pitchFamily="50" charset="-128"/>
                <a:cs typeface="+mn-cs"/>
              </a:rPr>
              <a:t>Windows - SDK </a:t>
            </a:r>
            <a:endParaRPr kumimoji="1" lang="en-US" altLang="ja-JP" sz="2400" b="0"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メイリオ" pitchFamily="50" charset="-128"/>
              <a:ea typeface="メイリオ" pitchFamily="50" charset="-128"/>
              <a:cs typeface="+mn-cs"/>
            </a:endParaRPr>
          </a:p>
          <a:p>
            <a:pPr marL="0" marR="0" lvl="0" indent="0" algn="l" defTabSz="914327" rtl="0" eaLnBrk="1" fontAlgn="base" latinLnBrk="0" hangingPunct="1">
              <a:lnSpc>
                <a:spcPct val="90000"/>
              </a:lnSpc>
              <a:spcBef>
                <a:spcPct val="20000"/>
              </a:spcBef>
              <a:spcAft>
                <a:spcPct val="0"/>
              </a:spcAft>
              <a:buClrTx/>
              <a:buSzTx/>
              <a:buFontTx/>
              <a:buNone/>
              <a:tabLst/>
              <a:defRPr/>
            </a:pPr>
            <a:r>
              <a:rPr kumimoji="1" lang="zh-TW" altLang="en-US" sz="2400" b="0"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メイリオ" pitchFamily="50" charset="-128"/>
                <a:ea typeface="メイリオ" pitchFamily="50" charset="-128"/>
                <a:cs typeface="+mn-cs"/>
              </a:rPr>
              <a:t>福田 文紀</a:t>
            </a:r>
            <a:r>
              <a:rPr kumimoji="1" lang="ja-JP" altLang="en-US" sz="2400" b="0"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メイリオ" pitchFamily="50" charset="-128"/>
                <a:ea typeface="メイリオ" pitchFamily="50" charset="-128"/>
                <a:cs typeface="+mn-cs"/>
              </a:rPr>
              <a:t> </a:t>
            </a:r>
            <a:r>
              <a:rPr kumimoji="1" lang="en-US" altLang="ja-JP" sz="2400" b="1"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メイリオ" pitchFamily="50" charset="-128"/>
                <a:ea typeface="メイリオ" pitchFamily="50" charset="-128"/>
                <a:cs typeface="+mn-cs"/>
              </a:rPr>
              <a:t>Microsoft MVP Visual</a:t>
            </a:r>
            <a:r>
              <a:rPr kumimoji="1" lang="ja-JP" altLang="en-US" sz="2400" b="1"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メイリオ" pitchFamily="50" charset="-128"/>
                <a:ea typeface="メイリオ" pitchFamily="50" charset="-128"/>
                <a:cs typeface="+mn-cs"/>
              </a:rPr>
              <a:t> </a:t>
            </a:r>
            <a:r>
              <a:rPr kumimoji="1" lang="en-US" altLang="ja-JP" sz="2400" b="1"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メイリオ" pitchFamily="50" charset="-128"/>
                <a:ea typeface="メイリオ" pitchFamily="50" charset="-128"/>
                <a:cs typeface="+mn-cs"/>
              </a:rPr>
              <a:t>C++</a:t>
            </a:r>
          </a:p>
          <a:p>
            <a:pPr marL="0" marR="0" lvl="0" indent="0" algn="l" defTabSz="914327" rtl="0" eaLnBrk="1" fontAlgn="base" latinLnBrk="0" hangingPunct="1">
              <a:lnSpc>
                <a:spcPct val="90000"/>
              </a:lnSpc>
              <a:spcBef>
                <a:spcPct val="20000"/>
              </a:spcBef>
              <a:spcAft>
                <a:spcPct val="0"/>
              </a:spcAft>
              <a:buClrTx/>
              <a:buSzTx/>
              <a:buFontTx/>
              <a:buNone/>
              <a:tabLst/>
              <a:defRPr/>
            </a:pPr>
            <a:r>
              <a:rPr kumimoji="1" lang="ja-JP" altLang="en-US" sz="2400" b="0"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メイリオ" pitchFamily="50" charset="-128"/>
                <a:ea typeface="メイリオ" pitchFamily="50" charset="-128"/>
                <a:cs typeface="+mn-cs"/>
              </a:rPr>
              <a:t>児玉 宏之 </a:t>
            </a:r>
            <a:r>
              <a:rPr kumimoji="1" lang="en-US" altLang="ja-JP" sz="2400" b="1"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メイリオ" pitchFamily="50" charset="-128"/>
                <a:ea typeface="メイリオ" pitchFamily="50" charset="-128"/>
                <a:cs typeface="+mn-cs"/>
              </a:rPr>
              <a:t>Microsoft MVP Visual C#</a:t>
            </a:r>
            <a:endParaRPr kumimoji="1" lang="en-US" altLang="ja-JP" sz="2400" b="0"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メイリオ" pitchFamily="50" charset="-128"/>
              <a:ea typeface="メイリオ" pitchFamily="50" charset="-128"/>
              <a:cs typeface="+mn-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altLang="ja-JP" dirty="0" smtClean="0"/>
              <a:t>C</a:t>
            </a:r>
            <a:r>
              <a:rPr kumimoji="1" lang="ja-JP" altLang="en-US" dirty="0" smtClean="0"/>
              <a:t>＃ </a:t>
            </a:r>
            <a:r>
              <a:rPr kumimoji="1" altLang="ja-JP" dirty="0" smtClean="0"/>
              <a:t>:</a:t>
            </a:r>
            <a:r>
              <a:rPr kumimoji="1" lang="ja-JP" altLang="en-US" dirty="0" smtClean="0"/>
              <a:t>拡張性</a:t>
            </a:r>
            <a:endParaRPr kumimoji="1" lang="ja-JP" altLang="en-US" dirty="0"/>
          </a:p>
        </p:txBody>
      </p:sp>
      <p:sp>
        <p:nvSpPr>
          <p:cNvPr id="3" name="テキスト プレースホルダ 2"/>
          <p:cNvSpPr>
            <a:spLocks noGrp="1"/>
          </p:cNvSpPr>
          <p:nvPr>
            <p:ph type="body" idx="1"/>
          </p:nvPr>
        </p:nvSpPr>
        <p:spPr>
          <a:xfrm>
            <a:off x="382588" y="1414464"/>
            <a:ext cx="8380412" cy="4060086"/>
          </a:xfrm>
        </p:spPr>
        <p:txBody>
          <a:bodyPr/>
          <a:lstStyle/>
          <a:p>
            <a:r>
              <a:rPr lang="ja-JP" altLang="en-US" dirty="0" smtClean="0"/>
              <a:t>購入したり</a:t>
            </a:r>
            <a:r>
              <a:rPr lang="en-US" altLang="ja-JP" dirty="0" smtClean="0"/>
              <a:t>Web</a:t>
            </a:r>
            <a:r>
              <a:rPr lang="ja-JP" altLang="en-US" dirty="0" smtClean="0"/>
              <a:t>サイトから情報を得てコンポーネントを拡張できる</a:t>
            </a:r>
            <a:endParaRPr lang="en-US" altLang="ja-JP" dirty="0" smtClean="0"/>
          </a:p>
          <a:p>
            <a:r>
              <a:rPr lang="ja-JP" altLang="en-US" dirty="0" smtClean="0"/>
              <a:t>新技術のターゲット言語になりやすい</a:t>
            </a:r>
            <a:endParaRPr lang="en-US" altLang="ja-JP" dirty="0" smtClean="0"/>
          </a:p>
          <a:p>
            <a:pPr lvl="1"/>
            <a:r>
              <a:rPr lang="en-US" altLang="ja-JP" dirty="0" smtClean="0"/>
              <a:t>LINQ </a:t>
            </a:r>
          </a:p>
          <a:p>
            <a:pPr lvl="1"/>
            <a:r>
              <a:rPr lang="en-US" altLang="ja-JP" dirty="0" smtClean="0"/>
              <a:t>AJAX </a:t>
            </a:r>
          </a:p>
          <a:p>
            <a:pPr lvl="1"/>
            <a:r>
              <a:rPr lang="en-US" altLang="ja-JP" dirty="0" smtClean="0"/>
              <a:t>WPF</a:t>
            </a:r>
            <a:r>
              <a:rPr lang="ja-JP" altLang="en-US" dirty="0" smtClean="0"/>
              <a:t>・</a:t>
            </a:r>
            <a:r>
              <a:rPr lang="en-US" altLang="ja-JP" dirty="0" smtClean="0"/>
              <a:t>WCF</a:t>
            </a:r>
            <a:r>
              <a:rPr lang="ja-JP" altLang="en-US" dirty="0" smtClean="0"/>
              <a:t>・</a:t>
            </a:r>
            <a:r>
              <a:rPr lang="en-US" altLang="ja-JP" dirty="0" smtClean="0"/>
              <a:t>WF </a:t>
            </a:r>
          </a:p>
          <a:p>
            <a:pPr lvl="1"/>
            <a:r>
              <a:rPr lang="en-US" altLang="ja-JP" dirty="0" smtClean="0"/>
              <a:t>SQL</a:t>
            </a:r>
            <a:r>
              <a:rPr lang="ja-JP" altLang="en-US" dirty="0" smtClean="0"/>
              <a:t> </a:t>
            </a:r>
            <a:r>
              <a:rPr lang="en-US" altLang="ja-JP" dirty="0" smtClean="0"/>
              <a:t>CLR</a:t>
            </a:r>
            <a:r>
              <a:rPr lang="ja-JP" altLang="en-US" dirty="0" smtClean="0"/>
              <a:t> </a:t>
            </a:r>
            <a:endParaRPr lang="en-US" altLang="ja-JP" dirty="0" smtClean="0"/>
          </a:p>
          <a:p>
            <a:pPr lvl="1"/>
            <a:r>
              <a:rPr lang="en-US" altLang="ja-JP" dirty="0" smtClean="0"/>
              <a:t>VSTO</a:t>
            </a:r>
            <a:r>
              <a:rPr lang="ja-JP" altLang="en-US" dirty="0" smtClean="0"/>
              <a:t> </a:t>
            </a:r>
            <a:endParaRPr lang="en-US" altLang="ja-JP" dirty="0" smtClean="0"/>
          </a:p>
          <a:p>
            <a:r>
              <a:rPr lang="en-US" altLang="ja-JP" dirty="0" smtClean="0"/>
              <a:t>.NET Framework </a:t>
            </a:r>
            <a:r>
              <a:rPr lang="ja-JP" altLang="en-US" dirty="0" smtClean="0"/>
              <a:t>が </a:t>
            </a:r>
            <a:r>
              <a:rPr lang="en-US" altLang="ja-JP" dirty="0" smtClean="0"/>
              <a:t>Win32API</a:t>
            </a:r>
            <a:r>
              <a:rPr lang="ja-JP" altLang="en-US" dirty="0" smtClean="0"/>
              <a:t> ベースでなくなると </a:t>
            </a:r>
            <a:r>
              <a:rPr lang="en-US" altLang="ja-JP" dirty="0" smtClean="0"/>
              <a:t>C++</a:t>
            </a:r>
            <a:r>
              <a:rPr lang="ja-JP" altLang="en-US" dirty="0" smtClean="0"/>
              <a:t> の代わりに基盤言語として存在可能か？</a:t>
            </a:r>
            <a:endParaRPr lang="en-US" altLang="ja-JP"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altLang="ja-JP" dirty="0" smtClean="0"/>
              <a:t>C++/CLI</a:t>
            </a:r>
            <a:r>
              <a:rPr kumimoji="1" lang="ja-JP" altLang="en-US" dirty="0" smtClean="0"/>
              <a:t> </a:t>
            </a:r>
            <a:r>
              <a:rPr kumimoji="1" altLang="ja-JP" dirty="0" smtClean="0"/>
              <a:t>:</a:t>
            </a:r>
            <a:r>
              <a:rPr kumimoji="1" lang="ja-JP" altLang="en-US" dirty="0" smtClean="0"/>
              <a:t>拡張性</a:t>
            </a:r>
            <a:endParaRPr kumimoji="1" lang="ja-JP" altLang="en-US" dirty="0"/>
          </a:p>
        </p:txBody>
      </p:sp>
      <p:sp>
        <p:nvSpPr>
          <p:cNvPr id="3" name="テキスト プレースホルダ 2"/>
          <p:cNvSpPr>
            <a:spLocks noGrp="1"/>
          </p:cNvSpPr>
          <p:nvPr>
            <p:ph type="body" idx="1"/>
          </p:nvPr>
        </p:nvSpPr>
        <p:spPr>
          <a:xfrm>
            <a:off x="382588" y="1414464"/>
            <a:ext cx="8380412" cy="1304973"/>
          </a:xfrm>
        </p:spPr>
        <p:txBody>
          <a:bodyPr/>
          <a:lstStyle/>
          <a:p>
            <a:r>
              <a:rPr lang="ja-JP" altLang="en-US" dirty="0" smtClean="0"/>
              <a:t>必要に応じて </a:t>
            </a:r>
            <a:r>
              <a:rPr lang="en-US" altLang="ja-JP" dirty="0" smtClean="0"/>
              <a:t>C</a:t>
            </a:r>
            <a:r>
              <a:rPr lang="ja-JP" altLang="en-US" dirty="0" smtClean="0"/>
              <a:t> </a:t>
            </a:r>
            <a:r>
              <a:rPr lang="en-US" altLang="ja-JP" dirty="0" smtClean="0"/>
              <a:t>,</a:t>
            </a:r>
            <a:r>
              <a:rPr lang="ja-JP" altLang="en-US" dirty="0" smtClean="0"/>
              <a:t> </a:t>
            </a:r>
            <a:r>
              <a:rPr lang="en-US" altLang="ja-JP" dirty="0" smtClean="0"/>
              <a:t>C++</a:t>
            </a:r>
            <a:r>
              <a:rPr lang="ja-JP" altLang="en-US" dirty="0" smtClean="0"/>
              <a:t> </a:t>
            </a:r>
            <a:r>
              <a:rPr lang="en-US" altLang="ja-JP" dirty="0" smtClean="0"/>
              <a:t>, C++/CLI </a:t>
            </a:r>
            <a:r>
              <a:rPr lang="ja-JP" altLang="en-US" dirty="0" smtClean="0"/>
              <a:t>を自由に混在可</a:t>
            </a:r>
            <a:endParaRPr lang="en-US" altLang="ja-JP" dirty="0" smtClean="0"/>
          </a:p>
          <a:p>
            <a:r>
              <a:rPr lang="en-US" altLang="ja-JP" dirty="0" smtClean="0"/>
              <a:t>native</a:t>
            </a:r>
            <a:r>
              <a:rPr lang="ja-JP" altLang="en-US" dirty="0" smtClean="0"/>
              <a:t> </a:t>
            </a:r>
            <a:r>
              <a:rPr lang="en-US" altLang="ja-JP" dirty="0" smtClean="0"/>
              <a:t>/</a:t>
            </a:r>
            <a:r>
              <a:rPr lang="ja-JP" altLang="en-US" dirty="0" smtClean="0"/>
              <a:t> </a:t>
            </a:r>
            <a:r>
              <a:rPr lang="en-US" altLang="ja-JP" dirty="0" smtClean="0"/>
              <a:t>managed</a:t>
            </a:r>
            <a:r>
              <a:rPr lang="ja-JP" altLang="en-US" dirty="0" smtClean="0"/>
              <a:t> 双方のライブラリが呼べる</a:t>
            </a:r>
            <a:endParaRPr lang="en-US" altLang="ja-JP" dirty="0" smtClean="0"/>
          </a:p>
          <a:p>
            <a:r>
              <a:rPr lang="ja-JP" altLang="en-US" dirty="0" smtClean="0"/>
              <a:t>拡張性は相当のキャパあるけど</a:t>
            </a:r>
            <a:r>
              <a:rPr lang="en-US" altLang="ja-JP" dirty="0" smtClean="0"/>
              <a:t>…</a:t>
            </a:r>
            <a:r>
              <a:rPr lang="ja-JP" altLang="en-US" dirty="0" smtClean="0"/>
              <a:t>やりすぎは禁物</a:t>
            </a:r>
            <a:r>
              <a:rPr lang="en-US" altLang="ja-JP" dirty="0" smtClean="0"/>
              <a:t>?</a:t>
            </a:r>
          </a:p>
        </p:txBody>
      </p:sp>
      <p:sp>
        <p:nvSpPr>
          <p:cNvPr id="4" name="テキスト ボックス 3"/>
          <p:cNvSpPr txBox="1"/>
          <p:nvPr/>
        </p:nvSpPr>
        <p:spPr>
          <a:xfrm>
            <a:off x="1492624" y="4034118"/>
            <a:ext cx="6090129" cy="707886"/>
          </a:xfrm>
          <a:prstGeom prst="rect">
            <a:avLst/>
          </a:prstGeom>
          <a:noFill/>
        </p:spPr>
        <p:txBody>
          <a:bodyPr wrap="none" rtlCol="0">
            <a:spAutoFit/>
          </a:bodyPr>
          <a:lstStyle/>
          <a:p>
            <a:r>
              <a:rPr kumimoji="1" lang="ja-JP" altLang="en-US" sz="4000" b="1" dirty="0" smtClean="0">
                <a:solidFill>
                  <a:srgbClr val="FF0000"/>
                </a:solidFill>
              </a:rPr>
              <a:t>無理して使うもんじゃないよ</a:t>
            </a:r>
            <a:endParaRPr kumimoji="1" lang="ja-JP" altLang="en-US"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altLang="ja-JP" dirty="0" smtClean="0"/>
              <a:t>C/C++:</a:t>
            </a:r>
            <a:r>
              <a:rPr kumimoji="1" lang="ja-JP" altLang="en-US" dirty="0" smtClean="0"/>
              <a:t>規模感</a:t>
            </a:r>
            <a:endParaRPr kumimoji="1" lang="ja-JP" altLang="en-US" dirty="0"/>
          </a:p>
        </p:txBody>
      </p:sp>
      <p:sp>
        <p:nvSpPr>
          <p:cNvPr id="3" name="テキスト プレースホルダ 2"/>
          <p:cNvSpPr>
            <a:spLocks noGrp="1"/>
          </p:cNvSpPr>
          <p:nvPr>
            <p:ph type="body" idx="1"/>
          </p:nvPr>
        </p:nvSpPr>
        <p:spPr>
          <a:xfrm>
            <a:off x="382588" y="1414464"/>
            <a:ext cx="8380412" cy="1304973"/>
          </a:xfrm>
        </p:spPr>
        <p:txBody>
          <a:bodyPr/>
          <a:lstStyle/>
          <a:p>
            <a:r>
              <a:rPr lang="ja-JP" altLang="en-US" dirty="0" smtClean="0"/>
              <a:t>少人数でのスペシャリストによる開発</a:t>
            </a:r>
            <a:endParaRPr lang="en-US" altLang="ja-JP" dirty="0" smtClean="0"/>
          </a:p>
          <a:p>
            <a:r>
              <a:rPr lang="ja-JP" altLang="en-US" dirty="0" smtClean="0"/>
              <a:t>コアコンポーネントの開発</a:t>
            </a:r>
            <a:endParaRPr lang="en-US" altLang="ja-JP" dirty="0" smtClean="0"/>
          </a:p>
          <a:p>
            <a:r>
              <a:rPr lang="ja-JP" altLang="en-US" dirty="0" smtClean="0"/>
              <a:t>全体性能</a:t>
            </a:r>
            <a:r>
              <a:rPr lang="en-US" altLang="ja-JP" dirty="0" smtClean="0"/>
              <a:t>(</a:t>
            </a:r>
            <a:r>
              <a:rPr lang="ja-JP" altLang="en-US" dirty="0" smtClean="0"/>
              <a:t>レスポンスとパフォーマンス</a:t>
            </a:r>
            <a:r>
              <a:rPr lang="en-US" altLang="ja-JP" dirty="0" smtClean="0"/>
              <a:t>)</a:t>
            </a:r>
            <a:r>
              <a:rPr lang="ja-JP" altLang="en-US" dirty="0" smtClean="0"/>
              <a:t>を必要とするもの</a:t>
            </a:r>
            <a:endParaRPr lang="en-US" altLang="ja-JP"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altLang="ja-JP" dirty="0" smtClean="0"/>
              <a:t>C</a:t>
            </a:r>
            <a:r>
              <a:rPr kumimoji="1" lang="ja-JP" altLang="en-US" dirty="0" smtClean="0"/>
              <a:t>＃ </a:t>
            </a:r>
            <a:r>
              <a:rPr kumimoji="1" altLang="ja-JP" dirty="0" smtClean="0"/>
              <a:t>:</a:t>
            </a:r>
            <a:r>
              <a:rPr kumimoji="1" lang="ja-JP" altLang="en-US" dirty="0" smtClean="0"/>
              <a:t>規模感</a:t>
            </a:r>
            <a:endParaRPr kumimoji="1" lang="ja-JP" altLang="en-US" dirty="0"/>
          </a:p>
        </p:txBody>
      </p:sp>
      <p:sp>
        <p:nvSpPr>
          <p:cNvPr id="3" name="テキスト プレースホルダ 2"/>
          <p:cNvSpPr>
            <a:spLocks noGrp="1"/>
          </p:cNvSpPr>
          <p:nvPr>
            <p:ph type="body" idx="1"/>
          </p:nvPr>
        </p:nvSpPr>
        <p:spPr>
          <a:xfrm>
            <a:off x="382588" y="1414464"/>
            <a:ext cx="8380412" cy="2277547"/>
          </a:xfrm>
        </p:spPr>
        <p:txBody>
          <a:bodyPr/>
          <a:lstStyle/>
          <a:p>
            <a:r>
              <a:rPr lang="ja-JP" altLang="en-US" dirty="0" smtClean="0"/>
              <a:t>多人数での画面・帳票を多く含む開発</a:t>
            </a:r>
            <a:endParaRPr lang="en-US" altLang="ja-JP" dirty="0" smtClean="0"/>
          </a:p>
          <a:p>
            <a:r>
              <a:rPr lang="en-US" altLang="ja-JP" dirty="0" smtClean="0"/>
              <a:t>UI</a:t>
            </a:r>
            <a:r>
              <a:rPr lang="ja-JP" altLang="en-US" dirty="0" smtClean="0"/>
              <a:t>ベースで高速性能を求められないもの</a:t>
            </a:r>
            <a:endParaRPr lang="en-US" altLang="ja-JP" dirty="0" smtClean="0"/>
          </a:p>
          <a:p>
            <a:r>
              <a:rPr lang="ja-JP" altLang="en-US" dirty="0" smtClean="0"/>
              <a:t>画面・帳票とデータベースを中心とする業務</a:t>
            </a:r>
            <a:endParaRPr lang="en-US" altLang="ja-JP" dirty="0" smtClean="0"/>
          </a:p>
          <a:p>
            <a:r>
              <a:rPr lang="en-US" altLang="ja-JP" dirty="0" smtClean="0"/>
              <a:t>Web</a:t>
            </a:r>
            <a:r>
              <a:rPr lang="ja-JP" altLang="en-US" dirty="0" smtClean="0"/>
              <a:t>による多画面の開発</a:t>
            </a:r>
            <a:endParaRPr lang="en-US" altLang="ja-JP" dirty="0" smtClean="0"/>
          </a:p>
          <a:p>
            <a:r>
              <a:rPr lang="en-US" altLang="ja-JP" dirty="0" smtClean="0"/>
              <a:t>3</a:t>
            </a:r>
            <a:r>
              <a:rPr lang="ja-JP" altLang="en-US" dirty="0" smtClean="0"/>
              <a:t>層構造や</a:t>
            </a:r>
            <a:r>
              <a:rPr lang="en-US" altLang="ja-JP" dirty="0" smtClean="0"/>
              <a:t>SOAP</a:t>
            </a:r>
            <a:r>
              <a:rPr lang="ja-JP" altLang="en-US" dirty="0" smtClean="0"/>
              <a:t>・</a:t>
            </a:r>
            <a:r>
              <a:rPr lang="en-US" altLang="ja-JP" dirty="0" smtClean="0"/>
              <a:t>SOA</a:t>
            </a:r>
            <a:r>
              <a:rPr lang="ja-JP" altLang="en-US" dirty="0" smtClean="0"/>
              <a:t>など多くの資源を必要とする開発</a:t>
            </a:r>
            <a:endParaRPr lang="en-US" altLang="ja-JP"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altLang="ja-JP" dirty="0" smtClean="0"/>
              <a:t>C++</a:t>
            </a:r>
            <a:r>
              <a:rPr altLang="ja-JP" dirty="0" smtClean="0"/>
              <a:t>/CLI </a:t>
            </a:r>
            <a:r>
              <a:rPr kumimoji="1" altLang="ja-JP" dirty="0" smtClean="0"/>
              <a:t>:</a:t>
            </a:r>
            <a:r>
              <a:rPr kumimoji="1" lang="ja-JP" altLang="en-US" dirty="0" smtClean="0"/>
              <a:t>規模感</a:t>
            </a:r>
            <a:endParaRPr kumimoji="1" lang="ja-JP" altLang="en-US" dirty="0"/>
          </a:p>
        </p:txBody>
      </p:sp>
      <p:sp>
        <p:nvSpPr>
          <p:cNvPr id="3" name="テキスト プレースホルダ 2"/>
          <p:cNvSpPr>
            <a:spLocks noGrp="1"/>
          </p:cNvSpPr>
          <p:nvPr>
            <p:ph type="body" idx="1"/>
          </p:nvPr>
        </p:nvSpPr>
        <p:spPr>
          <a:xfrm>
            <a:off x="382588" y="1414464"/>
            <a:ext cx="8380412" cy="2277547"/>
          </a:xfrm>
        </p:spPr>
        <p:txBody>
          <a:bodyPr/>
          <a:lstStyle/>
          <a:p>
            <a:r>
              <a:rPr lang="en-US" altLang="ja-JP" dirty="0" smtClean="0"/>
              <a:t>(C/C++</a:t>
            </a:r>
            <a:r>
              <a:rPr lang="ja-JP" altLang="en-US" dirty="0" smtClean="0"/>
              <a:t>と同じく</a:t>
            </a:r>
            <a:r>
              <a:rPr lang="en-US" altLang="ja-JP" dirty="0" smtClean="0"/>
              <a:t>)</a:t>
            </a:r>
            <a:r>
              <a:rPr lang="ja-JP" altLang="en-US" dirty="0" smtClean="0"/>
              <a:t>少人数でのスペシャリストによる開発</a:t>
            </a:r>
            <a:endParaRPr lang="en-US" altLang="ja-JP" dirty="0" smtClean="0"/>
          </a:p>
          <a:p>
            <a:r>
              <a:rPr lang="en-US" altLang="ja-JP" dirty="0" smtClean="0"/>
              <a:t>native</a:t>
            </a:r>
            <a:r>
              <a:rPr lang="ja-JP" altLang="en-US" dirty="0" smtClean="0"/>
              <a:t>なコアコンポーネントと</a:t>
            </a:r>
            <a:r>
              <a:rPr lang="en-US" altLang="ja-JP" dirty="0" smtClean="0"/>
              <a:t>.NET</a:t>
            </a:r>
            <a:r>
              <a:rPr lang="ja-JP" altLang="en-US" dirty="0" smtClean="0"/>
              <a:t>との</a:t>
            </a:r>
            <a:r>
              <a:rPr lang="ja-JP" altLang="en-US" b="1" dirty="0" smtClean="0">
                <a:solidFill>
                  <a:srgbClr val="FF0000"/>
                </a:solidFill>
              </a:rPr>
              <a:t>仲介役</a:t>
            </a:r>
            <a:endParaRPr lang="en-US" altLang="ja-JP" b="1" dirty="0" smtClean="0">
              <a:solidFill>
                <a:srgbClr val="FF0000"/>
              </a:solidFill>
            </a:endParaRPr>
          </a:p>
          <a:p>
            <a:r>
              <a:rPr lang="en-US" altLang="ja-JP" dirty="0" smtClean="0"/>
              <a:t>IDE</a:t>
            </a:r>
            <a:r>
              <a:rPr lang="ja-JP" altLang="en-US" dirty="0" smtClean="0"/>
              <a:t>の生成する</a:t>
            </a:r>
            <a:r>
              <a:rPr lang="en-US" altLang="ja-JP" dirty="0" smtClean="0"/>
              <a:t>UI</a:t>
            </a:r>
            <a:r>
              <a:rPr lang="ja-JP" altLang="en-US" dirty="0" smtClean="0"/>
              <a:t>コードには問題あり</a:t>
            </a:r>
            <a:endParaRPr lang="en-US" altLang="ja-JP" dirty="0" smtClean="0"/>
          </a:p>
          <a:p>
            <a:pPr>
              <a:buNone/>
            </a:pPr>
            <a:r>
              <a:rPr lang="ja-JP" altLang="en-US" dirty="0" smtClean="0"/>
              <a:t>　　→ 「すべてを</a:t>
            </a:r>
            <a:r>
              <a:rPr lang="en-US" altLang="ja-JP" dirty="0" smtClean="0"/>
              <a:t>C++/CLI</a:t>
            </a:r>
            <a:r>
              <a:rPr lang="ja-JP" altLang="en-US" dirty="0" smtClean="0"/>
              <a:t>で実装」は</a:t>
            </a:r>
            <a:r>
              <a:rPr lang="ja-JP" altLang="en-US" b="1" dirty="0" smtClean="0">
                <a:solidFill>
                  <a:srgbClr val="FF0000"/>
                </a:solidFill>
              </a:rPr>
              <a:t>お勧めしない</a:t>
            </a:r>
            <a:r>
              <a:rPr lang="en-US" altLang="ja-JP" b="1" dirty="0" smtClean="0">
                <a:solidFill>
                  <a:srgbClr val="FF0000"/>
                </a:solidFill>
              </a:rPr>
              <a:t>!</a:t>
            </a:r>
          </a:p>
          <a:p>
            <a:pPr>
              <a:buNone/>
            </a:pPr>
            <a:r>
              <a:rPr lang="en-US" altLang="ja-JP" b="1" dirty="0" smtClean="0">
                <a:solidFill>
                  <a:srgbClr val="FF0000"/>
                </a:solidFill>
              </a:rPr>
              <a:t>           </a:t>
            </a:r>
            <a:r>
              <a:rPr lang="en-US" altLang="ja-JP" dirty="0" smtClean="0">
                <a:solidFill>
                  <a:schemeClr val="tx1">
                    <a:lumMod val="95000"/>
                  </a:schemeClr>
                </a:solidFill>
              </a:rPr>
              <a:t>(WPF</a:t>
            </a:r>
            <a:r>
              <a:rPr lang="ja-JP" altLang="en-US" dirty="0" smtClean="0">
                <a:solidFill>
                  <a:schemeClr val="tx1">
                    <a:lumMod val="95000"/>
                  </a:schemeClr>
                </a:solidFill>
              </a:rPr>
              <a:t>とほほ－だし</a:t>
            </a:r>
            <a:r>
              <a:rPr lang="en-US" altLang="ja-JP" dirty="0" smtClean="0">
                <a:solidFill>
                  <a:schemeClr val="tx1">
                    <a:lumMod val="95000"/>
                  </a:schemeClr>
                </a:solidFill>
              </a:rPr>
              <a:t>…)</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altLang="ja-JP" dirty="0" smtClean="0"/>
              <a:t>C/C++</a:t>
            </a:r>
            <a:r>
              <a:rPr kumimoji="1" lang="ja-JP" altLang="en-US" dirty="0" smtClean="0"/>
              <a:t> </a:t>
            </a:r>
            <a:r>
              <a:rPr kumimoji="1" altLang="ja-JP" dirty="0" smtClean="0"/>
              <a:t>:</a:t>
            </a:r>
            <a:r>
              <a:rPr kumimoji="1" lang="ja-JP" altLang="en-US" dirty="0" smtClean="0"/>
              <a:t>得意分野</a:t>
            </a:r>
            <a:endParaRPr kumimoji="1" lang="ja-JP" altLang="en-US" dirty="0"/>
          </a:p>
        </p:txBody>
      </p:sp>
      <p:sp>
        <p:nvSpPr>
          <p:cNvPr id="3" name="テキスト プレースホルダ 2"/>
          <p:cNvSpPr>
            <a:spLocks noGrp="1"/>
          </p:cNvSpPr>
          <p:nvPr>
            <p:ph type="body" idx="1"/>
          </p:nvPr>
        </p:nvSpPr>
        <p:spPr>
          <a:xfrm>
            <a:off x="382588" y="1414464"/>
            <a:ext cx="8380412" cy="3250121"/>
          </a:xfrm>
        </p:spPr>
        <p:txBody>
          <a:bodyPr/>
          <a:lstStyle/>
          <a:p>
            <a:r>
              <a:rPr lang="en-US" altLang="ja-JP" dirty="0" smtClean="0"/>
              <a:t>OS </a:t>
            </a:r>
            <a:r>
              <a:rPr lang="ja-JP" altLang="en-US" dirty="0" smtClean="0"/>
              <a:t>やドライバとの直接的な連携部分</a:t>
            </a:r>
            <a:endParaRPr lang="en-US" altLang="ja-JP" dirty="0" smtClean="0"/>
          </a:p>
          <a:p>
            <a:r>
              <a:rPr lang="en-US" altLang="ja-JP" dirty="0" smtClean="0"/>
              <a:t>OLE </a:t>
            </a:r>
            <a:r>
              <a:rPr lang="ja-JP" altLang="en-US" dirty="0" smtClean="0"/>
              <a:t>クライアント</a:t>
            </a:r>
            <a:r>
              <a:rPr lang="en-US" altLang="ja-JP" dirty="0" smtClean="0"/>
              <a:t>/</a:t>
            </a:r>
            <a:r>
              <a:rPr lang="ja-JP" altLang="en-US" dirty="0" smtClean="0"/>
              <a:t>サーバー</a:t>
            </a:r>
            <a:r>
              <a:rPr lang="en-US" altLang="ja-JP" dirty="0" smtClean="0"/>
              <a:t>/</a:t>
            </a:r>
            <a:r>
              <a:rPr lang="ja-JP" altLang="en-US" dirty="0" smtClean="0"/>
              <a:t>オートメーションサーバー</a:t>
            </a:r>
            <a:endParaRPr lang="en-US" altLang="ja-JP" dirty="0" smtClean="0"/>
          </a:p>
          <a:p>
            <a:r>
              <a:rPr lang="en-US" altLang="ja-JP" dirty="0" smtClean="0"/>
              <a:t>Shell</a:t>
            </a:r>
            <a:r>
              <a:rPr lang="ja-JP" altLang="en-US" dirty="0" smtClean="0"/>
              <a:t> </a:t>
            </a:r>
            <a:r>
              <a:rPr lang="en-US" altLang="ja-JP" dirty="0" smtClean="0"/>
              <a:t>-</a:t>
            </a:r>
            <a:r>
              <a:rPr lang="ja-JP" altLang="en-US" dirty="0" smtClean="0"/>
              <a:t> </a:t>
            </a:r>
            <a:r>
              <a:rPr lang="en-US" altLang="ja-JP" dirty="0" smtClean="0"/>
              <a:t>Extension</a:t>
            </a:r>
            <a:r>
              <a:rPr lang="ja-JP" altLang="en-US" dirty="0" smtClean="0"/>
              <a:t> </a:t>
            </a:r>
            <a:endParaRPr lang="en-US" altLang="ja-JP" dirty="0" smtClean="0"/>
          </a:p>
          <a:p>
            <a:r>
              <a:rPr lang="ja-JP" altLang="en-US" dirty="0" smtClean="0"/>
              <a:t>グローバルフック</a:t>
            </a:r>
            <a:endParaRPr lang="en-US" altLang="ja-JP" dirty="0" smtClean="0"/>
          </a:p>
          <a:p>
            <a:r>
              <a:rPr lang="ja-JP" altLang="en-US" dirty="0" smtClean="0"/>
              <a:t>デバイスドライバ</a:t>
            </a:r>
            <a:endParaRPr lang="en-US" altLang="ja-JP" dirty="0" smtClean="0"/>
          </a:p>
          <a:p>
            <a:r>
              <a:rPr lang="ja-JP" altLang="en-US" dirty="0" smtClean="0"/>
              <a:t>インストーラ</a:t>
            </a:r>
            <a:endParaRPr lang="en-US" altLang="ja-JP" dirty="0" smtClean="0"/>
          </a:p>
          <a:p>
            <a:r>
              <a:rPr kumimoji="1" lang="en-US" altLang="ja-JP" dirty="0" err="1" smtClean="0"/>
              <a:t>Bootstrapper</a:t>
            </a:r>
            <a:r>
              <a:rPr kumimoji="1" lang="ja-JP" altLang="en-US" dirty="0" smtClean="0"/>
              <a:t> </a:t>
            </a:r>
            <a:r>
              <a:rPr kumimoji="1" lang="en-US" altLang="ja-JP" dirty="0" smtClean="0"/>
              <a:t>(</a:t>
            </a:r>
            <a:r>
              <a:rPr kumimoji="1" lang="ja-JP" altLang="en-US" dirty="0" smtClean="0"/>
              <a:t>インストーラ起動アプリ</a:t>
            </a:r>
            <a:r>
              <a:rPr kumimoji="1" lang="en-US" altLang="ja-JP" dirty="0" smtClean="0"/>
              <a:t>)</a:t>
            </a:r>
            <a:endParaRPr kumimoji="1" lang="ja-JP" alt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altLang="ja-JP" dirty="0" smtClean="0"/>
              <a:t>C</a:t>
            </a:r>
            <a:r>
              <a:rPr kumimoji="1" lang="ja-JP" altLang="en-US" dirty="0" smtClean="0"/>
              <a:t>＃ </a:t>
            </a:r>
            <a:r>
              <a:rPr kumimoji="1" altLang="ja-JP" dirty="0" smtClean="0"/>
              <a:t>:</a:t>
            </a:r>
            <a:r>
              <a:rPr kumimoji="1" lang="ja-JP" altLang="en-US" dirty="0" smtClean="0"/>
              <a:t>得意分野</a:t>
            </a:r>
            <a:endParaRPr kumimoji="1" lang="ja-JP" altLang="en-US" dirty="0"/>
          </a:p>
        </p:txBody>
      </p:sp>
      <p:sp>
        <p:nvSpPr>
          <p:cNvPr id="3" name="テキスト プレースホルダ 2"/>
          <p:cNvSpPr>
            <a:spLocks noGrp="1"/>
          </p:cNvSpPr>
          <p:nvPr>
            <p:ph type="body" idx="1"/>
          </p:nvPr>
        </p:nvSpPr>
        <p:spPr>
          <a:xfrm>
            <a:off x="382588" y="1414464"/>
            <a:ext cx="8380412" cy="2277547"/>
          </a:xfrm>
        </p:spPr>
        <p:txBody>
          <a:bodyPr/>
          <a:lstStyle/>
          <a:p>
            <a:r>
              <a:rPr lang="ja-JP" altLang="en-US" dirty="0" smtClean="0"/>
              <a:t>なんといっても </a:t>
            </a:r>
            <a:r>
              <a:rPr lang="en-US" altLang="ja-JP" dirty="0" smtClean="0"/>
              <a:t>RAD</a:t>
            </a:r>
            <a:r>
              <a:rPr lang="ja-JP" altLang="en-US" dirty="0" smtClean="0"/>
              <a:t> 環境による簡単な開発</a:t>
            </a:r>
            <a:endParaRPr lang="en-US" altLang="ja-JP" dirty="0" smtClean="0"/>
          </a:p>
          <a:p>
            <a:r>
              <a:rPr kumimoji="1" lang="ja-JP" altLang="en-US" dirty="0" smtClean="0"/>
              <a:t>多人数でのチーム開発</a:t>
            </a:r>
            <a:endParaRPr kumimoji="1" lang="en-US" altLang="ja-JP" dirty="0" smtClean="0"/>
          </a:p>
          <a:p>
            <a:r>
              <a:rPr lang="en-US" altLang="ja-JP" dirty="0" smtClean="0"/>
              <a:t>UI</a:t>
            </a:r>
            <a:r>
              <a:rPr lang="ja-JP" altLang="en-US" dirty="0" smtClean="0"/>
              <a:t>とデータベース中心の開発</a:t>
            </a:r>
            <a:endParaRPr kumimoji="1" lang="en-US" altLang="ja-JP" dirty="0" smtClean="0"/>
          </a:p>
          <a:p>
            <a:r>
              <a:rPr kumimoji="1" lang="ja-JP" altLang="en-US" dirty="0" smtClean="0"/>
              <a:t>新技術のおためしの場として</a:t>
            </a:r>
            <a:endParaRPr kumimoji="1" lang="en-US" altLang="ja-JP" dirty="0" smtClean="0"/>
          </a:p>
          <a:p>
            <a:endParaRPr kumimoji="1" lang="ja-JP" alt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altLang="ja-JP" dirty="0" smtClean="0"/>
              <a:t>C++/CLI:</a:t>
            </a:r>
            <a:r>
              <a:rPr kumimoji="1" lang="ja-JP" altLang="en-US" dirty="0" smtClean="0"/>
              <a:t>得意分野</a:t>
            </a:r>
            <a:endParaRPr kumimoji="1" lang="ja-JP" altLang="en-US" dirty="0"/>
          </a:p>
        </p:txBody>
      </p:sp>
      <p:sp>
        <p:nvSpPr>
          <p:cNvPr id="3" name="テキスト プレースホルダ 2"/>
          <p:cNvSpPr>
            <a:spLocks noGrp="1"/>
          </p:cNvSpPr>
          <p:nvPr>
            <p:ph type="body" idx="1"/>
          </p:nvPr>
        </p:nvSpPr>
        <p:spPr>
          <a:xfrm>
            <a:off x="382588" y="1414464"/>
            <a:ext cx="8380412" cy="3540969"/>
          </a:xfrm>
        </p:spPr>
        <p:txBody>
          <a:bodyPr/>
          <a:lstStyle/>
          <a:p>
            <a:r>
              <a:rPr lang="ja-JP" altLang="en-US" dirty="0" smtClean="0"/>
              <a:t>なんといっても </a:t>
            </a:r>
            <a:r>
              <a:rPr lang="en-US" altLang="ja-JP" dirty="0" smtClean="0"/>
              <a:t>native</a:t>
            </a:r>
            <a:r>
              <a:rPr lang="ja-JP" altLang="en-US" dirty="0" smtClean="0"/>
              <a:t> </a:t>
            </a:r>
            <a:r>
              <a:rPr lang="en-US" altLang="ja-JP" dirty="0" smtClean="0"/>
              <a:t>/</a:t>
            </a:r>
            <a:r>
              <a:rPr lang="ja-JP" altLang="en-US" dirty="0" smtClean="0"/>
              <a:t> </a:t>
            </a:r>
            <a:r>
              <a:rPr lang="en-US" altLang="ja-JP" dirty="0" smtClean="0"/>
              <a:t>managed</a:t>
            </a:r>
            <a:r>
              <a:rPr lang="ja-JP" altLang="en-US" dirty="0" smtClean="0"/>
              <a:t> の</a:t>
            </a:r>
            <a:r>
              <a:rPr lang="ja-JP" altLang="en-US" b="1" dirty="0" smtClean="0">
                <a:solidFill>
                  <a:srgbClr val="FF0000"/>
                </a:solidFill>
              </a:rPr>
              <a:t>仲介役</a:t>
            </a:r>
            <a:endParaRPr lang="en-US" altLang="ja-JP" b="1" dirty="0" smtClean="0">
              <a:solidFill>
                <a:srgbClr val="FF0000"/>
              </a:solidFill>
            </a:endParaRPr>
          </a:p>
          <a:p>
            <a:pPr lvl="1"/>
            <a:r>
              <a:rPr lang="ja-JP" altLang="en-US" dirty="0" smtClean="0"/>
              <a:t>既存 </a:t>
            </a:r>
            <a:r>
              <a:rPr lang="en-US" altLang="ja-JP" dirty="0" smtClean="0"/>
              <a:t>legacy</a:t>
            </a:r>
            <a:r>
              <a:rPr lang="ja-JP" altLang="en-US" dirty="0" smtClean="0"/>
              <a:t> ライブラリの </a:t>
            </a:r>
            <a:r>
              <a:rPr lang="en-US" altLang="ja-JP" dirty="0" smtClean="0"/>
              <a:t>.NET</a:t>
            </a:r>
            <a:r>
              <a:rPr lang="ja-JP" altLang="en-US" dirty="0" smtClean="0"/>
              <a:t> </a:t>
            </a:r>
            <a:r>
              <a:rPr lang="ja-JP" altLang="en-US" dirty="0" err="1" smtClean="0"/>
              <a:t>での</a:t>
            </a:r>
            <a:r>
              <a:rPr lang="ja-JP" altLang="en-US" dirty="0" smtClean="0"/>
              <a:t>利用</a:t>
            </a:r>
            <a:endParaRPr lang="en-US" altLang="ja-JP" dirty="0" smtClean="0"/>
          </a:p>
          <a:p>
            <a:pPr lvl="1"/>
            <a:r>
              <a:rPr lang="en-US" altLang="ja-JP" dirty="0" smtClean="0"/>
              <a:t>.NET</a:t>
            </a:r>
            <a:r>
              <a:rPr lang="ja-JP" altLang="en-US" dirty="0" smtClean="0"/>
              <a:t> 化のための薄いラッパー</a:t>
            </a:r>
            <a:endParaRPr lang="en-US" altLang="ja-JP" dirty="0" smtClean="0"/>
          </a:p>
          <a:p>
            <a:r>
              <a:rPr lang="en-US" altLang="ja-JP" dirty="0" smtClean="0"/>
              <a:t>C/C++</a:t>
            </a:r>
            <a:r>
              <a:rPr lang="ja-JP" altLang="en-US" dirty="0" smtClean="0"/>
              <a:t> コードの </a:t>
            </a:r>
            <a:r>
              <a:rPr lang="en-US" altLang="ja-JP" dirty="0" smtClean="0"/>
              <a:t>.NET</a:t>
            </a:r>
            <a:r>
              <a:rPr lang="ja-JP" altLang="en-US" dirty="0" smtClean="0"/>
              <a:t> </a:t>
            </a:r>
            <a:r>
              <a:rPr lang="ja-JP" altLang="en-US" dirty="0" err="1" smtClean="0"/>
              <a:t>への</a:t>
            </a:r>
            <a:r>
              <a:rPr lang="ja-JP" altLang="en-US" dirty="0" smtClean="0"/>
              <a:t>移植 </a:t>
            </a:r>
            <a:endParaRPr lang="en-US" altLang="ja-JP" dirty="0" smtClean="0"/>
          </a:p>
          <a:p>
            <a:pPr>
              <a:buNone/>
            </a:pPr>
            <a:r>
              <a:rPr lang="ja-JP" altLang="en-US" dirty="0" smtClean="0"/>
              <a:t>　　↑ 文法は </a:t>
            </a:r>
            <a:r>
              <a:rPr lang="en-US" altLang="ja-JP" dirty="0" smtClean="0">
                <a:solidFill>
                  <a:srgbClr val="FF0000"/>
                </a:solidFill>
              </a:rPr>
              <a:t>C#</a:t>
            </a:r>
            <a:r>
              <a:rPr lang="ja-JP" altLang="en-US" dirty="0" smtClean="0">
                <a:solidFill>
                  <a:srgbClr val="FF0000"/>
                </a:solidFill>
              </a:rPr>
              <a:t> チック</a:t>
            </a:r>
            <a:r>
              <a:rPr lang="ja-JP" altLang="en-US" dirty="0" smtClean="0"/>
              <a:t>な</a:t>
            </a:r>
            <a:r>
              <a:rPr lang="en-US" altLang="ja-JP" dirty="0" smtClean="0"/>
              <a:t>C++</a:t>
            </a:r>
          </a:p>
          <a:p>
            <a:pPr lvl="1"/>
            <a:r>
              <a:rPr lang="en-US" altLang="ja-JP" dirty="0" smtClean="0"/>
              <a:t>STL/CLR</a:t>
            </a:r>
            <a:r>
              <a:rPr lang="ja-JP" altLang="en-US" dirty="0" smtClean="0"/>
              <a:t> </a:t>
            </a:r>
            <a:r>
              <a:rPr lang="en-US" altLang="ja-JP" dirty="0" smtClean="0"/>
              <a:t>, </a:t>
            </a:r>
            <a:r>
              <a:rPr lang="en-US" dirty="0" smtClean="0"/>
              <a:t>marshaling library</a:t>
            </a:r>
            <a:r>
              <a:rPr lang="ja-JP" altLang="en-US" dirty="0" smtClean="0"/>
              <a:t> など、手駒は十分♪</a:t>
            </a:r>
            <a:endParaRPr lang="en-US" altLang="ja-JP" dirty="0" smtClean="0"/>
          </a:p>
          <a:p>
            <a:r>
              <a:rPr lang="en-US" altLang="ja-JP" dirty="0" smtClean="0"/>
              <a:t>C++</a:t>
            </a:r>
            <a:r>
              <a:rPr lang="ja-JP" altLang="en-US" dirty="0" smtClean="0"/>
              <a:t>感覚で </a:t>
            </a:r>
            <a:r>
              <a:rPr lang="en-US" altLang="ja-JP" dirty="0" smtClean="0"/>
              <a:t>.NET Programming</a:t>
            </a:r>
            <a:r>
              <a:rPr lang="ja-JP" altLang="en-US" dirty="0" smtClean="0"/>
              <a:t> </a:t>
            </a:r>
            <a:endParaRPr lang="en-US" altLang="ja-JP" dirty="0" smtClean="0"/>
          </a:p>
          <a:p>
            <a:endParaRPr lang="ja-JP" altLang="en-US" b="1" dirty="0">
              <a:solidFill>
                <a:srgbClr val="FF0000"/>
              </a:solidFill>
            </a:endParaRPr>
          </a:p>
        </p:txBody>
      </p:sp>
      <p:sp>
        <p:nvSpPr>
          <p:cNvPr id="5" name="テキスト ボックス 4"/>
          <p:cNvSpPr txBox="1"/>
          <p:nvPr/>
        </p:nvSpPr>
        <p:spPr>
          <a:xfrm>
            <a:off x="2070846" y="4961966"/>
            <a:ext cx="4459875" cy="707886"/>
          </a:xfrm>
          <a:prstGeom prst="rect">
            <a:avLst/>
          </a:prstGeom>
          <a:noFill/>
        </p:spPr>
        <p:txBody>
          <a:bodyPr wrap="none" rtlCol="0">
            <a:spAutoFit/>
          </a:bodyPr>
          <a:lstStyle/>
          <a:p>
            <a:r>
              <a:rPr kumimoji="1" lang="ja-JP" altLang="en-US" sz="4000" b="1" dirty="0" smtClean="0">
                <a:solidFill>
                  <a:srgbClr val="FF0000"/>
                </a:solidFill>
              </a:rPr>
              <a:t>まずは名脇役として</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822900" y="3072214"/>
            <a:ext cx="662922" cy="514686"/>
          </a:xfrm>
          <a:prstGeom prst="rect">
            <a:avLst/>
          </a:prstGeom>
          <a:noFill/>
        </p:spPr>
      </p:pic>
      <p:sp>
        <p:nvSpPr>
          <p:cNvPr id="13" name="Text Placeholder 12"/>
          <p:cNvSpPr>
            <a:spLocks noGrp="1"/>
          </p:cNvSpPr>
          <p:nvPr>
            <p:ph type="body" sz="quarter" idx="10"/>
          </p:nvPr>
        </p:nvSpPr>
        <p:spPr>
          <a:xfrm>
            <a:off x="695418" y="1419283"/>
            <a:ext cx="7689851" cy="1384995"/>
          </a:xfrm>
        </p:spPr>
        <p:txBody>
          <a:bodyPr/>
          <a:lstStyle/>
          <a:p>
            <a:r>
              <a:rPr dirty="0" smtClean="0">
                <a:effectLst>
                  <a:outerShdw blurRad="50800" dist="38100" dir="2700000" algn="tl" rotWithShape="0">
                    <a:schemeClr val="tx1">
                      <a:alpha val="40000"/>
                    </a:schemeClr>
                  </a:outerShdw>
                </a:effectLst>
              </a:rPr>
              <a:t>demo</a:t>
            </a:r>
            <a:endParaRPr lang="en-US" dirty="0">
              <a:effectLst>
                <a:outerShdw blurRad="50800" dist="38100" dir="2700000" algn="tl" rotWithShape="0">
                  <a:schemeClr val="tx1">
                    <a:alpha val="40000"/>
                  </a:schemeClr>
                </a:outerShdw>
              </a:effectLst>
            </a:endParaRPr>
          </a:p>
        </p:txBody>
      </p:sp>
      <p:sp>
        <p:nvSpPr>
          <p:cNvPr id="8" name="Subtitle 7"/>
          <p:cNvSpPr>
            <a:spLocks noGrp="1"/>
          </p:cNvSpPr>
          <p:nvPr>
            <p:ph type="subTitle" idx="1"/>
          </p:nvPr>
        </p:nvSpPr>
        <p:spPr>
          <a:xfrm>
            <a:off x="349623" y="4650696"/>
            <a:ext cx="8633012" cy="1144929"/>
          </a:xfrm>
        </p:spPr>
        <p:txBody>
          <a:bodyPr vert="horz" wrap="square" lIns="0" tIns="0" rIns="0" bIns="0" rtlCol="0">
            <a:spAutoFit/>
            <a:sp3d extrusionH="57150">
              <a:bevelT w="12700" h="12700"/>
            </a:sp3d>
          </a:bodyPr>
          <a:lstStyle/>
          <a:p>
            <a:r>
              <a:rPr lang="ja-JP" altLang="en-US" dirty="0" smtClean="0"/>
              <a:t>とっちゃん　高萩 俊行</a:t>
            </a:r>
            <a:r>
              <a:rPr lang="ja-JP" altLang="en-US" b="1" dirty="0" smtClean="0"/>
              <a:t> </a:t>
            </a:r>
            <a:r>
              <a:rPr altLang="ja-JP" b="1" dirty="0" smtClean="0"/>
              <a:t>Microsoft MVP </a:t>
            </a:r>
            <a:r>
              <a:rPr b="1" dirty="0" smtClean="0"/>
              <a:t>Windows - SDK </a:t>
            </a:r>
            <a:endParaRPr altLang="ja-JP" dirty="0" smtClean="0"/>
          </a:p>
          <a:p>
            <a:r>
              <a:rPr lang="el-GR" altLang="ja-JP" dirty="0" smtClean="0"/>
              <a:t>επιστημη</a:t>
            </a:r>
            <a:r>
              <a:rPr lang="ja-JP" altLang="el-GR" dirty="0" smtClean="0"/>
              <a:t>　</a:t>
            </a:r>
            <a:r>
              <a:rPr lang="el-GR" altLang="ja-JP" dirty="0" smtClean="0"/>
              <a:t>	</a:t>
            </a:r>
            <a:r>
              <a:rPr lang="ja-JP" altLang="en-US" dirty="0" smtClean="0"/>
              <a:t>福田 文紀 </a:t>
            </a:r>
            <a:r>
              <a:rPr altLang="ja-JP" b="1" dirty="0" smtClean="0"/>
              <a:t>Microsoft MVP Visual C++</a:t>
            </a:r>
          </a:p>
          <a:p>
            <a:r>
              <a:rPr lang="ja-JP" altLang="en-US" dirty="0" smtClean="0"/>
              <a:t>えムナウ　	児玉 宏之 </a:t>
            </a:r>
            <a:r>
              <a:rPr altLang="ja-JP" b="1" dirty="0" smtClean="0"/>
              <a:t>Microsoft MVP Visual C#</a:t>
            </a:r>
            <a:endParaRPr altLang="ja-JP" dirty="0" smtClean="0"/>
          </a:p>
        </p:txBody>
      </p:sp>
      <p:sp>
        <p:nvSpPr>
          <p:cNvPr id="6" name="Title 5"/>
          <p:cNvSpPr>
            <a:spLocks noGrp="1"/>
          </p:cNvSpPr>
          <p:nvPr>
            <p:ph type="ctrTitle"/>
          </p:nvPr>
        </p:nvSpPr>
        <p:spPr/>
        <p:txBody>
          <a:bodyPr/>
          <a:lstStyle/>
          <a:p>
            <a:r>
              <a:rPr altLang="ja-JP" dirty="0" smtClean="0"/>
              <a:t>3</a:t>
            </a:r>
            <a:r>
              <a:rPr lang="ja-JP" altLang="en-US" dirty="0" smtClean="0"/>
              <a:t>人がこう思う使いどころ</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blackWhite">
          <a:xfrm>
            <a:off x="368299" y="1033670"/>
            <a:ext cx="8407401" cy="5597318"/>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1"/>
          <p:cNvSpPr>
            <a:spLocks noGrp="1"/>
          </p:cNvSpPr>
          <p:nvPr>
            <p:ph type="title"/>
          </p:nvPr>
        </p:nvSpPr>
        <p:spPr/>
        <p:txBody>
          <a:bodyPr/>
          <a:lstStyle/>
          <a:p>
            <a:r>
              <a:rPr altLang="ja-JP" dirty="0" smtClean="0"/>
              <a:t>DEMO</a:t>
            </a:r>
            <a:r>
              <a:rPr lang="ja-JP" altLang="en-US" dirty="0" smtClean="0"/>
              <a:t>のからくり</a:t>
            </a:r>
            <a:endParaRPr lang="en-US" dirty="0">
              <a:effectLst>
                <a:outerShdw blurRad="50800" dist="38100" dir="2700000" algn="tl" rotWithShape="0">
                  <a:schemeClr val="tx1">
                    <a:lumMod val="95000"/>
                    <a:alpha val="40000"/>
                  </a:schemeClr>
                </a:outerShdw>
              </a:effectLst>
              <a:latin typeface="メイリオ" pitchFamily="50" charset="-128"/>
              <a:ea typeface="メイリオ" pitchFamily="50" charset="-128"/>
            </a:endParaRPr>
          </a:p>
        </p:txBody>
      </p:sp>
      <p:sp>
        <p:nvSpPr>
          <p:cNvPr id="7" name="角丸四角形 6"/>
          <p:cNvSpPr/>
          <p:nvPr/>
        </p:nvSpPr>
        <p:spPr bwMode="blackGray">
          <a:xfrm>
            <a:off x="860612" y="4531659"/>
            <a:ext cx="6131859" cy="1532965"/>
          </a:xfrm>
          <a:prstGeom prst="roundRect">
            <a:avLst/>
          </a:prstGeom>
          <a:solidFill>
            <a:schemeClr val="tx2">
              <a:lumMod val="75000"/>
            </a:schemeClr>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altLang="ja-JP" sz="3200" b="0" i="0" u="none" strike="noStrike" cap="none" normalizeH="0" baseline="0" dirty="0" smtClean="0">
                <a:solidFill>
                  <a:srgbClr val="FF0000"/>
                </a:solidFill>
                <a:effectLst>
                  <a:outerShdw blurRad="38100" dist="38100" dir="2700000" algn="tl">
                    <a:srgbClr val="000000">
                      <a:alpha val="43137"/>
                    </a:srgbClr>
                  </a:outerShdw>
                </a:effectLst>
              </a:rPr>
              <a:t>C++</a:t>
            </a:r>
            <a:endParaRPr kumimoji="0" lang="ja-JP" altLang="en-US" sz="2800" b="0" i="0" u="none" strike="noStrike" cap="none" normalizeH="0" baseline="0" dirty="0" smtClean="0">
              <a:solidFill>
                <a:srgbClr val="FF0000"/>
              </a:solidFill>
              <a:effectLst>
                <a:outerShdw blurRad="38100" dist="38100" dir="2700000" algn="tl">
                  <a:srgbClr val="000000">
                    <a:alpha val="43137"/>
                  </a:srgbClr>
                </a:outerShdw>
              </a:effectLst>
            </a:endParaRPr>
          </a:p>
        </p:txBody>
      </p:sp>
      <p:sp>
        <p:nvSpPr>
          <p:cNvPr id="8" name="角丸四角形 7"/>
          <p:cNvSpPr/>
          <p:nvPr/>
        </p:nvSpPr>
        <p:spPr bwMode="blackGray">
          <a:xfrm>
            <a:off x="824754" y="1739153"/>
            <a:ext cx="2268070" cy="1532965"/>
          </a:xfrm>
          <a:prstGeom prst="roundRect">
            <a:avLst/>
          </a:prstGeom>
          <a:solidFill>
            <a:schemeClr val="accent2">
              <a:lumMod val="60000"/>
              <a:lumOff val="40000"/>
            </a:schemeClr>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altLang="ja-JP" sz="3600" b="0" i="0" u="none" strike="noStrike" cap="none" normalizeH="0" baseline="0" dirty="0" smtClean="0">
                <a:solidFill>
                  <a:srgbClr val="FF0000"/>
                </a:solidFill>
                <a:effectLst>
                  <a:outerShdw blurRad="38100" dist="38100" dir="2700000" algn="tl">
                    <a:srgbClr val="000000">
                      <a:alpha val="43137"/>
                    </a:srgbClr>
                  </a:outerShdw>
                </a:effectLst>
              </a:rPr>
              <a:t>C#</a:t>
            </a:r>
            <a:endParaRPr kumimoji="0" lang="ja-JP" altLang="en-US" sz="3600" b="0" i="0" u="none" strike="noStrike" cap="none" normalizeH="0" baseline="0" dirty="0" smtClean="0">
              <a:solidFill>
                <a:srgbClr val="FF0000"/>
              </a:solidFill>
              <a:effectLst>
                <a:outerShdw blurRad="38100" dist="38100" dir="2700000" algn="tl">
                  <a:srgbClr val="000000">
                    <a:alpha val="43137"/>
                  </a:srgbClr>
                </a:outerShdw>
              </a:effectLst>
            </a:endParaRPr>
          </a:p>
        </p:txBody>
      </p:sp>
      <p:sp>
        <p:nvSpPr>
          <p:cNvPr id="9" name="角丸四角形 8"/>
          <p:cNvSpPr/>
          <p:nvPr/>
        </p:nvSpPr>
        <p:spPr bwMode="blackGray">
          <a:xfrm>
            <a:off x="4984377" y="1797425"/>
            <a:ext cx="2048433" cy="1295400"/>
          </a:xfrm>
          <a:prstGeom prst="roundRect">
            <a:avLst/>
          </a:prstGeom>
          <a:solidFill>
            <a:schemeClr val="tx2">
              <a:lumMod val="75000"/>
            </a:schemeClr>
          </a:solidFill>
          <a:ln w="254000" cmpd="sng">
            <a:solidFill>
              <a:schemeClr val="accent2">
                <a:lumMod val="60000"/>
                <a:lumOff val="40000"/>
              </a:schemeClr>
            </a:solid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altLang="ja-JP" sz="3200" b="0" i="0" u="none" strike="noStrike" cap="none" normalizeH="0" baseline="0" dirty="0" smtClean="0">
                <a:solidFill>
                  <a:srgbClr val="FF0000"/>
                </a:solidFill>
                <a:effectLst>
                  <a:outerShdw blurRad="38100" dist="38100" dir="2700000" algn="tl">
                    <a:srgbClr val="000000">
                      <a:alpha val="43137"/>
                    </a:srgbClr>
                  </a:outerShdw>
                </a:effectLst>
              </a:rPr>
              <a:t>C++/CLI</a:t>
            </a:r>
            <a:endParaRPr kumimoji="0" lang="ja-JP" altLang="en-US" sz="2800" b="0" i="0" u="none" strike="noStrike" cap="none" normalizeH="0" baseline="0" dirty="0" smtClean="0">
              <a:solidFill>
                <a:srgbClr val="FF0000"/>
              </a:solidFill>
              <a:effectLst>
                <a:outerShdw blurRad="38100" dist="38100" dir="2700000" algn="tl">
                  <a:srgbClr val="000000">
                    <a:alpha val="43137"/>
                  </a:srgbClr>
                </a:outerShdw>
              </a:effectLst>
            </a:endParaRPr>
          </a:p>
        </p:txBody>
      </p:sp>
      <p:cxnSp>
        <p:nvCxnSpPr>
          <p:cNvPr id="11" name="直線矢印コネクタ 10"/>
          <p:cNvCxnSpPr/>
          <p:nvPr/>
        </p:nvCxnSpPr>
        <p:spPr>
          <a:xfrm rot="10800000">
            <a:off x="6992472" y="5204012"/>
            <a:ext cx="1667435" cy="1588"/>
          </a:xfrm>
          <a:prstGeom prst="straightConnector1">
            <a:avLst/>
          </a:prstGeom>
          <a:ln w="82550" cap="sq">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rot="5400000">
            <a:off x="5856194" y="3866029"/>
            <a:ext cx="1264025" cy="13447"/>
          </a:xfrm>
          <a:prstGeom prst="straightConnector1">
            <a:avLst/>
          </a:prstGeom>
          <a:ln w="82550" cap="sq">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rot="5400000" flipH="1" flipV="1">
            <a:off x="490819" y="3879476"/>
            <a:ext cx="1250577" cy="2"/>
          </a:xfrm>
          <a:prstGeom prst="straightConnector1">
            <a:avLst/>
          </a:prstGeom>
          <a:ln w="82550" cap="sq">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3133165" y="2151529"/>
            <a:ext cx="1667435" cy="13447"/>
          </a:xfrm>
          <a:prstGeom prst="straightConnector1">
            <a:avLst/>
          </a:prstGeom>
          <a:ln w="82550" cap="sq">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3137647" y="2729753"/>
            <a:ext cx="1676400" cy="4482"/>
          </a:xfrm>
          <a:prstGeom prst="straightConnector1">
            <a:avLst/>
          </a:prstGeom>
          <a:ln w="82550" cap="sq">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rot="5400000" flipH="1" flipV="1">
            <a:off x="1947584" y="3870511"/>
            <a:ext cx="1250577" cy="2"/>
          </a:xfrm>
          <a:prstGeom prst="straightConnector1">
            <a:avLst/>
          </a:prstGeom>
          <a:ln w="82550" cap="sq">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rot="5400000" flipH="1" flipV="1">
            <a:off x="4856631" y="3834653"/>
            <a:ext cx="1250577" cy="2"/>
          </a:xfrm>
          <a:prstGeom prst="straightConnector1">
            <a:avLst/>
          </a:prstGeom>
          <a:ln w="82550" cap="sq">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7005917" y="5378823"/>
            <a:ext cx="1774845" cy="369332"/>
          </a:xfrm>
          <a:prstGeom prst="rect">
            <a:avLst/>
          </a:prstGeom>
          <a:noFill/>
        </p:spPr>
        <p:txBody>
          <a:bodyPr wrap="none" rtlCol="0">
            <a:spAutoFit/>
          </a:bodyPr>
          <a:lstStyle/>
          <a:p>
            <a:r>
              <a:rPr kumimoji="1" lang="en-US" altLang="ja-JP" dirty="0" smtClean="0"/>
              <a:t>1.1 </a:t>
            </a:r>
            <a:r>
              <a:rPr kumimoji="1" lang="ja-JP" altLang="en-US" dirty="0" smtClean="0"/>
              <a:t>ドライブ検出</a:t>
            </a:r>
            <a:endParaRPr kumimoji="1" lang="ja-JP" altLang="en-US" dirty="0"/>
          </a:p>
        </p:txBody>
      </p:sp>
      <p:sp>
        <p:nvSpPr>
          <p:cNvPr id="26" name="テキスト ボックス 25"/>
          <p:cNvSpPr txBox="1"/>
          <p:nvPr/>
        </p:nvSpPr>
        <p:spPr>
          <a:xfrm>
            <a:off x="2519081" y="4092388"/>
            <a:ext cx="1774845" cy="369332"/>
          </a:xfrm>
          <a:prstGeom prst="rect">
            <a:avLst/>
          </a:prstGeom>
          <a:noFill/>
        </p:spPr>
        <p:txBody>
          <a:bodyPr wrap="none" rtlCol="0">
            <a:spAutoFit/>
          </a:bodyPr>
          <a:lstStyle/>
          <a:p>
            <a:r>
              <a:rPr kumimoji="1" lang="en-US" altLang="ja-JP" dirty="0" smtClean="0"/>
              <a:t>1.2 </a:t>
            </a:r>
            <a:r>
              <a:rPr kumimoji="1" lang="ja-JP" altLang="en-US" dirty="0" smtClean="0"/>
              <a:t>ドライブ検出</a:t>
            </a:r>
            <a:endParaRPr kumimoji="1" lang="ja-JP" altLang="en-US" dirty="0"/>
          </a:p>
        </p:txBody>
      </p:sp>
      <p:sp>
        <p:nvSpPr>
          <p:cNvPr id="27" name="テキスト ボックス 26"/>
          <p:cNvSpPr txBox="1"/>
          <p:nvPr/>
        </p:nvSpPr>
        <p:spPr>
          <a:xfrm>
            <a:off x="3043518" y="2841812"/>
            <a:ext cx="1492716" cy="369332"/>
          </a:xfrm>
          <a:prstGeom prst="rect">
            <a:avLst/>
          </a:prstGeom>
          <a:noFill/>
        </p:spPr>
        <p:txBody>
          <a:bodyPr wrap="none" rtlCol="0">
            <a:spAutoFit/>
          </a:bodyPr>
          <a:lstStyle/>
          <a:p>
            <a:r>
              <a:rPr kumimoji="1" lang="en-US" altLang="ja-JP" dirty="0" smtClean="0"/>
              <a:t>2.1 </a:t>
            </a:r>
            <a:r>
              <a:rPr kumimoji="1" lang="ja-JP" altLang="en-US" dirty="0" smtClean="0"/>
              <a:t>列挙開始</a:t>
            </a:r>
            <a:endParaRPr kumimoji="1" lang="ja-JP" altLang="en-US" dirty="0"/>
          </a:p>
        </p:txBody>
      </p:sp>
      <p:sp>
        <p:nvSpPr>
          <p:cNvPr id="29" name="テキスト ボックス 28"/>
          <p:cNvSpPr txBox="1"/>
          <p:nvPr/>
        </p:nvSpPr>
        <p:spPr>
          <a:xfrm>
            <a:off x="6571128" y="3572435"/>
            <a:ext cx="1492716" cy="369332"/>
          </a:xfrm>
          <a:prstGeom prst="rect">
            <a:avLst/>
          </a:prstGeom>
          <a:noFill/>
        </p:spPr>
        <p:txBody>
          <a:bodyPr wrap="none" rtlCol="0">
            <a:spAutoFit/>
          </a:bodyPr>
          <a:lstStyle/>
          <a:p>
            <a:r>
              <a:rPr kumimoji="1" lang="en-US" altLang="ja-JP" dirty="0" smtClean="0"/>
              <a:t>2.2 </a:t>
            </a:r>
            <a:r>
              <a:rPr kumimoji="1" lang="ja-JP" altLang="en-US" dirty="0" smtClean="0"/>
              <a:t>列挙開始</a:t>
            </a:r>
            <a:endParaRPr kumimoji="1" lang="ja-JP" altLang="en-US" dirty="0"/>
          </a:p>
        </p:txBody>
      </p:sp>
      <p:sp>
        <p:nvSpPr>
          <p:cNvPr id="30" name="テキスト ボックス 29"/>
          <p:cNvSpPr txBox="1"/>
          <p:nvPr/>
        </p:nvSpPr>
        <p:spPr>
          <a:xfrm>
            <a:off x="3653118" y="3558988"/>
            <a:ext cx="1813317" cy="369332"/>
          </a:xfrm>
          <a:prstGeom prst="rect">
            <a:avLst/>
          </a:prstGeom>
          <a:noFill/>
        </p:spPr>
        <p:txBody>
          <a:bodyPr wrap="none" rtlCol="0">
            <a:spAutoFit/>
          </a:bodyPr>
          <a:lstStyle/>
          <a:p>
            <a:r>
              <a:rPr kumimoji="1" lang="en-US" altLang="ja-JP" dirty="0" smtClean="0"/>
              <a:t>3.1 </a:t>
            </a:r>
            <a:r>
              <a:rPr kumimoji="1" lang="ja-JP" altLang="en-US" dirty="0" smtClean="0"/>
              <a:t>ファイル追加</a:t>
            </a:r>
            <a:endParaRPr kumimoji="1" lang="ja-JP" altLang="en-US" dirty="0"/>
          </a:p>
        </p:txBody>
      </p:sp>
      <p:sp>
        <p:nvSpPr>
          <p:cNvPr id="31" name="テキスト ボックス 30"/>
          <p:cNvSpPr txBox="1"/>
          <p:nvPr/>
        </p:nvSpPr>
        <p:spPr>
          <a:xfrm>
            <a:off x="1089211" y="3913094"/>
            <a:ext cx="1492716" cy="369332"/>
          </a:xfrm>
          <a:prstGeom prst="rect">
            <a:avLst/>
          </a:prstGeom>
          <a:noFill/>
        </p:spPr>
        <p:txBody>
          <a:bodyPr wrap="none" rtlCol="0">
            <a:spAutoFit/>
          </a:bodyPr>
          <a:lstStyle/>
          <a:p>
            <a:r>
              <a:rPr kumimoji="1" lang="en-US" altLang="ja-JP" dirty="0" smtClean="0"/>
              <a:t>3.2 </a:t>
            </a:r>
            <a:r>
              <a:rPr kumimoji="1" lang="ja-JP" altLang="en-US" dirty="0" smtClean="0"/>
              <a:t>列挙完了</a:t>
            </a:r>
            <a:endParaRPr kumimoji="1" lang="ja-JP" altLang="en-US" dirty="0"/>
          </a:p>
        </p:txBody>
      </p:sp>
      <p:sp>
        <p:nvSpPr>
          <p:cNvPr id="32" name="テキスト ボックス 31"/>
          <p:cNvSpPr txBox="1"/>
          <p:nvPr/>
        </p:nvSpPr>
        <p:spPr>
          <a:xfrm>
            <a:off x="3074893" y="1703294"/>
            <a:ext cx="1851789" cy="369332"/>
          </a:xfrm>
          <a:prstGeom prst="rect">
            <a:avLst/>
          </a:prstGeom>
          <a:noFill/>
        </p:spPr>
        <p:txBody>
          <a:bodyPr wrap="none" rtlCol="0">
            <a:spAutoFit/>
          </a:bodyPr>
          <a:lstStyle/>
          <a:p>
            <a:r>
              <a:rPr kumimoji="1" lang="en-US" altLang="ja-JP" dirty="0" smtClean="0"/>
              <a:t>4.</a:t>
            </a:r>
            <a:r>
              <a:rPr kumimoji="1" lang="ja-JP" altLang="en-US" dirty="0" smtClean="0"/>
              <a:t>ファイル群取得</a:t>
            </a:r>
            <a:endParaRPr kumimoji="1" lang="ja-JP" altLang="en-US" dirty="0"/>
          </a:p>
        </p:txBody>
      </p:sp>
      <p:sp>
        <p:nvSpPr>
          <p:cNvPr id="39" name="片側の 2 つの角を丸めた四角形 38"/>
          <p:cNvSpPr/>
          <p:nvPr/>
        </p:nvSpPr>
        <p:spPr bwMode="blackGray">
          <a:xfrm>
            <a:off x="1021976" y="4518212"/>
            <a:ext cx="4693024" cy="174811"/>
          </a:xfrm>
          <a:prstGeom prst="round2SameRect">
            <a:avLst/>
          </a:prstGeom>
          <a:solidFill>
            <a:schemeClr val="accent2">
              <a:lumMod val="60000"/>
              <a:lumOff val="40000"/>
            </a:schemeClr>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ja-JP" alt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cxnSp>
        <p:nvCxnSpPr>
          <p:cNvPr id="40" name="直線矢印コネクタ 39"/>
          <p:cNvCxnSpPr/>
          <p:nvPr/>
        </p:nvCxnSpPr>
        <p:spPr>
          <a:xfrm rot="10800000">
            <a:off x="1075029" y="6391838"/>
            <a:ext cx="1372337" cy="8962"/>
          </a:xfrm>
          <a:prstGeom prst="straightConnector1">
            <a:avLst/>
          </a:prstGeom>
          <a:ln w="82550" cap="sq">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rot="10800000">
            <a:off x="4772963" y="6414247"/>
            <a:ext cx="1332000" cy="1588"/>
          </a:xfrm>
          <a:prstGeom prst="straightConnector1">
            <a:avLst/>
          </a:prstGeom>
          <a:ln w="82550" cap="sq">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2541494" y="6225988"/>
            <a:ext cx="2097049" cy="369332"/>
          </a:xfrm>
          <a:prstGeom prst="rect">
            <a:avLst/>
          </a:prstGeom>
          <a:noFill/>
        </p:spPr>
        <p:txBody>
          <a:bodyPr wrap="none" rtlCol="0">
            <a:spAutoFit/>
          </a:bodyPr>
          <a:lstStyle/>
          <a:p>
            <a:r>
              <a:rPr kumimoji="1" lang="en-US" altLang="ja-JP" dirty="0" smtClean="0"/>
              <a:t>Windows</a:t>
            </a:r>
            <a:r>
              <a:rPr kumimoji="1" lang="ja-JP" altLang="en-US" dirty="0" smtClean="0"/>
              <a:t>メッセージ</a:t>
            </a:r>
            <a:endParaRPr kumimoji="1" lang="ja-JP" altLang="en-US" dirty="0"/>
          </a:p>
        </p:txBody>
      </p:sp>
      <p:sp>
        <p:nvSpPr>
          <p:cNvPr id="59" name="テキスト ボックス 58"/>
          <p:cNvSpPr txBox="1"/>
          <p:nvPr/>
        </p:nvSpPr>
        <p:spPr>
          <a:xfrm>
            <a:off x="6203576" y="6217023"/>
            <a:ext cx="2069797" cy="369332"/>
          </a:xfrm>
          <a:prstGeom prst="rect">
            <a:avLst/>
          </a:prstGeom>
          <a:noFill/>
        </p:spPr>
        <p:txBody>
          <a:bodyPr wrap="none" rtlCol="0">
            <a:spAutoFit/>
          </a:bodyPr>
          <a:lstStyle/>
          <a:p>
            <a:r>
              <a:rPr kumimoji="1" lang="en-US" altLang="ja-JP" dirty="0" smtClean="0"/>
              <a:t>Managed </a:t>
            </a:r>
            <a:r>
              <a:rPr kumimoji="1" lang="ja-JP" altLang="en-US" dirty="0" smtClean="0"/>
              <a:t>呼び出し</a:t>
            </a:r>
            <a:endParaRPr kumimoji="1" lang="ja-JP" altLang="en-US" dirty="0"/>
          </a:p>
        </p:txBody>
      </p:sp>
      <p:sp>
        <p:nvSpPr>
          <p:cNvPr id="60" name="テキスト ボックス 59"/>
          <p:cNvSpPr txBox="1"/>
          <p:nvPr/>
        </p:nvSpPr>
        <p:spPr>
          <a:xfrm>
            <a:off x="5015752" y="5634318"/>
            <a:ext cx="1274708" cy="369332"/>
          </a:xfrm>
          <a:prstGeom prst="rect">
            <a:avLst/>
          </a:prstGeom>
          <a:noFill/>
        </p:spPr>
        <p:txBody>
          <a:bodyPr wrap="none" rtlCol="0">
            <a:spAutoFit/>
          </a:bodyPr>
          <a:lstStyle/>
          <a:p>
            <a:r>
              <a:rPr kumimoji="1" lang="en-US" altLang="ja-JP" dirty="0" smtClean="0">
                <a:solidFill>
                  <a:schemeClr val="bg1"/>
                </a:solidFill>
              </a:rPr>
              <a:t>MFC (exe)</a:t>
            </a:r>
            <a:endParaRPr kumimoji="1" lang="ja-JP" altLang="en-US" dirty="0">
              <a:solidFill>
                <a:schemeClr val="bg1"/>
              </a:solidFill>
            </a:endParaRPr>
          </a:p>
        </p:txBody>
      </p:sp>
      <p:sp>
        <p:nvSpPr>
          <p:cNvPr id="61" name="テキスト ボックス 60"/>
          <p:cNvSpPr txBox="1"/>
          <p:nvPr/>
        </p:nvSpPr>
        <p:spPr>
          <a:xfrm>
            <a:off x="1416439" y="2841825"/>
            <a:ext cx="1625766" cy="369332"/>
          </a:xfrm>
          <a:prstGeom prst="rect">
            <a:avLst/>
          </a:prstGeom>
          <a:noFill/>
        </p:spPr>
        <p:txBody>
          <a:bodyPr wrap="none" rtlCol="0">
            <a:spAutoFit/>
          </a:bodyPr>
          <a:lstStyle/>
          <a:p>
            <a:r>
              <a:rPr kumimoji="1" lang="ja-JP" altLang="en-US" dirty="0" smtClean="0">
                <a:solidFill>
                  <a:schemeClr val="bg1"/>
                </a:solidFill>
              </a:rPr>
              <a:t>アセンブリ</a:t>
            </a:r>
            <a:r>
              <a:rPr kumimoji="1" lang="en-US" altLang="ja-JP" dirty="0" smtClean="0">
                <a:solidFill>
                  <a:schemeClr val="bg1"/>
                </a:solidFill>
              </a:rPr>
              <a:t> (</a:t>
            </a:r>
            <a:r>
              <a:rPr kumimoji="1" lang="en-US" altLang="ja-JP" dirty="0" err="1" smtClean="0">
                <a:solidFill>
                  <a:schemeClr val="bg1"/>
                </a:solidFill>
              </a:rPr>
              <a:t>dll</a:t>
            </a:r>
            <a:r>
              <a:rPr kumimoji="1" lang="en-US" altLang="ja-JP" dirty="0" smtClean="0">
                <a:solidFill>
                  <a:schemeClr val="bg1"/>
                </a:solidFill>
              </a:rPr>
              <a:t>)</a:t>
            </a:r>
            <a:endParaRPr kumimoji="1" lang="ja-JP" altLang="en-US" dirty="0">
              <a:solidFill>
                <a:schemeClr val="bg1"/>
              </a:solidFill>
            </a:endParaRPr>
          </a:p>
        </p:txBody>
      </p:sp>
      <p:sp>
        <p:nvSpPr>
          <p:cNvPr id="62" name="テキスト ボックス 61"/>
          <p:cNvSpPr txBox="1"/>
          <p:nvPr/>
        </p:nvSpPr>
        <p:spPr>
          <a:xfrm>
            <a:off x="5307122" y="2792519"/>
            <a:ext cx="1625766" cy="369332"/>
          </a:xfrm>
          <a:prstGeom prst="rect">
            <a:avLst/>
          </a:prstGeom>
          <a:noFill/>
        </p:spPr>
        <p:txBody>
          <a:bodyPr wrap="none" rtlCol="0">
            <a:spAutoFit/>
          </a:bodyPr>
          <a:lstStyle/>
          <a:p>
            <a:r>
              <a:rPr kumimoji="1" lang="ja-JP" altLang="en-US" dirty="0" smtClean="0">
                <a:solidFill>
                  <a:schemeClr val="bg1"/>
                </a:solidFill>
              </a:rPr>
              <a:t>アセンブリ</a:t>
            </a:r>
            <a:r>
              <a:rPr kumimoji="1" lang="en-US" altLang="ja-JP" dirty="0" smtClean="0">
                <a:solidFill>
                  <a:schemeClr val="bg1"/>
                </a:solidFill>
              </a:rPr>
              <a:t> (</a:t>
            </a:r>
            <a:r>
              <a:rPr kumimoji="1" lang="en-US" altLang="ja-JP" dirty="0" err="1" smtClean="0">
                <a:solidFill>
                  <a:schemeClr val="bg1"/>
                </a:solidFill>
              </a:rPr>
              <a:t>dll</a:t>
            </a:r>
            <a:r>
              <a:rPr kumimoji="1" lang="en-US" altLang="ja-JP" dirty="0" smtClean="0">
                <a:solidFill>
                  <a:schemeClr val="bg1"/>
                </a:solidFill>
              </a:rPr>
              <a:t>)</a:t>
            </a:r>
            <a:endParaRPr kumimoji="1" lang="ja-JP" altLang="en-US"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2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20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20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0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20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20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20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20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0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20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2000"/>
                                        <p:tgtEl>
                                          <p:spTgt spid="1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9" grpId="0"/>
      <p:bldP spid="30" grpId="0"/>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68300" y="1277470"/>
            <a:ext cx="8394699" cy="5459506"/>
          </a:xfrm>
        </p:spPr>
        <p:txBody>
          <a:bodyPr/>
          <a:lstStyle/>
          <a:p>
            <a:pPr algn="l">
              <a:defRPr/>
            </a:pPr>
            <a:r>
              <a:rPr lang="ja-JP" altLang="en-US" sz="2400" dirty="0" smtClean="0"/>
              <a:t>おすすめストリートライブ・</a:t>
            </a:r>
            <a:r>
              <a:rPr altLang="ja-JP" sz="2400" dirty="0" smtClean="0"/>
              <a:t>BoF</a:t>
            </a:r>
            <a:br>
              <a:rPr altLang="ja-JP" sz="2400" dirty="0" smtClean="0"/>
            </a:br>
            <a:r>
              <a:rPr altLang="ja-JP" sz="2400" dirty="0" smtClean="0"/>
              <a:t/>
            </a:r>
            <a:br>
              <a:rPr altLang="ja-JP" sz="2400" dirty="0" smtClean="0"/>
            </a:br>
            <a:r>
              <a:rPr altLang="ja-JP" sz="2400" dirty="0" smtClean="0"/>
              <a:t>8/22</a:t>
            </a:r>
            <a:r>
              <a:rPr lang="ja-JP" altLang="en-US" sz="2400" dirty="0" smtClean="0"/>
              <a:t>  </a:t>
            </a:r>
            <a:r>
              <a:rPr altLang="ja-JP" sz="2400" dirty="0" smtClean="0"/>
              <a:t>(</a:t>
            </a:r>
            <a:r>
              <a:rPr lang="ja-JP" altLang="en-US" sz="2400" dirty="0" smtClean="0"/>
              <a:t>水</a:t>
            </a:r>
            <a:r>
              <a:rPr altLang="ja-JP" sz="2400" dirty="0" smtClean="0"/>
              <a:t>)</a:t>
            </a:r>
            <a:r>
              <a:rPr lang="ja-JP" altLang="en-US" sz="2400" dirty="0" smtClean="0"/>
              <a:t> </a:t>
            </a:r>
            <a:r>
              <a:rPr altLang="ja-JP" sz="2400" dirty="0" smtClean="0"/>
              <a:t>16:40 - 17:00</a:t>
            </a:r>
            <a:r>
              <a:rPr lang="ja-JP" altLang="en-US" sz="2400" dirty="0" smtClean="0"/>
              <a:t> </a:t>
            </a:r>
            <a:r>
              <a:rPr lang="ja-JP" altLang="en-US" sz="2400" dirty="0" err="1" smtClean="0"/>
              <a:t>わんくま</a:t>
            </a:r>
            <a:r>
              <a:rPr lang="ja-JP" altLang="en-US" sz="2400" dirty="0" smtClean="0"/>
              <a:t>同盟</a:t>
            </a:r>
            <a:r>
              <a:rPr altLang="ja-JP" sz="2400" dirty="0" smtClean="0"/>
              <a:t/>
            </a:r>
            <a:br>
              <a:rPr altLang="ja-JP" sz="2400" dirty="0" smtClean="0"/>
            </a:br>
            <a:r>
              <a:rPr lang="ja-JP" altLang="en-US" sz="2400" dirty="0" smtClean="0"/>
              <a:t>「</a:t>
            </a:r>
            <a:r>
              <a:rPr lang="ja-JP" altLang="en-US" sz="2400" dirty="0" err="1" smtClean="0"/>
              <a:t>わんくま</a:t>
            </a:r>
            <a:r>
              <a:rPr lang="ja-JP" altLang="en-US" sz="2400" dirty="0" smtClean="0"/>
              <a:t>ストリート ライブ ショート ショート」</a:t>
            </a:r>
            <a:r>
              <a:rPr altLang="ja-JP" sz="2400" dirty="0" smtClean="0"/>
              <a:t/>
            </a:r>
            <a:br>
              <a:rPr altLang="ja-JP" sz="2400" dirty="0" smtClean="0"/>
            </a:br>
            <a:r>
              <a:rPr altLang="ja-JP" sz="2400" dirty="0" smtClean="0"/>
              <a:t/>
            </a:r>
            <a:br>
              <a:rPr altLang="ja-JP" sz="2400" dirty="0" smtClean="0"/>
            </a:br>
            <a:r>
              <a:rPr altLang="ja-JP" sz="2400" dirty="0" smtClean="0"/>
              <a:t>8/23</a:t>
            </a:r>
            <a:r>
              <a:rPr lang="ja-JP" altLang="en-US" sz="2400" dirty="0" smtClean="0"/>
              <a:t>（木）</a:t>
            </a:r>
            <a:r>
              <a:rPr altLang="ja-JP" sz="2400" dirty="0" smtClean="0"/>
              <a:t>12:20-12:35</a:t>
            </a:r>
            <a:r>
              <a:rPr lang="ja-JP" altLang="en-US" sz="2400" dirty="0" smtClean="0"/>
              <a:t>  えムナウのプログラミングのページ</a:t>
            </a:r>
            <a:r>
              <a:rPr altLang="ja-JP" sz="2400" dirty="0" smtClean="0"/>
              <a:t/>
            </a:r>
            <a:br>
              <a:rPr altLang="ja-JP" sz="2400" dirty="0" smtClean="0"/>
            </a:br>
            <a:r>
              <a:rPr lang="ja-JP" altLang="en-US" sz="2400" dirty="0" smtClean="0"/>
              <a:t>「</a:t>
            </a:r>
            <a:r>
              <a:rPr altLang="ja-JP" sz="2400" dirty="0" smtClean="0"/>
              <a:t>C++</a:t>
            </a:r>
            <a:r>
              <a:rPr lang="ja-JP" altLang="en-US" sz="2400" dirty="0" smtClean="0"/>
              <a:t>・</a:t>
            </a:r>
            <a:r>
              <a:rPr altLang="ja-JP" sz="2400" dirty="0" smtClean="0"/>
              <a:t>C++/CLI</a:t>
            </a:r>
            <a:r>
              <a:rPr lang="ja-JP" altLang="en-US" sz="2400" dirty="0" smtClean="0"/>
              <a:t>・</a:t>
            </a:r>
            <a:r>
              <a:rPr altLang="ja-JP" sz="2400" dirty="0" smtClean="0"/>
              <a:t>C# </a:t>
            </a:r>
            <a:r>
              <a:rPr lang="ja-JP" altLang="en-US" sz="2400" dirty="0" smtClean="0"/>
              <a:t>適材適所の</a:t>
            </a:r>
            <a:r>
              <a:rPr altLang="ja-JP" sz="2400" dirty="0" smtClean="0"/>
              <a:t>BoF</a:t>
            </a:r>
            <a:r>
              <a:rPr lang="ja-JP" altLang="en-US" sz="2400" dirty="0" smtClean="0"/>
              <a:t>の紹介」</a:t>
            </a:r>
            <a:r>
              <a:rPr altLang="ja-JP" sz="2400" dirty="0" smtClean="0"/>
              <a:t/>
            </a:r>
            <a:br>
              <a:rPr altLang="ja-JP" sz="2400" dirty="0" smtClean="0"/>
            </a:br>
            <a:r>
              <a:rPr altLang="ja-JP" sz="2400" dirty="0" smtClean="0"/>
              <a:t/>
            </a:r>
            <a:br>
              <a:rPr altLang="ja-JP" sz="2400" dirty="0" smtClean="0"/>
            </a:br>
            <a:r>
              <a:rPr altLang="ja-JP" sz="2400" dirty="0" smtClean="0"/>
              <a:t>8/23</a:t>
            </a:r>
            <a:r>
              <a:rPr lang="ja-JP" altLang="en-US" sz="2400" dirty="0" smtClean="0"/>
              <a:t>（木）</a:t>
            </a:r>
            <a:r>
              <a:rPr altLang="ja-JP" sz="2400" dirty="0" smtClean="0"/>
              <a:t>13:30-13:45  </a:t>
            </a:r>
            <a:r>
              <a:rPr lang="ja-JP" altLang="en-US" sz="2400" dirty="0" err="1" smtClean="0"/>
              <a:t>わんくま</a:t>
            </a:r>
            <a:r>
              <a:rPr lang="ja-JP" altLang="en-US" sz="2400" dirty="0" smtClean="0"/>
              <a:t>同盟</a:t>
            </a:r>
            <a:r>
              <a:rPr altLang="ja-JP" sz="2400" dirty="0" smtClean="0"/>
              <a:t/>
            </a:r>
            <a:br>
              <a:rPr altLang="ja-JP" sz="2400" dirty="0" smtClean="0"/>
            </a:br>
            <a:r>
              <a:rPr lang="ja-JP" altLang="en-US" sz="2400" dirty="0" smtClean="0"/>
              <a:t>「</a:t>
            </a:r>
            <a:r>
              <a:rPr lang="ja-JP" altLang="en-US" sz="2400" dirty="0" err="1" smtClean="0"/>
              <a:t>わんくま</a:t>
            </a:r>
            <a:r>
              <a:rPr lang="ja-JP" altLang="en-US" sz="2400" dirty="0" smtClean="0"/>
              <a:t>ストリートライブ ダイナミック言語のおもしろさ」</a:t>
            </a:r>
            <a:r>
              <a:rPr altLang="ja-JP" sz="2400" dirty="0" smtClean="0"/>
              <a:t/>
            </a:r>
            <a:br>
              <a:rPr altLang="ja-JP" sz="2400" dirty="0" smtClean="0"/>
            </a:br>
            <a:r>
              <a:rPr altLang="ja-JP" sz="2400" dirty="0" smtClean="0"/>
              <a:t/>
            </a:r>
            <a:br>
              <a:rPr altLang="ja-JP" sz="2400" dirty="0" smtClean="0"/>
            </a:br>
            <a:r>
              <a:rPr altLang="ja-JP" sz="2400" dirty="0" smtClean="0"/>
              <a:t>8/23</a:t>
            </a:r>
            <a:r>
              <a:rPr lang="ja-JP" altLang="en-US" sz="2400" dirty="0" smtClean="0"/>
              <a:t>（木）</a:t>
            </a:r>
            <a:r>
              <a:rPr altLang="ja-JP" sz="2400" dirty="0" smtClean="0"/>
              <a:t>15:25-16:40</a:t>
            </a:r>
            <a:r>
              <a:rPr lang="ja-JP" altLang="en-US" sz="2400" dirty="0" smtClean="0"/>
              <a:t>  </a:t>
            </a:r>
            <a:r>
              <a:rPr lang="ja-JP" altLang="en-US" sz="2400" dirty="0" err="1" smtClean="0"/>
              <a:t>わんくま</a:t>
            </a:r>
            <a:r>
              <a:rPr lang="ja-JP" altLang="en-US" sz="2400" dirty="0" smtClean="0"/>
              <a:t>同盟</a:t>
            </a:r>
            <a:r>
              <a:rPr altLang="ja-JP" sz="2400" dirty="0" smtClean="0"/>
              <a:t/>
            </a:r>
            <a:br>
              <a:rPr altLang="ja-JP" sz="2400" dirty="0" smtClean="0"/>
            </a:br>
            <a:r>
              <a:rPr altLang="ja-JP" sz="2400" dirty="0" smtClean="0"/>
              <a:t>.NET Framework 3.0 </a:t>
            </a:r>
            <a:r>
              <a:rPr lang="ja-JP" altLang="en-US" sz="2400" dirty="0" smtClean="0"/>
              <a:t>をこう使いたい</a:t>
            </a:r>
            <a:r>
              <a:rPr altLang="ja-JP" sz="2400" dirty="0" smtClean="0"/>
              <a:t/>
            </a:r>
            <a:br>
              <a:rPr altLang="ja-JP" sz="2400" dirty="0" smtClean="0"/>
            </a:br>
            <a:r>
              <a:rPr sz="2400" dirty="0" smtClean="0"/>
              <a:t/>
            </a:r>
            <a:br>
              <a:rPr sz="2400" dirty="0" smtClean="0"/>
            </a:br>
            <a:r>
              <a:rPr altLang="ja-JP" sz="2400" dirty="0" smtClean="0">
                <a:solidFill>
                  <a:srgbClr val="FF0000"/>
                </a:solidFill>
              </a:rPr>
              <a:t>8/23</a:t>
            </a:r>
            <a:r>
              <a:rPr lang="ja-JP" altLang="en-US" sz="2400" dirty="0" smtClean="0">
                <a:solidFill>
                  <a:srgbClr val="FF0000"/>
                </a:solidFill>
              </a:rPr>
              <a:t>（木）</a:t>
            </a:r>
            <a:r>
              <a:rPr altLang="ja-JP" sz="2400" dirty="0" smtClean="0">
                <a:solidFill>
                  <a:srgbClr val="FF0000"/>
                </a:solidFill>
              </a:rPr>
              <a:t>17:00-18:15</a:t>
            </a:r>
            <a:r>
              <a:rPr lang="ja-JP" altLang="en-US" sz="2400" dirty="0" smtClean="0">
                <a:solidFill>
                  <a:srgbClr val="FF0000"/>
                </a:solidFill>
              </a:rPr>
              <a:t>  えムナウのプログラミングのページ</a:t>
            </a:r>
            <a:r>
              <a:rPr altLang="ja-JP" sz="2400" dirty="0" smtClean="0">
                <a:solidFill>
                  <a:srgbClr val="FF0000"/>
                </a:solidFill>
              </a:rPr>
              <a:t/>
            </a:r>
            <a:br>
              <a:rPr altLang="ja-JP" sz="2400" dirty="0" smtClean="0">
                <a:solidFill>
                  <a:srgbClr val="FF0000"/>
                </a:solidFill>
              </a:rPr>
            </a:br>
            <a:r>
              <a:rPr altLang="ja-JP" sz="2400" dirty="0" smtClean="0">
                <a:solidFill>
                  <a:srgbClr val="FF0000"/>
                </a:solidFill>
              </a:rPr>
              <a:t>C++</a:t>
            </a:r>
            <a:r>
              <a:rPr lang="ja-JP" altLang="en-US" sz="2400" dirty="0" smtClean="0">
                <a:solidFill>
                  <a:srgbClr val="FF0000"/>
                </a:solidFill>
              </a:rPr>
              <a:t>・</a:t>
            </a:r>
            <a:r>
              <a:rPr altLang="ja-JP" sz="2400" dirty="0" smtClean="0">
                <a:solidFill>
                  <a:srgbClr val="FF0000"/>
                </a:solidFill>
              </a:rPr>
              <a:t>C++/CLI</a:t>
            </a:r>
            <a:r>
              <a:rPr lang="ja-JP" altLang="en-US" sz="2400" dirty="0" smtClean="0">
                <a:solidFill>
                  <a:srgbClr val="FF0000"/>
                </a:solidFill>
              </a:rPr>
              <a:t>・</a:t>
            </a:r>
            <a:r>
              <a:rPr altLang="ja-JP" sz="2400" dirty="0" smtClean="0">
                <a:solidFill>
                  <a:srgbClr val="FF0000"/>
                </a:solidFill>
              </a:rPr>
              <a:t>C# </a:t>
            </a:r>
            <a:r>
              <a:rPr lang="ja-JP" altLang="en-US" sz="2400" dirty="0" smtClean="0">
                <a:solidFill>
                  <a:srgbClr val="FF0000"/>
                </a:solidFill>
              </a:rPr>
              <a:t>適材適所</a:t>
            </a:r>
            <a:endParaRPr kumimoji="1" lang="ja-JP" altLang="en-US" sz="2400"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blackWhite">
          <a:xfrm>
            <a:off x="368299" y="1033670"/>
            <a:ext cx="8407401" cy="5597318"/>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1"/>
          <p:cNvSpPr>
            <a:spLocks noGrp="1"/>
          </p:cNvSpPr>
          <p:nvPr>
            <p:ph type="title"/>
          </p:nvPr>
        </p:nvSpPr>
        <p:spPr/>
        <p:txBody>
          <a:bodyPr/>
          <a:lstStyle/>
          <a:p>
            <a:r>
              <a:rPr altLang="ja-JP" dirty="0" smtClean="0"/>
              <a:t>C++: </a:t>
            </a:r>
            <a:r>
              <a:rPr lang="ja-JP" altLang="en-US" dirty="0" smtClean="0"/>
              <a:t>サンプル抜粋１</a:t>
            </a:r>
            <a:endParaRPr lang="en-US" dirty="0">
              <a:effectLst>
                <a:outerShdw blurRad="50800" dist="38100" dir="2700000" algn="tl" rotWithShape="0">
                  <a:schemeClr val="tx1">
                    <a:lumMod val="95000"/>
                    <a:alpha val="40000"/>
                  </a:schemeClr>
                </a:outerShdw>
              </a:effectLst>
              <a:latin typeface="メイリオ" pitchFamily="50" charset="-128"/>
              <a:ea typeface="メイリオ" pitchFamily="50" charset="-128"/>
            </a:endParaRPr>
          </a:p>
        </p:txBody>
      </p:sp>
      <p:sp>
        <p:nvSpPr>
          <p:cNvPr id="5" name="Content Placeholder 4"/>
          <p:cNvSpPr>
            <a:spLocks noGrp="1"/>
          </p:cNvSpPr>
          <p:nvPr>
            <p:ph idx="1"/>
          </p:nvPr>
        </p:nvSpPr>
        <p:spPr>
          <a:xfrm>
            <a:off x="722312" y="1347788"/>
            <a:ext cx="7689851" cy="4473532"/>
          </a:xfrm>
        </p:spPr>
        <p:txBody>
          <a:bodyPr/>
          <a:lstStyle/>
          <a:p>
            <a:r>
              <a:rPr lang="en-US" altLang="ja-JP" dirty="0" smtClean="0"/>
              <a:t>class </a:t>
            </a:r>
            <a:r>
              <a:rPr lang="en-US" altLang="ja-JP" dirty="0" err="1" smtClean="0"/>
              <a:t>CMainFrame</a:t>
            </a:r>
            <a:r>
              <a:rPr lang="en-US" altLang="ja-JP" dirty="0" smtClean="0"/>
              <a:t> : public </a:t>
            </a:r>
            <a:r>
              <a:rPr lang="en-US" altLang="ja-JP" dirty="0" err="1" smtClean="0"/>
              <a:t>CFrameWnd</a:t>
            </a:r>
            <a:endParaRPr lang="en-US" altLang="ja-JP" dirty="0" smtClean="0"/>
          </a:p>
          <a:p>
            <a:r>
              <a:rPr lang="en-US" altLang="ja-JP" dirty="0" smtClean="0"/>
              <a:t>{</a:t>
            </a:r>
          </a:p>
          <a:p>
            <a:r>
              <a:rPr lang="en-US" altLang="ja-JP" dirty="0" smtClean="0"/>
              <a:t>	// </a:t>
            </a:r>
            <a:r>
              <a:rPr lang="ja-JP" altLang="en-US" dirty="0" smtClean="0"/>
              <a:t>省略</a:t>
            </a:r>
            <a:r>
              <a:rPr lang="en-US" altLang="ja-JP" dirty="0" smtClean="0"/>
              <a:t>…</a:t>
            </a:r>
          </a:p>
          <a:p>
            <a:r>
              <a:rPr lang="en-US" altLang="ja-JP" dirty="0" smtClean="0"/>
              <a:t>	</a:t>
            </a:r>
            <a:r>
              <a:rPr lang="en-US" altLang="ja-JP" dirty="0" err="1" smtClean="0"/>
              <a:t>afx_msg</a:t>
            </a:r>
            <a:r>
              <a:rPr lang="en-US" altLang="ja-JP" dirty="0" smtClean="0"/>
              <a:t> BOOL </a:t>
            </a:r>
            <a:r>
              <a:rPr lang="en-US" altLang="ja-JP" dirty="0" err="1" smtClean="0"/>
              <a:t>OnDeviceChange</a:t>
            </a:r>
            <a:r>
              <a:rPr lang="en-US" altLang="ja-JP" dirty="0" smtClean="0"/>
              <a:t>(UINT 		</a:t>
            </a:r>
            <a:r>
              <a:rPr lang="en-US" altLang="ja-JP" dirty="0" err="1" smtClean="0"/>
              <a:t>nEventType</a:t>
            </a:r>
            <a:r>
              <a:rPr lang="en-US" altLang="ja-JP" dirty="0" smtClean="0"/>
              <a:t>, DWORD_PTR </a:t>
            </a:r>
            <a:r>
              <a:rPr lang="en-US" altLang="ja-JP" dirty="0" err="1" smtClean="0"/>
              <a:t>dwData</a:t>
            </a:r>
            <a:r>
              <a:rPr lang="en-US" altLang="ja-JP" dirty="0" smtClean="0"/>
              <a:t>);</a:t>
            </a:r>
          </a:p>
          <a:p>
            <a:r>
              <a:rPr lang="en-US" altLang="ja-JP" dirty="0" smtClean="0"/>
              <a:t>};</a:t>
            </a:r>
          </a:p>
          <a:p>
            <a:endParaRPr lang="en-US" altLang="ja-JP" dirty="0" smtClean="0"/>
          </a:p>
          <a:p>
            <a:r>
              <a:rPr lang="en-US" altLang="ja-JP" dirty="0" smtClean="0"/>
              <a:t>BEGIN_MESSAGE_MAP(</a:t>
            </a:r>
            <a:r>
              <a:rPr lang="en-US" altLang="ja-JP" dirty="0" err="1" smtClean="0"/>
              <a:t>CMainFrame</a:t>
            </a:r>
            <a:r>
              <a:rPr lang="en-US" altLang="ja-JP" dirty="0" smtClean="0"/>
              <a:t>, </a:t>
            </a:r>
            <a:r>
              <a:rPr lang="en-US" altLang="ja-JP" dirty="0" err="1" smtClean="0"/>
              <a:t>CFrameWnd</a:t>
            </a:r>
            <a:r>
              <a:rPr lang="en-US" altLang="ja-JP" dirty="0" smtClean="0"/>
              <a:t>)</a:t>
            </a:r>
          </a:p>
          <a:p>
            <a:r>
              <a:rPr lang="en-US" altLang="ja-JP" dirty="0" smtClean="0"/>
              <a:t>	// </a:t>
            </a:r>
            <a:r>
              <a:rPr lang="ja-JP" altLang="en-US" dirty="0" smtClean="0"/>
              <a:t>省略</a:t>
            </a:r>
            <a:r>
              <a:rPr lang="en-US" altLang="ja-JP" dirty="0" smtClean="0"/>
              <a:t>…</a:t>
            </a:r>
          </a:p>
          <a:p>
            <a:r>
              <a:rPr lang="en-US" altLang="ja-JP" dirty="0" smtClean="0"/>
              <a:t>	ON_WM_DEVICECHANGE()</a:t>
            </a:r>
          </a:p>
          <a:p>
            <a:r>
              <a:rPr lang="en-US" altLang="ja-JP" dirty="0" smtClean="0"/>
              <a:t>END_MESSAGE_MAP()</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blackWhite">
          <a:xfrm>
            <a:off x="368299" y="1033670"/>
            <a:ext cx="8407401" cy="5597318"/>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1"/>
          <p:cNvSpPr>
            <a:spLocks noGrp="1"/>
          </p:cNvSpPr>
          <p:nvPr>
            <p:ph type="title"/>
          </p:nvPr>
        </p:nvSpPr>
        <p:spPr/>
        <p:txBody>
          <a:bodyPr/>
          <a:lstStyle/>
          <a:p>
            <a:r>
              <a:rPr altLang="ja-JP" dirty="0" smtClean="0"/>
              <a:t>C++:</a:t>
            </a:r>
            <a:r>
              <a:rPr lang="ja-JP" altLang="en-US" dirty="0" smtClean="0"/>
              <a:t>サンプル抜粋２</a:t>
            </a:r>
            <a:endParaRPr lang="en-US" dirty="0">
              <a:effectLst>
                <a:outerShdw blurRad="50800" dist="38100" dir="2700000" algn="tl" rotWithShape="0">
                  <a:schemeClr val="tx1">
                    <a:lumMod val="95000"/>
                    <a:alpha val="40000"/>
                  </a:schemeClr>
                </a:outerShdw>
              </a:effectLst>
              <a:latin typeface="メイリオ" pitchFamily="50" charset="-128"/>
              <a:ea typeface="メイリオ" pitchFamily="50" charset="-128"/>
            </a:endParaRPr>
          </a:p>
        </p:txBody>
      </p:sp>
      <p:sp>
        <p:nvSpPr>
          <p:cNvPr id="5" name="Content Placeholder 4"/>
          <p:cNvSpPr>
            <a:spLocks noGrp="1"/>
          </p:cNvSpPr>
          <p:nvPr>
            <p:ph idx="1"/>
          </p:nvPr>
        </p:nvSpPr>
        <p:spPr>
          <a:xfrm>
            <a:off x="722312" y="1347788"/>
            <a:ext cx="7689851" cy="3449662"/>
          </a:xfrm>
        </p:spPr>
        <p:txBody>
          <a:bodyPr/>
          <a:lstStyle/>
          <a:p>
            <a:r>
              <a:rPr lang="en-US" altLang="ja-JP" dirty="0" smtClean="0"/>
              <a:t>BOOL </a:t>
            </a:r>
            <a:r>
              <a:rPr lang="en-US" altLang="ja-JP" dirty="0" err="1" smtClean="0"/>
              <a:t>CMainFrame</a:t>
            </a:r>
            <a:r>
              <a:rPr lang="en-US" altLang="ja-JP" dirty="0" smtClean="0"/>
              <a:t>::</a:t>
            </a:r>
            <a:r>
              <a:rPr lang="en-US" altLang="ja-JP" dirty="0" err="1" smtClean="0"/>
              <a:t>OnDeviceChange</a:t>
            </a:r>
            <a:r>
              <a:rPr lang="en-US" altLang="ja-JP" dirty="0" smtClean="0"/>
              <a:t>(UINT </a:t>
            </a:r>
            <a:r>
              <a:rPr lang="en-US" altLang="ja-JP" dirty="0" err="1" smtClean="0"/>
              <a:t>nEventType</a:t>
            </a:r>
            <a:r>
              <a:rPr lang="en-US" altLang="ja-JP" dirty="0" smtClean="0"/>
              <a:t>, DWORD_PTR </a:t>
            </a:r>
            <a:r>
              <a:rPr lang="en-US" altLang="ja-JP" dirty="0" err="1" smtClean="0"/>
              <a:t>dwData</a:t>
            </a:r>
            <a:r>
              <a:rPr lang="en-US" altLang="ja-JP" dirty="0" smtClean="0"/>
              <a:t>)</a:t>
            </a:r>
          </a:p>
          <a:p>
            <a:r>
              <a:rPr lang="en-US" altLang="ja-JP" dirty="0" smtClean="0"/>
              <a:t>{</a:t>
            </a:r>
          </a:p>
          <a:p>
            <a:r>
              <a:rPr lang="en-US" altLang="ja-JP" dirty="0" smtClean="0"/>
              <a:t>	BOOL </a:t>
            </a:r>
            <a:r>
              <a:rPr lang="en-US" altLang="ja-JP" dirty="0" err="1" smtClean="0"/>
              <a:t>bResult</a:t>
            </a:r>
            <a:r>
              <a:rPr lang="en-US" altLang="ja-JP" dirty="0" smtClean="0"/>
              <a:t> = 	</a:t>
            </a:r>
            <a:r>
              <a:rPr lang="en-US" altLang="ja-JP" dirty="0" err="1" smtClean="0"/>
              <a:t>CFrameWnd</a:t>
            </a:r>
            <a:r>
              <a:rPr lang="en-US" altLang="ja-JP" dirty="0" smtClean="0"/>
              <a:t>::</a:t>
            </a:r>
            <a:r>
              <a:rPr lang="en-US" altLang="ja-JP" dirty="0" err="1" smtClean="0"/>
              <a:t>OnDeviceChange</a:t>
            </a:r>
            <a:r>
              <a:rPr lang="en-US" altLang="ja-JP" dirty="0" smtClean="0"/>
              <a:t>( </a:t>
            </a:r>
            <a:r>
              <a:rPr lang="en-US" altLang="ja-JP" dirty="0" err="1" smtClean="0"/>
              <a:t>nEventType</a:t>
            </a:r>
            <a:r>
              <a:rPr lang="en-US" altLang="ja-JP" dirty="0" smtClean="0"/>
              <a:t>, 		</a:t>
            </a:r>
            <a:r>
              <a:rPr lang="en-US" altLang="ja-JP" dirty="0" err="1" smtClean="0"/>
              <a:t>dwData</a:t>
            </a:r>
            <a:r>
              <a:rPr lang="en-US" altLang="ja-JP" dirty="0" smtClean="0"/>
              <a:t> );</a:t>
            </a:r>
          </a:p>
          <a:p>
            <a:r>
              <a:rPr lang="en-US" altLang="ja-JP" dirty="0" smtClean="0"/>
              <a:t>	// </a:t>
            </a:r>
            <a:r>
              <a:rPr lang="ja-JP" altLang="en-US" dirty="0" smtClean="0"/>
              <a:t>メディアが挿入されたことをビューに通知</a:t>
            </a:r>
            <a:endParaRPr lang="en-US" altLang="ja-JP" dirty="0" smtClean="0"/>
          </a:p>
          <a:p>
            <a:r>
              <a:rPr lang="en-US" altLang="ja-JP" dirty="0" smtClean="0"/>
              <a:t>	return </a:t>
            </a:r>
            <a:r>
              <a:rPr lang="en-US" altLang="ja-JP" dirty="0" err="1" smtClean="0"/>
              <a:t>bResult</a:t>
            </a:r>
            <a:r>
              <a:rPr lang="en-US" altLang="ja-JP" dirty="0" smtClean="0"/>
              <a:t>;</a:t>
            </a:r>
          </a:p>
          <a:p>
            <a:r>
              <a:rPr lang="en-US" altLang="ja-JP" dirty="0" smtClean="0"/>
              <a:t>}</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blackWhite">
          <a:xfrm>
            <a:off x="368299" y="1033670"/>
            <a:ext cx="8407401" cy="5597318"/>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1"/>
          <p:cNvSpPr>
            <a:spLocks noGrp="1"/>
          </p:cNvSpPr>
          <p:nvPr>
            <p:ph type="title"/>
          </p:nvPr>
        </p:nvSpPr>
        <p:spPr/>
        <p:txBody>
          <a:bodyPr/>
          <a:lstStyle/>
          <a:p>
            <a:r>
              <a:rPr altLang="ja-JP" dirty="0" smtClean="0"/>
              <a:t>C++:</a:t>
            </a:r>
            <a:r>
              <a:rPr lang="ja-JP" altLang="en-US" dirty="0" smtClean="0"/>
              <a:t>サンプル抜粋３</a:t>
            </a:r>
            <a:endParaRPr lang="en-US" dirty="0">
              <a:effectLst>
                <a:outerShdw blurRad="50800" dist="38100" dir="2700000" algn="tl" rotWithShape="0">
                  <a:schemeClr val="tx1">
                    <a:lumMod val="95000"/>
                    <a:alpha val="40000"/>
                  </a:schemeClr>
                </a:outerShdw>
              </a:effectLst>
              <a:latin typeface="メイリオ" pitchFamily="50" charset="-128"/>
              <a:ea typeface="メイリオ" pitchFamily="50" charset="-128"/>
            </a:endParaRPr>
          </a:p>
        </p:txBody>
      </p:sp>
      <p:sp>
        <p:nvSpPr>
          <p:cNvPr id="5" name="Content Placeholder 4"/>
          <p:cNvSpPr>
            <a:spLocks noGrp="1"/>
          </p:cNvSpPr>
          <p:nvPr>
            <p:ph idx="1"/>
          </p:nvPr>
        </p:nvSpPr>
        <p:spPr>
          <a:xfrm>
            <a:off x="722312" y="1347788"/>
            <a:ext cx="7689851" cy="4596130"/>
          </a:xfrm>
        </p:spPr>
        <p:txBody>
          <a:bodyPr/>
          <a:lstStyle/>
          <a:p>
            <a:r>
              <a:rPr lang="en-US" altLang="ja-JP" sz="2000" dirty="0" smtClean="0"/>
              <a:t>class </a:t>
            </a:r>
            <a:r>
              <a:rPr lang="en-US" altLang="ja-JP" sz="2000" dirty="0" err="1" smtClean="0"/>
              <a:t>CDevChangeHint</a:t>
            </a:r>
            <a:r>
              <a:rPr lang="en-US" altLang="ja-JP" sz="2000" dirty="0" smtClean="0"/>
              <a:t> : public </a:t>
            </a:r>
            <a:r>
              <a:rPr lang="en-US" altLang="ja-JP" sz="2000" dirty="0" err="1" smtClean="0"/>
              <a:t>CObject</a:t>
            </a:r>
            <a:endParaRPr lang="en-US" altLang="ja-JP" sz="2000" dirty="0" smtClean="0"/>
          </a:p>
          <a:p>
            <a:r>
              <a:rPr lang="en-US" altLang="ja-JP" sz="2000" dirty="0" smtClean="0"/>
              <a:t>{</a:t>
            </a:r>
          </a:p>
          <a:p>
            <a:r>
              <a:rPr lang="en-US" altLang="ja-JP" sz="2000" dirty="0" smtClean="0"/>
              <a:t>public:</a:t>
            </a:r>
          </a:p>
          <a:p>
            <a:r>
              <a:rPr lang="en-US" altLang="ja-JP" sz="2000" dirty="0" smtClean="0"/>
              <a:t>		</a:t>
            </a:r>
            <a:r>
              <a:rPr lang="en-US" altLang="ja-JP" sz="2000" dirty="0" err="1" smtClean="0"/>
              <a:t>CDevChangeHint</a:t>
            </a:r>
            <a:r>
              <a:rPr lang="en-US" altLang="ja-JP" sz="2000" dirty="0" smtClean="0"/>
              <a:t>( UINT </a:t>
            </a:r>
            <a:r>
              <a:rPr lang="en-US" altLang="ja-JP" sz="2000" dirty="0" err="1" smtClean="0"/>
              <a:t>nEventType</a:t>
            </a:r>
            <a:r>
              <a:rPr lang="en-US" altLang="ja-JP" sz="2000" dirty="0" smtClean="0"/>
              <a:t>, 					 DWORD </a:t>
            </a:r>
            <a:r>
              <a:rPr lang="en-US" altLang="ja-JP" sz="2000" dirty="0" err="1" smtClean="0"/>
              <a:t>dwUnitMask</a:t>
            </a:r>
            <a:r>
              <a:rPr lang="en-US" altLang="ja-JP" sz="2000" dirty="0" smtClean="0"/>
              <a:t>,</a:t>
            </a:r>
          </a:p>
          <a:p>
            <a:r>
              <a:rPr lang="en-US" altLang="ja-JP" sz="2000" dirty="0" smtClean="0"/>
              <a:t>					 WORD </a:t>
            </a:r>
            <a:r>
              <a:rPr lang="en-US" altLang="ja-JP" sz="2000" dirty="0" err="1" smtClean="0"/>
              <a:t>nFlags</a:t>
            </a:r>
            <a:r>
              <a:rPr lang="en-US" altLang="ja-JP" sz="2000" dirty="0" smtClean="0"/>
              <a:t> );</a:t>
            </a:r>
          </a:p>
          <a:p>
            <a:r>
              <a:rPr lang="en-US" altLang="ja-JP" sz="2000" dirty="0" smtClean="0"/>
              <a:t>		~</a:t>
            </a:r>
            <a:r>
              <a:rPr lang="en-US" altLang="ja-JP" sz="2000" dirty="0" err="1" smtClean="0"/>
              <a:t>CDevChangeHint</a:t>
            </a:r>
            <a:r>
              <a:rPr lang="en-US" altLang="ja-JP" sz="2000" dirty="0" smtClean="0"/>
              <a:t>();</a:t>
            </a:r>
          </a:p>
          <a:p>
            <a:r>
              <a:rPr lang="en-US" altLang="ja-JP" sz="2000" dirty="0" smtClean="0"/>
              <a:t>		</a:t>
            </a:r>
            <a:r>
              <a:rPr lang="en-US" altLang="ja-JP" sz="2000" dirty="0" err="1" smtClean="0"/>
              <a:t>bool</a:t>
            </a:r>
            <a:r>
              <a:rPr lang="en-US" altLang="ja-JP" sz="2000" dirty="0" smtClean="0"/>
              <a:t>		</a:t>
            </a:r>
            <a:r>
              <a:rPr lang="en-US" altLang="ja-JP" sz="2000" dirty="0" err="1" smtClean="0"/>
              <a:t>IsInserted</a:t>
            </a:r>
            <a:r>
              <a:rPr lang="en-US" altLang="ja-JP" sz="2000" dirty="0" smtClean="0"/>
              <a:t>() const;</a:t>
            </a:r>
          </a:p>
          <a:p>
            <a:r>
              <a:rPr lang="en-US" altLang="ja-JP" sz="2000" dirty="0" smtClean="0"/>
              <a:t>		</a:t>
            </a:r>
            <a:r>
              <a:rPr lang="en-US" altLang="ja-JP" sz="2000" dirty="0" err="1" smtClean="0"/>
              <a:t>CString</a:t>
            </a:r>
            <a:r>
              <a:rPr lang="en-US" altLang="ja-JP" sz="2000" dirty="0" smtClean="0"/>
              <a:t>	</a:t>
            </a:r>
            <a:r>
              <a:rPr lang="en-US" altLang="ja-JP" sz="2000" dirty="0" err="1" smtClean="0"/>
              <a:t>TargetVolume</a:t>
            </a:r>
            <a:r>
              <a:rPr lang="en-US" altLang="ja-JP" sz="2000" dirty="0" smtClean="0"/>
              <a:t>() const;</a:t>
            </a:r>
          </a:p>
          <a:p>
            <a:r>
              <a:rPr lang="en-US" altLang="ja-JP" sz="2000" dirty="0" smtClean="0"/>
              <a:t>		</a:t>
            </a:r>
            <a:r>
              <a:rPr lang="en-US" altLang="ja-JP" sz="2000" dirty="0" err="1" smtClean="0"/>
              <a:t>bool</a:t>
            </a:r>
            <a:r>
              <a:rPr lang="en-US" altLang="ja-JP" sz="2000" dirty="0" smtClean="0"/>
              <a:t>		</a:t>
            </a:r>
            <a:r>
              <a:rPr lang="en-US" altLang="ja-JP" sz="2000" dirty="0" err="1" smtClean="0"/>
              <a:t>IsVolumeTypeMedia</a:t>
            </a:r>
            <a:r>
              <a:rPr lang="en-US" altLang="ja-JP" sz="2000" dirty="0" smtClean="0"/>
              <a:t>() const;</a:t>
            </a:r>
          </a:p>
          <a:p>
            <a:r>
              <a:rPr lang="en-US" altLang="ja-JP" sz="2000" dirty="0" smtClean="0"/>
              <a:t>		</a:t>
            </a:r>
            <a:r>
              <a:rPr lang="en-US" altLang="ja-JP" sz="2000" dirty="0" err="1" smtClean="0"/>
              <a:t>bool</a:t>
            </a:r>
            <a:r>
              <a:rPr lang="en-US" altLang="ja-JP" sz="2000" dirty="0" smtClean="0"/>
              <a:t>		</a:t>
            </a:r>
            <a:r>
              <a:rPr lang="en-US" altLang="ja-JP" sz="2000" dirty="0" err="1" smtClean="0"/>
              <a:t>IsVolumeTypeRemote</a:t>
            </a:r>
            <a:r>
              <a:rPr lang="en-US" altLang="ja-JP" sz="2000" dirty="0" smtClean="0"/>
              <a:t>() const;</a:t>
            </a:r>
          </a:p>
          <a:p>
            <a:r>
              <a:rPr lang="en-US" altLang="ja-JP" sz="2000" dirty="0" smtClean="0"/>
              <a:t>		</a:t>
            </a:r>
            <a:r>
              <a:rPr lang="en-US" altLang="ja-JP" sz="2000" dirty="0" err="1" smtClean="0"/>
              <a:t>bool</a:t>
            </a:r>
            <a:r>
              <a:rPr lang="en-US" altLang="ja-JP" sz="2000" dirty="0" smtClean="0"/>
              <a:t>		</a:t>
            </a:r>
            <a:r>
              <a:rPr lang="en-US" altLang="ja-JP" sz="2000" dirty="0" err="1" smtClean="0"/>
              <a:t>IsVolumeTypePhysical</a:t>
            </a:r>
            <a:r>
              <a:rPr lang="en-US" altLang="ja-JP" sz="2000" dirty="0" smtClean="0"/>
              <a:t>() const;</a:t>
            </a:r>
          </a:p>
          <a:p>
            <a:r>
              <a:rPr lang="en-US" altLang="ja-JP" sz="2000" dirty="0" smtClean="0"/>
              <a:t>};</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blackWhite">
          <a:xfrm>
            <a:off x="368299" y="1033670"/>
            <a:ext cx="8407401" cy="5597318"/>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1"/>
          <p:cNvSpPr>
            <a:spLocks noGrp="1"/>
          </p:cNvSpPr>
          <p:nvPr>
            <p:ph type="title"/>
          </p:nvPr>
        </p:nvSpPr>
        <p:spPr/>
        <p:txBody>
          <a:bodyPr/>
          <a:lstStyle/>
          <a:p>
            <a:r>
              <a:rPr altLang="ja-JP" dirty="0" smtClean="0"/>
              <a:t>C++:</a:t>
            </a:r>
            <a:r>
              <a:rPr lang="ja-JP" altLang="en-US" dirty="0" smtClean="0"/>
              <a:t>サンプル抜粋４</a:t>
            </a:r>
            <a:endParaRPr lang="en-US" dirty="0">
              <a:effectLst>
                <a:outerShdw blurRad="50800" dist="38100" dir="2700000" algn="tl" rotWithShape="0">
                  <a:schemeClr val="tx1">
                    <a:lumMod val="95000"/>
                    <a:alpha val="40000"/>
                  </a:schemeClr>
                </a:outerShdw>
              </a:effectLst>
              <a:latin typeface="メイリオ" pitchFamily="50" charset="-128"/>
              <a:ea typeface="メイリオ" pitchFamily="50" charset="-128"/>
            </a:endParaRPr>
          </a:p>
        </p:txBody>
      </p:sp>
      <p:sp>
        <p:nvSpPr>
          <p:cNvPr id="5" name="Content Placeholder 4"/>
          <p:cNvSpPr>
            <a:spLocks noGrp="1"/>
          </p:cNvSpPr>
          <p:nvPr>
            <p:ph idx="1"/>
          </p:nvPr>
        </p:nvSpPr>
        <p:spPr>
          <a:xfrm>
            <a:off x="722312" y="1347788"/>
            <a:ext cx="7689851" cy="2362698"/>
          </a:xfrm>
        </p:spPr>
        <p:txBody>
          <a:bodyPr/>
          <a:lstStyle/>
          <a:p>
            <a:r>
              <a:rPr lang="en-US" altLang="ja-JP" dirty="0" err="1" smtClean="0"/>
              <a:t>CDevChangeHint</a:t>
            </a:r>
            <a:r>
              <a:rPr lang="en-US" altLang="ja-JP" dirty="0" smtClean="0"/>
              <a:t> hint(</a:t>
            </a:r>
            <a:r>
              <a:rPr lang="en-US" altLang="ja-JP" dirty="0" err="1" smtClean="0"/>
              <a:t>nEventType</a:t>
            </a:r>
            <a:r>
              <a:rPr lang="en-US" altLang="ja-JP" dirty="0" smtClean="0"/>
              <a:t>,</a:t>
            </a:r>
          </a:p>
          <a:p>
            <a:r>
              <a:rPr lang="en-US" altLang="ja-JP" dirty="0" smtClean="0"/>
              <a:t>					</a:t>
            </a:r>
            <a:r>
              <a:rPr lang="en-US" altLang="ja-JP" dirty="0" err="1" smtClean="0"/>
              <a:t>pDBCV</a:t>
            </a:r>
            <a:r>
              <a:rPr lang="en-US" altLang="ja-JP" dirty="0" smtClean="0"/>
              <a:t>-&gt;</a:t>
            </a:r>
            <a:r>
              <a:rPr lang="en-US" altLang="ja-JP" dirty="0" err="1" smtClean="0"/>
              <a:t>dbcv_unitmask</a:t>
            </a:r>
            <a:r>
              <a:rPr lang="en-US" altLang="ja-JP" dirty="0" smtClean="0"/>
              <a:t>,</a:t>
            </a:r>
          </a:p>
          <a:p>
            <a:r>
              <a:rPr lang="en-US" altLang="ja-JP" dirty="0" smtClean="0"/>
              <a:t>					</a:t>
            </a:r>
            <a:r>
              <a:rPr lang="en-US" altLang="ja-JP" dirty="0" err="1" smtClean="0"/>
              <a:t>pDBCV</a:t>
            </a:r>
            <a:r>
              <a:rPr lang="en-US" altLang="ja-JP" dirty="0" smtClean="0"/>
              <a:t>-&gt;</a:t>
            </a:r>
            <a:r>
              <a:rPr lang="en-US" altLang="ja-JP" dirty="0" err="1" smtClean="0"/>
              <a:t>dbcv_flags</a:t>
            </a:r>
            <a:r>
              <a:rPr lang="en-US" altLang="ja-JP" dirty="0" smtClean="0"/>
              <a:t> );</a:t>
            </a:r>
          </a:p>
          <a:p>
            <a:r>
              <a:rPr lang="en-US" altLang="ja-JP" dirty="0" err="1" smtClean="0"/>
              <a:t>CDocument</a:t>
            </a:r>
            <a:r>
              <a:rPr lang="en-US" altLang="ja-JP" dirty="0" smtClean="0"/>
              <a:t>* </a:t>
            </a:r>
            <a:r>
              <a:rPr lang="en-US" altLang="ja-JP" dirty="0" err="1" smtClean="0"/>
              <a:t>pDoc</a:t>
            </a:r>
            <a:r>
              <a:rPr lang="en-US" altLang="ja-JP" dirty="0" smtClean="0"/>
              <a:t> = </a:t>
            </a:r>
            <a:r>
              <a:rPr lang="en-US" altLang="ja-JP" dirty="0" err="1" smtClean="0"/>
              <a:t>GetActiveDocument</a:t>
            </a:r>
            <a:r>
              <a:rPr lang="en-US" altLang="ja-JP" dirty="0" smtClean="0"/>
              <a:t>();</a:t>
            </a:r>
          </a:p>
          <a:p>
            <a:r>
              <a:rPr lang="en-US" altLang="ja-JP" dirty="0" err="1" smtClean="0"/>
              <a:t>pDoc</a:t>
            </a:r>
            <a:r>
              <a:rPr lang="en-US" altLang="ja-JP" dirty="0" smtClean="0"/>
              <a:t>-&gt;</a:t>
            </a:r>
            <a:r>
              <a:rPr lang="en-US" altLang="ja-JP" dirty="0" err="1" smtClean="0"/>
              <a:t>UpdateAllViews</a:t>
            </a:r>
            <a:r>
              <a:rPr lang="en-US" altLang="ja-JP" dirty="0" smtClean="0"/>
              <a:t>( NULL, WM_DEVICECHANGE, &amp;hint );</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blackWhite">
          <a:xfrm>
            <a:off x="368299" y="1033670"/>
            <a:ext cx="8407401" cy="5597318"/>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1"/>
          <p:cNvSpPr>
            <a:spLocks noGrp="1"/>
          </p:cNvSpPr>
          <p:nvPr>
            <p:ph type="title"/>
          </p:nvPr>
        </p:nvSpPr>
        <p:spPr/>
        <p:txBody>
          <a:bodyPr/>
          <a:lstStyle/>
          <a:p>
            <a:r>
              <a:rPr lang="en-US" dirty="0" smtClean="0">
                <a:effectLst>
                  <a:outerShdw blurRad="50800" dist="38100" dir="2700000" algn="tl" rotWithShape="0">
                    <a:schemeClr val="tx1">
                      <a:lumMod val="95000"/>
                      <a:alpha val="40000"/>
                    </a:schemeClr>
                  </a:outerShdw>
                </a:effectLst>
                <a:latin typeface="メイリオ" pitchFamily="50" charset="-128"/>
                <a:ea typeface="メイリオ" pitchFamily="50" charset="-128"/>
              </a:rPr>
              <a:t>C</a:t>
            </a:r>
            <a:r>
              <a:rPr lang="ja-JP" altLang="en-US" dirty="0" smtClean="0">
                <a:effectLst>
                  <a:outerShdw blurRad="50800" dist="38100" dir="2700000" algn="tl" rotWithShape="0">
                    <a:schemeClr val="tx1">
                      <a:lumMod val="95000"/>
                      <a:alpha val="40000"/>
                    </a:schemeClr>
                  </a:outerShdw>
                </a:effectLst>
                <a:latin typeface="メイリオ" pitchFamily="50" charset="-128"/>
                <a:ea typeface="メイリオ" pitchFamily="50" charset="-128"/>
              </a:rPr>
              <a:t>＃：</a:t>
            </a:r>
            <a:r>
              <a:rPr altLang="ja-JP" dirty="0" smtClean="0">
                <a:effectLst>
                  <a:outerShdw blurRad="50800" dist="38100" dir="2700000" algn="tl" rotWithShape="0">
                    <a:schemeClr val="tx1">
                      <a:lumMod val="95000"/>
                      <a:alpha val="40000"/>
                    </a:schemeClr>
                  </a:outerShdw>
                </a:effectLst>
                <a:latin typeface="メイリオ" pitchFamily="50" charset="-128"/>
                <a:ea typeface="メイリオ" pitchFamily="50" charset="-128"/>
              </a:rPr>
              <a:t>Winform</a:t>
            </a:r>
            <a:r>
              <a:rPr lang="ja-JP" altLang="en-US" dirty="0" smtClean="0">
                <a:effectLst>
                  <a:outerShdw blurRad="50800" dist="38100" dir="2700000" algn="tl" rotWithShape="0">
                    <a:schemeClr val="tx1">
                      <a:lumMod val="95000"/>
                      <a:alpha val="40000"/>
                    </a:schemeClr>
                  </a:outerShdw>
                </a:effectLst>
                <a:latin typeface="メイリオ" pitchFamily="50" charset="-128"/>
                <a:ea typeface="メイリオ" pitchFamily="50" charset="-128"/>
              </a:rPr>
              <a:t>から</a:t>
            </a:r>
            <a:r>
              <a:rPr altLang="ja-JP" dirty="0" smtClean="0">
                <a:effectLst>
                  <a:outerShdw blurRad="50800" dist="38100" dir="2700000" algn="tl" rotWithShape="0">
                    <a:schemeClr val="tx1">
                      <a:lumMod val="95000"/>
                      <a:alpha val="40000"/>
                    </a:schemeClr>
                  </a:outerShdw>
                </a:effectLst>
                <a:latin typeface="メイリオ" pitchFamily="50" charset="-128"/>
                <a:ea typeface="メイリオ" pitchFamily="50" charset="-128"/>
              </a:rPr>
              <a:t>WPF</a:t>
            </a:r>
            <a:r>
              <a:rPr lang="ja-JP" altLang="en-US" dirty="0" smtClean="0">
                <a:effectLst>
                  <a:outerShdw blurRad="50800" dist="38100" dir="2700000" algn="tl" rotWithShape="0">
                    <a:schemeClr val="tx1">
                      <a:lumMod val="95000"/>
                      <a:alpha val="40000"/>
                    </a:schemeClr>
                  </a:outerShdw>
                </a:effectLst>
                <a:latin typeface="メイリオ" pitchFamily="50" charset="-128"/>
                <a:ea typeface="メイリオ" pitchFamily="50" charset="-128"/>
              </a:rPr>
              <a:t>をホスト</a:t>
            </a:r>
            <a:endParaRPr lang="en-US" dirty="0">
              <a:effectLst>
                <a:outerShdw blurRad="50800" dist="38100" dir="2700000" algn="tl" rotWithShape="0">
                  <a:schemeClr val="tx1">
                    <a:lumMod val="95000"/>
                    <a:alpha val="40000"/>
                  </a:schemeClr>
                </a:outerShdw>
              </a:effectLst>
              <a:latin typeface="メイリオ" pitchFamily="50" charset="-128"/>
              <a:ea typeface="メイリオ" pitchFamily="50" charset="-128"/>
            </a:endParaRPr>
          </a:p>
        </p:txBody>
      </p:sp>
      <p:sp>
        <p:nvSpPr>
          <p:cNvPr id="5" name="Content Placeholder 4"/>
          <p:cNvSpPr>
            <a:spLocks noGrp="1"/>
          </p:cNvSpPr>
          <p:nvPr>
            <p:ph idx="1"/>
          </p:nvPr>
        </p:nvSpPr>
        <p:spPr>
          <a:xfrm>
            <a:off x="722312" y="1347788"/>
            <a:ext cx="7689851" cy="5239896"/>
          </a:xfrm>
        </p:spPr>
        <p:txBody>
          <a:bodyPr/>
          <a:lstStyle/>
          <a:p>
            <a:r>
              <a:rPr lang="en-US" altLang="ja-JP" sz="2000" dirty="0" smtClean="0"/>
              <a:t>private </a:t>
            </a:r>
            <a:r>
              <a:rPr lang="en-US" altLang="ja-JP" sz="2000" dirty="0" err="1" smtClean="0"/>
              <a:t>ElementHost</a:t>
            </a:r>
            <a:r>
              <a:rPr lang="en-US" altLang="ja-JP" sz="2000" dirty="0" smtClean="0"/>
              <a:t> </a:t>
            </a:r>
            <a:r>
              <a:rPr lang="en-US" altLang="ja-JP" sz="2000" dirty="0" err="1" smtClean="0"/>
              <a:t>ctrlHost</a:t>
            </a:r>
            <a:r>
              <a:rPr lang="en-US" altLang="ja-JP" sz="2000" dirty="0" smtClean="0"/>
              <a:t>;</a:t>
            </a:r>
          </a:p>
          <a:p>
            <a:r>
              <a:rPr lang="en-US" altLang="ja-JP" sz="2000" dirty="0" smtClean="0"/>
              <a:t>private </a:t>
            </a:r>
            <a:r>
              <a:rPr lang="en-US" altLang="ja-JP" sz="2000" dirty="0" err="1" smtClean="0"/>
              <a:t>MnowTechedBofWpf.TechedBofWpf</a:t>
            </a:r>
            <a:r>
              <a:rPr lang="en-US" altLang="ja-JP" sz="2000" dirty="0" smtClean="0"/>
              <a:t> </a:t>
            </a:r>
            <a:r>
              <a:rPr lang="en-US" altLang="ja-JP" sz="2000" dirty="0" err="1" smtClean="0"/>
              <a:t>techedBofWpf</a:t>
            </a:r>
            <a:r>
              <a:rPr lang="en-US" altLang="ja-JP" sz="2000" dirty="0" smtClean="0"/>
              <a:t>;</a:t>
            </a:r>
          </a:p>
          <a:p>
            <a:endParaRPr lang="ja-JP" altLang="en-US" sz="2000" dirty="0" smtClean="0"/>
          </a:p>
          <a:p>
            <a:r>
              <a:rPr lang="en-US" altLang="ja-JP" sz="2000" dirty="0" smtClean="0"/>
              <a:t>private void UserControl1_Load</a:t>
            </a:r>
          </a:p>
          <a:p>
            <a:r>
              <a:rPr lang="en-US" altLang="ja-JP" sz="2000" dirty="0" smtClean="0"/>
              <a:t>(object sender, </a:t>
            </a:r>
            <a:r>
              <a:rPr lang="en-US" altLang="ja-JP" sz="2000" dirty="0" err="1" smtClean="0"/>
              <a:t>EventArgs</a:t>
            </a:r>
            <a:r>
              <a:rPr lang="en-US" altLang="ja-JP" sz="2000" dirty="0" smtClean="0"/>
              <a:t> e)</a:t>
            </a:r>
          </a:p>
          <a:p>
            <a:r>
              <a:rPr lang="en-US" altLang="ja-JP" sz="2000" dirty="0" smtClean="0"/>
              <a:t>{</a:t>
            </a:r>
          </a:p>
          <a:p>
            <a:r>
              <a:rPr lang="en-US" altLang="ja-JP" sz="2000" dirty="0" smtClean="0"/>
              <a:t>   </a:t>
            </a:r>
            <a:r>
              <a:rPr lang="ja-JP" altLang="en-US" sz="2000" dirty="0" smtClean="0"/>
              <a:t> </a:t>
            </a:r>
            <a:r>
              <a:rPr lang="en-US" altLang="ja-JP" sz="2000" dirty="0" err="1" smtClean="0"/>
              <a:t>ctrlHost</a:t>
            </a:r>
            <a:r>
              <a:rPr lang="en-US" altLang="ja-JP" sz="2000" dirty="0" smtClean="0"/>
              <a:t> = new </a:t>
            </a:r>
            <a:r>
              <a:rPr lang="en-US" altLang="ja-JP" sz="2000" dirty="0" err="1" smtClean="0"/>
              <a:t>ElementHost</a:t>
            </a:r>
            <a:r>
              <a:rPr lang="en-US" altLang="ja-JP" sz="2000" dirty="0" smtClean="0"/>
              <a:t>();</a:t>
            </a:r>
          </a:p>
          <a:p>
            <a:r>
              <a:rPr lang="en-US" altLang="ja-JP" sz="2000" dirty="0" smtClean="0"/>
              <a:t>    </a:t>
            </a:r>
            <a:r>
              <a:rPr lang="en-US" altLang="ja-JP" sz="2000" dirty="0" err="1" smtClean="0"/>
              <a:t>ctrlHost.Dock</a:t>
            </a:r>
            <a:r>
              <a:rPr lang="en-US" altLang="ja-JP" sz="2000" dirty="0" smtClean="0"/>
              <a:t> = </a:t>
            </a:r>
            <a:r>
              <a:rPr lang="en-US" altLang="ja-JP" sz="2000" dirty="0" err="1" smtClean="0"/>
              <a:t>DockStyle.Fill</a:t>
            </a:r>
            <a:r>
              <a:rPr lang="en-US" altLang="ja-JP" sz="2000" dirty="0" smtClean="0"/>
              <a:t>;</a:t>
            </a:r>
          </a:p>
          <a:p>
            <a:r>
              <a:rPr lang="en-US" altLang="ja-JP" sz="2000" dirty="0" smtClean="0"/>
              <a:t>    </a:t>
            </a:r>
            <a:r>
              <a:rPr lang="en-US" altLang="ja-JP" sz="2000" dirty="0" err="1" smtClean="0"/>
              <a:t>panelWpf.Controls.Add</a:t>
            </a:r>
            <a:r>
              <a:rPr lang="en-US" altLang="ja-JP" sz="2000" dirty="0" smtClean="0"/>
              <a:t>(</a:t>
            </a:r>
            <a:r>
              <a:rPr lang="en-US" altLang="ja-JP" sz="2000" dirty="0" err="1" smtClean="0"/>
              <a:t>ctrlHost</a:t>
            </a:r>
            <a:r>
              <a:rPr lang="en-US" altLang="ja-JP" sz="2000" dirty="0" smtClean="0"/>
              <a:t>);</a:t>
            </a:r>
          </a:p>
          <a:p>
            <a:r>
              <a:rPr lang="en-US" altLang="ja-JP" sz="2000" dirty="0" smtClean="0"/>
              <a:t>    </a:t>
            </a:r>
            <a:r>
              <a:rPr lang="en-US" altLang="ja-JP" sz="2000" dirty="0" err="1" smtClean="0"/>
              <a:t>techedBofWpf</a:t>
            </a:r>
            <a:r>
              <a:rPr lang="en-US" altLang="ja-JP" sz="2000" dirty="0" smtClean="0"/>
              <a:t> = new 	</a:t>
            </a:r>
            <a:r>
              <a:rPr lang="en-US" altLang="ja-JP" sz="2000" dirty="0" err="1" smtClean="0"/>
              <a:t>MnowTechedBofWpf.TechedBofWpf</a:t>
            </a:r>
            <a:r>
              <a:rPr lang="en-US" altLang="ja-JP" sz="2000" dirty="0" smtClean="0"/>
              <a:t>();</a:t>
            </a:r>
          </a:p>
          <a:p>
            <a:r>
              <a:rPr lang="en-US" altLang="ja-JP" sz="2000" dirty="0" smtClean="0"/>
              <a:t>    </a:t>
            </a:r>
            <a:r>
              <a:rPr lang="en-US" altLang="ja-JP" sz="2000" dirty="0" err="1" smtClean="0"/>
              <a:t>techedBofWpf.InitializeComponent</a:t>
            </a:r>
            <a:r>
              <a:rPr lang="en-US" altLang="ja-JP" sz="2000" dirty="0" smtClean="0"/>
              <a:t>();</a:t>
            </a:r>
          </a:p>
          <a:p>
            <a:r>
              <a:rPr lang="en-US" altLang="ja-JP" sz="2000" dirty="0" smtClean="0"/>
              <a:t>     </a:t>
            </a:r>
            <a:r>
              <a:rPr lang="en-US" altLang="ja-JP" sz="2000" dirty="0" err="1" smtClean="0"/>
              <a:t>ctrlHost.Child</a:t>
            </a:r>
            <a:r>
              <a:rPr lang="en-US" altLang="ja-JP" sz="2000" dirty="0" smtClean="0"/>
              <a:t> = </a:t>
            </a:r>
            <a:r>
              <a:rPr lang="en-US" altLang="ja-JP" sz="2000" dirty="0" err="1" smtClean="0"/>
              <a:t>techedBofWpf</a:t>
            </a:r>
            <a:r>
              <a:rPr lang="en-US" altLang="ja-JP" sz="2000" dirty="0" smtClean="0"/>
              <a:t>;</a:t>
            </a:r>
          </a:p>
          <a:p>
            <a:r>
              <a:rPr lang="en-US" altLang="ja-JP" sz="2000" dirty="0" smtClean="0"/>
              <a:t>}</a:t>
            </a:r>
            <a:endParaRPr lang="en-US" sz="2000" dirty="0" smtClean="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blackWhite">
          <a:xfrm>
            <a:off x="368299" y="1033670"/>
            <a:ext cx="8407401" cy="5597318"/>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1"/>
          <p:cNvSpPr>
            <a:spLocks noGrp="1"/>
          </p:cNvSpPr>
          <p:nvPr>
            <p:ph type="title"/>
          </p:nvPr>
        </p:nvSpPr>
        <p:spPr/>
        <p:txBody>
          <a:bodyPr/>
          <a:lstStyle/>
          <a:p>
            <a:r>
              <a:rPr lang="en-US" dirty="0" smtClean="0">
                <a:effectLst>
                  <a:outerShdw blurRad="50800" dist="38100" dir="2700000" algn="tl" rotWithShape="0">
                    <a:schemeClr val="tx1">
                      <a:lumMod val="95000"/>
                      <a:alpha val="40000"/>
                    </a:schemeClr>
                  </a:outerShdw>
                </a:effectLst>
                <a:latin typeface="メイリオ" pitchFamily="50" charset="-128"/>
                <a:ea typeface="メイリオ" pitchFamily="50" charset="-128"/>
              </a:rPr>
              <a:t>C</a:t>
            </a:r>
            <a:r>
              <a:rPr lang="ja-JP" altLang="en-US" dirty="0" smtClean="0">
                <a:effectLst>
                  <a:outerShdw blurRad="50800" dist="38100" dir="2700000" algn="tl" rotWithShape="0">
                    <a:schemeClr val="tx1">
                      <a:lumMod val="95000"/>
                      <a:alpha val="40000"/>
                    </a:schemeClr>
                  </a:outerShdw>
                </a:effectLst>
                <a:latin typeface="メイリオ" pitchFamily="50" charset="-128"/>
                <a:ea typeface="メイリオ" pitchFamily="50" charset="-128"/>
              </a:rPr>
              <a:t>＃：</a:t>
            </a:r>
            <a:r>
              <a:rPr altLang="ja-JP" dirty="0" smtClean="0">
                <a:effectLst>
                  <a:outerShdw blurRad="50800" dist="38100" dir="2700000" algn="tl" rotWithShape="0">
                    <a:schemeClr val="tx1">
                      <a:lumMod val="95000"/>
                      <a:alpha val="40000"/>
                    </a:schemeClr>
                  </a:outerShdw>
                </a:effectLst>
                <a:latin typeface="メイリオ" pitchFamily="50" charset="-128"/>
                <a:ea typeface="メイリオ" pitchFamily="50" charset="-128"/>
              </a:rPr>
              <a:t>WPF</a:t>
            </a:r>
            <a:r>
              <a:rPr lang="ja-JP" altLang="en-US" dirty="0" smtClean="0">
                <a:effectLst>
                  <a:outerShdw blurRad="50800" dist="38100" dir="2700000" algn="tl" rotWithShape="0">
                    <a:schemeClr val="tx1">
                      <a:lumMod val="95000"/>
                      <a:alpha val="40000"/>
                    </a:schemeClr>
                  </a:outerShdw>
                </a:effectLst>
                <a:latin typeface="メイリオ" pitchFamily="50" charset="-128"/>
                <a:ea typeface="メイリオ" pitchFamily="50" charset="-128"/>
              </a:rPr>
              <a:t>でコードから</a:t>
            </a:r>
            <a:r>
              <a:rPr altLang="ja-JP" dirty="0" smtClean="0">
                <a:effectLst>
                  <a:outerShdw blurRad="50800" dist="38100" dir="2700000" algn="tl" rotWithShape="0">
                    <a:schemeClr val="tx1">
                      <a:lumMod val="95000"/>
                      <a:alpha val="40000"/>
                    </a:schemeClr>
                  </a:outerShdw>
                </a:effectLst>
                <a:latin typeface="メイリオ" pitchFamily="50" charset="-128"/>
                <a:ea typeface="メイリオ" pitchFamily="50" charset="-128"/>
              </a:rPr>
              <a:t>Image</a:t>
            </a:r>
            <a:r>
              <a:rPr lang="ja-JP" altLang="en-US" dirty="0" smtClean="0">
                <a:effectLst>
                  <a:outerShdw blurRad="50800" dist="38100" dir="2700000" algn="tl" rotWithShape="0">
                    <a:schemeClr val="tx1">
                      <a:lumMod val="95000"/>
                      <a:alpha val="40000"/>
                    </a:schemeClr>
                  </a:outerShdw>
                </a:effectLst>
                <a:latin typeface="メイリオ" pitchFamily="50" charset="-128"/>
                <a:ea typeface="メイリオ" pitchFamily="50" charset="-128"/>
              </a:rPr>
              <a:t>操作</a:t>
            </a:r>
            <a:endParaRPr lang="en-US" dirty="0">
              <a:effectLst>
                <a:outerShdw blurRad="50800" dist="38100" dir="2700000" algn="tl" rotWithShape="0">
                  <a:schemeClr val="tx1">
                    <a:lumMod val="95000"/>
                    <a:alpha val="40000"/>
                  </a:schemeClr>
                </a:outerShdw>
              </a:effectLst>
              <a:latin typeface="メイリオ" pitchFamily="50" charset="-128"/>
              <a:ea typeface="メイリオ" pitchFamily="50" charset="-128"/>
            </a:endParaRPr>
          </a:p>
        </p:txBody>
      </p:sp>
      <p:sp>
        <p:nvSpPr>
          <p:cNvPr id="5" name="Content Placeholder 4"/>
          <p:cNvSpPr>
            <a:spLocks noGrp="1"/>
          </p:cNvSpPr>
          <p:nvPr>
            <p:ph idx="1"/>
          </p:nvPr>
        </p:nvSpPr>
        <p:spPr>
          <a:xfrm>
            <a:off x="722312" y="1347788"/>
            <a:ext cx="7689851" cy="4051365"/>
          </a:xfrm>
        </p:spPr>
        <p:txBody>
          <a:bodyPr/>
          <a:lstStyle/>
          <a:p>
            <a:r>
              <a:rPr lang="en-US" altLang="ja-JP" dirty="0" smtClean="0"/>
              <a:t>public void </a:t>
            </a:r>
            <a:r>
              <a:rPr lang="en-US" altLang="ja-JP" dirty="0" err="1" smtClean="0"/>
              <a:t>DoEmbossBitmapEffect</a:t>
            </a:r>
            <a:r>
              <a:rPr lang="en-US" altLang="ja-JP" dirty="0" smtClean="0"/>
              <a:t>()</a:t>
            </a:r>
          </a:p>
          <a:p>
            <a:r>
              <a:rPr lang="en-US" altLang="ja-JP" dirty="0" smtClean="0"/>
              <a:t>{</a:t>
            </a:r>
          </a:p>
          <a:p>
            <a:r>
              <a:rPr lang="en-US" altLang="ja-JP" dirty="0" smtClean="0"/>
              <a:t>  this.image1.BitmapEffect = new 	</a:t>
            </a:r>
            <a:r>
              <a:rPr lang="en-US" altLang="ja-JP" dirty="0" err="1" smtClean="0"/>
              <a:t>EmbossBitmapEffect</a:t>
            </a:r>
            <a:r>
              <a:rPr lang="en-US" altLang="ja-JP" dirty="0" smtClean="0"/>
              <a:t>();</a:t>
            </a:r>
          </a:p>
          <a:p>
            <a:r>
              <a:rPr lang="en-US" altLang="ja-JP" dirty="0" smtClean="0"/>
              <a:t>}</a:t>
            </a:r>
          </a:p>
          <a:p>
            <a:r>
              <a:rPr lang="en-US" altLang="ja-JP" dirty="0" smtClean="0"/>
              <a:t>public void </a:t>
            </a:r>
            <a:r>
              <a:rPr lang="en-US" altLang="ja-JP" dirty="0" err="1" smtClean="0"/>
              <a:t>SetBitmapFileName</a:t>
            </a:r>
            <a:endParaRPr lang="en-US" altLang="ja-JP" dirty="0" smtClean="0"/>
          </a:p>
          <a:p>
            <a:r>
              <a:rPr lang="en-US" altLang="ja-JP" dirty="0" smtClean="0"/>
              <a:t>	(string source)</a:t>
            </a:r>
          </a:p>
          <a:p>
            <a:r>
              <a:rPr lang="en-US" altLang="ja-JP" dirty="0" smtClean="0"/>
              <a:t>{</a:t>
            </a:r>
          </a:p>
          <a:p>
            <a:r>
              <a:rPr lang="en-US" altLang="ja-JP" dirty="0" smtClean="0"/>
              <a:t>  this.image1.Source = source;</a:t>
            </a:r>
          </a:p>
          <a:p>
            <a:r>
              <a:rPr lang="en-US" altLang="ja-JP" dirty="0" smtClean="0"/>
              <a:t>}</a:t>
            </a:r>
            <a:endParaRPr lang="en-US"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blackWhite">
          <a:xfrm>
            <a:off x="368299" y="1033670"/>
            <a:ext cx="8407401" cy="5597318"/>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1"/>
          <p:cNvSpPr>
            <a:spLocks noGrp="1"/>
          </p:cNvSpPr>
          <p:nvPr>
            <p:ph type="title"/>
          </p:nvPr>
        </p:nvSpPr>
        <p:spPr/>
        <p:txBody>
          <a:bodyPr/>
          <a:lstStyle/>
          <a:p>
            <a:r>
              <a:rPr altLang="ja-JP" dirty="0" smtClean="0"/>
              <a:t>C++/CLI: Native </a:t>
            </a:r>
            <a:r>
              <a:rPr lang="ja-JP" altLang="en-US" dirty="0" smtClean="0"/>
              <a:t>を </a:t>
            </a:r>
            <a:r>
              <a:rPr altLang="ja-JP" dirty="0" smtClean="0"/>
              <a:t>Managed </a:t>
            </a:r>
            <a:r>
              <a:rPr lang="ja-JP" altLang="en-US" dirty="0" smtClean="0"/>
              <a:t>でラップ</a:t>
            </a:r>
            <a:endParaRPr lang="en-US" dirty="0">
              <a:effectLst>
                <a:outerShdw blurRad="50800" dist="38100" dir="2700000" algn="tl" rotWithShape="0">
                  <a:schemeClr val="tx1">
                    <a:lumMod val="95000"/>
                    <a:alpha val="40000"/>
                  </a:schemeClr>
                </a:outerShdw>
              </a:effectLst>
              <a:latin typeface="メイリオ" pitchFamily="50" charset="-128"/>
              <a:ea typeface="メイリオ" pitchFamily="50" charset="-128"/>
            </a:endParaRPr>
          </a:p>
        </p:txBody>
      </p:sp>
      <p:sp>
        <p:nvSpPr>
          <p:cNvPr id="5" name="Content Placeholder 4"/>
          <p:cNvSpPr>
            <a:spLocks noGrp="1"/>
          </p:cNvSpPr>
          <p:nvPr>
            <p:ph idx="1"/>
          </p:nvPr>
        </p:nvSpPr>
        <p:spPr>
          <a:xfrm>
            <a:off x="722312" y="1347788"/>
            <a:ext cx="7689851" cy="4141134"/>
          </a:xfrm>
        </p:spPr>
        <p:txBody>
          <a:bodyPr/>
          <a:lstStyle/>
          <a:p>
            <a:r>
              <a:rPr lang="en-US" altLang="ja-JP" dirty="0" smtClean="0"/>
              <a:t>class Native { … };</a:t>
            </a:r>
          </a:p>
          <a:p>
            <a:endParaRPr lang="en-US" altLang="ja-JP" dirty="0" smtClean="0"/>
          </a:p>
          <a:p>
            <a:r>
              <a:rPr lang="en-US" altLang="ja-JP" dirty="0" smtClean="0"/>
              <a:t>ref class Managed {</a:t>
            </a:r>
          </a:p>
          <a:p>
            <a:r>
              <a:rPr lang="en-US" altLang="ja-JP" dirty="0" smtClean="0"/>
              <a:t>  Native* native;</a:t>
            </a:r>
          </a:p>
          <a:p>
            <a:r>
              <a:rPr lang="en-US" altLang="ja-JP" dirty="0" smtClean="0"/>
              <a:t>public:</a:t>
            </a:r>
          </a:p>
          <a:p>
            <a:r>
              <a:rPr lang="en-US" altLang="ja-JP" dirty="0" smtClean="0"/>
              <a:t>  Managed() { native = new Native(); }</a:t>
            </a:r>
          </a:p>
          <a:p>
            <a:r>
              <a:rPr lang="en-US" altLang="ja-JP" dirty="0" smtClean="0"/>
              <a:t> ~Managed() { this-&gt;!Managed(); }</a:t>
            </a:r>
          </a:p>
          <a:p>
            <a:r>
              <a:rPr lang="en-US" altLang="ja-JP" dirty="0" smtClean="0"/>
              <a:t> !Managed() { delete native; }</a:t>
            </a:r>
          </a:p>
          <a:p>
            <a:r>
              <a:rPr lang="en-US" altLang="ja-JP" dirty="0" smtClean="0"/>
              <a:t>  …</a:t>
            </a:r>
          </a:p>
          <a:p>
            <a:r>
              <a:rPr kumimoji="0" lang="en-US" altLang="ja-JP" dirty="0" smtClean="0"/>
              <a:t>};</a:t>
            </a:r>
            <a:endParaRPr kumimoji="0" lang="en-US" altLang="ja-JP" dirty="0"/>
          </a:p>
        </p:txBody>
      </p:sp>
      <p:sp>
        <p:nvSpPr>
          <p:cNvPr id="6" name="Text Box 5"/>
          <p:cNvSpPr txBox="1">
            <a:spLocks noChangeArrowheads="1"/>
          </p:cNvSpPr>
          <p:nvPr/>
        </p:nvSpPr>
        <p:spPr bwMode="auto">
          <a:xfrm>
            <a:off x="4973451" y="5114364"/>
            <a:ext cx="3352800" cy="1190625"/>
          </a:xfrm>
          <a:prstGeom prst="rect">
            <a:avLst/>
          </a:prstGeom>
          <a:noFill/>
          <a:ln w="9525">
            <a:noFill/>
            <a:miter lim="800000"/>
            <a:headEnd/>
            <a:tailEnd/>
          </a:ln>
          <a:effectLst/>
        </p:spPr>
        <p:txBody>
          <a:bodyPr wrap="none">
            <a:spAutoFit/>
          </a:bodyPr>
          <a:lstStyle/>
          <a:p>
            <a:pPr>
              <a:buFontTx/>
              <a:buChar char="•"/>
            </a:pPr>
            <a:r>
              <a:rPr lang="en-US" altLang="ja-JP" dirty="0"/>
              <a:t> </a:t>
            </a:r>
            <a:r>
              <a:rPr lang="ja-JP" altLang="en-US" dirty="0"/>
              <a:t>クラスの場合、ポインタに限る</a:t>
            </a:r>
          </a:p>
          <a:p>
            <a:pPr>
              <a:buFontTx/>
              <a:buChar char="•"/>
            </a:pPr>
            <a:r>
              <a:rPr lang="ja-JP" altLang="en-US" dirty="0"/>
              <a:t> </a:t>
            </a:r>
            <a:r>
              <a:rPr lang="en-US" altLang="ja-JP" dirty="0"/>
              <a:t>new/delete </a:t>
            </a:r>
            <a:r>
              <a:rPr lang="ja-JP" altLang="en-US" dirty="0" err="1"/>
              <a:t>をお</a:t>
            </a:r>
            <a:r>
              <a:rPr lang="ja-JP" altLang="en-US" dirty="0"/>
              <a:t>忘れなく</a:t>
            </a:r>
          </a:p>
          <a:p>
            <a:pPr>
              <a:buFontTx/>
              <a:buChar char="•"/>
            </a:pPr>
            <a:r>
              <a:rPr lang="ja-JP" altLang="en-US" dirty="0"/>
              <a:t> </a:t>
            </a:r>
            <a:r>
              <a:rPr lang="en-US" altLang="ja-JP" dirty="0" err="1"/>
              <a:t>auto_ptr</a:t>
            </a:r>
            <a:r>
              <a:rPr lang="en-US" altLang="ja-JP" dirty="0"/>
              <a:t>&lt;Native&gt; </a:t>
            </a:r>
            <a:r>
              <a:rPr lang="ja-JP" altLang="en-US" dirty="0"/>
              <a:t>使用不可</a:t>
            </a:r>
          </a:p>
          <a:p>
            <a:pPr>
              <a:buFontTx/>
              <a:buChar char="•"/>
            </a:pPr>
            <a:r>
              <a:rPr lang="ja-JP" altLang="en-US" dirty="0"/>
              <a:t> インスタンスのコピー時に注意</a:t>
            </a:r>
            <a:r>
              <a:rPr lang="en-US" altLang="ja-JP" dirty="0"/>
              <a:t>! </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blackWhite">
          <a:xfrm>
            <a:off x="368299" y="1033670"/>
            <a:ext cx="8407401" cy="5597318"/>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1"/>
          <p:cNvSpPr>
            <a:spLocks noGrp="1"/>
          </p:cNvSpPr>
          <p:nvPr>
            <p:ph type="title"/>
          </p:nvPr>
        </p:nvSpPr>
        <p:spPr/>
        <p:txBody>
          <a:bodyPr/>
          <a:lstStyle/>
          <a:p>
            <a:r>
              <a:rPr altLang="ja-JP" dirty="0" smtClean="0"/>
              <a:t>C++/CLI: Managed </a:t>
            </a:r>
            <a:r>
              <a:rPr lang="ja-JP" altLang="en-US" dirty="0" smtClean="0"/>
              <a:t>を </a:t>
            </a:r>
            <a:r>
              <a:rPr altLang="ja-JP" dirty="0" smtClean="0"/>
              <a:t>Native </a:t>
            </a:r>
            <a:r>
              <a:rPr lang="ja-JP" altLang="en-US" dirty="0" smtClean="0"/>
              <a:t>でラップ</a:t>
            </a:r>
            <a:endParaRPr lang="en-US" dirty="0">
              <a:effectLst>
                <a:outerShdw blurRad="50800" dist="38100" dir="2700000" algn="tl" rotWithShape="0">
                  <a:schemeClr val="tx1">
                    <a:lumMod val="95000"/>
                    <a:alpha val="40000"/>
                  </a:schemeClr>
                </a:outerShdw>
              </a:effectLst>
              <a:latin typeface="メイリオ" pitchFamily="50" charset="-128"/>
              <a:ea typeface="メイリオ" pitchFamily="50" charset="-128"/>
            </a:endParaRPr>
          </a:p>
        </p:txBody>
      </p:sp>
      <p:sp>
        <p:nvSpPr>
          <p:cNvPr id="6" name="Text Box 7"/>
          <p:cNvSpPr txBox="1">
            <a:spLocks noChangeArrowheads="1"/>
          </p:cNvSpPr>
          <p:nvPr/>
        </p:nvSpPr>
        <p:spPr bwMode="auto">
          <a:xfrm>
            <a:off x="560107" y="5934635"/>
            <a:ext cx="4884738" cy="457200"/>
          </a:xfrm>
          <a:prstGeom prst="rect">
            <a:avLst/>
          </a:prstGeom>
          <a:noFill/>
          <a:ln w="9525">
            <a:noFill/>
            <a:miter lim="800000"/>
            <a:headEnd/>
            <a:tailEnd/>
          </a:ln>
          <a:effectLst/>
        </p:spPr>
        <p:txBody>
          <a:bodyPr wrap="none">
            <a:spAutoFit/>
          </a:bodyPr>
          <a:lstStyle/>
          <a:p>
            <a:r>
              <a:rPr lang="en-US" altLang="ja-JP" sz="2400" b="1" dirty="0">
                <a:solidFill>
                  <a:srgbClr val="FF0000"/>
                </a:solidFill>
                <a:latin typeface="Courier New" pitchFamily="49" charset="0"/>
              </a:rPr>
              <a:t>#include &lt;</a:t>
            </a:r>
            <a:r>
              <a:rPr lang="en-US" altLang="ja-JP" sz="2400" b="1" dirty="0" err="1">
                <a:solidFill>
                  <a:srgbClr val="FF0000"/>
                </a:solidFill>
                <a:latin typeface="Courier New" pitchFamily="49" charset="0"/>
              </a:rPr>
              <a:t>vcclr.h</a:t>
            </a:r>
            <a:r>
              <a:rPr lang="en-US" altLang="ja-JP" sz="2400" b="1" dirty="0">
                <a:solidFill>
                  <a:srgbClr val="FF0000"/>
                </a:solidFill>
                <a:latin typeface="Courier New" pitchFamily="49" charset="0"/>
              </a:rPr>
              <a:t>&gt;</a:t>
            </a:r>
            <a:r>
              <a:rPr lang="en-US" altLang="ja-JP" sz="2400" dirty="0">
                <a:solidFill>
                  <a:srgbClr val="FF0000"/>
                </a:solidFill>
              </a:rPr>
              <a:t> </a:t>
            </a:r>
            <a:r>
              <a:rPr lang="ja-JP" altLang="en-US" sz="2400" b="1" dirty="0">
                <a:solidFill>
                  <a:srgbClr val="FF0000"/>
                </a:solidFill>
              </a:rPr>
              <a:t>しませう！</a:t>
            </a:r>
          </a:p>
        </p:txBody>
      </p:sp>
      <p:sp>
        <p:nvSpPr>
          <p:cNvPr id="8" name="コンテンツ プレースホルダ 7"/>
          <p:cNvSpPr>
            <a:spLocks noGrp="1"/>
          </p:cNvSpPr>
          <p:nvPr>
            <p:ph idx="1"/>
          </p:nvPr>
        </p:nvSpPr>
        <p:spPr>
          <a:xfrm>
            <a:off x="722312" y="1347788"/>
            <a:ext cx="7689851" cy="3709734"/>
          </a:xfrm>
        </p:spPr>
        <p:txBody>
          <a:bodyPr/>
          <a:lstStyle/>
          <a:p>
            <a:pPr lvl="0">
              <a:defRPr/>
            </a:pPr>
            <a:r>
              <a:rPr lang="en-US" altLang="ja-JP" dirty="0" smtClean="0"/>
              <a:t>ref class Managed { … };</a:t>
            </a:r>
          </a:p>
          <a:p>
            <a:pPr lvl="0">
              <a:defRPr/>
            </a:pPr>
            <a:endParaRPr lang="en-US" altLang="ja-JP" dirty="0" smtClean="0"/>
          </a:p>
          <a:p>
            <a:pPr lvl="0">
              <a:defRPr/>
            </a:pPr>
            <a:r>
              <a:rPr lang="en-US" altLang="ja-JP" dirty="0" smtClean="0"/>
              <a:t>class Native {</a:t>
            </a:r>
          </a:p>
          <a:p>
            <a:pPr lvl="0">
              <a:defRPr/>
            </a:pPr>
            <a:r>
              <a:rPr lang="en-US" altLang="ja-JP" dirty="0" smtClean="0"/>
              <a:t>  </a:t>
            </a:r>
            <a:r>
              <a:rPr lang="en-US" altLang="ja-JP" dirty="0" err="1" smtClean="0"/>
              <a:t>gcroot</a:t>
            </a:r>
            <a:r>
              <a:rPr lang="en-US" altLang="ja-JP" dirty="0" smtClean="0"/>
              <a:t>&lt;Managed^&gt; managed;</a:t>
            </a:r>
          </a:p>
          <a:p>
            <a:pPr lvl="0">
              <a:defRPr/>
            </a:pPr>
            <a:r>
              <a:rPr lang="en-US" altLang="ja-JP" dirty="0" smtClean="0"/>
              <a:t>public:</a:t>
            </a:r>
          </a:p>
          <a:p>
            <a:pPr lvl="0">
              <a:defRPr/>
            </a:pPr>
            <a:r>
              <a:rPr lang="en-US" altLang="ja-JP" dirty="0" smtClean="0"/>
              <a:t>  Native() { managed = </a:t>
            </a:r>
            <a:r>
              <a:rPr lang="en-US" altLang="ja-JP" dirty="0" err="1" smtClean="0"/>
              <a:t>gcnew</a:t>
            </a:r>
            <a:r>
              <a:rPr lang="en-US" altLang="ja-JP" dirty="0" smtClean="0"/>
              <a:t> Managed(); }</a:t>
            </a:r>
          </a:p>
          <a:p>
            <a:pPr lvl="0">
              <a:defRPr/>
            </a:pPr>
            <a:r>
              <a:rPr lang="en-US" altLang="ja-JP" dirty="0" smtClean="0"/>
              <a:t> ~Native() { /* delete managed; </a:t>
            </a:r>
            <a:r>
              <a:rPr lang="ja-JP" altLang="en-US" dirty="0" smtClean="0"/>
              <a:t>は不要 </a:t>
            </a:r>
            <a:r>
              <a:rPr lang="en-US" altLang="ja-JP" dirty="0" smtClean="0"/>
              <a:t>*/}</a:t>
            </a:r>
          </a:p>
          <a:p>
            <a:pPr lvl="0">
              <a:defRPr/>
            </a:pPr>
            <a:r>
              <a:rPr lang="en-US" altLang="ja-JP" dirty="0" smtClean="0"/>
              <a:t>  …</a:t>
            </a:r>
          </a:p>
          <a:p>
            <a:pPr lvl="0">
              <a:defRPr/>
            </a:pPr>
            <a:r>
              <a:rPr kumimoji="0" lang="en-US" altLang="ja-JP" dirty="0" smtClean="0"/>
              <a:t>};</a:t>
            </a:r>
          </a:p>
        </p:txBody>
      </p:sp>
      <p:sp>
        <p:nvSpPr>
          <p:cNvPr id="10" name="Text Box 4"/>
          <p:cNvSpPr txBox="1">
            <a:spLocks noChangeArrowheads="1"/>
          </p:cNvSpPr>
          <p:nvPr/>
        </p:nvSpPr>
        <p:spPr bwMode="auto">
          <a:xfrm>
            <a:off x="4620372" y="4648013"/>
            <a:ext cx="3897221" cy="923330"/>
          </a:xfrm>
          <a:prstGeom prst="rect">
            <a:avLst/>
          </a:prstGeom>
          <a:noFill/>
          <a:ln w="9525">
            <a:noFill/>
            <a:miter lim="800000"/>
            <a:headEnd/>
            <a:tailEnd/>
          </a:ln>
          <a:effectLst/>
        </p:spPr>
        <p:txBody>
          <a:bodyPr wrap="none">
            <a:spAutoFit/>
          </a:bodyPr>
          <a:lstStyle/>
          <a:p>
            <a:pPr>
              <a:buFontTx/>
              <a:buChar char="•"/>
            </a:pPr>
            <a:r>
              <a:rPr lang="en-US" altLang="ja-JP" dirty="0"/>
              <a:t> </a:t>
            </a:r>
            <a:r>
              <a:rPr lang="ja-JP" altLang="en-US" dirty="0"/>
              <a:t>クラスの場合</a:t>
            </a:r>
            <a:r>
              <a:rPr lang="ja-JP" altLang="en-US" dirty="0" smtClean="0"/>
              <a:t>、直接メンバになれない</a:t>
            </a:r>
            <a:endParaRPr lang="ja-JP" altLang="en-US" dirty="0"/>
          </a:p>
          <a:p>
            <a:pPr>
              <a:buFontTx/>
              <a:buChar char="•"/>
            </a:pPr>
            <a:r>
              <a:rPr lang="ja-JP" altLang="en-US" dirty="0"/>
              <a:t> </a:t>
            </a:r>
            <a:r>
              <a:rPr lang="en-US" altLang="ja-JP" b="1" dirty="0" err="1" smtClean="0"/>
              <a:t>gcnew</a:t>
            </a:r>
            <a:r>
              <a:rPr lang="en-US" altLang="ja-JP" dirty="0" smtClean="0"/>
              <a:t> </a:t>
            </a:r>
            <a:r>
              <a:rPr lang="ja-JP" altLang="en-US" dirty="0" err="1"/>
              <a:t>をお</a:t>
            </a:r>
            <a:r>
              <a:rPr lang="ja-JP" altLang="en-US" dirty="0"/>
              <a:t>忘れなく</a:t>
            </a:r>
          </a:p>
          <a:p>
            <a:pPr>
              <a:buFontTx/>
              <a:buChar char="•"/>
            </a:pPr>
            <a:r>
              <a:rPr lang="ja-JP" altLang="en-US" dirty="0"/>
              <a:t>  インスタンスのコピー時に注意</a:t>
            </a:r>
            <a:r>
              <a:rPr lang="en-US" altLang="ja-JP" dirty="0"/>
              <a:t>! </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blackWhite">
          <a:xfrm>
            <a:off x="368299" y="1033670"/>
            <a:ext cx="8407401" cy="5597318"/>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1"/>
          <p:cNvSpPr>
            <a:spLocks noGrp="1"/>
          </p:cNvSpPr>
          <p:nvPr>
            <p:ph type="title"/>
          </p:nvPr>
        </p:nvSpPr>
        <p:spPr/>
        <p:txBody>
          <a:bodyPr/>
          <a:lstStyle/>
          <a:p>
            <a:r>
              <a:rPr altLang="ja-JP" dirty="0" smtClean="0"/>
              <a:t>C++/CLI: DEMO</a:t>
            </a:r>
            <a:r>
              <a:rPr lang="ja-JP" altLang="en-US" dirty="0" smtClean="0"/>
              <a:t>では</a:t>
            </a:r>
            <a:r>
              <a:rPr altLang="ja-JP" dirty="0" smtClean="0"/>
              <a:t>…</a:t>
            </a:r>
            <a:endParaRPr lang="en-US" dirty="0">
              <a:effectLst>
                <a:outerShdw blurRad="50800" dist="38100" dir="2700000" algn="tl" rotWithShape="0">
                  <a:schemeClr val="tx1">
                    <a:lumMod val="95000"/>
                    <a:alpha val="40000"/>
                  </a:schemeClr>
                </a:outerShdw>
              </a:effectLst>
              <a:latin typeface="メイリオ" pitchFamily="50" charset="-128"/>
              <a:ea typeface="メイリオ" pitchFamily="50" charset="-128"/>
            </a:endParaRPr>
          </a:p>
        </p:txBody>
      </p:sp>
      <p:sp>
        <p:nvSpPr>
          <p:cNvPr id="5" name="Content Placeholder 4"/>
          <p:cNvSpPr>
            <a:spLocks noGrp="1"/>
          </p:cNvSpPr>
          <p:nvPr>
            <p:ph idx="1"/>
          </p:nvPr>
        </p:nvSpPr>
        <p:spPr>
          <a:xfrm>
            <a:off x="722312" y="1347788"/>
            <a:ext cx="7689851" cy="5129096"/>
          </a:xfrm>
        </p:spPr>
        <p:txBody>
          <a:bodyPr/>
          <a:lstStyle/>
          <a:p>
            <a:r>
              <a:rPr lang="en-US" altLang="ja-JP" dirty="0" smtClean="0"/>
              <a:t>ref class Proxy {</a:t>
            </a:r>
          </a:p>
          <a:p>
            <a:r>
              <a:rPr lang="en-US" altLang="ja-JP" dirty="0" smtClean="0"/>
              <a:t>  HWND </a:t>
            </a:r>
            <a:r>
              <a:rPr lang="en-US" altLang="ja-JP" dirty="0" err="1" smtClean="0"/>
              <a:t>hWnd</a:t>
            </a:r>
            <a:r>
              <a:rPr lang="en-US" altLang="ja-JP" dirty="0" smtClean="0"/>
              <a:t>;</a:t>
            </a:r>
            <a:r>
              <a:rPr lang="ja-JP" altLang="en-US" dirty="0" smtClean="0"/>
              <a:t>　</a:t>
            </a:r>
            <a:r>
              <a:rPr lang="en-US" altLang="ja-JP" dirty="0" smtClean="0">
                <a:solidFill>
                  <a:schemeClr val="tx2">
                    <a:lumMod val="50000"/>
                  </a:schemeClr>
                </a:solidFill>
              </a:rPr>
              <a:t>// </a:t>
            </a:r>
            <a:r>
              <a:rPr lang="en-US" altLang="ja-JP" dirty="0" err="1" smtClean="0">
                <a:solidFill>
                  <a:schemeClr val="tx2">
                    <a:lumMod val="50000"/>
                  </a:schemeClr>
                </a:solidFill>
              </a:rPr>
              <a:t>PostMessage</a:t>
            </a:r>
            <a:r>
              <a:rPr lang="en-US" altLang="ja-JP" dirty="0" smtClean="0">
                <a:solidFill>
                  <a:schemeClr val="tx2">
                    <a:lumMod val="50000"/>
                  </a:schemeClr>
                </a:solidFill>
              </a:rPr>
              <a:t> </a:t>
            </a:r>
            <a:r>
              <a:rPr lang="ja-JP" altLang="en-US" dirty="0" smtClean="0">
                <a:solidFill>
                  <a:schemeClr val="tx2">
                    <a:lumMod val="50000"/>
                  </a:schemeClr>
                </a:solidFill>
              </a:rPr>
              <a:t>先</a:t>
            </a:r>
            <a:r>
              <a:rPr lang="en-US" altLang="ja-JP" dirty="0" smtClean="0"/>
              <a:t/>
            </a:r>
            <a:br>
              <a:rPr lang="en-US" altLang="ja-JP" dirty="0" smtClean="0"/>
            </a:br>
            <a:r>
              <a:rPr lang="en-US" altLang="ja-JP" dirty="0" smtClean="0"/>
              <a:t>UINT </a:t>
            </a:r>
            <a:r>
              <a:rPr lang="en-US" altLang="ja-JP" dirty="0" err="1" smtClean="0"/>
              <a:t>Msg</a:t>
            </a:r>
            <a:r>
              <a:rPr lang="en-US" altLang="ja-JP" dirty="0" smtClean="0"/>
              <a:t>;  </a:t>
            </a:r>
            <a:r>
              <a:rPr lang="en-US" altLang="ja-JP" dirty="0" smtClean="0">
                <a:solidFill>
                  <a:schemeClr val="tx2">
                    <a:lumMod val="50000"/>
                  </a:schemeClr>
                </a:solidFill>
              </a:rPr>
              <a:t>// </a:t>
            </a:r>
            <a:r>
              <a:rPr lang="en-US" altLang="ja-JP" dirty="0" err="1" smtClean="0">
                <a:solidFill>
                  <a:schemeClr val="tx2">
                    <a:lumMod val="50000"/>
                  </a:schemeClr>
                </a:solidFill>
              </a:rPr>
              <a:t>PostMessage</a:t>
            </a:r>
            <a:r>
              <a:rPr lang="en-US" altLang="ja-JP" dirty="0" smtClean="0">
                <a:solidFill>
                  <a:schemeClr val="tx2">
                    <a:lumMod val="50000"/>
                  </a:schemeClr>
                </a:solidFill>
              </a:rPr>
              <a:t> </a:t>
            </a:r>
            <a:r>
              <a:rPr lang="ja-JP" altLang="en-US" dirty="0" smtClean="0">
                <a:solidFill>
                  <a:schemeClr val="tx2">
                    <a:lumMod val="50000"/>
                  </a:schemeClr>
                </a:solidFill>
              </a:rPr>
              <a:t>コード</a:t>
            </a:r>
            <a:endParaRPr lang="en-US" altLang="ja-JP" dirty="0" smtClean="0">
              <a:solidFill>
                <a:schemeClr val="tx2">
                  <a:lumMod val="50000"/>
                </a:schemeClr>
              </a:solidFill>
            </a:endParaRPr>
          </a:p>
          <a:p>
            <a:r>
              <a:rPr lang="en-US" altLang="ja-JP" dirty="0" smtClean="0"/>
              <a:t>  </a:t>
            </a:r>
            <a:r>
              <a:rPr lang="en-US" altLang="ja-JP" dirty="0" err="1" smtClean="0"/>
              <a:t>IList</a:t>
            </a:r>
            <a:r>
              <a:rPr lang="en-US" altLang="ja-JP" dirty="0" smtClean="0"/>
              <a:t>&lt;String^&gt; files; </a:t>
            </a:r>
            <a:r>
              <a:rPr lang="en-US" altLang="ja-JP" dirty="0" smtClean="0">
                <a:solidFill>
                  <a:schemeClr val="accent2">
                    <a:lumMod val="60000"/>
                    <a:lumOff val="40000"/>
                  </a:schemeClr>
                </a:solidFill>
              </a:rPr>
              <a:t>// </a:t>
            </a:r>
            <a:r>
              <a:rPr lang="ja-JP" altLang="en-US" dirty="0" smtClean="0">
                <a:solidFill>
                  <a:schemeClr val="accent2">
                    <a:lumMod val="60000"/>
                    <a:lumOff val="40000"/>
                  </a:schemeClr>
                </a:solidFill>
              </a:rPr>
              <a:t>列挙ファイル群</a:t>
            </a:r>
            <a:endParaRPr lang="en-US" altLang="ja-JP" dirty="0" smtClean="0">
              <a:solidFill>
                <a:schemeClr val="accent2">
                  <a:lumMod val="60000"/>
                  <a:lumOff val="40000"/>
                </a:schemeClr>
              </a:solidFill>
            </a:endParaRPr>
          </a:p>
          <a:p>
            <a:r>
              <a:rPr lang="en-US" altLang="ja-JP" dirty="0" smtClean="0"/>
              <a:t>public:</a:t>
            </a:r>
          </a:p>
          <a:p>
            <a:r>
              <a:rPr lang="en-US" altLang="ja-JP" dirty="0" smtClean="0"/>
              <a:t>  void </a:t>
            </a:r>
            <a:r>
              <a:rPr lang="en-US" altLang="ja-JP" dirty="0" err="1" smtClean="0"/>
              <a:t>AddFile</a:t>
            </a:r>
            <a:r>
              <a:rPr lang="en-US" altLang="ja-JP" dirty="0" smtClean="0"/>
              <a:t>(</a:t>
            </a:r>
            <a:r>
              <a:rPr lang="en-US" altLang="ja-JP" dirty="0" err="1" smtClean="0"/>
              <a:t>wchar_t</a:t>
            </a:r>
            <a:r>
              <a:rPr lang="en-US" altLang="ja-JP" dirty="0" smtClean="0"/>
              <a:t>* file) </a:t>
            </a:r>
            <a:br>
              <a:rPr lang="en-US" altLang="ja-JP" dirty="0" smtClean="0"/>
            </a:br>
            <a:r>
              <a:rPr lang="en-US" altLang="ja-JP" dirty="0" smtClean="0"/>
              <a:t>  { </a:t>
            </a:r>
            <a:r>
              <a:rPr lang="en-US" altLang="ja-JP" dirty="0" err="1" smtClean="0"/>
              <a:t>files.Add</a:t>
            </a:r>
            <a:r>
              <a:rPr lang="en-US" altLang="ja-JP" dirty="0" smtClean="0"/>
              <a:t>(</a:t>
            </a:r>
            <a:r>
              <a:rPr lang="en-US" altLang="ja-JP" dirty="0" err="1" smtClean="0"/>
              <a:t>gcnew</a:t>
            </a:r>
            <a:r>
              <a:rPr lang="en-US" altLang="ja-JP" dirty="0" smtClean="0"/>
              <a:t> String(file)); }</a:t>
            </a:r>
          </a:p>
          <a:p>
            <a:r>
              <a:rPr lang="en-US" altLang="ja-JP" dirty="0" smtClean="0"/>
              <a:t>  </a:t>
            </a:r>
            <a:r>
              <a:rPr lang="en-US" altLang="ja-JP" dirty="0" err="1" smtClean="0"/>
              <a:t>IEnumerable</a:t>
            </a:r>
            <a:r>
              <a:rPr lang="en-US" altLang="ja-JP" dirty="0" smtClean="0"/>
              <a:t>&lt;String^&gt; </a:t>
            </a:r>
            <a:r>
              <a:rPr lang="en-US" altLang="ja-JP" dirty="0" err="1" smtClean="0"/>
              <a:t>GetFiles</a:t>
            </a:r>
            <a:r>
              <a:rPr lang="en-US" altLang="ja-JP" dirty="0" smtClean="0"/>
              <a:t>()</a:t>
            </a:r>
          </a:p>
          <a:p>
            <a:r>
              <a:rPr lang="en-US" altLang="ja-JP" dirty="0" smtClean="0"/>
              <a:t>    { return files; }</a:t>
            </a:r>
          </a:p>
          <a:p>
            <a:r>
              <a:rPr lang="en-US" altLang="ja-JP" dirty="0" smtClean="0"/>
              <a:t>  void </a:t>
            </a:r>
            <a:r>
              <a:rPr lang="en-US" altLang="ja-JP" dirty="0" err="1" smtClean="0"/>
              <a:t>StartEnumeration</a:t>
            </a:r>
            <a:r>
              <a:rPr lang="en-US" altLang="ja-JP" dirty="0" smtClean="0"/>
              <a:t>(Char drive) { </a:t>
            </a:r>
            <a:r>
              <a:rPr lang="en-US" altLang="ja-JP" dirty="0" err="1" smtClean="0"/>
              <a:t>PostMessage</a:t>
            </a:r>
            <a:r>
              <a:rPr lang="en-US" altLang="ja-JP" dirty="0" smtClean="0"/>
              <a:t>(hWnd,Msg,0,drive); }</a:t>
            </a:r>
          </a:p>
          <a:p>
            <a:r>
              <a:rPr lang="en-US" altLang="ja-JP" dirty="0" smtClean="0"/>
              <a:t>  …</a:t>
            </a:r>
          </a:p>
          <a:p>
            <a:r>
              <a:rPr kumimoji="0" lang="en-US" altLang="ja-JP" dirty="0" smtClean="0"/>
              <a:t>};</a:t>
            </a:r>
            <a:endParaRPr kumimoji="0" lang="en-US" altLang="ja-JP"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1407" y="2455304"/>
            <a:ext cx="8394699" cy="2324099"/>
          </a:xfrm>
        </p:spPr>
        <p:txBody>
          <a:bodyPr/>
          <a:lstStyle/>
          <a:p>
            <a:r>
              <a:rPr lang="ja-JP" altLang="en-US" dirty="0" smtClean="0"/>
              <a:t>あなたの思う使いどころ</a:t>
            </a:r>
            <a:endParaRPr kumimoji="1" lang="ja-JP" alt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アジェンダ</a:t>
            </a:r>
            <a:r>
              <a:rPr kumimoji="1" altLang="ja-JP" dirty="0" smtClean="0"/>
              <a:t>	</a:t>
            </a:r>
            <a:endParaRPr kumimoji="1" lang="ja-JP" altLang="en-US" dirty="0"/>
          </a:p>
        </p:txBody>
      </p:sp>
      <p:sp>
        <p:nvSpPr>
          <p:cNvPr id="3" name="コンテンツ プレースホルダ 2"/>
          <p:cNvSpPr>
            <a:spLocks noGrp="1"/>
          </p:cNvSpPr>
          <p:nvPr>
            <p:ph idx="1"/>
          </p:nvPr>
        </p:nvSpPr>
        <p:spPr>
          <a:xfrm>
            <a:off x="368300" y="1347788"/>
            <a:ext cx="8382000" cy="3509166"/>
          </a:xfrm>
        </p:spPr>
        <p:txBody>
          <a:bodyPr/>
          <a:lstStyle/>
          <a:p>
            <a:r>
              <a:rPr kumimoji="1" lang="ja-JP" altLang="en-US" dirty="0" smtClean="0"/>
              <a:t>はじめに</a:t>
            </a:r>
            <a:endParaRPr kumimoji="1" lang="en-US" altLang="ja-JP" dirty="0" smtClean="0"/>
          </a:p>
          <a:p>
            <a:r>
              <a:rPr lang="en-US" altLang="zh-TW" dirty="0" smtClean="0"/>
              <a:t>C++</a:t>
            </a:r>
            <a:r>
              <a:rPr lang="zh-TW" altLang="en-US" dirty="0" smtClean="0"/>
              <a:t>、</a:t>
            </a:r>
            <a:r>
              <a:rPr lang="en-US" altLang="zh-TW" dirty="0" smtClean="0"/>
              <a:t>C++/CLI</a:t>
            </a:r>
            <a:r>
              <a:rPr lang="zh-TW" altLang="en-US" dirty="0" smtClean="0"/>
              <a:t>、</a:t>
            </a:r>
            <a:r>
              <a:rPr lang="en-US" altLang="zh-TW" dirty="0" smtClean="0"/>
              <a:t>C#</a:t>
            </a:r>
            <a:r>
              <a:rPr lang="ja-JP" altLang="en-US" dirty="0" smtClean="0"/>
              <a:t> の比較</a:t>
            </a:r>
            <a:endParaRPr lang="en-US" altLang="ja-JP" dirty="0" smtClean="0"/>
          </a:p>
          <a:p>
            <a:pPr lvl="1"/>
            <a:r>
              <a:rPr kumimoji="1" lang="ja-JP" altLang="en-US" b="1" dirty="0" smtClean="0"/>
              <a:t>生産性</a:t>
            </a:r>
            <a:endParaRPr kumimoji="1" lang="en-US" altLang="ja-JP" b="1" dirty="0" smtClean="0"/>
          </a:p>
          <a:p>
            <a:pPr lvl="1"/>
            <a:r>
              <a:rPr lang="ja-JP" altLang="en-US" b="1" dirty="0" smtClean="0"/>
              <a:t>拡張性</a:t>
            </a:r>
            <a:endParaRPr lang="en-US" altLang="ja-JP" b="1" dirty="0" smtClean="0"/>
          </a:p>
          <a:p>
            <a:pPr lvl="1"/>
            <a:r>
              <a:rPr kumimoji="1" lang="ja-JP" altLang="en-US" b="1" dirty="0" smtClean="0"/>
              <a:t>規模感</a:t>
            </a:r>
            <a:endParaRPr kumimoji="1" lang="en-US" altLang="ja-JP" b="1" dirty="0" smtClean="0"/>
          </a:p>
          <a:p>
            <a:pPr lvl="1"/>
            <a:r>
              <a:rPr kumimoji="1" lang="ja-JP" altLang="en-US" b="1" dirty="0" smtClean="0"/>
              <a:t>得意分野</a:t>
            </a:r>
            <a:endParaRPr kumimoji="1" lang="en-US" altLang="ja-JP" b="1" dirty="0" smtClean="0"/>
          </a:p>
          <a:p>
            <a:r>
              <a:rPr lang="en-US" altLang="ja-JP" dirty="0" smtClean="0"/>
              <a:t>3</a:t>
            </a:r>
            <a:r>
              <a:rPr lang="ja-JP" altLang="en-US" dirty="0" smtClean="0"/>
              <a:t>人がこう思う使いどころ</a:t>
            </a:r>
            <a:endParaRPr lang="en-US" altLang="ja-JP" dirty="0" smtClean="0"/>
          </a:p>
          <a:p>
            <a:r>
              <a:rPr kumimoji="1" lang="ja-JP" altLang="en-US" dirty="0" smtClean="0"/>
              <a:t>まとめ</a:t>
            </a:r>
            <a:endParaRPr kumimoji="1" lang="ja-JP" alt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altLang="ja-JP" dirty="0" smtClean="0"/>
              <a:t>C++</a:t>
            </a:r>
            <a:r>
              <a:rPr lang="ja-JP" altLang="en-US" dirty="0" err="1" smtClean="0"/>
              <a:t>、</a:t>
            </a:r>
            <a:r>
              <a:rPr altLang="ja-JP" smtClean="0"/>
              <a:t>C++/CLI</a:t>
            </a:r>
            <a:r>
              <a:rPr lang="ja-JP" altLang="en-US" dirty="0" err="1" smtClean="0"/>
              <a:t>、</a:t>
            </a:r>
            <a:r>
              <a:rPr altLang="ja-JP" dirty="0" smtClean="0"/>
              <a:t>C# </a:t>
            </a:r>
            <a:r>
              <a:rPr lang="ja-JP" altLang="en-US" dirty="0" smtClean="0"/>
              <a:t>の比較</a:t>
            </a:r>
            <a:endParaRPr kumimoji="1" lang="ja-JP" altLang="en-US" dirty="0"/>
          </a:p>
        </p:txBody>
      </p:sp>
      <p:sp>
        <p:nvSpPr>
          <p:cNvPr id="3" name="コンテンツ プレースホルダ 2"/>
          <p:cNvSpPr>
            <a:spLocks noGrp="1"/>
          </p:cNvSpPr>
          <p:nvPr>
            <p:ph idx="1"/>
          </p:nvPr>
        </p:nvSpPr>
        <p:spPr>
          <a:xfrm>
            <a:off x="368300" y="1347788"/>
            <a:ext cx="8382000" cy="1820498"/>
          </a:xfrm>
        </p:spPr>
        <p:txBody>
          <a:bodyPr/>
          <a:lstStyle/>
          <a:p>
            <a:r>
              <a:rPr lang="ja-JP" altLang="en-US" b="1" dirty="0" smtClean="0"/>
              <a:t>生産性</a:t>
            </a:r>
            <a:endParaRPr lang="en-US" altLang="ja-JP" b="1" dirty="0" smtClean="0"/>
          </a:p>
          <a:p>
            <a:r>
              <a:rPr lang="ja-JP" altLang="en-US" b="1" dirty="0" smtClean="0"/>
              <a:t>拡張性</a:t>
            </a:r>
            <a:endParaRPr lang="en-US" altLang="ja-JP" b="1" dirty="0" smtClean="0"/>
          </a:p>
          <a:p>
            <a:r>
              <a:rPr lang="ja-JP" altLang="en-US" b="1" dirty="0" smtClean="0"/>
              <a:t>規模感</a:t>
            </a:r>
            <a:endParaRPr lang="en-US" altLang="ja-JP" b="1" dirty="0" smtClean="0"/>
          </a:p>
          <a:p>
            <a:r>
              <a:rPr lang="ja-JP" altLang="en-US" b="1" dirty="0" smtClean="0"/>
              <a:t>得意分野</a:t>
            </a:r>
            <a:endParaRPr lang="en-US" altLang="ja-JP" b="1" dirty="0" smtClean="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81748" y="1312304"/>
            <a:ext cx="8394699" cy="2324099"/>
          </a:xfrm>
        </p:spPr>
        <p:txBody>
          <a:bodyPr/>
          <a:lstStyle/>
          <a:p>
            <a:r>
              <a:rPr kumimoji="1" lang="ja-JP" altLang="en-US" sz="9600" dirty="0" smtClean="0"/>
              <a:t>まとめ</a:t>
            </a:r>
            <a:endParaRPr kumimoji="1" lang="ja-JP" altLang="en-US" sz="9600" dirty="0"/>
          </a:p>
        </p:txBody>
      </p:sp>
      <p:sp>
        <p:nvSpPr>
          <p:cNvPr id="4" name="Subtitle 16"/>
          <p:cNvSpPr>
            <a:spLocks noGrp="1"/>
          </p:cNvSpPr>
          <p:nvPr>
            <p:ph type="subTitle" idx="1"/>
          </p:nvPr>
        </p:nvSpPr>
        <p:spPr>
          <a:xfrm>
            <a:off x="174811" y="5505544"/>
            <a:ext cx="2662518" cy="1144929"/>
          </a:xfrm>
        </p:spPr>
        <p:txBody>
          <a:bodyPr/>
          <a:lstStyle/>
          <a:p>
            <a:r>
              <a:rPr lang="ja-JP" altLang="en-US" dirty="0" smtClean="0"/>
              <a:t>とっちゃん</a:t>
            </a:r>
            <a:r>
              <a:rPr b="1" dirty="0" smtClean="0"/>
              <a:t> </a:t>
            </a:r>
            <a:endParaRPr altLang="ja-JP" dirty="0" smtClean="0"/>
          </a:p>
          <a:p>
            <a:r>
              <a:rPr altLang="ja-JP" dirty="0" smtClean="0"/>
              <a:t>επιστημη</a:t>
            </a:r>
            <a:endParaRPr altLang="ja-JP" b="1" dirty="0" smtClean="0"/>
          </a:p>
          <a:p>
            <a:r>
              <a:rPr lang="ja-JP" altLang="en-US" dirty="0" smtClean="0"/>
              <a:t>えムナウ</a:t>
            </a:r>
            <a:endParaRPr altLang="ja-JP" dirty="0" smtClean="0"/>
          </a:p>
        </p:txBody>
      </p:sp>
      <p:sp>
        <p:nvSpPr>
          <p:cNvPr id="5" name="タイトル 1"/>
          <p:cNvSpPr txBox="1">
            <a:spLocks/>
          </p:cNvSpPr>
          <p:nvPr/>
        </p:nvSpPr>
        <p:spPr>
          <a:xfrm>
            <a:off x="372784" y="2903539"/>
            <a:ext cx="8394699" cy="2324099"/>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pPr lvl="0" algn="ctr" defTabSz="914363" fontAlgn="base">
              <a:lnSpc>
                <a:spcPct val="90000"/>
              </a:lnSpc>
              <a:spcBef>
                <a:spcPct val="0"/>
              </a:spcBef>
              <a:spcAft>
                <a:spcPct val="0"/>
              </a:spcAft>
            </a:pPr>
            <a:r>
              <a:rPr lang="ja-JP" altLang="en-US" sz="4000" dirty="0" smtClean="0"/>
              <a:t>適材適所、なればこその</a:t>
            </a:r>
            <a:r>
              <a:rPr lang="en-US" altLang="ja-JP" sz="4000" dirty="0" smtClean="0"/>
              <a:t>Visual Studio</a:t>
            </a:r>
          </a:p>
          <a:p>
            <a:pPr lvl="0" algn="ctr" defTabSz="914363" fontAlgn="base">
              <a:lnSpc>
                <a:spcPct val="90000"/>
              </a:lnSpc>
              <a:spcBef>
                <a:spcPct val="0"/>
              </a:spcBef>
              <a:spcAft>
                <a:spcPct val="0"/>
              </a:spcAft>
            </a:pPr>
            <a:r>
              <a:rPr kumimoji="1" lang="en-US" altLang="ja-JP" sz="4000" b="0" i="0" u="none" strike="noStrike" kern="1200" cap="none" spc="-125"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メイリオ" pitchFamily="50" charset="-128"/>
                <a:ea typeface="メイリオ" pitchFamily="50" charset="-128"/>
                <a:cs typeface="+mj-cs"/>
              </a:rPr>
              <a:t>by</a:t>
            </a:r>
            <a:r>
              <a:rPr kumimoji="1" lang="ja-JP" altLang="en-US" sz="4000" b="0" i="0" u="none" strike="noStrike" kern="1200" cap="none" spc="-125"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メイリオ" pitchFamily="50" charset="-128"/>
                <a:ea typeface="メイリオ" pitchFamily="50" charset="-128"/>
                <a:cs typeface="+mj-cs"/>
              </a:rPr>
              <a:t> </a:t>
            </a:r>
            <a:r>
              <a:rPr lang="el-GR" altLang="ja-JP" sz="4000" i="1" dirty="0" smtClean="0"/>
              <a:t>επιστημη</a:t>
            </a:r>
            <a:endParaRPr kumimoji="1" lang="ja-JP" altLang="en-US" sz="4000" b="0" i="1" u="none" strike="noStrike" kern="1200" cap="none" spc="-125" normalizeH="0" baseline="0" noProof="0" dirty="0">
              <a:ln w="3175">
                <a:noFill/>
              </a:ln>
              <a:solidFill>
                <a:schemeClr val="tx1"/>
              </a:solidFill>
              <a:effectLst>
                <a:outerShdw blurRad="50800" dist="38100" dir="2700000" algn="tl" rotWithShape="0">
                  <a:prstClr val="black">
                    <a:alpha val="40000"/>
                  </a:prstClr>
                </a:outerShdw>
              </a:effectLst>
              <a:uLnTx/>
              <a:uFillTx/>
              <a:latin typeface="メイリオ" pitchFamily="50" charset="-128"/>
              <a:ea typeface="メイリオ" pitchFamily="50" charset="-128"/>
              <a:cs typeface="+mj-cs"/>
            </a:endParaRPr>
          </a:p>
        </p:txBody>
      </p:sp>
      <p:sp>
        <p:nvSpPr>
          <p:cNvPr id="6" name="Subtitle 16"/>
          <p:cNvSpPr txBox="1">
            <a:spLocks/>
          </p:cNvSpPr>
          <p:nvPr/>
        </p:nvSpPr>
        <p:spPr bwMode="invGray">
          <a:xfrm>
            <a:off x="2891119" y="5550367"/>
            <a:ext cx="5943599" cy="1144929"/>
          </a:xfrm>
          <a:prstGeom prst="rect">
            <a:avLst/>
          </a:prstGeom>
        </p:spPr>
        <p:txBody>
          <a:bodyPr vert="horz" wrap="square" lIns="0" tIns="0" rIns="0" bIns="0" rtlCol="0">
            <a:spAutoFit/>
            <a:sp3d extrusionH="57150">
              <a:bevelT w="12700" h="12700"/>
            </a:sp3d>
          </a:bodyPr>
          <a:lstStyle/>
          <a:p>
            <a:pPr marL="0" marR="0" lvl="0" indent="0" algn="l" defTabSz="914327" rtl="0" eaLnBrk="1" fontAlgn="base" latinLnBrk="0" hangingPunct="1">
              <a:lnSpc>
                <a:spcPct val="90000"/>
              </a:lnSpc>
              <a:spcBef>
                <a:spcPct val="20000"/>
              </a:spcBef>
              <a:spcAft>
                <a:spcPct val="0"/>
              </a:spcAft>
              <a:buClrTx/>
              <a:buSzTx/>
              <a:buFontTx/>
              <a:buNone/>
              <a:tabLst/>
              <a:defRPr/>
            </a:pPr>
            <a:r>
              <a:rPr kumimoji="1" lang="zh-TW" altLang="en-US" sz="2400" b="0"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メイリオ" pitchFamily="50" charset="-128"/>
                <a:ea typeface="メイリオ" pitchFamily="50" charset="-128"/>
                <a:cs typeface="+mn-cs"/>
              </a:rPr>
              <a:t>高萩 俊行</a:t>
            </a:r>
            <a:r>
              <a:rPr kumimoji="1" lang="en-US" sz="2400" b="1"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メイリオ" pitchFamily="50" charset="-128"/>
                <a:ea typeface="メイリオ" pitchFamily="50" charset="-128"/>
                <a:cs typeface="+mn-cs"/>
              </a:rPr>
              <a:t> </a:t>
            </a:r>
            <a:r>
              <a:rPr kumimoji="1" lang="en-US" altLang="ja-JP" sz="2400" b="1"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メイリオ" pitchFamily="50" charset="-128"/>
                <a:ea typeface="メイリオ" pitchFamily="50" charset="-128"/>
                <a:cs typeface="+mn-cs"/>
              </a:rPr>
              <a:t>Microsoft</a:t>
            </a:r>
            <a:r>
              <a:rPr kumimoji="1" lang="ja-JP" altLang="en-US" sz="2400" b="1"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メイリオ" pitchFamily="50" charset="-128"/>
                <a:ea typeface="メイリオ" pitchFamily="50" charset="-128"/>
                <a:cs typeface="+mn-cs"/>
              </a:rPr>
              <a:t> </a:t>
            </a:r>
            <a:r>
              <a:rPr kumimoji="1" lang="en-US" altLang="ja-JP" sz="2400" b="1"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メイリオ" pitchFamily="50" charset="-128"/>
                <a:ea typeface="メイリオ" pitchFamily="50" charset="-128"/>
                <a:cs typeface="+mn-cs"/>
              </a:rPr>
              <a:t>MVP</a:t>
            </a:r>
            <a:r>
              <a:rPr kumimoji="1" lang="ja-JP" altLang="en-US" sz="2400" b="1"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メイリオ" pitchFamily="50" charset="-128"/>
                <a:ea typeface="メイリオ" pitchFamily="50" charset="-128"/>
                <a:cs typeface="+mn-cs"/>
              </a:rPr>
              <a:t> </a:t>
            </a:r>
            <a:r>
              <a:rPr kumimoji="1" lang="en-US" sz="2400" b="1"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メイリオ" pitchFamily="50" charset="-128"/>
                <a:ea typeface="メイリオ" pitchFamily="50" charset="-128"/>
                <a:cs typeface="+mn-cs"/>
              </a:rPr>
              <a:t>Windows - SDK </a:t>
            </a:r>
            <a:endParaRPr kumimoji="1" lang="en-US" altLang="ja-JP" sz="2400" b="0"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メイリオ" pitchFamily="50" charset="-128"/>
              <a:ea typeface="メイリオ" pitchFamily="50" charset="-128"/>
              <a:cs typeface="+mn-cs"/>
            </a:endParaRPr>
          </a:p>
          <a:p>
            <a:pPr marL="0" marR="0" lvl="0" indent="0" algn="l" defTabSz="914327" rtl="0" eaLnBrk="1" fontAlgn="base" latinLnBrk="0" hangingPunct="1">
              <a:lnSpc>
                <a:spcPct val="90000"/>
              </a:lnSpc>
              <a:spcBef>
                <a:spcPct val="20000"/>
              </a:spcBef>
              <a:spcAft>
                <a:spcPct val="0"/>
              </a:spcAft>
              <a:buClrTx/>
              <a:buSzTx/>
              <a:buFontTx/>
              <a:buNone/>
              <a:tabLst/>
              <a:defRPr/>
            </a:pPr>
            <a:r>
              <a:rPr kumimoji="1" lang="zh-TW" altLang="en-US" sz="2400" b="0"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メイリオ" pitchFamily="50" charset="-128"/>
                <a:ea typeface="メイリオ" pitchFamily="50" charset="-128"/>
                <a:cs typeface="+mn-cs"/>
              </a:rPr>
              <a:t>福田 文紀</a:t>
            </a:r>
            <a:r>
              <a:rPr kumimoji="1" lang="ja-JP" altLang="en-US" sz="2400" b="0"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メイリオ" pitchFamily="50" charset="-128"/>
                <a:ea typeface="メイリオ" pitchFamily="50" charset="-128"/>
                <a:cs typeface="+mn-cs"/>
              </a:rPr>
              <a:t> </a:t>
            </a:r>
            <a:r>
              <a:rPr kumimoji="1" lang="en-US" altLang="ja-JP" sz="2400" b="1"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メイリオ" pitchFamily="50" charset="-128"/>
                <a:ea typeface="メイリオ" pitchFamily="50" charset="-128"/>
                <a:cs typeface="+mn-cs"/>
              </a:rPr>
              <a:t>Microsoft MVP Visual</a:t>
            </a:r>
            <a:r>
              <a:rPr kumimoji="1" lang="ja-JP" altLang="en-US" sz="2400" b="1"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メイリオ" pitchFamily="50" charset="-128"/>
                <a:ea typeface="メイリオ" pitchFamily="50" charset="-128"/>
                <a:cs typeface="+mn-cs"/>
              </a:rPr>
              <a:t> </a:t>
            </a:r>
            <a:r>
              <a:rPr kumimoji="1" lang="en-US" altLang="ja-JP" sz="2400" b="1"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メイリオ" pitchFamily="50" charset="-128"/>
                <a:ea typeface="メイリオ" pitchFamily="50" charset="-128"/>
                <a:cs typeface="+mn-cs"/>
              </a:rPr>
              <a:t>C++</a:t>
            </a:r>
          </a:p>
          <a:p>
            <a:pPr marL="0" marR="0" lvl="0" indent="0" algn="l" defTabSz="914327" rtl="0" eaLnBrk="1" fontAlgn="base" latinLnBrk="0" hangingPunct="1">
              <a:lnSpc>
                <a:spcPct val="90000"/>
              </a:lnSpc>
              <a:spcBef>
                <a:spcPct val="20000"/>
              </a:spcBef>
              <a:spcAft>
                <a:spcPct val="0"/>
              </a:spcAft>
              <a:buClrTx/>
              <a:buSzTx/>
              <a:buFontTx/>
              <a:buNone/>
              <a:tabLst/>
              <a:defRPr/>
            </a:pPr>
            <a:r>
              <a:rPr kumimoji="1" lang="ja-JP" altLang="en-US" sz="2400" b="0"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メイリオ" pitchFamily="50" charset="-128"/>
                <a:ea typeface="メイリオ" pitchFamily="50" charset="-128"/>
                <a:cs typeface="+mn-cs"/>
              </a:rPr>
              <a:t>児玉 宏之 </a:t>
            </a:r>
            <a:r>
              <a:rPr kumimoji="1" lang="en-US" altLang="ja-JP" sz="2400" b="1"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メイリオ" pitchFamily="50" charset="-128"/>
                <a:ea typeface="メイリオ" pitchFamily="50" charset="-128"/>
                <a:cs typeface="+mn-cs"/>
              </a:rPr>
              <a:t>Microsoft MVP Visual C#</a:t>
            </a:r>
            <a:endParaRPr kumimoji="1" lang="en-US" altLang="ja-JP" sz="2400" b="0"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メイリオ" pitchFamily="50" charset="-128"/>
              <a:ea typeface="メイリオ" pitchFamily="50" charset="-128"/>
              <a:cs typeface="+mn-cs"/>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はじめに</a:t>
            </a:r>
            <a:endParaRPr kumimoji="1" lang="ja-JP" altLang="en-US" dirty="0"/>
          </a:p>
        </p:txBody>
      </p:sp>
      <p:sp>
        <p:nvSpPr>
          <p:cNvPr id="3" name="コンテンツ プレースホルダ 2"/>
          <p:cNvSpPr>
            <a:spLocks noGrp="1"/>
          </p:cNvSpPr>
          <p:nvPr>
            <p:ph idx="1"/>
          </p:nvPr>
        </p:nvSpPr>
        <p:spPr>
          <a:xfrm>
            <a:off x="368300" y="1347788"/>
            <a:ext cx="8382000" cy="3759491"/>
          </a:xfrm>
        </p:spPr>
        <p:txBody>
          <a:bodyPr/>
          <a:lstStyle/>
          <a:p>
            <a:r>
              <a:rPr lang="en-US" altLang="zh-TW" dirty="0" smtClean="0"/>
              <a:t>C++</a:t>
            </a:r>
            <a:r>
              <a:rPr lang="ja-JP" altLang="en-US" dirty="0" smtClean="0"/>
              <a:t> </a:t>
            </a:r>
            <a:r>
              <a:rPr lang="zh-TW" altLang="en-US" dirty="0" smtClean="0"/>
              <a:t>、</a:t>
            </a:r>
            <a:r>
              <a:rPr lang="ja-JP" altLang="en-US" dirty="0" smtClean="0"/>
              <a:t> </a:t>
            </a:r>
            <a:r>
              <a:rPr lang="en-US" altLang="zh-TW" dirty="0" smtClean="0"/>
              <a:t>C++/CLI</a:t>
            </a:r>
            <a:r>
              <a:rPr lang="ja-JP" altLang="en-US" dirty="0" smtClean="0"/>
              <a:t> </a:t>
            </a:r>
            <a:r>
              <a:rPr lang="zh-TW" altLang="en-US" dirty="0" smtClean="0"/>
              <a:t>、</a:t>
            </a:r>
            <a:r>
              <a:rPr lang="ja-JP" altLang="en-US" dirty="0" smtClean="0"/>
              <a:t> </a:t>
            </a:r>
            <a:r>
              <a:rPr lang="en-US" altLang="zh-TW" dirty="0" smtClean="0"/>
              <a:t>C#</a:t>
            </a:r>
            <a:r>
              <a:rPr lang="ja-JP" altLang="en-US" dirty="0" smtClean="0"/>
              <a:t> は、兄弟のような存在ではあるが、各々が現役で置き換わるような言語ではない。</a:t>
            </a:r>
            <a:endParaRPr lang="en-US" altLang="ja-JP" dirty="0" smtClean="0"/>
          </a:p>
          <a:p>
            <a:r>
              <a:rPr lang="en-US" altLang="ja-JP" dirty="0" err="1" smtClean="0"/>
              <a:t>επιστημη</a:t>
            </a:r>
            <a:r>
              <a:rPr lang="ja-JP" altLang="en-US" dirty="0" smtClean="0"/>
              <a:t>の勉強会では、</a:t>
            </a:r>
            <a:r>
              <a:rPr lang="en-US" altLang="zh-TW" dirty="0" smtClean="0"/>
              <a:t> C++/CLI</a:t>
            </a:r>
            <a:r>
              <a:rPr lang="ja-JP" altLang="en-US" dirty="0" smtClean="0"/>
              <a:t> を </a:t>
            </a:r>
            <a:r>
              <a:rPr lang="en-US" altLang="ja-JP" dirty="0" smtClean="0"/>
              <a:t>native</a:t>
            </a:r>
            <a:r>
              <a:rPr lang="ja-JP" altLang="en-US" dirty="0" smtClean="0"/>
              <a:t> </a:t>
            </a:r>
            <a:r>
              <a:rPr lang="en-US" altLang="ja-JP" dirty="0" smtClean="0"/>
              <a:t>/</a:t>
            </a:r>
            <a:r>
              <a:rPr lang="ja-JP" altLang="en-US" dirty="0" smtClean="0"/>
              <a:t> </a:t>
            </a:r>
            <a:r>
              <a:rPr lang="en-US" altLang="ja-JP" dirty="0" smtClean="0"/>
              <a:t>managed</a:t>
            </a:r>
            <a:r>
              <a:rPr lang="ja-JP" altLang="en-US" dirty="0" smtClean="0"/>
              <a:t> の仲介役として紹介した。</a:t>
            </a:r>
            <a:endParaRPr lang="en-US" altLang="ja-JP" dirty="0" smtClean="0"/>
          </a:p>
          <a:p>
            <a:r>
              <a:rPr kumimoji="1" lang="ja-JP" altLang="en-US" dirty="0" smtClean="0"/>
              <a:t>だとしたら、</a:t>
            </a:r>
            <a:r>
              <a:rPr lang="en-US" altLang="zh-TW" dirty="0" smtClean="0"/>
              <a:t> C++</a:t>
            </a:r>
            <a:r>
              <a:rPr lang="ja-JP" altLang="en-US" dirty="0" smtClean="0"/>
              <a:t> </a:t>
            </a:r>
            <a:r>
              <a:rPr lang="zh-TW" altLang="en-US" dirty="0" smtClean="0"/>
              <a:t>、</a:t>
            </a:r>
            <a:r>
              <a:rPr lang="ja-JP" altLang="en-US" dirty="0" smtClean="0"/>
              <a:t> </a:t>
            </a:r>
            <a:r>
              <a:rPr lang="en-US" altLang="zh-TW" dirty="0" smtClean="0"/>
              <a:t>C++/CLI</a:t>
            </a:r>
            <a:r>
              <a:rPr lang="ja-JP" altLang="en-US" dirty="0" smtClean="0"/>
              <a:t> </a:t>
            </a:r>
            <a:r>
              <a:rPr lang="zh-TW" altLang="en-US" dirty="0" smtClean="0"/>
              <a:t>、</a:t>
            </a:r>
            <a:r>
              <a:rPr lang="ja-JP" altLang="en-US" dirty="0" smtClean="0"/>
              <a:t> </a:t>
            </a:r>
            <a:r>
              <a:rPr lang="en-US" altLang="zh-TW" dirty="0" smtClean="0"/>
              <a:t>C#</a:t>
            </a:r>
            <a:r>
              <a:rPr lang="ja-JP" altLang="en-US" dirty="0" smtClean="0"/>
              <a:t> はそれぞれにいいところや得意とするところがあり、多言語開発環境の良さも、技術者の皆さんも分かっているんじゃないか。</a:t>
            </a:r>
            <a:endParaRPr lang="en-US" altLang="ja-JP" dirty="0" smtClean="0"/>
          </a:p>
          <a:p>
            <a:r>
              <a:rPr kumimoji="1" lang="ja-JP" altLang="en-US" dirty="0" smtClean="0"/>
              <a:t>皆さんも我々と一緒に欠点の指摘ではない </a:t>
            </a:r>
            <a:r>
              <a:rPr lang="en-US" altLang="zh-TW" dirty="0" smtClean="0"/>
              <a:t>C++</a:t>
            </a:r>
            <a:r>
              <a:rPr lang="ja-JP" altLang="en-US" dirty="0" smtClean="0"/>
              <a:t> </a:t>
            </a:r>
            <a:r>
              <a:rPr lang="zh-TW" altLang="en-US" dirty="0" smtClean="0"/>
              <a:t>、</a:t>
            </a:r>
            <a:r>
              <a:rPr lang="ja-JP" altLang="en-US" dirty="0" smtClean="0"/>
              <a:t> </a:t>
            </a:r>
            <a:r>
              <a:rPr lang="en-US" altLang="zh-TW" dirty="0" smtClean="0"/>
              <a:t>C++/CLI</a:t>
            </a:r>
            <a:r>
              <a:rPr lang="ja-JP" altLang="en-US" dirty="0" smtClean="0"/>
              <a:t> </a:t>
            </a:r>
            <a:r>
              <a:rPr lang="zh-TW" altLang="en-US" dirty="0" smtClean="0"/>
              <a:t>、</a:t>
            </a:r>
            <a:r>
              <a:rPr lang="ja-JP" altLang="en-US" dirty="0" smtClean="0"/>
              <a:t> </a:t>
            </a:r>
            <a:r>
              <a:rPr lang="en-US" altLang="zh-TW" dirty="0" smtClean="0"/>
              <a:t>C#</a:t>
            </a:r>
            <a:r>
              <a:rPr lang="ja-JP" altLang="en-US" dirty="0" smtClean="0"/>
              <a:t> の適材適所を話し合っていきましょう。</a:t>
            </a:r>
            <a:endParaRPr kumimoji="1" lang="ja-JP" alt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altLang="ja-JP" dirty="0" smtClean="0"/>
              <a:t>C++</a:t>
            </a:r>
            <a:r>
              <a:rPr lang="ja-JP" altLang="en-US" dirty="0" err="1" smtClean="0"/>
              <a:t>、</a:t>
            </a:r>
            <a:r>
              <a:rPr altLang="ja-JP" smtClean="0"/>
              <a:t>C++/CLI</a:t>
            </a:r>
            <a:r>
              <a:rPr lang="ja-JP" altLang="en-US" dirty="0" err="1" smtClean="0"/>
              <a:t>、</a:t>
            </a:r>
            <a:r>
              <a:rPr altLang="ja-JP" dirty="0" smtClean="0"/>
              <a:t>C# </a:t>
            </a:r>
            <a:r>
              <a:rPr lang="ja-JP" altLang="en-US" dirty="0" smtClean="0"/>
              <a:t>の比較</a:t>
            </a:r>
            <a:endParaRPr kumimoji="1" lang="ja-JP" altLang="en-US" dirty="0"/>
          </a:p>
        </p:txBody>
      </p:sp>
      <p:sp>
        <p:nvSpPr>
          <p:cNvPr id="3" name="コンテンツ プレースホルダ 2"/>
          <p:cNvSpPr>
            <a:spLocks noGrp="1"/>
          </p:cNvSpPr>
          <p:nvPr>
            <p:ph idx="1"/>
          </p:nvPr>
        </p:nvSpPr>
        <p:spPr>
          <a:xfrm>
            <a:off x="368300" y="1347788"/>
            <a:ext cx="8382000" cy="1820498"/>
          </a:xfrm>
        </p:spPr>
        <p:txBody>
          <a:bodyPr/>
          <a:lstStyle/>
          <a:p>
            <a:r>
              <a:rPr lang="ja-JP" altLang="en-US" b="1" dirty="0" smtClean="0"/>
              <a:t>生産性</a:t>
            </a:r>
            <a:endParaRPr lang="en-US" altLang="ja-JP" b="1" dirty="0" smtClean="0"/>
          </a:p>
          <a:p>
            <a:r>
              <a:rPr lang="ja-JP" altLang="en-US" b="1" dirty="0" smtClean="0"/>
              <a:t>拡張性</a:t>
            </a:r>
            <a:endParaRPr lang="en-US" altLang="ja-JP" b="1" dirty="0" smtClean="0"/>
          </a:p>
          <a:p>
            <a:r>
              <a:rPr lang="ja-JP" altLang="en-US" b="1" dirty="0" smtClean="0"/>
              <a:t>規模感</a:t>
            </a:r>
            <a:endParaRPr lang="en-US" altLang="ja-JP" b="1" dirty="0" smtClean="0"/>
          </a:p>
          <a:p>
            <a:r>
              <a:rPr lang="ja-JP" altLang="en-US" b="1" dirty="0" smtClean="0"/>
              <a:t>得意分野</a:t>
            </a:r>
            <a:endParaRPr lang="en-US" altLang="ja-JP" b="1"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altLang="ja-JP" dirty="0" smtClean="0"/>
              <a:t>C/C++</a:t>
            </a:r>
            <a:r>
              <a:rPr kumimoji="1" lang="ja-JP" altLang="en-US" dirty="0" smtClean="0"/>
              <a:t> </a:t>
            </a:r>
            <a:r>
              <a:rPr kumimoji="1" altLang="ja-JP" dirty="0" smtClean="0"/>
              <a:t>:</a:t>
            </a:r>
            <a:r>
              <a:rPr kumimoji="1" lang="ja-JP" altLang="en-US" dirty="0" smtClean="0"/>
              <a:t>生産性</a:t>
            </a:r>
            <a:endParaRPr kumimoji="1" lang="ja-JP" altLang="en-US" dirty="0"/>
          </a:p>
        </p:txBody>
      </p:sp>
      <p:sp>
        <p:nvSpPr>
          <p:cNvPr id="3" name="テキスト プレースホルダ 2"/>
          <p:cNvSpPr>
            <a:spLocks noGrp="1"/>
          </p:cNvSpPr>
          <p:nvPr>
            <p:ph type="body" idx="1"/>
          </p:nvPr>
        </p:nvSpPr>
        <p:spPr>
          <a:xfrm>
            <a:off x="382588" y="1414464"/>
            <a:ext cx="8380412" cy="2559162"/>
          </a:xfrm>
        </p:spPr>
        <p:txBody>
          <a:bodyPr/>
          <a:lstStyle/>
          <a:p>
            <a:r>
              <a:rPr lang="ja-JP" altLang="en-US" dirty="0" smtClean="0"/>
              <a:t>既存資産をそのまま利用可能</a:t>
            </a:r>
            <a:endParaRPr lang="en-US" altLang="ja-JP" dirty="0" smtClean="0"/>
          </a:p>
          <a:p>
            <a:r>
              <a:rPr lang="ja-JP" altLang="en-US" dirty="0" smtClean="0"/>
              <a:t>個人のスキルに強く依存</a:t>
            </a:r>
            <a:endParaRPr lang="en-US" altLang="ja-JP" dirty="0" smtClean="0"/>
          </a:p>
          <a:p>
            <a:r>
              <a:rPr kumimoji="1" lang="ja-JP" altLang="en-US" dirty="0" smtClean="0"/>
              <a:t>言語仕様の複雑化</a:t>
            </a:r>
            <a:endParaRPr lang="en-US" altLang="ja-JP" dirty="0" smtClean="0"/>
          </a:p>
          <a:p>
            <a:pPr lvl="1"/>
            <a:r>
              <a:rPr kumimoji="1" lang="ja-JP" altLang="en-US" dirty="0" smtClean="0"/>
              <a:t>多重継承</a:t>
            </a:r>
            <a:endParaRPr kumimoji="1" lang="en-US" altLang="ja-JP" dirty="0" smtClean="0"/>
          </a:p>
          <a:p>
            <a:pPr lvl="1"/>
            <a:r>
              <a:rPr kumimoji="1" lang="ja-JP" altLang="en-US" dirty="0" smtClean="0"/>
              <a:t>例外</a:t>
            </a:r>
            <a:endParaRPr kumimoji="1" lang="en-US" altLang="ja-JP" dirty="0" smtClean="0"/>
          </a:p>
          <a:p>
            <a:pPr lvl="1"/>
            <a:r>
              <a:rPr kumimoji="1" lang="en-US" altLang="ja-JP" dirty="0" smtClean="0"/>
              <a:t>Template</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altLang="ja-JP" dirty="0" smtClean="0"/>
              <a:t>C</a:t>
            </a:r>
            <a:r>
              <a:rPr lang="ja-JP" altLang="en-US" dirty="0" smtClean="0"/>
              <a:t>＃ </a:t>
            </a:r>
            <a:r>
              <a:rPr kumimoji="1" altLang="ja-JP" dirty="0" smtClean="0"/>
              <a:t>:</a:t>
            </a:r>
            <a:r>
              <a:rPr kumimoji="1" lang="ja-JP" altLang="en-US" dirty="0" smtClean="0"/>
              <a:t>生産性</a:t>
            </a:r>
            <a:endParaRPr kumimoji="1" lang="ja-JP" altLang="en-US" dirty="0"/>
          </a:p>
        </p:txBody>
      </p:sp>
      <p:sp>
        <p:nvSpPr>
          <p:cNvPr id="3" name="テキスト プレースホルダ 2"/>
          <p:cNvSpPr>
            <a:spLocks noGrp="1"/>
          </p:cNvSpPr>
          <p:nvPr>
            <p:ph type="body" idx="1"/>
          </p:nvPr>
        </p:nvSpPr>
        <p:spPr>
          <a:xfrm>
            <a:off x="382588" y="1414464"/>
            <a:ext cx="8380412" cy="4717702"/>
          </a:xfrm>
        </p:spPr>
        <p:txBody>
          <a:bodyPr/>
          <a:lstStyle/>
          <a:p>
            <a:r>
              <a:rPr lang="en-US" altLang="ja-JP" dirty="0" smtClean="0"/>
              <a:t>RAD</a:t>
            </a:r>
            <a:r>
              <a:rPr lang="ja-JP" altLang="en-US" dirty="0" smtClean="0"/>
              <a:t> 環境で簡単に実装</a:t>
            </a:r>
            <a:endParaRPr lang="en-US" altLang="ja-JP" dirty="0" smtClean="0"/>
          </a:p>
          <a:p>
            <a:r>
              <a:rPr lang="en-US" altLang="ja-JP" dirty="0" smtClean="0"/>
              <a:t>MVC</a:t>
            </a:r>
            <a:r>
              <a:rPr lang="ja-JP" altLang="en-US" dirty="0" smtClean="0"/>
              <a:t> パターン・基盤整備などに分離できる</a:t>
            </a:r>
            <a:endParaRPr lang="en-US" altLang="ja-JP" dirty="0" smtClean="0"/>
          </a:p>
          <a:p>
            <a:pPr lvl="1"/>
            <a:r>
              <a:rPr lang="ja-JP" altLang="en-US" dirty="0" smtClean="0"/>
              <a:t>初心者から熟練者まで活躍できる</a:t>
            </a:r>
            <a:endParaRPr lang="en-US" altLang="ja-JP" dirty="0" smtClean="0"/>
          </a:p>
          <a:p>
            <a:pPr lvl="1"/>
            <a:r>
              <a:rPr lang="ja-JP" altLang="en-US" dirty="0" smtClean="0"/>
              <a:t>コンポーネントを購入して</a:t>
            </a:r>
            <a:r>
              <a:rPr lang="en-US" altLang="ja-JP" dirty="0" smtClean="0"/>
              <a:t>UI</a:t>
            </a:r>
            <a:r>
              <a:rPr lang="ja-JP" altLang="en-US" dirty="0" smtClean="0"/>
              <a:t>を拡充しやすい</a:t>
            </a:r>
            <a:endParaRPr lang="en-US" altLang="ja-JP" dirty="0" smtClean="0"/>
          </a:p>
          <a:p>
            <a:r>
              <a:rPr kumimoji="1" lang="ja-JP" altLang="en-US" dirty="0" smtClean="0"/>
              <a:t>言語仕様の複雑化</a:t>
            </a:r>
            <a:endParaRPr lang="en-US" altLang="ja-JP" dirty="0" smtClean="0"/>
          </a:p>
          <a:p>
            <a:pPr lvl="1"/>
            <a:r>
              <a:rPr kumimoji="1" lang="ja-JP" altLang="en-US" dirty="0" smtClean="0"/>
              <a:t>例外</a:t>
            </a:r>
            <a:endParaRPr kumimoji="1" lang="en-US" altLang="ja-JP" dirty="0" smtClean="0"/>
          </a:p>
          <a:p>
            <a:pPr lvl="1">
              <a:defRPr/>
            </a:pPr>
            <a:r>
              <a:rPr lang="en-US" altLang="ja-JP" dirty="0" smtClean="0"/>
              <a:t>Generics</a:t>
            </a:r>
          </a:p>
          <a:p>
            <a:pPr lvl="1">
              <a:defRPr/>
            </a:pPr>
            <a:r>
              <a:rPr lang="ja-JP" altLang="en-US" dirty="0" smtClean="0"/>
              <a:t>あまり使わない機能もある（</a:t>
            </a:r>
            <a:r>
              <a:rPr lang="en-US" altLang="ja-JP" dirty="0" smtClean="0"/>
              <a:t> yield return </a:t>
            </a:r>
            <a:r>
              <a:rPr lang="ja-JP" altLang="en-US" dirty="0" smtClean="0"/>
              <a:t>とか）</a:t>
            </a:r>
            <a:endParaRPr lang="en-US" altLang="ja-JP" dirty="0" smtClean="0"/>
          </a:p>
          <a:p>
            <a:pPr>
              <a:defRPr/>
            </a:pPr>
            <a:r>
              <a:rPr lang="ja-JP" altLang="en-US" dirty="0" smtClean="0"/>
              <a:t>データベースとの親和性</a:t>
            </a:r>
            <a:endParaRPr lang="en-US" altLang="ja-JP" dirty="0" smtClean="0"/>
          </a:p>
          <a:p>
            <a:pPr lvl="1">
              <a:defRPr/>
            </a:pPr>
            <a:r>
              <a:rPr lang="en-US" altLang="ja-JP" dirty="0" err="1" smtClean="0"/>
              <a:t>DataSet</a:t>
            </a:r>
            <a:endParaRPr lang="en-US" altLang="ja-JP" dirty="0" smtClean="0"/>
          </a:p>
          <a:p>
            <a:pPr lvl="1">
              <a:defRPr/>
            </a:pPr>
            <a:r>
              <a:rPr lang="en-US" altLang="ja-JP" dirty="0" err="1" smtClean="0"/>
              <a:t>Linq</a:t>
            </a:r>
            <a:endParaRPr lang="en-US" altLang="ja-JP"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altLang="ja-JP" dirty="0" smtClean="0"/>
              <a:t>C++/CLI</a:t>
            </a:r>
            <a:r>
              <a:rPr kumimoji="1" lang="ja-JP" altLang="en-US" dirty="0" smtClean="0"/>
              <a:t> </a:t>
            </a:r>
            <a:r>
              <a:rPr kumimoji="1" altLang="ja-JP" dirty="0" smtClean="0"/>
              <a:t>:</a:t>
            </a:r>
            <a:r>
              <a:rPr kumimoji="1" lang="ja-JP" altLang="en-US" dirty="0" smtClean="0"/>
              <a:t>生産性</a:t>
            </a:r>
            <a:endParaRPr kumimoji="1" lang="ja-JP" altLang="en-US" dirty="0"/>
          </a:p>
        </p:txBody>
      </p:sp>
      <p:sp>
        <p:nvSpPr>
          <p:cNvPr id="3" name="テキスト プレースホルダ 2"/>
          <p:cNvSpPr>
            <a:spLocks noGrp="1"/>
          </p:cNvSpPr>
          <p:nvPr>
            <p:ph type="body" idx="1"/>
          </p:nvPr>
        </p:nvSpPr>
        <p:spPr>
          <a:xfrm>
            <a:off x="382588" y="1414464"/>
            <a:ext cx="8380412" cy="2559162"/>
          </a:xfrm>
        </p:spPr>
        <p:txBody>
          <a:bodyPr/>
          <a:lstStyle/>
          <a:p>
            <a:r>
              <a:rPr lang="ja-JP" altLang="en-US" dirty="0" smtClean="0"/>
              <a:t>既存資産をそのまま利用可能</a:t>
            </a:r>
            <a:endParaRPr lang="en-US" altLang="ja-JP" dirty="0" smtClean="0"/>
          </a:p>
          <a:p>
            <a:r>
              <a:rPr lang="ja-JP" altLang="en-US" dirty="0" smtClean="0"/>
              <a:t>個人のスキルに強く依存</a:t>
            </a:r>
            <a:endParaRPr lang="en-US" altLang="ja-JP" dirty="0" smtClean="0"/>
          </a:p>
          <a:p>
            <a:r>
              <a:rPr kumimoji="1" lang="ja-JP" altLang="en-US" dirty="0" smtClean="0"/>
              <a:t>言語仕様の複雑化</a:t>
            </a:r>
            <a:endParaRPr lang="en-US" altLang="ja-JP" dirty="0" smtClean="0"/>
          </a:p>
          <a:p>
            <a:pPr lvl="1"/>
            <a:r>
              <a:rPr kumimoji="1" lang="ja-JP" altLang="en-US" dirty="0" smtClean="0"/>
              <a:t>多重継承</a:t>
            </a:r>
            <a:endParaRPr kumimoji="1" lang="en-US" altLang="ja-JP" dirty="0" smtClean="0"/>
          </a:p>
          <a:p>
            <a:pPr lvl="1"/>
            <a:r>
              <a:rPr kumimoji="1" lang="ja-JP" altLang="en-US" dirty="0" smtClean="0"/>
              <a:t>例外</a:t>
            </a:r>
            <a:endParaRPr kumimoji="1" lang="en-US" altLang="ja-JP" dirty="0" smtClean="0"/>
          </a:p>
          <a:p>
            <a:pPr lvl="1"/>
            <a:r>
              <a:rPr kumimoji="1" lang="en-US" altLang="ja-JP" dirty="0" smtClean="0"/>
              <a:t>Template</a:t>
            </a:r>
            <a:r>
              <a:rPr kumimoji="1" lang="ja-JP" altLang="en-US" dirty="0" smtClean="0"/>
              <a:t> </a:t>
            </a:r>
            <a:endParaRPr kumimoji="1" lang="en-US" altLang="ja-JP" dirty="0" smtClean="0"/>
          </a:p>
        </p:txBody>
      </p:sp>
      <p:sp>
        <p:nvSpPr>
          <p:cNvPr id="4" name="テキスト プレースホルダ 2"/>
          <p:cNvSpPr txBox="1">
            <a:spLocks/>
          </p:cNvSpPr>
          <p:nvPr/>
        </p:nvSpPr>
        <p:spPr bwMode="white">
          <a:xfrm>
            <a:off x="494647" y="4659687"/>
            <a:ext cx="8380412" cy="1586588"/>
          </a:xfrm>
          <a:prstGeom prst="rect">
            <a:avLst/>
          </a:prstGeom>
        </p:spPr>
        <p:txBody>
          <a:bodyPr vert="horz" wrap="square" lIns="0" tIns="0" rIns="0" bIns="0" rtlCol="0">
            <a:spAutoFit/>
          </a:bodyPr>
          <a:lstStyle/>
          <a:p>
            <a:pPr marL="384939" marR="0" lvl="0" indent="-384939" algn="l" defTabSz="914327" rtl="0" eaLnBrk="1" fontAlgn="auto" latinLnBrk="0" hangingPunct="1">
              <a:lnSpc>
                <a:spcPct val="90000"/>
              </a:lnSpc>
              <a:spcBef>
                <a:spcPts val="1167"/>
              </a:spcBef>
              <a:spcAft>
                <a:spcPts val="0"/>
              </a:spcAft>
              <a:buClrTx/>
              <a:buSzTx/>
              <a:buFontTx/>
              <a:buBlip>
                <a:blip r:embed="rId2"/>
              </a:buBlip>
              <a:tabLst/>
              <a:defRPr/>
            </a:pPr>
            <a:r>
              <a:rPr kumimoji="1" lang="ja-JP" altLang="en-US" sz="24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mn-cs"/>
              </a:rPr>
              <a:t>言語仕様の</a:t>
            </a:r>
            <a:r>
              <a:rPr kumimoji="1" lang="ja-JP" altLang="en-US" sz="2400" b="1" dirty="0" smtClean="0">
                <a:solidFill>
                  <a:srgbClr val="FF0000"/>
                </a:solidFill>
                <a:latin typeface="メイリオ" pitchFamily="50" charset="-128"/>
                <a:ea typeface="メイリオ" pitchFamily="50" charset="-128"/>
              </a:rPr>
              <a:t>さらなる</a:t>
            </a:r>
            <a:r>
              <a:rPr kumimoji="1" lang="ja-JP" altLang="en-US" sz="2400" b="1" i="0" u="none" strike="noStrike" kern="1200" cap="none" spc="0" normalizeH="0" baseline="0" noProof="0" dirty="0" smtClean="0">
                <a:ln>
                  <a:noFill/>
                </a:ln>
                <a:solidFill>
                  <a:srgbClr val="FF0000"/>
                </a:solidFill>
                <a:effectLst/>
                <a:uLnTx/>
                <a:uFillTx/>
                <a:latin typeface="メイリオ" pitchFamily="50" charset="-128"/>
                <a:ea typeface="メイリオ" pitchFamily="50" charset="-128"/>
                <a:cs typeface="+mn-cs"/>
              </a:rPr>
              <a:t>複雑化</a:t>
            </a:r>
            <a:endParaRPr kumimoji="1" lang="en-US" altLang="ja-JP" sz="2400" b="1" i="0" u="none" strike="noStrike" kern="1200" cap="none" spc="0" normalizeH="0" baseline="0" noProof="0" dirty="0" smtClean="0">
              <a:ln>
                <a:noFill/>
              </a:ln>
              <a:solidFill>
                <a:srgbClr val="FF0000"/>
              </a:solidFill>
              <a:effectLst/>
              <a:uLnTx/>
              <a:uFillTx/>
              <a:latin typeface="メイリオ" pitchFamily="50" charset="-128"/>
              <a:ea typeface="メイリオ" pitchFamily="50" charset="-128"/>
              <a:cs typeface="+mn-cs"/>
            </a:endParaRPr>
          </a:p>
          <a:p>
            <a:pPr marL="739451" marR="0" lvl="1" indent="-362451" algn="l" defTabSz="914327" rtl="0" eaLnBrk="1" fontAlgn="auto" latinLnBrk="0" hangingPunct="1">
              <a:lnSpc>
                <a:spcPct val="90000"/>
              </a:lnSpc>
              <a:spcBef>
                <a:spcPts val="1083"/>
              </a:spcBef>
              <a:spcAft>
                <a:spcPts val="0"/>
              </a:spcAft>
              <a:buClrTx/>
              <a:buSzTx/>
              <a:buFontTx/>
              <a:buBlip>
                <a:blip r:embed="rId2"/>
              </a:buBlip>
              <a:tabLst/>
              <a:defRPr/>
            </a:pPr>
            <a:r>
              <a:rPr kumimoji="1" lang="en-US" altLang="ja-JP" sz="20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mn-cs"/>
              </a:rPr>
              <a:t>Managed object</a:t>
            </a:r>
            <a:r>
              <a:rPr kumimoji="1" lang="ja-JP" altLang="en-US" sz="20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mn-cs"/>
              </a:rPr>
              <a:t> </a:t>
            </a:r>
            <a:endParaRPr kumimoji="1" lang="en-US" altLang="ja-JP" sz="20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mn-cs"/>
            </a:endParaRPr>
          </a:p>
          <a:p>
            <a:pPr marL="739451" marR="0" lvl="1" indent="-362451" algn="l" defTabSz="914327" rtl="0" eaLnBrk="1" fontAlgn="auto" latinLnBrk="0" hangingPunct="1">
              <a:lnSpc>
                <a:spcPct val="90000"/>
              </a:lnSpc>
              <a:spcBef>
                <a:spcPts val="1083"/>
              </a:spcBef>
              <a:spcAft>
                <a:spcPts val="0"/>
              </a:spcAft>
              <a:buClrTx/>
              <a:buSzTx/>
              <a:buFontTx/>
              <a:buBlip>
                <a:blip r:embed="rId2"/>
              </a:buBlip>
              <a:tabLst/>
              <a:defRPr/>
            </a:pPr>
            <a:r>
              <a:rPr kumimoji="1" lang="en-US" altLang="ja-JP" sz="20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mn-cs"/>
              </a:rPr>
              <a:t>Generics</a:t>
            </a:r>
            <a:r>
              <a:rPr kumimoji="1" lang="ja-JP" altLang="en-US" sz="20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mn-cs"/>
              </a:rPr>
              <a:t> </a:t>
            </a:r>
            <a:endParaRPr kumimoji="1" lang="en-US" altLang="ja-JP" sz="20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mn-cs"/>
            </a:endParaRPr>
          </a:p>
          <a:p>
            <a:pPr marL="739451" marR="0" lvl="1" indent="-362451" algn="l" defTabSz="914327" rtl="0" eaLnBrk="1" fontAlgn="auto" latinLnBrk="0" hangingPunct="1">
              <a:lnSpc>
                <a:spcPct val="90000"/>
              </a:lnSpc>
              <a:spcBef>
                <a:spcPts val="1083"/>
              </a:spcBef>
              <a:spcAft>
                <a:spcPts val="0"/>
              </a:spcAft>
              <a:buClrTx/>
              <a:buSzTx/>
              <a:buFontTx/>
              <a:buNone/>
              <a:tabLst/>
              <a:defRPr/>
            </a:pPr>
            <a:r>
              <a:rPr kumimoji="1" lang="ja-JP" altLang="en-US" sz="20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mn-cs"/>
              </a:rPr>
              <a:t>などなど、</a:t>
            </a:r>
            <a:r>
              <a:rPr kumimoji="1" lang="en-US" altLang="ja-JP" sz="20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mn-cs"/>
              </a:rPr>
              <a:t>.NET</a:t>
            </a:r>
            <a:r>
              <a:rPr kumimoji="1" lang="ja-JP" altLang="en-US" sz="20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mn-cs"/>
              </a:rPr>
              <a:t> とのハイブリッド構造　</a:t>
            </a:r>
            <a:r>
              <a:rPr kumimoji="1" lang="en-US" altLang="ja-JP" sz="20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mn-cs"/>
              </a:rPr>
              <a:t>(</a:t>
            </a:r>
            <a:r>
              <a:rPr kumimoji="1" lang="ja-JP" altLang="en-US" sz="20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mn-cs"/>
              </a:rPr>
              <a:t> </a:t>
            </a:r>
            <a:r>
              <a:rPr kumimoji="1" lang="en-US" altLang="ja-JP" sz="2000" b="0" i="0" u="none" strike="noStrike" kern="1200" cap="none" spc="0" normalizeH="0" baseline="0" noProof="0" dirty="0" smtClean="0">
                <a:ln>
                  <a:noFill/>
                </a:ln>
                <a:solidFill>
                  <a:srgbClr val="FF0000"/>
                </a:solidFill>
                <a:effectLst/>
                <a:uLnTx/>
                <a:uFillTx/>
                <a:latin typeface="メイリオ" pitchFamily="50" charset="-128"/>
                <a:ea typeface="メイリオ" pitchFamily="50" charset="-128"/>
                <a:cs typeface="+mn-cs"/>
              </a:rPr>
              <a:t>Managed C++ </a:t>
            </a:r>
            <a:r>
              <a:rPr kumimoji="1" lang="ja-JP" altLang="en-US" sz="2000" b="0" i="0" u="none" strike="noStrike" kern="1200" cap="none" spc="0" normalizeH="0" baseline="0" noProof="0" dirty="0" smtClean="0">
                <a:ln>
                  <a:noFill/>
                </a:ln>
                <a:solidFill>
                  <a:srgbClr val="FF0000"/>
                </a:solidFill>
                <a:effectLst/>
                <a:uLnTx/>
                <a:uFillTx/>
                <a:latin typeface="メイリオ" pitchFamily="50" charset="-128"/>
                <a:ea typeface="メイリオ" pitchFamily="50" charset="-128"/>
                <a:cs typeface="+mn-cs"/>
              </a:rPr>
              <a:t>よりマシ</a:t>
            </a:r>
            <a:r>
              <a:rPr kumimoji="1" lang="en-US" altLang="ja-JP" sz="20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mn-cs"/>
              </a:rPr>
              <a:t>)</a:t>
            </a:r>
          </a:p>
        </p:txBody>
      </p:sp>
      <p:sp>
        <p:nvSpPr>
          <p:cNvPr id="5" name="テキスト ボックス 4"/>
          <p:cNvSpPr txBox="1"/>
          <p:nvPr/>
        </p:nvSpPr>
        <p:spPr>
          <a:xfrm>
            <a:off x="1872546" y="4114800"/>
            <a:ext cx="3882794" cy="369332"/>
          </a:xfrm>
          <a:prstGeom prst="rect">
            <a:avLst/>
          </a:prstGeom>
          <a:noFill/>
        </p:spPr>
        <p:txBody>
          <a:bodyPr wrap="none" rtlCol="0">
            <a:spAutoFit/>
          </a:bodyPr>
          <a:lstStyle/>
          <a:p>
            <a:pPr marL="0" lvl="1"/>
            <a:r>
              <a:rPr lang="ja-JP" altLang="en-US" dirty="0" smtClean="0"/>
              <a:t>ここまでは</a:t>
            </a:r>
            <a:r>
              <a:rPr lang="en-US" altLang="ja-JP" dirty="0" smtClean="0"/>
              <a:t>C/C++</a:t>
            </a:r>
            <a:r>
              <a:rPr lang="ja-JP" altLang="en-US" dirty="0" smtClean="0"/>
              <a:t>と同じ。これに加えて</a:t>
            </a:r>
            <a:endParaRPr lang="en-US" altLang="ja-JP"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altLang="ja-JP" dirty="0" smtClean="0"/>
              <a:t>C/C++:</a:t>
            </a:r>
            <a:r>
              <a:rPr kumimoji="1" lang="ja-JP" altLang="en-US" dirty="0" smtClean="0"/>
              <a:t>拡張性</a:t>
            </a:r>
            <a:endParaRPr kumimoji="1" lang="ja-JP" altLang="en-US" dirty="0"/>
          </a:p>
        </p:txBody>
      </p:sp>
      <p:sp>
        <p:nvSpPr>
          <p:cNvPr id="3" name="テキスト プレースホルダ 2"/>
          <p:cNvSpPr>
            <a:spLocks noGrp="1"/>
          </p:cNvSpPr>
          <p:nvPr>
            <p:ph type="body" idx="1"/>
          </p:nvPr>
        </p:nvSpPr>
        <p:spPr>
          <a:xfrm>
            <a:off x="382588" y="1414464"/>
            <a:ext cx="8380412" cy="2851037"/>
          </a:xfrm>
        </p:spPr>
        <p:txBody>
          <a:bodyPr/>
          <a:lstStyle/>
          <a:p>
            <a:r>
              <a:rPr lang="en-US" altLang="ja-JP" dirty="0" smtClean="0"/>
              <a:t>OS</a:t>
            </a:r>
            <a:r>
              <a:rPr lang="ja-JP" altLang="en-US" dirty="0" smtClean="0"/>
              <a:t> </a:t>
            </a:r>
            <a:r>
              <a:rPr lang="ja-JP" altLang="en-US" dirty="0" err="1" smtClean="0"/>
              <a:t>に依</a:t>
            </a:r>
            <a:r>
              <a:rPr lang="ja-JP" altLang="en-US" dirty="0" smtClean="0"/>
              <a:t>存しないポータビリティ</a:t>
            </a:r>
            <a:endParaRPr lang="en-US" altLang="ja-JP" dirty="0" smtClean="0"/>
          </a:p>
          <a:p>
            <a:r>
              <a:rPr lang="en-US" altLang="ja-JP" dirty="0" smtClean="0"/>
              <a:t>C </a:t>
            </a:r>
            <a:r>
              <a:rPr lang="ja-JP" altLang="en-US" dirty="0" smtClean="0"/>
              <a:t>は </a:t>
            </a:r>
            <a:r>
              <a:rPr lang="en-US" altLang="ja-JP" dirty="0" smtClean="0"/>
              <a:t>C </a:t>
            </a:r>
            <a:r>
              <a:rPr lang="ja-JP" altLang="en-US" dirty="0" smtClean="0"/>
              <a:t>で、</a:t>
            </a:r>
            <a:r>
              <a:rPr lang="en-US" altLang="ja-JP" dirty="0" smtClean="0"/>
              <a:t>C++ </a:t>
            </a:r>
            <a:r>
              <a:rPr lang="ja-JP" altLang="en-US" dirty="0" smtClean="0"/>
              <a:t>は </a:t>
            </a:r>
            <a:r>
              <a:rPr lang="en-US" altLang="ja-JP" dirty="0" smtClean="0"/>
              <a:t>C++</a:t>
            </a:r>
            <a:r>
              <a:rPr lang="ja-JP" altLang="en-US" dirty="0" smtClean="0"/>
              <a:t> で作成可能</a:t>
            </a:r>
            <a:endParaRPr lang="en-US" altLang="ja-JP" dirty="0" smtClean="0"/>
          </a:p>
          <a:p>
            <a:r>
              <a:rPr lang="ja-JP" altLang="en-US" dirty="0" smtClean="0"/>
              <a:t>実行時イメージ</a:t>
            </a:r>
            <a:r>
              <a:rPr lang="en-US" altLang="ja-JP" dirty="0" smtClean="0"/>
              <a:t>(</a:t>
            </a:r>
            <a:r>
              <a:rPr lang="ja-JP" altLang="en-US" dirty="0" smtClean="0"/>
              <a:t>メモリイメージ</a:t>
            </a:r>
            <a:r>
              <a:rPr lang="en-US" altLang="ja-JP" dirty="0" smtClean="0"/>
              <a:t>)</a:t>
            </a:r>
            <a:r>
              <a:rPr lang="ja-JP" altLang="en-US" dirty="0" smtClean="0"/>
              <a:t>が同じであればクラスメソッドであっても追加できる拡張性の高さ</a:t>
            </a:r>
            <a:endParaRPr lang="en-US" altLang="ja-JP" dirty="0" smtClean="0"/>
          </a:p>
          <a:p>
            <a:pPr lvl="1"/>
            <a:r>
              <a:rPr lang="ja-JP" altLang="en-US" dirty="0" smtClean="0"/>
              <a:t>下位互換を維持したまま拡張ができる</a:t>
            </a:r>
            <a:endParaRPr lang="en-US" altLang="ja-JP" dirty="0" smtClean="0"/>
          </a:p>
          <a:p>
            <a:pPr lvl="1"/>
            <a:r>
              <a:rPr lang="ja-JP" altLang="en-US" dirty="0" smtClean="0"/>
              <a:t>メンテナンス性が著しく下がる</a:t>
            </a:r>
            <a:endParaRPr lang="en-US" altLang="ja-JP" dirty="0" smtClean="0"/>
          </a:p>
          <a:p>
            <a:pPr lvl="2"/>
            <a:r>
              <a:rPr lang="ja-JP" altLang="en-US" dirty="0" smtClean="0"/>
              <a:t>具体例</a:t>
            </a:r>
            <a:r>
              <a:rPr lang="en-US" altLang="ja-JP" dirty="0" smtClean="0"/>
              <a:t>:MFC4.2</a:t>
            </a:r>
            <a:r>
              <a:rPr lang="ja-JP" altLang="en-US" dirty="0" smtClean="0"/>
              <a:t>～</a:t>
            </a:r>
            <a:r>
              <a:rPr lang="en-US" altLang="ja-JP" dirty="0" smtClean="0"/>
              <a:t>6.0</a:t>
            </a:r>
            <a:r>
              <a:rPr lang="ja-JP" altLang="en-US" dirty="0" err="1" smtClean="0"/>
              <a:t>までの</a:t>
            </a:r>
            <a:r>
              <a:rPr lang="ja-JP" altLang="en-US" dirty="0" smtClean="0"/>
              <a:t>各バージョン</a:t>
            </a:r>
            <a:endParaRPr lang="en-US" altLang="ja-JP" dirty="0"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07_Template_community">
  <a:themeElements>
    <a:clrScheme name="Custom 1">
      <a:dk1>
        <a:srgbClr val="000000"/>
      </a:dk1>
      <a:lt1>
        <a:srgbClr val="FFFFFF"/>
      </a:lt1>
      <a:dk2>
        <a:srgbClr val="02024A"/>
      </a:dk2>
      <a:lt2>
        <a:srgbClr val="FFFFCC"/>
      </a:lt2>
      <a:accent1>
        <a:srgbClr val="BA5B20"/>
      </a:accent1>
      <a:accent2>
        <a:srgbClr val="7DCC2E"/>
      </a:accent2>
      <a:accent3>
        <a:srgbClr val="F3EB4F"/>
      </a:accent3>
      <a:accent4>
        <a:srgbClr val="FF9929"/>
      </a:accent4>
      <a:accent5>
        <a:srgbClr val="267182"/>
      </a:accent5>
      <a:accent6>
        <a:srgbClr val="7030A0"/>
      </a:accent6>
      <a:hlink>
        <a:srgbClr val="BABAFC"/>
      </a:hlink>
      <a:folHlink>
        <a:srgbClr val="BABAF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Gray">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21926C7F9F97B4EBBC5982A1F31D49D" ma:contentTypeVersion="0" ma:contentTypeDescription="新しいドキュメントを作成します。" ma:contentTypeScope="" ma:versionID="04fade9213391c050a5cc6cdd23a9513">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F40D1B-1FDF-416C-810A-49F15ECBB2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8045745-FFB9-4D66-8904-2EA52DB35CBC}">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80FE56C5-8C52-4B18-AC2E-9F71B4AFEB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TE07_Template_community</Template>
  <TotalTime>1237</TotalTime>
  <Words>1438</Words>
  <Application>Microsoft Office PowerPoint</Application>
  <PresentationFormat>画面に合わせる (4:3)</PresentationFormat>
  <Paragraphs>266</Paragraphs>
  <Slides>33</Slides>
  <Notes>3</Notes>
  <HiddenSlides>0</HiddenSlides>
  <MMClips>0</MMClips>
  <ScaleCrop>false</ScaleCrop>
  <HeadingPairs>
    <vt:vector size="4" baseType="variant">
      <vt:variant>
        <vt:lpstr>テーマ</vt:lpstr>
      </vt:variant>
      <vt:variant>
        <vt:i4>1</vt:i4>
      </vt:variant>
      <vt:variant>
        <vt:lpstr>スライド タイトル</vt:lpstr>
      </vt:variant>
      <vt:variant>
        <vt:i4>33</vt:i4>
      </vt:variant>
    </vt:vector>
  </HeadingPairs>
  <TitlesOfParts>
    <vt:vector size="34" baseType="lpstr">
      <vt:lpstr>TE07_Template_community</vt:lpstr>
      <vt:lpstr>C++、C++/CLI、C# 適材適所</vt:lpstr>
      <vt:lpstr>おすすめストリートライブ・BoF  8/22  (水) 16:40 - 17:00 わんくま同盟 「わんくまストリート ライブ ショート ショート」  8/23（木）12:20-12:35  えムナウのプログラミングのページ 「C++・C++/CLI・C# 適材適所のBoFの紹介」  8/23（木）13:30-13:45  わんくま同盟 「わんくまストリートライブ ダイナミック言語のおもしろさ」  8/23（木）15:25-16:40  わんくま同盟 .NET Framework 3.0 をこう使いたい  8/23（木）17:00-18:15  えムナウのプログラミングのページ C++・C++/CLI・C# 適材適所</vt:lpstr>
      <vt:lpstr>アジェンダ </vt:lpstr>
      <vt:lpstr>はじめに</vt:lpstr>
      <vt:lpstr>C++、C++/CLI、C# の比較</vt:lpstr>
      <vt:lpstr>C/C++ :生産性</vt:lpstr>
      <vt:lpstr>C＃ :生産性</vt:lpstr>
      <vt:lpstr>C++/CLI :生産性</vt:lpstr>
      <vt:lpstr>C/C++:拡張性</vt:lpstr>
      <vt:lpstr>C＃ :拡張性</vt:lpstr>
      <vt:lpstr>C++/CLI :拡張性</vt:lpstr>
      <vt:lpstr>C/C++:規模感</vt:lpstr>
      <vt:lpstr>C＃ :規模感</vt:lpstr>
      <vt:lpstr>C++/CLI :規模感</vt:lpstr>
      <vt:lpstr>C/C++ :得意分野</vt:lpstr>
      <vt:lpstr>C＃ :得意分野</vt:lpstr>
      <vt:lpstr>C++/CLI:得意分野</vt:lpstr>
      <vt:lpstr>3人がこう思う使いどころ</vt:lpstr>
      <vt:lpstr>DEMOのからくり</vt:lpstr>
      <vt:lpstr>C++: サンプル抜粋１</vt:lpstr>
      <vt:lpstr>C++:サンプル抜粋２</vt:lpstr>
      <vt:lpstr>C++:サンプル抜粋３</vt:lpstr>
      <vt:lpstr>C++:サンプル抜粋４</vt:lpstr>
      <vt:lpstr>C＃：WinformからWPFをホスト</vt:lpstr>
      <vt:lpstr>C＃：WPFでコードからImage操作</vt:lpstr>
      <vt:lpstr>C++/CLI: Native を Managed でラップ</vt:lpstr>
      <vt:lpstr>C++/CLI: Managed を Native でラップ</vt:lpstr>
      <vt:lpstr>C++/CLI: DEMOでは…</vt:lpstr>
      <vt:lpstr>あなたの思う使いどころ</vt:lpstr>
      <vt:lpstr>C++、C++/CLI、C# の比較</vt:lpstr>
      <vt:lpstr>まとめ</vt:lpstr>
      <vt:lpstr>スライド 32</vt:lpstr>
      <vt:lpstr>スライド 33</vt:lpstr>
    </vt:vector>
  </TitlesOfParts>
  <Manager>&lt;Content Manager Name Here&gt;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READ (hidden slide)</dc:title>
  <dc:subject>TechEd 2007</dc:subject>
  <dc:creator>高萩 俊行</dc:creator>
  <dc:description>Template: Created by Slidework LLC
Formatting: Slidework LLC
Event Date: June 4th - 8th 2007
Event Location: Orlando Florida
Audience:</dc:description>
  <cp:lastModifiedBy>中　博俊</cp:lastModifiedBy>
  <cp:revision>88</cp:revision>
  <dcterms:created xsi:type="dcterms:W3CDTF">2007-07-26T10:21:07Z</dcterms:created>
  <dcterms:modified xsi:type="dcterms:W3CDTF">2007-09-21T12:29:24Z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0x010100421926C7F9F97B4EBBC5982A1F31D49D</vt:lpwstr>
  </property>
  <property fmtid="{D5CDD505-2E9C-101B-9397-08002B2CF9AE}" pid="3" name="Order">
    <vt:r8>100</vt:r8>
  </property>
  <property fmtid="{D5CDD505-2E9C-101B-9397-08002B2CF9AE}" pid="4" name="TemplateUrl">
    <vt:lpwstr/>
  </property>
  <property fmtid="{D5CDD505-2E9C-101B-9397-08002B2CF9AE}" pid="5" name="_SourceUrl">
    <vt:lpwstr/>
  </property>
  <property fmtid="{D5CDD505-2E9C-101B-9397-08002B2CF9AE}" pid="6" name="_CopySource">
    <vt:lpwstr>http://sharepointasia/sites/teched07/speakers/PPT Template/TE07_Tempate.potx</vt:lpwstr>
  </property>
  <property fmtid="{D5CDD505-2E9C-101B-9397-08002B2CF9AE}" pid="7" name="xd_ProgID">
    <vt:lpwstr/>
  </property>
  <property fmtid="{D5CDD505-2E9C-101B-9397-08002B2CF9AE}" pid="8" name="_MarkAsFinal">
    <vt:bool>true</vt:bool>
  </property>
</Properties>
</file>