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sldIdLst>
    <p:sldId id="256" r:id="rId2"/>
    <p:sldId id="257" r:id="rId3"/>
    <p:sldId id="258" r:id="rId4"/>
    <p:sldId id="259" r:id="rId5"/>
    <p:sldId id="272" r:id="rId6"/>
    <p:sldId id="273" r:id="rId7"/>
    <p:sldId id="274" r:id="rId8"/>
    <p:sldId id="276" r:id="rId9"/>
    <p:sldId id="275" r:id="rId10"/>
    <p:sldId id="277" r:id="rId11"/>
    <p:sldId id="278" r:id="rId12"/>
    <p:sldId id="279" r:id="rId13"/>
    <p:sldId id="271" r:id="rId1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333399"/>
    <a:srgbClr val="FF66FF"/>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700" autoAdjust="0"/>
  </p:normalViewPr>
  <p:slideViewPr>
    <p:cSldViewPr>
      <p:cViewPr>
        <p:scale>
          <a:sx n="66" d="100"/>
          <a:sy n="66" d="100"/>
        </p:scale>
        <p:origin x="-2094" y="-13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2253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F4BA5FD3-6E75-43BC-BD54-A3BED85E5AC2}" type="datetimeFigureOut">
              <a:rPr lang="ja-JP" altLang="en-US"/>
              <a:pPr>
                <a:defRPr/>
              </a:pPr>
              <a:t>2007/10/23</a:t>
            </a:fld>
            <a:endParaRPr lang="en-US" altLang="ja-JP"/>
          </a:p>
        </p:txBody>
      </p:sp>
      <p:sp>
        <p:nvSpPr>
          <p:cNvPr id="21508"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253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2253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ABA1767-CC66-4059-96D4-AB4FAAFB18F2}"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rPr>
              <a:t>わんくま</a:t>
            </a:r>
            <a:r>
              <a:rPr kumimoji="0" lang="ja-JP" altLang="en-US" sz="2400" dirty="0">
                <a:solidFill>
                  <a:schemeClr val="tx2"/>
                </a:solidFill>
              </a:rPr>
              <a:t>同盟 東京勉強会 </a:t>
            </a:r>
            <a:r>
              <a:rPr kumimoji="0" lang="en-US" altLang="ja-JP" sz="2400" dirty="0" smtClean="0">
                <a:solidFill>
                  <a:schemeClr val="tx2"/>
                </a:solidFill>
              </a:rPr>
              <a:t>#13</a:t>
            </a:r>
            <a:endParaRPr kumimoji="0" lang="ja-JP" altLang="en-US" sz="24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2130425"/>
            <a:ext cx="7847012" cy="2451100"/>
          </a:xfrm>
        </p:spPr>
        <p:txBody>
          <a:bodyPr/>
          <a:lstStyle/>
          <a:p>
            <a:r>
              <a:rPr lang="ja-JP" altLang="en-US" sz="6000" b="1" dirty="0" smtClean="0"/>
              <a:t>脱オタク系</a:t>
            </a:r>
            <a:br>
              <a:rPr lang="ja-JP" altLang="en-US" sz="6000" b="1" dirty="0" smtClean="0"/>
            </a:br>
            <a:r>
              <a:rPr lang="ja-JP" altLang="en-US" sz="6000" b="1" dirty="0" smtClean="0"/>
              <a:t>ステキだし爽やか</a:t>
            </a:r>
            <a:br>
              <a:rPr lang="ja-JP" altLang="en-US" sz="6000" b="1" dirty="0" smtClean="0"/>
            </a:br>
            <a:r>
              <a:rPr lang="ja-JP" altLang="en-US" sz="6000" b="1" dirty="0" smtClean="0"/>
              <a:t>ファッション講座</a:t>
            </a:r>
          </a:p>
        </p:txBody>
      </p:sp>
      <p:sp>
        <p:nvSpPr>
          <p:cNvPr id="2051" name="Text Box 4"/>
          <p:cNvSpPr txBox="1">
            <a:spLocks noChangeArrowheads="1"/>
          </p:cNvSpPr>
          <p:nvPr/>
        </p:nvSpPr>
        <p:spPr bwMode="auto">
          <a:xfrm>
            <a:off x="7308850" y="5300663"/>
            <a:ext cx="1441450" cy="366712"/>
          </a:xfrm>
          <a:prstGeom prst="rect">
            <a:avLst/>
          </a:prstGeom>
          <a:noFill/>
          <a:ln w="9525">
            <a:noFill/>
            <a:miter lim="800000"/>
            <a:headEnd/>
            <a:tailEnd/>
          </a:ln>
        </p:spPr>
        <p:txBody>
          <a:bodyPr>
            <a:spAutoFit/>
          </a:bodyPr>
          <a:lstStyle/>
          <a:p>
            <a:pPr>
              <a:spcBef>
                <a:spcPct val="50000"/>
              </a:spcBef>
            </a:pPr>
            <a:r>
              <a:rPr lang="en-US" altLang="ja-JP" b="1"/>
              <a:t>By taka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ベストのカスタマイズポイント</a:t>
            </a:r>
            <a:endParaRPr kumimoji="1" lang="ja-JP" altLang="en-US" dirty="0"/>
          </a:p>
        </p:txBody>
      </p:sp>
      <p:pic>
        <p:nvPicPr>
          <p:cNvPr id="4" name="コンテンツ プレースホルダ 3" descr="070926_2259~0001.jpg"/>
          <p:cNvPicPr>
            <a:picLocks noGrp="1" noChangeAspect="1"/>
          </p:cNvPicPr>
          <p:nvPr>
            <p:ph idx="1"/>
          </p:nvPr>
        </p:nvPicPr>
        <p:blipFill>
          <a:blip r:embed="rId3"/>
          <a:stretch>
            <a:fillRect/>
          </a:stretch>
        </p:blipFill>
        <p:spPr>
          <a:xfrm>
            <a:off x="3049905" y="1052513"/>
            <a:ext cx="3044190" cy="5073650"/>
          </a:xfrm>
        </p:spPr>
      </p:pic>
      <p:sp>
        <p:nvSpPr>
          <p:cNvPr id="5" name="円/楕円 4"/>
          <p:cNvSpPr/>
          <p:nvPr/>
        </p:nvSpPr>
        <p:spPr>
          <a:xfrm>
            <a:off x="3643306" y="1285860"/>
            <a:ext cx="1285884" cy="12858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333399"/>
              </a:solidFill>
            </a:endParaRPr>
          </a:p>
        </p:txBody>
      </p:sp>
      <p:sp>
        <p:nvSpPr>
          <p:cNvPr id="6" name="円/楕円 5"/>
          <p:cNvSpPr/>
          <p:nvPr/>
        </p:nvSpPr>
        <p:spPr>
          <a:xfrm>
            <a:off x="3500430" y="2857496"/>
            <a:ext cx="1143008" cy="7143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357554" y="4071942"/>
            <a:ext cx="1285884" cy="8572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吹き出し 7"/>
          <p:cNvSpPr/>
          <p:nvPr/>
        </p:nvSpPr>
        <p:spPr>
          <a:xfrm>
            <a:off x="642910" y="1214422"/>
            <a:ext cx="2071702" cy="1214446"/>
          </a:xfrm>
          <a:prstGeom prst="wedgeRectCallout">
            <a:avLst>
              <a:gd name="adj1" fmla="val 94766"/>
              <a:gd name="adj2" fmla="val 314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襟付き？</a:t>
            </a:r>
            <a:endParaRPr kumimoji="1" lang="en-US" altLang="ja-JP" dirty="0" smtClean="0">
              <a:solidFill>
                <a:schemeClr val="tx1"/>
              </a:solidFill>
            </a:endParaRPr>
          </a:p>
          <a:p>
            <a:pPr algn="ctr"/>
            <a:r>
              <a:rPr lang="ja-JP" altLang="en-US" dirty="0" smtClean="0">
                <a:solidFill>
                  <a:schemeClr val="tx1"/>
                </a:solidFill>
              </a:rPr>
              <a:t>襟なし？</a:t>
            </a:r>
            <a:endParaRPr kumimoji="1" lang="ja-JP" altLang="en-US" dirty="0">
              <a:solidFill>
                <a:schemeClr val="tx1"/>
              </a:solidFill>
            </a:endParaRPr>
          </a:p>
        </p:txBody>
      </p:sp>
      <p:sp>
        <p:nvSpPr>
          <p:cNvPr id="9" name="四角形吹き出し 8"/>
          <p:cNvSpPr/>
          <p:nvPr/>
        </p:nvSpPr>
        <p:spPr>
          <a:xfrm>
            <a:off x="642910" y="2928934"/>
            <a:ext cx="2214578" cy="928694"/>
          </a:xfrm>
          <a:prstGeom prst="wedgeRectCallout">
            <a:avLst>
              <a:gd name="adj1" fmla="val 78787"/>
              <a:gd name="adj2" fmla="val -93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胸ポケットあり？</a:t>
            </a:r>
            <a:endParaRPr kumimoji="1" lang="en-US" altLang="ja-JP" dirty="0" smtClean="0">
              <a:solidFill>
                <a:schemeClr val="tx1"/>
              </a:solidFill>
            </a:endParaRPr>
          </a:p>
          <a:p>
            <a:pPr algn="ctr"/>
            <a:r>
              <a:rPr lang="ja-JP" altLang="en-US" dirty="0" smtClean="0">
                <a:solidFill>
                  <a:schemeClr val="tx1"/>
                </a:solidFill>
              </a:rPr>
              <a:t>なし？</a:t>
            </a:r>
            <a:endParaRPr kumimoji="1" lang="ja-JP" altLang="en-US" dirty="0">
              <a:solidFill>
                <a:schemeClr val="tx1"/>
              </a:solidFill>
            </a:endParaRPr>
          </a:p>
        </p:txBody>
      </p:sp>
      <p:sp>
        <p:nvSpPr>
          <p:cNvPr id="10" name="四角形吹き出し 9"/>
          <p:cNvSpPr/>
          <p:nvPr/>
        </p:nvSpPr>
        <p:spPr>
          <a:xfrm>
            <a:off x="6715140" y="2928934"/>
            <a:ext cx="2214578" cy="1143008"/>
          </a:xfrm>
          <a:prstGeom prst="wedgeRectCallout">
            <a:avLst>
              <a:gd name="adj1" fmla="val -151444"/>
              <a:gd name="adj2" fmla="val 840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腰ポケットのフラップあり？</a:t>
            </a:r>
            <a:endParaRPr kumimoji="1" lang="en-US" altLang="ja-JP" dirty="0" smtClean="0">
              <a:solidFill>
                <a:schemeClr val="tx1"/>
              </a:solidFill>
            </a:endParaRPr>
          </a:p>
          <a:p>
            <a:pPr algn="ctr"/>
            <a:r>
              <a:rPr lang="ja-JP" altLang="en-US" dirty="0" smtClean="0">
                <a:solidFill>
                  <a:schemeClr val="tx1"/>
                </a:solidFill>
              </a:rPr>
              <a:t>なし？</a:t>
            </a:r>
            <a:endParaRPr lang="en-US" altLang="ja-JP" dirty="0" smtClean="0">
              <a:solidFill>
                <a:schemeClr val="tx1"/>
              </a:solidFill>
            </a:endParaRPr>
          </a:p>
          <a:p>
            <a:pPr algn="ctr"/>
            <a:r>
              <a:rPr kumimoji="1" lang="en-US" altLang="ja-JP" dirty="0" smtClean="0">
                <a:solidFill>
                  <a:schemeClr val="tx1"/>
                </a:solidFill>
              </a:rPr>
              <a:t>※</a:t>
            </a:r>
            <a:r>
              <a:rPr kumimoji="1" lang="ja-JP" altLang="en-US" dirty="0" smtClean="0">
                <a:solidFill>
                  <a:schemeClr val="tx1"/>
                </a:solidFill>
              </a:rPr>
              <a:t>胸ポケットも同じく</a:t>
            </a:r>
            <a:endParaRPr kumimoji="1" lang="en-US" altLang="ja-JP" dirty="0" smtClean="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トラウザースについて</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ベストを使うならブレイシースをつかうのだが・・・</a:t>
            </a:r>
            <a:r>
              <a:rPr kumimoji="1" lang="en-US" altLang="ja-JP" dirty="0" smtClean="0"/>
              <a:t/>
            </a:r>
            <a:br>
              <a:rPr kumimoji="1" lang="en-US" altLang="ja-JP" dirty="0" smtClean="0"/>
            </a:br>
            <a:r>
              <a:rPr kumimoji="1" lang="ja-JP" altLang="en-US" sz="2000" dirty="0" smtClean="0"/>
              <a:t>でもそうすると</a:t>
            </a:r>
            <a:r>
              <a:rPr kumimoji="1" lang="en-US" altLang="ja-JP" sz="2000" dirty="0" smtClean="0"/>
              <a:t>2</a:t>
            </a:r>
            <a:r>
              <a:rPr kumimoji="1" lang="ja-JP" altLang="en-US" sz="2000" dirty="0" smtClean="0"/>
              <a:t>ピース使いが厳しいのでベルトループは付ける</a:t>
            </a:r>
            <a:r>
              <a:rPr kumimoji="1" lang="en-US" altLang="ja-JP" sz="2000" dirty="0" smtClean="0"/>
              <a:t/>
            </a:r>
            <a:br>
              <a:rPr kumimoji="1" lang="en-US" altLang="ja-JP" sz="2000" dirty="0" smtClean="0"/>
            </a:br>
            <a:r>
              <a:rPr lang="ja-JP" altLang="en-US" sz="2000" dirty="0" smtClean="0"/>
              <a:t>ブレイシースを</a:t>
            </a:r>
            <a:r>
              <a:rPr lang="en-US" altLang="ja-JP" sz="2000" dirty="0" smtClean="0"/>
              <a:t>2</a:t>
            </a:r>
            <a:r>
              <a:rPr lang="ja-JP" altLang="en-US" sz="2000" dirty="0" smtClean="0"/>
              <a:t>ピースでも使うならベルトループなしに徹してもよし！</a:t>
            </a:r>
            <a:endParaRPr lang="en-US" altLang="ja-JP" sz="2000" dirty="0" smtClean="0"/>
          </a:p>
          <a:p>
            <a:r>
              <a:rPr kumimoji="1" lang="ja-JP" altLang="en-US" dirty="0" smtClean="0"/>
              <a:t>タックはどうする？</a:t>
            </a:r>
            <a:r>
              <a:rPr kumimoji="1" lang="en-US" altLang="ja-JP" sz="2000" dirty="0" smtClean="0"/>
              <a:t/>
            </a:r>
            <a:br>
              <a:rPr kumimoji="1" lang="en-US" altLang="ja-JP" sz="2000" dirty="0" smtClean="0"/>
            </a:br>
            <a:r>
              <a:rPr kumimoji="1" lang="ja-JP" altLang="en-US" sz="2000" dirty="0" smtClean="0"/>
              <a:t>細身スーツ全盛なのでノータックばっかりだが・・・</a:t>
            </a:r>
            <a:r>
              <a:rPr kumimoji="1" lang="en-US" altLang="ja-JP" sz="2000" dirty="0" smtClean="0"/>
              <a:t/>
            </a:r>
            <a:br>
              <a:rPr kumimoji="1" lang="en-US" altLang="ja-JP" sz="2000" dirty="0" smtClean="0"/>
            </a:br>
            <a:r>
              <a:rPr kumimoji="1" lang="en-US" altLang="ja-JP" sz="2000" dirty="0" smtClean="0"/>
              <a:t>1</a:t>
            </a:r>
            <a:r>
              <a:rPr kumimoji="1" lang="ja-JP" altLang="en-US" sz="2000" dirty="0" smtClean="0"/>
              <a:t>タックにした方がスマートでかつ、動きやすいので僕は好き</a:t>
            </a:r>
            <a:r>
              <a:rPr kumimoji="1" lang="en-US" altLang="ja-JP" sz="2000" dirty="0" smtClean="0"/>
              <a:t/>
            </a:r>
            <a:br>
              <a:rPr kumimoji="1" lang="en-US" altLang="ja-JP" sz="2000" dirty="0" smtClean="0"/>
            </a:br>
            <a:r>
              <a:rPr kumimoji="1" lang="en-US" altLang="ja-JP" sz="2000" dirty="0" smtClean="0"/>
              <a:t>2</a:t>
            </a:r>
            <a:r>
              <a:rPr kumimoji="1" lang="ja-JP" altLang="en-US" sz="2000" dirty="0" smtClean="0"/>
              <a:t>タックじゃなきゃ駄目な人はタックの向きにこだわってみるのも手</a:t>
            </a:r>
            <a:r>
              <a:rPr kumimoji="1" lang="en-US" altLang="ja-JP" sz="2000" dirty="0" smtClean="0"/>
              <a:t/>
            </a:r>
            <a:br>
              <a:rPr kumimoji="1" lang="en-US" altLang="ja-JP" sz="2000" dirty="0" smtClean="0"/>
            </a:br>
            <a:r>
              <a:rPr kumimoji="1" lang="ja-JP" altLang="en-US" sz="2000" dirty="0" smtClean="0"/>
              <a:t>アウトとかインとか</a:t>
            </a:r>
            <a:r>
              <a:rPr kumimoji="1" lang="en-US" altLang="ja-JP" sz="2000" dirty="0" smtClean="0"/>
              <a:t>BOX</a:t>
            </a:r>
            <a:r>
              <a:rPr kumimoji="1" lang="ja-JP" altLang="en-US" sz="2000" dirty="0" smtClean="0"/>
              <a:t>とか</a:t>
            </a:r>
            <a:endParaRPr lang="en-US" altLang="ja-JP" sz="2000" dirty="0" smtClean="0"/>
          </a:p>
          <a:p>
            <a:r>
              <a:rPr kumimoji="1" lang="ja-JP" altLang="en-US" dirty="0" smtClean="0"/>
              <a:t>裾はシングル？ダブル？</a:t>
            </a:r>
            <a:r>
              <a:rPr kumimoji="1" lang="en-US" altLang="ja-JP" dirty="0" smtClean="0"/>
              <a:t/>
            </a:r>
            <a:br>
              <a:rPr kumimoji="1" lang="en-US" altLang="ja-JP" dirty="0" smtClean="0"/>
            </a:br>
            <a:r>
              <a:rPr lang="ja-JP" altLang="en-US" sz="2000" dirty="0" smtClean="0"/>
              <a:t>今はシングルがメイン。夏物は軽いのでダブルにして裾を重くする</a:t>
            </a:r>
            <a:r>
              <a:rPr lang="en-US" altLang="ja-JP" sz="2000" dirty="0" smtClean="0"/>
              <a:t/>
            </a:r>
            <a:br>
              <a:rPr lang="en-US" altLang="ja-JP" sz="2000" dirty="0" smtClean="0"/>
            </a:br>
            <a:r>
              <a:rPr lang="ja-JP" altLang="en-US" sz="2000" dirty="0" smtClean="0"/>
              <a:t>紳士の国、英国ではコインを入れる人もいるとか？</a:t>
            </a:r>
            <a:r>
              <a:rPr kumimoji="1" lang="en-US" altLang="ja-JP" dirty="0" smtClean="0"/>
              <a:t/>
            </a:r>
            <a:br>
              <a:rPr kumimoji="1" lang="en-US" altLang="ja-JP" dirty="0" smtClean="0"/>
            </a:b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トラウザースのポイント（写真が悪いですが）</a:t>
            </a:r>
            <a:endParaRPr kumimoji="1" lang="ja-JP" altLang="en-US" dirty="0"/>
          </a:p>
        </p:txBody>
      </p:sp>
      <p:pic>
        <p:nvPicPr>
          <p:cNvPr id="4" name="コンテンツ プレースホルダ 3" descr="070926_2326~0001.jpg"/>
          <p:cNvPicPr>
            <a:picLocks noGrp="1" noChangeAspect="1"/>
          </p:cNvPicPr>
          <p:nvPr>
            <p:ph idx="1"/>
          </p:nvPr>
        </p:nvPicPr>
        <p:blipFill>
          <a:blip r:embed="rId3"/>
          <a:stretch>
            <a:fillRect/>
          </a:stretch>
        </p:blipFill>
        <p:spPr>
          <a:xfrm>
            <a:off x="3049905" y="1052513"/>
            <a:ext cx="3044190" cy="5073650"/>
          </a:xfrm>
        </p:spPr>
      </p:pic>
      <p:sp>
        <p:nvSpPr>
          <p:cNvPr id="5" name="円/楕円 4"/>
          <p:cNvSpPr/>
          <p:nvPr/>
        </p:nvSpPr>
        <p:spPr>
          <a:xfrm>
            <a:off x="3357554" y="1500174"/>
            <a:ext cx="1214446" cy="5000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4786314" y="1428736"/>
            <a:ext cx="1214446"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4857752" y="3000372"/>
            <a:ext cx="571504" cy="30718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吹き出し 7"/>
          <p:cNvSpPr/>
          <p:nvPr/>
        </p:nvSpPr>
        <p:spPr>
          <a:xfrm>
            <a:off x="714348" y="1571612"/>
            <a:ext cx="1928826" cy="1285884"/>
          </a:xfrm>
          <a:prstGeom prst="wedgeRectCallout">
            <a:avLst>
              <a:gd name="adj1" fmla="val 87526"/>
              <a:gd name="adj2" fmla="val -323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フラップの形</a:t>
            </a:r>
            <a:endParaRPr kumimoji="1" lang="ja-JP" altLang="en-US" dirty="0">
              <a:solidFill>
                <a:schemeClr val="tx1"/>
              </a:solidFill>
            </a:endParaRPr>
          </a:p>
        </p:txBody>
      </p:sp>
      <p:sp>
        <p:nvSpPr>
          <p:cNvPr id="9" name="四角形吹き出し 8"/>
          <p:cNvSpPr/>
          <p:nvPr/>
        </p:nvSpPr>
        <p:spPr>
          <a:xfrm>
            <a:off x="6500826" y="1214422"/>
            <a:ext cx="2071702" cy="1143008"/>
          </a:xfrm>
          <a:prstGeom prst="wedgeRectCallout">
            <a:avLst>
              <a:gd name="adj1" fmla="val -76180"/>
              <a:gd name="adj2" fmla="val -60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フラップの有り無し</a:t>
            </a:r>
            <a:endParaRPr kumimoji="1" lang="ja-JP" altLang="en-US" dirty="0">
              <a:solidFill>
                <a:schemeClr val="tx1"/>
              </a:solidFill>
            </a:endParaRPr>
          </a:p>
        </p:txBody>
      </p:sp>
      <p:sp>
        <p:nvSpPr>
          <p:cNvPr id="10" name="四角形吹き出し 9"/>
          <p:cNvSpPr/>
          <p:nvPr/>
        </p:nvSpPr>
        <p:spPr>
          <a:xfrm>
            <a:off x="6286512" y="3214686"/>
            <a:ext cx="2571768" cy="2000264"/>
          </a:xfrm>
          <a:prstGeom prst="wedgeRectCallout">
            <a:avLst>
              <a:gd name="adj1" fmla="val -81785"/>
              <a:gd name="adj2" fmla="val 349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クリー</a:t>
            </a:r>
            <a:r>
              <a:rPr lang="ja-JP" altLang="en-US" dirty="0" smtClean="0">
                <a:solidFill>
                  <a:schemeClr val="tx1"/>
                </a:solidFill>
              </a:rPr>
              <a:t>スにシロセット加工を！</a:t>
            </a:r>
            <a:r>
              <a:rPr lang="en-US" altLang="ja-JP" dirty="0" smtClean="0">
                <a:solidFill>
                  <a:schemeClr val="tx1"/>
                </a:solidFill>
              </a:rPr>
              <a:t/>
            </a:r>
            <a:br>
              <a:rPr lang="en-US" altLang="ja-JP" dirty="0" smtClean="0">
                <a:solidFill>
                  <a:schemeClr val="tx1"/>
                </a:solidFill>
              </a:rPr>
            </a:br>
            <a:r>
              <a:rPr lang="en-US" altLang="ja-JP" dirty="0" smtClean="0">
                <a:solidFill>
                  <a:schemeClr val="tx1"/>
                </a:solidFill>
              </a:rPr>
              <a:t>※</a:t>
            </a:r>
            <a:r>
              <a:rPr lang="ja-JP" altLang="en-US" dirty="0" smtClean="0">
                <a:solidFill>
                  <a:schemeClr val="tx1"/>
                </a:solidFill>
              </a:rPr>
              <a:t>これをやるとクリースが消えません</a:t>
            </a:r>
            <a:endParaRPr kumimoji="1" lang="ja-JP" altLang="en-US"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ja-JP" altLang="en-US" dirty="0" smtClean="0"/>
              <a:t>まとめ</a:t>
            </a:r>
          </a:p>
        </p:txBody>
      </p:sp>
      <p:sp>
        <p:nvSpPr>
          <p:cNvPr id="20483" name="Rectangle 3"/>
          <p:cNvSpPr>
            <a:spLocks noGrp="1" noChangeArrowheads="1"/>
          </p:cNvSpPr>
          <p:nvPr>
            <p:ph type="body" idx="1"/>
          </p:nvPr>
        </p:nvSpPr>
        <p:spPr/>
        <p:txBody>
          <a:bodyPr/>
          <a:lstStyle/>
          <a:p>
            <a:r>
              <a:rPr lang="ja-JP" altLang="en-US" dirty="0" smtClean="0"/>
              <a:t>結局はディティールより、スーツを着こなす事なのでオーダーが基本</a:t>
            </a:r>
            <a:endParaRPr lang="en-US" altLang="ja-JP" dirty="0" smtClean="0"/>
          </a:p>
          <a:p>
            <a:r>
              <a:rPr lang="ja-JP" altLang="en-US" dirty="0" smtClean="0"/>
              <a:t>ボタンは本水牛をお勧め</a:t>
            </a:r>
            <a:endParaRPr lang="en-US" altLang="ja-JP" dirty="0" smtClean="0"/>
          </a:p>
          <a:p>
            <a:r>
              <a:rPr lang="ja-JP" altLang="en-US" dirty="0" smtClean="0"/>
              <a:t>トレンドのカラーはライトグレー</a:t>
            </a:r>
            <a:r>
              <a:rPr lang="en-US" altLang="ja-JP" dirty="0" smtClean="0"/>
              <a:t/>
            </a:r>
            <a:br>
              <a:rPr lang="en-US" altLang="ja-JP" dirty="0" smtClean="0"/>
            </a:br>
            <a:r>
              <a:rPr lang="ja-JP" altLang="en-US" sz="2000" dirty="0" smtClean="0"/>
              <a:t>でも最初は濃紺、濃グレーをお勧め</a:t>
            </a:r>
            <a:endParaRPr lang="en-US" altLang="ja-JP" sz="2000" dirty="0" smtClean="0"/>
          </a:p>
          <a:p>
            <a:r>
              <a:rPr lang="ja-JP" altLang="en-US" dirty="0" smtClean="0"/>
              <a:t>スタイルはイタリアからイギリスへ？</a:t>
            </a:r>
            <a:endParaRPr lang="en-US" altLang="ja-JP" dirty="0" smtClean="0"/>
          </a:p>
          <a:p>
            <a:r>
              <a:rPr lang="ja-JP" altLang="en-US" dirty="0" smtClean="0"/>
              <a:t>生地も英国産が流行りそうです</a:t>
            </a:r>
            <a:endParaRPr lang="en-US" altLang="ja-JP" sz="2000" dirty="0" smtClean="0"/>
          </a:p>
          <a:p>
            <a:pPr>
              <a:buFontTx/>
              <a:buNone/>
            </a:pPr>
            <a:endParaRPr lang="ja-JP" altLang="en-US"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ja-JP" altLang="en-US" dirty="0" smtClean="0"/>
              <a:t>このセッションについて</a:t>
            </a:r>
          </a:p>
        </p:txBody>
      </p:sp>
      <p:sp>
        <p:nvSpPr>
          <p:cNvPr id="3075" name="Rectangle 3"/>
          <p:cNvSpPr>
            <a:spLocks noGrp="1" noChangeArrowheads="1"/>
          </p:cNvSpPr>
          <p:nvPr>
            <p:ph type="body" idx="1"/>
          </p:nvPr>
        </p:nvSpPr>
        <p:spPr/>
        <p:txBody>
          <a:bodyPr/>
          <a:lstStyle/>
          <a:p>
            <a:r>
              <a:rPr lang="ja-JP" altLang="en-US" dirty="0" smtClean="0"/>
              <a:t>前回までに上から下までやったので</a:t>
            </a:r>
            <a:endParaRPr lang="en-US" altLang="ja-JP" dirty="0" smtClean="0"/>
          </a:p>
          <a:p>
            <a:r>
              <a:rPr lang="ja-JP" altLang="en-US" dirty="0" smtClean="0"/>
              <a:t>今回は</a:t>
            </a:r>
            <a:r>
              <a:rPr lang="en-US" altLang="ja-JP" dirty="0" smtClean="0"/>
              <a:t>1</a:t>
            </a:r>
            <a:r>
              <a:rPr lang="ja-JP" altLang="en-US" dirty="0" err="1" smtClean="0"/>
              <a:t>つの</a:t>
            </a:r>
            <a:r>
              <a:rPr lang="ja-JP" altLang="en-US" dirty="0" smtClean="0"/>
              <a:t>アイテムをメインに</a:t>
            </a:r>
            <a:endParaRPr lang="en-US" altLang="ja-JP" dirty="0" smtClean="0"/>
          </a:p>
          <a:p>
            <a:r>
              <a:rPr lang="ja-JP" altLang="en-US" dirty="0" smtClean="0"/>
              <a:t>涼しく（寒く？）なってきたので上着を着れますね？</a:t>
            </a:r>
            <a:endParaRPr lang="en-US" altLang="ja-JP" dirty="0" smtClean="0"/>
          </a:p>
          <a:p>
            <a:r>
              <a:rPr lang="ja-JP" altLang="en-US" dirty="0" smtClean="0"/>
              <a:t>なわけで今回はスーツについて</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6"/>
          <p:cNvSpPr>
            <a:spLocks noGrp="1" noChangeArrowheads="1"/>
          </p:cNvSpPr>
          <p:nvPr>
            <p:ph type="title"/>
          </p:nvPr>
        </p:nvSpPr>
        <p:spPr/>
        <p:txBody>
          <a:bodyPr/>
          <a:lstStyle/>
          <a:p>
            <a:r>
              <a:rPr lang="ja-JP" altLang="en-US" dirty="0" smtClean="0"/>
              <a:t>スーツって何よ？</a:t>
            </a:r>
          </a:p>
        </p:txBody>
      </p:sp>
      <p:sp>
        <p:nvSpPr>
          <p:cNvPr id="4099" name="Rectangle 17"/>
          <p:cNvSpPr>
            <a:spLocks noGrp="1" noChangeArrowheads="1"/>
          </p:cNvSpPr>
          <p:nvPr>
            <p:ph type="body" idx="1"/>
          </p:nvPr>
        </p:nvSpPr>
        <p:spPr/>
        <p:txBody>
          <a:bodyPr/>
          <a:lstStyle/>
          <a:p>
            <a:r>
              <a:rPr lang="ja-JP" altLang="en-US" dirty="0" smtClean="0"/>
              <a:t>上下が共布で作られた服のことを言います</a:t>
            </a:r>
            <a:endParaRPr lang="en-US" altLang="ja-JP" dirty="0" smtClean="0"/>
          </a:p>
          <a:p>
            <a:r>
              <a:rPr lang="ja-JP" altLang="en-US" dirty="0" smtClean="0"/>
              <a:t>上下が同じ生地であればなんでもスーツです</a:t>
            </a:r>
            <a:endParaRPr lang="en-US" altLang="ja-JP" dirty="0" smtClean="0"/>
          </a:p>
          <a:p>
            <a:r>
              <a:rPr lang="ja-JP" altLang="en-US" dirty="0" smtClean="0"/>
              <a:t>でも上下がつながってる場合スーツとは言わないようです</a:t>
            </a:r>
            <a:endParaRPr lang="en-US" altLang="ja-JP" dirty="0" smtClean="0"/>
          </a:p>
          <a:p>
            <a:r>
              <a:rPr lang="ja-JP" altLang="en-US" dirty="0" smtClean="0"/>
              <a:t>恐らく皆さんが普段着られているのはビジネススーツと言います</a:t>
            </a:r>
            <a:endParaRPr lang="en-US" altLang="ja-JP" dirty="0" smtClean="0"/>
          </a:p>
        </p:txBody>
      </p:sp>
    </p:spTree>
  </p:cSld>
  <p:clrMapOvr>
    <a:masterClrMapping/>
  </p:clrMapOvr>
  <p:transition>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ja-JP" altLang="en-US" dirty="0" smtClean="0"/>
              <a:t>ビジネススーツの</a:t>
            </a:r>
            <a:r>
              <a:rPr lang="en-US" altLang="ja-JP" dirty="0" smtClean="0"/>
              <a:t>3</a:t>
            </a:r>
            <a:r>
              <a:rPr lang="ja-JP" altLang="en-US" dirty="0" err="1" smtClean="0"/>
              <a:t>つの</a:t>
            </a:r>
            <a:r>
              <a:rPr lang="ja-JP" altLang="en-US" dirty="0" smtClean="0"/>
              <a:t>アイテム</a:t>
            </a:r>
          </a:p>
        </p:txBody>
      </p:sp>
      <p:sp>
        <p:nvSpPr>
          <p:cNvPr id="5123" name="Rectangle 3"/>
          <p:cNvSpPr>
            <a:spLocks noGrp="1" noChangeArrowheads="1"/>
          </p:cNvSpPr>
          <p:nvPr>
            <p:ph type="body" idx="1"/>
          </p:nvPr>
        </p:nvSpPr>
        <p:spPr>
          <a:xfrm>
            <a:off x="457200" y="1052513"/>
            <a:ext cx="8229600" cy="2662239"/>
          </a:xfrm>
        </p:spPr>
        <p:txBody>
          <a:bodyPr/>
          <a:lstStyle/>
          <a:p>
            <a:pPr>
              <a:buNone/>
            </a:pPr>
            <a:r>
              <a:rPr lang="ja-JP" altLang="en-US" sz="2800" dirty="0" smtClean="0"/>
              <a:t>・ジャケット</a:t>
            </a:r>
            <a:endParaRPr lang="en-US" altLang="ja-JP" sz="2800" dirty="0" smtClean="0"/>
          </a:p>
          <a:p>
            <a:pPr>
              <a:buNone/>
            </a:pPr>
            <a:r>
              <a:rPr lang="ja-JP" altLang="en-US" sz="2800" dirty="0" smtClean="0"/>
              <a:t>・ベスト</a:t>
            </a:r>
            <a:r>
              <a:rPr lang="en-US" altLang="ja-JP" sz="2800" dirty="0" smtClean="0"/>
              <a:t/>
            </a:r>
            <a:br>
              <a:rPr lang="en-US" altLang="ja-JP" sz="2800" dirty="0" smtClean="0"/>
            </a:br>
            <a:r>
              <a:rPr lang="ja-JP" altLang="en-US" sz="2000" dirty="0" smtClean="0"/>
              <a:t>別名をウェストコートと言ったり、イタリア語でジレと言ったり。</a:t>
            </a:r>
            <a:endParaRPr lang="en-US" altLang="ja-JP" sz="2000" dirty="0" smtClean="0"/>
          </a:p>
          <a:p>
            <a:pPr>
              <a:buNone/>
            </a:pPr>
            <a:r>
              <a:rPr lang="ja-JP" altLang="en-US" sz="2800" dirty="0" smtClean="0"/>
              <a:t>・トラウザース</a:t>
            </a:r>
            <a:r>
              <a:rPr lang="en-US" altLang="ja-JP" sz="2800" dirty="0" smtClean="0"/>
              <a:t/>
            </a:r>
            <a:br>
              <a:rPr lang="en-US" altLang="ja-JP" sz="2800" dirty="0" smtClean="0"/>
            </a:br>
            <a:r>
              <a:rPr lang="ja-JP" altLang="en-US" sz="2000" dirty="0" smtClean="0"/>
              <a:t>単品のパンツをさす場合スラックスと言い、</a:t>
            </a:r>
            <a:r>
              <a:rPr lang="en-US" altLang="ja-JP" sz="2000" dirty="0" smtClean="0"/>
              <a:t/>
            </a:r>
            <a:br>
              <a:rPr lang="en-US" altLang="ja-JP" sz="2000" dirty="0" smtClean="0"/>
            </a:br>
            <a:r>
              <a:rPr lang="ja-JP" altLang="en-US" sz="2000" dirty="0" smtClean="0"/>
              <a:t>スーツのセットアップをさす場合トラウザースと言います。</a:t>
            </a:r>
          </a:p>
        </p:txBody>
      </p:sp>
      <p:sp>
        <p:nvSpPr>
          <p:cNvPr id="4" name="テキスト ボックス 3"/>
          <p:cNvSpPr txBox="1"/>
          <p:nvPr/>
        </p:nvSpPr>
        <p:spPr>
          <a:xfrm>
            <a:off x="285720" y="4214818"/>
            <a:ext cx="8643998" cy="523220"/>
          </a:xfrm>
          <a:prstGeom prst="rect">
            <a:avLst/>
          </a:prstGeom>
          <a:noFill/>
        </p:spPr>
        <p:txBody>
          <a:bodyPr wrap="square" rtlCol="0">
            <a:spAutoFit/>
          </a:bodyPr>
          <a:lstStyle/>
          <a:p>
            <a:r>
              <a:rPr kumimoji="1" lang="ja-JP" altLang="en-US" sz="2800" dirty="0" smtClean="0"/>
              <a:t>では、それぞれのアイテムについて解説していきましょう。</a:t>
            </a:r>
            <a:endParaRPr kumimoji="1" lang="ja-JP" alt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ジャケットについて</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お勧めデザイン</a:t>
            </a:r>
            <a:r>
              <a:rPr lang="en-US" altLang="ja-JP" dirty="0" smtClean="0"/>
              <a:t/>
            </a:r>
            <a:br>
              <a:rPr lang="en-US" altLang="ja-JP" dirty="0" smtClean="0"/>
            </a:br>
            <a:r>
              <a:rPr lang="ja-JP" altLang="en-US" sz="2800" dirty="0" smtClean="0"/>
              <a:t>襟幅は細め</a:t>
            </a:r>
            <a:r>
              <a:rPr lang="en-US" altLang="ja-JP" sz="2800" dirty="0" smtClean="0"/>
              <a:t/>
            </a:r>
            <a:br>
              <a:rPr lang="en-US" altLang="ja-JP" sz="2800" dirty="0" smtClean="0"/>
            </a:br>
            <a:r>
              <a:rPr lang="ja-JP" altLang="en-US" sz="2800" dirty="0" smtClean="0"/>
              <a:t>ボタン数はまだ</a:t>
            </a:r>
            <a:r>
              <a:rPr lang="en-US" altLang="ja-JP" sz="2800" dirty="0" smtClean="0"/>
              <a:t>2</a:t>
            </a:r>
            <a:r>
              <a:rPr lang="ja-JP" altLang="en-US" sz="2800" dirty="0" smtClean="0"/>
              <a:t>つが主流派</a:t>
            </a:r>
            <a:r>
              <a:rPr lang="en-US" altLang="ja-JP" sz="2800" dirty="0" smtClean="0"/>
              <a:t/>
            </a:r>
            <a:br>
              <a:rPr lang="en-US" altLang="ja-JP" sz="2800" dirty="0" smtClean="0"/>
            </a:br>
            <a:r>
              <a:rPr lang="ja-JP" altLang="en-US" sz="2800" dirty="0" smtClean="0"/>
              <a:t>着丈は短めが流行中</a:t>
            </a:r>
            <a:r>
              <a:rPr lang="en-US" altLang="ja-JP" sz="2800" dirty="0" smtClean="0"/>
              <a:t/>
            </a:r>
            <a:br>
              <a:rPr lang="en-US" altLang="ja-JP" sz="2800" dirty="0" smtClean="0"/>
            </a:br>
            <a:r>
              <a:rPr lang="ja-JP" altLang="en-US" sz="2800" dirty="0" smtClean="0"/>
              <a:t>サイドポケットを斜めにしてみる</a:t>
            </a:r>
            <a:r>
              <a:rPr lang="en-US" altLang="ja-JP" dirty="0" smtClean="0"/>
              <a:t/>
            </a:r>
            <a:br>
              <a:rPr lang="en-US" altLang="ja-JP" dirty="0" smtClean="0"/>
            </a:br>
            <a:r>
              <a:rPr lang="en-US" altLang="ja-JP" dirty="0" smtClean="0"/>
              <a:t>	</a:t>
            </a:r>
            <a:r>
              <a:rPr lang="ja-JP" altLang="en-US" sz="2000" dirty="0" smtClean="0"/>
              <a:t>視覚的に体型を細く見せる効果が期待できるかも</a:t>
            </a:r>
            <a:r>
              <a:rPr lang="en-US" altLang="ja-JP" sz="2000" dirty="0" smtClean="0"/>
              <a:t/>
            </a:r>
            <a:br>
              <a:rPr lang="en-US" altLang="ja-JP" sz="2000" dirty="0" smtClean="0"/>
            </a:br>
            <a:endParaRPr lang="en-US" altLang="ja-JP"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襟幅ナローな</a:t>
            </a:r>
            <a:r>
              <a:rPr kumimoji="1" lang="en-US" altLang="ja-JP" dirty="0" smtClean="0"/>
              <a:t>3x1</a:t>
            </a:r>
            <a:r>
              <a:rPr kumimoji="1" lang="ja-JP" altLang="en-US" dirty="0" smtClean="0"/>
              <a:t>スーツ</a:t>
            </a:r>
            <a:endParaRPr kumimoji="1" lang="ja-JP" altLang="en-US" dirty="0"/>
          </a:p>
        </p:txBody>
      </p:sp>
      <p:pic>
        <p:nvPicPr>
          <p:cNvPr id="4" name="コンテンツ プレースホルダ 3" descr="070924_2323~0002.jpg"/>
          <p:cNvPicPr>
            <a:picLocks noGrp="1" noChangeAspect="1"/>
          </p:cNvPicPr>
          <p:nvPr>
            <p:ph idx="1"/>
          </p:nvPr>
        </p:nvPicPr>
        <p:blipFill>
          <a:blip r:embed="rId3"/>
          <a:stretch>
            <a:fillRect/>
          </a:stretch>
        </p:blipFill>
        <p:spPr>
          <a:xfrm>
            <a:off x="500034" y="1071546"/>
            <a:ext cx="3044190" cy="5073650"/>
          </a:xfrm>
        </p:spPr>
      </p:pic>
      <p:sp>
        <p:nvSpPr>
          <p:cNvPr id="5" name="テキスト ボックス 4"/>
          <p:cNvSpPr txBox="1"/>
          <p:nvPr/>
        </p:nvSpPr>
        <p:spPr>
          <a:xfrm>
            <a:off x="3857620" y="1071546"/>
            <a:ext cx="5072098" cy="2585323"/>
          </a:xfrm>
          <a:prstGeom prst="rect">
            <a:avLst/>
          </a:prstGeom>
          <a:noFill/>
        </p:spPr>
        <p:txBody>
          <a:bodyPr wrap="square" rtlCol="0">
            <a:spAutoFit/>
          </a:bodyPr>
          <a:lstStyle/>
          <a:p>
            <a:r>
              <a:rPr lang="ja-JP" altLang="en-US" dirty="0"/>
              <a:t>今年</a:t>
            </a:r>
            <a:r>
              <a:rPr lang="ja-JP" altLang="en-US" dirty="0" smtClean="0"/>
              <a:t>の夏前に仕立てた麻のジャケットです</a:t>
            </a:r>
            <a:endParaRPr lang="en-US" altLang="ja-JP" dirty="0" smtClean="0"/>
          </a:p>
          <a:p>
            <a:r>
              <a:rPr lang="ja-JP" altLang="en-US" dirty="0" smtClean="0"/>
              <a:t>着丈はいじってませんが、</a:t>
            </a:r>
            <a:endParaRPr lang="en-US" altLang="ja-JP" dirty="0" smtClean="0"/>
          </a:p>
          <a:p>
            <a:r>
              <a:rPr lang="ja-JP" altLang="en-US" dirty="0" smtClean="0"/>
              <a:t>襟幅が細め、ボタン数は</a:t>
            </a:r>
            <a:r>
              <a:rPr lang="en-US" altLang="ja-JP" dirty="0" smtClean="0"/>
              <a:t>3</a:t>
            </a:r>
            <a:r>
              <a:rPr lang="ja-JP" altLang="en-US" dirty="0" smtClean="0"/>
              <a:t>つ（中掛けなので見かけは</a:t>
            </a:r>
            <a:r>
              <a:rPr lang="en-US" altLang="ja-JP" dirty="0" smtClean="0"/>
              <a:t>2</a:t>
            </a:r>
            <a:r>
              <a:rPr lang="ja-JP" altLang="en-US" dirty="0" smtClean="0"/>
              <a:t>ボタン）</a:t>
            </a:r>
            <a:endParaRPr lang="en-US" altLang="ja-JP" dirty="0" smtClean="0"/>
          </a:p>
          <a:p>
            <a:r>
              <a:rPr lang="ja-JP" altLang="en-US" dirty="0" smtClean="0"/>
              <a:t>サイドポケットが斜めとなっています。</a:t>
            </a:r>
            <a:endParaRPr lang="en-US" altLang="ja-JP" dirty="0" smtClean="0"/>
          </a:p>
          <a:p>
            <a:endParaRPr lang="en-US" altLang="ja-JP" dirty="0"/>
          </a:p>
          <a:p>
            <a:r>
              <a:rPr lang="ja-JP" altLang="en-US" dirty="0" smtClean="0"/>
              <a:t>また写真では分かりづらいですがストライプ柄で、</a:t>
            </a:r>
            <a:endParaRPr lang="en-US" altLang="ja-JP" dirty="0" smtClean="0"/>
          </a:p>
          <a:p>
            <a:r>
              <a:rPr lang="ja-JP" altLang="en-US" dirty="0" smtClean="0"/>
              <a:t>体型を細く見せる効果があります。</a:t>
            </a:r>
            <a:endParaRPr lang="en-US" altLang="ja-JP" dirty="0" smtClean="0"/>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そのほかジャケットでいじれるポイント</a:t>
            </a:r>
            <a:endParaRPr kumimoji="1" lang="ja-JP" altLang="en-US" dirty="0"/>
          </a:p>
        </p:txBody>
      </p:sp>
      <p:pic>
        <p:nvPicPr>
          <p:cNvPr id="4" name="コンテンツ プレースホルダ 3" descr="070924_2323~0002.jpg"/>
          <p:cNvPicPr>
            <a:picLocks noGrp="1" noChangeAspect="1"/>
          </p:cNvPicPr>
          <p:nvPr>
            <p:ph idx="1"/>
          </p:nvPr>
        </p:nvPicPr>
        <p:blipFill>
          <a:blip r:embed="rId3"/>
          <a:stretch>
            <a:fillRect/>
          </a:stretch>
        </p:blipFill>
        <p:spPr>
          <a:xfrm>
            <a:off x="3049905" y="1052513"/>
            <a:ext cx="3044190" cy="5073650"/>
          </a:xfrm>
        </p:spPr>
      </p:pic>
      <p:sp>
        <p:nvSpPr>
          <p:cNvPr id="5" name="円/楕円 4"/>
          <p:cNvSpPr/>
          <p:nvPr/>
        </p:nvSpPr>
        <p:spPr>
          <a:xfrm>
            <a:off x="4643438" y="2643182"/>
            <a:ext cx="857256" cy="5000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3929058" y="1714488"/>
            <a:ext cx="642942" cy="121444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4214810" y="4500570"/>
            <a:ext cx="1285884" cy="13573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2928926" y="4429132"/>
            <a:ext cx="500066" cy="7858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吹き出し 8"/>
          <p:cNvSpPr/>
          <p:nvPr/>
        </p:nvSpPr>
        <p:spPr>
          <a:xfrm>
            <a:off x="857224" y="928670"/>
            <a:ext cx="1785950" cy="1428760"/>
          </a:xfrm>
          <a:prstGeom prst="wedgeRectCallout">
            <a:avLst>
              <a:gd name="adj1" fmla="val 118137"/>
              <a:gd name="adj2" fmla="val 472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n w="18000">
                  <a:noFill/>
                  <a:prstDash val="solid"/>
                  <a:miter lim="800000"/>
                </a:ln>
                <a:solidFill>
                  <a:schemeClr val="tx1"/>
                </a:solidFill>
              </a:rPr>
              <a:t>襟の形</a:t>
            </a:r>
            <a:endParaRPr kumimoji="1" lang="en-US" altLang="ja-JP" dirty="0" smtClean="0">
              <a:ln w="18000">
                <a:noFill/>
                <a:prstDash val="solid"/>
                <a:miter lim="800000"/>
              </a:ln>
              <a:solidFill>
                <a:schemeClr val="tx1"/>
              </a:solidFill>
            </a:endParaRPr>
          </a:p>
          <a:p>
            <a:r>
              <a:rPr lang="ja-JP" altLang="en-US" dirty="0" smtClean="0">
                <a:ln w="18000">
                  <a:noFill/>
                  <a:prstDash val="solid"/>
                  <a:miter lim="800000"/>
                </a:ln>
                <a:solidFill>
                  <a:schemeClr val="tx1"/>
                </a:solidFill>
              </a:rPr>
              <a:t>ノッチ</a:t>
            </a:r>
            <a:endParaRPr lang="en-US" altLang="ja-JP" dirty="0" smtClean="0">
              <a:ln w="18000">
                <a:noFill/>
                <a:prstDash val="solid"/>
                <a:miter lim="800000"/>
              </a:ln>
              <a:solidFill>
                <a:schemeClr val="tx1"/>
              </a:solidFill>
            </a:endParaRPr>
          </a:p>
          <a:p>
            <a:r>
              <a:rPr kumimoji="1" lang="ja-JP" altLang="en-US" dirty="0" smtClean="0">
                <a:ln w="18000">
                  <a:noFill/>
                  <a:prstDash val="solid"/>
                  <a:miter lim="800000"/>
                </a:ln>
                <a:solidFill>
                  <a:schemeClr val="tx1"/>
                </a:solidFill>
              </a:rPr>
              <a:t>ピーク</a:t>
            </a:r>
            <a:endParaRPr kumimoji="1" lang="en-US" altLang="ja-JP" dirty="0" smtClean="0">
              <a:ln w="18000">
                <a:noFill/>
                <a:prstDash val="solid"/>
                <a:miter lim="800000"/>
              </a:ln>
              <a:solidFill>
                <a:schemeClr val="tx1"/>
              </a:solidFill>
            </a:endParaRPr>
          </a:p>
          <a:p>
            <a:r>
              <a:rPr lang="ja-JP" altLang="en-US" dirty="0" smtClean="0">
                <a:ln w="18000">
                  <a:noFill/>
                  <a:prstDash val="solid"/>
                  <a:miter lim="800000"/>
                </a:ln>
                <a:solidFill>
                  <a:schemeClr val="tx1"/>
                </a:solidFill>
              </a:rPr>
              <a:t>フィッシュマウス</a:t>
            </a:r>
            <a:endParaRPr lang="en-US" altLang="ja-JP" dirty="0" smtClean="0">
              <a:ln w="18000">
                <a:noFill/>
                <a:prstDash val="solid"/>
                <a:miter lim="800000"/>
              </a:ln>
              <a:solidFill>
                <a:schemeClr val="tx1"/>
              </a:solidFill>
            </a:endParaRPr>
          </a:p>
          <a:p>
            <a:r>
              <a:rPr kumimoji="1" lang="en-US" altLang="ja-JP" dirty="0" smtClean="0">
                <a:ln w="18000">
                  <a:noFill/>
                  <a:prstDash val="solid"/>
                  <a:miter lim="800000"/>
                </a:ln>
                <a:solidFill>
                  <a:schemeClr val="tx1"/>
                </a:solidFill>
              </a:rPr>
              <a:t>etc</a:t>
            </a:r>
            <a:endParaRPr kumimoji="1" lang="ja-JP" altLang="en-US" dirty="0">
              <a:ln w="18000">
                <a:noFill/>
                <a:prstDash val="solid"/>
                <a:miter lim="800000"/>
              </a:ln>
              <a:solidFill>
                <a:schemeClr val="tx1"/>
              </a:solidFill>
            </a:endParaRPr>
          </a:p>
        </p:txBody>
      </p:sp>
      <p:sp>
        <p:nvSpPr>
          <p:cNvPr id="10" name="四角形吹き出し 9"/>
          <p:cNvSpPr/>
          <p:nvPr/>
        </p:nvSpPr>
        <p:spPr>
          <a:xfrm>
            <a:off x="428596" y="3929066"/>
            <a:ext cx="2071702" cy="1571636"/>
          </a:xfrm>
          <a:prstGeom prst="wedgeRectCallout">
            <a:avLst>
              <a:gd name="adj1" fmla="val 70559"/>
              <a:gd name="adj2" fmla="val 164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ボタン</a:t>
            </a:r>
            <a:r>
              <a:rPr lang="ja-JP" altLang="en-US" dirty="0" smtClean="0">
                <a:solidFill>
                  <a:schemeClr val="tx1"/>
                </a:solidFill>
              </a:rPr>
              <a:t>数</a:t>
            </a:r>
            <a:r>
              <a:rPr lang="en-US" altLang="ja-JP" dirty="0" smtClean="0">
                <a:solidFill>
                  <a:schemeClr val="tx1"/>
                </a:solidFill>
              </a:rPr>
              <a:t>2,3,4?</a:t>
            </a:r>
          </a:p>
          <a:p>
            <a:r>
              <a:rPr kumimoji="1" lang="ja-JP" altLang="en-US" dirty="0" smtClean="0">
                <a:solidFill>
                  <a:schemeClr val="tx1"/>
                </a:solidFill>
              </a:rPr>
              <a:t>重ねる？重ねない？</a:t>
            </a:r>
            <a:endParaRPr kumimoji="1" lang="en-US" altLang="ja-JP" dirty="0" smtClean="0">
              <a:solidFill>
                <a:schemeClr val="tx1"/>
              </a:solidFill>
            </a:endParaRPr>
          </a:p>
          <a:p>
            <a:r>
              <a:rPr lang="ja-JP" altLang="en-US" dirty="0" smtClean="0">
                <a:solidFill>
                  <a:schemeClr val="tx1"/>
                </a:solidFill>
              </a:rPr>
              <a:t>本切羽？</a:t>
            </a:r>
            <a:endParaRPr lang="en-US" altLang="ja-JP" dirty="0" smtClean="0">
              <a:solidFill>
                <a:schemeClr val="tx1"/>
              </a:solidFill>
            </a:endParaRPr>
          </a:p>
          <a:p>
            <a:r>
              <a:rPr lang="ja-JP" altLang="en-US" dirty="0" smtClean="0">
                <a:solidFill>
                  <a:schemeClr val="tx1"/>
                </a:solidFill>
              </a:rPr>
              <a:t>開き見せ？</a:t>
            </a:r>
            <a:endParaRPr kumimoji="1" lang="ja-JP" altLang="en-US" dirty="0">
              <a:solidFill>
                <a:schemeClr val="tx1"/>
              </a:solidFill>
            </a:endParaRPr>
          </a:p>
        </p:txBody>
      </p:sp>
      <p:sp>
        <p:nvSpPr>
          <p:cNvPr id="11" name="角丸四角形吹き出し 10"/>
          <p:cNvSpPr/>
          <p:nvPr/>
        </p:nvSpPr>
        <p:spPr>
          <a:xfrm>
            <a:off x="6429388" y="1000108"/>
            <a:ext cx="2357454" cy="1643074"/>
          </a:xfrm>
          <a:prstGeom prst="wedgeRoundRectCallout">
            <a:avLst>
              <a:gd name="adj1" fmla="val -93695"/>
              <a:gd name="adj2" fmla="val 7469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胸</a:t>
            </a:r>
            <a:r>
              <a:rPr lang="ja-JP" altLang="en-US" dirty="0" smtClean="0">
                <a:solidFill>
                  <a:schemeClr val="tx1"/>
                </a:solidFill>
              </a:rPr>
              <a:t>ポケットはまっすぐ？</a:t>
            </a:r>
            <a:endParaRPr lang="en-US" altLang="ja-JP" dirty="0" smtClean="0">
              <a:solidFill>
                <a:schemeClr val="tx1"/>
              </a:solidFill>
            </a:endParaRPr>
          </a:p>
          <a:p>
            <a:r>
              <a:rPr kumimoji="1" lang="ja-JP" altLang="en-US" dirty="0" smtClean="0">
                <a:solidFill>
                  <a:schemeClr val="tx1"/>
                </a:solidFill>
              </a:rPr>
              <a:t>ななめ？</a:t>
            </a:r>
            <a:endParaRPr kumimoji="1" lang="en-US" altLang="ja-JP" dirty="0" smtClean="0">
              <a:solidFill>
                <a:schemeClr val="tx1"/>
              </a:solidFill>
            </a:endParaRPr>
          </a:p>
          <a:p>
            <a:r>
              <a:rPr kumimoji="1" lang="ja-JP" altLang="en-US" dirty="0" smtClean="0">
                <a:solidFill>
                  <a:schemeClr val="tx1"/>
                </a:solidFill>
              </a:rPr>
              <a:t>パッチ？</a:t>
            </a:r>
            <a:endParaRPr kumimoji="1" lang="en-US" altLang="ja-JP" dirty="0" smtClean="0">
              <a:solidFill>
                <a:schemeClr val="tx1"/>
              </a:solidFill>
            </a:endParaRPr>
          </a:p>
          <a:p>
            <a:r>
              <a:rPr kumimoji="1" lang="ja-JP" altLang="en-US" dirty="0" smtClean="0">
                <a:solidFill>
                  <a:schemeClr val="tx1"/>
                </a:solidFill>
              </a:rPr>
              <a:t>それとも無し？</a:t>
            </a:r>
            <a:endParaRPr kumimoji="1" lang="ja-JP" altLang="en-US" dirty="0">
              <a:solidFill>
                <a:schemeClr val="tx1"/>
              </a:solidFill>
            </a:endParaRPr>
          </a:p>
        </p:txBody>
      </p:sp>
      <p:sp>
        <p:nvSpPr>
          <p:cNvPr id="12" name="角丸四角形吹き出し 11"/>
          <p:cNvSpPr/>
          <p:nvPr/>
        </p:nvSpPr>
        <p:spPr>
          <a:xfrm>
            <a:off x="6286512" y="4643446"/>
            <a:ext cx="2571768" cy="1214446"/>
          </a:xfrm>
          <a:prstGeom prst="wedgeRoundRectCallout">
            <a:avLst>
              <a:gd name="adj1" fmla="val -85171"/>
              <a:gd name="adj2" fmla="val 3724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身頃のカットは？</a:t>
            </a:r>
            <a:endParaRPr lang="en-US" altLang="ja-JP" dirty="0" smtClean="0">
              <a:solidFill>
                <a:schemeClr val="tx1"/>
              </a:solidFill>
            </a:endParaRPr>
          </a:p>
          <a:p>
            <a:r>
              <a:rPr kumimoji="1" lang="ja-JP" altLang="en-US" dirty="0">
                <a:solidFill>
                  <a:schemeClr val="tx1"/>
                </a:solidFill>
              </a:rPr>
              <a:t>丸く</a:t>
            </a:r>
            <a:r>
              <a:rPr kumimoji="1" lang="ja-JP" altLang="en-US" dirty="0" smtClean="0">
                <a:solidFill>
                  <a:schemeClr val="tx1"/>
                </a:solidFill>
              </a:rPr>
              <a:t>する？</a:t>
            </a:r>
            <a:endParaRPr kumimoji="1" lang="en-US" altLang="ja-JP" dirty="0" smtClean="0">
              <a:solidFill>
                <a:schemeClr val="tx1"/>
              </a:solidFill>
            </a:endParaRPr>
          </a:p>
          <a:p>
            <a:r>
              <a:rPr lang="ja-JP" altLang="en-US" dirty="0">
                <a:solidFill>
                  <a:schemeClr val="tx1"/>
                </a:solidFill>
              </a:rPr>
              <a:t>四角く</a:t>
            </a:r>
            <a:r>
              <a:rPr lang="ja-JP" altLang="en-US" dirty="0" smtClean="0">
                <a:solidFill>
                  <a:schemeClr val="tx1"/>
                </a:solidFill>
              </a:rPr>
              <a:t>する？</a:t>
            </a:r>
            <a:endParaRPr kumimoji="1" lang="ja-JP" altLang="en-U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ベストについて</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頻繁にジャケットをとるなら襟付きをお勧め</a:t>
            </a:r>
            <a:r>
              <a:rPr lang="en-US" altLang="ja-JP" dirty="0" smtClean="0"/>
              <a:t/>
            </a:r>
            <a:br>
              <a:rPr lang="en-US" altLang="ja-JP" dirty="0" smtClean="0"/>
            </a:br>
            <a:r>
              <a:rPr lang="ja-JP" altLang="en-US" sz="2000" dirty="0" smtClean="0"/>
              <a:t>襟付きの方がかっこいいような気がするので</a:t>
            </a:r>
            <a:r>
              <a:rPr lang="en-US" altLang="ja-JP" sz="2000" dirty="0" smtClean="0"/>
              <a:t/>
            </a:r>
            <a:br>
              <a:rPr lang="en-US" altLang="ja-JP" sz="2000" dirty="0" smtClean="0"/>
            </a:br>
            <a:r>
              <a:rPr lang="ja-JP" altLang="en-US" sz="2000" dirty="0" smtClean="0"/>
              <a:t>あと胸囲があまりない人も襟付きがいいかも</a:t>
            </a:r>
            <a:endParaRPr lang="en-US" altLang="ja-JP" sz="2000" dirty="0" smtClean="0"/>
          </a:p>
          <a:p>
            <a:r>
              <a:rPr kumimoji="1" lang="ja-JP" altLang="en-US" dirty="0" smtClean="0"/>
              <a:t>常にジャケットをとるなら襟なしのがいいかも</a:t>
            </a:r>
            <a:r>
              <a:rPr kumimoji="1" lang="en-US" altLang="ja-JP" dirty="0" smtClean="0"/>
              <a:t/>
            </a:r>
            <a:br>
              <a:rPr kumimoji="1" lang="en-US" altLang="ja-JP" dirty="0" smtClean="0"/>
            </a:br>
            <a:r>
              <a:rPr lang="ja-JP" altLang="en-US" sz="2000" dirty="0" smtClean="0"/>
              <a:t>ベストが得意な店は最初に襟なしをお勧めするらしい？</a:t>
            </a:r>
            <a:endParaRPr lang="en-US" altLang="ja-JP" sz="2000" dirty="0" smtClean="0"/>
          </a:p>
          <a:p>
            <a:r>
              <a:rPr lang="ja-JP" altLang="en-US" dirty="0" smtClean="0"/>
              <a:t>ボタン数は</a:t>
            </a:r>
            <a:r>
              <a:rPr lang="en-US" altLang="ja-JP" dirty="0" smtClean="0"/>
              <a:t>5</a:t>
            </a:r>
            <a:r>
              <a:rPr lang="ja-JP" altLang="en-US" dirty="0" smtClean="0"/>
              <a:t>か</a:t>
            </a:r>
            <a:r>
              <a:rPr lang="en-US" altLang="ja-JP" dirty="0" smtClean="0"/>
              <a:t>6</a:t>
            </a:r>
            <a:r>
              <a:rPr lang="ja-JP" altLang="en-US" dirty="0" err="1" smtClean="0"/>
              <a:t>、</a:t>
            </a:r>
            <a:r>
              <a:rPr lang="ja-JP" altLang="en-US" dirty="0" smtClean="0"/>
              <a:t>どちらでもお好きな方を</a:t>
            </a:r>
            <a:endParaRPr lang="en-US" altLang="ja-JP" dirty="0" smtClean="0"/>
          </a:p>
          <a:p>
            <a:r>
              <a:rPr lang="ja-JP" altLang="en-US" dirty="0" smtClean="0"/>
              <a:t>胸ポケットがあるほうが視線が上に向くような気が？</a:t>
            </a: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襟付き</a:t>
            </a:r>
            <a:r>
              <a:rPr kumimoji="1" lang="en-US" altLang="ja-JP" dirty="0" smtClean="0"/>
              <a:t>6x5</a:t>
            </a:r>
            <a:r>
              <a:rPr kumimoji="1" lang="ja-JP" altLang="en-US" dirty="0" smtClean="0"/>
              <a:t>ベスト、胸ポケット付き</a:t>
            </a:r>
            <a:endParaRPr kumimoji="1" lang="ja-JP" altLang="en-US" dirty="0"/>
          </a:p>
        </p:txBody>
      </p:sp>
      <p:pic>
        <p:nvPicPr>
          <p:cNvPr id="4" name="コンテンツ プレースホルダ 3" descr="070926_2259~0001.jpg"/>
          <p:cNvPicPr>
            <a:picLocks noGrp="1" noChangeAspect="1"/>
          </p:cNvPicPr>
          <p:nvPr>
            <p:ph idx="1"/>
          </p:nvPr>
        </p:nvPicPr>
        <p:blipFill>
          <a:blip r:embed="rId3"/>
          <a:stretch>
            <a:fillRect/>
          </a:stretch>
        </p:blipFill>
        <p:spPr>
          <a:xfrm>
            <a:off x="357158" y="928670"/>
            <a:ext cx="3044190" cy="5073650"/>
          </a:xfrm>
        </p:spPr>
      </p:pic>
      <p:sp>
        <p:nvSpPr>
          <p:cNvPr id="5" name="テキスト ボックス 4"/>
          <p:cNvSpPr txBox="1"/>
          <p:nvPr/>
        </p:nvSpPr>
        <p:spPr>
          <a:xfrm>
            <a:off x="3857620" y="1000108"/>
            <a:ext cx="4929222" cy="1477328"/>
          </a:xfrm>
          <a:prstGeom prst="rect">
            <a:avLst/>
          </a:prstGeom>
          <a:noFill/>
        </p:spPr>
        <p:txBody>
          <a:bodyPr wrap="square" rtlCol="0">
            <a:spAutoFit/>
          </a:bodyPr>
          <a:lstStyle/>
          <a:p>
            <a:r>
              <a:rPr kumimoji="1" lang="ja-JP" altLang="en-US" dirty="0" smtClean="0"/>
              <a:t>もう</a:t>
            </a:r>
            <a:r>
              <a:rPr kumimoji="1" lang="en-US" altLang="ja-JP" dirty="0" smtClean="0"/>
              <a:t>2</a:t>
            </a:r>
            <a:r>
              <a:rPr kumimoji="1" lang="ja-JP" altLang="en-US" dirty="0" smtClean="0"/>
              <a:t>年ほど前に仕立てた</a:t>
            </a:r>
            <a:r>
              <a:rPr kumimoji="1" lang="en-US" altLang="ja-JP" dirty="0" smtClean="0"/>
              <a:t>3</a:t>
            </a:r>
            <a:r>
              <a:rPr kumimoji="1" lang="ja-JP" altLang="en-US" dirty="0" smtClean="0"/>
              <a:t>ピースのベスト。</a:t>
            </a:r>
            <a:endParaRPr kumimoji="1" lang="en-US" altLang="ja-JP" dirty="0" smtClean="0"/>
          </a:p>
          <a:p>
            <a:r>
              <a:rPr lang="ja-JP" altLang="en-US" dirty="0" smtClean="0"/>
              <a:t>生地は英国</a:t>
            </a:r>
            <a:r>
              <a:rPr lang="en-US" altLang="ja-JP" dirty="0" smtClean="0"/>
              <a:t>John Foster</a:t>
            </a:r>
            <a:r>
              <a:rPr lang="ja-JP" altLang="en-US" dirty="0" smtClean="0"/>
              <a:t>社のネイビー地にピンクのストライプ。</a:t>
            </a:r>
            <a:endParaRPr lang="en-US" altLang="ja-JP" dirty="0" smtClean="0"/>
          </a:p>
          <a:p>
            <a:r>
              <a:rPr kumimoji="1" lang="ja-JP" altLang="en-US" dirty="0" smtClean="0"/>
              <a:t>ストライプの裏地に合せて背中をピンクにしてみました。ちょっと派手？</a:t>
            </a:r>
            <a:endParaRPr kumimoji="1" lang="ja-JP" altLang="en-US" dirty="0"/>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670</TotalTime>
  <Words>382</Words>
  <Application>Microsoft Office PowerPoint</Application>
  <PresentationFormat>画面に合わせる (4:3)</PresentationFormat>
  <Paragraphs>83</Paragraphs>
  <Slides>13</Slides>
  <Notes>13</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プレゼンテーション1</vt:lpstr>
      <vt:lpstr>脱オタク系 ステキだし爽やか ファッション講座</vt:lpstr>
      <vt:lpstr>このセッションについて</vt:lpstr>
      <vt:lpstr>スーツって何よ？</vt:lpstr>
      <vt:lpstr>ビジネススーツの3つのアイテム</vt:lpstr>
      <vt:lpstr>ジャケットについて</vt:lpstr>
      <vt:lpstr>襟幅ナローな3x1スーツ</vt:lpstr>
      <vt:lpstr>そのほかジャケットでいじれるポイント</vt:lpstr>
      <vt:lpstr>ベストについて</vt:lpstr>
      <vt:lpstr>襟付き6x5ベスト、胸ポケット付き</vt:lpstr>
      <vt:lpstr>ベストのカスタマイズポイント</vt:lpstr>
      <vt:lpstr>トラウザースについて</vt:lpstr>
      <vt:lpstr>トラウザースのポイント（写真が悪いですが）</vt:lpstr>
      <vt:lpstr>まとめ</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81</cp:revision>
  <dcterms:created xsi:type="dcterms:W3CDTF">2006-05-15T04:25:02Z</dcterms:created>
  <dcterms:modified xsi:type="dcterms:W3CDTF">2007-10-23T11:53:57Z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