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65" r:id="rId2"/>
    <p:sldId id="267" r:id="rId3"/>
    <p:sldId id="266" r:id="rId4"/>
    <p:sldId id="268" r:id="rId5"/>
    <p:sldId id="269" r:id="rId6"/>
    <p:sldId id="270" r:id="rId7"/>
    <p:sldId id="271" r:id="rId8"/>
    <p:sldId id="272" r:id="rId9"/>
    <p:sldId id="274" r:id="rId10"/>
    <p:sldId id="273" r:id="rId11"/>
    <p:sldId id="275" r:id="rId12"/>
    <p:sldId id="276" r:id="rId13"/>
    <p:sldId id="278" r:id="rId14"/>
    <p:sldId id="281" r:id="rId15"/>
    <p:sldId id="280" r:id="rId16"/>
    <p:sldId id="282" r:id="rId17"/>
    <p:sldId id="283" r:id="rId18"/>
    <p:sldId id="284" r:id="rId19"/>
    <p:sldId id="277" r:id="rId20"/>
    <p:sldId id="285" r:id="rId21"/>
    <p:sldId id="286" r:id="rId22"/>
    <p:sldId id="279" r:id="rId2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4C9FC-DC05-445A-B1F9-E18F1F46FA51}" type="datetimeFigureOut">
              <a:rPr kumimoji="1" lang="ja-JP" altLang="en-US" smtClean="0"/>
              <a:pPr/>
              <a:t>2007/10/23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936F1-5D71-4E61-A710-684D25FABCA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2007/10/23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#13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pull dir="u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wankuma.com/naka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r>
              <a:rPr lang="ja-JP" altLang="en-US" sz="6600" dirty="0" smtClean="0"/>
              <a:t>「ダイナミックな世界」</a:t>
            </a:r>
            <a:endParaRPr lang="en-US" altLang="ja-JP" sz="6600" dirty="0" smtClean="0"/>
          </a:p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r>
              <a:rPr lang="en-US" altLang="ja-JP" dirty="0" smtClean="0"/>
              <a:t>Lv1</a:t>
            </a:r>
            <a:r>
              <a:rPr lang="ja-JP" altLang="en-US" dirty="0" smtClean="0"/>
              <a:t>くまー </a:t>
            </a:r>
            <a:r>
              <a:rPr lang="en-US" altLang="ja-JP" dirty="0" smtClean="0"/>
              <a:t>by </a:t>
            </a:r>
            <a:r>
              <a:rPr lang="ja-JP" altLang="en-US" dirty="0" smtClean="0">
                <a:hlinkClick r:id="rId2"/>
              </a:rPr>
              <a:t>中博俊</a:t>
            </a:r>
            <a:r>
              <a:rPr lang="ja-JP" altLang="en-US" dirty="0" smtClean="0"/>
              <a:t> </a:t>
            </a:r>
            <a:endParaRPr lang="en-US" altLang="ja-JP" dirty="0" smtClean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DLR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スクリプトな言語である</a:t>
            </a:r>
            <a:r>
              <a:rPr kumimoji="1" lang="en-US" altLang="ja-JP" dirty="0" err="1" smtClean="0"/>
              <a:t>Javascript</a:t>
            </a:r>
            <a:r>
              <a:rPr kumimoji="1" lang="ja-JP" altLang="en-US" dirty="0" smtClean="0"/>
              <a:t>や、</a:t>
            </a:r>
            <a:r>
              <a:rPr kumimoji="1" lang="en-US" altLang="ja-JP" dirty="0" err="1" smtClean="0"/>
              <a:t>IronPython</a:t>
            </a:r>
            <a:r>
              <a:rPr kumimoji="1" lang="ja-JP" altLang="en-US" dirty="0" smtClean="0"/>
              <a:t>の実行環境である</a:t>
            </a:r>
            <a:r>
              <a:rPr kumimoji="1" lang="en-US" altLang="ja-JP" dirty="0" smtClean="0"/>
              <a:t>DLR</a:t>
            </a:r>
            <a:r>
              <a:rPr kumimoji="1" lang="ja-JP" altLang="en-US" dirty="0" smtClean="0"/>
              <a:t>とは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結局</a:t>
            </a:r>
            <a:r>
              <a:rPr lang="en-US" altLang="ja-JP" dirty="0" smtClean="0"/>
              <a:t>AST</a:t>
            </a:r>
            <a:r>
              <a:rPr lang="ja-JP" altLang="en-US" dirty="0" smtClean="0"/>
              <a:t> </a:t>
            </a:r>
            <a:r>
              <a:rPr lang="en-US" altLang="ja-JP" dirty="0" smtClean="0"/>
              <a:t>+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MiniCLR</a:t>
            </a:r>
            <a:r>
              <a:rPr lang="ja-JP" altLang="en-US" dirty="0" smtClean="0"/>
              <a:t>である。</a:t>
            </a:r>
            <a:endParaRPr lang="en-US" altLang="ja-JP" dirty="0" smtClean="0"/>
          </a:p>
        </p:txBody>
      </p:sp>
      <p:sp>
        <p:nvSpPr>
          <p:cNvPr id="4" name="稲妻 3"/>
          <p:cNvSpPr/>
          <p:nvPr/>
        </p:nvSpPr>
        <p:spPr>
          <a:xfrm>
            <a:off x="500034" y="3286124"/>
            <a:ext cx="7786742" cy="2143140"/>
          </a:xfrm>
          <a:prstGeom prst="lightningBol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AST</a:t>
            </a:r>
            <a:r>
              <a:rPr kumimoji="1" lang="ja-JP" altLang="en-US" dirty="0" err="1" smtClean="0">
                <a:solidFill>
                  <a:schemeClr val="tx1"/>
                </a:solidFill>
              </a:rPr>
              <a:t>って</a:t>
            </a:r>
            <a:r>
              <a:rPr kumimoji="1" lang="ja-JP" altLang="en-US" dirty="0" smtClean="0">
                <a:solidFill>
                  <a:schemeClr val="tx1"/>
                </a:solidFill>
              </a:rPr>
              <a:t>なんだ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Syntax Tree</a:t>
            </a:r>
          </a:p>
          <a:p>
            <a:r>
              <a:rPr kumimoji="1" lang="ja-JP" altLang="en-US" dirty="0" smtClean="0"/>
              <a:t>日本語で</a:t>
            </a:r>
            <a:r>
              <a:rPr lang="ja-JP" altLang="en-US" dirty="0" smtClean="0"/>
              <a:t>は抽象構文木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プログラムのソースを抽象化する</a:t>
            </a:r>
            <a:endParaRPr kumimoji="1" lang="en-US" altLang="ja-JP" dirty="0" smtClean="0"/>
          </a:p>
          <a:p>
            <a:r>
              <a:rPr lang="ja-JP" altLang="en-US" dirty="0" smtClean="0"/>
              <a:t>ソースコードを論理的なものに変える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次の資料を一緒に読みましょう。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39718"/>
          </a:xfrm>
        </p:spPr>
        <p:txBody>
          <a:bodyPr/>
          <a:lstStyle/>
          <a:p>
            <a:r>
              <a:rPr lang="en-US" altLang="ja-JP" dirty="0" smtClean="0"/>
              <a:t>http://www.iunknown.com/2007/05/compiler_dev_la.html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50" y="728663"/>
            <a:ext cx="72771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突然ですが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Haskell</a:t>
            </a:r>
            <a:r>
              <a:rPr kumimoji="1" lang="ja-JP" altLang="en-US" dirty="0" smtClean="0"/>
              <a:t>という言語を知っていますか</a:t>
            </a:r>
            <a:r>
              <a:rPr kumimoji="1" lang="en-US" altLang="ja-JP" dirty="0" smtClean="0"/>
              <a:t>?</a:t>
            </a:r>
          </a:p>
          <a:p>
            <a:endParaRPr lang="en-US" altLang="ja-JP" dirty="0" smtClean="0"/>
          </a:p>
          <a:p>
            <a:r>
              <a:rPr kumimoji="1" lang="ja-JP" altLang="en-US" dirty="0" smtClean="0"/>
              <a:t>純粋関数型言語</a:t>
            </a:r>
            <a:endParaRPr kumimoji="1" lang="en-US" altLang="ja-JP" dirty="0" smtClean="0"/>
          </a:p>
          <a:p>
            <a:r>
              <a:rPr lang="ja-JP" altLang="en-US" dirty="0" smtClean="0"/>
              <a:t>手続きは書けない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それよりそもそも関数型言語ってなに？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関数型言語とは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状態をもたないこと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再入可能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 smtClean="0"/>
              <a:t>Function add(</a:t>
            </a:r>
            <a:r>
              <a:rPr lang="en-US" altLang="ja-JP" dirty="0" err="1" smtClean="0"/>
              <a:t>x,y</a:t>
            </a:r>
            <a:r>
              <a:rPr lang="en-US" altLang="ja-JP" dirty="0" smtClean="0"/>
              <a:t>) { return </a:t>
            </a:r>
            <a:r>
              <a:rPr lang="en-US" altLang="ja-JP" dirty="0" err="1" smtClean="0"/>
              <a:t>x+y</a:t>
            </a:r>
            <a:r>
              <a:rPr lang="en-US" altLang="ja-JP" dirty="0" smtClean="0"/>
              <a:t>;}</a:t>
            </a:r>
          </a:p>
          <a:p>
            <a:pPr lvl="1"/>
            <a:r>
              <a:rPr lang="ja-JP" altLang="en-US" dirty="0" smtClean="0"/>
              <a:t>このメソッドは状態をもたないために、同じ値</a:t>
            </a:r>
            <a:r>
              <a:rPr lang="en-US" altLang="ja-JP" dirty="0" smtClean="0"/>
              <a:t>1,3</a:t>
            </a:r>
            <a:r>
              <a:rPr lang="ja-JP" altLang="en-US" dirty="0" smtClean="0"/>
              <a:t>を入れれば必ず</a:t>
            </a:r>
            <a:r>
              <a:rPr lang="en-US" altLang="ja-JP" dirty="0" smtClean="0"/>
              <a:t>4</a:t>
            </a:r>
            <a:r>
              <a:rPr lang="ja-JP" altLang="en-US" dirty="0" smtClean="0"/>
              <a:t>が出てくる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関数も型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単純に言うとこういうこと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カリー化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Haskell</a:t>
            </a:r>
            <a:r>
              <a:rPr kumimoji="1" lang="ja-JP" altLang="en-US" dirty="0" smtClean="0"/>
              <a:t>では関数は</a:t>
            </a: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引数しかとれません。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戻り値も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つ</a:t>
            </a:r>
            <a:r>
              <a:rPr kumimoji="1" lang="en-US" altLang="ja-JP" dirty="0" smtClean="0"/>
              <a:t>)</a:t>
            </a:r>
          </a:p>
          <a:p>
            <a:r>
              <a:rPr lang="ja-JP" altLang="en-US" dirty="0" smtClean="0"/>
              <a:t>先ほどの</a:t>
            </a:r>
            <a:r>
              <a:rPr lang="en-US" altLang="ja-JP" dirty="0" smtClean="0"/>
              <a:t>add</a:t>
            </a:r>
            <a:r>
              <a:rPr lang="ja-JP" altLang="en-US" dirty="0" smtClean="0"/>
              <a:t>を考えてみましょう。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Add(1,2)</a:t>
            </a:r>
            <a:r>
              <a:rPr kumimoji="1" lang="ja-JP" altLang="en-US" dirty="0" smtClean="0"/>
              <a:t>は以下のように分解できます。</a:t>
            </a:r>
            <a:endParaRPr kumimoji="1" lang="en-US" altLang="ja-JP" dirty="0" smtClean="0"/>
          </a:p>
          <a:p>
            <a:r>
              <a:rPr lang="en-US" altLang="ja-JP" dirty="0" smtClean="0"/>
              <a:t>Number1(){return 1;}</a:t>
            </a:r>
            <a:br>
              <a:rPr lang="en-US" altLang="ja-JP" dirty="0" smtClean="0"/>
            </a:br>
            <a:r>
              <a:rPr lang="en-US" altLang="ja-JP" dirty="0" smtClean="0"/>
              <a:t>Add2(Number1){return Number1() + 2;}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sz="9600" dirty="0" smtClean="0"/>
          </a:p>
          <a:p>
            <a:pPr algn="ctr">
              <a:buNone/>
            </a:pPr>
            <a:r>
              <a:rPr kumimoji="1" lang="en-US" altLang="ja-JP" sz="9600" dirty="0" smtClean="0"/>
              <a:t>C#</a:t>
            </a:r>
            <a:r>
              <a:rPr kumimoji="1" lang="ja-JP" altLang="en-US" sz="9600" dirty="0" err="1" smtClean="0"/>
              <a:t>での</a:t>
            </a:r>
            <a:r>
              <a:rPr kumimoji="1" lang="ja-JP" altLang="en-US" sz="9600" dirty="0" smtClean="0"/>
              <a:t>デモ</a:t>
            </a:r>
            <a:endParaRPr kumimoji="1" lang="ja-JP" altLang="en-US" sz="96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カリー化のメリット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物事を単純化できる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戻り値は関数なので、使う瞬間に評価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実行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することができる。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遅延評価</a:t>
            </a:r>
            <a:r>
              <a:rPr kumimoji="1" lang="en-US" altLang="ja-JP" dirty="0" smtClean="0"/>
              <a:t>)</a:t>
            </a:r>
          </a:p>
          <a:p>
            <a:endParaRPr lang="en-US" altLang="ja-JP" dirty="0" smtClean="0"/>
          </a:p>
          <a:p>
            <a:r>
              <a:rPr kumimoji="1" lang="ja-JP" altLang="en-US" dirty="0" smtClean="0"/>
              <a:t>閑話休題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前の資料に戻る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0034" y="1000108"/>
            <a:ext cx="8229600" cy="5073650"/>
          </a:xfrm>
        </p:spPr>
        <p:txBody>
          <a:bodyPr/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のコンパイルも実際には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DLR</a:t>
            </a:r>
            <a:r>
              <a:rPr kumimoji="1" lang="ja-JP" altLang="en-US" dirty="0" smtClean="0"/>
              <a:t>の構文解析は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grpSp>
        <p:nvGrpSpPr>
          <p:cNvPr id="39" name="グループ化 38"/>
          <p:cNvGrpSpPr/>
          <p:nvPr/>
        </p:nvGrpSpPr>
        <p:grpSpPr>
          <a:xfrm>
            <a:off x="1000100" y="1643051"/>
            <a:ext cx="7416111" cy="1285884"/>
            <a:chOff x="1000100" y="2428868"/>
            <a:chExt cx="7416111" cy="1646463"/>
          </a:xfrm>
        </p:grpSpPr>
        <p:sp>
          <p:nvSpPr>
            <p:cNvPr id="1026" name="Documents"/>
            <p:cNvSpPr>
              <a:spLocks noEditPoints="1" noChangeArrowheads="1"/>
            </p:cNvSpPr>
            <p:nvPr/>
          </p:nvSpPr>
          <p:spPr bwMode="auto">
            <a:xfrm>
              <a:off x="1000100" y="2643182"/>
              <a:ext cx="857256" cy="1033463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ja-JP" dirty="0" smtClean="0"/>
                <a:t>C#</a:t>
              </a:r>
              <a:endParaRPr lang="ja-JP" altLang="en-US" dirty="0"/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5643570" y="2500306"/>
              <a:ext cx="1184940" cy="1155150"/>
              <a:chOff x="5643570" y="2500306"/>
              <a:chExt cx="1184940" cy="1155150"/>
            </a:xfrm>
          </p:grpSpPr>
          <p:pic>
            <p:nvPicPr>
              <p:cNvPr id="1027" name="Picture 3" descr="C:\Users\localnaka\AppData\Local\Microsoft\Windows\Temporary Internet Files\Content.IE5\OTHGB0GP\MCj02801520000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857884" y="2500306"/>
                <a:ext cx="857256" cy="839381"/>
              </a:xfrm>
              <a:prstGeom prst="rect">
                <a:avLst/>
              </a:prstGeom>
              <a:noFill/>
            </p:spPr>
          </p:pic>
          <p:sp>
            <p:nvSpPr>
              <p:cNvPr id="7" name="テキスト ボックス 6"/>
              <p:cNvSpPr txBox="1"/>
              <p:nvPr/>
            </p:nvSpPr>
            <p:spPr>
              <a:xfrm>
                <a:off x="5643570" y="3286124"/>
                <a:ext cx="1184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MSIL</a:t>
                </a:r>
                <a:r>
                  <a:rPr kumimoji="1" lang="ja-JP" altLang="en-US" dirty="0" smtClean="0"/>
                  <a:t>作成</a:t>
                </a:r>
                <a:endParaRPr kumimoji="1" lang="ja-JP" altLang="en-US" dirty="0"/>
              </a:p>
            </p:txBody>
          </p:sp>
        </p:grpSp>
        <p:sp>
          <p:nvSpPr>
            <p:cNvPr id="8" name="Documents"/>
            <p:cNvSpPr>
              <a:spLocks noEditPoints="1" noChangeArrowheads="1"/>
            </p:cNvSpPr>
            <p:nvPr/>
          </p:nvSpPr>
          <p:spPr bwMode="auto">
            <a:xfrm>
              <a:off x="7643834" y="2571744"/>
              <a:ext cx="772377" cy="1033462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ja-JP" dirty="0" smtClean="0"/>
                <a:t>MSIL</a:t>
              </a:r>
              <a:endParaRPr lang="ja-JP" altLang="en-US" dirty="0"/>
            </a:p>
          </p:txBody>
        </p:sp>
        <p:sp>
          <p:nvSpPr>
            <p:cNvPr id="12" name="右矢印 11"/>
            <p:cNvSpPr/>
            <p:nvPr/>
          </p:nvSpPr>
          <p:spPr>
            <a:xfrm>
              <a:off x="1928794" y="2928934"/>
              <a:ext cx="500066" cy="33337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右矢印 14"/>
            <p:cNvSpPr/>
            <p:nvPr/>
          </p:nvSpPr>
          <p:spPr>
            <a:xfrm>
              <a:off x="6858016" y="2928934"/>
              <a:ext cx="500066" cy="33337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1" name="グループ化 12"/>
            <p:cNvGrpSpPr/>
            <p:nvPr/>
          </p:nvGrpSpPr>
          <p:grpSpPr>
            <a:xfrm>
              <a:off x="2357422" y="2500306"/>
              <a:ext cx="1107996" cy="1155150"/>
              <a:chOff x="2357422" y="2500306"/>
              <a:chExt cx="1107996" cy="1155150"/>
            </a:xfrm>
          </p:grpSpPr>
          <p:pic>
            <p:nvPicPr>
              <p:cNvPr id="32" name="Picture 3" descr="C:\Users\localnaka\AppData\Local\Microsoft\Windows\Temporary Internet Files\Content.IE5\OTHGB0GP\MCj02801520000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571736" y="2500306"/>
                <a:ext cx="857256" cy="839381"/>
              </a:xfrm>
              <a:prstGeom prst="rect">
                <a:avLst/>
              </a:prstGeom>
              <a:noFill/>
            </p:spPr>
          </p:pic>
          <p:sp>
            <p:nvSpPr>
              <p:cNvPr id="33" name="テキスト ボックス 32"/>
              <p:cNvSpPr txBox="1"/>
              <p:nvPr/>
            </p:nvSpPr>
            <p:spPr>
              <a:xfrm>
                <a:off x="2357422" y="3286124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/>
                  <a:t>構文解析</a:t>
                </a:r>
                <a:endParaRPr kumimoji="1" lang="ja-JP" altLang="en-US" dirty="0"/>
              </a:p>
            </p:txBody>
          </p:sp>
        </p:grpSp>
        <p:sp>
          <p:nvSpPr>
            <p:cNvPr id="34" name="右矢印 33"/>
            <p:cNvSpPr/>
            <p:nvPr/>
          </p:nvSpPr>
          <p:spPr>
            <a:xfrm>
              <a:off x="3571868" y="2928934"/>
              <a:ext cx="500066" cy="33337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右矢印 34"/>
            <p:cNvSpPr/>
            <p:nvPr/>
          </p:nvSpPr>
          <p:spPr>
            <a:xfrm>
              <a:off x="5286380" y="2928934"/>
              <a:ext cx="500066" cy="33337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4214810" y="2428868"/>
              <a:ext cx="1107996" cy="1646463"/>
              <a:chOff x="4214810" y="2428868"/>
              <a:chExt cx="1107996" cy="1646463"/>
            </a:xfrm>
          </p:grpSpPr>
          <p:sp>
            <p:nvSpPr>
              <p:cNvPr id="36" name="テキスト ボックス 35"/>
              <p:cNvSpPr txBox="1"/>
              <p:nvPr/>
            </p:nvSpPr>
            <p:spPr>
              <a:xfrm>
                <a:off x="4214810" y="3429000"/>
                <a:ext cx="110799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/>
                  <a:t>内部構文</a:t>
                </a:r>
                <a:endParaRPr lang="en-US" altLang="ja-JP" dirty="0" smtClean="0"/>
              </a:p>
              <a:p>
                <a:r>
                  <a:rPr lang="ja-JP" altLang="en-US" dirty="0" smtClean="0"/>
                  <a:t>解析状態</a:t>
                </a:r>
                <a:endParaRPr kumimoji="1" lang="ja-JP" altLang="en-US" dirty="0"/>
              </a:p>
            </p:txBody>
          </p:sp>
          <p:pic>
            <p:nvPicPr>
              <p:cNvPr id="13" name="Picture 2" descr="C:\Users\localnaka\AppData\Local\Microsoft\Windows\Temporary Internet Files\Content.IE5\C1MNE2GF\MCj03318210000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214810" y="2428868"/>
                <a:ext cx="1038713" cy="1092204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58" name="グループ化 57"/>
          <p:cNvGrpSpPr/>
          <p:nvPr/>
        </p:nvGrpSpPr>
        <p:grpSpPr>
          <a:xfrm>
            <a:off x="5643570" y="3929066"/>
            <a:ext cx="1184940" cy="902170"/>
            <a:chOff x="5643570" y="2500306"/>
            <a:chExt cx="1184940" cy="1155150"/>
          </a:xfrm>
        </p:grpSpPr>
        <p:pic>
          <p:nvPicPr>
            <p:cNvPr id="70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857884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71" name="テキスト ボックス 70"/>
            <p:cNvSpPr txBox="1"/>
            <p:nvPr/>
          </p:nvSpPr>
          <p:spPr>
            <a:xfrm>
              <a:off x="5643570" y="328612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MSIL</a:t>
              </a:r>
              <a:r>
                <a:rPr kumimoji="1" lang="ja-JP" altLang="en-US" dirty="0" smtClean="0"/>
                <a:t>作成</a:t>
              </a:r>
              <a:endParaRPr kumimoji="1" lang="ja-JP" altLang="en-US" dirty="0"/>
            </a:p>
          </p:txBody>
        </p:sp>
      </p:grpSp>
      <p:sp>
        <p:nvSpPr>
          <p:cNvPr id="59" name="Documents"/>
          <p:cNvSpPr>
            <a:spLocks noEditPoints="1" noChangeArrowheads="1"/>
          </p:cNvSpPr>
          <p:nvPr/>
        </p:nvSpPr>
        <p:spPr bwMode="auto">
          <a:xfrm>
            <a:off x="7643834" y="3984859"/>
            <a:ext cx="772377" cy="80713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MSIL</a:t>
            </a:r>
            <a:endParaRPr lang="ja-JP" altLang="en-US" dirty="0"/>
          </a:p>
        </p:txBody>
      </p:sp>
      <p:sp>
        <p:nvSpPr>
          <p:cNvPr id="61" name="右矢印 60"/>
          <p:cNvSpPr/>
          <p:nvPr/>
        </p:nvSpPr>
        <p:spPr>
          <a:xfrm>
            <a:off x="6858016" y="4263823"/>
            <a:ext cx="500066" cy="26036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右矢印 63"/>
          <p:cNvSpPr/>
          <p:nvPr/>
        </p:nvSpPr>
        <p:spPr>
          <a:xfrm>
            <a:off x="5286380" y="4263823"/>
            <a:ext cx="500066" cy="26036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5" name="グループ化 64"/>
          <p:cNvGrpSpPr/>
          <p:nvPr/>
        </p:nvGrpSpPr>
        <p:grpSpPr>
          <a:xfrm>
            <a:off x="4214810" y="3873273"/>
            <a:ext cx="1038713" cy="1150433"/>
            <a:chOff x="4214810" y="2428868"/>
            <a:chExt cx="1038713" cy="1473030"/>
          </a:xfrm>
        </p:grpSpPr>
        <p:sp>
          <p:nvSpPr>
            <p:cNvPr id="66" name="テキスト ボックス 65"/>
            <p:cNvSpPr txBox="1"/>
            <p:nvPr/>
          </p:nvSpPr>
          <p:spPr>
            <a:xfrm>
              <a:off x="4214810" y="3429000"/>
              <a:ext cx="633507" cy="4728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AST</a:t>
              </a:r>
              <a:endParaRPr kumimoji="1" lang="ja-JP" altLang="en-US" dirty="0"/>
            </a:p>
          </p:txBody>
        </p:sp>
        <p:pic>
          <p:nvPicPr>
            <p:cNvPr id="67" name="Picture 2" descr="C:\Users\localnaka\AppData\Local\Microsoft\Windows\Temporary Internet Files\Content.IE5\C1MNE2GF\MCj03318210000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14810" y="2428868"/>
              <a:ext cx="1038713" cy="1092204"/>
            </a:xfrm>
            <a:prstGeom prst="rect">
              <a:avLst/>
            </a:prstGeom>
            <a:noFill/>
          </p:spPr>
        </p:pic>
      </p:grpSp>
      <p:grpSp>
        <p:nvGrpSpPr>
          <p:cNvPr id="88" name="グループ化 87"/>
          <p:cNvGrpSpPr/>
          <p:nvPr/>
        </p:nvGrpSpPr>
        <p:grpSpPr>
          <a:xfrm>
            <a:off x="1000100" y="3270479"/>
            <a:ext cx="3071834" cy="2276040"/>
            <a:chOff x="1000100" y="3270479"/>
            <a:chExt cx="3071834" cy="2276040"/>
          </a:xfrm>
        </p:grpSpPr>
        <p:sp>
          <p:nvSpPr>
            <p:cNvPr id="57" name="Documents"/>
            <p:cNvSpPr>
              <a:spLocks noEditPoints="1" noChangeArrowheads="1"/>
            </p:cNvSpPr>
            <p:nvPr/>
          </p:nvSpPr>
          <p:spPr bwMode="auto">
            <a:xfrm>
              <a:off x="1000100" y="3382065"/>
              <a:ext cx="857256" cy="807132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ja-JP" dirty="0" smtClean="0"/>
                <a:t>JS</a:t>
              </a:r>
              <a:endParaRPr lang="ja-JP" altLang="en-US" dirty="0"/>
            </a:p>
          </p:txBody>
        </p:sp>
        <p:sp>
          <p:nvSpPr>
            <p:cNvPr id="60" name="右矢印 59"/>
            <p:cNvSpPr/>
            <p:nvPr/>
          </p:nvSpPr>
          <p:spPr>
            <a:xfrm>
              <a:off x="1928794" y="3605236"/>
              <a:ext cx="500066" cy="26036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2" name="グループ化 12"/>
            <p:cNvGrpSpPr/>
            <p:nvPr/>
          </p:nvGrpSpPr>
          <p:grpSpPr>
            <a:xfrm>
              <a:off x="2357422" y="3270479"/>
              <a:ext cx="1107996" cy="902170"/>
              <a:chOff x="2357422" y="2500306"/>
              <a:chExt cx="1107996" cy="1155150"/>
            </a:xfrm>
          </p:grpSpPr>
          <p:pic>
            <p:nvPicPr>
              <p:cNvPr id="68" name="Picture 3" descr="C:\Users\localnaka\AppData\Local\Microsoft\Windows\Temporary Internet Files\Content.IE5\OTHGB0GP\MCj02801520000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571736" y="2500306"/>
                <a:ext cx="857256" cy="839381"/>
              </a:xfrm>
              <a:prstGeom prst="rect">
                <a:avLst/>
              </a:prstGeom>
              <a:noFill/>
            </p:spPr>
          </p:pic>
          <p:sp>
            <p:nvSpPr>
              <p:cNvPr id="69" name="テキスト ボックス 68"/>
              <p:cNvSpPr txBox="1"/>
              <p:nvPr/>
            </p:nvSpPr>
            <p:spPr>
              <a:xfrm>
                <a:off x="2357422" y="3286124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/>
                  <a:t>構文解析</a:t>
                </a:r>
                <a:endParaRPr kumimoji="1" lang="ja-JP" altLang="en-US" dirty="0"/>
              </a:p>
            </p:txBody>
          </p:sp>
        </p:grpSp>
        <p:sp>
          <p:nvSpPr>
            <p:cNvPr id="63" name="右矢印 62"/>
            <p:cNvSpPr/>
            <p:nvPr/>
          </p:nvSpPr>
          <p:spPr>
            <a:xfrm rot="2470846">
              <a:off x="3571868" y="3605236"/>
              <a:ext cx="500066" cy="26036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Documents"/>
            <p:cNvSpPr>
              <a:spLocks noEditPoints="1" noChangeArrowheads="1"/>
            </p:cNvSpPr>
            <p:nvPr/>
          </p:nvSpPr>
          <p:spPr bwMode="auto">
            <a:xfrm>
              <a:off x="1000100" y="4739387"/>
              <a:ext cx="857256" cy="807132"/>
            </a:xfrm>
            <a:custGeom>
              <a:avLst/>
              <a:gdLst>
                <a:gd name="T0" fmla="*/ 0 w 21600"/>
                <a:gd name="T1" fmla="*/ 2800 h 21600"/>
                <a:gd name="T2" fmla="*/ 3468 w 21600"/>
                <a:gd name="T3" fmla="*/ 0 h 21600"/>
                <a:gd name="T4" fmla="*/ 21653 w 21600"/>
                <a:gd name="T5" fmla="*/ 18828 h 21600"/>
                <a:gd name="T6" fmla="*/ 19954 w 21600"/>
                <a:gd name="T7" fmla="*/ 20214 h 21600"/>
                <a:gd name="T8" fmla="*/ 18256 w 21600"/>
                <a:gd name="T9" fmla="*/ 21628 h 21600"/>
                <a:gd name="T10" fmla="*/ 19954 w 21600"/>
                <a:gd name="T11" fmla="*/ 1428 h 21600"/>
                <a:gd name="T12" fmla="*/ 18256 w 21600"/>
                <a:gd name="T13" fmla="*/ 2800 h 21600"/>
                <a:gd name="T14" fmla="*/ 1645 w 21600"/>
                <a:gd name="T15" fmla="*/ 1428 h 21600"/>
                <a:gd name="T16" fmla="*/ 21600 w 21600"/>
                <a:gd name="T17" fmla="*/ 0 h 21600"/>
                <a:gd name="T18" fmla="*/ 10800 w 21600"/>
                <a:gd name="T19" fmla="*/ 0 h 21600"/>
                <a:gd name="T20" fmla="*/ 0 w 21600"/>
                <a:gd name="T21" fmla="*/ 10800 h 21600"/>
                <a:gd name="T22" fmla="*/ 21600 w 21600"/>
                <a:gd name="T23" fmla="*/ 10800 h 21600"/>
                <a:gd name="T24" fmla="*/ 1645 w 21600"/>
                <a:gd name="T25" fmla="*/ 4171 h 21600"/>
                <a:gd name="T26" fmla="*/ 16522 w 21600"/>
                <a:gd name="T27" fmla="*/ 17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T24" t="T25" r="T26" b="T27"/>
              <a:pathLst>
                <a:path w="21600" h="21600" extrusionOk="0">
                  <a:moveTo>
                    <a:pt x="0" y="18014"/>
                  </a:moveTo>
                  <a:lnTo>
                    <a:pt x="0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68" y="1428"/>
                  </a:lnTo>
                  <a:lnTo>
                    <a:pt x="3468" y="0"/>
                  </a:lnTo>
                  <a:lnTo>
                    <a:pt x="21653" y="0"/>
                  </a:lnTo>
                  <a:lnTo>
                    <a:pt x="21653" y="18828"/>
                  </a:lnTo>
                  <a:lnTo>
                    <a:pt x="19954" y="188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16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  <a:path w="21600" h="21600" extrusionOk="0">
                  <a:moveTo>
                    <a:pt x="3486" y="1428"/>
                  </a:moveTo>
                  <a:lnTo>
                    <a:pt x="19954" y="1428"/>
                  </a:lnTo>
                  <a:lnTo>
                    <a:pt x="19954" y="20214"/>
                  </a:lnTo>
                  <a:lnTo>
                    <a:pt x="18256" y="20214"/>
                  </a:lnTo>
                  <a:lnTo>
                    <a:pt x="18256" y="2800"/>
                  </a:lnTo>
                  <a:lnTo>
                    <a:pt x="1645" y="2800"/>
                  </a:lnTo>
                  <a:lnTo>
                    <a:pt x="1645" y="1428"/>
                  </a:lnTo>
                  <a:lnTo>
                    <a:pt x="3486" y="1428"/>
                  </a:lnTo>
                  <a:close/>
                </a:path>
                <a:path w="21600" h="21600" extrusionOk="0">
                  <a:moveTo>
                    <a:pt x="0" y="18014"/>
                  </a:moveTo>
                  <a:lnTo>
                    <a:pt x="4434" y="18000"/>
                  </a:lnTo>
                  <a:lnTo>
                    <a:pt x="4434" y="21600"/>
                  </a:lnTo>
                  <a:lnTo>
                    <a:pt x="0" y="18014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ja-JP" dirty="0" smtClean="0"/>
                <a:t>IPY</a:t>
              </a:r>
              <a:endParaRPr lang="ja-JP" altLang="en-US" dirty="0"/>
            </a:p>
          </p:txBody>
        </p:sp>
        <p:sp>
          <p:nvSpPr>
            <p:cNvPr id="76" name="右矢印 75"/>
            <p:cNvSpPr/>
            <p:nvPr/>
          </p:nvSpPr>
          <p:spPr>
            <a:xfrm>
              <a:off x="1928794" y="4962558"/>
              <a:ext cx="500066" cy="26036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8" name="グループ化 12"/>
            <p:cNvGrpSpPr/>
            <p:nvPr/>
          </p:nvGrpSpPr>
          <p:grpSpPr>
            <a:xfrm>
              <a:off x="2357422" y="4627801"/>
              <a:ext cx="1107996" cy="902170"/>
              <a:chOff x="2357422" y="2500306"/>
              <a:chExt cx="1107996" cy="1155150"/>
            </a:xfrm>
          </p:grpSpPr>
          <p:pic>
            <p:nvPicPr>
              <p:cNvPr id="84" name="Picture 3" descr="C:\Users\localnaka\AppData\Local\Microsoft\Windows\Temporary Internet Files\Content.IE5\OTHGB0GP\MCj02801520000[1].wmf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571736" y="2500306"/>
                <a:ext cx="857256" cy="839381"/>
              </a:xfrm>
              <a:prstGeom prst="rect">
                <a:avLst/>
              </a:prstGeom>
              <a:noFill/>
            </p:spPr>
          </p:pic>
          <p:sp>
            <p:nvSpPr>
              <p:cNvPr id="85" name="テキスト ボックス 84"/>
              <p:cNvSpPr txBox="1"/>
              <p:nvPr/>
            </p:nvSpPr>
            <p:spPr>
              <a:xfrm>
                <a:off x="2357422" y="3286124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/>
                  <a:t>構文解析</a:t>
                </a:r>
                <a:endParaRPr kumimoji="1" lang="ja-JP" altLang="en-US" dirty="0"/>
              </a:p>
            </p:txBody>
          </p:sp>
        </p:grpSp>
        <p:sp>
          <p:nvSpPr>
            <p:cNvPr id="79" name="右矢印 78"/>
            <p:cNvSpPr/>
            <p:nvPr/>
          </p:nvSpPr>
          <p:spPr>
            <a:xfrm rot="19772504">
              <a:off x="3571868" y="4962558"/>
              <a:ext cx="500066" cy="260367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Linq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Expression Tree</a:t>
            </a:r>
            <a:r>
              <a:rPr kumimoji="1" lang="ja-JP" altLang="en-US" dirty="0" err="1" smtClean="0"/>
              <a:t>って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のクエリ式は</a:t>
            </a:r>
            <a:r>
              <a:rPr lang="en-US" altLang="ja-JP" dirty="0" smtClean="0"/>
              <a:t>Expression Tree</a:t>
            </a:r>
            <a:r>
              <a:rPr lang="ja-JP" altLang="en-US" dirty="0" smtClean="0"/>
              <a:t>に展開される。</a:t>
            </a:r>
            <a:r>
              <a:rPr lang="en-US" altLang="ja-JP" dirty="0" smtClean="0"/>
              <a:t>(</a:t>
            </a:r>
            <a:r>
              <a:rPr lang="ja-JP" altLang="en-US" dirty="0" smtClean="0"/>
              <a:t>場合が多い</a:t>
            </a:r>
            <a:r>
              <a:rPr lang="en-US" altLang="ja-JP" dirty="0" smtClean="0"/>
              <a:t>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http://blogs.wankuma.com/shuujin/archive/2007/09/25/97854.aspx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00034" y="1571612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ja-JP" altLang="en-US" sz="5400" dirty="0" smtClean="0">
                <a:ea typeface="メイリオ" pitchFamily="50" charset="-128"/>
              </a:rPr>
              <a:t>みなさんは</a:t>
            </a:r>
            <a:endParaRPr lang="en-US" altLang="ja-JP" sz="5400" dirty="0" smtClean="0">
              <a:ea typeface="メイリオ" pitchFamily="50" charset="-128"/>
            </a:endParaRPr>
          </a:p>
          <a:p>
            <a:pPr algn="ctr" defTabSz="914400"/>
            <a:r>
              <a:rPr lang="ja-JP" altLang="en-US" sz="5400" dirty="0" smtClean="0">
                <a:ea typeface="メイリオ" pitchFamily="50" charset="-128"/>
              </a:rPr>
              <a:t>ダイナミック言語</a:t>
            </a:r>
            <a:r>
              <a:rPr lang="en-US" altLang="ja-JP" sz="5400" dirty="0" smtClean="0">
                <a:ea typeface="メイリオ" pitchFamily="50" charset="-128"/>
              </a:rPr>
              <a:t>(DL)</a:t>
            </a:r>
            <a:r>
              <a:rPr lang="ja-JP" altLang="en-US" sz="5400" dirty="0" smtClean="0">
                <a:ea typeface="メイリオ" pitchFamily="50" charset="-128"/>
              </a:rPr>
              <a:t>や、</a:t>
            </a:r>
            <a:endParaRPr lang="en-US" altLang="ja-JP" sz="5400" dirty="0" smtClean="0">
              <a:ea typeface="メイリオ" pitchFamily="50" charset="-128"/>
            </a:endParaRPr>
          </a:p>
          <a:p>
            <a:pPr algn="ctr" defTabSz="914400"/>
            <a:r>
              <a:rPr lang="ja-JP" altLang="en-US" sz="5400" dirty="0" smtClean="0">
                <a:ea typeface="メイリオ" pitchFamily="50" charset="-128"/>
              </a:rPr>
              <a:t>軽量言語</a:t>
            </a:r>
            <a:r>
              <a:rPr lang="en-US" altLang="ja-JP" sz="5400" dirty="0" smtClean="0">
                <a:ea typeface="メイリオ" pitchFamily="50" charset="-128"/>
              </a:rPr>
              <a:t>(LL)</a:t>
            </a:r>
            <a:r>
              <a:rPr lang="ja-JP" altLang="en-US" sz="5400" dirty="0" smtClean="0">
                <a:ea typeface="メイリオ" pitchFamily="50" charset="-128"/>
              </a:rPr>
              <a:t>を</a:t>
            </a:r>
            <a:endParaRPr lang="en-US" altLang="ja-JP" sz="5400" dirty="0" smtClean="0">
              <a:ea typeface="メイリオ" pitchFamily="50" charset="-128"/>
            </a:endParaRPr>
          </a:p>
          <a:p>
            <a:pPr algn="ctr" defTabSz="914400"/>
            <a:r>
              <a:rPr lang="ja-JP" altLang="en-US" sz="5400" dirty="0" smtClean="0">
                <a:ea typeface="メイリオ" pitchFamily="50" charset="-128"/>
              </a:rPr>
              <a:t>知っていますか？</a:t>
            </a:r>
            <a:endParaRPr lang="ja-JP" altLang="en-US" sz="5400" dirty="0">
              <a:ea typeface="メイリオ" pitchFamily="50" charset="-128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 smtClean="0"/>
              <a:t>var</a:t>
            </a:r>
            <a:r>
              <a:rPr lang="en-US" sz="1800" dirty="0" smtClean="0"/>
              <a:t> query =</a:t>
            </a:r>
            <a:br>
              <a:rPr lang="en-US" sz="1800" dirty="0" smtClean="0"/>
            </a:br>
            <a:r>
              <a:rPr lang="en-US" sz="1800" dirty="0" smtClean="0"/>
              <a:t>  from address in </a:t>
            </a:r>
            <a:r>
              <a:rPr lang="en-US" sz="1800" dirty="0" err="1" smtClean="0"/>
              <a:t>adventureWorks.Address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where </a:t>
            </a:r>
            <a:r>
              <a:rPr lang="en-US" sz="1800" dirty="0" err="1" smtClean="0"/>
              <a:t>address.City</a:t>
            </a:r>
            <a:r>
              <a:rPr lang="en-US" sz="1800" dirty="0" smtClean="0"/>
              <a:t> == "Bothell“</a:t>
            </a:r>
            <a:br>
              <a:rPr lang="en-US" sz="1800" dirty="0" smtClean="0"/>
            </a:br>
            <a:r>
              <a:rPr lang="en-US" sz="1800" dirty="0" smtClean="0"/>
              <a:t>  select </a:t>
            </a:r>
            <a:r>
              <a:rPr lang="en-US" sz="1800" dirty="0" err="1" smtClean="0"/>
              <a:t>address.AddressID</a:t>
            </a:r>
            <a:r>
              <a:rPr lang="en-US" sz="1800" dirty="0" smtClean="0"/>
              <a:t>;</a:t>
            </a:r>
          </a:p>
          <a:p>
            <a:r>
              <a:rPr lang="en-US" sz="1800" dirty="0" err="1" smtClean="0"/>
              <a:t>IQueryable</a:t>
            </a:r>
            <a:r>
              <a:rPr lang="en-US" sz="1800" dirty="0" smtClean="0"/>
              <a:t>&lt;</a:t>
            </a:r>
            <a:r>
              <a:rPr lang="en-US" sz="1800" dirty="0" err="1" smtClean="0"/>
              <a:t>int</a:t>
            </a:r>
            <a:r>
              <a:rPr lang="en-US" sz="1800" dirty="0" smtClean="0"/>
              <a:t>&gt; query = </a:t>
            </a:r>
            <a:r>
              <a:rPr lang="en-US" sz="1800" dirty="0" err="1" smtClean="0"/>
              <a:t>adventureWorks.Address</a:t>
            </a:r>
            <a:r>
              <a:rPr lang="en-US" sz="1800" dirty="0" smtClean="0"/>
              <a:t>.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Where&lt;Address&gt;(</a:t>
            </a:r>
            <a:r>
              <a:rPr lang="en-US" sz="1800" dirty="0" err="1" smtClean="0"/>
              <a:t>Expression.Lambda</a:t>
            </a:r>
            <a:r>
              <a:rPr lang="en-US" sz="1800" dirty="0" smtClean="0"/>
              <a:t>&lt;</a:t>
            </a:r>
            <a:r>
              <a:rPr lang="en-US" sz="1800" dirty="0" err="1" smtClean="0"/>
              <a:t>Func</a:t>
            </a:r>
            <a:r>
              <a:rPr lang="en-US" sz="1800" dirty="0" smtClean="0"/>
              <a:t>&lt;Address, </a:t>
            </a:r>
            <a:r>
              <a:rPr lang="en-US" sz="1800" dirty="0" err="1" smtClean="0"/>
              <a:t>bool</a:t>
            </a:r>
            <a:r>
              <a:rPr lang="en-US" sz="1800" dirty="0" smtClean="0"/>
              <a:t>&gt;&gt;( </a:t>
            </a:r>
            <a:r>
              <a:rPr lang="en-US" sz="1800" dirty="0" err="1" smtClean="0"/>
              <a:t>Expression.Equal</a:t>
            </a:r>
            <a:r>
              <a:rPr lang="en-US" sz="1800" dirty="0" smtClean="0"/>
              <a:t>(</a:t>
            </a:r>
            <a:r>
              <a:rPr lang="en-US" sz="1800" dirty="0" err="1" smtClean="0"/>
              <a:t>Expression.Property</a:t>
            </a:r>
            <a:r>
              <a:rPr lang="en-US" sz="1800" dirty="0" smtClean="0"/>
              <a:t>(CS$0$0000 = </a:t>
            </a:r>
            <a:r>
              <a:rPr lang="en-US" sz="1800" dirty="0" err="1" smtClean="0"/>
              <a:t>Expression.Parameter</a:t>
            </a:r>
            <a:r>
              <a:rPr lang="en-US" sz="1800" dirty="0" smtClean="0"/>
              <a:t>(</a:t>
            </a:r>
            <a:r>
              <a:rPr lang="en-US" sz="1800" dirty="0" err="1" smtClean="0"/>
              <a:t>typeof</a:t>
            </a:r>
            <a:r>
              <a:rPr lang="en-US" sz="1800" dirty="0" smtClean="0"/>
              <a:t>(Address), "address"), (</a:t>
            </a:r>
            <a:r>
              <a:rPr lang="en-US" sz="1800" dirty="0" err="1" smtClean="0"/>
              <a:t>MethodInfo</a:t>
            </a:r>
            <a:r>
              <a:rPr lang="en-US" sz="1800" dirty="0" smtClean="0"/>
              <a:t>) </a:t>
            </a:r>
            <a:r>
              <a:rPr lang="en-US" sz="1800" dirty="0" err="1" smtClean="0"/>
              <a:t>methodof</a:t>
            </a:r>
            <a:r>
              <a:rPr lang="en-US" sz="1800" dirty="0" smtClean="0"/>
              <a:t>(</a:t>
            </a:r>
            <a:r>
              <a:rPr lang="en-US" sz="1800" dirty="0" err="1" smtClean="0"/>
              <a:t>Address.get_City</a:t>
            </a:r>
            <a:r>
              <a:rPr lang="en-US" sz="1800" dirty="0" smtClean="0"/>
              <a:t>)), </a:t>
            </a:r>
            <a:r>
              <a:rPr lang="en-US" sz="1800" dirty="0" err="1" smtClean="0"/>
              <a:t>Expression.Constant</a:t>
            </a:r>
            <a:r>
              <a:rPr lang="en-US" sz="1800" dirty="0" smtClean="0"/>
              <a:t>( "Bothell", </a:t>
            </a:r>
            <a:r>
              <a:rPr lang="en-US" sz="1800" dirty="0" err="1" smtClean="0"/>
              <a:t>typeof</a:t>
            </a:r>
            <a:r>
              <a:rPr lang="en-US" sz="1800" dirty="0" smtClean="0"/>
              <a:t>(string)), false, (</a:t>
            </a:r>
            <a:r>
              <a:rPr lang="en-US" sz="1800" dirty="0" err="1" smtClean="0"/>
              <a:t>MethodInfo</a:t>
            </a:r>
            <a:r>
              <a:rPr lang="en-US" sz="1800" dirty="0" smtClean="0"/>
              <a:t>) </a:t>
            </a:r>
            <a:r>
              <a:rPr lang="en-US" sz="1800" dirty="0" err="1" smtClean="0"/>
              <a:t>methodof</a:t>
            </a:r>
            <a:r>
              <a:rPr lang="en-US" sz="1800" dirty="0" smtClean="0"/>
              <a:t>(</a:t>
            </a:r>
            <a:r>
              <a:rPr lang="en-US" sz="1800" dirty="0" err="1" smtClean="0"/>
              <a:t>string.op_Equality</a:t>
            </a:r>
            <a:r>
              <a:rPr lang="en-US" sz="1800" dirty="0" smtClean="0"/>
              <a:t>)), new </a:t>
            </a:r>
            <a:r>
              <a:rPr lang="en-US" sz="1800" dirty="0" err="1" smtClean="0"/>
              <a:t>ParameterExpression</a:t>
            </a:r>
            <a:r>
              <a:rPr lang="en-US" sz="1800" dirty="0" smtClean="0"/>
              <a:t>[] { CS$0$0000 })). 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Select&lt;Address, </a:t>
            </a:r>
            <a:r>
              <a:rPr lang="en-US" sz="1800" dirty="0" err="1" smtClean="0"/>
              <a:t>int</a:t>
            </a:r>
            <a:r>
              <a:rPr lang="en-US" sz="1800" dirty="0" smtClean="0"/>
              <a:t>&gt;(</a:t>
            </a:r>
            <a:r>
              <a:rPr lang="en-US" sz="1800" dirty="0" err="1" smtClean="0"/>
              <a:t>Expression.Lambda</a:t>
            </a:r>
            <a:r>
              <a:rPr lang="en-US" sz="1800" dirty="0" smtClean="0"/>
              <a:t>&lt;</a:t>
            </a:r>
            <a:r>
              <a:rPr lang="en-US" sz="1800" dirty="0" err="1" smtClean="0"/>
              <a:t>Func</a:t>
            </a:r>
            <a:r>
              <a:rPr lang="en-US" sz="1800" dirty="0" smtClean="0"/>
              <a:t>&lt;Address, </a:t>
            </a:r>
            <a:r>
              <a:rPr lang="en-US" sz="1800" dirty="0" err="1" smtClean="0"/>
              <a:t>int</a:t>
            </a:r>
            <a:r>
              <a:rPr lang="en-US" sz="1800" dirty="0" smtClean="0"/>
              <a:t>&gt;&gt;( </a:t>
            </a:r>
            <a:r>
              <a:rPr lang="en-US" sz="1800" dirty="0" err="1" smtClean="0"/>
              <a:t>Expression.Property</a:t>
            </a:r>
            <a:r>
              <a:rPr lang="en-US" sz="1800" dirty="0" smtClean="0"/>
              <a:t>(CS$0$0000 = </a:t>
            </a:r>
            <a:r>
              <a:rPr lang="en-US" sz="1800" dirty="0" err="1" smtClean="0"/>
              <a:t>Expression.Parameter</a:t>
            </a:r>
            <a:r>
              <a:rPr lang="en-US" sz="1800" dirty="0" smtClean="0"/>
              <a:t>(</a:t>
            </a:r>
            <a:r>
              <a:rPr lang="en-US" sz="1800" dirty="0" err="1" smtClean="0"/>
              <a:t>typeof</a:t>
            </a:r>
            <a:r>
              <a:rPr lang="en-US" sz="1800" dirty="0" smtClean="0"/>
              <a:t>(Address), "address"), (</a:t>
            </a:r>
            <a:r>
              <a:rPr lang="en-US" sz="1800" dirty="0" err="1" smtClean="0"/>
              <a:t>MethodInfo</a:t>
            </a:r>
            <a:r>
              <a:rPr lang="en-US" sz="1800" dirty="0" smtClean="0"/>
              <a:t>) </a:t>
            </a:r>
            <a:r>
              <a:rPr lang="en-US" sz="1800" dirty="0" err="1" smtClean="0"/>
              <a:t>methodof</a:t>
            </a:r>
            <a:r>
              <a:rPr lang="en-US" sz="1800" dirty="0" smtClean="0"/>
              <a:t>(</a:t>
            </a:r>
            <a:r>
              <a:rPr lang="en-US" sz="1800" dirty="0" err="1" smtClean="0"/>
              <a:t>Address.get_AddressID</a:t>
            </a:r>
            <a:r>
              <a:rPr lang="en-US" sz="1800" dirty="0" smtClean="0"/>
              <a:t>)), new </a:t>
            </a:r>
            <a:r>
              <a:rPr lang="en-US" sz="1800" dirty="0" err="1" smtClean="0"/>
              <a:t>ParameterExpression</a:t>
            </a:r>
            <a:r>
              <a:rPr lang="en-US" sz="1800" dirty="0" smtClean="0"/>
              <a:t>[] { CS$0$0000 }));</a:t>
            </a:r>
            <a:endParaRPr kumimoji="1" lang="ja-JP" altLang="en-US" sz="18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なぜこんなに属性などを付加しているのか？</a:t>
            </a:r>
            <a:endParaRPr kumimoji="1" lang="en-US" altLang="ja-JP" dirty="0" smtClean="0"/>
          </a:p>
          <a:p>
            <a:r>
              <a:rPr lang="ja-JP" altLang="en-US" dirty="0" smtClean="0"/>
              <a:t>データソースに応じて</a:t>
            </a:r>
            <a:endParaRPr lang="en-US" altLang="ja-JP" dirty="0" smtClean="0"/>
          </a:p>
          <a:p>
            <a:r>
              <a:rPr kumimoji="1" lang="ja-JP" altLang="en-US" sz="6000" dirty="0" smtClean="0"/>
              <a:t>動的に</a:t>
            </a:r>
            <a:endParaRPr kumimoji="1" lang="en-US" altLang="ja-JP" sz="6000" dirty="0" smtClean="0"/>
          </a:p>
          <a:p>
            <a:r>
              <a:rPr lang="ja-JP" altLang="en-US" dirty="0" smtClean="0"/>
              <a:t>処理を振り分けられるように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論理構造を表現するのに</a:t>
            </a:r>
            <a:r>
              <a:rPr kumimoji="1" lang="en-US" altLang="ja-JP" dirty="0" smtClean="0"/>
              <a:t>Tree</a:t>
            </a:r>
            <a:r>
              <a:rPr kumimoji="1" lang="ja-JP" altLang="en-US" dirty="0" smtClean="0"/>
              <a:t>が一番ふさわしいから。でもやっぱり違う技術です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DLR</a:t>
            </a:r>
            <a:r>
              <a:rPr kumimoji="1" lang="ja-JP" altLang="en-US" dirty="0" smtClean="0"/>
              <a:t>と言いながら、</a:t>
            </a:r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とか、</a:t>
            </a:r>
            <a:r>
              <a:rPr kumimoji="1" lang="en-US" altLang="ja-JP" dirty="0" smtClean="0"/>
              <a:t>Haskell</a:t>
            </a:r>
            <a:r>
              <a:rPr kumimoji="1" lang="ja-JP" altLang="en-US" dirty="0" smtClean="0"/>
              <a:t>とかいろんなところのいろんなエッセンスを紹介しました。</a:t>
            </a:r>
            <a:endParaRPr kumimoji="1" lang="en-US" altLang="ja-JP" dirty="0" smtClean="0"/>
          </a:p>
          <a:p>
            <a:r>
              <a:rPr lang="ja-JP" altLang="en-US" dirty="0" smtClean="0"/>
              <a:t>今後もまだまだプログラミング言語は進化しそうです、実行環境は進展しそうです。</a:t>
            </a:r>
            <a:endParaRPr lang="en-US" altLang="ja-JP" dirty="0" smtClean="0"/>
          </a:p>
          <a:p>
            <a:r>
              <a:rPr kumimoji="1" lang="ja-JP" altLang="en-US" dirty="0" smtClean="0"/>
              <a:t>こんなダイナミックな世界に没頭できて幸せです。</a:t>
            </a:r>
            <a:r>
              <a:rPr kumimoji="1" lang="en-US" altLang="ja-JP" dirty="0" smtClean="0"/>
              <a:t>(^^</a:t>
            </a:r>
          </a:p>
          <a:p>
            <a:endParaRPr lang="en-US" altLang="ja-JP" dirty="0" smtClean="0"/>
          </a:p>
          <a:p>
            <a:r>
              <a:rPr kumimoji="1" lang="ja-JP" altLang="en-US" dirty="0" smtClean="0"/>
              <a:t>ありがとうございました。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動的言語とは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2800" dirty="0" smtClean="0"/>
              <a:t>ダイナミック言語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動的言語</a:t>
            </a:r>
            <a:r>
              <a:rPr lang="en-US" altLang="ja-JP" sz="2800" dirty="0" smtClean="0"/>
              <a:t>)</a:t>
            </a:r>
          </a:p>
          <a:p>
            <a:pPr lvl="1"/>
            <a:r>
              <a:rPr lang="ja-JP" altLang="en-US" sz="2400" dirty="0" smtClean="0">
                <a:sym typeface="Wingdings" pitchFamily="2" charset="2"/>
              </a:rPr>
              <a:t>スタティック言語</a:t>
            </a:r>
            <a:r>
              <a:rPr lang="en-US" altLang="ja-JP" sz="2400" dirty="0" smtClean="0">
                <a:sym typeface="Wingdings" pitchFamily="2" charset="2"/>
              </a:rPr>
              <a:t>(</a:t>
            </a:r>
            <a:r>
              <a:rPr lang="ja-JP" altLang="en-US" sz="2400" dirty="0" smtClean="0">
                <a:sym typeface="Wingdings" pitchFamily="2" charset="2"/>
              </a:rPr>
              <a:t>静的言語</a:t>
            </a:r>
            <a:r>
              <a:rPr lang="en-US" altLang="ja-JP" sz="2400" dirty="0" smtClean="0">
                <a:sym typeface="Wingdings" pitchFamily="2" charset="2"/>
              </a:rPr>
              <a:t>)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r>
              <a:rPr lang="ja-JP" altLang="en-US" sz="2800" dirty="0" smtClean="0">
                <a:sym typeface="Wingdings" pitchFamily="2" charset="2"/>
              </a:rPr>
              <a:t>特徴</a:t>
            </a:r>
            <a:endParaRPr lang="en-US" altLang="ja-JP" sz="2800" dirty="0" smtClean="0">
              <a:sym typeface="Wingdings" pitchFamily="2" charset="2"/>
            </a:endParaRPr>
          </a:p>
          <a:p>
            <a:pPr lvl="1"/>
            <a:r>
              <a:rPr lang="ja-JP" altLang="en-US" sz="2400" dirty="0" smtClean="0">
                <a:sym typeface="Wingdings" pitchFamily="2" charset="2"/>
              </a:rPr>
              <a:t>コンパイルを実行時に行ったり、インタプリタのようにふるまったり、がちがちに固めない。</a:t>
            </a:r>
            <a:endParaRPr lang="en-US" altLang="ja-JP" sz="2400" dirty="0" smtClean="0">
              <a:sym typeface="Wingdings" pitchFamily="2" charset="2"/>
            </a:endParaRPr>
          </a:p>
          <a:p>
            <a:pPr lvl="1"/>
            <a:r>
              <a:rPr lang="ja-JP" altLang="en-US" sz="2400" dirty="0" smtClean="0">
                <a:sym typeface="Wingdings" pitchFamily="2" charset="2"/>
              </a:rPr>
              <a:t>実行時にあればいいじゃないか</a:t>
            </a:r>
            <a:endParaRPr lang="en-US" altLang="ja-JP" sz="2400" dirty="0" smtClean="0">
              <a:sym typeface="Wingdings" pitchFamily="2" charset="2"/>
            </a:endParaRPr>
          </a:p>
          <a:p>
            <a:pPr lvl="1"/>
            <a:endParaRPr lang="en-US" sz="2400" dirty="0" smtClean="0">
              <a:sym typeface="Wingdings" pitchFamily="2" charset="2"/>
            </a:endParaRPr>
          </a:p>
          <a:p>
            <a:r>
              <a:rPr lang="ja-JP" altLang="en-US" sz="2800" dirty="0" smtClean="0">
                <a:sym typeface="Wingdings" pitchFamily="2" charset="2"/>
              </a:rPr>
              <a:t>具体的には</a:t>
            </a:r>
            <a:endParaRPr lang="en-US" altLang="ja-JP" sz="2800" dirty="0" smtClean="0">
              <a:sym typeface="Wingdings" pitchFamily="2" charset="2"/>
            </a:endParaRPr>
          </a:p>
          <a:p>
            <a:pPr lvl="1"/>
            <a:r>
              <a:rPr lang="en-US" altLang="ja-JP" sz="2400" dirty="0" smtClean="0"/>
              <a:t>Visual Basic, Java Script, Iron Python, Iron Ruby, Power Shell </a:t>
            </a:r>
            <a:r>
              <a:rPr lang="ja-JP" altLang="en-US" sz="2400" dirty="0" smtClean="0"/>
              <a:t>等</a:t>
            </a:r>
            <a:endParaRPr lang="en-US" sz="2400" dirty="0" smtClean="0"/>
          </a:p>
          <a:p>
            <a:pPr eaLnBrk="1" hangingPunct="1"/>
            <a:endParaRPr lang="ja-JP" altLang="ja-JP" sz="2800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動的言語とは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Silverlight</a:t>
            </a:r>
            <a:r>
              <a:rPr lang="ja-JP" altLang="en-US" dirty="0" smtClean="0"/>
              <a:t>を知っていますか？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Windows, Mac OS</a:t>
            </a:r>
            <a:r>
              <a:rPr lang="ja-JP" altLang="en-US" dirty="0" smtClean="0"/>
              <a:t>で動く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IE, Mozilla, Firefox, Safari</a:t>
            </a:r>
            <a:r>
              <a:rPr lang="ja-JP" altLang="en-US" dirty="0" smtClean="0"/>
              <a:t>で動く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XAML</a:t>
            </a:r>
            <a:r>
              <a:rPr lang="ja-JP" altLang="en-US" dirty="0" smtClean="0"/>
              <a:t>が動く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そんなアプリケーション環境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動的言語とは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800" dirty="0" smtClean="0"/>
              <a:t>Silverlight1.1</a:t>
            </a:r>
            <a:r>
              <a:rPr lang="ja-JP" altLang="en-US" sz="2800" dirty="0" err="1" smtClean="0"/>
              <a:t>には</a:t>
            </a:r>
            <a:r>
              <a:rPr lang="en-US" altLang="ja-JP" sz="2800" dirty="0" smtClean="0"/>
              <a:t>DLR</a:t>
            </a:r>
            <a:r>
              <a:rPr lang="ja-JP" altLang="en-US" sz="2800" dirty="0" smtClean="0"/>
              <a:t>が搭載されるんです。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     ↓</a:t>
            </a:r>
            <a:endParaRPr lang="en-US" sz="2800" dirty="0" smtClean="0"/>
          </a:p>
          <a:p>
            <a:r>
              <a:rPr lang="en-US" sz="2800" dirty="0" smtClean="0"/>
              <a:t>DLR</a:t>
            </a:r>
            <a:r>
              <a:rPr lang="ja-JP" altLang="en-US" sz="2800" dirty="0" smtClean="0"/>
              <a:t>とは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Dynamic Language Runtime</a:t>
            </a:r>
            <a:r>
              <a:rPr lang="ja-JP" altLang="en-US" sz="2400" dirty="0" smtClean="0"/>
              <a:t>の略で、動的言語環境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動的言語の積極的サポート</a:t>
            </a:r>
            <a:endParaRPr lang="en-US" sz="24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1</a:t>
            </a:r>
            <a:r>
              <a:rPr lang="ja-JP" altLang="en-US" sz="2800" dirty="0" smtClean="0"/>
              <a:t>番の特徴は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複数言語が、１つの動的言語環境で動くこと</a:t>
            </a:r>
            <a:endParaRPr lang="en-US" altLang="ja-JP" sz="2400" dirty="0" smtClean="0"/>
          </a:p>
          <a:p>
            <a:pPr lvl="1"/>
            <a:r>
              <a:rPr lang="en-US" sz="2400" dirty="0" smtClean="0"/>
              <a:t>Iron Python</a:t>
            </a:r>
            <a:r>
              <a:rPr lang="ja-JP" altLang="en-US" sz="2400" dirty="0" smtClean="0"/>
              <a:t>から、</a:t>
            </a:r>
            <a:r>
              <a:rPr lang="en-US" altLang="ja-JP" sz="2400" dirty="0" smtClean="0"/>
              <a:t>Java Script</a:t>
            </a:r>
            <a:r>
              <a:rPr lang="ja-JP" altLang="en-US" sz="2400" dirty="0" smtClean="0"/>
              <a:t>のコードを簡単に呼べます。</a:t>
            </a:r>
            <a:endParaRPr lang="en-US" altLang="ja-JP" sz="2400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デモ</a:t>
            </a:r>
            <a:r>
              <a:rPr kumimoji="1" lang="ja-JP" altLang="en-US" dirty="0" err="1" smtClean="0"/>
              <a:t>しましょ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6000" dirty="0" err="1" smtClean="0"/>
              <a:t>PowerShell</a:t>
            </a:r>
            <a:r>
              <a:rPr kumimoji="1" lang="ja-JP" altLang="en-US" sz="6000" dirty="0" smtClean="0"/>
              <a:t>のデモ</a:t>
            </a:r>
            <a:endParaRPr kumimoji="1" lang="en-US" altLang="ja-JP" sz="6000" dirty="0" smtClean="0"/>
          </a:p>
          <a:p>
            <a:r>
              <a:rPr lang="en-US" altLang="ja-JP" sz="6000" dirty="0" err="1" smtClean="0"/>
              <a:t>IronPython</a:t>
            </a:r>
            <a:r>
              <a:rPr lang="ja-JP" altLang="en-US" sz="6000" dirty="0" smtClean="0"/>
              <a:t>のデモ</a:t>
            </a:r>
            <a:endParaRPr kumimoji="1" lang="en-US" altLang="ja-JP" sz="6000" dirty="0" smtClean="0"/>
          </a:p>
          <a:p>
            <a:r>
              <a:rPr lang="ja-JP" altLang="en-US" sz="6000" dirty="0" smtClean="0"/>
              <a:t>電卓のデモ</a:t>
            </a:r>
            <a:endParaRPr kumimoji="1" lang="en-US" altLang="ja-JP" sz="6000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同居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IronPython</a:t>
            </a:r>
            <a:r>
              <a:rPr kumimoji="1" lang="ja-JP" altLang="en-US" dirty="0" smtClean="0"/>
              <a:t>と、</a:t>
            </a:r>
            <a:r>
              <a:rPr kumimoji="1" lang="en-US" altLang="ja-JP" dirty="0" smtClean="0"/>
              <a:t>JavaScript</a:t>
            </a:r>
            <a:r>
              <a:rPr kumimoji="1" lang="ja-JP" altLang="en-US" dirty="0" smtClean="0"/>
              <a:t>が同居しているということは？</a:t>
            </a:r>
            <a:endParaRPr kumimoji="1" lang="en-US" altLang="ja-JP" dirty="0" smtClean="0"/>
          </a:p>
          <a:p>
            <a:r>
              <a:rPr lang="en-US" altLang="ja-JP" dirty="0" smtClean="0"/>
              <a:t>C#</a:t>
            </a:r>
            <a:r>
              <a:rPr lang="ja-JP" altLang="en-US" dirty="0" smtClean="0"/>
              <a:t>と</a:t>
            </a:r>
            <a:r>
              <a:rPr lang="en-US" altLang="ja-JP" dirty="0" smtClean="0"/>
              <a:t>VB</a:t>
            </a:r>
            <a:r>
              <a:rPr lang="ja-JP" altLang="en-US" dirty="0" smtClean="0"/>
              <a:t>が同居しているということとおなじ？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 algn="ctr">
              <a:buNone/>
            </a:pPr>
            <a:r>
              <a:rPr lang="en-US" altLang="ja-JP" sz="13800" dirty="0" smtClean="0"/>
              <a:t>No</a:t>
            </a:r>
            <a:endParaRPr kumimoji="1" lang="ja-JP" altLang="en-US" sz="138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ソース → </a:t>
            </a:r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コンパイル → </a:t>
            </a:r>
            <a:r>
              <a:rPr kumimoji="1" lang="en-US" altLang="ja-JP" dirty="0" smtClean="0"/>
              <a:t>MSIL </a:t>
            </a:r>
            <a:r>
              <a:rPr lang="ja-JP" altLang="en-US" dirty="0" smtClean="0"/>
              <a:t>→ </a:t>
            </a:r>
            <a:r>
              <a:rPr lang="en-US" altLang="ja-JP" dirty="0" smtClean="0"/>
              <a:t>JIT</a:t>
            </a:r>
            <a:r>
              <a:rPr lang="ja-JP" altLang="en-US" dirty="0" smtClean="0"/>
              <a:t>コンパイル → アセンブリ →実行</a:t>
            </a:r>
            <a:endParaRPr kumimoji="1" lang="ja-JP" altLang="en-US" dirty="0"/>
          </a:p>
        </p:txBody>
      </p:sp>
      <p:sp>
        <p:nvSpPr>
          <p:cNvPr id="1026" name="Documents"/>
          <p:cNvSpPr>
            <a:spLocks noEditPoints="1" noChangeArrowheads="1"/>
          </p:cNvSpPr>
          <p:nvPr/>
        </p:nvSpPr>
        <p:spPr bwMode="auto">
          <a:xfrm>
            <a:off x="1000100" y="2643182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C#</a:t>
            </a:r>
            <a:endParaRPr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2357422" y="2500306"/>
            <a:ext cx="1515158" cy="1155150"/>
            <a:chOff x="2357422" y="2500306"/>
            <a:chExt cx="1515158" cy="1155150"/>
          </a:xfrm>
        </p:grpSpPr>
        <p:pic>
          <p:nvPicPr>
            <p:cNvPr id="1027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2357422" y="3286124"/>
              <a:ext cx="1515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C#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sp>
        <p:nvSpPr>
          <p:cNvPr id="8" name="Documents"/>
          <p:cNvSpPr>
            <a:spLocks noEditPoints="1" noChangeArrowheads="1"/>
          </p:cNvSpPr>
          <p:nvPr/>
        </p:nvSpPr>
        <p:spPr bwMode="auto">
          <a:xfrm>
            <a:off x="4143372" y="2571744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MSIL</a:t>
            </a:r>
            <a:endParaRPr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5357818" y="2500306"/>
            <a:ext cx="1540806" cy="1155150"/>
            <a:chOff x="5143504" y="2500306"/>
            <a:chExt cx="1540806" cy="1155150"/>
          </a:xfrm>
        </p:grpSpPr>
        <p:pic>
          <p:nvPicPr>
            <p:cNvPr id="9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57818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10" name="テキスト ボックス 9"/>
            <p:cNvSpPr txBox="1"/>
            <p:nvPr/>
          </p:nvSpPr>
          <p:spPr>
            <a:xfrm>
              <a:off x="5143504" y="3286124"/>
              <a:ext cx="1540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JIT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pic>
        <p:nvPicPr>
          <p:cNvPr id="1028" name="Picture 4" descr="C:\Users\localnaka\AppData\Local\Microsoft\Windows\Temporary Internet Files\Content.IE5\C1MNE2GF\MPj040194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428868"/>
            <a:ext cx="1015194" cy="1522404"/>
          </a:xfrm>
          <a:prstGeom prst="rect">
            <a:avLst/>
          </a:prstGeom>
          <a:noFill/>
        </p:spPr>
      </p:pic>
      <p:sp>
        <p:nvSpPr>
          <p:cNvPr id="12" name="右矢印 11"/>
          <p:cNvSpPr/>
          <p:nvPr/>
        </p:nvSpPr>
        <p:spPr>
          <a:xfrm>
            <a:off x="1928794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3571868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5072066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6786578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Documents"/>
          <p:cNvSpPr>
            <a:spLocks noEditPoints="1" noChangeArrowheads="1"/>
          </p:cNvSpPr>
          <p:nvPr/>
        </p:nvSpPr>
        <p:spPr bwMode="auto">
          <a:xfrm>
            <a:off x="1000100" y="4357694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VB</a:t>
            </a:r>
            <a:endParaRPr lang="ja-JP" altLang="en-US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2357422" y="4143380"/>
            <a:ext cx="1527982" cy="1155150"/>
            <a:chOff x="2357422" y="2500306"/>
            <a:chExt cx="1527982" cy="1155150"/>
          </a:xfrm>
        </p:grpSpPr>
        <p:pic>
          <p:nvPicPr>
            <p:cNvPr id="20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21" name="テキスト ボックス 20"/>
            <p:cNvSpPr txBox="1"/>
            <p:nvPr/>
          </p:nvSpPr>
          <p:spPr>
            <a:xfrm>
              <a:off x="2357422" y="3286124"/>
              <a:ext cx="1527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VB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sp>
        <p:nvSpPr>
          <p:cNvPr id="22" name="Documents"/>
          <p:cNvSpPr>
            <a:spLocks noEditPoints="1" noChangeArrowheads="1"/>
          </p:cNvSpPr>
          <p:nvPr/>
        </p:nvSpPr>
        <p:spPr bwMode="auto">
          <a:xfrm>
            <a:off x="4143372" y="4214818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MSIL</a:t>
            </a:r>
            <a:endParaRPr lang="ja-JP" altLang="en-US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5357818" y="4143380"/>
            <a:ext cx="1540806" cy="1155150"/>
            <a:chOff x="5143504" y="2500306"/>
            <a:chExt cx="1540806" cy="1155150"/>
          </a:xfrm>
        </p:grpSpPr>
        <p:pic>
          <p:nvPicPr>
            <p:cNvPr id="24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57818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5143504" y="3286124"/>
              <a:ext cx="1540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JIT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pic>
        <p:nvPicPr>
          <p:cNvPr id="26" name="Picture 4" descr="C:\Users\localnaka\AppData\Local\Microsoft\Windows\Temporary Internet Files\Content.IE5\C1MNE2GF\MPj040194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4071942"/>
            <a:ext cx="1015194" cy="1522404"/>
          </a:xfrm>
          <a:prstGeom prst="rect">
            <a:avLst/>
          </a:prstGeom>
          <a:noFill/>
        </p:spPr>
      </p:pic>
      <p:sp>
        <p:nvSpPr>
          <p:cNvPr id="27" name="右矢印 26"/>
          <p:cNvSpPr/>
          <p:nvPr/>
        </p:nvSpPr>
        <p:spPr>
          <a:xfrm>
            <a:off x="1928794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右矢印 27"/>
          <p:cNvSpPr/>
          <p:nvPr/>
        </p:nvSpPr>
        <p:spPr>
          <a:xfrm>
            <a:off x="3571868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右矢印 28"/>
          <p:cNvSpPr/>
          <p:nvPr/>
        </p:nvSpPr>
        <p:spPr>
          <a:xfrm>
            <a:off x="5072066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>
            <a:off x="6786578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ソース → </a:t>
            </a:r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コンパイル → </a:t>
            </a:r>
            <a:r>
              <a:rPr kumimoji="1" lang="en-US" altLang="ja-JP" dirty="0" smtClean="0"/>
              <a:t>MSIL </a:t>
            </a:r>
            <a:r>
              <a:rPr lang="ja-JP" altLang="en-US" dirty="0" smtClean="0"/>
              <a:t>→ </a:t>
            </a:r>
            <a:r>
              <a:rPr lang="en-US" altLang="ja-JP" dirty="0" smtClean="0"/>
              <a:t>JIT</a:t>
            </a:r>
            <a:r>
              <a:rPr lang="ja-JP" altLang="en-US" dirty="0" smtClean="0"/>
              <a:t>コンパイル → アセンブリ →実行</a:t>
            </a:r>
            <a:endParaRPr kumimoji="1" lang="ja-JP" altLang="en-US" dirty="0"/>
          </a:p>
        </p:txBody>
      </p:sp>
      <p:sp>
        <p:nvSpPr>
          <p:cNvPr id="1026" name="Documents"/>
          <p:cNvSpPr>
            <a:spLocks noEditPoints="1" noChangeArrowheads="1"/>
          </p:cNvSpPr>
          <p:nvPr/>
        </p:nvSpPr>
        <p:spPr bwMode="auto">
          <a:xfrm>
            <a:off x="1000100" y="2643182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C#</a:t>
            </a:r>
            <a:endParaRPr lang="ja-JP" altLang="en-US" dirty="0"/>
          </a:p>
        </p:txBody>
      </p:sp>
      <p:grpSp>
        <p:nvGrpSpPr>
          <p:cNvPr id="4" name="グループ化 12"/>
          <p:cNvGrpSpPr/>
          <p:nvPr/>
        </p:nvGrpSpPr>
        <p:grpSpPr>
          <a:xfrm>
            <a:off x="2357422" y="2500306"/>
            <a:ext cx="1515158" cy="1155150"/>
            <a:chOff x="2357422" y="2500306"/>
            <a:chExt cx="1515158" cy="1155150"/>
          </a:xfrm>
        </p:grpSpPr>
        <p:pic>
          <p:nvPicPr>
            <p:cNvPr id="1027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2357422" y="3286124"/>
              <a:ext cx="1515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C#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sp>
        <p:nvSpPr>
          <p:cNvPr id="8" name="Documents"/>
          <p:cNvSpPr>
            <a:spLocks noEditPoints="1" noChangeArrowheads="1"/>
          </p:cNvSpPr>
          <p:nvPr/>
        </p:nvSpPr>
        <p:spPr bwMode="auto">
          <a:xfrm>
            <a:off x="4143372" y="2571744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MSIL</a:t>
            </a:r>
            <a:endParaRPr lang="ja-JP" altLang="en-US" dirty="0"/>
          </a:p>
        </p:txBody>
      </p:sp>
      <p:grpSp>
        <p:nvGrpSpPr>
          <p:cNvPr id="5" name="グループ化 13"/>
          <p:cNvGrpSpPr/>
          <p:nvPr/>
        </p:nvGrpSpPr>
        <p:grpSpPr>
          <a:xfrm>
            <a:off x="5357818" y="2500306"/>
            <a:ext cx="1540806" cy="1155150"/>
            <a:chOff x="5143504" y="2500306"/>
            <a:chExt cx="1540806" cy="1155150"/>
          </a:xfrm>
        </p:grpSpPr>
        <p:pic>
          <p:nvPicPr>
            <p:cNvPr id="9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57818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10" name="テキスト ボックス 9"/>
            <p:cNvSpPr txBox="1"/>
            <p:nvPr/>
          </p:nvSpPr>
          <p:spPr>
            <a:xfrm>
              <a:off x="5143504" y="3286124"/>
              <a:ext cx="1540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JIT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pic>
        <p:nvPicPr>
          <p:cNvPr id="1028" name="Picture 4" descr="C:\Users\localnaka\AppData\Local\Microsoft\Windows\Temporary Internet Files\Content.IE5\C1MNE2GF\MPj040194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428868"/>
            <a:ext cx="1015194" cy="1522404"/>
          </a:xfrm>
          <a:prstGeom prst="rect">
            <a:avLst/>
          </a:prstGeom>
          <a:noFill/>
        </p:spPr>
      </p:pic>
      <p:sp>
        <p:nvSpPr>
          <p:cNvPr id="12" name="右矢印 11"/>
          <p:cNvSpPr/>
          <p:nvPr/>
        </p:nvSpPr>
        <p:spPr>
          <a:xfrm>
            <a:off x="1928794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3571868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5072066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6786578" y="2928934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Documents"/>
          <p:cNvSpPr>
            <a:spLocks noEditPoints="1" noChangeArrowheads="1"/>
          </p:cNvSpPr>
          <p:nvPr/>
        </p:nvSpPr>
        <p:spPr bwMode="auto">
          <a:xfrm>
            <a:off x="1000100" y="4357694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VB</a:t>
            </a:r>
            <a:endParaRPr lang="ja-JP" altLang="en-US" dirty="0"/>
          </a:p>
        </p:txBody>
      </p:sp>
      <p:grpSp>
        <p:nvGrpSpPr>
          <p:cNvPr id="6" name="グループ化 18"/>
          <p:cNvGrpSpPr/>
          <p:nvPr/>
        </p:nvGrpSpPr>
        <p:grpSpPr>
          <a:xfrm>
            <a:off x="2357422" y="4143380"/>
            <a:ext cx="1527982" cy="1155150"/>
            <a:chOff x="2357422" y="2500306"/>
            <a:chExt cx="1527982" cy="1155150"/>
          </a:xfrm>
        </p:grpSpPr>
        <p:pic>
          <p:nvPicPr>
            <p:cNvPr id="20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71736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21" name="テキスト ボックス 20"/>
            <p:cNvSpPr txBox="1"/>
            <p:nvPr/>
          </p:nvSpPr>
          <p:spPr>
            <a:xfrm>
              <a:off x="2357422" y="3286124"/>
              <a:ext cx="1527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VB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sp>
        <p:nvSpPr>
          <p:cNvPr id="22" name="Documents"/>
          <p:cNvSpPr>
            <a:spLocks noEditPoints="1" noChangeArrowheads="1"/>
          </p:cNvSpPr>
          <p:nvPr/>
        </p:nvSpPr>
        <p:spPr bwMode="auto">
          <a:xfrm>
            <a:off x="4143372" y="4214818"/>
            <a:ext cx="772377" cy="10334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 smtClean="0"/>
              <a:t>MSIL</a:t>
            </a:r>
            <a:endParaRPr lang="ja-JP" altLang="en-US" dirty="0"/>
          </a:p>
        </p:txBody>
      </p:sp>
      <p:grpSp>
        <p:nvGrpSpPr>
          <p:cNvPr id="11" name="グループ化 22"/>
          <p:cNvGrpSpPr/>
          <p:nvPr/>
        </p:nvGrpSpPr>
        <p:grpSpPr>
          <a:xfrm>
            <a:off x="5357818" y="4143380"/>
            <a:ext cx="1540806" cy="1155150"/>
            <a:chOff x="5143504" y="2500306"/>
            <a:chExt cx="1540806" cy="1155150"/>
          </a:xfrm>
        </p:grpSpPr>
        <p:pic>
          <p:nvPicPr>
            <p:cNvPr id="24" name="Picture 3" descr="C:\Users\localnaka\AppData\Local\Microsoft\Windows\Temporary Internet Files\Content.IE5\OTHGB0GP\MCj02801520000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357818" y="2500306"/>
              <a:ext cx="857256" cy="839381"/>
            </a:xfrm>
            <a:prstGeom prst="rect">
              <a:avLst/>
            </a:prstGeom>
            <a:noFill/>
          </p:spPr>
        </p:pic>
        <p:sp>
          <p:nvSpPr>
            <p:cNvPr id="25" name="テキスト ボックス 24"/>
            <p:cNvSpPr txBox="1"/>
            <p:nvPr/>
          </p:nvSpPr>
          <p:spPr>
            <a:xfrm>
              <a:off x="5143504" y="3286124"/>
              <a:ext cx="1540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JIT</a:t>
              </a:r>
              <a:r>
                <a:rPr kumimoji="1" lang="ja-JP" altLang="en-US" dirty="0" smtClean="0"/>
                <a:t>コンパイル</a:t>
              </a:r>
              <a:endParaRPr kumimoji="1" lang="ja-JP" altLang="en-US" dirty="0"/>
            </a:p>
          </p:txBody>
        </p:sp>
      </p:grpSp>
      <p:pic>
        <p:nvPicPr>
          <p:cNvPr id="26" name="Picture 4" descr="C:\Users\localnaka\AppData\Local\Microsoft\Windows\Temporary Internet Files\Content.IE5\C1MNE2GF\MPj0401942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4071942"/>
            <a:ext cx="1015194" cy="1522404"/>
          </a:xfrm>
          <a:prstGeom prst="rect">
            <a:avLst/>
          </a:prstGeom>
          <a:noFill/>
        </p:spPr>
      </p:pic>
      <p:sp>
        <p:nvSpPr>
          <p:cNvPr id="27" name="右矢印 26"/>
          <p:cNvSpPr/>
          <p:nvPr/>
        </p:nvSpPr>
        <p:spPr>
          <a:xfrm>
            <a:off x="1928794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右矢印 27"/>
          <p:cNvSpPr/>
          <p:nvPr/>
        </p:nvSpPr>
        <p:spPr>
          <a:xfrm>
            <a:off x="3571868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右矢印 28"/>
          <p:cNvSpPr/>
          <p:nvPr/>
        </p:nvSpPr>
        <p:spPr>
          <a:xfrm>
            <a:off x="5072066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>
            <a:off x="6786578" y="4572008"/>
            <a:ext cx="500066" cy="33337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レーム 30"/>
          <p:cNvSpPr/>
          <p:nvPr/>
        </p:nvSpPr>
        <p:spPr>
          <a:xfrm>
            <a:off x="3786182" y="2143116"/>
            <a:ext cx="5143536" cy="3857652"/>
          </a:xfrm>
          <a:prstGeom prst="frame">
            <a:avLst>
              <a:gd name="adj1" fmla="val 534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86314" y="5214950"/>
            <a:ext cx="3429024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4400" dirty="0" smtClean="0"/>
              <a:t>同じですね</a:t>
            </a:r>
            <a:endParaRPr kumimoji="1" lang="ja-JP" altLang="en-US" sz="44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2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スライドマスタT12</Template>
  <TotalTime>428</TotalTime>
  <Words>656</Words>
  <Application>Microsoft Office PowerPoint</Application>
  <PresentationFormat>画面に合わせる (4:3)</PresentationFormat>
  <Paragraphs>139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スライドマスタT12</vt:lpstr>
      <vt:lpstr>スライド 1</vt:lpstr>
      <vt:lpstr>スライド 2</vt:lpstr>
      <vt:lpstr>動的言語とは</vt:lpstr>
      <vt:lpstr>動的言語とは</vt:lpstr>
      <vt:lpstr>動的言語とは</vt:lpstr>
      <vt:lpstr>デモしましょ</vt:lpstr>
      <vt:lpstr>同居</vt:lpstr>
      <vt:lpstr>スライド 8</vt:lpstr>
      <vt:lpstr>スライド 9</vt:lpstr>
      <vt:lpstr>DLRとは</vt:lpstr>
      <vt:lpstr>AST</vt:lpstr>
      <vt:lpstr>http://www.iunknown.com/2007/05/compiler_dev_la.html</vt:lpstr>
      <vt:lpstr>突然ですが</vt:lpstr>
      <vt:lpstr>関数型言語とは</vt:lpstr>
      <vt:lpstr>カリー化</vt:lpstr>
      <vt:lpstr>スライド 16</vt:lpstr>
      <vt:lpstr>カリー化のメリット</vt:lpstr>
      <vt:lpstr>スライド 18</vt:lpstr>
      <vt:lpstr>LinqのExpression Treeって</vt:lpstr>
      <vt:lpstr>スライド 20</vt:lpstr>
      <vt:lpstr>スライド 21</vt:lpstr>
      <vt:lpstr>スライド 22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中　博俊</dc:creator>
  <cp:lastModifiedBy>中　博俊</cp:lastModifiedBy>
  <cp:revision>9</cp:revision>
  <dcterms:created xsi:type="dcterms:W3CDTF">2007-09-25T15:34:54Z</dcterms:created>
  <dcterms:modified xsi:type="dcterms:W3CDTF">2007-10-23T11:54:31Z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