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72" r:id="rId2"/>
    <p:sldId id="266" r:id="rId3"/>
    <p:sldId id="280" r:id="rId4"/>
    <p:sldId id="286" r:id="rId5"/>
    <p:sldId id="288" r:id="rId6"/>
    <p:sldId id="303" r:id="rId7"/>
    <p:sldId id="284" r:id="rId8"/>
    <p:sldId id="279" r:id="rId9"/>
    <p:sldId id="274" r:id="rId10"/>
    <p:sldId id="298" r:id="rId11"/>
    <p:sldId id="299" r:id="rId12"/>
    <p:sldId id="300" r:id="rId13"/>
    <p:sldId id="287" r:id="rId14"/>
    <p:sldId id="275" r:id="rId15"/>
    <p:sldId id="289" r:id="rId16"/>
    <p:sldId id="302" r:id="rId17"/>
    <p:sldId id="291" r:id="rId18"/>
    <p:sldId id="297" r:id="rId19"/>
    <p:sldId id="294" r:id="rId20"/>
    <p:sldId id="296" r:id="rId21"/>
    <p:sldId id="281" r:id="rId22"/>
    <p:sldId id="304" r:id="rId23"/>
    <p:sldId id="305" r:id="rId24"/>
    <p:sldId id="295" r:id="rId25"/>
    <p:sldId id="301" r:id="rId26"/>
    <p:sldId id="290" r:id="rId27"/>
    <p:sldId id="285" r:id="rId28"/>
    <p:sldId id="293" r:id="rId29"/>
  </p:sldIdLst>
  <p:sldSz cx="9144000" cy="6858000" type="screen4x3"/>
  <p:notesSz cx="7104063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99FF99"/>
    <a:srgbClr val="FF0000"/>
    <a:srgbClr val="6633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7" autoAdjust="0"/>
    <p:restoredTop sz="94107" autoAdjust="0"/>
  </p:normalViewPr>
  <p:slideViewPr>
    <p:cSldViewPr>
      <p:cViewPr>
        <p:scale>
          <a:sx n="75" d="100"/>
          <a:sy n="75" d="100"/>
        </p:scale>
        <p:origin x="-1926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notesViewPr>
    <p:cSldViewPr>
      <p:cViewPr varScale="1">
        <p:scale>
          <a:sx n="50" d="100"/>
          <a:sy n="50" d="100"/>
        </p:scale>
        <p:origin x="-1902" y="-90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9750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 smtClean="0">
                <a:ea typeface="ＭＳ Ｐゴシック" charset="-128"/>
              </a:defRPr>
            </a:lvl1pPr>
          </a:lstStyle>
          <a:p>
            <a:pPr>
              <a:defRPr/>
            </a:pPr>
            <a:fld id="{BFB978CB-0108-4FCF-9687-9E8EB13834EB}" type="datetimeFigureOut">
              <a:rPr lang="ja-JP" altLang="en-US"/>
              <a:pPr>
                <a:defRPr/>
              </a:pPr>
              <a:t>2007/10/23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9750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9750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 smtClean="0">
                <a:ea typeface="ＭＳ Ｐゴシック" charset="-128"/>
              </a:defRPr>
            </a:lvl1pPr>
          </a:lstStyle>
          <a:p>
            <a:pPr>
              <a:defRPr/>
            </a:pPr>
            <a:fld id="{A05F9B1E-D360-47DC-9D0A-F722834B158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750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l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9750" cy="512763"/>
          </a:xfrm>
          <a:prstGeom prst="rect">
            <a:avLst/>
          </a:prstGeom>
        </p:spPr>
        <p:txBody>
          <a:bodyPr vert="horz" lIns="95491" tIns="47745" rIns="95491" bIns="47745" rtlCol="0"/>
          <a:lstStyle>
            <a:lvl1pPr algn="r">
              <a:defRPr sz="1300" smtClean="0">
                <a:ea typeface="ＭＳ Ｐゴシック" charset="-128"/>
              </a:defRPr>
            </a:lvl1pPr>
          </a:lstStyle>
          <a:p>
            <a:pPr>
              <a:defRPr/>
            </a:pPr>
            <a:fld id="{D8FD3FA6-533B-4AA7-B894-7C7512552B2F}" type="datetimeFigureOut">
              <a:rPr lang="ja-JP" altLang="en-US"/>
              <a:pPr>
                <a:defRPr/>
              </a:pPr>
              <a:t>2007/10/23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968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91" tIns="47745" rIns="95491" bIns="4774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4837" cy="4606925"/>
          </a:xfrm>
          <a:prstGeom prst="rect">
            <a:avLst/>
          </a:prstGeom>
        </p:spPr>
        <p:txBody>
          <a:bodyPr vert="horz" lIns="95491" tIns="47745" rIns="95491" bIns="47745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9750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l">
              <a:defRPr sz="13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9750" cy="512762"/>
          </a:xfrm>
          <a:prstGeom prst="rect">
            <a:avLst/>
          </a:prstGeom>
        </p:spPr>
        <p:txBody>
          <a:bodyPr vert="horz" lIns="95491" tIns="47745" rIns="95491" bIns="47745" rtlCol="0" anchor="b"/>
          <a:lstStyle>
            <a:lvl1pPr algn="r">
              <a:defRPr sz="1300" smtClean="0">
                <a:ea typeface="ＭＳ Ｐゴシック" charset="-128"/>
              </a:defRPr>
            </a:lvl1pPr>
          </a:lstStyle>
          <a:p>
            <a:pPr>
              <a:defRPr/>
            </a:pPr>
            <a:fld id="{9A57416A-E687-48D8-9A5C-D30093AA4F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357188" y="293688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  <a:p>
            <a:pPr lvl="4"/>
            <a:endParaRPr lang="ja-JP" altLang="en-US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kumimoji="0" lang="ja-JP" altLang="en-US" sz="1800">
                <a:solidFill>
                  <a:schemeClr val="tx2"/>
                </a:solidFill>
              </a:rPr>
              <a:t>わんくま同盟 東京勉強会 </a:t>
            </a:r>
            <a:r>
              <a:rPr kumimoji="0" lang="en-US" altLang="ja-JP" sz="1800">
                <a:solidFill>
                  <a:schemeClr val="tx2"/>
                </a:solidFill>
              </a:rPr>
              <a:t>#13</a:t>
            </a:r>
          </a:p>
          <a:p>
            <a:r>
              <a:rPr kumimoji="0" lang="en-US" altLang="ja-JP" sz="1800">
                <a:solidFill>
                  <a:schemeClr val="tx2"/>
                </a:solidFill>
              </a:rPr>
              <a:t>Windows Access Control Model</a:t>
            </a: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 userDrawn="1"/>
        </p:nvPicPr>
        <p:blipFill>
          <a:blip r:embed="rId17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msdn2.microsoft.com/en-us/library/aa375769.asp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2.microsoft.com/windowsserver/en/library/addc004e-a1ad-4fba-8caa-1c9c3eb0fa861033.m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ja-JP" sz="1200" smtClean="0"/>
          </a:p>
          <a:p>
            <a:pPr algn="ctr" eaLnBrk="1" hangingPunct="1">
              <a:buFontTx/>
              <a:buNone/>
            </a:pPr>
            <a:r>
              <a:rPr lang="en-US" altLang="ja-JP" sz="6600" smtClean="0"/>
              <a:t>Windows Access Control Model</a:t>
            </a:r>
            <a:endParaRPr lang="ja-JP" altLang="en-US" sz="6600" smtClean="0"/>
          </a:p>
          <a:p>
            <a:pPr algn="ctr" eaLnBrk="1" hangingPunct="1">
              <a:buFontTx/>
              <a:buNone/>
            </a:pPr>
            <a:endParaRPr lang="en-US" altLang="ja-JP" sz="3200" smtClean="0"/>
          </a:p>
          <a:p>
            <a:pPr algn="ctr" eaLnBrk="1" hangingPunct="1">
              <a:buFontTx/>
              <a:buNone/>
            </a:pPr>
            <a:r>
              <a:rPr lang="en-US" altLang="ja-JP" sz="3200" smtClean="0"/>
              <a:t>by </a:t>
            </a:r>
            <a:r>
              <a:rPr lang="ja-JP" altLang="en-US" sz="3200" smtClean="0"/>
              <a:t>ちゃっぴ</a:t>
            </a:r>
            <a:endParaRPr lang="ja-JP" altLang="ja-JP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token </a:t>
            </a:r>
            <a:r>
              <a:rPr lang="ja-JP" altLang="en-US" smtClean="0"/>
              <a:t>の内部構造 </a:t>
            </a:r>
            <a:r>
              <a:rPr lang="en-US" altLang="ja-JP" smtClean="0"/>
              <a:t>1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mtClean="0"/>
          </a:p>
          <a:p>
            <a:endParaRPr lang="ja-JP" altLang="en-US" smtClean="0"/>
          </a:p>
        </p:txBody>
      </p:sp>
      <p:grpSp>
        <p:nvGrpSpPr>
          <p:cNvPr id="72738" name="Group 34"/>
          <p:cNvGrpSpPr>
            <a:grpSpLocks/>
          </p:cNvGrpSpPr>
          <p:nvPr/>
        </p:nvGrpSpPr>
        <p:grpSpPr bwMode="auto">
          <a:xfrm>
            <a:off x="395288" y="908050"/>
            <a:ext cx="2519362" cy="5184775"/>
            <a:chOff x="273" y="572"/>
            <a:chExt cx="1587" cy="3266"/>
          </a:xfrm>
        </p:grpSpPr>
        <p:grpSp>
          <p:nvGrpSpPr>
            <p:cNvPr id="72709" name="Group 5"/>
            <p:cNvGrpSpPr>
              <a:grpSpLocks/>
            </p:cNvGrpSpPr>
            <p:nvPr/>
          </p:nvGrpSpPr>
          <p:grpSpPr bwMode="auto">
            <a:xfrm>
              <a:off x="273" y="572"/>
              <a:ext cx="1587" cy="3266"/>
              <a:chOff x="250" y="1793"/>
              <a:chExt cx="1587" cy="1953"/>
            </a:xfrm>
          </p:grpSpPr>
          <p:sp>
            <p:nvSpPr>
              <p:cNvPr id="72710" name="Rectangle 6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99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2711" name="Text Box 7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1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Access token</a:t>
                </a:r>
              </a:p>
            </p:txBody>
          </p:sp>
        </p:grpSp>
        <p:grpSp>
          <p:nvGrpSpPr>
            <p:cNvPr id="72737" name="Group 33"/>
            <p:cNvGrpSpPr>
              <a:grpSpLocks/>
            </p:cNvGrpSpPr>
            <p:nvPr/>
          </p:nvGrpSpPr>
          <p:grpSpPr bwMode="auto">
            <a:xfrm>
              <a:off x="385" y="852"/>
              <a:ext cx="1361" cy="2850"/>
              <a:chOff x="385" y="799"/>
              <a:chExt cx="1361" cy="2850"/>
            </a:xfrm>
          </p:grpSpPr>
          <p:sp>
            <p:nvSpPr>
              <p:cNvPr id="72715" name="Rectangle 11"/>
              <p:cNvSpPr>
                <a:spLocks noChangeArrowheads="1"/>
              </p:cNvSpPr>
              <p:nvPr/>
            </p:nvSpPr>
            <p:spPr bwMode="auto">
              <a:xfrm>
                <a:off x="386" y="174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DACL</a:t>
                </a:r>
              </a:p>
            </p:txBody>
          </p:sp>
          <p:sp>
            <p:nvSpPr>
              <p:cNvPr id="72716" name="Rectangle 12"/>
              <p:cNvSpPr>
                <a:spLocks noChangeArrowheads="1"/>
              </p:cNvSpPr>
              <p:nvPr/>
            </p:nvSpPr>
            <p:spPr bwMode="auto">
              <a:xfrm>
                <a:off x="386" y="2016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Source</a:t>
                </a:r>
              </a:p>
            </p:txBody>
          </p:sp>
          <p:sp>
            <p:nvSpPr>
              <p:cNvPr id="72717" name="Rectangle 13"/>
              <p:cNvSpPr>
                <a:spLocks noChangeArrowheads="1"/>
              </p:cNvSpPr>
              <p:nvPr/>
            </p:nvSpPr>
            <p:spPr bwMode="auto">
              <a:xfrm>
                <a:off x="386" y="160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Primary Group</a:t>
                </a:r>
              </a:p>
            </p:txBody>
          </p:sp>
          <p:sp>
            <p:nvSpPr>
              <p:cNvPr id="72718" name="Rectangle 14"/>
              <p:cNvSpPr>
                <a:spLocks noChangeArrowheads="1"/>
              </p:cNvSpPr>
              <p:nvPr/>
            </p:nvSpPr>
            <p:spPr bwMode="auto">
              <a:xfrm>
                <a:off x="386" y="147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Owner</a:t>
                </a:r>
              </a:p>
            </p:txBody>
          </p:sp>
          <p:sp>
            <p:nvSpPr>
              <p:cNvPr id="72720" name="Rectangle 16"/>
              <p:cNvSpPr>
                <a:spLocks noChangeArrowheads="1"/>
              </p:cNvSpPr>
              <p:nvPr/>
            </p:nvSpPr>
            <p:spPr bwMode="auto">
              <a:xfrm>
                <a:off x="386" y="79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User</a:t>
                </a:r>
              </a:p>
            </p:txBody>
          </p:sp>
          <p:sp>
            <p:nvSpPr>
              <p:cNvPr id="72721" name="Rectangle 17"/>
              <p:cNvSpPr>
                <a:spLocks noChangeArrowheads="1"/>
              </p:cNvSpPr>
              <p:nvPr/>
            </p:nvSpPr>
            <p:spPr bwMode="auto">
              <a:xfrm>
                <a:off x="386" y="935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Groups</a:t>
                </a:r>
              </a:p>
            </p:txBody>
          </p:sp>
          <p:sp>
            <p:nvSpPr>
              <p:cNvPr id="72722" name="Rectangle 18"/>
              <p:cNvSpPr>
                <a:spLocks noChangeArrowheads="1"/>
              </p:cNvSpPr>
              <p:nvPr/>
            </p:nvSpPr>
            <p:spPr bwMode="auto">
              <a:xfrm>
                <a:off x="386" y="1200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Privileges</a:t>
                </a:r>
              </a:p>
            </p:txBody>
          </p:sp>
          <p:sp>
            <p:nvSpPr>
              <p:cNvPr id="72723" name="Rectangle 19"/>
              <p:cNvSpPr>
                <a:spLocks noChangeArrowheads="1"/>
              </p:cNvSpPr>
              <p:nvPr/>
            </p:nvSpPr>
            <p:spPr bwMode="auto">
              <a:xfrm>
                <a:off x="385" y="215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Type</a:t>
                </a:r>
              </a:p>
            </p:txBody>
          </p:sp>
          <p:sp>
            <p:nvSpPr>
              <p:cNvPr id="72724" name="Rectangle 20"/>
              <p:cNvSpPr>
                <a:spLocks noChangeArrowheads="1"/>
              </p:cNvSpPr>
              <p:nvPr/>
            </p:nvSpPr>
            <p:spPr bwMode="auto">
              <a:xfrm>
                <a:off x="386" y="228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Impersonation Level</a:t>
                </a:r>
              </a:p>
            </p:txBody>
          </p:sp>
          <p:sp>
            <p:nvSpPr>
              <p:cNvPr id="72725" name="Rectangle 21"/>
              <p:cNvSpPr>
                <a:spLocks noChangeArrowheads="1"/>
              </p:cNvSpPr>
              <p:nvPr/>
            </p:nvSpPr>
            <p:spPr bwMode="auto">
              <a:xfrm>
                <a:off x="385" y="242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Statistics</a:t>
                </a:r>
              </a:p>
            </p:txBody>
          </p:sp>
          <p:sp>
            <p:nvSpPr>
              <p:cNvPr id="72727" name="Rectangle 23"/>
              <p:cNvSpPr>
                <a:spLocks noChangeArrowheads="1"/>
              </p:cNvSpPr>
              <p:nvPr/>
            </p:nvSpPr>
            <p:spPr bwMode="auto">
              <a:xfrm>
                <a:off x="385" y="2696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Restricted SIDs</a:t>
                </a:r>
              </a:p>
            </p:txBody>
          </p:sp>
          <p:sp>
            <p:nvSpPr>
              <p:cNvPr id="72728" name="Rectangle 24"/>
              <p:cNvSpPr>
                <a:spLocks noChangeArrowheads="1"/>
              </p:cNvSpPr>
              <p:nvPr/>
            </p:nvSpPr>
            <p:spPr bwMode="auto">
              <a:xfrm>
                <a:off x="385" y="296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ID</a:t>
                </a:r>
              </a:p>
            </p:txBody>
          </p:sp>
          <p:sp>
            <p:nvSpPr>
              <p:cNvPr id="72729" name="Rectangle 25"/>
              <p:cNvSpPr>
                <a:spLocks noChangeArrowheads="1"/>
              </p:cNvSpPr>
              <p:nvPr/>
            </p:nvSpPr>
            <p:spPr bwMode="auto">
              <a:xfrm>
                <a:off x="385" y="3105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Reference</a:t>
                </a:r>
              </a:p>
            </p:txBody>
          </p:sp>
          <p:sp>
            <p:nvSpPr>
              <p:cNvPr id="72731" name="Rectangle 27"/>
              <p:cNvSpPr>
                <a:spLocks noChangeArrowheads="1"/>
              </p:cNvSpPr>
              <p:nvPr/>
            </p:nvSpPr>
            <p:spPr bwMode="auto">
              <a:xfrm>
                <a:off x="385" y="3241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Sandbox Insert</a:t>
                </a:r>
              </a:p>
            </p:txBody>
          </p:sp>
          <p:sp>
            <p:nvSpPr>
              <p:cNvPr id="72732" name="Rectangle 28"/>
              <p:cNvSpPr>
                <a:spLocks noChangeArrowheads="1"/>
              </p:cNvSpPr>
              <p:nvPr/>
            </p:nvSpPr>
            <p:spPr bwMode="auto">
              <a:xfrm>
                <a:off x="385" y="3377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Audit Policy</a:t>
                </a:r>
              </a:p>
            </p:txBody>
          </p:sp>
          <p:sp>
            <p:nvSpPr>
              <p:cNvPr id="72733" name="Rectangle 29"/>
              <p:cNvSpPr>
                <a:spLocks noChangeArrowheads="1"/>
              </p:cNvSpPr>
              <p:nvPr/>
            </p:nvSpPr>
            <p:spPr bwMode="auto">
              <a:xfrm>
                <a:off x="385" y="3513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Origin </a:t>
                </a:r>
              </a:p>
            </p:txBody>
          </p:sp>
        </p:grpSp>
      </p:grpSp>
      <p:sp>
        <p:nvSpPr>
          <p:cNvPr id="72735" name="Rectangle 31"/>
          <p:cNvSpPr>
            <a:spLocks noChangeArrowheads="1"/>
          </p:cNvSpPr>
          <p:nvPr/>
        </p:nvSpPr>
        <p:spPr bwMode="auto">
          <a:xfrm>
            <a:off x="3059113" y="908050"/>
            <a:ext cx="56165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User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Logon </a:t>
            </a:r>
            <a:r>
              <a:rPr lang="ja-JP" altLang="en-US" sz="1600"/>
              <a:t>した </a:t>
            </a:r>
            <a:r>
              <a:rPr lang="en-US" altLang="ja-JP" sz="1600"/>
              <a:t>user </a:t>
            </a:r>
            <a:r>
              <a:rPr lang="ja-JP" altLang="en-US" sz="1600"/>
              <a:t>の </a:t>
            </a:r>
            <a:r>
              <a:rPr lang="en-US" altLang="ja-JP" sz="1600"/>
              <a:t>SID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Groups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Logon </a:t>
            </a:r>
            <a:r>
              <a:rPr lang="ja-JP" altLang="en-US" sz="1600"/>
              <a:t>した </a:t>
            </a:r>
            <a:r>
              <a:rPr lang="en-US" altLang="ja-JP" sz="1600"/>
              <a:t>user </a:t>
            </a:r>
            <a:r>
              <a:rPr lang="ja-JP" altLang="en-US" sz="1600"/>
              <a:t>が所属する </a:t>
            </a:r>
            <a:r>
              <a:rPr lang="en-US" altLang="ja-JP" sz="1600"/>
              <a:t>group SID </a:t>
            </a:r>
            <a:r>
              <a:rPr lang="ja-JP" altLang="en-US" sz="1600"/>
              <a:t>の </a:t>
            </a:r>
            <a:r>
              <a:rPr lang="en-US" altLang="ja-JP" sz="1600"/>
              <a:t>list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Privileges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Logon </a:t>
            </a:r>
            <a:r>
              <a:rPr lang="ja-JP" altLang="en-US" sz="1600"/>
              <a:t>した </a:t>
            </a:r>
            <a:r>
              <a:rPr lang="en-US" altLang="ja-JP" sz="1600"/>
              <a:t>user </a:t>
            </a:r>
            <a:r>
              <a:rPr lang="ja-JP" altLang="en-US" sz="1600"/>
              <a:t>が所持している特権 </a:t>
            </a:r>
            <a:r>
              <a:rPr lang="en-US" altLang="ja-JP" sz="1600"/>
              <a:t>(privileges)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Default Owner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Object </a:t>
            </a:r>
            <a:r>
              <a:rPr lang="ja-JP" altLang="en-US" sz="1600"/>
              <a:t>を生成するときに使用される </a:t>
            </a:r>
            <a:r>
              <a:rPr lang="en-US" altLang="ja-JP" sz="1600"/>
              <a:t>default owner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Primary Group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Logon </a:t>
            </a:r>
            <a:r>
              <a:rPr lang="ja-JP" altLang="en-US" sz="1600"/>
              <a:t>した </a:t>
            </a:r>
            <a:r>
              <a:rPr lang="en-US" altLang="ja-JP" sz="1600"/>
              <a:t>user </a:t>
            </a:r>
            <a:r>
              <a:rPr lang="ja-JP" altLang="en-US" sz="1600"/>
              <a:t>が所属する </a:t>
            </a:r>
            <a:r>
              <a:rPr lang="en-US" altLang="ja-JP" sz="1600"/>
              <a:t>primary group SID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200"/>
              <a:t>※ POSIX sub system </a:t>
            </a:r>
            <a:r>
              <a:rPr lang="ja-JP" altLang="en-US" sz="1200"/>
              <a:t>でのみ使用</a:t>
            </a:r>
            <a:endParaRPr lang="en-US" altLang="ja-JP" sz="1200"/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Default DACL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Object </a:t>
            </a:r>
            <a:r>
              <a:rPr lang="ja-JP" altLang="en-US" sz="1600"/>
              <a:t>を生成するときに使用される </a:t>
            </a:r>
            <a:r>
              <a:rPr lang="en-US" altLang="ja-JP" sz="1600"/>
              <a:t>default DACL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Source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Access token </a:t>
            </a:r>
            <a:r>
              <a:rPr lang="ja-JP" altLang="en-US" sz="1600"/>
              <a:t>の生成元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(Session Manager, LAN Manager </a:t>
            </a:r>
            <a:r>
              <a:rPr lang="ja-JP" altLang="en-US" sz="1600"/>
              <a:t>等</a:t>
            </a:r>
            <a:r>
              <a:rPr lang="en-US" altLang="ja-JP" sz="1600"/>
              <a:t>)</a:t>
            </a:r>
            <a:endParaRPr lang="en-US" altLang="ja-JP" sz="2000"/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27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7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27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27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27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27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27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27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27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27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27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27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27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727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27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727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token </a:t>
            </a:r>
            <a:r>
              <a:rPr lang="ja-JP" altLang="en-US" smtClean="0"/>
              <a:t>の内部構造 </a:t>
            </a:r>
            <a:r>
              <a:rPr lang="en-US" altLang="ja-JP" smtClean="0"/>
              <a:t>2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3132138" y="908050"/>
            <a:ext cx="547211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Type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Access token </a:t>
            </a:r>
            <a:r>
              <a:rPr lang="ja-JP" altLang="en-US" sz="1600"/>
              <a:t>の種類 </a:t>
            </a:r>
            <a:r>
              <a:rPr lang="en-US" altLang="ja-JP" sz="1600"/>
              <a:t>(primary or impersonation)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Impersonation Level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ja-JP" altLang="en-US" sz="1600"/>
              <a:t>偽装の種類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Statistics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ja-JP" altLang="en-US" sz="1600"/>
              <a:t>いろんな情報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Restricted SIDs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Group SID </a:t>
            </a:r>
            <a:r>
              <a:rPr lang="ja-JP" altLang="en-US" sz="1600"/>
              <a:t>を制限するために使用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Session ID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Session ID</a:t>
            </a:r>
            <a:endParaRPr lang="en-US" altLang="ja-JP" sz="1200"/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Session Reference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ja-JP" altLang="en-US" sz="1600"/>
              <a:t>予約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Sandbox Insert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en-US" altLang="ja-JP" sz="1600"/>
              <a:t>SANDBOX_INERT flag </a:t>
            </a:r>
            <a:r>
              <a:rPr lang="ja-JP" altLang="en-US" sz="1600"/>
              <a:t>用</a:t>
            </a:r>
          </a:p>
        </p:txBody>
      </p:sp>
      <p:grpSp>
        <p:nvGrpSpPr>
          <p:cNvPr id="73754" name="Group 26"/>
          <p:cNvGrpSpPr>
            <a:grpSpLocks/>
          </p:cNvGrpSpPr>
          <p:nvPr/>
        </p:nvGrpSpPr>
        <p:grpSpPr bwMode="auto">
          <a:xfrm>
            <a:off x="395288" y="908050"/>
            <a:ext cx="2519362" cy="5184775"/>
            <a:chOff x="273" y="572"/>
            <a:chExt cx="1587" cy="3266"/>
          </a:xfrm>
        </p:grpSpPr>
        <p:grpSp>
          <p:nvGrpSpPr>
            <p:cNvPr id="73755" name="Group 27"/>
            <p:cNvGrpSpPr>
              <a:grpSpLocks/>
            </p:cNvGrpSpPr>
            <p:nvPr/>
          </p:nvGrpSpPr>
          <p:grpSpPr bwMode="auto">
            <a:xfrm>
              <a:off x="273" y="572"/>
              <a:ext cx="1587" cy="3266"/>
              <a:chOff x="250" y="1793"/>
              <a:chExt cx="1587" cy="1953"/>
            </a:xfrm>
          </p:grpSpPr>
          <p:sp>
            <p:nvSpPr>
              <p:cNvPr id="73756" name="Rectangle 28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99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3757" name="Text Box 29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1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Access token</a:t>
                </a:r>
              </a:p>
            </p:txBody>
          </p:sp>
        </p:grpSp>
        <p:grpSp>
          <p:nvGrpSpPr>
            <p:cNvPr id="73758" name="Group 30"/>
            <p:cNvGrpSpPr>
              <a:grpSpLocks/>
            </p:cNvGrpSpPr>
            <p:nvPr/>
          </p:nvGrpSpPr>
          <p:grpSpPr bwMode="auto">
            <a:xfrm>
              <a:off x="385" y="852"/>
              <a:ext cx="1361" cy="2850"/>
              <a:chOff x="385" y="799"/>
              <a:chExt cx="1361" cy="2850"/>
            </a:xfrm>
          </p:grpSpPr>
          <p:sp>
            <p:nvSpPr>
              <p:cNvPr id="73759" name="Rectangle 31"/>
              <p:cNvSpPr>
                <a:spLocks noChangeArrowheads="1"/>
              </p:cNvSpPr>
              <p:nvPr/>
            </p:nvSpPr>
            <p:spPr bwMode="auto">
              <a:xfrm>
                <a:off x="386" y="174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DACL</a:t>
                </a:r>
              </a:p>
            </p:txBody>
          </p:sp>
          <p:sp>
            <p:nvSpPr>
              <p:cNvPr id="73760" name="Rectangle 32"/>
              <p:cNvSpPr>
                <a:spLocks noChangeArrowheads="1"/>
              </p:cNvSpPr>
              <p:nvPr/>
            </p:nvSpPr>
            <p:spPr bwMode="auto">
              <a:xfrm>
                <a:off x="386" y="2016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Source</a:t>
                </a:r>
              </a:p>
            </p:txBody>
          </p:sp>
          <p:sp>
            <p:nvSpPr>
              <p:cNvPr id="73761" name="Rectangle 33"/>
              <p:cNvSpPr>
                <a:spLocks noChangeArrowheads="1"/>
              </p:cNvSpPr>
              <p:nvPr/>
            </p:nvSpPr>
            <p:spPr bwMode="auto">
              <a:xfrm>
                <a:off x="386" y="160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Primary Group</a:t>
                </a:r>
              </a:p>
            </p:txBody>
          </p:sp>
          <p:sp>
            <p:nvSpPr>
              <p:cNvPr id="73762" name="Rectangle 34"/>
              <p:cNvSpPr>
                <a:spLocks noChangeArrowheads="1"/>
              </p:cNvSpPr>
              <p:nvPr/>
            </p:nvSpPr>
            <p:spPr bwMode="auto">
              <a:xfrm>
                <a:off x="386" y="147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Owner</a:t>
                </a:r>
              </a:p>
            </p:txBody>
          </p:sp>
          <p:sp>
            <p:nvSpPr>
              <p:cNvPr id="73763" name="Rectangle 35"/>
              <p:cNvSpPr>
                <a:spLocks noChangeArrowheads="1"/>
              </p:cNvSpPr>
              <p:nvPr/>
            </p:nvSpPr>
            <p:spPr bwMode="auto">
              <a:xfrm>
                <a:off x="386" y="79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User</a:t>
                </a:r>
              </a:p>
            </p:txBody>
          </p:sp>
          <p:sp>
            <p:nvSpPr>
              <p:cNvPr id="73764" name="Rectangle 36"/>
              <p:cNvSpPr>
                <a:spLocks noChangeArrowheads="1"/>
              </p:cNvSpPr>
              <p:nvPr/>
            </p:nvSpPr>
            <p:spPr bwMode="auto">
              <a:xfrm>
                <a:off x="386" y="935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Groups</a:t>
                </a:r>
              </a:p>
            </p:txBody>
          </p:sp>
          <p:sp>
            <p:nvSpPr>
              <p:cNvPr id="73765" name="Rectangle 37"/>
              <p:cNvSpPr>
                <a:spLocks noChangeArrowheads="1"/>
              </p:cNvSpPr>
              <p:nvPr/>
            </p:nvSpPr>
            <p:spPr bwMode="auto">
              <a:xfrm>
                <a:off x="386" y="1200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Privileges</a:t>
                </a:r>
              </a:p>
            </p:txBody>
          </p:sp>
          <p:sp>
            <p:nvSpPr>
              <p:cNvPr id="73766" name="Rectangle 38"/>
              <p:cNvSpPr>
                <a:spLocks noChangeArrowheads="1"/>
              </p:cNvSpPr>
              <p:nvPr/>
            </p:nvSpPr>
            <p:spPr bwMode="auto">
              <a:xfrm>
                <a:off x="385" y="215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Type</a:t>
                </a:r>
              </a:p>
            </p:txBody>
          </p:sp>
          <p:sp>
            <p:nvSpPr>
              <p:cNvPr id="73767" name="Rectangle 39"/>
              <p:cNvSpPr>
                <a:spLocks noChangeArrowheads="1"/>
              </p:cNvSpPr>
              <p:nvPr/>
            </p:nvSpPr>
            <p:spPr bwMode="auto">
              <a:xfrm>
                <a:off x="386" y="228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Impersonation Level</a:t>
                </a:r>
              </a:p>
            </p:txBody>
          </p:sp>
          <p:sp>
            <p:nvSpPr>
              <p:cNvPr id="73768" name="Rectangle 40"/>
              <p:cNvSpPr>
                <a:spLocks noChangeArrowheads="1"/>
              </p:cNvSpPr>
              <p:nvPr/>
            </p:nvSpPr>
            <p:spPr bwMode="auto">
              <a:xfrm>
                <a:off x="385" y="242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Statistics</a:t>
                </a:r>
              </a:p>
            </p:txBody>
          </p:sp>
          <p:sp>
            <p:nvSpPr>
              <p:cNvPr id="73769" name="Rectangle 41"/>
              <p:cNvSpPr>
                <a:spLocks noChangeArrowheads="1"/>
              </p:cNvSpPr>
              <p:nvPr/>
            </p:nvSpPr>
            <p:spPr bwMode="auto">
              <a:xfrm>
                <a:off x="385" y="2696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Restricted SIDs</a:t>
                </a:r>
              </a:p>
            </p:txBody>
          </p:sp>
          <p:sp>
            <p:nvSpPr>
              <p:cNvPr id="73770" name="Rectangle 42"/>
              <p:cNvSpPr>
                <a:spLocks noChangeArrowheads="1"/>
              </p:cNvSpPr>
              <p:nvPr/>
            </p:nvSpPr>
            <p:spPr bwMode="auto">
              <a:xfrm>
                <a:off x="385" y="296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ID</a:t>
                </a:r>
              </a:p>
            </p:txBody>
          </p:sp>
          <p:sp>
            <p:nvSpPr>
              <p:cNvPr id="73771" name="Rectangle 43"/>
              <p:cNvSpPr>
                <a:spLocks noChangeArrowheads="1"/>
              </p:cNvSpPr>
              <p:nvPr/>
            </p:nvSpPr>
            <p:spPr bwMode="auto">
              <a:xfrm>
                <a:off x="385" y="3105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Reference</a:t>
                </a:r>
              </a:p>
            </p:txBody>
          </p:sp>
          <p:sp>
            <p:nvSpPr>
              <p:cNvPr id="73772" name="Rectangle 44"/>
              <p:cNvSpPr>
                <a:spLocks noChangeArrowheads="1"/>
              </p:cNvSpPr>
              <p:nvPr/>
            </p:nvSpPr>
            <p:spPr bwMode="auto">
              <a:xfrm>
                <a:off x="385" y="3241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Sandbox Insert</a:t>
                </a:r>
              </a:p>
            </p:txBody>
          </p:sp>
          <p:sp>
            <p:nvSpPr>
              <p:cNvPr id="73773" name="Rectangle 45"/>
              <p:cNvSpPr>
                <a:spLocks noChangeArrowheads="1"/>
              </p:cNvSpPr>
              <p:nvPr/>
            </p:nvSpPr>
            <p:spPr bwMode="auto">
              <a:xfrm>
                <a:off x="385" y="3377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Audit Policy</a:t>
                </a:r>
              </a:p>
            </p:txBody>
          </p:sp>
          <p:sp>
            <p:nvSpPr>
              <p:cNvPr id="73774" name="Rectangle 46"/>
              <p:cNvSpPr>
                <a:spLocks noChangeArrowheads="1"/>
              </p:cNvSpPr>
              <p:nvPr/>
            </p:nvSpPr>
            <p:spPr bwMode="auto">
              <a:xfrm>
                <a:off x="385" y="3513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Origin 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37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37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37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37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737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37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375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375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375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token </a:t>
            </a:r>
            <a:r>
              <a:rPr lang="ja-JP" altLang="en-US" smtClean="0"/>
              <a:t>の内部構造 </a:t>
            </a:r>
            <a:r>
              <a:rPr lang="en-US" altLang="ja-JP" smtClean="0"/>
              <a:t>3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2987675" y="1052513"/>
            <a:ext cx="554037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Audit Policy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ja-JP" altLang="en-US" sz="1600"/>
              <a:t>予約</a:t>
            </a:r>
          </a:p>
          <a:p>
            <a:pPr marL="342900" indent="-342900" algn="l" eaLnBrk="0" hangingPunct="0">
              <a:spcBef>
                <a:spcPct val="20000"/>
              </a:spcBef>
              <a:buFontTx/>
              <a:buChar char="•"/>
            </a:pPr>
            <a:r>
              <a:rPr lang="en-US" altLang="ja-JP" sz="1800"/>
              <a:t>Origin</a:t>
            </a:r>
          </a:p>
          <a:p>
            <a:pPr marL="742950" lvl="1" indent="-285750" algn="l" eaLnBrk="0" hangingPunct="0">
              <a:spcBef>
                <a:spcPct val="20000"/>
              </a:spcBef>
            </a:pPr>
            <a:r>
              <a:rPr lang="ja-JP" altLang="en-US" sz="1600"/>
              <a:t>元の </a:t>
            </a:r>
            <a:r>
              <a:rPr lang="en-US" altLang="ja-JP" sz="1600"/>
              <a:t>logon session ID (Windows Server 2003 </a:t>
            </a:r>
            <a:r>
              <a:rPr lang="ja-JP" altLang="en-US" sz="1600"/>
              <a:t>以降</a:t>
            </a:r>
            <a:r>
              <a:rPr lang="en-US" altLang="ja-JP" sz="1600"/>
              <a:t>)</a:t>
            </a:r>
            <a:endParaRPr lang="ja-JP" altLang="en-US" sz="1600"/>
          </a:p>
        </p:txBody>
      </p:sp>
      <p:grpSp>
        <p:nvGrpSpPr>
          <p:cNvPr id="74757" name="Group 5"/>
          <p:cNvGrpSpPr>
            <a:grpSpLocks/>
          </p:cNvGrpSpPr>
          <p:nvPr/>
        </p:nvGrpSpPr>
        <p:grpSpPr bwMode="auto">
          <a:xfrm>
            <a:off x="395288" y="908050"/>
            <a:ext cx="2519362" cy="5184775"/>
            <a:chOff x="273" y="572"/>
            <a:chExt cx="1587" cy="3266"/>
          </a:xfrm>
        </p:grpSpPr>
        <p:grpSp>
          <p:nvGrpSpPr>
            <p:cNvPr id="74758" name="Group 6"/>
            <p:cNvGrpSpPr>
              <a:grpSpLocks/>
            </p:cNvGrpSpPr>
            <p:nvPr/>
          </p:nvGrpSpPr>
          <p:grpSpPr bwMode="auto">
            <a:xfrm>
              <a:off x="273" y="572"/>
              <a:ext cx="1587" cy="3266"/>
              <a:chOff x="250" y="1793"/>
              <a:chExt cx="1587" cy="1953"/>
            </a:xfrm>
          </p:grpSpPr>
          <p:sp>
            <p:nvSpPr>
              <p:cNvPr id="74759" name="Rectangle 7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99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74760" name="Text Box 8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1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Access token</a:t>
                </a:r>
              </a:p>
            </p:txBody>
          </p:sp>
        </p:grpSp>
        <p:grpSp>
          <p:nvGrpSpPr>
            <p:cNvPr id="74761" name="Group 9"/>
            <p:cNvGrpSpPr>
              <a:grpSpLocks/>
            </p:cNvGrpSpPr>
            <p:nvPr/>
          </p:nvGrpSpPr>
          <p:grpSpPr bwMode="auto">
            <a:xfrm>
              <a:off x="385" y="852"/>
              <a:ext cx="1361" cy="2850"/>
              <a:chOff x="385" y="799"/>
              <a:chExt cx="1361" cy="2850"/>
            </a:xfrm>
          </p:grpSpPr>
          <p:sp>
            <p:nvSpPr>
              <p:cNvPr id="74762" name="Rectangle 10"/>
              <p:cNvSpPr>
                <a:spLocks noChangeArrowheads="1"/>
              </p:cNvSpPr>
              <p:nvPr/>
            </p:nvSpPr>
            <p:spPr bwMode="auto">
              <a:xfrm>
                <a:off x="386" y="174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DACL</a:t>
                </a:r>
              </a:p>
            </p:txBody>
          </p:sp>
          <p:sp>
            <p:nvSpPr>
              <p:cNvPr id="74763" name="Rectangle 11"/>
              <p:cNvSpPr>
                <a:spLocks noChangeArrowheads="1"/>
              </p:cNvSpPr>
              <p:nvPr/>
            </p:nvSpPr>
            <p:spPr bwMode="auto">
              <a:xfrm>
                <a:off x="386" y="2016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Source</a:t>
                </a:r>
              </a:p>
            </p:txBody>
          </p:sp>
          <p:sp>
            <p:nvSpPr>
              <p:cNvPr id="74764" name="Rectangle 12"/>
              <p:cNvSpPr>
                <a:spLocks noChangeArrowheads="1"/>
              </p:cNvSpPr>
              <p:nvPr/>
            </p:nvSpPr>
            <p:spPr bwMode="auto">
              <a:xfrm>
                <a:off x="386" y="160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Primary Group</a:t>
                </a:r>
              </a:p>
            </p:txBody>
          </p:sp>
          <p:sp>
            <p:nvSpPr>
              <p:cNvPr id="74765" name="Rectangle 13"/>
              <p:cNvSpPr>
                <a:spLocks noChangeArrowheads="1"/>
              </p:cNvSpPr>
              <p:nvPr/>
            </p:nvSpPr>
            <p:spPr bwMode="auto">
              <a:xfrm>
                <a:off x="386" y="147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Default Owner</a:t>
                </a:r>
              </a:p>
            </p:txBody>
          </p:sp>
          <p:sp>
            <p:nvSpPr>
              <p:cNvPr id="74766" name="Rectangle 14"/>
              <p:cNvSpPr>
                <a:spLocks noChangeArrowheads="1"/>
              </p:cNvSpPr>
              <p:nvPr/>
            </p:nvSpPr>
            <p:spPr bwMode="auto">
              <a:xfrm>
                <a:off x="386" y="79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User</a:t>
                </a:r>
              </a:p>
            </p:txBody>
          </p:sp>
          <p:sp>
            <p:nvSpPr>
              <p:cNvPr id="74767" name="Rectangle 15"/>
              <p:cNvSpPr>
                <a:spLocks noChangeArrowheads="1"/>
              </p:cNvSpPr>
              <p:nvPr/>
            </p:nvSpPr>
            <p:spPr bwMode="auto">
              <a:xfrm>
                <a:off x="386" y="935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Groups</a:t>
                </a:r>
              </a:p>
            </p:txBody>
          </p:sp>
          <p:sp>
            <p:nvSpPr>
              <p:cNvPr id="74768" name="Rectangle 16"/>
              <p:cNvSpPr>
                <a:spLocks noChangeArrowheads="1"/>
              </p:cNvSpPr>
              <p:nvPr/>
            </p:nvSpPr>
            <p:spPr bwMode="auto">
              <a:xfrm>
                <a:off x="386" y="1200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Privileges</a:t>
                </a:r>
              </a:p>
            </p:txBody>
          </p:sp>
          <p:sp>
            <p:nvSpPr>
              <p:cNvPr id="74769" name="Rectangle 17"/>
              <p:cNvSpPr>
                <a:spLocks noChangeArrowheads="1"/>
              </p:cNvSpPr>
              <p:nvPr/>
            </p:nvSpPr>
            <p:spPr bwMode="auto">
              <a:xfrm>
                <a:off x="385" y="2152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Type</a:t>
                </a:r>
              </a:p>
            </p:txBody>
          </p:sp>
          <p:sp>
            <p:nvSpPr>
              <p:cNvPr id="74770" name="Rectangle 18"/>
              <p:cNvSpPr>
                <a:spLocks noChangeArrowheads="1"/>
              </p:cNvSpPr>
              <p:nvPr/>
            </p:nvSpPr>
            <p:spPr bwMode="auto">
              <a:xfrm>
                <a:off x="386" y="2288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Impersonation Level</a:t>
                </a:r>
              </a:p>
            </p:txBody>
          </p:sp>
          <p:sp>
            <p:nvSpPr>
              <p:cNvPr id="74771" name="Rectangle 19"/>
              <p:cNvSpPr>
                <a:spLocks noChangeArrowheads="1"/>
              </p:cNvSpPr>
              <p:nvPr/>
            </p:nvSpPr>
            <p:spPr bwMode="auto">
              <a:xfrm>
                <a:off x="385" y="2424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Statistics</a:t>
                </a:r>
              </a:p>
            </p:txBody>
          </p:sp>
          <p:sp>
            <p:nvSpPr>
              <p:cNvPr id="74772" name="Rectangle 20"/>
              <p:cNvSpPr>
                <a:spLocks noChangeArrowheads="1"/>
              </p:cNvSpPr>
              <p:nvPr/>
            </p:nvSpPr>
            <p:spPr bwMode="auto">
              <a:xfrm>
                <a:off x="385" y="2696"/>
                <a:ext cx="1360" cy="27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Restricted SIDs</a:t>
                </a:r>
              </a:p>
            </p:txBody>
          </p:sp>
          <p:sp>
            <p:nvSpPr>
              <p:cNvPr id="74773" name="Rectangle 21"/>
              <p:cNvSpPr>
                <a:spLocks noChangeArrowheads="1"/>
              </p:cNvSpPr>
              <p:nvPr/>
            </p:nvSpPr>
            <p:spPr bwMode="auto">
              <a:xfrm>
                <a:off x="385" y="2969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ID</a:t>
                </a:r>
              </a:p>
            </p:txBody>
          </p:sp>
          <p:sp>
            <p:nvSpPr>
              <p:cNvPr id="74774" name="Rectangle 22"/>
              <p:cNvSpPr>
                <a:spLocks noChangeArrowheads="1"/>
              </p:cNvSpPr>
              <p:nvPr/>
            </p:nvSpPr>
            <p:spPr bwMode="auto">
              <a:xfrm>
                <a:off x="385" y="3105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Session Reference</a:t>
                </a:r>
              </a:p>
            </p:txBody>
          </p:sp>
          <p:sp>
            <p:nvSpPr>
              <p:cNvPr id="74775" name="Rectangle 23"/>
              <p:cNvSpPr>
                <a:spLocks noChangeArrowheads="1"/>
              </p:cNvSpPr>
              <p:nvPr/>
            </p:nvSpPr>
            <p:spPr bwMode="auto">
              <a:xfrm>
                <a:off x="385" y="3241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Sandbox Insert</a:t>
                </a:r>
              </a:p>
            </p:txBody>
          </p:sp>
          <p:sp>
            <p:nvSpPr>
              <p:cNvPr id="74776" name="Rectangle 24"/>
              <p:cNvSpPr>
                <a:spLocks noChangeArrowheads="1"/>
              </p:cNvSpPr>
              <p:nvPr/>
            </p:nvSpPr>
            <p:spPr bwMode="auto">
              <a:xfrm>
                <a:off x="385" y="3377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Audit Policy</a:t>
                </a:r>
              </a:p>
            </p:txBody>
          </p:sp>
          <p:sp>
            <p:nvSpPr>
              <p:cNvPr id="74777" name="Rectangle 25"/>
              <p:cNvSpPr>
                <a:spLocks noChangeArrowheads="1"/>
              </p:cNvSpPr>
              <p:nvPr/>
            </p:nvSpPr>
            <p:spPr bwMode="auto">
              <a:xfrm>
                <a:off x="385" y="3513"/>
                <a:ext cx="1360" cy="136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600" b="1"/>
                  <a:t>Origin </a:t>
                </a:r>
              </a:p>
            </p:txBody>
          </p:sp>
        </p:grpSp>
      </p:grpSp>
      <p:sp>
        <p:nvSpPr>
          <p:cNvPr id="74778" name="Text Box 26"/>
          <p:cNvSpPr txBox="1">
            <a:spLocks noChangeArrowheads="1"/>
          </p:cNvSpPr>
          <p:nvPr/>
        </p:nvSpPr>
        <p:spPr bwMode="auto">
          <a:xfrm>
            <a:off x="3132138" y="2636838"/>
            <a:ext cx="5543550" cy="1741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800"/>
              <a:t>だらだらと長く書きましたが、おぼえてほしいのはこれ以降で説明する </a:t>
            </a:r>
            <a:r>
              <a:rPr lang="en-US" altLang="ja-JP" sz="1800"/>
              <a:t>User</a:t>
            </a:r>
            <a:r>
              <a:rPr lang="ja-JP" altLang="en-US" sz="1800"/>
              <a:t>、 </a:t>
            </a:r>
            <a:r>
              <a:rPr lang="en-US" altLang="ja-JP" sz="1800"/>
              <a:t>Groups </a:t>
            </a:r>
            <a:r>
              <a:rPr lang="ja-JP" altLang="en-US" sz="1800"/>
              <a:t>および </a:t>
            </a:r>
            <a:r>
              <a:rPr lang="en-US" altLang="ja-JP" sz="1800"/>
              <a:t>Privileges </a:t>
            </a:r>
            <a:r>
              <a:rPr lang="ja-JP" altLang="en-US" sz="1800"/>
              <a:t>です。</a:t>
            </a:r>
          </a:p>
          <a:p>
            <a:pPr algn="l">
              <a:spcBef>
                <a:spcPct val="50000"/>
              </a:spcBef>
            </a:pPr>
            <a:r>
              <a:rPr lang="ja-JP" altLang="en-US" sz="1800"/>
              <a:t>それ以外はとりあえずおぼえなくとも大丈夫です。</a:t>
            </a:r>
          </a:p>
          <a:p>
            <a:pPr algn="l">
              <a:spcBef>
                <a:spcPct val="50000"/>
              </a:spcBef>
            </a:pPr>
            <a:r>
              <a:rPr lang="ja-JP" altLang="en-US" sz="1800"/>
              <a:t>んなんじゃ満足できないという人は </a:t>
            </a:r>
            <a:r>
              <a:rPr lang="en-US" altLang="ja-JP" sz="1800"/>
              <a:t>MSDN </a:t>
            </a:r>
            <a:r>
              <a:rPr lang="ja-JP" altLang="en-US" sz="1800"/>
              <a:t>で該当の箇所 </a:t>
            </a:r>
            <a:r>
              <a:rPr lang="en-US" altLang="ja-JP" sz="1800"/>
              <a:t>(GetTokenInformation </a:t>
            </a:r>
            <a:r>
              <a:rPr lang="ja-JP" altLang="en-US" sz="1800"/>
              <a:t>等</a:t>
            </a:r>
            <a:r>
              <a:rPr lang="en-US" altLang="ja-JP" sz="1800"/>
              <a:t>) </a:t>
            </a:r>
            <a:r>
              <a:rPr lang="ja-JP" altLang="en-US" sz="1800"/>
              <a:t>を読んでください。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4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4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7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47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78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Groups (Access Tokens)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1052513"/>
            <a:ext cx="5616575" cy="3529012"/>
          </a:xfrm>
        </p:spPr>
        <p:txBody>
          <a:bodyPr/>
          <a:lstStyle/>
          <a:p>
            <a:r>
              <a:rPr lang="ja-JP" altLang="en-US" smtClean="0"/>
              <a:t>対象の </a:t>
            </a:r>
            <a:r>
              <a:rPr lang="en-US" altLang="ja-JP" smtClean="0"/>
              <a:t>user </a:t>
            </a:r>
            <a:r>
              <a:rPr lang="ja-JP" altLang="en-US" smtClean="0"/>
              <a:t>が所属している </a:t>
            </a:r>
            <a:r>
              <a:rPr lang="en-US" altLang="ja-JP" smtClean="0"/>
              <a:t>group </a:t>
            </a:r>
            <a:r>
              <a:rPr lang="ja-JP" altLang="en-US" smtClean="0"/>
              <a:t>の </a:t>
            </a:r>
            <a:r>
              <a:rPr lang="en-US" altLang="ja-JP" smtClean="0"/>
              <a:t>SID </a:t>
            </a:r>
            <a:r>
              <a:rPr lang="ja-JP" altLang="en-US" smtClean="0"/>
              <a:t>が展開されて格納される</a:t>
            </a:r>
          </a:p>
          <a:p>
            <a:endParaRPr lang="ja-JP" altLang="en-US" smtClean="0"/>
          </a:p>
          <a:p>
            <a:r>
              <a:rPr lang="ja-JP" altLang="en-US" smtClean="0"/>
              <a:t>格納される </a:t>
            </a:r>
            <a:r>
              <a:rPr lang="en-US" altLang="ja-JP" smtClean="0"/>
              <a:t>group </a:t>
            </a:r>
            <a:r>
              <a:rPr lang="ja-JP" altLang="en-US" smtClean="0"/>
              <a:t>は </a:t>
            </a:r>
            <a:r>
              <a:rPr lang="en-US" altLang="ja-JP" smtClean="0"/>
              <a:t>user </a:t>
            </a:r>
            <a:r>
              <a:rPr lang="ja-JP" altLang="en-US" smtClean="0"/>
              <a:t>の管理画面で確認できる静的なもののほか </a:t>
            </a:r>
            <a:r>
              <a:rPr lang="en-US" altLang="ja-JP" smtClean="0"/>
              <a:t>logon type </a:t>
            </a:r>
            <a:r>
              <a:rPr lang="ja-JP" altLang="en-US" smtClean="0"/>
              <a:t>等によって動的に割り当てられるものも含まれる</a:t>
            </a:r>
          </a:p>
          <a:p>
            <a:pPr lvl="1">
              <a:buFontTx/>
              <a:buNone/>
            </a:pPr>
            <a:r>
              <a:rPr lang="en-US" altLang="ja-JP" smtClean="0"/>
              <a:t>Interactive, Network, Batch, Service </a:t>
            </a:r>
            <a:r>
              <a:rPr lang="ja-JP" altLang="en-US" smtClean="0"/>
              <a:t>等</a:t>
            </a:r>
          </a:p>
        </p:txBody>
      </p:sp>
      <p:grpSp>
        <p:nvGrpSpPr>
          <p:cNvPr id="54320" name="Group 48"/>
          <p:cNvGrpSpPr>
            <a:grpSpLocks/>
          </p:cNvGrpSpPr>
          <p:nvPr/>
        </p:nvGrpSpPr>
        <p:grpSpPr bwMode="auto">
          <a:xfrm>
            <a:off x="395288" y="981075"/>
            <a:ext cx="2519362" cy="2449513"/>
            <a:chOff x="249" y="1207"/>
            <a:chExt cx="1587" cy="1543"/>
          </a:xfrm>
        </p:grpSpPr>
        <p:grpSp>
          <p:nvGrpSpPr>
            <p:cNvPr id="54277" name="Group 5"/>
            <p:cNvGrpSpPr>
              <a:grpSpLocks/>
            </p:cNvGrpSpPr>
            <p:nvPr/>
          </p:nvGrpSpPr>
          <p:grpSpPr bwMode="auto">
            <a:xfrm>
              <a:off x="249" y="1207"/>
              <a:ext cx="1587" cy="1543"/>
              <a:chOff x="250" y="1793"/>
              <a:chExt cx="1587" cy="1953"/>
            </a:xfrm>
          </p:grpSpPr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99CC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279" name="Text Box 7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2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 b="1"/>
                  <a:t>Groups</a:t>
                </a:r>
              </a:p>
            </p:txBody>
          </p:sp>
        </p:grpSp>
        <p:grpSp>
          <p:nvGrpSpPr>
            <p:cNvPr id="54319" name="Group 47"/>
            <p:cNvGrpSpPr>
              <a:grpSpLocks/>
            </p:cNvGrpSpPr>
            <p:nvPr/>
          </p:nvGrpSpPr>
          <p:grpSpPr bwMode="auto">
            <a:xfrm>
              <a:off x="354" y="1527"/>
              <a:ext cx="1362" cy="1223"/>
              <a:chOff x="354" y="1980"/>
              <a:chExt cx="1362" cy="1223"/>
            </a:xfrm>
          </p:grpSpPr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354" y="1980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SID</a:t>
                </a:r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356" y="2205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SID</a:t>
                </a:r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54" y="2432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SID</a:t>
                </a:r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56" y="2659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SID</a:t>
                </a:r>
              </a:p>
            </p:txBody>
          </p:sp>
          <p:sp>
            <p:nvSpPr>
              <p:cNvPr id="54317" name="Text Box 45"/>
              <p:cNvSpPr txBox="1">
                <a:spLocks noChangeArrowheads="1"/>
              </p:cNvSpPr>
              <p:nvPr/>
            </p:nvSpPr>
            <p:spPr bwMode="auto">
              <a:xfrm>
                <a:off x="930" y="2886"/>
                <a:ext cx="289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1800"/>
                  <a:t>…</a:t>
                </a:r>
              </a:p>
            </p:txBody>
          </p:sp>
        </p:grpSp>
      </p:grpSp>
      <p:grpSp>
        <p:nvGrpSpPr>
          <p:cNvPr id="54323" name="Group 51"/>
          <p:cNvGrpSpPr>
            <a:grpSpLocks/>
          </p:cNvGrpSpPr>
          <p:nvPr/>
        </p:nvGrpSpPr>
        <p:grpSpPr bwMode="auto">
          <a:xfrm>
            <a:off x="395288" y="3573463"/>
            <a:ext cx="2519362" cy="2449512"/>
            <a:chOff x="249" y="1207"/>
            <a:chExt cx="1587" cy="1543"/>
          </a:xfrm>
        </p:grpSpPr>
        <p:grpSp>
          <p:nvGrpSpPr>
            <p:cNvPr id="54324" name="Group 52"/>
            <p:cNvGrpSpPr>
              <a:grpSpLocks/>
            </p:cNvGrpSpPr>
            <p:nvPr/>
          </p:nvGrpSpPr>
          <p:grpSpPr bwMode="auto">
            <a:xfrm>
              <a:off x="249" y="1207"/>
              <a:ext cx="1587" cy="1543"/>
              <a:chOff x="250" y="1793"/>
              <a:chExt cx="1587" cy="1953"/>
            </a:xfrm>
          </p:grpSpPr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CC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4326" name="Text Box 54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2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 b="1"/>
                  <a:t>Groups </a:t>
                </a:r>
                <a:r>
                  <a:rPr lang="ja-JP" altLang="en-US" sz="1800" b="1"/>
                  <a:t>の例</a:t>
                </a:r>
              </a:p>
            </p:txBody>
          </p:sp>
        </p:grpSp>
        <p:grpSp>
          <p:nvGrpSpPr>
            <p:cNvPr id="54327" name="Group 55"/>
            <p:cNvGrpSpPr>
              <a:grpSpLocks/>
            </p:cNvGrpSpPr>
            <p:nvPr/>
          </p:nvGrpSpPr>
          <p:grpSpPr bwMode="auto">
            <a:xfrm>
              <a:off x="354" y="1527"/>
              <a:ext cx="1362" cy="1223"/>
              <a:chOff x="354" y="1980"/>
              <a:chExt cx="1362" cy="1223"/>
            </a:xfrm>
          </p:grpSpPr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354" y="1980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Users</a:t>
                </a:r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356" y="2205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Interactive</a:t>
                </a:r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354" y="2432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Everyone</a:t>
                </a:r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356" y="2659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LOCAL</a:t>
                </a:r>
              </a:p>
            </p:txBody>
          </p:sp>
          <p:sp>
            <p:nvSpPr>
              <p:cNvPr id="54332" name="Text Box 60"/>
              <p:cNvSpPr txBox="1">
                <a:spLocks noChangeArrowheads="1"/>
              </p:cNvSpPr>
              <p:nvPr/>
            </p:nvSpPr>
            <p:spPr bwMode="auto">
              <a:xfrm>
                <a:off x="930" y="2886"/>
                <a:ext cx="289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1800"/>
                  <a:t>…</a:t>
                </a:r>
              </a:p>
            </p:txBody>
          </p:sp>
        </p:grpSp>
      </p:grpSp>
      <p:sp>
        <p:nvSpPr>
          <p:cNvPr id="54333" name="AutoShape 61"/>
          <p:cNvSpPr>
            <a:spLocks noChangeArrowheads="1"/>
          </p:cNvSpPr>
          <p:nvPr/>
        </p:nvSpPr>
        <p:spPr bwMode="auto">
          <a:xfrm>
            <a:off x="3348038" y="4652963"/>
            <a:ext cx="3024187" cy="792162"/>
          </a:xfrm>
          <a:prstGeom prst="wedgeRoundRectCallout">
            <a:avLst>
              <a:gd name="adj1" fmla="val -70000"/>
              <a:gd name="adj2" fmla="val -55009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ja-JP" altLang="en-US" sz="1800"/>
              <a:t>実際に格納されているのは </a:t>
            </a:r>
            <a:r>
              <a:rPr lang="en-US" altLang="ja-JP" sz="1800"/>
              <a:t>SID </a:t>
            </a:r>
            <a:r>
              <a:rPr lang="ja-JP" altLang="en-US" sz="1800"/>
              <a:t>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Security descriptor (</a:t>
            </a:r>
            <a:r>
              <a:rPr lang="ja-JP" altLang="en-US" smtClean="0"/>
              <a:t>セキュリティ記述子</a:t>
            </a:r>
            <a:r>
              <a:rPr lang="en-US" altLang="ja-JP" smtClean="0"/>
              <a:t>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3575" y="1989138"/>
            <a:ext cx="5472113" cy="4137025"/>
          </a:xfrm>
        </p:spPr>
        <p:txBody>
          <a:bodyPr/>
          <a:lstStyle/>
          <a:p>
            <a:r>
              <a:rPr lang="en-US" altLang="ja-JP" sz="2000" smtClean="0"/>
              <a:t>Owner (</a:t>
            </a:r>
            <a:r>
              <a:rPr lang="ja-JP" altLang="en-US" sz="2000" smtClean="0"/>
              <a:t>所有者</a:t>
            </a:r>
            <a:r>
              <a:rPr lang="en-US" altLang="ja-JP" sz="2000" smtClean="0"/>
              <a:t>)</a:t>
            </a:r>
          </a:p>
          <a:p>
            <a:pPr lvl="1">
              <a:buFontTx/>
              <a:buNone/>
            </a:pPr>
            <a:r>
              <a:rPr lang="en-US" altLang="ja-JP" sz="1800" smtClean="0"/>
              <a:t>Object </a:t>
            </a:r>
            <a:r>
              <a:rPr lang="ja-JP" altLang="en-US" sz="1800" smtClean="0"/>
              <a:t>の </a:t>
            </a:r>
            <a:r>
              <a:rPr lang="en-US" altLang="ja-JP" sz="1800" smtClean="0"/>
              <a:t>owner SID</a:t>
            </a:r>
          </a:p>
          <a:p>
            <a:pPr lvl="1">
              <a:buFontTx/>
              <a:buNone/>
            </a:pPr>
            <a:endParaRPr lang="en-US" altLang="ja-JP" sz="1400" smtClean="0"/>
          </a:p>
          <a:p>
            <a:r>
              <a:rPr lang="en-US" altLang="ja-JP" sz="2000" smtClean="0"/>
              <a:t>Primary Group</a:t>
            </a:r>
          </a:p>
          <a:p>
            <a:pPr lvl="1">
              <a:buFontTx/>
              <a:buNone/>
            </a:pPr>
            <a:r>
              <a:rPr lang="en-US" altLang="ja-JP" sz="1800" smtClean="0"/>
              <a:t>Object </a:t>
            </a:r>
            <a:r>
              <a:rPr lang="ja-JP" altLang="en-US" sz="1800" smtClean="0"/>
              <a:t>の </a:t>
            </a:r>
            <a:r>
              <a:rPr lang="en-US" altLang="ja-JP" sz="1800" smtClean="0"/>
              <a:t>primary group SID</a:t>
            </a:r>
          </a:p>
          <a:p>
            <a:pPr lvl="1">
              <a:buFontTx/>
              <a:buNone/>
            </a:pPr>
            <a:r>
              <a:rPr lang="en-US" altLang="ja-JP" sz="1400" smtClean="0"/>
              <a:t>※ POSIX sub system </a:t>
            </a:r>
            <a:r>
              <a:rPr lang="ja-JP" altLang="en-US" sz="1400" smtClean="0"/>
              <a:t>でのみ使用</a:t>
            </a:r>
          </a:p>
          <a:p>
            <a:pPr lvl="1">
              <a:buFontTx/>
              <a:buNone/>
            </a:pPr>
            <a:endParaRPr lang="ja-JP" altLang="en-US" sz="1400" smtClean="0"/>
          </a:p>
          <a:p>
            <a:r>
              <a:rPr lang="en-US" altLang="ja-JP" sz="2000" smtClean="0"/>
              <a:t>SACL (System Access Control List)</a:t>
            </a:r>
          </a:p>
          <a:p>
            <a:pPr lvl="1">
              <a:buFontTx/>
              <a:buNone/>
            </a:pPr>
            <a:r>
              <a:rPr lang="en-US" altLang="ja-JP" sz="1800" smtClean="0"/>
              <a:t>Object </a:t>
            </a:r>
            <a:r>
              <a:rPr lang="ja-JP" altLang="en-US" sz="1800" smtClean="0"/>
              <a:t>への監査等を制御する </a:t>
            </a:r>
            <a:r>
              <a:rPr lang="en-US" altLang="ja-JP" sz="1800" smtClean="0"/>
              <a:t>list</a:t>
            </a:r>
          </a:p>
          <a:p>
            <a:pPr lvl="1">
              <a:buFontTx/>
              <a:buNone/>
            </a:pPr>
            <a:endParaRPr lang="ja-JP" altLang="en-US" sz="1400" smtClean="0"/>
          </a:p>
          <a:p>
            <a:r>
              <a:rPr lang="en-US" altLang="ja-JP" sz="2000" smtClean="0"/>
              <a:t>DACL (Discretionary Access Control List)</a:t>
            </a:r>
          </a:p>
          <a:p>
            <a:pPr lvl="1">
              <a:buFontTx/>
              <a:buNone/>
            </a:pPr>
            <a:r>
              <a:rPr lang="en-US" altLang="ja-JP" sz="1800" smtClean="0"/>
              <a:t>Object </a:t>
            </a:r>
            <a:r>
              <a:rPr lang="ja-JP" altLang="en-US" sz="1800" smtClean="0"/>
              <a:t>を扱えるか制御する </a:t>
            </a:r>
            <a:r>
              <a:rPr lang="en-US" altLang="ja-JP" sz="1800" smtClean="0"/>
              <a:t>list</a:t>
            </a:r>
          </a:p>
        </p:txBody>
      </p:sp>
      <p:grpSp>
        <p:nvGrpSpPr>
          <p:cNvPr id="26647" name="Group 23"/>
          <p:cNvGrpSpPr>
            <a:grpSpLocks/>
          </p:cNvGrpSpPr>
          <p:nvPr/>
        </p:nvGrpSpPr>
        <p:grpSpPr bwMode="auto">
          <a:xfrm>
            <a:off x="396875" y="2422525"/>
            <a:ext cx="2519363" cy="3094038"/>
            <a:chOff x="553" y="1525"/>
            <a:chExt cx="1587" cy="1949"/>
          </a:xfrm>
        </p:grpSpPr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553" y="1525"/>
              <a:ext cx="1587" cy="1949"/>
            </a:xfrm>
            <a:prstGeom prst="rect">
              <a:avLst/>
            </a:prstGeom>
            <a:solidFill>
              <a:srgbClr val="99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26636" name="Group 12"/>
            <p:cNvGrpSpPr>
              <a:grpSpLocks/>
            </p:cNvGrpSpPr>
            <p:nvPr/>
          </p:nvGrpSpPr>
          <p:grpSpPr bwMode="auto">
            <a:xfrm>
              <a:off x="657" y="1979"/>
              <a:ext cx="1361" cy="1360"/>
              <a:chOff x="793" y="1616"/>
              <a:chExt cx="1361" cy="1360"/>
            </a:xfrm>
          </p:grpSpPr>
          <p:sp>
            <p:nvSpPr>
              <p:cNvPr id="26629" name="Rectangle 5"/>
              <p:cNvSpPr>
                <a:spLocks noChangeArrowheads="1"/>
              </p:cNvSpPr>
              <p:nvPr/>
            </p:nvSpPr>
            <p:spPr bwMode="auto">
              <a:xfrm>
                <a:off x="793" y="1616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Owner</a:t>
                </a:r>
              </a:p>
            </p:txBody>
          </p:sp>
          <p:sp>
            <p:nvSpPr>
              <p:cNvPr id="26632" name="Rectangle 8"/>
              <p:cNvSpPr>
                <a:spLocks noChangeArrowheads="1"/>
              </p:cNvSpPr>
              <p:nvPr/>
            </p:nvSpPr>
            <p:spPr bwMode="auto">
              <a:xfrm>
                <a:off x="793" y="2069"/>
                <a:ext cx="1360" cy="453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SACL</a:t>
                </a:r>
              </a:p>
            </p:txBody>
          </p:sp>
          <p:sp>
            <p:nvSpPr>
              <p:cNvPr id="26633" name="Rectangle 9"/>
              <p:cNvSpPr>
                <a:spLocks noChangeArrowheads="1"/>
              </p:cNvSpPr>
              <p:nvPr/>
            </p:nvSpPr>
            <p:spPr bwMode="auto">
              <a:xfrm>
                <a:off x="793" y="2523"/>
                <a:ext cx="1360" cy="453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DACL</a:t>
                </a:r>
              </a:p>
            </p:txBody>
          </p:sp>
          <p:sp>
            <p:nvSpPr>
              <p:cNvPr id="26635" name="Rectangle 11"/>
              <p:cNvSpPr>
                <a:spLocks noChangeArrowheads="1"/>
              </p:cNvSpPr>
              <p:nvPr/>
            </p:nvSpPr>
            <p:spPr bwMode="auto">
              <a:xfrm>
                <a:off x="794" y="1842"/>
                <a:ext cx="1360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Primary Group</a:t>
                </a:r>
              </a:p>
            </p:txBody>
          </p:sp>
        </p:grpSp>
        <p:sp>
          <p:nvSpPr>
            <p:cNvPr id="26644" name="Text Box 20"/>
            <p:cNvSpPr txBox="1">
              <a:spLocks noChangeArrowheads="1"/>
            </p:cNvSpPr>
            <p:nvPr/>
          </p:nvSpPr>
          <p:spPr bwMode="auto">
            <a:xfrm>
              <a:off x="567" y="1566"/>
              <a:ext cx="140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Security descriptor</a:t>
              </a:r>
            </a:p>
          </p:txBody>
        </p:sp>
      </p:grp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3419475" y="1989138"/>
            <a:ext cx="46815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1800"/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395288" y="1071563"/>
            <a:ext cx="820896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2000"/>
              <a:t>Object </a:t>
            </a:r>
            <a:r>
              <a:rPr lang="ja-JP" altLang="en-US" sz="2000"/>
              <a:t>の </a:t>
            </a:r>
            <a:r>
              <a:rPr lang="en-US" altLang="ja-JP" sz="2000"/>
              <a:t>security information </a:t>
            </a:r>
            <a:r>
              <a:rPr lang="ja-JP" altLang="en-US" sz="2000"/>
              <a:t>が格納されている </a:t>
            </a:r>
            <a:r>
              <a:rPr lang="en-US" altLang="ja-JP" sz="2000"/>
              <a:t>security descriptor </a:t>
            </a:r>
            <a:r>
              <a:rPr lang="ja-JP" altLang="en-US" sz="2000"/>
              <a:t>には下記情報が格納されている。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66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ACL </a:t>
            </a:r>
            <a:r>
              <a:rPr lang="ja-JP" altLang="en-US" smtClean="0"/>
              <a:t>と </a:t>
            </a:r>
            <a:r>
              <a:rPr lang="en-US" altLang="ja-JP" smtClean="0"/>
              <a:t>ACE </a:t>
            </a:r>
            <a:r>
              <a:rPr lang="ja-JP" altLang="en-US" smtClean="0"/>
              <a:t>の内部構造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32138" y="1052513"/>
            <a:ext cx="5481637" cy="5073650"/>
          </a:xfrm>
        </p:spPr>
        <p:txBody>
          <a:bodyPr/>
          <a:lstStyle/>
          <a:p>
            <a:r>
              <a:rPr lang="en-US" altLang="ja-JP" smtClean="0"/>
              <a:t>ACL (Access Control List)</a:t>
            </a:r>
          </a:p>
          <a:p>
            <a:pPr lvl="1"/>
            <a:r>
              <a:rPr lang="en-US" altLang="ja-JP" smtClean="0"/>
              <a:t>SID </a:t>
            </a:r>
            <a:r>
              <a:rPr lang="ja-JP" altLang="en-US" smtClean="0"/>
              <a:t>毎の </a:t>
            </a:r>
            <a:r>
              <a:rPr lang="en-US" altLang="ja-JP" smtClean="0"/>
              <a:t>entry </a:t>
            </a:r>
            <a:r>
              <a:rPr lang="ja-JP" altLang="en-US" smtClean="0"/>
              <a:t>である </a:t>
            </a:r>
            <a:r>
              <a:rPr lang="en-US" altLang="ja-JP" smtClean="0"/>
              <a:t>ACE </a:t>
            </a:r>
            <a:r>
              <a:rPr lang="ja-JP" altLang="en-US" smtClean="0"/>
              <a:t>の集合</a:t>
            </a:r>
            <a:endParaRPr lang="en-US" altLang="ja-JP" smtClean="0"/>
          </a:p>
          <a:p>
            <a:r>
              <a:rPr lang="en-US" altLang="ja-JP" smtClean="0"/>
              <a:t>ACE (Access Control Entry)</a:t>
            </a:r>
          </a:p>
          <a:p>
            <a:pPr lvl="1"/>
            <a:r>
              <a:rPr lang="ja-JP" altLang="en-US" smtClean="0"/>
              <a:t>対象への操作を制御する </a:t>
            </a:r>
            <a:r>
              <a:rPr lang="en-US" altLang="ja-JP" smtClean="0"/>
              <a:t>SID </a:t>
            </a:r>
            <a:r>
              <a:rPr lang="ja-JP" altLang="en-US" smtClean="0"/>
              <a:t>毎の </a:t>
            </a:r>
            <a:r>
              <a:rPr lang="en-US" altLang="ja-JP" smtClean="0"/>
              <a:t>entry</a:t>
            </a:r>
          </a:p>
          <a:p>
            <a:r>
              <a:rPr lang="en-US" altLang="ja-JP" smtClean="0"/>
              <a:t>ACE Flags</a:t>
            </a:r>
          </a:p>
          <a:p>
            <a:pPr lvl="1"/>
            <a:r>
              <a:rPr lang="en-US" altLang="ja-JP" smtClean="0"/>
              <a:t>Object </a:t>
            </a:r>
            <a:r>
              <a:rPr lang="ja-JP" altLang="en-US" smtClean="0"/>
              <a:t>の種類、継承および監査を制御</a:t>
            </a:r>
          </a:p>
          <a:p>
            <a:r>
              <a:rPr lang="en-US" altLang="ja-JP" smtClean="0"/>
              <a:t>ACE Type</a:t>
            </a:r>
          </a:p>
          <a:p>
            <a:pPr lvl="1"/>
            <a:r>
              <a:rPr lang="ja-JP" altLang="en-US" smtClean="0"/>
              <a:t>許可、拒否および監査のいずれか</a:t>
            </a:r>
            <a:endParaRPr lang="en-US" altLang="ja-JP" smtClean="0"/>
          </a:p>
          <a:p>
            <a:r>
              <a:rPr lang="en-US" altLang="ja-JP" smtClean="0"/>
              <a:t>Access Mask</a:t>
            </a:r>
          </a:p>
          <a:p>
            <a:pPr lvl="1"/>
            <a:r>
              <a:rPr lang="en-US" altLang="ja-JP" smtClean="0"/>
              <a:t>Control </a:t>
            </a:r>
            <a:r>
              <a:rPr lang="ja-JP" altLang="en-US" smtClean="0"/>
              <a:t>の種類 </a:t>
            </a:r>
            <a:r>
              <a:rPr lang="en-US" altLang="ja-JP" smtClean="0"/>
              <a:t>(</a:t>
            </a:r>
            <a:r>
              <a:rPr lang="ja-JP" altLang="en-US" smtClean="0"/>
              <a:t>読み取り、書き込み等</a:t>
            </a:r>
            <a:r>
              <a:rPr lang="en-US" altLang="ja-JP" smtClean="0"/>
              <a:t>)</a:t>
            </a:r>
          </a:p>
          <a:p>
            <a:pPr lvl="1"/>
            <a:endParaRPr lang="ja-JP" altLang="en-US" smtClean="0"/>
          </a:p>
        </p:txBody>
      </p:sp>
      <p:grpSp>
        <p:nvGrpSpPr>
          <p:cNvPr id="57377" name="Group 33"/>
          <p:cNvGrpSpPr>
            <a:grpSpLocks/>
          </p:cNvGrpSpPr>
          <p:nvPr/>
        </p:nvGrpSpPr>
        <p:grpSpPr bwMode="auto">
          <a:xfrm>
            <a:off x="395288" y="1117600"/>
            <a:ext cx="2519362" cy="1951038"/>
            <a:chOff x="249" y="750"/>
            <a:chExt cx="1587" cy="1229"/>
          </a:xfrm>
        </p:grpSpPr>
        <p:grpSp>
          <p:nvGrpSpPr>
            <p:cNvPr id="57362" name="Group 18"/>
            <p:cNvGrpSpPr>
              <a:grpSpLocks/>
            </p:cNvGrpSpPr>
            <p:nvPr/>
          </p:nvGrpSpPr>
          <p:grpSpPr bwMode="auto">
            <a:xfrm>
              <a:off x="249" y="750"/>
              <a:ext cx="1587" cy="1229"/>
              <a:chOff x="250" y="1793"/>
              <a:chExt cx="1587" cy="1953"/>
            </a:xfrm>
          </p:grpSpPr>
          <p:sp>
            <p:nvSpPr>
              <p:cNvPr id="57351" name="Rectangle 7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357" name="Text Box 13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36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ACL</a:t>
                </a:r>
              </a:p>
            </p:txBody>
          </p:sp>
        </p:grpSp>
        <p:grpSp>
          <p:nvGrpSpPr>
            <p:cNvPr id="57360" name="Group 16"/>
            <p:cNvGrpSpPr>
              <a:grpSpLocks/>
            </p:cNvGrpSpPr>
            <p:nvPr/>
          </p:nvGrpSpPr>
          <p:grpSpPr bwMode="auto">
            <a:xfrm>
              <a:off x="363" y="1026"/>
              <a:ext cx="1360" cy="681"/>
              <a:chOff x="2268" y="2205"/>
              <a:chExt cx="1360" cy="681"/>
            </a:xfrm>
          </p:grpSpPr>
          <p:sp>
            <p:nvSpPr>
              <p:cNvPr id="57353" name="Rectangle 9"/>
              <p:cNvSpPr>
                <a:spLocks noChangeArrowheads="1"/>
              </p:cNvSpPr>
              <p:nvPr/>
            </p:nvSpPr>
            <p:spPr bwMode="auto">
              <a:xfrm>
                <a:off x="2268" y="2205"/>
                <a:ext cx="1360" cy="22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ACE</a:t>
                </a:r>
              </a:p>
            </p:txBody>
          </p:sp>
          <p:sp>
            <p:nvSpPr>
              <p:cNvPr id="57358" name="Rectangle 14"/>
              <p:cNvSpPr>
                <a:spLocks noChangeArrowheads="1"/>
              </p:cNvSpPr>
              <p:nvPr/>
            </p:nvSpPr>
            <p:spPr bwMode="auto">
              <a:xfrm>
                <a:off x="2268" y="2432"/>
                <a:ext cx="1360" cy="22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ACE</a:t>
                </a:r>
              </a:p>
            </p:txBody>
          </p:sp>
          <p:sp>
            <p:nvSpPr>
              <p:cNvPr id="57359" name="Rectangle 15"/>
              <p:cNvSpPr>
                <a:spLocks noChangeArrowheads="1"/>
              </p:cNvSpPr>
              <p:nvPr/>
            </p:nvSpPr>
            <p:spPr bwMode="auto">
              <a:xfrm>
                <a:off x="2268" y="2659"/>
                <a:ext cx="1360" cy="22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ACE</a:t>
                </a:r>
              </a:p>
            </p:txBody>
          </p:sp>
        </p:grpSp>
        <p:sp>
          <p:nvSpPr>
            <p:cNvPr id="57363" name="Text Box 19"/>
            <p:cNvSpPr txBox="1">
              <a:spLocks noChangeArrowheads="1"/>
            </p:cNvSpPr>
            <p:nvPr/>
          </p:nvSpPr>
          <p:spPr bwMode="auto">
            <a:xfrm>
              <a:off x="936" y="1661"/>
              <a:ext cx="289" cy="3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ja-JP" sz="1800"/>
                <a:t>…</a:t>
              </a:r>
            </a:p>
          </p:txBody>
        </p:sp>
      </p:grpSp>
      <p:grpSp>
        <p:nvGrpSpPr>
          <p:cNvPr id="57378" name="Group 34"/>
          <p:cNvGrpSpPr>
            <a:grpSpLocks/>
          </p:cNvGrpSpPr>
          <p:nvPr/>
        </p:nvGrpSpPr>
        <p:grpSpPr bwMode="auto">
          <a:xfrm>
            <a:off x="395288" y="3429000"/>
            <a:ext cx="2519362" cy="2519363"/>
            <a:chOff x="249" y="2251"/>
            <a:chExt cx="1587" cy="1587"/>
          </a:xfrm>
        </p:grpSpPr>
        <p:grpSp>
          <p:nvGrpSpPr>
            <p:cNvPr id="57366" name="Group 22"/>
            <p:cNvGrpSpPr>
              <a:grpSpLocks/>
            </p:cNvGrpSpPr>
            <p:nvPr/>
          </p:nvGrpSpPr>
          <p:grpSpPr bwMode="auto">
            <a:xfrm>
              <a:off x="249" y="2251"/>
              <a:ext cx="1587" cy="1587"/>
              <a:chOff x="250" y="1793"/>
              <a:chExt cx="1587" cy="1953"/>
            </a:xfrm>
          </p:grpSpPr>
          <p:sp>
            <p:nvSpPr>
              <p:cNvPr id="57367" name="Rectangle 23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99CC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7368" name="Text Box 24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284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ACE</a:t>
                </a:r>
              </a:p>
            </p:txBody>
          </p:sp>
        </p:grpSp>
        <p:grpSp>
          <p:nvGrpSpPr>
            <p:cNvPr id="57375" name="Group 31"/>
            <p:cNvGrpSpPr>
              <a:grpSpLocks/>
            </p:cNvGrpSpPr>
            <p:nvPr/>
          </p:nvGrpSpPr>
          <p:grpSpPr bwMode="auto">
            <a:xfrm>
              <a:off x="361" y="2613"/>
              <a:ext cx="1360" cy="1134"/>
              <a:chOff x="340" y="2613"/>
              <a:chExt cx="1360" cy="1134"/>
            </a:xfrm>
          </p:grpSpPr>
          <p:sp>
            <p:nvSpPr>
              <p:cNvPr id="57370" name="Rectangle 26"/>
              <p:cNvSpPr>
                <a:spLocks noChangeArrowheads="1"/>
              </p:cNvSpPr>
              <p:nvPr/>
            </p:nvSpPr>
            <p:spPr bwMode="auto">
              <a:xfrm>
                <a:off x="340" y="2613"/>
                <a:ext cx="1360" cy="22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ACE Flags</a:t>
                </a:r>
              </a:p>
            </p:txBody>
          </p:sp>
          <p:sp>
            <p:nvSpPr>
              <p:cNvPr id="57371" name="Rectangle 27"/>
              <p:cNvSpPr>
                <a:spLocks noChangeArrowheads="1"/>
              </p:cNvSpPr>
              <p:nvPr/>
            </p:nvSpPr>
            <p:spPr bwMode="auto">
              <a:xfrm>
                <a:off x="340" y="2841"/>
                <a:ext cx="1360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ACE Type</a:t>
                </a:r>
                <a:endParaRPr lang="ja-JP" altLang="en-US" sz="1800"/>
              </a:p>
            </p:txBody>
          </p:sp>
          <p:sp>
            <p:nvSpPr>
              <p:cNvPr id="57372" name="Rectangle 28"/>
              <p:cNvSpPr>
                <a:spLocks noChangeArrowheads="1"/>
              </p:cNvSpPr>
              <p:nvPr/>
            </p:nvSpPr>
            <p:spPr bwMode="auto">
              <a:xfrm>
                <a:off x="340" y="3294"/>
                <a:ext cx="1360" cy="453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SID</a:t>
                </a:r>
              </a:p>
            </p:txBody>
          </p:sp>
          <p:sp>
            <p:nvSpPr>
              <p:cNvPr id="57374" name="Rectangle 30"/>
              <p:cNvSpPr>
                <a:spLocks noChangeArrowheads="1"/>
              </p:cNvSpPr>
              <p:nvPr/>
            </p:nvSpPr>
            <p:spPr bwMode="auto">
              <a:xfrm>
                <a:off x="340" y="3067"/>
                <a:ext cx="1360" cy="227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Access Mask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29600" cy="706437"/>
          </a:xfrm>
        </p:spPr>
        <p:txBody>
          <a:bodyPr/>
          <a:lstStyle/>
          <a:p>
            <a:r>
              <a:rPr lang="en-US" altLang="ja-JP" smtClean="0"/>
              <a:t>DACL </a:t>
            </a:r>
            <a:r>
              <a:rPr lang="ja-JP" altLang="en-US" smtClean="0"/>
              <a:t>の例</a:t>
            </a:r>
          </a:p>
        </p:txBody>
      </p:sp>
      <p:grpSp>
        <p:nvGrpSpPr>
          <p:cNvPr id="81959" name="Group 39"/>
          <p:cNvGrpSpPr>
            <a:grpSpLocks/>
          </p:cNvGrpSpPr>
          <p:nvPr/>
        </p:nvGrpSpPr>
        <p:grpSpPr bwMode="auto">
          <a:xfrm>
            <a:off x="395288" y="1341438"/>
            <a:ext cx="6624637" cy="4464050"/>
            <a:chOff x="249" y="845"/>
            <a:chExt cx="4173" cy="2812"/>
          </a:xfrm>
        </p:grpSpPr>
        <p:grpSp>
          <p:nvGrpSpPr>
            <p:cNvPr id="81937" name="Group 17"/>
            <p:cNvGrpSpPr>
              <a:grpSpLocks/>
            </p:cNvGrpSpPr>
            <p:nvPr/>
          </p:nvGrpSpPr>
          <p:grpSpPr bwMode="auto">
            <a:xfrm>
              <a:off x="249" y="845"/>
              <a:ext cx="4173" cy="2812"/>
              <a:chOff x="249" y="845"/>
              <a:chExt cx="4400" cy="2812"/>
            </a:xfrm>
          </p:grpSpPr>
          <p:sp>
            <p:nvSpPr>
              <p:cNvPr id="81926" name="Rectangle 6"/>
              <p:cNvSpPr>
                <a:spLocks noChangeArrowheads="1"/>
              </p:cNvSpPr>
              <p:nvPr/>
            </p:nvSpPr>
            <p:spPr bwMode="auto">
              <a:xfrm>
                <a:off x="249" y="850"/>
                <a:ext cx="4400" cy="2807"/>
              </a:xfrm>
              <a:prstGeom prst="rect">
                <a:avLst/>
              </a:prstGeom>
              <a:solidFill>
                <a:srgbClr val="CC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1927" name="Text Box 7"/>
              <p:cNvSpPr txBox="1">
                <a:spLocks noChangeArrowheads="1"/>
              </p:cNvSpPr>
              <p:nvPr/>
            </p:nvSpPr>
            <p:spPr bwMode="auto">
              <a:xfrm>
                <a:off x="249" y="845"/>
                <a:ext cx="3901" cy="23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/>
                  <a:t>DACL</a:t>
                </a:r>
              </a:p>
            </p:txBody>
          </p:sp>
        </p:grpSp>
        <p:grpSp>
          <p:nvGrpSpPr>
            <p:cNvPr id="81936" name="Group 16"/>
            <p:cNvGrpSpPr>
              <a:grpSpLocks/>
            </p:cNvGrpSpPr>
            <p:nvPr/>
          </p:nvGrpSpPr>
          <p:grpSpPr bwMode="auto">
            <a:xfrm>
              <a:off x="431" y="1209"/>
              <a:ext cx="3765" cy="453"/>
              <a:chOff x="340" y="1135"/>
              <a:chExt cx="3765" cy="453"/>
            </a:xfrm>
          </p:grpSpPr>
          <p:sp>
            <p:nvSpPr>
              <p:cNvPr id="81932" name="Rectangle 12"/>
              <p:cNvSpPr>
                <a:spLocks noChangeArrowheads="1"/>
              </p:cNvSpPr>
              <p:nvPr/>
            </p:nvSpPr>
            <p:spPr bwMode="auto">
              <a:xfrm>
                <a:off x="340" y="1135"/>
                <a:ext cx="3765" cy="453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00"/>
              </a:p>
            </p:txBody>
          </p:sp>
          <p:grpSp>
            <p:nvGrpSpPr>
              <p:cNvPr id="81935" name="Group 15"/>
              <p:cNvGrpSpPr>
                <a:grpSpLocks/>
              </p:cNvGrpSpPr>
              <p:nvPr/>
            </p:nvGrpSpPr>
            <p:grpSpPr bwMode="auto">
              <a:xfrm>
                <a:off x="431" y="1253"/>
                <a:ext cx="3583" cy="227"/>
                <a:chOff x="431" y="1117"/>
                <a:chExt cx="3583" cy="227"/>
              </a:xfrm>
            </p:grpSpPr>
            <p:sp>
              <p:nvSpPr>
                <p:cNvPr id="81929" name="Rectangle 9"/>
                <p:cNvSpPr>
                  <a:spLocks noChangeArrowheads="1"/>
                </p:cNvSpPr>
                <p:nvPr/>
              </p:nvSpPr>
              <p:spPr bwMode="auto">
                <a:xfrm>
                  <a:off x="1316" y="1117"/>
                  <a:ext cx="523" cy="227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許可</a:t>
                  </a:r>
                </a:p>
              </p:txBody>
            </p:sp>
            <p:sp>
              <p:nvSpPr>
                <p:cNvPr id="81930" name="Rectangle 10"/>
                <p:cNvSpPr>
                  <a:spLocks noChangeArrowheads="1"/>
                </p:cNvSpPr>
                <p:nvPr/>
              </p:nvSpPr>
              <p:spPr bwMode="auto">
                <a:xfrm>
                  <a:off x="1837" y="1117"/>
                  <a:ext cx="1134" cy="227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フル コントロール</a:t>
                  </a:r>
                </a:p>
              </p:txBody>
            </p:sp>
            <p:sp>
              <p:nvSpPr>
                <p:cNvPr id="81933" name="Rectangle 13"/>
                <p:cNvSpPr>
                  <a:spLocks noChangeArrowheads="1"/>
                </p:cNvSpPr>
                <p:nvPr/>
              </p:nvSpPr>
              <p:spPr bwMode="auto">
                <a:xfrm>
                  <a:off x="431" y="1117"/>
                  <a:ext cx="886" cy="22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親から継承</a:t>
                  </a:r>
                </a:p>
              </p:txBody>
            </p:sp>
            <p:sp>
              <p:nvSpPr>
                <p:cNvPr id="81934" name="Rectangle 14"/>
                <p:cNvSpPr>
                  <a:spLocks noChangeArrowheads="1"/>
                </p:cNvSpPr>
                <p:nvPr/>
              </p:nvSpPr>
              <p:spPr bwMode="auto">
                <a:xfrm>
                  <a:off x="2971" y="1117"/>
                  <a:ext cx="1043" cy="227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altLang="ja-JP" sz="1800"/>
                    <a:t>Administrators</a:t>
                  </a:r>
                </a:p>
              </p:txBody>
            </p:sp>
          </p:grpSp>
        </p:grpSp>
        <p:grpSp>
          <p:nvGrpSpPr>
            <p:cNvPr id="81938" name="Group 18"/>
            <p:cNvGrpSpPr>
              <a:grpSpLocks/>
            </p:cNvGrpSpPr>
            <p:nvPr/>
          </p:nvGrpSpPr>
          <p:grpSpPr bwMode="auto">
            <a:xfrm>
              <a:off x="431" y="1783"/>
              <a:ext cx="3765" cy="453"/>
              <a:chOff x="340" y="1135"/>
              <a:chExt cx="3765" cy="453"/>
            </a:xfrm>
          </p:grpSpPr>
          <p:sp>
            <p:nvSpPr>
              <p:cNvPr id="81939" name="Rectangle 19"/>
              <p:cNvSpPr>
                <a:spLocks noChangeArrowheads="1"/>
              </p:cNvSpPr>
              <p:nvPr/>
            </p:nvSpPr>
            <p:spPr bwMode="auto">
              <a:xfrm>
                <a:off x="340" y="1135"/>
                <a:ext cx="3765" cy="453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00"/>
              </a:p>
            </p:txBody>
          </p:sp>
          <p:grpSp>
            <p:nvGrpSpPr>
              <p:cNvPr id="81940" name="Group 20"/>
              <p:cNvGrpSpPr>
                <a:grpSpLocks/>
              </p:cNvGrpSpPr>
              <p:nvPr/>
            </p:nvGrpSpPr>
            <p:grpSpPr bwMode="auto">
              <a:xfrm>
                <a:off x="431" y="1253"/>
                <a:ext cx="3583" cy="227"/>
                <a:chOff x="431" y="1117"/>
                <a:chExt cx="3583" cy="227"/>
              </a:xfrm>
            </p:grpSpPr>
            <p:sp>
              <p:nvSpPr>
                <p:cNvPr id="81941" name="Rectangle 21"/>
                <p:cNvSpPr>
                  <a:spLocks noChangeArrowheads="1"/>
                </p:cNvSpPr>
                <p:nvPr/>
              </p:nvSpPr>
              <p:spPr bwMode="auto">
                <a:xfrm>
                  <a:off x="1316" y="1117"/>
                  <a:ext cx="523" cy="227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許可</a:t>
                  </a:r>
                </a:p>
              </p:txBody>
            </p:sp>
            <p:sp>
              <p:nvSpPr>
                <p:cNvPr id="81942" name="Rectangle 22"/>
                <p:cNvSpPr>
                  <a:spLocks noChangeArrowheads="1"/>
                </p:cNvSpPr>
                <p:nvPr/>
              </p:nvSpPr>
              <p:spPr bwMode="auto">
                <a:xfrm>
                  <a:off x="1837" y="1117"/>
                  <a:ext cx="1134" cy="227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フル コントロール</a:t>
                  </a:r>
                </a:p>
              </p:txBody>
            </p:sp>
            <p:sp>
              <p:nvSpPr>
                <p:cNvPr id="81943" name="Rectangle 23"/>
                <p:cNvSpPr>
                  <a:spLocks noChangeArrowheads="1"/>
                </p:cNvSpPr>
                <p:nvPr/>
              </p:nvSpPr>
              <p:spPr bwMode="auto">
                <a:xfrm>
                  <a:off x="431" y="1117"/>
                  <a:ext cx="886" cy="22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親から継承</a:t>
                  </a:r>
                </a:p>
              </p:txBody>
            </p:sp>
            <p:sp>
              <p:nvSpPr>
                <p:cNvPr id="81944" name="Rectangle 24"/>
                <p:cNvSpPr>
                  <a:spLocks noChangeArrowheads="1"/>
                </p:cNvSpPr>
                <p:nvPr/>
              </p:nvSpPr>
              <p:spPr bwMode="auto">
                <a:xfrm>
                  <a:off x="2971" y="1117"/>
                  <a:ext cx="1043" cy="227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altLang="ja-JP" sz="1800"/>
                    <a:t>System</a:t>
                  </a:r>
                </a:p>
              </p:txBody>
            </p:sp>
          </p:grpSp>
        </p:grpSp>
        <p:grpSp>
          <p:nvGrpSpPr>
            <p:cNvPr id="81945" name="Group 25"/>
            <p:cNvGrpSpPr>
              <a:grpSpLocks/>
            </p:cNvGrpSpPr>
            <p:nvPr/>
          </p:nvGrpSpPr>
          <p:grpSpPr bwMode="auto">
            <a:xfrm>
              <a:off x="431" y="2357"/>
              <a:ext cx="3765" cy="453"/>
              <a:chOff x="340" y="1135"/>
              <a:chExt cx="3765" cy="453"/>
            </a:xfrm>
          </p:grpSpPr>
          <p:sp>
            <p:nvSpPr>
              <p:cNvPr id="81946" name="Rectangle 26"/>
              <p:cNvSpPr>
                <a:spLocks noChangeArrowheads="1"/>
              </p:cNvSpPr>
              <p:nvPr/>
            </p:nvSpPr>
            <p:spPr bwMode="auto">
              <a:xfrm>
                <a:off x="340" y="1135"/>
                <a:ext cx="3765" cy="453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00"/>
              </a:p>
            </p:txBody>
          </p:sp>
          <p:grpSp>
            <p:nvGrpSpPr>
              <p:cNvPr id="81947" name="Group 27"/>
              <p:cNvGrpSpPr>
                <a:grpSpLocks/>
              </p:cNvGrpSpPr>
              <p:nvPr/>
            </p:nvGrpSpPr>
            <p:grpSpPr bwMode="auto">
              <a:xfrm>
                <a:off x="431" y="1253"/>
                <a:ext cx="3583" cy="227"/>
                <a:chOff x="431" y="1117"/>
                <a:chExt cx="3583" cy="227"/>
              </a:xfrm>
            </p:grpSpPr>
            <p:sp>
              <p:nvSpPr>
                <p:cNvPr id="81948" name="Rectangle 28"/>
                <p:cNvSpPr>
                  <a:spLocks noChangeArrowheads="1"/>
                </p:cNvSpPr>
                <p:nvPr/>
              </p:nvSpPr>
              <p:spPr bwMode="auto">
                <a:xfrm>
                  <a:off x="1316" y="1117"/>
                  <a:ext cx="523" cy="227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許可</a:t>
                  </a:r>
                </a:p>
              </p:txBody>
            </p:sp>
            <p:sp>
              <p:nvSpPr>
                <p:cNvPr id="81949" name="Rectangle 29"/>
                <p:cNvSpPr>
                  <a:spLocks noChangeArrowheads="1"/>
                </p:cNvSpPr>
                <p:nvPr/>
              </p:nvSpPr>
              <p:spPr bwMode="auto">
                <a:xfrm>
                  <a:off x="1837" y="1117"/>
                  <a:ext cx="1134" cy="227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読み取りと実行</a:t>
                  </a:r>
                </a:p>
              </p:txBody>
            </p:sp>
            <p:sp>
              <p:nvSpPr>
                <p:cNvPr id="81950" name="Rectangle 30"/>
                <p:cNvSpPr>
                  <a:spLocks noChangeArrowheads="1"/>
                </p:cNvSpPr>
                <p:nvPr/>
              </p:nvSpPr>
              <p:spPr bwMode="auto">
                <a:xfrm>
                  <a:off x="431" y="1117"/>
                  <a:ext cx="886" cy="22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親から継承</a:t>
                  </a:r>
                </a:p>
              </p:txBody>
            </p:sp>
            <p:sp>
              <p:nvSpPr>
                <p:cNvPr id="81951" name="Rectangle 31"/>
                <p:cNvSpPr>
                  <a:spLocks noChangeArrowheads="1"/>
                </p:cNvSpPr>
                <p:nvPr/>
              </p:nvSpPr>
              <p:spPr bwMode="auto">
                <a:xfrm>
                  <a:off x="2971" y="1117"/>
                  <a:ext cx="1043" cy="227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altLang="ja-JP" sz="1800"/>
                    <a:t>Users</a:t>
                  </a:r>
                </a:p>
              </p:txBody>
            </p:sp>
          </p:grpSp>
        </p:grpSp>
        <p:grpSp>
          <p:nvGrpSpPr>
            <p:cNvPr id="81952" name="Group 32"/>
            <p:cNvGrpSpPr>
              <a:grpSpLocks/>
            </p:cNvGrpSpPr>
            <p:nvPr/>
          </p:nvGrpSpPr>
          <p:grpSpPr bwMode="auto">
            <a:xfrm>
              <a:off x="431" y="2932"/>
              <a:ext cx="3765" cy="453"/>
              <a:chOff x="340" y="1135"/>
              <a:chExt cx="3765" cy="453"/>
            </a:xfrm>
          </p:grpSpPr>
          <p:sp>
            <p:nvSpPr>
              <p:cNvPr id="81953" name="Rectangle 33"/>
              <p:cNvSpPr>
                <a:spLocks noChangeArrowheads="1"/>
              </p:cNvSpPr>
              <p:nvPr/>
            </p:nvSpPr>
            <p:spPr bwMode="auto">
              <a:xfrm>
                <a:off x="340" y="1135"/>
                <a:ext cx="3765" cy="453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 sz="1800"/>
              </a:p>
            </p:txBody>
          </p:sp>
          <p:grpSp>
            <p:nvGrpSpPr>
              <p:cNvPr id="81954" name="Group 34"/>
              <p:cNvGrpSpPr>
                <a:grpSpLocks/>
              </p:cNvGrpSpPr>
              <p:nvPr/>
            </p:nvGrpSpPr>
            <p:grpSpPr bwMode="auto">
              <a:xfrm>
                <a:off x="431" y="1253"/>
                <a:ext cx="3583" cy="227"/>
                <a:chOff x="431" y="1117"/>
                <a:chExt cx="3583" cy="227"/>
              </a:xfrm>
            </p:grpSpPr>
            <p:sp>
              <p:nvSpPr>
                <p:cNvPr id="81955" name="Rectangle 35"/>
                <p:cNvSpPr>
                  <a:spLocks noChangeArrowheads="1"/>
                </p:cNvSpPr>
                <p:nvPr/>
              </p:nvSpPr>
              <p:spPr bwMode="auto">
                <a:xfrm>
                  <a:off x="1316" y="1117"/>
                  <a:ext cx="523" cy="227"/>
                </a:xfrm>
                <a:prstGeom prst="rect">
                  <a:avLst/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許可</a:t>
                  </a:r>
                </a:p>
              </p:txBody>
            </p:sp>
            <p:sp>
              <p:nvSpPr>
                <p:cNvPr id="81956" name="Rectangle 36"/>
                <p:cNvSpPr>
                  <a:spLocks noChangeArrowheads="1"/>
                </p:cNvSpPr>
                <p:nvPr/>
              </p:nvSpPr>
              <p:spPr bwMode="auto">
                <a:xfrm>
                  <a:off x="1837" y="1117"/>
                  <a:ext cx="1134" cy="227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読み取り</a:t>
                  </a:r>
                </a:p>
              </p:txBody>
            </p:sp>
            <p:sp>
              <p:nvSpPr>
                <p:cNvPr id="81957" name="Rectangle 37"/>
                <p:cNvSpPr>
                  <a:spLocks noChangeArrowheads="1"/>
                </p:cNvSpPr>
                <p:nvPr/>
              </p:nvSpPr>
              <p:spPr bwMode="auto">
                <a:xfrm>
                  <a:off x="431" y="1117"/>
                  <a:ext cx="886" cy="227"/>
                </a:xfrm>
                <a:prstGeom prst="rect">
                  <a:avLst/>
                </a:prstGeom>
                <a:solidFill>
                  <a:srgbClr val="CCFF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ja-JP" altLang="en-US" sz="1800"/>
                    <a:t>なし</a:t>
                  </a:r>
                </a:p>
              </p:txBody>
            </p:sp>
            <p:sp>
              <p:nvSpPr>
                <p:cNvPr id="81958" name="Rectangle 38"/>
                <p:cNvSpPr>
                  <a:spLocks noChangeArrowheads="1"/>
                </p:cNvSpPr>
                <p:nvPr/>
              </p:nvSpPr>
              <p:spPr bwMode="auto">
                <a:xfrm>
                  <a:off x="2971" y="1117"/>
                  <a:ext cx="1043" cy="227"/>
                </a:xfrm>
                <a:prstGeom prst="rect">
                  <a:avLst/>
                </a:prstGeom>
                <a:solidFill>
                  <a:srgbClr val="FF99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altLang="ja-JP" sz="1800"/>
                    <a:t>Everyone</a:t>
                  </a:r>
                </a:p>
              </p:txBody>
            </p:sp>
          </p:grpSp>
        </p:grpSp>
      </p:grpSp>
      <p:sp>
        <p:nvSpPr>
          <p:cNvPr id="81992" name="AutoShape 72"/>
          <p:cNvSpPr>
            <a:spLocks noChangeArrowheads="1"/>
          </p:cNvSpPr>
          <p:nvPr/>
        </p:nvSpPr>
        <p:spPr bwMode="auto">
          <a:xfrm>
            <a:off x="1258888" y="1125538"/>
            <a:ext cx="2087562" cy="503237"/>
          </a:xfrm>
          <a:prstGeom prst="wedgeRoundRectCallout">
            <a:avLst>
              <a:gd name="adj1" fmla="val -40875"/>
              <a:gd name="adj2" fmla="val 142116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/>
              <a:t>ACE Flags</a:t>
            </a:r>
          </a:p>
        </p:txBody>
      </p:sp>
      <p:sp>
        <p:nvSpPr>
          <p:cNvPr id="81994" name="AutoShape 74"/>
          <p:cNvSpPr>
            <a:spLocks noChangeArrowheads="1"/>
          </p:cNvSpPr>
          <p:nvPr/>
        </p:nvSpPr>
        <p:spPr bwMode="auto">
          <a:xfrm>
            <a:off x="2411413" y="5589588"/>
            <a:ext cx="2087562" cy="503237"/>
          </a:xfrm>
          <a:prstGeom prst="wedgeRoundRectCallout">
            <a:avLst>
              <a:gd name="adj1" fmla="val -36995"/>
              <a:gd name="adj2" fmla="val -127287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/>
              <a:t>ACE Type</a:t>
            </a:r>
          </a:p>
        </p:txBody>
      </p:sp>
      <p:sp>
        <p:nvSpPr>
          <p:cNvPr id="81995" name="AutoShape 75"/>
          <p:cNvSpPr>
            <a:spLocks noChangeArrowheads="1"/>
          </p:cNvSpPr>
          <p:nvPr/>
        </p:nvSpPr>
        <p:spPr bwMode="auto">
          <a:xfrm>
            <a:off x="4140200" y="1052513"/>
            <a:ext cx="2592388" cy="503237"/>
          </a:xfrm>
          <a:prstGeom prst="wedgeRoundRectCallout">
            <a:avLst>
              <a:gd name="adj1" fmla="val -48773"/>
              <a:gd name="adj2" fmla="val 158833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/>
              <a:t>Access Mask</a:t>
            </a:r>
          </a:p>
        </p:txBody>
      </p:sp>
      <p:sp>
        <p:nvSpPr>
          <p:cNvPr id="81996" name="AutoShape 76"/>
          <p:cNvSpPr>
            <a:spLocks noChangeArrowheads="1"/>
          </p:cNvSpPr>
          <p:nvPr/>
        </p:nvSpPr>
        <p:spPr bwMode="auto">
          <a:xfrm>
            <a:off x="6732588" y="2852738"/>
            <a:ext cx="1152525" cy="431800"/>
          </a:xfrm>
          <a:prstGeom prst="wedgeRoundRectCallout">
            <a:avLst>
              <a:gd name="adj1" fmla="val -110880"/>
              <a:gd name="adj2" fmla="val 198528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/>
              <a:t>SID</a:t>
            </a:r>
            <a:endParaRPr lang="ja-JP" altLang="en-US"/>
          </a:p>
        </p:txBody>
      </p:sp>
      <p:sp>
        <p:nvSpPr>
          <p:cNvPr id="81998" name="AutoShape 78"/>
          <p:cNvSpPr>
            <a:spLocks noChangeArrowheads="1"/>
          </p:cNvSpPr>
          <p:nvPr/>
        </p:nvSpPr>
        <p:spPr bwMode="auto">
          <a:xfrm>
            <a:off x="7235825" y="4221163"/>
            <a:ext cx="1260475" cy="430212"/>
          </a:xfrm>
          <a:prstGeom prst="wedgeRoundRectCallout">
            <a:avLst>
              <a:gd name="adj1" fmla="val -79218"/>
              <a:gd name="adj2" fmla="val 129338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altLang="ja-JP"/>
              <a:t>ACE</a:t>
            </a:r>
            <a:endParaRPr lang="ja-JP" altLang="en-US"/>
          </a:p>
        </p:txBody>
      </p:sp>
      <p:sp>
        <p:nvSpPr>
          <p:cNvPr id="81999" name="AutoShape 79"/>
          <p:cNvSpPr>
            <a:spLocks/>
          </p:cNvSpPr>
          <p:nvPr/>
        </p:nvSpPr>
        <p:spPr bwMode="auto">
          <a:xfrm>
            <a:off x="6732588" y="4652963"/>
            <a:ext cx="71437" cy="720725"/>
          </a:xfrm>
          <a:prstGeom prst="rightBrace">
            <a:avLst>
              <a:gd name="adj1" fmla="val 8407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2" grpId="0" animBg="1"/>
      <p:bldP spid="81994" grpId="0" animBg="1"/>
      <p:bldP spid="81995" grpId="0" animBg="1"/>
      <p:bldP spid="81996" grpId="0" animBg="1"/>
      <p:bldP spid="8199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Mask</a:t>
            </a:r>
          </a:p>
        </p:txBody>
      </p:sp>
      <p:sp>
        <p:nvSpPr>
          <p:cNvPr id="60537" name="Rectangle 121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073650"/>
          </a:xfrm>
          <a:noFill/>
          <a:ln/>
        </p:spPr>
        <p:txBody>
          <a:bodyPr/>
          <a:lstStyle/>
          <a:p>
            <a:pPr marL="457200" indent="-457200"/>
            <a:r>
              <a:rPr lang="en-US" altLang="ja-JP" smtClean="0"/>
              <a:t>Access mask </a:t>
            </a:r>
            <a:r>
              <a:rPr lang="ja-JP" altLang="en-US" smtClean="0"/>
              <a:t>とは </a:t>
            </a:r>
            <a:r>
              <a:rPr lang="en-US" altLang="ja-JP" smtClean="0"/>
              <a:t>object </a:t>
            </a:r>
            <a:r>
              <a:rPr lang="ja-JP" altLang="en-US" smtClean="0"/>
              <a:t>を操作する権限のこと</a:t>
            </a:r>
          </a:p>
          <a:p>
            <a:pPr marL="1257300" lvl="2" indent="-342900">
              <a:buFontTx/>
              <a:buNone/>
            </a:pPr>
            <a:r>
              <a:rPr lang="ja-JP" altLang="en-US" smtClean="0"/>
              <a:t>例</a:t>
            </a:r>
            <a:r>
              <a:rPr lang="en-US" altLang="ja-JP" smtClean="0"/>
              <a:t>) </a:t>
            </a:r>
            <a:r>
              <a:rPr lang="ja-JP" altLang="en-US" smtClean="0"/>
              <a:t>読み込み、書き込み</a:t>
            </a:r>
          </a:p>
          <a:p>
            <a:pPr marL="838200" lvl="1" indent="-381000">
              <a:buFontTx/>
              <a:buNone/>
            </a:pPr>
            <a:endParaRPr lang="en-US" altLang="ja-JP" smtClean="0"/>
          </a:p>
          <a:p>
            <a:pPr marL="457200" indent="-457200"/>
            <a:r>
              <a:rPr lang="en-US" altLang="ja-JP" smtClean="0"/>
              <a:t>Access mask </a:t>
            </a:r>
            <a:r>
              <a:rPr lang="ja-JP" altLang="en-US" smtClean="0"/>
              <a:t>の種類は下記に大別できる</a:t>
            </a:r>
          </a:p>
          <a:p>
            <a:pPr marL="838200" lvl="1" indent="-381000"/>
            <a:r>
              <a:rPr lang="en-US" altLang="ja-JP" smtClean="0"/>
              <a:t>Generic Access Rights (</a:t>
            </a:r>
            <a:r>
              <a:rPr lang="ja-JP" altLang="en-US" smtClean="0"/>
              <a:t>汎用アクセス権</a:t>
            </a:r>
            <a:r>
              <a:rPr lang="en-US" altLang="ja-JP" smtClean="0"/>
              <a:t>)</a:t>
            </a:r>
            <a:endParaRPr lang="ja-JP" altLang="en-US" smtClean="0"/>
          </a:p>
          <a:p>
            <a:pPr marL="1257300" lvl="2" indent="-342900"/>
            <a:r>
              <a:rPr lang="en-US" altLang="ja-JP" smtClean="0"/>
              <a:t>Object </a:t>
            </a:r>
            <a:r>
              <a:rPr lang="ja-JP" altLang="en-US" smtClean="0"/>
              <a:t>の種類によって </a:t>
            </a:r>
            <a:r>
              <a:rPr lang="en-US" altLang="ja-JP" smtClean="0"/>
              <a:t>standard </a:t>
            </a:r>
            <a:r>
              <a:rPr lang="ja-JP" altLang="en-US" smtClean="0"/>
              <a:t>および </a:t>
            </a:r>
            <a:r>
              <a:rPr lang="en-US" altLang="ja-JP" smtClean="0"/>
              <a:t>object specific </a:t>
            </a:r>
            <a:r>
              <a:rPr lang="ja-JP" altLang="en-US" smtClean="0"/>
              <a:t>に </a:t>
            </a:r>
            <a:r>
              <a:rPr lang="en-US" altLang="ja-JP" smtClean="0"/>
              <a:t>mapping </a:t>
            </a:r>
            <a:r>
              <a:rPr lang="ja-JP" altLang="en-US" smtClean="0"/>
              <a:t>される</a:t>
            </a:r>
          </a:p>
          <a:p>
            <a:pPr marL="1676400" lvl="3" indent="-304800">
              <a:buFontTx/>
              <a:buNone/>
            </a:pPr>
            <a:endParaRPr lang="ja-JP" altLang="en-US" smtClean="0"/>
          </a:p>
          <a:p>
            <a:pPr marL="838200" lvl="1" indent="-381000"/>
            <a:r>
              <a:rPr lang="en-US" altLang="ja-JP" smtClean="0"/>
              <a:t>Standard Access Rights (</a:t>
            </a:r>
            <a:r>
              <a:rPr lang="ja-JP" altLang="en-US" smtClean="0"/>
              <a:t>標準アクセス権</a:t>
            </a:r>
            <a:r>
              <a:rPr lang="en-US" altLang="ja-JP" smtClean="0"/>
              <a:t>)</a:t>
            </a:r>
          </a:p>
          <a:p>
            <a:pPr marL="1257300" lvl="2" indent="-342900"/>
            <a:r>
              <a:rPr lang="ja-JP" altLang="en-US" smtClean="0"/>
              <a:t>すべての </a:t>
            </a:r>
            <a:r>
              <a:rPr lang="en-US" altLang="ja-JP" smtClean="0"/>
              <a:t>objects </a:t>
            </a:r>
            <a:r>
              <a:rPr lang="ja-JP" altLang="en-US" smtClean="0"/>
              <a:t>に対して共通する権限</a:t>
            </a:r>
          </a:p>
          <a:p>
            <a:pPr marL="1257300" lvl="2" indent="-342900"/>
            <a:endParaRPr lang="en-US" altLang="ja-JP" smtClean="0"/>
          </a:p>
          <a:p>
            <a:pPr marL="838200" lvl="1" indent="-381000"/>
            <a:r>
              <a:rPr lang="en-US" altLang="ja-JP" smtClean="0"/>
              <a:t>Object Specific Access Rights (</a:t>
            </a:r>
            <a:r>
              <a:rPr lang="ja-JP" altLang="en-US" smtClean="0"/>
              <a:t>特殊アクセス権</a:t>
            </a:r>
            <a:r>
              <a:rPr lang="en-US" altLang="ja-JP" smtClean="0"/>
              <a:t>)</a:t>
            </a:r>
          </a:p>
          <a:p>
            <a:pPr marL="1257300" lvl="2" indent="-342900"/>
            <a:r>
              <a:rPr lang="en-US" altLang="ja-JP" smtClean="0"/>
              <a:t>Object</a:t>
            </a:r>
            <a:r>
              <a:rPr lang="ja-JP" altLang="en-US" smtClean="0"/>
              <a:t> 特有の権限 </a:t>
            </a:r>
            <a:r>
              <a:rPr lang="en-US" altLang="ja-JP" smtClean="0"/>
              <a:t>(</a:t>
            </a:r>
            <a:r>
              <a:rPr lang="ja-JP" altLang="en-US" smtClean="0"/>
              <a:t>その </a:t>
            </a:r>
            <a:r>
              <a:rPr lang="en-US" altLang="ja-JP" smtClean="0"/>
              <a:t>object </a:t>
            </a:r>
            <a:r>
              <a:rPr lang="ja-JP" altLang="en-US" smtClean="0"/>
              <a:t>の種類でのみ有効</a:t>
            </a:r>
            <a:r>
              <a:rPr lang="en-US" altLang="ja-JP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5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5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5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05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05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05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05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05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05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3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Object Specific Access Rights (files)</a:t>
            </a:r>
          </a:p>
        </p:txBody>
      </p:sp>
      <p:graphicFrame>
        <p:nvGraphicFramePr>
          <p:cNvPr id="68920" name="Group 312"/>
          <p:cNvGraphicFramePr>
            <a:graphicFrameLocks noGrp="1"/>
          </p:cNvGraphicFramePr>
          <p:nvPr>
            <p:ph idx="1"/>
          </p:nvPr>
        </p:nvGraphicFramePr>
        <p:xfrm>
          <a:off x="611188" y="1052513"/>
          <a:ext cx="6746875" cy="4945062"/>
        </p:xfrm>
        <a:graphic>
          <a:graphicData uri="http://schemas.openxmlformats.org/drawingml/2006/table">
            <a:tbl>
              <a:tblPr/>
              <a:tblGrid>
                <a:gridCol w="2809875"/>
                <a:gridCol w="2446337"/>
                <a:gridCol w="1490663"/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権利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日本語表記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対象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FILE_ADD_FILE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ファイルの作成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FILE_ADD_SUBDIRECTORY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フォルダの作成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データの追加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FILE_APPEND_DATA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フォルダの作成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データの追加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FILE_CREATE_PIPE_INSTANCE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フォルダの作成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データの追加</a:t>
                      </a:r>
                      <a:endParaRPr kumimoji="1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named pipe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FILE_DELETE_CHILD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サブフォルダとファイルの削除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FILE_EXECUTE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フォルダのスキャン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ファイルの実行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FILE_LIST_DIRECTORY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フォルダの一覧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FILE_READ_ATTRIBUTES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属性の読み取り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FILE_READ_DATA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フォルダの一覧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&amp; pipe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FILE_READ_EA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拡張属性の読み取り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&amp; 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FILE_TRAVERSE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フォルダのスキャン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ファイルの実行</a:t>
                      </a:r>
                      <a:endParaRPr kumimoji="1" lang="en-US" altLang="ja-JP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directory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FILE_WRITE_ATTRIBUTES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属性の書き込み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FILE_WRITE_DATA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ファイルの作成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/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データの書き込み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&amp; pipe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FILE_WRITE_EA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拡張属性の書き込み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 &amp; directory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STANDARD_RIGHTS_READ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STANDARD_RIGHTS_WRITE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SYNCHRONIZE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</a:t>
                      </a:r>
                      <a:r>
                        <a:rPr kumimoji="1" lang="ja-JP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オブジェクトの同期</a:t>
                      </a: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1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Standard Access Rights</a:t>
            </a:r>
          </a:p>
        </p:txBody>
      </p:sp>
      <p:graphicFrame>
        <p:nvGraphicFramePr>
          <p:cNvPr id="64757" name="Group 245"/>
          <p:cNvGraphicFramePr>
            <a:graphicFrameLocks noGrp="1"/>
          </p:cNvGraphicFramePr>
          <p:nvPr>
            <p:ph idx="1"/>
          </p:nvPr>
        </p:nvGraphicFramePr>
        <p:xfrm>
          <a:off x="468313" y="1527175"/>
          <a:ext cx="7739062" cy="3846513"/>
        </p:xfrm>
        <a:graphic>
          <a:graphicData uri="http://schemas.openxmlformats.org/drawingml/2006/table">
            <a:tbl>
              <a:tblPr/>
              <a:tblGrid>
                <a:gridCol w="2990850"/>
                <a:gridCol w="2009775"/>
                <a:gridCol w="2738437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権利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日本語表記 </a:t>
                      </a: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(file)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説明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DELETE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削除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削除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READ_CONTROL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Security descriptor </a:t>
                      </a: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の読み込み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SYNCHRONIZE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同期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WRITE_DAC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アクセス許可の変更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アクセス許可の変更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WRITE_OWNER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所有権の取得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所有権の取得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STANDARD_RIGHTS_ALL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他の権利の論理和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(SYNCHRONIZE </a:t>
                      </a: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含む </a:t>
                      </a: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STANDARD_RIGHTS_EXECUTE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アクセス許可の読み取り</a:t>
                      </a:r>
                      <a:endParaRPr kumimoji="1" lang="en-US" altLang="ja-JP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= READ_CONTROL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STANDARD_RIGHTS_READ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アクセス許可の読み取り</a:t>
                      </a:r>
                      <a:endParaRPr kumimoji="1" lang="en-US" altLang="ja-JP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= READ_CONTROL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STANDARD_RIGHTS_REQUIRED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他の権利の論理和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(SYNCHRONIZE </a:t>
                      </a: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含まない </a:t>
                      </a: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)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STANDARD_RIGHTS_WRITE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アクセス許可の読み取り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= READ_CONTROL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ja-JP" sz="3200" b="0" smtClean="0"/>
              <a:t>はじめに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mtClean="0"/>
              <a:t>こんな例外発生してハマった経験ありませんか？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ja-JP" smtClean="0"/>
          </a:p>
        </p:txBody>
      </p:sp>
      <p:pic>
        <p:nvPicPr>
          <p:cNvPr id="6149" name="Picture 5" descr="AV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1838325"/>
            <a:ext cx="4879975" cy="2382838"/>
          </a:xfrm>
          <a:prstGeom prst="rect">
            <a:avLst/>
          </a:prstGeom>
          <a:noFill/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23850" y="4506913"/>
            <a:ext cx="8208963" cy="13700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/>
              <a:t>とりあえず、しくみがわかっていないことには適切な対処ができません。</a:t>
            </a:r>
          </a:p>
          <a:p>
            <a:pPr algn="l">
              <a:spcBef>
                <a:spcPct val="50000"/>
              </a:spcBef>
            </a:pPr>
            <a:r>
              <a:rPr lang="ja-JP" altLang="en-US"/>
              <a:t>ということで、しくみをちょっくら勉強しましょう。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Generic Access Rights</a:t>
            </a:r>
          </a:p>
        </p:txBody>
      </p:sp>
      <p:graphicFrame>
        <p:nvGraphicFramePr>
          <p:cNvPr id="67730" name="Group 146"/>
          <p:cNvGraphicFramePr>
            <a:graphicFrameLocks noGrp="1"/>
          </p:cNvGraphicFramePr>
          <p:nvPr>
            <p:ph idx="1"/>
          </p:nvPr>
        </p:nvGraphicFramePr>
        <p:xfrm>
          <a:off x="468313" y="1293813"/>
          <a:ext cx="6323012" cy="4583112"/>
        </p:xfrm>
        <a:graphic>
          <a:graphicData uri="http://schemas.openxmlformats.org/drawingml/2006/table">
            <a:tbl>
              <a:tblPr/>
              <a:tblGrid>
                <a:gridCol w="1935162"/>
                <a:gridCol w="1495425"/>
                <a:gridCol w="289242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権利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日本語表記 </a:t>
                      </a: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(file)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Mapping (file)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GENERIC_ALL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フル コントロール</a:t>
                      </a:r>
                      <a:endParaRPr kumimoji="1" lang="en-US" altLang="ja-JP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全部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GENERIC_EXECUTE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実行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STANDARD_RIGHTS_EXECUTE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FILE_READ_ATTRIBUTES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FILE_EXECUTE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SYNCHRONIZE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GENERIC_READ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読み取り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STANDARD_RIGHTS_READ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FILE_READ_DATA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FILE_READ_ATTRIBUTES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FILE_READ_EA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SYNCHRONIZE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GENERIC_WRITE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書き込み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STANDARD_RIGHTS_WRITE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FILE_WRITE_DATA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FILE_WRITE_ATTRIBUTES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FILE_WRITE_EA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FILE_APPEND_DATA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SYNCHRONIZE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731" name="AutoShape 147"/>
          <p:cNvSpPr>
            <a:spLocks noChangeArrowheads="1"/>
          </p:cNvSpPr>
          <p:nvPr/>
        </p:nvSpPr>
        <p:spPr bwMode="auto">
          <a:xfrm>
            <a:off x="7019925" y="2708275"/>
            <a:ext cx="1728788" cy="1657350"/>
          </a:xfrm>
          <a:prstGeom prst="wedgeRoundRectCallout">
            <a:avLst>
              <a:gd name="adj1" fmla="val -62491"/>
              <a:gd name="adj2" fmla="val -14657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altLang="ja-JP" sz="1800"/>
              <a:t>object </a:t>
            </a:r>
            <a:r>
              <a:rPr lang="ja-JP" altLang="en-US" sz="1800"/>
              <a:t>の種類に応じた権限に展開される</a:t>
            </a:r>
            <a:endParaRPr lang="en-US" altLang="ja-JP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Owner (</a:t>
            </a:r>
            <a:r>
              <a:rPr lang="ja-JP" altLang="en-US" smtClean="0"/>
              <a:t>所有者</a:t>
            </a:r>
            <a:r>
              <a:rPr lang="en-US" altLang="ja-JP" smtClean="0"/>
              <a:t>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1368425"/>
          </a:xfrm>
        </p:spPr>
        <p:txBody>
          <a:bodyPr/>
          <a:lstStyle/>
          <a:p>
            <a:r>
              <a:rPr lang="en-US" altLang="ja-JP" smtClean="0"/>
              <a:t>Object </a:t>
            </a:r>
            <a:r>
              <a:rPr lang="ja-JP" altLang="en-US" smtClean="0"/>
              <a:t>の所有者 </a:t>
            </a:r>
            <a:r>
              <a:rPr lang="en-US" altLang="ja-JP" smtClean="0"/>
              <a:t>(</a:t>
            </a:r>
            <a:r>
              <a:rPr lang="ja-JP" altLang="en-US" smtClean="0"/>
              <a:t>通常の場合作成者</a:t>
            </a:r>
            <a:r>
              <a:rPr lang="en-US" altLang="ja-JP" smtClean="0"/>
              <a:t>) </a:t>
            </a:r>
            <a:r>
              <a:rPr lang="ja-JP" altLang="en-US" smtClean="0"/>
              <a:t>の </a:t>
            </a:r>
            <a:r>
              <a:rPr lang="en-US" altLang="ja-JP" smtClean="0"/>
              <a:t>SID </a:t>
            </a:r>
            <a:r>
              <a:rPr lang="ja-JP" altLang="en-US" smtClean="0"/>
              <a:t>が格納される</a:t>
            </a:r>
          </a:p>
          <a:p>
            <a:r>
              <a:rPr lang="en-US" altLang="ja-JP" smtClean="0"/>
              <a:t>Owner </a:t>
            </a:r>
            <a:r>
              <a:rPr lang="ja-JP" altLang="en-US" smtClean="0"/>
              <a:t>は </a:t>
            </a:r>
            <a:r>
              <a:rPr lang="en-US" altLang="ja-JP" smtClean="0"/>
              <a:t>DACL </a:t>
            </a:r>
            <a:r>
              <a:rPr lang="ja-JP" altLang="en-US" smtClean="0"/>
              <a:t>で </a:t>
            </a:r>
            <a:r>
              <a:rPr lang="en-US" altLang="ja-JP" smtClean="0"/>
              <a:t>ACL </a:t>
            </a:r>
            <a:r>
              <a:rPr lang="ja-JP" altLang="en-US" smtClean="0"/>
              <a:t>の編集が認められていない場合でも </a:t>
            </a:r>
            <a:r>
              <a:rPr lang="en-US" altLang="ja-JP" smtClean="0"/>
              <a:t>ACL </a:t>
            </a:r>
            <a:r>
              <a:rPr lang="ja-JP" altLang="en-US" smtClean="0"/>
              <a:t>の編集が可能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4140200" y="549275"/>
            <a:ext cx="56880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ja-JP" altLang="en-US" sz="1800"/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57188" y="2636838"/>
            <a:ext cx="8280400" cy="3263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ja-JP" sz="2000"/>
              <a:t>SeTakeOwnershipPrivilege</a:t>
            </a:r>
          </a:p>
          <a:p>
            <a:pPr algn="l"/>
            <a:r>
              <a:rPr lang="en-US" altLang="ja-JP" sz="2000"/>
              <a:t>(</a:t>
            </a:r>
            <a:r>
              <a:rPr lang="ja-JP" altLang="en-US" sz="2000"/>
              <a:t>ファイルとその他のオブジェクトの所有権の取得</a:t>
            </a:r>
            <a:r>
              <a:rPr lang="en-US" altLang="ja-JP" sz="2000"/>
              <a:t>)</a:t>
            </a:r>
          </a:p>
          <a:p>
            <a:pPr algn="l"/>
            <a:endParaRPr lang="en-US" altLang="ja-JP"/>
          </a:p>
          <a:p>
            <a:pPr lvl="1" algn="l"/>
            <a:r>
              <a:rPr lang="en-US" altLang="ja-JP" sz="1800"/>
              <a:t>SeTakeOwnershipPrivilege </a:t>
            </a:r>
            <a:r>
              <a:rPr lang="ja-JP" altLang="en-US" sz="1800"/>
              <a:t>を有する </a:t>
            </a:r>
            <a:r>
              <a:rPr lang="en-US" altLang="ja-JP" sz="1800"/>
              <a:t>user </a:t>
            </a:r>
            <a:r>
              <a:rPr lang="ja-JP" altLang="en-US" sz="1800"/>
              <a:t>は </a:t>
            </a:r>
            <a:r>
              <a:rPr lang="en-US" altLang="ja-JP" sz="1800"/>
              <a:t>ACL </a:t>
            </a:r>
            <a:r>
              <a:rPr lang="ja-JP" altLang="en-US" sz="1800"/>
              <a:t>で許可されていない場合でも所有権を任意の </a:t>
            </a:r>
            <a:r>
              <a:rPr lang="en-US" altLang="ja-JP" sz="1800"/>
              <a:t>account </a:t>
            </a:r>
            <a:r>
              <a:rPr lang="ja-JP" altLang="en-US" sz="1800"/>
              <a:t>へ置き換え可能。</a:t>
            </a:r>
          </a:p>
          <a:p>
            <a:pPr lvl="1" algn="l"/>
            <a:endParaRPr lang="ja-JP" altLang="en-US" sz="1800"/>
          </a:p>
          <a:p>
            <a:pPr lvl="1" algn="l"/>
            <a:r>
              <a:rPr lang="ja-JP" altLang="en-US" sz="1800"/>
              <a:t>この特権を所持している </a:t>
            </a:r>
            <a:r>
              <a:rPr lang="en-US" altLang="ja-JP" sz="1800"/>
              <a:t>user </a:t>
            </a:r>
            <a:r>
              <a:rPr lang="ja-JP" altLang="en-US" sz="1800"/>
              <a:t>であれば、所有権を置き換えた上で </a:t>
            </a:r>
            <a:r>
              <a:rPr lang="en-US" altLang="ja-JP" sz="1800"/>
              <a:t>DACL </a:t>
            </a:r>
            <a:r>
              <a:rPr lang="ja-JP" altLang="en-US" sz="1800"/>
              <a:t>を編集することにより、事実上すべての </a:t>
            </a:r>
            <a:r>
              <a:rPr lang="en-US" altLang="ja-JP" sz="1800"/>
              <a:t>object </a:t>
            </a:r>
            <a:r>
              <a:rPr lang="ja-JP" altLang="en-US" sz="1800"/>
              <a:t>を扱うことができる。</a:t>
            </a:r>
          </a:p>
          <a:p>
            <a:pPr lvl="1" algn="l"/>
            <a:endParaRPr lang="ja-JP" altLang="en-US" sz="1800"/>
          </a:p>
          <a:p>
            <a:pPr lvl="1" algn="l"/>
            <a:r>
              <a:rPr lang="en-US" altLang="ja-JP" sz="1800"/>
              <a:t>SeTakeOwnershipPrivilege </a:t>
            </a:r>
            <a:r>
              <a:rPr lang="ja-JP" altLang="en-US" sz="1800"/>
              <a:t>は </a:t>
            </a:r>
            <a:r>
              <a:rPr lang="en-US" altLang="ja-JP" sz="1800"/>
              <a:t>default </a:t>
            </a:r>
            <a:r>
              <a:rPr lang="ja-JP" altLang="en-US" sz="1800"/>
              <a:t>で </a:t>
            </a:r>
            <a:r>
              <a:rPr lang="en-US" altLang="ja-JP" sz="1800"/>
              <a:t>Administrators group </a:t>
            </a:r>
            <a:r>
              <a:rPr lang="ja-JP" altLang="en-US" sz="1800"/>
              <a:t>がその特権を所持している。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71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71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71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71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Creator Owner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1296987"/>
          </a:xfrm>
        </p:spPr>
        <p:txBody>
          <a:bodyPr/>
          <a:lstStyle/>
          <a:p>
            <a:r>
              <a:rPr lang="en-US" altLang="ja-JP" smtClean="0"/>
              <a:t>Creator Owner </a:t>
            </a:r>
            <a:r>
              <a:rPr lang="ja-JP" altLang="en-US" smtClean="0"/>
              <a:t>を </a:t>
            </a:r>
            <a:r>
              <a:rPr lang="en-US" altLang="ja-JP" smtClean="0"/>
              <a:t>ACE </a:t>
            </a:r>
            <a:r>
              <a:rPr lang="ja-JP" altLang="en-US" smtClean="0"/>
              <a:t>に設定すると新規作成した </a:t>
            </a:r>
            <a:r>
              <a:rPr lang="en-US" altLang="ja-JP" smtClean="0"/>
              <a:t>object </a:t>
            </a:r>
            <a:r>
              <a:rPr lang="ja-JP" altLang="en-US" smtClean="0"/>
              <a:t>の </a:t>
            </a:r>
            <a:r>
              <a:rPr lang="en-US" altLang="ja-JP" smtClean="0"/>
              <a:t>DACL </a:t>
            </a:r>
            <a:r>
              <a:rPr lang="ja-JP" altLang="en-US" smtClean="0"/>
              <a:t>は </a:t>
            </a:r>
            <a:r>
              <a:rPr lang="en-US" altLang="ja-JP" smtClean="0"/>
              <a:t>Creator Owner </a:t>
            </a:r>
            <a:r>
              <a:rPr lang="ja-JP" altLang="en-US" smtClean="0"/>
              <a:t>の </a:t>
            </a:r>
            <a:r>
              <a:rPr lang="en-US" altLang="ja-JP" smtClean="0"/>
              <a:t>ACE </a:t>
            </a:r>
            <a:r>
              <a:rPr lang="ja-JP" altLang="en-US" smtClean="0"/>
              <a:t>に加え、作成者の </a:t>
            </a:r>
            <a:r>
              <a:rPr lang="en-US" altLang="ja-JP" smtClean="0"/>
              <a:t>ACE </a:t>
            </a:r>
            <a:r>
              <a:rPr lang="ja-JP" altLang="en-US" smtClean="0"/>
              <a:t>が追加される</a:t>
            </a:r>
          </a:p>
        </p:txBody>
      </p:sp>
      <p:grpSp>
        <p:nvGrpSpPr>
          <p:cNvPr id="85003" name="Group 11"/>
          <p:cNvGrpSpPr>
            <a:grpSpLocks/>
          </p:cNvGrpSpPr>
          <p:nvPr/>
        </p:nvGrpSpPr>
        <p:grpSpPr bwMode="auto">
          <a:xfrm>
            <a:off x="323850" y="3644900"/>
            <a:ext cx="3671888" cy="936625"/>
            <a:chOff x="431" y="2069"/>
            <a:chExt cx="2313" cy="590"/>
          </a:xfrm>
        </p:grpSpPr>
        <p:grpSp>
          <p:nvGrpSpPr>
            <p:cNvPr id="85002" name="Group 10"/>
            <p:cNvGrpSpPr>
              <a:grpSpLocks/>
            </p:cNvGrpSpPr>
            <p:nvPr/>
          </p:nvGrpSpPr>
          <p:grpSpPr bwMode="auto">
            <a:xfrm>
              <a:off x="431" y="2069"/>
              <a:ext cx="2313" cy="590"/>
              <a:chOff x="431" y="2069"/>
              <a:chExt cx="2313" cy="590"/>
            </a:xfrm>
          </p:grpSpPr>
          <p:sp>
            <p:nvSpPr>
              <p:cNvPr id="84999" name="Rectangle 7"/>
              <p:cNvSpPr>
                <a:spLocks noChangeArrowheads="1"/>
              </p:cNvSpPr>
              <p:nvPr/>
            </p:nvSpPr>
            <p:spPr bwMode="auto">
              <a:xfrm>
                <a:off x="431" y="2069"/>
                <a:ext cx="2313" cy="590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ja-JP" sz="1400"/>
              </a:p>
            </p:txBody>
          </p:sp>
          <p:sp>
            <p:nvSpPr>
              <p:cNvPr id="85001" name="Text Box 9"/>
              <p:cNvSpPr txBox="1">
                <a:spLocks noChangeArrowheads="1"/>
              </p:cNvSpPr>
              <p:nvPr/>
            </p:nvSpPr>
            <p:spPr bwMode="auto">
              <a:xfrm>
                <a:off x="431" y="2069"/>
                <a:ext cx="816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2000"/>
                  <a:t>ACE</a:t>
                </a:r>
              </a:p>
            </p:txBody>
          </p:sp>
        </p:grpSp>
        <p:grpSp>
          <p:nvGrpSpPr>
            <p:cNvPr id="85000" name="Group 8"/>
            <p:cNvGrpSpPr>
              <a:grpSpLocks/>
            </p:cNvGrpSpPr>
            <p:nvPr/>
          </p:nvGrpSpPr>
          <p:grpSpPr bwMode="auto">
            <a:xfrm>
              <a:off x="567" y="2341"/>
              <a:ext cx="2053" cy="227"/>
              <a:chOff x="385" y="2341"/>
              <a:chExt cx="2053" cy="227"/>
            </a:xfrm>
          </p:grpSpPr>
          <p:sp>
            <p:nvSpPr>
              <p:cNvPr id="84996" name="Rectangle 4"/>
              <p:cNvSpPr>
                <a:spLocks noChangeArrowheads="1"/>
              </p:cNvSpPr>
              <p:nvPr/>
            </p:nvSpPr>
            <p:spPr bwMode="auto">
              <a:xfrm>
                <a:off x="385" y="2341"/>
                <a:ext cx="398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許可</a:t>
                </a:r>
              </a:p>
            </p:txBody>
          </p:sp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781" y="2341"/>
                <a:ext cx="863" cy="227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フル コントロール</a:t>
                </a:r>
              </a:p>
            </p:txBody>
          </p:sp>
          <p:sp>
            <p:nvSpPr>
              <p:cNvPr id="84998" name="Rectangle 6"/>
              <p:cNvSpPr>
                <a:spLocks noChangeArrowheads="1"/>
              </p:cNvSpPr>
              <p:nvPr/>
            </p:nvSpPr>
            <p:spPr bwMode="auto">
              <a:xfrm>
                <a:off x="1644" y="2341"/>
                <a:ext cx="794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400"/>
                  <a:t>Creator Owner</a:t>
                </a:r>
              </a:p>
            </p:txBody>
          </p:sp>
        </p:grpSp>
      </p:grpSp>
      <p:grpSp>
        <p:nvGrpSpPr>
          <p:cNvPr id="85004" name="Group 12"/>
          <p:cNvGrpSpPr>
            <a:grpSpLocks/>
          </p:cNvGrpSpPr>
          <p:nvPr/>
        </p:nvGrpSpPr>
        <p:grpSpPr bwMode="auto">
          <a:xfrm>
            <a:off x="5003800" y="3644900"/>
            <a:ext cx="3671888" cy="936625"/>
            <a:chOff x="431" y="2069"/>
            <a:chExt cx="2313" cy="590"/>
          </a:xfrm>
        </p:grpSpPr>
        <p:grpSp>
          <p:nvGrpSpPr>
            <p:cNvPr id="85005" name="Group 13"/>
            <p:cNvGrpSpPr>
              <a:grpSpLocks/>
            </p:cNvGrpSpPr>
            <p:nvPr/>
          </p:nvGrpSpPr>
          <p:grpSpPr bwMode="auto">
            <a:xfrm>
              <a:off x="431" y="2069"/>
              <a:ext cx="2313" cy="590"/>
              <a:chOff x="431" y="2069"/>
              <a:chExt cx="2313" cy="590"/>
            </a:xfrm>
          </p:grpSpPr>
          <p:sp>
            <p:nvSpPr>
              <p:cNvPr id="85006" name="Rectangle 14"/>
              <p:cNvSpPr>
                <a:spLocks noChangeArrowheads="1"/>
              </p:cNvSpPr>
              <p:nvPr/>
            </p:nvSpPr>
            <p:spPr bwMode="auto">
              <a:xfrm>
                <a:off x="431" y="2069"/>
                <a:ext cx="2313" cy="590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ja-JP" sz="1400"/>
              </a:p>
            </p:txBody>
          </p:sp>
          <p:sp>
            <p:nvSpPr>
              <p:cNvPr id="85007" name="Text Box 15"/>
              <p:cNvSpPr txBox="1">
                <a:spLocks noChangeArrowheads="1"/>
              </p:cNvSpPr>
              <p:nvPr/>
            </p:nvSpPr>
            <p:spPr bwMode="auto">
              <a:xfrm>
                <a:off x="431" y="2069"/>
                <a:ext cx="816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2000"/>
                  <a:t>ACE</a:t>
                </a:r>
              </a:p>
            </p:txBody>
          </p:sp>
        </p:grpSp>
        <p:grpSp>
          <p:nvGrpSpPr>
            <p:cNvPr id="85008" name="Group 16"/>
            <p:cNvGrpSpPr>
              <a:grpSpLocks/>
            </p:cNvGrpSpPr>
            <p:nvPr/>
          </p:nvGrpSpPr>
          <p:grpSpPr bwMode="auto">
            <a:xfrm>
              <a:off x="567" y="2341"/>
              <a:ext cx="2053" cy="227"/>
              <a:chOff x="385" y="2341"/>
              <a:chExt cx="2053" cy="227"/>
            </a:xfrm>
          </p:grpSpPr>
          <p:sp>
            <p:nvSpPr>
              <p:cNvPr id="85009" name="Rectangle 17"/>
              <p:cNvSpPr>
                <a:spLocks noChangeArrowheads="1"/>
              </p:cNvSpPr>
              <p:nvPr/>
            </p:nvSpPr>
            <p:spPr bwMode="auto">
              <a:xfrm>
                <a:off x="385" y="2341"/>
                <a:ext cx="398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許可</a:t>
                </a:r>
              </a:p>
            </p:txBody>
          </p:sp>
          <p:sp>
            <p:nvSpPr>
              <p:cNvPr id="85010" name="Rectangle 18"/>
              <p:cNvSpPr>
                <a:spLocks noChangeArrowheads="1"/>
              </p:cNvSpPr>
              <p:nvPr/>
            </p:nvSpPr>
            <p:spPr bwMode="auto">
              <a:xfrm>
                <a:off x="781" y="2341"/>
                <a:ext cx="863" cy="227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フル コントロール</a:t>
                </a:r>
              </a:p>
            </p:txBody>
          </p:sp>
          <p:sp>
            <p:nvSpPr>
              <p:cNvPr id="85011" name="Rectangle 19"/>
              <p:cNvSpPr>
                <a:spLocks noChangeArrowheads="1"/>
              </p:cNvSpPr>
              <p:nvPr/>
            </p:nvSpPr>
            <p:spPr bwMode="auto">
              <a:xfrm>
                <a:off x="1644" y="2341"/>
                <a:ext cx="794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400"/>
                  <a:t>Creator Owner</a:t>
                </a:r>
              </a:p>
            </p:txBody>
          </p:sp>
        </p:grpSp>
      </p:grpSp>
      <p:grpSp>
        <p:nvGrpSpPr>
          <p:cNvPr id="85012" name="Group 20"/>
          <p:cNvGrpSpPr>
            <a:grpSpLocks/>
          </p:cNvGrpSpPr>
          <p:nvPr/>
        </p:nvGrpSpPr>
        <p:grpSpPr bwMode="auto">
          <a:xfrm>
            <a:off x="5003800" y="4797425"/>
            <a:ext cx="3671888" cy="936625"/>
            <a:chOff x="431" y="2069"/>
            <a:chExt cx="2313" cy="590"/>
          </a:xfrm>
        </p:grpSpPr>
        <p:grpSp>
          <p:nvGrpSpPr>
            <p:cNvPr id="85013" name="Group 21"/>
            <p:cNvGrpSpPr>
              <a:grpSpLocks/>
            </p:cNvGrpSpPr>
            <p:nvPr/>
          </p:nvGrpSpPr>
          <p:grpSpPr bwMode="auto">
            <a:xfrm>
              <a:off x="431" y="2069"/>
              <a:ext cx="2313" cy="590"/>
              <a:chOff x="431" y="2069"/>
              <a:chExt cx="2313" cy="590"/>
            </a:xfrm>
          </p:grpSpPr>
          <p:sp>
            <p:nvSpPr>
              <p:cNvPr id="85014" name="Rectangle 22"/>
              <p:cNvSpPr>
                <a:spLocks noChangeArrowheads="1"/>
              </p:cNvSpPr>
              <p:nvPr/>
            </p:nvSpPr>
            <p:spPr bwMode="auto">
              <a:xfrm>
                <a:off x="431" y="2069"/>
                <a:ext cx="2313" cy="590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altLang="ja-JP" sz="1400"/>
              </a:p>
            </p:txBody>
          </p:sp>
          <p:sp>
            <p:nvSpPr>
              <p:cNvPr id="85015" name="Text Box 23"/>
              <p:cNvSpPr txBox="1">
                <a:spLocks noChangeArrowheads="1"/>
              </p:cNvSpPr>
              <p:nvPr/>
            </p:nvSpPr>
            <p:spPr bwMode="auto">
              <a:xfrm>
                <a:off x="431" y="2069"/>
                <a:ext cx="816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2000"/>
                  <a:t>ACE</a:t>
                </a:r>
              </a:p>
            </p:txBody>
          </p:sp>
        </p:grpSp>
        <p:grpSp>
          <p:nvGrpSpPr>
            <p:cNvPr id="85016" name="Group 24"/>
            <p:cNvGrpSpPr>
              <a:grpSpLocks/>
            </p:cNvGrpSpPr>
            <p:nvPr/>
          </p:nvGrpSpPr>
          <p:grpSpPr bwMode="auto">
            <a:xfrm>
              <a:off x="567" y="2341"/>
              <a:ext cx="2053" cy="227"/>
              <a:chOff x="385" y="2341"/>
              <a:chExt cx="2053" cy="227"/>
            </a:xfrm>
          </p:grpSpPr>
          <p:sp>
            <p:nvSpPr>
              <p:cNvPr id="85017" name="Rectangle 25"/>
              <p:cNvSpPr>
                <a:spLocks noChangeArrowheads="1"/>
              </p:cNvSpPr>
              <p:nvPr/>
            </p:nvSpPr>
            <p:spPr bwMode="auto">
              <a:xfrm>
                <a:off x="385" y="2341"/>
                <a:ext cx="398" cy="227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許可</a:t>
                </a:r>
              </a:p>
            </p:txBody>
          </p:sp>
          <p:sp>
            <p:nvSpPr>
              <p:cNvPr id="85018" name="Rectangle 26"/>
              <p:cNvSpPr>
                <a:spLocks noChangeArrowheads="1"/>
              </p:cNvSpPr>
              <p:nvPr/>
            </p:nvSpPr>
            <p:spPr bwMode="auto">
              <a:xfrm>
                <a:off x="781" y="2341"/>
                <a:ext cx="863" cy="227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ja-JP" altLang="en-US" sz="1400"/>
                  <a:t>フル コントロール</a:t>
                </a:r>
              </a:p>
            </p:txBody>
          </p:sp>
          <p:sp>
            <p:nvSpPr>
              <p:cNvPr id="85019" name="Rectangle 27"/>
              <p:cNvSpPr>
                <a:spLocks noChangeArrowheads="1"/>
              </p:cNvSpPr>
              <p:nvPr/>
            </p:nvSpPr>
            <p:spPr bwMode="auto">
              <a:xfrm>
                <a:off x="1644" y="2341"/>
                <a:ext cx="794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400"/>
                  <a:t>User</a:t>
                </a:r>
                <a:r>
                  <a:rPr lang="ja-JP" altLang="en-US" sz="1400"/>
                  <a:t>　</a:t>
                </a:r>
                <a:r>
                  <a:rPr lang="en-US" altLang="ja-JP" sz="1400"/>
                  <a:t>A</a:t>
                </a:r>
              </a:p>
            </p:txBody>
          </p:sp>
        </p:grpSp>
      </p:grpSp>
      <p:pic>
        <p:nvPicPr>
          <p:cNvPr id="85020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4652963"/>
            <a:ext cx="639763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5021" name="Text Box 29"/>
          <p:cNvSpPr txBox="1">
            <a:spLocks noChangeArrowheads="1"/>
          </p:cNvSpPr>
          <p:nvPr/>
        </p:nvSpPr>
        <p:spPr bwMode="auto">
          <a:xfrm>
            <a:off x="1187450" y="3141663"/>
            <a:ext cx="1584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親 </a:t>
            </a:r>
            <a:r>
              <a:rPr lang="en-US" altLang="ja-JP"/>
              <a:t>object</a:t>
            </a:r>
          </a:p>
        </p:txBody>
      </p:sp>
      <p:sp>
        <p:nvSpPr>
          <p:cNvPr id="85022" name="Text Box 30"/>
          <p:cNvSpPr txBox="1">
            <a:spLocks noChangeArrowheads="1"/>
          </p:cNvSpPr>
          <p:nvPr/>
        </p:nvSpPr>
        <p:spPr bwMode="auto">
          <a:xfrm>
            <a:off x="6083300" y="3068638"/>
            <a:ext cx="1584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/>
              <a:t>子 </a:t>
            </a:r>
            <a:r>
              <a:rPr lang="en-US" altLang="ja-JP"/>
              <a:t>object</a:t>
            </a:r>
          </a:p>
        </p:txBody>
      </p:sp>
      <p:sp>
        <p:nvSpPr>
          <p:cNvPr id="85024" name="AutoShape 32"/>
          <p:cNvSpPr>
            <a:spLocks noChangeArrowheads="1"/>
          </p:cNvSpPr>
          <p:nvPr/>
        </p:nvSpPr>
        <p:spPr bwMode="auto">
          <a:xfrm>
            <a:off x="4140200" y="3789363"/>
            <a:ext cx="719138" cy="647700"/>
          </a:xfrm>
          <a:prstGeom prst="rightArrow">
            <a:avLst>
              <a:gd name="adj1" fmla="val 50000"/>
              <a:gd name="adj2" fmla="val 2775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2000"/>
              <a:t>作成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74" name="Rectangle 58"/>
          <p:cNvSpPr>
            <a:spLocks noChangeArrowheads="1"/>
          </p:cNvSpPr>
          <p:nvPr/>
        </p:nvSpPr>
        <p:spPr bwMode="auto">
          <a:xfrm>
            <a:off x="323850" y="1700213"/>
            <a:ext cx="2952750" cy="4103687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29600" cy="706437"/>
          </a:xfrm>
        </p:spPr>
        <p:txBody>
          <a:bodyPr/>
          <a:lstStyle/>
          <a:p>
            <a:r>
              <a:rPr lang="en-US" altLang="ja-JP" smtClean="0"/>
              <a:t>Windows access control </a:t>
            </a:r>
            <a:r>
              <a:rPr lang="ja-JP" altLang="en-US" smtClean="0"/>
              <a:t>のしくみ </a:t>
            </a:r>
            <a:r>
              <a:rPr lang="en-US" altLang="ja-JP" smtClean="0"/>
              <a:t>(</a:t>
            </a:r>
            <a:r>
              <a:rPr lang="ja-JP" altLang="en-US" smtClean="0"/>
              <a:t>詳細</a:t>
            </a:r>
            <a:r>
              <a:rPr lang="en-US" altLang="ja-JP" smtClean="0"/>
              <a:t>)</a:t>
            </a:r>
          </a:p>
        </p:txBody>
      </p:sp>
      <p:grpSp>
        <p:nvGrpSpPr>
          <p:cNvPr id="86021" name="Group 5"/>
          <p:cNvGrpSpPr>
            <a:grpSpLocks/>
          </p:cNvGrpSpPr>
          <p:nvPr/>
        </p:nvGrpSpPr>
        <p:grpSpPr bwMode="auto">
          <a:xfrm>
            <a:off x="4787900" y="1628775"/>
            <a:ext cx="3816350" cy="3455988"/>
            <a:chOff x="249" y="845"/>
            <a:chExt cx="4400" cy="2812"/>
          </a:xfrm>
        </p:grpSpPr>
        <p:sp>
          <p:nvSpPr>
            <p:cNvPr id="86022" name="Rectangle 6"/>
            <p:cNvSpPr>
              <a:spLocks noChangeArrowheads="1"/>
            </p:cNvSpPr>
            <p:nvPr/>
          </p:nvSpPr>
          <p:spPr bwMode="auto">
            <a:xfrm>
              <a:off x="249" y="850"/>
              <a:ext cx="4400" cy="2807"/>
            </a:xfrm>
            <a:prstGeom prst="rect">
              <a:avLst/>
            </a:prstGeom>
            <a:solidFill>
              <a:srgbClr val="CC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023" name="Text Box 7"/>
            <p:cNvSpPr txBox="1">
              <a:spLocks noChangeArrowheads="1"/>
            </p:cNvSpPr>
            <p:nvPr/>
          </p:nvSpPr>
          <p:spPr bwMode="auto">
            <a:xfrm>
              <a:off x="249" y="845"/>
              <a:ext cx="3901" cy="2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 b="1"/>
                <a:t>DACL</a:t>
              </a:r>
            </a:p>
          </p:txBody>
        </p:sp>
      </p:grpSp>
      <p:sp>
        <p:nvSpPr>
          <p:cNvPr id="86027" name="Rectangle 11"/>
          <p:cNvSpPr>
            <a:spLocks noChangeArrowheads="1"/>
          </p:cNvSpPr>
          <p:nvPr/>
        </p:nvSpPr>
        <p:spPr bwMode="auto">
          <a:xfrm>
            <a:off x="5106988" y="2220913"/>
            <a:ext cx="631825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許可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5735638" y="2220913"/>
            <a:ext cx="1370012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フル コントロール</a:t>
            </a:r>
          </a:p>
        </p:txBody>
      </p:sp>
      <p:sp>
        <p:nvSpPr>
          <p:cNvPr id="86030" name="Rectangle 14"/>
          <p:cNvSpPr>
            <a:spLocks noChangeArrowheads="1"/>
          </p:cNvSpPr>
          <p:nvPr/>
        </p:nvSpPr>
        <p:spPr bwMode="auto">
          <a:xfrm>
            <a:off x="7105650" y="2220913"/>
            <a:ext cx="126047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400"/>
              <a:t>Administrators</a:t>
            </a:r>
          </a:p>
        </p:txBody>
      </p:sp>
      <p:sp>
        <p:nvSpPr>
          <p:cNvPr id="86034" name="Rectangle 18"/>
          <p:cNvSpPr>
            <a:spLocks noChangeArrowheads="1"/>
          </p:cNvSpPr>
          <p:nvPr/>
        </p:nvSpPr>
        <p:spPr bwMode="auto">
          <a:xfrm>
            <a:off x="5106988" y="2925763"/>
            <a:ext cx="631825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許可</a:t>
            </a:r>
          </a:p>
        </p:txBody>
      </p:sp>
      <p:sp>
        <p:nvSpPr>
          <p:cNvPr id="86035" name="Rectangle 19"/>
          <p:cNvSpPr>
            <a:spLocks noChangeArrowheads="1"/>
          </p:cNvSpPr>
          <p:nvPr/>
        </p:nvSpPr>
        <p:spPr bwMode="auto">
          <a:xfrm>
            <a:off x="5735638" y="2925763"/>
            <a:ext cx="1370012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フル コントロール</a:t>
            </a:r>
          </a:p>
        </p:txBody>
      </p:sp>
      <p:sp>
        <p:nvSpPr>
          <p:cNvPr id="86037" name="Rectangle 21"/>
          <p:cNvSpPr>
            <a:spLocks noChangeArrowheads="1"/>
          </p:cNvSpPr>
          <p:nvPr/>
        </p:nvSpPr>
        <p:spPr bwMode="auto">
          <a:xfrm>
            <a:off x="7105650" y="2925763"/>
            <a:ext cx="126047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400"/>
              <a:t>System</a:t>
            </a:r>
          </a:p>
        </p:txBody>
      </p:sp>
      <p:sp>
        <p:nvSpPr>
          <p:cNvPr id="86041" name="Rectangle 25"/>
          <p:cNvSpPr>
            <a:spLocks noChangeArrowheads="1"/>
          </p:cNvSpPr>
          <p:nvPr/>
        </p:nvSpPr>
        <p:spPr bwMode="auto">
          <a:xfrm>
            <a:off x="5106988" y="3632200"/>
            <a:ext cx="631825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許可</a:t>
            </a:r>
          </a:p>
        </p:txBody>
      </p:sp>
      <p:sp>
        <p:nvSpPr>
          <p:cNvPr id="86042" name="Rectangle 26"/>
          <p:cNvSpPr>
            <a:spLocks noChangeArrowheads="1"/>
          </p:cNvSpPr>
          <p:nvPr/>
        </p:nvSpPr>
        <p:spPr bwMode="auto">
          <a:xfrm>
            <a:off x="5735638" y="3632200"/>
            <a:ext cx="1370012" cy="360363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読み取りと実行</a:t>
            </a:r>
          </a:p>
        </p:txBody>
      </p:sp>
      <p:sp>
        <p:nvSpPr>
          <p:cNvPr id="86044" name="Rectangle 28"/>
          <p:cNvSpPr>
            <a:spLocks noChangeArrowheads="1"/>
          </p:cNvSpPr>
          <p:nvPr/>
        </p:nvSpPr>
        <p:spPr bwMode="auto">
          <a:xfrm>
            <a:off x="7105650" y="3632200"/>
            <a:ext cx="1260475" cy="360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400"/>
              <a:t>Users</a:t>
            </a:r>
          </a:p>
        </p:txBody>
      </p:sp>
      <p:sp>
        <p:nvSpPr>
          <p:cNvPr id="86048" name="Rectangle 32"/>
          <p:cNvSpPr>
            <a:spLocks noChangeArrowheads="1"/>
          </p:cNvSpPr>
          <p:nvPr/>
        </p:nvSpPr>
        <p:spPr bwMode="auto">
          <a:xfrm>
            <a:off x="5106988" y="4338638"/>
            <a:ext cx="631825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許可</a:t>
            </a:r>
          </a:p>
        </p:txBody>
      </p:sp>
      <p:sp>
        <p:nvSpPr>
          <p:cNvPr id="86049" name="Rectangle 33"/>
          <p:cNvSpPr>
            <a:spLocks noChangeArrowheads="1"/>
          </p:cNvSpPr>
          <p:nvPr/>
        </p:nvSpPr>
        <p:spPr bwMode="auto">
          <a:xfrm>
            <a:off x="5735638" y="4338638"/>
            <a:ext cx="1370012" cy="3603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400"/>
              <a:t>読み取り</a:t>
            </a:r>
          </a:p>
        </p:txBody>
      </p:sp>
      <p:sp>
        <p:nvSpPr>
          <p:cNvPr id="86051" name="Rectangle 35"/>
          <p:cNvSpPr>
            <a:spLocks noChangeArrowheads="1"/>
          </p:cNvSpPr>
          <p:nvPr/>
        </p:nvSpPr>
        <p:spPr bwMode="auto">
          <a:xfrm>
            <a:off x="7105650" y="4338638"/>
            <a:ext cx="126047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400"/>
              <a:t>Everyone</a:t>
            </a:r>
          </a:p>
        </p:txBody>
      </p:sp>
      <p:sp>
        <p:nvSpPr>
          <p:cNvPr id="86052" name="Text Box 36"/>
          <p:cNvSpPr txBox="1">
            <a:spLocks noChangeArrowheads="1"/>
          </p:cNvSpPr>
          <p:nvPr/>
        </p:nvSpPr>
        <p:spPr bwMode="auto">
          <a:xfrm>
            <a:off x="5219700" y="1100138"/>
            <a:ext cx="30972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Object</a:t>
            </a:r>
          </a:p>
        </p:txBody>
      </p:sp>
      <p:grpSp>
        <p:nvGrpSpPr>
          <p:cNvPr id="86053" name="Group 37"/>
          <p:cNvGrpSpPr>
            <a:grpSpLocks/>
          </p:cNvGrpSpPr>
          <p:nvPr/>
        </p:nvGrpSpPr>
        <p:grpSpPr bwMode="auto">
          <a:xfrm>
            <a:off x="506413" y="3224213"/>
            <a:ext cx="2519362" cy="2449512"/>
            <a:chOff x="249" y="1207"/>
            <a:chExt cx="1587" cy="1543"/>
          </a:xfrm>
        </p:grpSpPr>
        <p:grpSp>
          <p:nvGrpSpPr>
            <p:cNvPr id="86054" name="Group 38"/>
            <p:cNvGrpSpPr>
              <a:grpSpLocks/>
            </p:cNvGrpSpPr>
            <p:nvPr/>
          </p:nvGrpSpPr>
          <p:grpSpPr bwMode="auto">
            <a:xfrm>
              <a:off x="249" y="1207"/>
              <a:ext cx="1587" cy="1543"/>
              <a:chOff x="250" y="1793"/>
              <a:chExt cx="1587" cy="1953"/>
            </a:xfrm>
          </p:grpSpPr>
          <p:sp>
            <p:nvSpPr>
              <p:cNvPr id="86055" name="Rectangle 39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6056" name="Text Box 40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2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 b="1"/>
                  <a:t>Groups</a:t>
                </a:r>
                <a:endParaRPr lang="ja-JP" altLang="en-US" sz="1800" b="1"/>
              </a:p>
            </p:txBody>
          </p:sp>
        </p:grpSp>
        <p:grpSp>
          <p:nvGrpSpPr>
            <p:cNvPr id="86057" name="Group 41"/>
            <p:cNvGrpSpPr>
              <a:grpSpLocks/>
            </p:cNvGrpSpPr>
            <p:nvPr/>
          </p:nvGrpSpPr>
          <p:grpSpPr bwMode="auto">
            <a:xfrm>
              <a:off x="354" y="1527"/>
              <a:ext cx="1362" cy="1223"/>
              <a:chOff x="354" y="1980"/>
              <a:chExt cx="1362" cy="1223"/>
            </a:xfrm>
          </p:grpSpPr>
          <p:sp>
            <p:nvSpPr>
              <p:cNvPr id="86058" name="Rectangle 42"/>
              <p:cNvSpPr>
                <a:spLocks noChangeArrowheads="1"/>
              </p:cNvSpPr>
              <p:nvPr/>
            </p:nvSpPr>
            <p:spPr bwMode="auto">
              <a:xfrm>
                <a:off x="354" y="1980"/>
                <a:ext cx="1360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Users</a:t>
                </a:r>
              </a:p>
            </p:txBody>
          </p:sp>
          <p:sp>
            <p:nvSpPr>
              <p:cNvPr id="86059" name="Rectangle 43"/>
              <p:cNvSpPr>
                <a:spLocks noChangeArrowheads="1"/>
              </p:cNvSpPr>
              <p:nvPr/>
            </p:nvSpPr>
            <p:spPr bwMode="auto">
              <a:xfrm>
                <a:off x="356" y="2205"/>
                <a:ext cx="1360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Interactive</a:t>
                </a:r>
              </a:p>
            </p:txBody>
          </p:sp>
          <p:sp>
            <p:nvSpPr>
              <p:cNvPr id="86060" name="Rectangle 44"/>
              <p:cNvSpPr>
                <a:spLocks noChangeArrowheads="1"/>
              </p:cNvSpPr>
              <p:nvPr/>
            </p:nvSpPr>
            <p:spPr bwMode="auto">
              <a:xfrm>
                <a:off x="354" y="2432"/>
                <a:ext cx="1360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Everyone</a:t>
                </a:r>
              </a:p>
            </p:txBody>
          </p:sp>
          <p:sp>
            <p:nvSpPr>
              <p:cNvPr id="86061" name="Rectangle 45"/>
              <p:cNvSpPr>
                <a:spLocks noChangeArrowheads="1"/>
              </p:cNvSpPr>
              <p:nvPr/>
            </p:nvSpPr>
            <p:spPr bwMode="auto">
              <a:xfrm>
                <a:off x="356" y="2659"/>
                <a:ext cx="1360" cy="227"/>
              </a:xfrm>
              <a:prstGeom prst="rect">
                <a:avLst/>
              </a:prstGeom>
              <a:solidFill>
                <a:srgbClr val="FF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altLang="ja-JP" sz="1800"/>
                  <a:t>LOCAL</a:t>
                </a:r>
              </a:p>
            </p:txBody>
          </p:sp>
          <p:sp>
            <p:nvSpPr>
              <p:cNvPr id="86062" name="Text Box 46"/>
              <p:cNvSpPr txBox="1">
                <a:spLocks noChangeArrowheads="1"/>
              </p:cNvSpPr>
              <p:nvPr/>
            </p:nvSpPr>
            <p:spPr bwMode="auto">
              <a:xfrm>
                <a:off x="930" y="2886"/>
                <a:ext cx="289" cy="31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vert="eaVert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ja-JP" sz="1800"/>
                  <a:t>…</a:t>
                </a:r>
              </a:p>
            </p:txBody>
          </p:sp>
        </p:grpSp>
      </p:grpSp>
      <p:grpSp>
        <p:nvGrpSpPr>
          <p:cNvPr id="86073" name="Group 57"/>
          <p:cNvGrpSpPr>
            <a:grpSpLocks/>
          </p:cNvGrpSpPr>
          <p:nvPr/>
        </p:nvGrpSpPr>
        <p:grpSpPr bwMode="auto">
          <a:xfrm>
            <a:off x="506413" y="2362200"/>
            <a:ext cx="2519362" cy="863600"/>
            <a:chOff x="249" y="527"/>
            <a:chExt cx="1587" cy="544"/>
          </a:xfrm>
        </p:grpSpPr>
        <p:grpSp>
          <p:nvGrpSpPr>
            <p:cNvPr id="86064" name="Group 48"/>
            <p:cNvGrpSpPr>
              <a:grpSpLocks/>
            </p:cNvGrpSpPr>
            <p:nvPr/>
          </p:nvGrpSpPr>
          <p:grpSpPr bwMode="auto">
            <a:xfrm>
              <a:off x="249" y="527"/>
              <a:ext cx="1587" cy="544"/>
              <a:chOff x="250" y="1793"/>
              <a:chExt cx="1587" cy="1953"/>
            </a:xfrm>
          </p:grpSpPr>
          <p:sp>
            <p:nvSpPr>
              <p:cNvPr id="86065" name="Rectangle 49"/>
              <p:cNvSpPr>
                <a:spLocks noChangeArrowheads="1"/>
              </p:cNvSpPr>
              <p:nvPr/>
            </p:nvSpPr>
            <p:spPr bwMode="auto">
              <a:xfrm>
                <a:off x="250" y="1797"/>
                <a:ext cx="1587" cy="1949"/>
              </a:xfrm>
              <a:prstGeom prst="rect">
                <a:avLst/>
              </a:prstGeom>
              <a:solidFill>
                <a:srgbClr val="FFFF99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86066" name="Text Box 50"/>
              <p:cNvSpPr txBox="1">
                <a:spLocks noChangeArrowheads="1"/>
              </p:cNvSpPr>
              <p:nvPr/>
            </p:nvSpPr>
            <p:spPr bwMode="auto">
              <a:xfrm>
                <a:off x="264" y="1793"/>
                <a:ext cx="1407" cy="82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altLang="ja-JP" sz="1800" b="1"/>
                  <a:t>User</a:t>
                </a:r>
                <a:endParaRPr lang="ja-JP" altLang="en-US" sz="1800" b="1"/>
              </a:p>
            </p:txBody>
          </p:sp>
        </p:grpSp>
        <p:sp>
          <p:nvSpPr>
            <p:cNvPr id="86068" name="Rectangle 52"/>
            <p:cNvSpPr>
              <a:spLocks noChangeArrowheads="1"/>
            </p:cNvSpPr>
            <p:nvPr/>
          </p:nvSpPr>
          <p:spPr bwMode="auto">
            <a:xfrm>
              <a:off x="354" y="770"/>
              <a:ext cx="1360" cy="227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altLang="ja-JP" sz="1800"/>
                <a:t>Test User</a:t>
              </a:r>
            </a:p>
          </p:txBody>
        </p:sp>
      </p:grpSp>
      <p:sp>
        <p:nvSpPr>
          <p:cNvPr id="86075" name="Text Box 59"/>
          <p:cNvSpPr txBox="1">
            <a:spLocks noChangeArrowheads="1"/>
          </p:cNvSpPr>
          <p:nvPr/>
        </p:nvSpPr>
        <p:spPr bwMode="auto">
          <a:xfrm>
            <a:off x="323850" y="1700213"/>
            <a:ext cx="216058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Access token</a:t>
            </a:r>
          </a:p>
        </p:txBody>
      </p:sp>
      <p:sp>
        <p:nvSpPr>
          <p:cNvPr id="86076" name="Text Box 60"/>
          <p:cNvSpPr txBox="1">
            <a:spLocks noChangeArrowheads="1"/>
          </p:cNvSpPr>
          <p:nvPr/>
        </p:nvSpPr>
        <p:spPr bwMode="auto">
          <a:xfrm>
            <a:off x="250825" y="1125538"/>
            <a:ext cx="2520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/>
              <a:t>Thread</a:t>
            </a:r>
          </a:p>
        </p:txBody>
      </p:sp>
      <p:grpSp>
        <p:nvGrpSpPr>
          <p:cNvPr id="86089" name="Group 73"/>
          <p:cNvGrpSpPr>
            <a:grpSpLocks/>
          </p:cNvGrpSpPr>
          <p:nvPr/>
        </p:nvGrpSpPr>
        <p:grpSpPr bwMode="auto">
          <a:xfrm>
            <a:off x="2832100" y="2401888"/>
            <a:ext cx="2274888" cy="2117725"/>
            <a:chOff x="1784" y="1513"/>
            <a:chExt cx="1433" cy="1334"/>
          </a:xfrm>
        </p:grpSpPr>
        <p:cxnSp>
          <p:nvCxnSpPr>
            <p:cNvPr id="86079" name="AutoShape 63"/>
            <p:cNvCxnSpPr>
              <a:cxnSpLocks noChangeShapeType="1"/>
              <a:stCxn id="86068" idx="3"/>
              <a:endCxn id="86027" idx="1"/>
            </p:cNvCxnSpPr>
            <p:nvPr/>
          </p:nvCxnSpPr>
          <p:spPr bwMode="auto">
            <a:xfrm flipV="1">
              <a:off x="1784" y="1513"/>
              <a:ext cx="1433" cy="332"/>
            </a:xfrm>
            <a:prstGeom prst="straightConnector1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1" name="AutoShape 65"/>
            <p:cNvCxnSpPr>
              <a:cxnSpLocks noChangeShapeType="1"/>
              <a:stCxn id="86068" idx="3"/>
              <a:endCxn id="86034" idx="1"/>
            </p:cNvCxnSpPr>
            <p:nvPr/>
          </p:nvCxnSpPr>
          <p:spPr bwMode="auto">
            <a:xfrm>
              <a:off x="1784" y="1845"/>
              <a:ext cx="1433" cy="112"/>
            </a:xfrm>
            <a:prstGeom prst="straightConnector1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2" name="AutoShape 66"/>
            <p:cNvCxnSpPr>
              <a:cxnSpLocks noChangeShapeType="1"/>
              <a:stCxn id="86068" idx="3"/>
              <a:endCxn id="86041" idx="1"/>
            </p:cNvCxnSpPr>
            <p:nvPr/>
          </p:nvCxnSpPr>
          <p:spPr bwMode="auto">
            <a:xfrm>
              <a:off x="1784" y="1845"/>
              <a:ext cx="1433" cy="557"/>
            </a:xfrm>
            <a:prstGeom prst="straightConnector1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3" name="AutoShape 67"/>
            <p:cNvCxnSpPr>
              <a:cxnSpLocks noChangeShapeType="1"/>
              <a:stCxn id="86068" idx="3"/>
              <a:endCxn id="86048" idx="1"/>
            </p:cNvCxnSpPr>
            <p:nvPr/>
          </p:nvCxnSpPr>
          <p:spPr bwMode="auto">
            <a:xfrm>
              <a:off x="1784" y="1845"/>
              <a:ext cx="1433" cy="1002"/>
            </a:xfrm>
            <a:prstGeom prst="straightConnector1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6102" name="Group 86"/>
          <p:cNvGrpSpPr>
            <a:grpSpLocks/>
          </p:cNvGrpSpPr>
          <p:nvPr/>
        </p:nvGrpSpPr>
        <p:grpSpPr bwMode="auto">
          <a:xfrm>
            <a:off x="2832100" y="2401888"/>
            <a:ext cx="2274888" cy="2117725"/>
            <a:chOff x="1784" y="1513"/>
            <a:chExt cx="1433" cy="1334"/>
          </a:xfrm>
        </p:grpSpPr>
        <p:cxnSp>
          <p:nvCxnSpPr>
            <p:cNvPr id="86092" name="AutoShape 76"/>
            <p:cNvCxnSpPr>
              <a:cxnSpLocks noChangeShapeType="1"/>
              <a:stCxn id="86058" idx="3"/>
              <a:endCxn id="86027" idx="1"/>
            </p:cNvCxnSpPr>
            <p:nvPr/>
          </p:nvCxnSpPr>
          <p:spPr bwMode="auto">
            <a:xfrm flipV="1">
              <a:off x="1784" y="1513"/>
              <a:ext cx="1433" cy="952"/>
            </a:xfrm>
            <a:prstGeom prst="straightConnector1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93" name="AutoShape 77"/>
            <p:cNvCxnSpPr>
              <a:cxnSpLocks noChangeShapeType="1"/>
              <a:stCxn id="86058" idx="3"/>
              <a:endCxn id="86034" idx="1"/>
            </p:cNvCxnSpPr>
            <p:nvPr/>
          </p:nvCxnSpPr>
          <p:spPr bwMode="auto">
            <a:xfrm flipV="1">
              <a:off x="1784" y="1957"/>
              <a:ext cx="1433" cy="508"/>
            </a:xfrm>
            <a:prstGeom prst="straightConnector1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94" name="AutoShape 78"/>
            <p:cNvCxnSpPr>
              <a:cxnSpLocks noChangeShapeType="1"/>
              <a:stCxn id="86058" idx="3"/>
              <a:endCxn id="86041" idx="1"/>
            </p:cNvCxnSpPr>
            <p:nvPr/>
          </p:nvCxnSpPr>
          <p:spPr bwMode="auto">
            <a:xfrm flipV="1">
              <a:off x="1784" y="2402"/>
              <a:ext cx="1433" cy="63"/>
            </a:xfrm>
            <a:prstGeom prst="straightConnector1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95" name="AutoShape 79"/>
            <p:cNvCxnSpPr>
              <a:cxnSpLocks noChangeShapeType="1"/>
              <a:stCxn id="86058" idx="3"/>
              <a:endCxn id="86048" idx="1"/>
            </p:cNvCxnSpPr>
            <p:nvPr/>
          </p:nvCxnSpPr>
          <p:spPr bwMode="auto">
            <a:xfrm>
              <a:off x="1784" y="2465"/>
              <a:ext cx="1433" cy="382"/>
            </a:xfrm>
            <a:prstGeom prst="straightConnector1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6103" name="Group 87"/>
          <p:cNvGrpSpPr>
            <a:grpSpLocks/>
          </p:cNvGrpSpPr>
          <p:nvPr/>
        </p:nvGrpSpPr>
        <p:grpSpPr bwMode="auto">
          <a:xfrm>
            <a:off x="2832100" y="2401888"/>
            <a:ext cx="2274888" cy="2228850"/>
            <a:chOff x="1784" y="1513"/>
            <a:chExt cx="1433" cy="1404"/>
          </a:xfrm>
        </p:grpSpPr>
        <p:cxnSp>
          <p:nvCxnSpPr>
            <p:cNvPr id="86098" name="AutoShape 82"/>
            <p:cNvCxnSpPr>
              <a:cxnSpLocks noChangeShapeType="1"/>
              <a:stCxn id="86060" idx="3"/>
              <a:endCxn id="86027" idx="1"/>
            </p:cNvCxnSpPr>
            <p:nvPr/>
          </p:nvCxnSpPr>
          <p:spPr bwMode="auto">
            <a:xfrm flipV="1">
              <a:off x="1784" y="1513"/>
              <a:ext cx="1433" cy="1404"/>
            </a:xfrm>
            <a:prstGeom prst="straightConnector1">
              <a:avLst/>
            </a:prstGeom>
            <a:noFill/>
            <a:ln w="63500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99" name="AutoShape 83"/>
            <p:cNvCxnSpPr>
              <a:cxnSpLocks noChangeShapeType="1"/>
              <a:stCxn id="86060" idx="3"/>
              <a:endCxn id="86034" idx="1"/>
            </p:cNvCxnSpPr>
            <p:nvPr/>
          </p:nvCxnSpPr>
          <p:spPr bwMode="auto">
            <a:xfrm flipV="1">
              <a:off x="1784" y="1957"/>
              <a:ext cx="1433" cy="960"/>
            </a:xfrm>
            <a:prstGeom prst="straightConnector1">
              <a:avLst/>
            </a:prstGeom>
            <a:noFill/>
            <a:ln w="63500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100" name="AutoShape 84"/>
            <p:cNvCxnSpPr>
              <a:cxnSpLocks noChangeShapeType="1"/>
              <a:stCxn id="86060" idx="3"/>
              <a:endCxn id="86041" idx="1"/>
            </p:cNvCxnSpPr>
            <p:nvPr/>
          </p:nvCxnSpPr>
          <p:spPr bwMode="auto">
            <a:xfrm flipV="1">
              <a:off x="1784" y="2402"/>
              <a:ext cx="1433" cy="515"/>
            </a:xfrm>
            <a:prstGeom prst="straightConnector1">
              <a:avLst/>
            </a:prstGeom>
            <a:noFill/>
            <a:ln w="63500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101" name="AutoShape 85"/>
            <p:cNvCxnSpPr>
              <a:cxnSpLocks noChangeShapeType="1"/>
              <a:stCxn id="86060" idx="3"/>
              <a:endCxn id="86048" idx="1"/>
            </p:cNvCxnSpPr>
            <p:nvPr/>
          </p:nvCxnSpPr>
          <p:spPr bwMode="auto">
            <a:xfrm flipV="1">
              <a:off x="1784" y="2847"/>
              <a:ext cx="1433" cy="70"/>
            </a:xfrm>
            <a:prstGeom prst="straightConnector1">
              <a:avLst/>
            </a:prstGeom>
            <a:noFill/>
            <a:ln w="63500">
              <a:solidFill>
                <a:srgbClr val="003366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6096" name="Group 80"/>
          <p:cNvGrpSpPr>
            <a:grpSpLocks/>
          </p:cNvGrpSpPr>
          <p:nvPr/>
        </p:nvGrpSpPr>
        <p:grpSpPr bwMode="auto">
          <a:xfrm>
            <a:off x="2835275" y="2401888"/>
            <a:ext cx="2271713" cy="2117725"/>
            <a:chOff x="1786" y="1513"/>
            <a:chExt cx="1431" cy="1334"/>
          </a:xfrm>
        </p:grpSpPr>
        <p:cxnSp>
          <p:nvCxnSpPr>
            <p:cNvPr id="86085" name="AutoShape 69"/>
            <p:cNvCxnSpPr>
              <a:cxnSpLocks noChangeShapeType="1"/>
              <a:stCxn id="86059" idx="3"/>
              <a:endCxn id="86027" idx="1"/>
            </p:cNvCxnSpPr>
            <p:nvPr/>
          </p:nvCxnSpPr>
          <p:spPr bwMode="auto">
            <a:xfrm flipV="1">
              <a:off x="1786" y="1513"/>
              <a:ext cx="1431" cy="1177"/>
            </a:xfrm>
            <a:prstGeom prst="straightConnector1">
              <a:avLst/>
            </a:prstGeom>
            <a:noFill/>
            <a:ln w="635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6" name="AutoShape 70"/>
            <p:cNvCxnSpPr>
              <a:cxnSpLocks noChangeShapeType="1"/>
              <a:stCxn id="86059" idx="3"/>
              <a:endCxn id="86034" idx="1"/>
            </p:cNvCxnSpPr>
            <p:nvPr/>
          </p:nvCxnSpPr>
          <p:spPr bwMode="auto">
            <a:xfrm flipV="1">
              <a:off x="1786" y="1957"/>
              <a:ext cx="1431" cy="733"/>
            </a:xfrm>
            <a:prstGeom prst="straightConnector1">
              <a:avLst/>
            </a:prstGeom>
            <a:noFill/>
            <a:ln w="635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7" name="AutoShape 71"/>
            <p:cNvCxnSpPr>
              <a:cxnSpLocks noChangeShapeType="1"/>
              <a:stCxn id="86059" idx="3"/>
              <a:endCxn id="86041" idx="1"/>
            </p:cNvCxnSpPr>
            <p:nvPr/>
          </p:nvCxnSpPr>
          <p:spPr bwMode="auto">
            <a:xfrm flipV="1">
              <a:off x="1786" y="2402"/>
              <a:ext cx="1431" cy="288"/>
            </a:xfrm>
            <a:prstGeom prst="straightConnector1">
              <a:avLst/>
            </a:prstGeom>
            <a:noFill/>
            <a:ln w="635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088" name="AutoShape 72"/>
            <p:cNvCxnSpPr>
              <a:cxnSpLocks noChangeShapeType="1"/>
              <a:stCxn id="86059" idx="3"/>
              <a:endCxn id="86048" idx="1"/>
            </p:cNvCxnSpPr>
            <p:nvPr/>
          </p:nvCxnSpPr>
          <p:spPr bwMode="auto">
            <a:xfrm>
              <a:off x="1786" y="2690"/>
              <a:ext cx="1431" cy="157"/>
            </a:xfrm>
            <a:prstGeom prst="straightConnector1">
              <a:avLst/>
            </a:prstGeom>
            <a:noFill/>
            <a:ln w="635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86110" name="Group 94"/>
          <p:cNvGrpSpPr>
            <a:grpSpLocks/>
          </p:cNvGrpSpPr>
          <p:nvPr/>
        </p:nvGrpSpPr>
        <p:grpSpPr bwMode="auto">
          <a:xfrm>
            <a:off x="2835275" y="2401888"/>
            <a:ext cx="2271713" cy="2589212"/>
            <a:chOff x="1786" y="1513"/>
            <a:chExt cx="1431" cy="1631"/>
          </a:xfrm>
        </p:grpSpPr>
        <p:cxnSp>
          <p:nvCxnSpPr>
            <p:cNvPr id="86105" name="AutoShape 89"/>
            <p:cNvCxnSpPr>
              <a:cxnSpLocks noChangeShapeType="1"/>
              <a:stCxn id="86061" idx="3"/>
              <a:endCxn id="86027" idx="1"/>
            </p:cNvCxnSpPr>
            <p:nvPr/>
          </p:nvCxnSpPr>
          <p:spPr bwMode="auto">
            <a:xfrm flipV="1">
              <a:off x="1786" y="1513"/>
              <a:ext cx="1431" cy="1631"/>
            </a:xfrm>
            <a:prstGeom prst="straightConnector1">
              <a:avLst/>
            </a:prstGeom>
            <a:noFill/>
            <a:ln w="635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106" name="AutoShape 90"/>
            <p:cNvCxnSpPr>
              <a:cxnSpLocks noChangeShapeType="1"/>
              <a:stCxn id="86061" idx="3"/>
              <a:endCxn id="86034" idx="1"/>
            </p:cNvCxnSpPr>
            <p:nvPr/>
          </p:nvCxnSpPr>
          <p:spPr bwMode="auto">
            <a:xfrm flipV="1">
              <a:off x="1786" y="1957"/>
              <a:ext cx="1431" cy="1187"/>
            </a:xfrm>
            <a:prstGeom prst="straightConnector1">
              <a:avLst/>
            </a:prstGeom>
            <a:noFill/>
            <a:ln w="635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107" name="AutoShape 91"/>
            <p:cNvCxnSpPr>
              <a:cxnSpLocks noChangeShapeType="1"/>
              <a:stCxn id="86061" idx="3"/>
              <a:endCxn id="86041" idx="1"/>
            </p:cNvCxnSpPr>
            <p:nvPr/>
          </p:nvCxnSpPr>
          <p:spPr bwMode="auto">
            <a:xfrm flipV="1">
              <a:off x="1786" y="2402"/>
              <a:ext cx="1431" cy="742"/>
            </a:xfrm>
            <a:prstGeom prst="straightConnector1">
              <a:avLst/>
            </a:prstGeom>
            <a:noFill/>
            <a:ln w="635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86108" name="AutoShape 92"/>
            <p:cNvCxnSpPr>
              <a:cxnSpLocks noChangeShapeType="1"/>
              <a:stCxn id="86061" idx="3"/>
              <a:endCxn id="86048" idx="1"/>
            </p:cNvCxnSpPr>
            <p:nvPr/>
          </p:nvCxnSpPr>
          <p:spPr bwMode="auto">
            <a:xfrm flipV="1">
              <a:off x="1786" y="2847"/>
              <a:ext cx="1431" cy="297"/>
            </a:xfrm>
            <a:prstGeom prst="straightConnector1">
              <a:avLst/>
            </a:prstGeom>
            <a:noFill/>
            <a:ln w="635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86114" name="AutoShape 98"/>
          <p:cNvSpPr>
            <a:spLocks noChangeArrowheads="1"/>
          </p:cNvSpPr>
          <p:nvPr/>
        </p:nvSpPr>
        <p:spPr bwMode="auto">
          <a:xfrm>
            <a:off x="3132138" y="1341438"/>
            <a:ext cx="1655762" cy="1079500"/>
          </a:xfrm>
          <a:prstGeom prst="rightArrow">
            <a:avLst>
              <a:gd name="adj1" fmla="val 50000"/>
              <a:gd name="adj2" fmla="val 38346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800"/>
              <a:t>問い合わせ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86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6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6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86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86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6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6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86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86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Windows access control </a:t>
            </a:r>
            <a:r>
              <a:rPr lang="ja-JP" altLang="en-US" smtClean="0"/>
              <a:t>の弱点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格納されている </a:t>
            </a:r>
            <a:r>
              <a:rPr lang="en-US" altLang="ja-JP" smtClean="0"/>
              <a:t>data </a:t>
            </a:r>
            <a:r>
              <a:rPr lang="ja-JP" altLang="en-US" smtClean="0"/>
              <a:t>が暗号化されていない</a:t>
            </a:r>
          </a:p>
          <a:p>
            <a:pPr lvl="1"/>
            <a:r>
              <a:rPr lang="ja-JP" altLang="en-US" smtClean="0"/>
              <a:t>暗号化されていないため、</a:t>
            </a:r>
            <a:r>
              <a:rPr lang="en-US" altLang="ja-JP" smtClean="0"/>
              <a:t>OS </a:t>
            </a:r>
            <a:r>
              <a:rPr lang="ja-JP" altLang="en-US" smtClean="0"/>
              <a:t>の制御が及ばない場合には制限がかからない</a:t>
            </a:r>
          </a:p>
          <a:p>
            <a:pPr lvl="1">
              <a:buFontTx/>
              <a:buNone/>
            </a:pPr>
            <a:r>
              <a:rPr lang="ja-JP" altLang="en-US" smtClean="0"/>
              <a:t>具体的には</a:t>
            </a:r>
          </a:p>
          <a:p>
            <a:pPr lvl="1"/>
            <a:r>
              <a:rPr lang="en-US" altLang="ja-JP" smtClean="0"/>
              <a:t>Disk </a:t>
            </a:r>
            <a:r>
              <a:rPr lang="ja-JP" altLang="en-US" smtClean="0"/>
              <a:t>に保存されている </a:t>
            </a:r>
            <a:r>
              <a:rPr lang="en-US" altLang="ja-JP" smtClean="0"/>
              <a:t>data </a:t>
            </a:r>
            <a:r>
              <a:rPr lang="ja-JP" altLang="en-US" smtClean="0"/>
              <a:t>を直に扱えば </a:t>
            </a:r>
            <a:r>
              <a:rPr lang="en-US" altLang="ja-JP" smtClean="0"/>
              <a:t>data </a:t>
            </a:r>
            <a:r>
              <a:rPr lang="ja-JP" altLang="en-US" smtClean="0"/>
              <a:t>の読み書きがいくらでもできる</a:t>
            </a:r>
          </a:p>
          <a:p>
            <a:pPr lvl="1"/>
            <a:r>
              <a:rPr lang="en-US" altLang="ja-JP" smtClean="0"/>
              <a:t>SeTakeOwnershipPrivilege </a:t>
            </a:r>
            <a:r>
              <a:rPr lang="ja-JP" altLang="en-US" smtClean="0"/>
              <a:t>を所持している </a:t>
            </a:r>
            <a:r>
              <a:rPr lang="en-US" altLang="ja-JP" smtClean="0"/>
              <a:t>account </a:t>
            </a:r>
            <a:r>
              <a:rPr lang="ja-JP" altLang="en-US" smtClean="0"/>
              <a:t>を利用できる端末につなげば、</a:t>
            </a:r>
            <a:r>
              <a:rPr lang="en-US" altLang="ja-JP" smtClean="0"/>
              <a:t>data </a:t>
            </a:r>
            <a:r>
              <a:rPr lang="ja-JP" altLang="en-US" smtClean="0"/>
              <a:t>の読み書きが可能</a:t>
            </a:r>
          </a:p>
          <a:p>
            <a:pPr>
              <a:buFontTx/>
              <a:buNone/>
            </a:pPr>
            <a:r>
              <a:rPr lang="ja-JP" altLang="en-US" smtClean="0"/>
              <a:t>つまり、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827088" y="4365625"/>
            <a:ext cx="7705725" cy="126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20000"/>
              </a:spcBef>
            </a:pPr>
            <a:r>
              <a:rPr lang="ja-JP" altLang="en-US" b="1">
                <a:solidFill>
                  <a:srgbClr val="003300"/>
                </a:solidFill>
              </a:rPr>
              <a:t>物理的な </a:t>
            </a:r>
            <a:r>
              <a:rPr lang="en-US" altLang="ja-JP" b="1">
                <a:solidFill>
                  <a:srgbClr val="003300"/>
                </a:solidFill>
              </a:rPr>
              <a:t>secuirty </a:t>
            </a:r>
            <a:r>
              <a:rPr lang="ja-JP" altLang="en-US" b="1">
                <a:solidFill>
                  <a:srgbClr val="003300"/>
                </a:solidFill>
              </a:rPr>
              <a:t>が確保されない場所に保存されている </a:t>
            </a:r>
            <a:r>
              <a:rPr lang="en-US" altLang="ja-JP" b="1">
                <a:solidFill>
                  <a:srgbClr val="003300"/>
                </a:solidFill>
              </a:rPr>
              <a:t>data </a:t>
            </a:r>
            <a:r>
              <a:rPr lang="ja-JP" altLang="en-US" b="1">
                <a:solidFill>
                  <a:srgbClr val="003300"/>
                </a:solidFill>
              </a:rPr>
              <a:t>は保護されない。</a:t>
            </a:r>
          </a:p>
          <a:p>
            <a:pPr algn="l" eaLnBrk="0" hangingPunct="0">
              <a:spcBef>
                <a:spcPct val="20000"/>
              </a:spcBef>
            </a:pPr>
            <a:r>
              <a:rPr lang="ja-JP" altLang="en-US" b="1">
                <a:solidFill>
                  <a:srgbClr val="003300"/>
                </a:solidFill>
              </a:rPr>
              <a:t>そういう場合には暗号化しましょう。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  <p:bldP spid="665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まとめ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52513"/>
            <a:ext cx="8229600" cy="5073650"/>
          </a:xfrm>
        </p:spPr>
        <p:txBody>
          <a:bodyPr/>
          <a:lstStyle/>
          <a:p>
            <a:r>
              <a:rPr lang="en-US" altLang="ja-JP" smtClean="0"/>
              <a:t>Access control </a:t>
            </a:r>
            <a:r>
              <a:rPr lang="ja-JP" altLang="en-US" smtClean="0"/>
              <a:t>が無いと</a:t>
            </a:r>
          </a:p>
          <a:p>
            <a:pPr lvl="1"/>
            <a:r>
              <a:rPr lang="ja-JP" altLang="en-US" smtClean="0"/>
              <a:t>情報漏えいし放題</a:t>
            </a:r>
          </a:p>
          <a:p>
            <a:pPr lvl="1"/>
            <a:r>
              <a:rPr lang="en-US" altLang="ja-JP" smtClean="0"/>
              <a:t>Data </a:t>
            </a:r>
            <a:r>
              <a:rPr lang="ja-JP" altLang="en-US" smtClean="0"/>
              <a:t>改ざんし放題</a:t>
            </a:r>
          </a:p>
          <a:p>
            <a:pPr lvl="1"/>
            <a:r>
              <a:rPr lang="ja-JP" altLang="en-US" smtClean="0"/>
              <a:t>不注意で </a:t>
            </a:r>
            <a:r>
              <a:rPr lang="en-US" altLang="ja-JP" smtClean="0"/>
              <a:t>system </a:t>
            </a:r>
            <a:r>
              <a:rPr lang="ja-JP" altLang="en-US" smtClean="0"/>
              <a:t>破壊されちゃう</a:t>
            </a:r>
          </a:p>
          <a:p>
            <a:pPr lvl="1">
              <a:buFontTx/>
              <a:buNone/>
            </a:pPr>
            <a:r>
              <a:rPr lang="ja-JP" altLang="en-US" sz="2400" b="1" smtClean="0">
                <a:solidFill>
                  <a:srgbClr val="003300"/>
                </a:solidFill>
              </a:rPr>
              <a:t>→ ということでちゃんとやりましょう！</a:t>
            </a:r>
            <a:endParaRPr lang="en-US" altLang="ja-JP" sz="2400" b="1" smtClean="0">
              <a:solidFill>
                <a:srgbClr val="003300"/>
              </a:solidFill>
            </a:endParaRPr>
          </a:p>
          <a:p>
            <a:pPr lvl="1">
              <a:buFontTx/>
              <a:buNone/>
            </a:pPr>
            <a:endParaRPr lang="en-US" altLang="ja-JP" b="1" smtClean="0">
              <a:solidFill>
                <a:srgbClr val="003300"/>
              </a:solidFill>
            </a:endParaRPr>
          </a:p>
          <a:p>
            <a:r>
              <a:rPr lang="en-US" altLang="ja-JP" smtClean="0"/>
              <a:t>Object </a:t>
            </a:r>
            <a:r>
              <a:rPr lang="ja-JP" altLang="en-US" smtClean="0"/>
              <a:t>を扱えるか否かの判断は </a:t>
            </a:r>
            <a:r>
              <a:rPr lang="en-US" altLang="ja-JP" smtClean="0"/>
              <a:t>process </a:t>
            </a:r>
            <a:r>
              <a:rPr lang="ja-JP" altLang="en-US" smtClean="0"/>
              <a:t>および </a:t>
            </a:r>
            <a:r>
              <a:rPr lang="en-US" altLang="ja-JP" smtClean="0"/>
              <a:t>thread </a:t>
            </a:r>
            <a:r>
              <a:rPr lang="ja-JP" altLang="en-US" smtClean="0"/>
              <a:t>に格納されている </a:t>
            </a:r>
            <a:r>
              <a:rPr lang="en-US" altLang="ja-JP" smtClean="0"/>
              <a:t>access token </a:t>
            </a:r>
            <a:r>
              <a:rPr lang="ja-JP" altLang="en-US" smtClean="0"/>
              <a:t>の </a:t>
            </a:r>
            <a:r>
              <a:rPr lang="en-US" altLang="ja-JP" smtClean="0"/>
              <a:t>user </a:t>
            </a:r>
            <a:r>
              <a:rPr lang="ja-JP" altLang="en-US" smtClean="0"/>
              <a:t>および </a:t>
            </a:r>
            <a:r>
              <a:rPr lang="en-US" altLang="ja-JP" smtClean="0"/>
              <a:t>groups </a:t>
            </a:r>
            <a:r>
              <a:rPr lang="ja-JP" altLang="en-US" smtClean="0"/>
              <a:t>と対象 </a:t>
            </a:r>
            <a:r>
              <a:rPr lang="en-US" altLang="ja-JP" smtClean="0"/>
              <a:t>object </a:t>
            </a:r>
            <a:r>
              <a:rPr lang="ja-JP" altLang="en-US" smtClean="0"/>
              <a:t>の </a:t>
            </a:r>
            <a:r>
              <a:rPr lang="en-US" altLang="ja-JP" smtClean="0"/>
              <a:t>DACL </a:t>
            </a:r>
            <a:r>
              <a:rPr lang="ja-JP" altLang="en-US" smtClean="0"/>
              <a:t>との照合によって行われる</a:t>
            </a:r>
          </a:p>
          <a:p>
            <a:endParaRPr lang="ja-JP" altLang="en-US" smtClean="0"/>
          </a:p>
          <a:p>
            <a:r>
              <a:rPr lang="en-US" altLang="ja-JP" smtClean="0"/>
              <a:t>Access </a:t>
            </a:r>
            <a:r>
              <a:rPr lang="ja-JP" altLang="en-US" smtClean="0"/>
              <a:t>が拒否されたのを調査するにはその手の </a:t>
            </a:r>
            <a:r>
              <a:rPr lang="en-US" altLang="ja-JP" smtClean="0"/>
              <a:t>tool </a:t>
            </a:r>
            <a:r>
              <a:rPr lang="ja-JP" altLang="en-US" smtClean="0"/>
              <a:t>を使うと効果的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Tools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073650"/>
          </a:xfrm>
        </p:spPr>
        <p:txBody>
          <a:bodyPr/>
          <a:lstStyle/>
          <a:p>
            <a:r>
              <a:rPr lang="en-US" altLang="ja-JP" smtClean="0"/>
              <a:t>Windows XP SP2 Support Tools</a:t>
            </a:r>
          </a:p>
          <a:p>
            <a:pPr lvl="1"/>
            <a:r>
              <a:rPr lang="en-US" altLang="ja-JP" smtClean="0"/>
              <a:t>whoami.exe (2003 </a:t>
            </a:r>
            <a:r>
              <a:rPr lang="ja-JP" altLang="en-US" smtClean="0"/>
              <a:t>から標準搭載</a:t>
            </a:r>
            <a:r>
              <a:rPr lang="en-US" altLang="ja-JP" smtClean="0"/>
              <a:t>)</a:t>
            </a:r>
          </a:p>
          <a:p>
            <a:pPr lvl="1"/>
            <a:r>
              <a:rPr lang="en-US" altLang="ja-JP" smtClean="0"/>
              <a:t>xcacls.exe (Vista </a:t>
            </a:r>
            <a:r>
              <a:rPr lang="ja-JP" altLang="en-US" smtClean="0"/>
              <a:t>以降ではより高機能の </a:t>
            </a:r>
            <a:r>
              <a:rPr lang="en-US" altLang="ja-JP" smtClean="0"/>
              <a:t>icacls.exe </a:t>
            </a:r>
            <a:r>
              <a:rPr lang="ja-JP" altLang="en-US" smtClean="0"/>
              <a:t>が利用可能</a:t>
            </a:r>
            <a:r>
              <a:rPr lang="en-US" altLang="ja-JP" smtClean="0"/>
              <a:t>)</a:t>
            </a:r>
          </a:p>
          <a:p>
            <a:pPr lvl="1"/>
            <a:endParaRPr lang="en-US" altLang="ja-JP" smtClean="0"/>
          </a:p>
          <a:p>
            <a:r>
              <a:rPr lang="en-US" altLang="ja-JP" smtClean="0"/>
              <a:t>Windows Server 2003 Resource Kit Tools</a:t>
            </a:r>
          </a:p>
          <a:p>
            <a:pPr lvl="1"/>
            <a:r>
              <a:rPr lang="en-US" altLang="ja-JP" smtClean="0"/>
              <a:t>subinacl.exe (</a:t>
            </a:r>
            <a:r>
              <a:rPr lang="ja-JP" altLang="en-US" smtClean="0"/>
              <a:t>高機能</a:t>
            </a:r>
            <a:r>
              <a:rPr lang="en-US" altLang="ja-JP" smtClean="0"/>
              <a:t>)</a:t>
            </a:r>
          </a:p>
          <a:p>
            <a:pPr lvl="1"/>
            <a:endParaRPr lang="en-US" altLang="ja-JP" smtClean="0"/>
          </a:p>
          <a:p>
            <a:r>
              <a:rPr lang="en-US" altLang="ja-JP" smtClean="0"/>
              <a:t>SysInternals</a:t>
            </a:r>
          </a:p>
          <a:p>
            <a:pPr lvl="1"/>
            <a:r>
              <a:rPr lang="en-US" altLang="ja-JP" smtClean="0"/>
              <a:t>Process Explorer</a:t>
            </a:r>
          </a:p>
          <a:p>
            <a:pPr lvl="1"/>
            <a:r>
              <a:rPr lang="en-US" altLang="ja-JP" smtClean="0"/>
              <a:t>Process Monitor</a:t>
            </a:r>
          </a:p>
          <a:p>
            <a:pPr lvl="1"/>
            <a:r>
              <a:rPr lang="en-US" altLang="ja-JP" smtClean="0"/>
              <a:t>PsExec</a:t>
            </a:r>
          </a:p>
          <a:p>
            <a:pPr lvl="1"/>
            <a:r>
              <a:rPr lang="en-US" altLang="ja-JP" smtClean="0"/>
              <a:t>WinObj</a:t>
            </a:r>
          </a:p>
          <a:p>
            <a:pPr lvl="1"/>
            <a:endParaRPr lang="en-US" altLang="ja-JP" smtClean="0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132138" y="5661025"/>
            <a:ext cx="54721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 sz="1800">
                <a:solidFill>
                  <a:srgbClr val="003300"/>
                </a:solidFill>
              </a:rPr>
              <a:t>全て </a:t>
            </a:r>
            <a:r>
              <a:rPr lang="en-US" altLang="ja-JP" sz="1800">
                <a:solidFill>
                  <a:srgbClr val="003300"/>
                </a:solidFill>
              </a:rPr>
              <a:t>Microsoft </a:t>
            </a:r>
            <a:r>
              <a:rPr lang="ja-JP" altLang="en-US" sz="1800">
                <a:solidFill>
                  <a:srgbClr val="003300"/>
                </a:solidFill>
              </a:rPr>
              <a:t>の </a:t>
            </a:r>
            <a:r>
              <a:rPr lang="en-US" altLang="ja-JP" sz="1800">
                <a:solidFill>
                  <a:srgbClr val="003300"/>
                </a:solidFill>
              </a:rPr>
              <a:t>Web site </a:t>
            </a:r>
            <a:r>
              <a:rPr lang="ja-JP" altLang="en-US" sz="1800">
                <a:solidFill>
                  <a:srgbClr val="003300"/>
                </a:solidFill>
              </a:rPr>
              <a:t>から </a:t>
            </a:r>
            <a:r>
              <a:rPr lang="en-US" altLang="ja-JP" sz="1800">
                <a:solidFill>
                  <a:srgbClr val="003300"/>
                </a:solidFill>
              </a:rPr>
              <a:t>download </a:t>
            </a:r>
            <a:r>
              <a:rPr lang="ja-JP" altLang="en-US" sz="1800">
                <a:solidFill>
                  <a:srgbClr val="003300"/>
                </a:solidFill>
              </a:rPr>
              <a:t>できます。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570288" y="4437063"/>
            <a:ext cx="43862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800">
                <a:solidFill>
                  <a:srgbClr val="003300"/>
                </a:solidFill>
              </a:rPr>
              <a:t>SysInternals suite </a:t>
            </a:r>
            <a:r>
              <a:rPr lang="ja-JP" altLang="en-US" sz="1800">
                <a:solidFill>
                  <a:srgbClr val="003300"/>
                </a:solidFill>
              </a:rPr>
              <a:t>でまとめて導入をお勧め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en-US" altLang="ja-JP" smtClean="0"/>
              <a:t>MSDN (</a:t>
            </a:r>
            <a:r>
              <a:rPr lang="ja-JP" altLang="en-US" smtClean="0"/>
              <a:t>英語</a:t>
            </a:r>
            <a:r>
              <a:rPr lang="en-US" altLang="ja-JP" smtClean="0"/>
              <a:t>)</a:t>
            </a:r>
          </a:p>
          <a:p>
            <a:pPr marL="838200" lvl="1" indent="-381000"/>
            <a:r>
              <a:rPr lang="en-US" altLang="ja-JP" smtClean="0"/>
              <a:t>Win32 and COM Development</a:t>
            </a:r>
          </a:p>
          <a:p>
            <a:pPr marL="1257300" lvl="2" indent="-342900"/>
            <a:r>
              <a:rPr lang="en-US" altLang="ja-JP" smtClean="0"/>
              <a:t>Security</a:t>
            </a:r>
          </a:p>
          <a:p>
            <a:pPr marL="1676400" lvl="3" indent="-304800"/>
            <a:r>
              <a:rPr lang="en-US" altLang="ja-JP" b="1" smtClean="0"/>
              <a:t>Authorization</a:t>
            </a:r>
          </a:p>
          <a:p>
            <a:pPr marL="838200" lvl="1" indent="-381000">
              <a:buFontTx/>
              <a:buNone/>
            </a:pPr>
            <a:r>
              <a:rPr lang="en-US" altLang="ja-JP" sz="1200" smtClean="0">
                <a:hlinkClick r:id="rId2"/>
              </a:rPr>
              <a:t>http://msdn2.microsoft.com/en-us/library/aa375769.aspx</a:t>
            </a:r>
            <a:endParaRPr lang="en-US" altLang="ja-JP" sz="1200" smtClean="0"/>
          </a:p>
          <a:p>
            <a:pPr marL="838200" lvl="1" indent="-381000">
              <a:buFontTx/>
              <a:buNone/>
            </a:pPr>
            <a:r>
              <a:rPr lang="ja-JP" altLang="en-US" smtClean="0"/>
              <a:t>基本ですね。</a:t>
            </a:r>
          </a:p>
          <a:p>
            <a:pPr marL="838200" lvl="1" indent="-381000">
              <a:buFontTx/>
              <a:buNone/>
            </a:pPr>
            <a:endParaRPr lang="en-US" altLang="ja-JP" smtClean="0"/>
          </a:p>
          <a:p>
            <a:pPr marL="457200" indent="-457200"/>
            <a:r>
              <a:rPr lang="en-US" altLang="ja-JP" smtClean="0"/>
              <a:t>“WinNT.h” (</a:t>
            </a:r>
            <a:r>
              <a:rPr lang="ja-JP" altLang="en-US" smtClean="0"/>
              <a:t>もち英語</a:t>
            </a:r>
            <a:r>
              <a:rPr lang="en-US" altLang="ja-JP" smtClean="0"/>
              <a:t>)</a:t>
            </a:r>
          </a:p>
          <a:p>
            <a:pPr marL="838200" lvl="1" indent="-381000">
              <a:buFontTx/>
              <a:buNone/>
            </a:pPr>
            <a:r>
              <a:rPr lang="ja-JP" altLang="en-US" smtClean="0"/>
              <a:t>内部構造とかはこれを読むのが一番。</a:t>
            </a:r>
          </a:p>
          <a:p>
            <a:pPr marL="838200" lvl="1" indent="-381000"/>
            <a:endParaRPr lang="en-US" altLang="ja-JP" smtClean="0"/>
          </a:p>
          <a:p>
            <a:pPr marL="457200" indent="-457200"/>
            <a:r>
              <a:rPr lang="ja-JP" altLang="en-US" smtClean="0"/>
              <a:t>インサイド </a:t>
            </a:r>
            <a:r>
              <a:rPr lang="en-US" altLang="ja-JP" smtClean="0"/>
              <a:t>Microsoft Windows </a:t>
            </a:r>
            <a:r>
              <a:rPr lang="ja-JP" altLang="en-US" smtClean="0"/>
              <a:t>第</a:t>
            </a:r>
            <a:r>
              <a:rPr lang="en-US" altLang="ja-JP" smtClean="0"/>
              <a:t>4</a:t>
            </a:r>
            <a:r>
              <a:rPr lang="ja-JP" altLang="en-US" smtClean="0"/>
              <a:t>版 下 </a:t>
            </a:r>
            <a:r>
              <a:rPr lang="en-US" altLang="ja-JP" smtClean="0"/>
              <a:t>(</a:t>
            </a:r>
            <a:r>
              <a:rPr lang="ja-JP" altLang="en-US" smtClean="0"/>
              <a:t>なんと日本語</a:t>
            </a:r>
            <a:r>
              <a:rPr lang="en-US" altLang="ja-JP" smtClean="0"/>
              <a:t>)</a:t>
            </a:r>
          </a:p>
          <a:p>
            <a:pPr marL="838200" lvl="1" indent="-381000">
              <a:buFontTx/>
              <a:buNone/>
            </a:pPr>
            <a:r>
              <a:rPr lang="en-US" altLang="ja-JP" smtClean="0"/>
              <a:t>David Solomon, Mark Russinovich </a:t>
            </a:r>
            <a:r>
              <a:rPr lang="ja-JP" altLang="en-US" smtClean="0"/>
              <a:t>著</a:t>
            </a:r>
          </a:p>
          <a:p>
            <a:pPr marL="838200" lvl="1" indent="-381000">
              <a:buFontTx/>
              <a:buNone/>
            </a:pPr>
            <a:r>
              <a:rPr lang="ja-JP" altLang="en-US" smtClean="0"/>
              <a:t>いわずと知れた定番です。</a:t>
            </a:r>
          </a:p>
          <a:p>
            <a:pPr marL="838200" lvl="1" indent="-381000">
              <a:buFontTx/>
              <a:buNone/>
            </a:pPr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  <a:endParaRPr lang="en-US" altLang="ja-JP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52513"/>
            <a:ext cx="8229600" cy="5073650"/>
          </a:xfrm>
        </p:spPr>
        <p:txBody>
          <a:bodyPr/>
          <a:lstStyle/>
          <a:p>
            <a:r>
              <a:rPr lang="en-US" altLang="ja-JP" smtClean="0"/>
              <a:t>Technet</a:t>
            </a:r>
          </a:p>
          <a:p>
            <a:pPr lvl="1"/>
            <a:r>
              <a:rPr lang="en-US" altLang="ja-JP" smtClean="0"/>
              <a:t>Windows Server 2003 Technical Reference</a:t>
            </a:r>
            <a:endParaRPr lang="ja-JP" altLang="en-US" smtClean="0"/>
          </a:p>
          <a:p>
            <a:pPr lvl="2"/>
            <a:r>
              <a:rPr lang="en-US" altLang="ja-JP" smtClean="0"/>
              <a:t>Windows Security Collection</a:t>
            </a:r>
          </a:p>
          <a:p>
            <a:pPr lvl="3"/>
            <a:r>
              <a:rPr lang="en-US" altLang="ja-JP" b="1" smtClean="0"/>
              <a:t>Authorization and Access Control Technologies</a:t>
            </a:r>
          </a:p>
          <a:p>
            <a:pPr lvl="1">
              <a:buFontTx/>
              <a:buNone/>
            </a:pPr>
            <a:r>
              <a:rPr lang="en-US" altLang="ja-JP" sz="1200" u="sng" smtClean="0">
                <a:solidFill>
                  <a:schemeClr val="accent2"/>
                </a:solidFill>
                <a:hlinkClick r:id="rId2"/>
              </a:rPr>
              <a:t>http://technet2.microsoft.com/windowsserver/en/library/addc004e-a1ad-4fba-8caa-1c9c3eb0fa861033.mspx</a:t>
            </a:r>
            <a:endParaRPr lang="en-US" altLang="ja-JP" sz="1200" u="sng" smtClean="0">
              <a:solidFill>
                <a:schemeClr val="accent2"/>
              </a:solidFill>
            </a:endParaRPr>
          </a:p>
          <a:p>
            <a:pPr lvl="1">
              <a:buFontTx/>
              <a:buNone/>
            </a:pPr>
            <a:r>
              <a:rPr lang="ja-JP" altLang="en-US" smtClean="0"/>
              <a:t>概念を理解するにはこれが一番かな？</a:t>
            </a:r>
            <a:endParaRPr lang="ja-JP" altLang="en-US" sz="12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control </a:t>
            </a:r>
            <a:r>
              <a:rPr lang="ja-JP" altLang="en-US" smtClean="0"/>
              <a:t>とは？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5437188" y="3752850"/>
            <a:ext cx="1871662" cy="6477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ja-JP" sz="1800"/>
              <a:t>Object</a:t>
            </a:r>
          </a:p>
        </p:txBody>
      </p:sp>
      <p:pic>
        <p:nvPicPr>
          <p:cNvPr id="46092" name="Picture 12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2673350"/>
            <a:ext cx="639762" cy="971550"/>
          </a:xfrm>
          <a:noFill/>
          <a:ln/>
        </p:spPr>
      </p:pic>
      <p:cxnSp>
        <p:nvCxnSpPr>
          <p:cNvPr id="46094" name="AutoShape 14"/>
          <p:cNvCxnSpPr>
            <a:cxnSpLocks noChangeShapeType="1"/>
            <a:stCxn id="0" idx="3"/>
            <a:endCxn id="46086" idx="0"/>
          </p:cNvCxnSpPr>
          <p:nvPr/>
        </p:nvCxnSpPr>
        <p:spPr bwMode="auto">
          <a:xfrm>
            <a:off x="2403475" y="3159125"/>
            <a:ext cx="3970338" cy="593725"/>
          </a:xfrm>
          <a:prstGeom prst="bentConnector2">
            <a:avLst/>
          </a:prstGeom>
          <a:noFill/>
          <a:ln w="63500">
            <a:solidFill>
              <a:srgbClr val="FF00FF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6095" name="AutoShape 15"/>
          <p:cNvCxnSpPr>
            <a:cxnSpLocks noChangeShapeType="1"/>
            <a:stCxn id="0" idx="3"/>
            <a:endCxn id="46086" idx="2"/>
          </p:cNvCxnSpPr>
          <p:nvPr/>
        </p:nvCxnSpPr>
        <p:spPr bwMode="auto">
          <a:xfrm flipV="1">
            <a:off x="2403475" y="4400550"/>
            <a:ext cx="3970338" cy="630238"/>
          </a:xfrm>
          <a:prstGeom prst="bentConnector2">
            <a:avLst/>
          </a:prstGeom>
          <a:noFill/>
          <a:ln w="63500">
            <a:solidFill>
              <a:srgbClr val="FF00FF"/>
            </a:solidFill>
            <a:miter lim="800000"/>
            <a:headEnd/>
            <a:tailEnd type="triangle" w="med" len="med"/>
          </a:ln>
          <a:effectLst/>
        </p:spPr>
      </p:cxnSp>
      <p:pic>
        <p:nvPicPr>
          <p:cNvPr id="46093" name="Picture 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3713" y="4545013"/>
            <a:ext cx="639762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97" name="AutoShape 17"/>
          <p:cNvSpPr>
            <a:spLocks noChangeArrowheads="1"/>
          </p:cNvSpPr>
          <p:nvPr/>
        </p:nvSpPr>
        <p:spPr bwMode="auto">
          <a:xfrm>
            <a:off x="3852863" y="2817813"/>
            <a:ext cx="647700" cy="647700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3779838" y="2312988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拒否</a:t>
            </a: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3852863" y="4473575"/>
            <a:ext cx="936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b="1">
                <a:solidFill>
                  <a:srgbClr val="FF0000"/>
                </a:solidFill>
              </a:rPr>
              <a:t>許可</a:t>
            </a:r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2176463" y="5054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ja-JP" altLang="en-US" sz="1800"/>
          </a:p>
        </p:txBody>
      </p:sp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827088" y="1196975"/>
            <a:ext cx="748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/>
              <a:t>利用者が対象 </a:t>
            </a:r>
            <a:r>
              <a:rPr lang="en-US" altLang="ja-JP"/>
              <a:t>(object) </a:t>
            </a:r>
            <a:r>
              <a:rPr lang="ja-JP" altLang="en-US"/>
              <a:t>を扱えるかを制御すること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7" grpId="0" animBg="1"/>
      <p:bldP spid="46098" grpId="0"/>
      <p:bldP spid="460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control </a:t>
            </a:r>
            <a:r>
              <a:rPr lang="ja-JP" altLang="en-US" smtClean="0"/>
              <a:t>がなぜ必要か？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/>
            <a:r>
              <a:rPr lang="ja-JP" altLang="en-US" smtClean="0"/>
              <a:t>機密情報を保護するため</a:t>
            </a:r>
          </a:p>
          <a:p>
            <a:pPr marL="838200" lvl="1" indent="-381000">
              <a:buFontTx/>
              <a:buNone/>
            </a:pPr>
            <a:r>
              <a:rPr lang="en-US" altLang="ja-JP" smtClean="0"/>
              <a:t>Access control </a:t>
            </a:r>
            <a:r>
              <a:rPr lang="ja-JP" altLang="en-US" smtClean="0"/>
              <a:t>が無いとすべての人がすべての情報を扱える。</a:t>
            </a:r>
          </a:p>
          <a:p>
            <a:pPr marL="838200" lvl="1" indent="-381000">
              <a:buFontTx/>
              <a:buNone/>
            </a:pPr>
            <a:r>
              <a:rPr lang="ja-JP" altLang="en-US" smtClean="0"/>
              <a:t>→ 情報漏えい等 </a:t>
            </a:r>
            <a:r>
              <a:rPr lang="en-US" altLang="ja-JP" smtClean="0"/>
              <a:t>security </a:t>
            </a:r>
            <a:r>
              <a:rPr lang="ja-JP" altLang="en-US" smtClean="0"/>
              <a:t>事故の発生</a:t>
            </a:r>
          </a:p>
          <a:p>
            <a:pPr marL="838200" lvl="1" indent="-381000">
              <a:buFontTx/>
              <a:buNone/>
            </a:pPr>
            <a:endParaRPr lang="ja-JP" altLang="en-US" smtClean="0"/>
          </a:p>
          <a:p>
            <a:pPr marL="457200" indent="-457200"/>
            <a:r>
              <a:rPr lang="ja-JP" altLang="en-US" smtClean="0"/>
              <a:t>不用意な操作による人為的な障害の防止</a:t>
            </a:r>
          </a:p>
          <a:p>
            <a:pPr marL="838200" lvl="1" indent="-381000">
              <a:buFontTx/>
              <a:buNone/>
            </a:pPr>
            <a:r>
              <a:rPr lang="en-US" altLang="ja-JP" smtClean="0"/>
              <a:t>Access control </a:t>
            </a:r>
            <a:r>
              <a:rPr lang="ja-JP" altLang="en-US" smtClean="0"/>
              <a:t>が無いとちょっとしたことで </a:t>
            </a:r>
            <a:r>
              <a:rPr lang="en-US" altLang="ja-JP" smtClean="0"/>
              <a:t>system </a:t>
            </a:r>
            <a:r>
              <a:rPr lang="ja-JP" altLang="en-US" smtClean="0"/>
              <a:t>を壊せます。</a:t>
            </a:r>
          </a:p>
          <a:p>
            <a:pPr marL="838200" lvl="1" indent="-381000">
              <a:buFontTx/>
              <a:buNone/>
            </a:pPr>
            <a:endParaRPr lang="ja-JP" altLang="en-US" smtClean="0"/>
          </a:p>
          <a:p>
            <a:pPr marL="457200" indent="-457200"/>
            <a:r>
              <a:rPr lang="ja-JP" altLang="en-US" smtClean="0"/>
              <a:t>攻撃されたときの被害の最小化</a:t>
            </a:r>
          </a:p>
          <a:p>
            <a:pPr marL="838200" lvl="1" indent="-381000">
              <a:buFontTx/>
              <a:buNone/>
            </a:pPr>
            <a:r>
              <a:rPr lang="en-US" altLang="ja-JP" smtClean="0"/>
              <a:t>Access control </a:t>
            </a:r>
            <a:r>
              <a:rPr lang="ja-JP" altLang="en-US" smtClean="0"/>
              <a:t>が無いと攻撃し放題。</a:t>
            </a:r>
          </a:p>
          <a:p>
            <a:pPr marL="838200" lvl="1" indent="-381000">
              <a:buFontTx/>
              <a:buNone/>
            </a:pPr>
            <a:endParaRPr lang="ja-JP" altLang="en-US" smtClean="0"/>
          </a:p>
          <a:p>
            <a:pPr marL="838200" lvl="1" indent="-381000">
              <a:buFontTx/>
              <a:buNone/>
            </a:pPr>
            <a:endParaRPr lang="ja-JP" altLang="en-US" smtClean="0"/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827088" y="4767263"/>
            <a:ext cx="73453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ja-JP" altLang="en-US" b="1">
                <a:solidFill>
                  <a:srgbClr val="003300"/>
                </a:solidFill>
              </a:rPr>
              <a:t>ということで、</a:t>
            </a:r>
            <a:r>
              <a:rPr lang="en-US" altLang="ja-JP" b="1">
                <a:solidFill>
                  <a:srgbClr val="003300"/>
                </a:solidFill>
              </a:rPr>
              <a:t>access control </a:t>
            </a:r>
            <a:r>
              <a:rPr lang="ja-JP" altLang="en-US" b="1">
                <a:solidFill>
                  <a:srgbClr val="003300"/>
                </a:solidFill>
              </a:rPr>
              <a:t>が全く無いと非常に怖いことになります。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  <p:bldP spid="5325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前提条件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323850" y="1196975"/>
            <a:ext cx="8280400" cy="4108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 algn="l"/>
            <a:r>
              <a:rPr lang="ja-JP" altLang="en-US"/>
              <a:t>対象は </a:t>
            </a:r>
            <a:r>
              <a:rPr lang="en-US" altLang="ja-JP"/>
              <a:t>Windows Server 2003 </a:t>
            </a:r>
            <a:r>
              <a:rPr lang="ja-JP" altLang="en-US"/>
              <a:t>以前の </a:t>
            </a:r>
            <a:r>
              <a:rPr lang="en-US" altLang="ja-JP"/>
              <a:t>NT</a:t>
            </a:r>
            <a:r>
              <a:rPr lang="ja-JP" altLang="en-US"/>
              <a:t>系 </a:t>
            </a:r>
            <a:r>
              <a:rPr lang="en-US" altLang="ja-JP"/>
              <a:t>OS</a:t>
            </a:r>
            <a:r>
              <a:rPr lang="ja-JP" altLang="en-US"/>
              <a:t>。</a:t>
            </a:r>
          </a:p>
          <a:p>
            <a:pPr lvl="2" algn="l"/>
            <a:endParaRPr lang="en-US" altLang="ja-JP"/>
          </a:p>
          <a:p>
            <a:pPr lvl="1" algn="l"/>
            <a:r>
              <a:rPr lang="en-US" altLang="ja-JP"/>
              <a:t>Windows Vista </a:t>
            </a:r>
            <a:r>
              <a:rPr lang="ja-JP" altLang="en-US"/>
              <a:t>以降で拡張されたものに関しては扱いません。</a:t>
            </a:r>
          </a:p>
          <a:p>
            <a:pPr algn="l"/>
            <a:endParaRPr lang="ja-JP" altLang="en-US"/>
          </a:p>
          <a:p>
            <a:pPr lvl="1" algn="l"/>
            <a:r>
              <a:rPr lang="en-US" altLang="ja-JP"/>
              <a:t>Windows 9x </a:t>
            </a:r>
            <a:r>
              <a:rPr lang="ja-JP" altLang="en-US"/>
              <a:t>系の </a:t>
            </a:r>
            <a:r>
              <a:rPr lang="en-US" altLang="ja-JP"/>
              <a:t>OS </a:t>
            </a:r>
            <a:r>
              <a:rPr lang="ja-JP" altLang="en-US"/>
              <a:t>はそもそもまともな </a:t>
            </a:r>
            <a:r>
              <a:rPr lang="en-US" altLang="ja-JP"/>
              <a:t>access control </a:t>
            </a:r>
            <a:r>
              <a:rPr lang="ja-JP" altLang="en-US"/>
              <a:t>が存在しないため対象外です。</a:t>
            </a:r>
          </a:p>
          <a:p>
            <a:pPr lvl="1" algn="l"/>
            <a:endParaRPr lang="ja-JP" altLang="en-US"/>
          </a:p>
          <a:p>
            <a:pPr lvl="1" algn="l"/>
            <a:r>
              <a:rPr lang="ja-JP" altLang="en-US"/>
              <a:t>実は </a:t>
            </a:r>
            <a:r>
              <a:rPr lang="en-US" altLang="ja-JP"/>
              <a:t>Windows Server 2003 </a:t>
            </a:r>
            <a:r>
              <a:rPr lang="ja-JP" altLang="en-US"/>
              <a:t>以前でももうちょっと複雑です。</a:t>
            </a:r>
          </a:p>
          <a:p>
            <a:pPr lvl="1" algn="l"/>
            <a:r>
              <a:rPr lang="en-US" altLang="ja-JP"/>
              <a:t>Session </a:t>
            </a:r>
            <a:r>
              <a:rPr lang="ja-JP" altLang="en-US"/>
              <a:t>の都合上、最低限のことしか書いていませんのでその点よろしく。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3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3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3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53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ちょいと予備知識 </a:t>
            </a:r>
            <a:r>
              <a:rPr lang="en-US" altLang="ja-JP" smtClean="0"/>
              <a:t>(SID </a:t>
            </a:r>
            <a:r>
              <a:rPr lang="ja-JP" altLang="en-US" smtClean="0"/>
              <a:t>について</a:t>
            </a:r>
            <a:r>
              <a:rPr lang="en-US" altLang="ja-JP" smtClean="0"/>
              <a:t>)</a:t>
            </a:r>
          </a:p>
        </p:txBody>
      </p:sp>
      <p:graphicFrame>
        <p:nvGraphicFramePr>
          <p:cNvPr id="83076" name="Group 132"/>
          <p:cNvGraphicFramePr>
            <a:graphicFrameLocks noGrp="1"/>
          </p:cNvGraphicFramePr>
          <p:nvPr>
            <p:ph sz="half" idx="2"/>
          </p:nvPr>
        </p:nvGraphicFramePr>
        <p:xfrm>
          <a:off x="539750" y="2349500"/>
          <a:ext cx="5822950" cy="2133600"/>
        </p:xfrm>
        <a:graphic>
          <a:graphicData uri="http://schemas.openxmlformats.org/drawingml/2006/table">
            <a:tbl>
              <a:tblPr/>
              <a:tblGrid>
                <a:gridCol w="4257675"/>
                <a:gridCol w="1565275"/>
              </a:tblGrid>
              <a:tr h="2159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S-1-1-0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Everyone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S-1-3-0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Creator Owner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S-1-5-18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Local System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S-1-5-19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Local Service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S-1-5-20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Network Service</a:t>
                      </a:r>
                      <a:endParaRPr kumimoji="1" lang="ja-JP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S-1-5-21-xxxxxxxxx-xxxxxxxxx-xxxxxxxxx-512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Domain Admin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069" name="Text Box 125"/>
          <p:cNvSpPr txBox="1">
            <a:spLocks noChangeArrowheads="1"/>
          </p:cNvSpPr>
          <p:nvPr/>
        </p:nvSpPr>
        <p:spPr bwMode="auto">
          <a:xfrm>
            <a:off x="396875" y="1071563"/>
            <a:ext cx="81359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2000"/>
              <a:t>Account (user, group) </a:t>
            </a:r>
            <a:r>
              <a:rPr lang="ja-JP" altLang="en-US" sz="2000"/>
              <a:t>は </a:t>
            </a:r>
            <a:r>
              <a:rPr lang="en-US" altLang="ja-JP" sz="2000"/>
              <a:t>Windows </a:t>
            </a:r>
            <a:r>
              <a:rPr lang="ja-JP" altLang="en-US" sz="2000"/>
              <a:t>内部では </a:t>
            </a:r>
            <a:r>
              <a:rPr lang="en-US" altLang="ja-JP" sz="2000"/>
              <a:t>ID </a:t>
            </a:r>
            <a:r>
              <a:rPr lang="ja-JP" altLang="en-US" sz="2000"/>
              <a:t>を使って管理している。その </a:t>
            </a:r>
            <a:r>
              <a:rPr lang="en-US" altLang="ja-JP" sz="2000"/>
              <a:t>ID </a:t>
            </a:r>
            <a:r>
              <a:rPr lang="ja-JP" altLang="en-US" sz="2000"/>
              <a:t>を </a:t>
            </a:r>
            <a:r>
              <a:rPr lang="en-US" altLang="ja-JP" sz="2000"/>
              <a:t>SID </a:t>
            </a:r>
            <a:r>
              <a:rPr lang="ja-JP" altLang="en-US" sz="2000"/>
              <a:t>（</a:t>
            </a:r>
            <a:r>
              <a:rPr lang="en-US" altLang="ja-JP" sz="2000"/>
              <a:t>Security Identifier</a:t>
            </a:r>
            <a:r>
              <a:rPr lang="ja-JP" altLang="en-US" sz="2000"/>
              <a:t>）と呼ぶ。</a:t>
            </a:r>
          </a:p>
        </p:txBody>
      </p:sp>
      <p:sp>
        <p:nvSpPr>
          <p:cNvPr id="83078" name="Text Box 134"/>
          <p:cNvSpPr txBox="1">
            <a:spLocks noChangeArrowheads="1"/>
          </p:cNvSpPr>
          <p:nvPr/>
        </p:nvSpPr>
        <p:spPr bwMode="auto">
          <a:xfrm>
            <a:off x="395288" y="1909763"/>
            <a:ext cx="12239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SID </a:t>
            </a:r>
            <a:r>
              <a:rPr lang="ja-JP" altLang="en-US" sz="1800"/>
              <a:t>の例</a:t>
            </a:r>
          </a:p>
        </p:txBody>
      </p:sp>
      <p:sp>
        <p:nvSpPr>
          <p:cNvPr id="83079" name="AutoShape 135"/>
          <p:cNvSpPr>
            <a:spLocks/>
          </p:cNvSpPr>
          <p:nvPr/>
        </p:nvSpPr>
        <p:spPr bwMode="auto">
          <a:xfrm rot="5400000">
            <a:off x="2699543" y="3212307"/>
            <a:ext cx="144463" cy="2736850"/>
          </a:xfrm>
          <a:prstGeom prst="rightBrace">
            <a:avLst>
              <a:gd name="adj1" fmla="val 15787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080" name="Text Box 136"/>
          <p:cNvSpPr txBox="1">
            <a:spLocks noChangeArrowheads="1"/>
          </p:cNvSpPr>
          <p:nvPr/>
        </p:nvSpPr>
        <p:spPr bwMode="auto">
          <a:xfrm>
            <a:off x="1114425" y="4724400"/>
            <a:ext cx="331311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800"/>
              <a:t>この部分は </a:t>
            </a:r>
            <a:r>
              <a:rPr lang="en-US" altLang="ja-JP" sz="1800"/>
              <a:t>domain (computer) </a:t>
            </a:r>
            <a:r>
              <a:rPr lang="ja-JP" altLang="en-US" sz="1800"/>
              <a:t>固有の </a:t>
            </a:r>
            <a:r>
              <a:rPr lang="en-US" altLang="ja-JP" sz="1800"/>
              <a:t>ID </a:t>
            </a:r>
            <a:r>
              <a:rPr lang="ja-JP" altLang="en-US" sz="1800"/>
              <a:t>が付与される</a:t>
            </a:r>
          </a:p>
        </p:txBody>
      </p:sp>
      <p:sp>
        <p:nvSpPr>
          <p:cNvPr id="83081" name="AutoShape 137"/>
          <p:cNvSpPr>
            <a:spLocks noChangeArrowheads="1"/>
          </p:cNvSpPr>
          <p:nvPr/>
        </p:nvSpPr>
        <p:spPr bwMode="auto">
          <a:xfrm>
            <a:off x="4500563" y="4724400"/>
            <a:ext cx="1728787" cy="576263"/>
          </a:xfrm>
          <a:prstGeom prst="wedgeRoundRectCallout">
            <a:avLst>
              <a:gd name="adj1" fmla="val -51560"/>
              <a:gd name="adj2" fmla="val -103167"/>
              <a:gd name="adj3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l"/>
            <a:r>
              <a:rPr lang="en-US" altLang="ja-JP" sz="1800"/>
              <a:t>Domain Admin </a:t>
            </a:r>
            <a:r>
              <a:rPr lang="ja-JP" altLang="en-US" sz="1800"/>
              <a:t>を表す</a:t>
            </a:r>
          </a:p>
        </p:txBody>
      </p:sp>
      <p:sp>
        <p:nvSpPr>
          <p:cNvPr id="83082" name="AutoShape 138"/>
          <p:cNvSpPr>
            <a:spLocks/>
          </p:cNvSpPr>
          <p:nvPr/>
        </p:nvSpPr>
        <p:spPr bwMode="auto">
          <a:xfrm>
            <a:off x="6443663" y="2636838"/>
            <a:ext cx="73025" cy="1512887"/>
          </a:xfrm>
          <a:prstGeom prst="rightBrace">
            <a:avLst>
              <a:gd name="adj1" fmla="val 172645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3083" name="Text Box 139"/>
          <p:cNvSpPr txBox="1">
            <a:spLocks noChangeArrowheads="1"/>
          </p:cNvSpPr>
          <p:nvPr/>
        </p:nvSpPr>
        <p:spPr bwMode="auto">
          <a:xfrm>
            <a:off x="6659563" y="2997200"/>
            <a:ext cx="194468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Well-known SID </a:t>
            </a:r>
            <a:r>
              <a:rPr lang="ja-JP" altLang="en-US" sz="1800"/>
              <a:t>と呼ばれる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79" grpId="0" animBg="1"/>
      <p:bldP spid="83080" grpId="0"/>
      <p:bldP spid="83081" grpId="0" animBg="1"/>
      <p:bldP spid="83082" grpId="0" animBg="1"/>
      <p:bldP spid="8308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どんなものが制限できるの？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052513"/>
            <a:ext cx="8229600" cy="50736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ja-JP" smtClean="0"/>
              <a:t>Windows </a:t>
            </a:r>
            <a:r>
              <a:rPr lang="ja-JP" altLang="en-US" smtClean="0"/>
              <a:t>上では下記のものが制限できます。</a:t>
            </a:r>
          </a:p>
          <a:p>
            <a:pPr>
              <a:lnSpc>
                <a:spcPct val="90000"/>
              </a:lnSpc>
              <a:buFontTx/>
              <a:buNone/>
            </a:pPr>
            <a:endParaRPr lang="ja-JP" altLang="en-US" sz="2000" smtClean="0"/>
          </a:p>
          <a:p>
            <a:pPr>
              <a:lnSpc>
                <a:spcPct val="90000"/>
              </a:lnSpc>
            </a:pPr>
            <a:r>
              <a:rPr lang="en-US" altLang="ja-JP" sz="2000" smtClean="0"/>
              <a:t>Files, directories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Registry key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Network shares (Network </a:t>
            </a:r>
            <a:r>
              <a:rPr lang="ja-JP" altLang="en-US" sz="2000" smtClean="0"/>
              <a:t>共有</a:t>
            </a:r>
            <a:r>
              <a:rPr lang="en-US" altLang="ja-JP" sz="20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Printers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Job objects (Task Scheduler)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Windows Services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Directory Service objects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Process, thread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Named pipes (</a:t>
            </a:r>
            <a:r>
              <a:rPr lang="ja-JP" altLang="en-US" sz="2000" smtClean="0"/>
              <a:t>名前つきパイプ</a:t>
            </a:r>
            <a:r>
              <a:rPr lang="en-US" altLang="ja-JP" sz="20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File-mapping objects (</a:t>
            </a:r>
            <a:r>
              <a:rPr lang="ja-JP" altLang="en-US" sz="2000" smtClean="0"/>
              <a:t>共有メモリ</a:t>
            </a:r>
            <a:r>
              <a:rPr lang="en-US" altLang="ja-JP" sz="2000" smtClean="0"/>
              <a:t>)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Interprocess synchronization objects (events, mutexes, semaphores, and waitable timers)</a:t>
            </a:r>
          </a:p>
          <a:p>
            <a:pPr>
              <a:lnSpc>
                <a:spcPct val="90000"/>
              </a:lnSpc>
            </a:pPr>
            <a:r>
              <a:rPr lang="en-US" altLang="ja-JP" sz="2000" smtClean="0"/>
              <a:t>Access token</a:t>
            </a:r>
          </a:p>
          <a:p>
            <a:pPr>
              <a:lnSpc>
                <a:spcPct val="90000"/>
              </a:lnSpc>
            </a:pPr>
            <a:endParaRPr lang="en-US" altLang="ja-JP" smtClean="0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4859338" y="1916113"/>
            <a:ext cx="35274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b="1">
                <a:solidFill>
                  <a:srgbClr val="003300"/>
                </a:solidFill>
              </a:rPr>
              <a:t>その他いろいろ</a:t>
            </a:r>
          </a:p>
          <a:p>
            <a:pPr algn="l">
              <a:spcBef>
                <a:spcPct val="50000"/>
              </a:spcBef>
            </a:pPr>
            <a:r>
              <a:rPr lang="ja-JP" altLang="en-US" b="1">
                <a:solidFill>
                  <a:srgbClr val="003300"/>
                </a:solidFill>
              </a:rPr>
              <a:t>実はほとんどのものが制限できちゃうんです。</a:t>
            </a:r>
          </a:p>
          <a:p>
            <a:pPr algn="l">
              <a:spcBef>
                <a:spcPct val="50000"/>
              </a:spcBef>
            </a:pPr>
            <a:r>
              <a:rPr lang="ja-JP" altLang="en-US" b="1">
                <a:solidFill>
                  <a:srgbClr val="003300"/>
                </a:solidFill>
              </a:rPr>
              <a:t>詳しくは </a:t>
            </a:r>
            <a:r>
              <a:rPr lang="en-US" altLang="ja-JP" b="1">
                <a:solidFill>
                  <a:srgbClr val="003300"/>
                </a:solidFill>
              </a:rPr>
              <a:t>MSDN </a:t>
            </a:r>
            <a:r>
              <a:rPr lang="ja-JP" altLang="en-US" b="1">
                <a:solidFill>
                  <a:srgbClr val="003300"/>
                </a:solidFill>
              </a:rPr>
              <a:t>の「</a:t>
            </a:r>
            <a:r>
              <a:rPr lang="en-US" altLang="ja-JP" b="1">
                <a:solidFill>
                  <a:srgbClr val="003300"/>
                </a:solidFill>
              </a:rPr>
              <a:t>Securable Objects</a:t>
            </a:r>
            <a:r>
              <a:rPr lang="ja-JP" altLang="en-US" b="1">
                <a:solidFill>
                  <a:srgbClr val="003300"/>
                </a:solidFill>
              </a:rPr>
              <a:t>」を参照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  <p:bldP spid="501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Windows access control </a:t>
            </a:r>
            <a:r>
              <a:rPr lang="ja-JP" altLang="en-US" smtClean="0"/>
              <a:t>のしくみ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5292725" y="1196975"/>
            <a:ext cx="2879725" cy="45370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900113" y="1196975"/>
            <a:ext cx="2879725" cy="45370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900113" y="1196975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Process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292725" y="1196975"/>
            <a:ext cx="1009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Object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971550" y="2924175"/>
            <a:ext cx="2663825" cy="11525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971550" y="292417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Thread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971550" y="4365625"/>
            <a:ext cx="2663825" cy="11525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971550" y="4365625"/>
            <a:ext cx="12239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800"/>
              <a:t>Thread</a:t>
            </a:r>
          </a:p>
        </p:txBody>
      </p:sp>
      <p:sp>
        <p:nvSpPr>
          <p:cNvPr id="45081" name="AutoShape 25"/>
          <p:cNvSpPr>
            <a:spLocks noChangeArrowheads="1"/>
          </p:cNvSpPr>
          <p:nvPr/>
        </p:nvSpPr>
        <p:spPr bwMode="auto">
          <a:xfrm>
            <a:off x="3708400" y="2781300"/>
            <a:ext cx="1655763" cy="1223963"/>
          </a:xfrm>
          <a:prstGeom prst="rightArrow">
            <a:avLst>
              <a:gd name="adj1" fmla="val 50000"/>
              <a:gd name="adj2" fmla="val 3382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800" b="1"/>
              <a:t>問い合わせ</a:t>
            </a:r>
          </a:p>
        </p:txBody>
      </p:sp>
      <p:grpSp>
        <p:nvGrpSpPr>
          <p:cNvPr id="45077" name="Group 21"/>
          <p:cNvGrpSpPr>
            <a:grpSpLocks/>
          </p:cNvGrpSpPr>
          <p:nvPr/>
        </p:nvGrpSpPr>
        <p:grpSpPr bwMode="auto">
          <a:xfrm>
            <a:off x="1116013" y="4797425"/>
            <a:ext cx="2376487" cy="576263"/>
            <a:chOff x="703" y="2115"/>
            <a:chExt cx="1497" cy="363"/>
          </a:xfrm>
        </p:grpSpPr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703" y="2115"/>
              <a:ext cx="1497" cy="363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76" name="Text Box 20"/>
            <p:cNvSpPr txBox="1">
              <a:spLocks noChangeArrowheads="1"/>
            </p:cNvSpPr>
            <p:nvPr/>
          </p:nvSpPr>
          <p:spPr bwMode="auto">
            <a:xfrm>
              <a:off x="703" y="2115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Access token</a:t>
              </a:r>
            </a:p>
          </p:txBody>
        </p:sp>
      </p:grpSp>
      <p:grpSp>
        <p:nvGrpSpPr>
          <p:cNvPr id="45078" name="Group 22"/>
          <p:cNvGrpSpPr>
            <a:grpSpLocks/>
          </p:cNvGrpSpPr>
          <p:nvPr/>
        </p:nvGrpSpPr>
        <p:grpSpPr bwMode="auto">
          <a:xfrm>
            <a:off x="1116013" y="1773238"/>
            <a:ext cx="2376487" cy="576262"/>
            <a:chOff x="703" y="2115"/>
            <a:chExt cx="1497" cy="363"/>
          </a:xfrm>
        </p:grpSpPr>
        <p:sp>
          <p:nvSpPr>
            <p:cNvPr id="45079" name="Rectangle 23"/>
            <p:cNvSpPr>
              <a:spLocks noChangeArrowheads="1"/>
            </p:cNvSpPr>
            <p:nvPr/>
          </p:nvSpPr>
          <p:spPr bwMode="auto">
            <a:xfrm>
              <a:off x="703" y="2115"/>
              <a:ext cx="1497" cy="363"/>
            </a:xfrm>
            <a:prstGeom prst="rect">
              <a:avLst/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80" name="Text Box 24"/>
            <p:cNvSpPr txBox="1">
              <a:spLocks noChangeArrowheads="1"/>
            </p:cNvSpPr>
            <p:nvPr/>
          </p:nvSpPr>
          <p:spPr bwMode="auto">
            <a:xfrm>
              <a:off x="703" y="2115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Access token</a:t>
              </a:r>
            </a:p>
          </p:txBody>
        </p:sp>
      </p:grpSp>
      <p:grpSp>
        <p:nvGrpSpPr>
          <p:cNvPr id="45099" name="Group 43"/>
          <p:cNvGrpSpPr>
            <a:grpSpLocks/>
          </p:cNvGrpSpPr>
          <p:nvPr/>
        </p:nvGrpSpPr>
        <p:grpSpPr bwMode="auto">
          <a:xfrm>
            <a:off x="5435600" y="2924175"/>
            <a:ext cx="2592388" cy="2665413"/>
            <a:chOff x="3424" y="1842"/>
            <a:chExt cx="1633" cy="1679"/>
          </a:xfrm>
        </p:grpSpPr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3424" y="1842"/>
              <a:ext cx="1633" cy="1679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68" name="Text Box 12"/>
            <p:cNvSpPr txBox="1">
              <a:spLocks noChangeArrowheads="1"/>
            </p:cNvSpPr>
            <p:nvPr/>
          </p:nvSpPr>
          <p:spPr bwMode="auto">
            <a:xfrm>
              <a:off x="3425" y="1842"/>
              <a:ext cx="131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Security descriptor</a:t>
              </a:r>
            </a:p>
          </p:txBody>
        </p:sp>
      </p:grpSp>
      <p:cxnSp>
        <p:nvCxnSpPr>
          <p:cNvPr id="45090" name="AutoShape 34"/>
          <p:cNvCxnSpPr>
            <a:cxnSpLocks noChangeShapeType="1"/>
            <a:stCxn id="45074" idx="3"/>
            <a:endCxn id="45101" idx="1"/>
          </p:cNvCxnSpPr>
          <p:nvPr/>
        </p:nvCxnSpPr>
        <p:spPr bwMode="auto">
          <a:xfrm flipV="1">
            <a:off x="3492500" y="4473575"/>
            <a:ext cx="2016125" cy="612775"/>
          </a:xfrm>
          <a:prstGeom prst="bentConnector3">
            <a:avLst>
              <a:gd name="adj1" fmla="val 49921"/>
            </a:avLst>
          </a:prstGeom>
          <a:noFill/>
          <a:ln w="1270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5091" name="AutoShape 35"/>
          <p:cNvCxnSpPr>
            <a:cxnSpLocks noChangeShapeType="1"/>
            <a:stCxn id="45079" idx="3"/>
            <a:endCxn id="45101" idx="1"/>
          </p:cNvCxnSpPr>
          <p:nvPr/>
        </p:nvCxnSpPr>
        <p:spPr bwMode="auto">
          <a:xfrm>
            <a:off x="3492500" y="2062163"/>
            <a:ext cx="2016125" cy="2411412"/>
          </a:xfrm>
          <a:prstGeom prst="bentConnector3">
            <a:avLst>
              <a:gd name="adj1" fmla="val 49921"/>
            </a:avLst>
          </a:prstGeom>
          <a:noFill/>
          <a:ln w="12700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45092" name="AutoShape 36"/>
          <p:cNvSpPr>
            <a:spLocks noChangeArrowheads="1"/>
          </p:cNvSpPr>
          <p:nvPr/>
        </p:nvSpPr>
        <p:spPr bwMode="auto">
          <a:xfrm>
            <a:off x="5435600" y="1557338"/>
            <a:ext cx="2520950" cy="1008062"/>
          </a:xfrm>
          <a:prstGeom prst="wedgeRoundRectCallout">
            <a:avLst>
              <a:gd name="adj1" fmla="val -85704"/>
              <a:gd name="adj2" fmla="val 7708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/>
            <a:r>
              <a:rPr lang="ja-JP" altLang="en-US" sz="1800"/>
              <a:t>実際には </a:t>
            </a:r>
            <a:r>
              <a:rPr lang="en-US" altLang="ja-JP" sz="1800"/>
              <a:t>access token </a:t>
            </a:r>
            <a:r>
              <a:rPr lang="ja-JP" altLang="en-US" sz="1800"/>
              <a:t>と </a:t>
            </a:r>
            <a:r>
              <a:rPr lang="en-US" altLang="ja-JP" sz="1800"/>
              <a:t>DACL </a:t>
            </a:r>
            <a:r>
              <a:rPr lang="ja-JP" altLang="en-US" sz="1800"/>
              <a:t>の照合を行う</a:t>
            </a:r>
          </a:p>
        </p:txBody>
      </p:sp>
      <p:grpSp>
        <p:nvGrpSpPr>
          <p:cNvPr id="45100" name="Group 44"/>
          <p:cNvGrpSpPr>
            <a:grpSpLocks/>
          </p:cNvGrpSpPr>
          <p:nvPr/>
        </p:nvGrpSpPr>
        <p:grpSpPr bwMode="auto">
          <a:xfrm>
            <a:off x="5508625" y="3429000"/>
            <a:ext cx="2449513" cy="2089150"/>
            <a:chOff x="3424" y="1842"/>
            <a:chExt cx="1633" cy="1679"/>
          </a:xfrm>
        </p:grpSpPr>
        <p:sp>
          <p:nvSpPr>
            <p:cNvPr id="45101" name="Rectangle 45"/>
            <p:cNvSpPr>
              <a:spLocks noChangeArrowheads="1"/>
            </p:cNvSpPr>
            <p:nvPr/>
          </p:nvSpPr>
          <p:spPr bwMode="auto">
            <a:xfrm>
              <a:off x="3424" y="1842"/>
              <a:ext cx="1633" cy="1679"/>
            </a:xfrm>
            <a:prstGeom prst="rect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102" name="Text Box 46"/>
            <p:cNvSpPr txBox="1">
              <a:spLocks noChangeArrowheads="1"/>
            </p:cNvSpPr>
            <p:nvPr/>
          </p:nvSpPr>
          <p:spPr bwMode="auto">
            <a:xfrm>
              <a:off x="3425" y="1842"/>
              <a:ext cx="1315" cy="2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DACL</a:t>
              </a:r>
            </a:p>
          </p:txBody>
        </p:sp>
      </p:grpSp>
      <p:grpSp>
        <p:nvGrpSpPr>
          <p:cNvPr id="45082" name="Group 26"/>
          <p:cNvGrpSpPr>
            <a:grpSpLocks/>
          </p:cNvGrpSpPr>
          <p:nvPr/>
        </p:nvGrpSpPr>
        <p:grpSpPr bwMode="auto">
          <a:xfrm>
            <a:off x="5673725" y="4005263"/>
            <a:ext cx="2138363" cy="576262"/>
            <a:chOff x="703" y="2115"/>
            <a:chExt cx="1497" cy="363"/>
          </a:xfrm>
        </p:grpSpPr>
        <p:sp>
          <p:nvSpPr>
            <p:cNvPr id="45083" name="Rectangle 27"/>
            <p:cNvSpPr>
              <a:spLocks noChangeArrowheads="1"/>
            </p:cNvSpPr>
            <p:nvPr/>
          </p:nvSpPr>
          <p:spPr bwMode="auto">
            <a:xfrm>
              <a:off x="703" y="2115"/>
              <a:ext cx="1497" cy="363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84" name="Text Box 28"/>
            <p:cNvSpPr txBox="1">
              <a:spLocks noChangeArrowheads="1"/>
            </p:cNvSpPr>
            <p:nvPr/>
          </p:nvSpPr>
          <p:spPr bwMode="auto">
            <a:xfrm>
              <a:off x="703" y="2115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ACE</a:t>
              </a:r>
            </a:p>
          </p:txBody>
        </p:sp>
      </p:grpSp>
      <p:grpSp>
        <p:nvGrpSpPr>
          <p:cNvPr id="45085" name="Group 29"/>
          <p:cNvGrpSpPr>
            <a:grpSpLocks/>
          </p:cNvGrpSpPr>
          <p:nvPr/>
        </p:nvGrpSpPr>
        <p:grpSpPr bwMode="auto">
          <a:xfrm>
            <a:off x="5678488" y="4797425"/>
            <a:ext cx="2133600" cy="576263"/>
            <a:chOff x="703" y="2115"/>
            <a:chExt cx="1497" cy="363"/>
          </a:xfrm>
        </p:grpSpPr>
        <p:sp>
          <p:nvSpPr>
            <p:cNvPr id="45086" name="Rectangle 30"/>
            <p:cNvSpPr>
              <a:spLocks noChangeArrowheads="1"/>
            </p:cNvSpPr>
            <p:nvPr/>
          </p:nvSpPr>
          <p:spPr bwMode="auto">
            <a:xfrm>
              <a:off x="703" y="2115"/>
              <a:ext cx="1497" cy="363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5087" name="Text Box 31"/>
            <p:cNvSpPr txBox="1">
              <a:spLocks noChangeArrowheads="1"/>
            </p:cNvSpPr>
            <p:nvPr/>
          </p:nvSpPr>
          <p:spPr bwMode="auto">
            <a:xfrm>
              <a:off x="703" y="2115"/>
              <a:ext cx="11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ja-JP" sz="1800"/>
                <a:t>ACE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Access Tokens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5073650"/>
          </a:xfrm>
        </p:spPr>
        <p:txBody>
          <a:bodyPr/>
          <a:lstStyle/>
          <a:p>
            <a:r>
              <a:rPr lang="en-US" altLang="ja-JP" smtClean="0"/>
              <a:t>Logon </a:t>
            </a:r>
            <a:r>
              <a:rPr lang="ja-JP" altLang="en-US" smtClean="0"/>
              <a:t>した </a:t>
            </a:r>
            <a:r>
              <a:rPr lang="en-US" altLang="ja-JP" smtClean="0"/>
              <a:t>user </a:t>
            </a:r>
            <a:r>
              <a:rPr lang="ja-JP" altLang="en-US" smtClean="0"/>
              <a:t>の </a:t>
            </a:r>
            <a:r>
              <a:rPr lang="en-US" altLang="ja-JP" smtClean="0"/>
              <a:t>security </a:t>
            </a:r>
            <a:r>
              <a:rPr lang="ja-JP" altLang="en-US" smtClean="0"/>
              <a:t>情報が格納されているもの</a:t>
            </a:r>
          </a:p>
          <a:p>
            <a:endParaRPr lang="ja-JP" altLang="en-US" smtClean="0"/>
          </a:p>
          <a:p>
            <a:r>
              <a:rPr lang="en-US" altLang="ja-JP" smtClean="0"/>
              <a:t>Process </a:t>
            </a:r>
            <a:r>
              <a:rPr lang="ja-JP" altLang="en-US" smtClean="0"/>
              <a:t>または </a:t>
            </a:r>
            <a:r>
              <a:rPr lang="en-US" altLang="ja-JP" smtClean="0"/>
              <a:t>thread </a:t>
            </a:r>
            <a:r>
              <a:rPr lang="ja-JP" altLang="en-US" smtClean="0"/>
              <a:t>の内部に保持されている</a:t>
            </a:r>
          </a:p>
          <a:p>
            <a:pPr lvl="1">
              <a:buFontTx/>
              <a:buNone/>
            </a:pPr>
            <a:endParaRPr lang="ja-JP" altLang="en-US" smtClean="0"/>
          </a:p>
          <a:p>
            <a:r>
              <a:rPr lang="en-US" altLang="ja-JP" smtClean="0"/>
              <a:t>Primary </a:t>
            </a:r>
            <a:r>
              <a:rPr lang="ja-JP" altLang="en-US" smtClean="0"/>
              <a:t>と </a:t>
            </a:r>
            <a:r>
              <a:rPr lang="en-US" altLang="ja-JP" smtClean="0"/>
              <a:t>impersonation (</a:t>
            </a:r>
            <a:r>
              <a:rPr lang="ja-JP" altLang="en-US" smtClean="0"/>
              <a:t>偽装</a:t>
            </a:r>
            <a:r>
              <a:rPr lang="en-US" altLang="ja-JP" smtClean="0"/>
              <a:t>) </a:t>
            </a:r>
            <a:r>
              <a:rPr lang="ja-JP" altLang="en-US" smtClean="0"/>
              <a:t>の</a:t>
            </a:r>
            <a:r>
              <a:rPr lang="en-US" altLang="ja-JP" smtClean="0"/>
              <a:t>2</a:t>
            </a:r>
            <a:r>
              <a:rPr lang="ja-JP" altLang="en-US" smtClean="0"/>
              <a:t>種類に分かれる</a:t>
            </a:r>
          </a:p>
          <a:p>
            <a:pPr lvl="1"/>
            <a:r>
              <a:rPr lang="en-US" altLang="ja-JP" smtClean="0"/>
              <a:t>Thread </a:t>
            </a:r>
            <a:r>
              <a:rPr lang="ja-JP" altLang="en-US" smtClean="0"/>
              <a:t>が持つ </a:t>
            </a:r>
            <a:r>
              <a:rPr lang="en-US" altLang="ja-JP" smtClean="0"/>
              <a:t>access token </a:t>
            </a:r>
            <a:r>
              <a:rPr lang="ja-JP" altLang="en-US" smtClean="0"/>
              <a:t>が実は </a:t>
            </a:r>
            <a:r>
              <a:rPr lang="en-US" altLang="ja-JP" smtClean="0"/>
              <a:t>Impersonation token</a:t>
            </a:r>
          </a:p>
          <a:p>
            <a:pPr lvl="1"/>
            <a:r>
              <a:rPr lang="ja-JP" altLang="en-US" smtClean="0"/>
              <a:t>偽装していない </a:t>
            </a:r>
            <a:r>
              <a:rPr lang="en-US" altLang="ja-JP" smtClean="0"/>
              <a:t>thread </a:t>
            </a:r>
            <a:r>
              <a:rPr lang="ja-JP" altLang="en-US" smtClean="0"/>
              <a:t>は </a:t>
            </a:r>
            <a:r>
              <a:rPr lang="en-US" altLang="ja-JP" smtClean="0"/>
              <a:t>access token </a:t>
            </a:r>
            <a:r>
              <a:rPr lang="ja-JP" altLang="en-US" smtClean="0"/>
              <a:t>を持たない</a:t>
            </a:r>
          </a:p>
          <a:p>
            <a:pPr lvl="2">
              <a:buFontTx/>
              <a:buNone/>
            </a:pPr>
            <a:r>
              <a:rPr lang="ja-JP" altLang="en-US" smtClean="0"/>
              <a:t>→ </a:t>
            </a:r>
            <a:r>
              <a:rPr lang="en-US" altLang="ja-JP" smtClean="0"/>
              <a:t>Process </a:t>
            </a:r>
            <a:r>
              <a:rPr lang="ja-JP" altLang="en-US" smtClean="0"/>
              <a:t>が持つ </a:t>
            </a:r>
            <a:r>
              <a:rPr lang="en-US" altLang="ja-JP" smtClean="0"/>
              <a:t>access token (primary token) </a:t>
            </a:r>
            <a:r>
              <a:rPr lang="ja-JP" altLang="en-US" smtClean="0"/>
              <a:t>が使われる</a:t>
            </a:r>
          </a:p>
          <a:p>
            <a:pPr lvl="1"/>
            <a:endParaRPr lang="ja-JP" altLang="en-US" smtClean="0"/>
          </a:p>
          <a:p>
            <a:r>
              <a:rPr lang="ja-JP" altLang="en-US" smtClean="0"/>
              <a:t>基本的に読み取り専用</a:t>
            </a:r>
          </a:p>
          <a:p>
            <a:pPr lvl="1"/>
            <a:r>
              <a:rPr lang="en-US" altLang="ja-JP" smtClean="0"/>
              <a:t>Logon </a:t>
            </a:r>
            <a:r>
              <a:rPr lang="ja-JP" altLang="en-US" smtClean="0"/>
              <a:t>時に生成され原則変更できない</a:t>
            </a:r>
          </a:p>
          <a:p>
            <a:pPr lvl="1"/>
            <a:r>
              <a:rPr lang="ja-JP" altLang="en-US" smtClean="0"/>
              <a:t>例外としてより制限を課すことは一応できる</a:t>
            </a:r>
          </a:p>
          <a:p>
            <a:pPr lvl="2">
              <a:buFontTx/>
              <a:buNone/>
            </a:pPr>
            <a:r>
              <a:rPr lang="ja-JP" altLang="en-US" smtClean="0"/>
              <a:t>→ </a:t>
            </a:r>
            <a:r>
              <a:rPr lang="en-US" altLang="ja-JP" smtClean="0"/>
              <a:t>Restricted SIDs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6054</TotalTime>
  <Words>1976</Words>
  <Application>Microsoft Office PowerPoint</Application>
  <PresentationFormat>画面に合わせる (4:3)</PresentationFormat>
  <Paragraphs>512</Paragraphs>
  <Slides>28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2" baseType="lpstr">
      <vt:lpstr>Arial</vt:lpstr>
      <vt:lpstr>ＭＳ Ｐゴシック</vt:lpstr>
      <vt:lpstr>Calibri</vt:lpstr>
      <vt:lpstr>プレゼンテーション1</vt:lpstr>
      <vt:lpstr>スライド 1</vt:lpstr>
      <vt:lpstr>はじめに</vt:lpstr>
      <vt:lpstr>Access control とは？</vt:lpstr>
      <vt:lpstr>Access control がなぜ必要か？</vt:lpstr>
      <vt:lpstr>前提条件</vt:lpstr>
      <vt:lpstr>ちょいと予備知識 (SID について)</vt:lpstr>
      <vt:lpstr>どんなものが制限できるの？</vt:lpstr>
      <vt:lpstr>Windows access control のしくみ</vt:lpstr>
      <vt:lpstr>Access Tokens</vt:lpstr>
      <vt:lpstr>Access token の内部構造 1</vt:lpstr>
      <vt:lpstr>Access token の内部構造 2</vt:lpstr>
      <vt:lpstr>Access token の内部構造 3</vt:lpstr>
      <vt:lpstr>Groups (Access Tokens)</vt:lpstr>
      <vt:lpstr>Security descriptor (セキュリティ記述子)</vt:lpstr>
      <vt:lpstr>ACL と ACE の内部構造</vt:lpstr>
      <vt:lpstr>DACL の例</vt:lpstr>
      <vt:lpstr>Access Mask</vt:lpstr>
      <vt:lpstr>Object Specific Access Rights (files)</vt:lpstr>
      <vt:lpstr>Standard Access Rights</vt:lpstr>
      <vt:lpstr>Generic Access Rights</vt:lpstr>
      <vt:lpstr>Owner (所有者)</vt:lpstr>
      <vt:lpstr>Creator Owner</vt:lpstr>
      <vt:lpstr>Windows access control のしくみ (詳細)</vt:lpstr>
      <vt:lpstr>Windows access control の弱点</vt:lpstr>
      <vt:lpstr>まとめ</vt:lpstr>
      <vt:lpstr>Tools</vt:lpstr>
      <vt:lpstr>参考文献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Access Control Model</dc:title>
  <dc:creator>ちゃっぴ</dc:creator>
  <cp:lastModifiedBy>中　博俊</cp:lastModifiedBy>
  <cp:revision>136</cp:revision>
  <dcterms:created xsi:type="dcterms:W3CDTF">2006-05-15T04:25:02Z</dcterms:created>
  <dcterms:modified xsi:type="dcterms:W3CDTF">2007-10-23T11:55:31Z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