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2007/10/23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浪漫明朝体U" pitchFamily="49" charset="-128"/>
                <a:ea typeface="AR浪漫明朝体U" pitchFamily="49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>
                <a:latin typeface="AR P悠々ゴシック体E" pitchFamily="50" charset="-128"/>
                <a:ea typeface="AR P悠々ゴシック体E" pitchFamily="50" charset="-128"/>
              </a:defRPr>
            </a:lvl1pPr>
            <a:lvl2pPr>
              <a:defRPr>
                <a:latin typeface="AR P悠々ゴシック体E" pitchFamily="50" charset="-128"/>
                <a:ea typeface="AR P悠々ゴシック体E" pitchFamily="50" charset="-128"/>
              </a:defRPr>
            </a:lvl2pPr>
            <a:lvl3pPr>
              <a:defRPr>
                <a:latin typeface="AR P悠々ゴシック体E" pitchFamily="50" charset="-128"/>
                <a:ea typeface="AR P悠々ゴシック体E" pitchFamily="50" charset="-128"/>
              </a:defRPr>
            </a:lvl3pPr>
            <a:lvl4pPr>
              <a:defRPr>
                <a:latin typeface="AR P悠々ゴシック体E" pitchFamily="50" charset="-128"/>
                <a:ea typeface="AR P悠々ゴシック体E" pitchFamily="50" charset="-128"/>
              </a:defRPr>
            </a:lvl4pPr>
            <a:lvl5pPr>
              <a:defRPr>
                <a:latin typeface="AR P悠々ゴシック体E" pitchFamily="50" charset="-128"/>
                <a:ea typeface="AR P悠々ゴシック体E" pitchFamily="50" charset="-128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#13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浪漫明朝体U" pitchFamily="49" charset="-128"/>
          <a:ea typeface="AR浪漫明朝体U" pitchFamily="49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AR P悠々ゴシック体E" pitchFamily="50" charset="-128"/>
          <a:ea typeface="AR P悠々ゴシック体E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 P悠々ゴシック体E" pitchFamily="50" charset="-128"/>
          <a:ea typeface="AR P悠々ゴシック体E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 P悠々ゴシック体E" pitchFamily="50" charset="-128"/>
          <a:ea typeface="AR P悠々ゴシック体E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 P悠々ゴシック体E" pitchFamily="50" charset="-128"/>
          <a:ea typeface="AR P悠々ゴシック体E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 P悠々ゴシック体E" pitchFamily="50" charset="-128"/>
          <a:ea typeface="AR P悠々ゴシック体E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ankuma.com/episteme/" TargetMode="External"/><Relationship Id="rId2" Type="http://schemas.openxmlformats.org/officeDocument/2006/relationships/hyperlink" Target="http://blogs.wankuma.com/carbonar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s.wankuma.com/rti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本日はお疲れ様でした。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 algn="ctr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今日の勉強会はいかがでしたでしょうか？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パネルディスカッション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400" dirty="0" smtClean="0"/>
              <a:t>そして勉強会の後は・・・懇親会！！！</a:t>
            </a:r>
            <a:endParaRPr lang="en-US" altLang="ja-JP" sz="2400" dirty="0" smtClean="0"/>
          </a:p>
          <a:p>
            <a:pPr algn="ctr">
              <a:buNone/>
            </a:pPr>
            <a:r>
              <a:rPr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２月３日に開催されたパネルディスカッション</a:t>
            </a:r>
            <a:endParaRPr lang="en-US" altLang="ja-JP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400" dirty="0" smtClean="0">
                <a:solidFill>
                  <a:srgbClr val="FF0000"/>
                </a:solidFill>
              </a:rPr>
              <a:t>「オブジェクト指向って何？」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から早くも９ヶ月。</a:t>
            </a:r>
            <a:endParaRPr lang="en-US" altLang="ja-JP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ja-JP" alt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わんくま</a:t>
            </a:r>
            <a:r>
              <a:rPr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メンバーがまた</a:t>
            </a:r>
            <a:endParaRPr lang="en-US" altLang="ja-JP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オブジェクト指向について語ります！</a:t>
            </a:r>
            <a:endParaRPr lang="en-US" altLang="ja-JP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altLang="ja-JP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しかも飲みながら！</a:t>
            </a:r>
            <a:endParaRPr lang="en-US" altLang="ja-JP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400" dirty="0" smtClean="0">
                <a:solidFill>
                  <a:srgbClr val="FF0000"/>
                </a:solidFill>
              </a:rPr>
              <a:t>混戦間違いなし！</a:t>
            </a:r>
            <a:r>
              <a:rPr lang="en-US" altLang="ja-JP" sz="2400" dirty="0" smtClean="0">
                <a:solidFill>
                  <a:srgbClr val="FF0000"/>
                </a:solidFill>
              </a:rPr>
              <a:t>(^o^;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17</a:t>
            </a:r>
            <a:r>
              <a:rPr lang="ja-JP" altLang="en-US" dirty="0" smtClean="0"/>
              <a:t>日は・・・・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オブ熱イベント！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坊っちゃんお嬢ちゃん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パパママ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おじいちゃんおばあちゃん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オブジェクト指向に興味のある人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みなさんお誘い合わせの上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お菜屋へ</a:t>
            </a:r>
            <a:r>
              <a:rPr lang="en-US" altLang="ja-JP" sz="2800" dirty="0" smtClean="0">
                <a:solidFill>
                  <a:srgbClr val="FF0000"/>
                </a:solidFill>
              </a:rPr>
              <a:t>Go!</a:t>
            </a:r>
          </a:p>
          <a:p>
            <a:pPr>
              <a:buNone/>
            </a:pP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2028839"/>
          </a:xfrm>
        </p:spPr>
        <p:txBody>
          <a:bodyPr/>
          <a:lstStyle/>
          <a:p>
            <a:r>
              <a:rPr lang="ja-JP" altLang="en-US" dirty="0" err="1" smtClean="0">
                <a:solidFill>
                  <a:schemeClr val="accent1">
                    <a:lumMod val="10000"/>
                  </a:schemeClr>
                </a:solidFill>
              </a:rPr>
              <a:t>わんくま</a:t>
            </a:r>
            <a:r>
              <a:rPr lang="ja-JP" altLang="en-US" dirty="0" smtClean="0">
                <a:solidFill>
                  <a:schemeClr val="accent1">
                    <a:lumMod val="10000"/>
                  </a:schemeClr>
                </a:solidFill>
              </a:rPr>
              <a:t>東京勉強会＃１４</a:t>
            </a:r>
            <a:r>
              <a:rPr lang="en-US" altLang="ja-JP" dirty="0" smtClean="0">
                <a:solidFill>
                  <a:schemeClr val="accent1">
                    <a:lumMod val="1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ja-JP" altLang="en-US" dirty="0" smtClean="0">
                <a:solidFill>
                  <a:schemeClr val="accent1">
                    <a:lumMod val="10000"/>
                  </a:schemeClr>
                </a:solidFill>
              </a:rPr>
              <a:t>オブジェクト指向分科会＃２</a:t>
            </a:r>
            <a:r>
              <a:rPr lang="en-US" altLang="ja-JP" dirty="0" smtClean="0">
                <a:solidFill>
                  <a:schemeClr val="accent1">
                    <a:lumMod val="1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ja-JP" altLang="en-US" dirty="0" smtClean="0">
                <a:solidFill>
                  <a:schemeClr val="accent1">
                    <a:lumMod val="10000"/>
                  </a:schemeClr>
                </a:solidFill>
              </a:rPr>
              <a:t>（通称：オブ熱イベント）</a:t>
            </a:r>
            <a:r>
              <a:rPr lang="en-US" altLang="ja-JP" dirty="0" smtClean="0">
                <a:solidFill>
                  <a:schemeClr val="accent1">
                    <a:lumMod val="1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ja-JP" altLang="en-US" dirty="0" smtClean="0">
                <a:solidFill>
                  <a:schemeClr val="accent1">
                    <a:lumMod val="10000"/>
                  </a:schemeClr>
                </a:solidFill>
              </a:rPr>
              <a:t>のお誘い</a:t>
            </a:r>
            <a:endParaRPr kumimoji="1" lang="ja-JP" altLang="en-US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accent1">
                    <a:lumMod val="25000"/>
                  </a:schemeClr>
                </a:solidFill>
              </a:rPr>
              <a:t>森　博之</a:t>
            </a:r>
            <a:r>
              <a:rPr lang="en-US" altLang="ja-JP" dirty="0" smtClean="0">
                <a:solidFill>
                  <a:schemeClr val="accent1">
                    <a:lumMod val="25000"/>
                  </a:schemeClr>
                </a:solidFill>
              </a:rPr>
              <a:t>(</a:t>
            </a:r>
            <a:r>
              <a:rPr lang="ja-JP" altLang="en-US" dirty="0" err="1" smtClean="0">
                <a:solidFill>
                  <a:schemeClr val="accent1">
                    <a:lumMod val="25000"/>
                  </a:schemeClr>
                </a:solidFill>
              </a:rPr>
              <a:t>ひろ</a:t>
            </a:r>
            <a:r>
              <a:rPr lang="ja-JP" altLang="en-US" dirty="0" smtClean="0">
                <a:solidFill>
                  <a:schemeClr val="accent1">
                    <a:lumMod val="25000"/>
                  </a:schemeClr>
                </a:solidFill>
              </a:rPr>
              <a:t>えむ</a:t>
            </a:r>
            <a:r>
              <a:rPr lang="en-US" altLang="ja-JP" dirty="0" smtClean="0">
                <a:solidFill>
                  <a:schemeClr val="accent1">
                    <a:lumMod val="25000"/>
                  </a:schemeClr>
                </a:solidFill>
              </a:rPr>
              <a:t>)</a:t>
            </a:r>
            <a:r>
              <a:rPr lang="ja-JP" altLang="en-US" dirty="0" smtClean="0">
                <a:solidFill>
                  <a:schemeClr val="accent1">
                    <a:lumMod val="25000"/>
                  </a:schemeClr>
                </a:solidFill>
              </a:rPr>
              <a:t>＠</a:t>
            </a:r>
            <a:r>
              <a:rPr lang="ja-JP" altLang="en-US" dirty="0" err="1" smtClean="0">
                <a:solidFill>
                  <a:schemeClr val="accent1">
                    <a:lumMod val="25000"/>
                  </a:schemeClr>
                </a:solidFill>
              </a:rPr>
              <a:t>わんくま</a:t>
            </a:r>
            <a:r>
              <a:rPr lang="ja-JP" altLang="en-US" dirty="0" smtClean="0">
                <a:solidFill>
                  <a:schemeClr val="accent1">
                    <a:lumMod val="25000"/>
                  </a:schemeClr>
                </a:solidFill>
              </a:rPr>
              <a:t>同盟</a:t>
            </a:r>
            <a:endParaRPr lang="en-US" altLang="ja-JP" dirty="0" smtClean="0">
              <a:solidFill>
                <a:schemeClr val="accent1">
                  <a:lumMod val="2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1">
                    <a:lumMod val="25000"/>
                  </a:schemeClr>
                </a:solidFill>
              </a:rPr>
              <a:t>（ひろえむの日々是勉強）</a:t>
            </a:r>
            <a:endParaRPr lang="en-US" altLang="ja-JP" dirty="0" smtClean="0">
              <a:solidFill>
                <a:schemeClr val="accent1">
                  <a:lumMod val="2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1">
                    <a:lumMod val="25000"/>
                  </a:schemeClr>
                </a:solidFill>
              </a:rPr>
              <a:t>MVP for Visual-Developer Visual C#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オブジェクト指向って難しいの？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 lvl="0" algn="ctr">
              <a:buNone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 lvl="0" algn="ctr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みなさんの周りでは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0" algn="ctr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オブジェクト指向は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0" algn="ctr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浸透していますか？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0" algn="ctr">
              <a:buNone/>
            </a:pPr>
            <a:endParaRPr lang="en-US" altLang="ja-JP" dirty="0" smtClean="0"/>
          </a:p>
          <a:p>
            <a:pPr lvl="0" algn="ctr">
              <a:buNone/>
            </a:pPr>
            <a:r>
              <a:rPr lang="ja-JP" altLang="en-US" dirty="0" smtClean="0">
                <a:solidFill>
                  <a:schemeClr val="accent1">
                    <a:lumMod val="25000"/>
                  </a:schemeClr>
                </a:solidFill>
              </a:rPr>
              <a:t>私の周りはまだまだです</a:t>
            </a:r>
            <a:r>
              <a:rPr lang="en-US" altLang="ja-JP" dirty="0" err="1" smtClean="0">
                <a:solidFill>
                  <a:schemeClr val="accent1">
                    <a:lumMod val="25000"/>
                  </a:schemeClr>
                </a:solidFill>
              </a:rPr>
              <a:t>orz</a:t>
            </a:r>
            <a:endParaRPr lang="ja-JP" altLang="en-US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みなさんオブジェクト指向はいかがですか？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前回オブ熱イベントにて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ja-JP" altLang="en-US" dirty="0" err="1" smtClean="0">
                <a:solidFill>
                  <a:srgbClr val="FF0000"/>
                </a:solidFill>
              </a:rPr>
              <a:t>ひろ</a:t>
            </a:r>
            <a:r>
              <a:rPr lang="ja-JP" altLang="en-US" dirty="0" smtClean="0">
                <a:solidFill>
                  <a:srgbClr val="FF0000"/>
                </a:solidFill>
              </a:rPr>
              <a:t>えむ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ja-JP" altLang="en-US" dirty="0" smtClean="0">
                <a:solidFill>
                  <a:schemeClr val="accent1">
                    <a:lumMod val="25000"/>
                  </a:schemeClr>
                </a:solidFill>
              </a:rPr>
              <a:t>「オブジェクト指向って難しいですかねぇ？」</a:t>
            </a:r>
            <a:endParaRPr lang="en-US" altLang="ja-JP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None/>
            </a:pPr>
            <a:endParaRPr lang="en-US" altLang="ja-JP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某Ｍｒオブジェクト指向＠</a:t>
            </a:r>
            <a:r>
              <a:rPr lang="ja-JP" altLang="en-US" dirty="0" err="1" smtClean="0">
                <a:solidFill>
                  <a:srgbClr val="FF0000"/>
                </a:solidFill>
              </a:rPr>
              <a:t>わんくま</a:t>
            </a:r>
            <a:r>
              <a:rPr lang="ja-JP" altLang="en-US" smtClean="0">
                <a:solidFill>
                  <a:srgbClr val="FF0000"/>
                </a:solidFill>
              </a:rPr>
              <a:t>茶道部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「ふつうに使っているからねぇ」</a:t>
            </a:r>
            <a:endParaRPr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ふつうに使えるオブジェクト指向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そんなに難しくないはずなのに・・・</a:t>
            </a:r>
            <a:endParaRPr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オブジェクト指向が難しいんじゃない！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オブジェクト指向の教え方が難しいんだ！！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オブジェクト指向のいろんな教え方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2">
                    <a:lumMod val="75000"/>
                  </a:schemeClr>
                </a:solidFill>
              </a:rPr>
              <a:t>１０人いたら１０人の解釈があり</a:t>
            </a:r>
            <a:endParaRPr lang="en-US" altLang="ja-JP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2">
                    <a:lumMod val="75000"/>
                  </a:schemeClr>
                </a:solidFill>
              </a:rPr>
              <a:t>１０人いたら１０人の教え方があるに違いない！</a:t>
            </a:r>
            <a:endParaRPr lang="en-US" altLang="ja-JP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altLang="ja-JP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2">
                    <a:lumMod val="75000"/>
                  </a:schemeClr>
                </a:solidFill>
              </a:rPr>
              <a:t>多くの教え方に触れることで・・・</a:t>
            </a:r>
            <a:endParaRPr lang="en-US" altLang="ja-JP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自分の理解になり、他の人に教える参考になる！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１１／１７　豪華スピーカー陣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sz="2800" b="1" dirty="0" smtClean="0">
                <a:latin typeface="AR P浪漫明朝体U" pitchFamily="50" charset="-128"/>
                <a:ea typeface="AR P浪漫明朝体U" pitchFamily="50" charset="-128"/>
                <a:hlinkClick r:id="rId2"/>
              </a:rPr>
              <a:t>刈歩 菜良さん</a:t>
            </a:r>
            <a:endParaRPr lang="en-US" altLang="ja-JP" sz="2800" b="1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000" b="1" dirty="0" smtClean="0">
                <a:latin typeface="AR P浪漫明朝体U" pitchFamily="50" charset="-128"/>
                <a:ea typeface="AR P浪漫明朝体U" pitchFamily="50" charset="-128"/>
              </a:rPr>
              <a:t>「知ってるつもり？値型と参照型　</a:t>
            </a:r>
            <a:endParaRPr lang="en-US" altLang="ja-JP" sz="2000" b="1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000" b="1" dirty="0" smtClean="0">
                <a:latin typeface="AR P浪漫明朝体U" pitchFamily="50" charset="-128"/>
                <a:ea typeface="AR P浪漫明朝体U" pitchFamily="50" charset="-128"/>
              </a:rPr>
              <a:t>～メモリー図でオブジェクトも解決」</a:t>
            </a:r>
            <a:endParaRPr lang="en-US" altLang="ja-JP" sz="2000" b="1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en-US" altLang="ja-JP" sz="2800" b="1" dirty="0" err="1" smtClean="0">
                <a:latin typeface="AR P浪漫明朝体U" pitchFamily="50" charset="-128"/>
                <a:ea typeface="AR P浪漫明朝体U" pitchFamily="50" charset="-128"/>
                <a:hlinkClick r:id="rId3"/>
              </a:rPr>
              <a:t>επιστημη</a:t>
            </a:r>
            <a:r>
              <a:rPr lang="ja-JP" altLang="en-US" sz="2800" b="1" dirty="0" err="1" smtClean="0">
                <a:latin typeface="AR P浪漫明朝体U" pitchFamily="50" charset="-128"/>
                <a:ea typeface="AR P浪漫明朝体U" pitchFamily="50" charset="-128"/>
                <a:hlinkClick r:id="rId3"/>
              </a:rPr>
              <a:t>さん</a:t>
            </a:r>
            <a:endParaRPr lang="en-US" altLang="ja-JP" sz="2800" b="1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000" b="1" dirty="0" smtClean="0">
                <a:latin typeface="AR P浪漫明朝体U" pitchFamily="50" charset="-128"/>
                <a:ea typeface="AR P浪漫明朝体U" pitchFamily="50" charset="-128"/>
              </a:rPr>
              <a:t>「</a:t>
            </a:r>
            <a:r>
              <a:rPr lang="en-US" altLang="ja-JP" sz="2000" b="1" dirty="0" smtClean="0">
                <a:latin typeface="AR P浪漫明朝体U" pitchFamily="50" charset="-128"/>
                <a:ea typeface="AR P浪漫明朝体U" pitchFamily="50" charset="-128"/>
              </a:rPr>
              <a:t>Making of BOF</a:t>
            </a:r>
            <a:r>
              <a:rPr lang="ja-JP" altLang="en-US" sz="2000" b="1" dirty="0" smtClean="0">
                <a:latin typeface="AR P浪漫明朝体U" pitchFamily="50" charset="-128"/>
                <a:ea typeface="AR P浪漫明朝体U" pitchFamily="50" charset="-128"/>
              </a:rPr>
              <a:t>」</a:t>
            </a:r>
            <a:endParaRPr lang="en-US" altLang="ja-JP" sz="2000" b="1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800" b="1" dirty="0" smtClean="0">
                <a:latin typeface="AR P浪漫明朝体U" pitchFamily="50" charset="-128"/>
                <a:ea typeface="AR P浪漫明朝体U" pitchFamily="50" charset="-128"/>
                <a:hlinkClick r:id="rId4"/>
              </a:rPr>
              <a:t>Ｒ・田中一郎さん</a:t>
            </a:r>
            <a:endParaRPr lang="en-US" altLang="ja-JP" sz="2800" b="1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000" b="1" dirty="0" smtClean="0">
                <a:latin typeface="AR P浪漫明朝体U" pitchFamily="50" charset="-128"/>
                <a:ea typeface="AR P浪漫明朝体U" pitchFamily="50" charset="-128"/>
              </a:rPr>
              <a:t>「</a:t>
            </a:r>
            <a:r>
              <a:rPr lang="ja-JP" altLang="en-US" sz="2000" dirty="0" smtClean="0">
                <a:latin typeface="AR P浪漫明朝体U" pitchFamily="50" charset="-128"/>
                <a:ea typeface="AR P浪漫明朝体U" pitchFamily="50" charset="-128"/>
              </a:rPr>
              <a:t>Ｒ流・</a:t>
            </a:r>
            <a:r>
              <a:rPr lang="en-US" altLang="ja-JP" sz="2000" dirty="0" smtClean="0">
                <a:latin typeface="AR P浪漫明朝体U" pitchFamily="50" charset="-128"/>
                <a:ea typeface="AR P浪漫明朝体U" pitchFamily="50" charset="-128"/>
              </a:rPr>
              <a:t>1</a:t>
            </a:r>
            <a:r>
              <a:rPr lang="ja-JP" altLang="en-US" sz="2000" dirty="0" smtClean="0">
                <a:latin typeface="AR P浪漫明朝体U" pitchFamily="50" charset="-128"/>
                <a:ea typeface="AR P浪漫明朝体U" pitchFamily="50" charset="-128"/>
              </a:rPr>
              <a:t>時間でわかる実践オブジェクト指向プログラミング</a:t>
            </a:r>
            <a:r>
              <a:rPr lang="ja-JP" altLang="en-US" sz="2000" b="1" dirty="0" smtClean="0">
                <a:latin typeface="AR P浪漫明朝体U" pitchFamily="50" charset="-128"/>
                <a:ea typeface="AR P浪漫明朝体U" pitchFamily="50" charset="-128"/>
              </a:rPr>
              <a:t>」</a:t>
            </a:r>
            <a:endParaRPr lang="en-US" altLang="ja-JP" sz="2000" b="1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800" b="1" u="sng" dirty="0" err="1" smtClean="0">
                <a:solidFill>
                  <a:schemeClr val="accent1">
                    <a:lumMod val="50000"/>
                  </a:schemeClr>
                </a:solidFill>
                <a:latin typeface="AR P浪漫明朝体U" pitchFamily="50" charset="-128"/>
                <a:ea typeface="AR P浪漫明朝体U" pitchFamily="50" charset="-128"/>
              </a:rPr>
              <a:t>ひろ</a:t>
            </a:r>
            <a:r>
              <a:rPr lang="ja-JP" alt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AR P浪漫明朝体U" pitchFamily="50" charset="-128"/>
                <a:ea typeface="AR P浪漫明朝体U" pitchFamily="50" charset="-128"/>
              </a:rPr>
              <a:t>えむ</a:t>
            </a:r>
            <a:endParaRPr lang="en-US" altLang="ja-JP" sz="2800" b="1" u="sng" dirty="0" smtClean="0">
              <a:solidFill>
                <a:schemeClr val="accent1">
                  <a:lumMod val="50000"/>
                </a:schemeClr>
              </a:solidFill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000" dirty="0" smtClean="0">
                <a:latin typeface="AR P浪漫明朝体U" pitchFamily="50" charset="-128"/>
                <a:ea typeface="AR P浪漫明朝体U" pitchFamily="50" charset="-128"/>
              </a:rPr>
              <a:t>「整理術としてのオブジェクト指向入門</a:t>
            </a:r>
            <a:endParaRPr lang="en-US" altLang="ja-JP" sz="2000" dirty="0" smtClean="0">
              <a:latin typeface="AR P浪漫明朝体U" pitchFamily="50" charset="-128"/>
              <a:ea typeface="AR P浪漫明朝体U" pitchFamily="50" charset="-128"/>
            </a:endParaRPr>
          </a:p>
          <a:p>
            <a:pPr algn="ctr">
              <a:buNone/>
            </a:pPr>
            <a:r>
              <a:rPr lang="ja-JP" altLang="en-US" sz="2000" dirty="0" smtClean="0">
                <a:solidFill>
                  <a:srgbClr val="FF0000"/>
                </a:solidFill>
                <a:latin typeface="AR P浪漫明朝体U" pitchFamily="50" charset="-128"/>
                <a:ea typeface="AR P浪漫明朝体U" pitchFamily="50" charset="-128"/>
              </a:rPr>
              <a:t>～</a:t>
            </a:r>
            <a:r>
              <a:rPr lang="ja-JP" altLang="en-US" sz="2000" dirty="0" smtClean="0">
                <a:latin typeface="AR P浪漫明朝体U" pitchFamily="50" charset="-128"/>
                <a:ea typeface="AR P浪漫明朝体U" pitchFamily="50" charset="-128"/>
              </a:rPr>
              <a:t>どうしてオブジェクト指向なのか？ </a:t>
            </a:r>
            <a:r>
              <a:rPr lang="ja-JP" altLang="en-US" sz="2000" dirty="0" smtClean="0">
                <a:solidFill>
                  <a:srgbClr val="FF0000"/>
                </a:solidFill>
                <a:latin typeface="AR P浪漫明朝体U" pitchFamily="50" charset="-128"/>
                <a:ea typeface="AR P浪漫明朝体U" pitchFamily="50" charset="-128"/>
              </a:rPr>
              <a:t>～</a:t>
            </a:r>
            <a:r>
              <a:rPr lang="ja-JP" altLang="en-US" sz="2000" dirty="0" smtClean="0">
                <a:latin typeface="AR P浪漫明朝体U" pitchFamily="50" charset="-128"/>
                <a:ea typeface="AR P浪漫明朝体U" pitchFamily="50" charset="-128"/>
              </a:rPr>
              <a:t> 」</a:t>
            </a:r>
            <a:endParaRPr lang="en-US" altLang="ja-JP" sz="2000" dirty="0" smtClean="0">
              <a:solidFill>
                <a:srgbClr val="FF0000"/>
              </a:solidFill>
              <a:latin typeface="AR P浪漫明朝体U" pitchFamily="50" charset="-128"/>
              <a:ea typeface="AR P浪漫明朝体U" pitchFamily="50" charset="-128"/>
            </a:endParaRPr>
          </a:p>
          <a:p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ちょっと変わった会場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dirty="0" err="1" smtClean="0">
                <a:solidFill>
                  <a:schemeClr val="accent1">
                    <a:lumMod val="50000"/>
                  </a:schemeClr>
                </a:solidFill>
              </a:rPr>
              <a:t>わんくま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勉強会後の懇親会でおなじみ</a:t>
            </a:r>
            <a:endParaRPr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9600" dirty="0" smtClean="0">
                <a:solidFill>
                  <a:srgbClr val="FF0000"/>
                </a:solidFill>
              </a:rPr>
              <a:t>お菜屋</a:t>
            </a:r>
            <a:endParaRPr lang="en-US" altLang="ja-JP" sz="96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ピアトークランチ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ピアトークランチってなに？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altLang="ja-JP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（某大手ＯＳメーカーの某開発系イベントのパクリ？）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altLang="ja-JP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いろいろなテーマのテーブルで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いろんなテーマについて語りながら食事する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</a:rPr>
              <a:t>テクニカル井戸端会議！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スライドマスタT1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スライドマスタT13</Template>
  <TotalTime>68</TotalTime>
  <Words>310</Words>
  <Application>Microsoft Office PowerPoint</Application>
  <PresentationFormat>画面に合わせる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スライドマスタT13</vt:lpstr>
      <vt:lpstr>本日はお疲れ様でした。</vt:lpstr>
      <vt:lpstr>わんくま東京勉強会＃１４ オブジェクト指向分科会＃２ （通称：オブ熱イベント） のお誘い</vt:lpstr>
      <vt:lpstr>オブジェクト指向って難しいの？</vt:lpstr>
      <vt:lpstr>みなさんオブジェクト指向はいかがですか？</vt:lpstr>
      <vt:lpstr>ふつうに使えるオブジェクト指向</vt:lpstr>
      <vt:lpstr>オブジェクト指向のいろんな教え方</vt:lpstr>
      <vt:lpstr>１１／１７　豪華スピーカー陣</vt:lpstr>
      <vt:lpstr>ちょっと変わった会場</vt:lpstr>
      <vt:lpstr>ピアトークランチ</vt:lpstr>
      <vt:lpstr>パネルディスカッション</vt:lpstr>
      <vt:lpstr>11月17日は・・・・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本日はお疲れ様でした。</dc:title>
  <dc:creator>森　博之</dc:creator>
  <cp:lastModifiedBy>中　博俊</cp:lastModifiedBy>
  <cp:revision>9</cp:revision>
  <dcterms:created xsi:type="dcterms:W3CDTF">2007-10-06T03:17:06Z</dcterms:created>
  <dcterms:modified xsi:type="dcterms:W3CDTF">2007-10-23T14:29:59Z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