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2"/>
  </p:notesMasterIdLst>
  <p:handoutMasterIdLst>
    <p:handoutMasterId r:id="rId23"/>
  </p:handoutMasterIdLst>
  <p:sldIdLst>
    <p:sldId id="265" r:id="rId2"/>
    <p:sldId id="266" r:id="rId3"/>
    <p:sldId id="267" r:id="rId4"/>
    <p:sldId id="268" r:id="rId5"/>
    <p:sldId id="269" r:id="rId6"/>
    <p:sldId id="270" r:id="rId7"/>
    <p:sldId id="271" r:id="rId8"/>
    <p:sldId id="272" r:id="rId9"/>
    <p:sldId id="273" r:id="rId10"/>
    <p:sldId id="274" r:id="rId11"/>
    <p:sldId id="275" r:id="rId12"/>
    <p:sldId id="277" r:id="rId13"/>
    <p:sldId id="276" r:id="rId14"/>
    <p:sldId id="278" r:id="rId15"/>
    <p:sldId id="279" r:id="rId16"/>
    <p:sldId id="280" r:id="rId17"/>
    <p:sldId id="281" r:id="rId18"/>
    <p:sldId id="282" r:id="rId19"/>
    <p:sldId id="283" r:id="rId20"/>
    <p:sldId id="284" r:id="rId21"/>
  </p:sldIdLst>
  <p:sldSz cx="9144000" cy="6858000" type="screen4x3"/>
  <p:notesSz cx="6797675" cy="99266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50" autoAdjust="0"/>
    <p:restoredTop sz="65915" autoAdjust="0"/>
  </p:normalViewPr>
  <p:slideViewPr>
    <p:cSldViewPr>
      <p:cViewPr varScale="1">
        <p:scale>
          <a:sx n="58" d="100"/>
          <a:sy n="58" d="100"/>
        </p:scale>
        <p:origin x="-1254" y="-78"/>
      </p:cViewPr>
      <p:guideLst>
        <p:guide orient="horz" pos="2160"/>
        <p:guide pos="2880"/>
      </p:guideLst>
    </p:cSldViewPr>
  </p:slideViewPr>
  <p:outlineViewPr>
    <p:cViewPr>
      <p:scale>
        <a:sx n="33" d="100"/>
        <a:sy n="33" d="100"/>
      </p:scale>
      <p:origin x="24"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2" d="100"/>
          <a:sy n="32" d="100"/>
        </p:scale>
        <p:origin x="-1548" y="-78"/>
      </p:cViewPr>
      <p:guideLst>
        <p:guide orient="horz" pos="3126"/>
        <p:guide pos="214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6247" cy="496732"/>
          </a:xfrm>
          <a:prstGeom prst="rect">
            <a:avLst/>
          </a:prstGeom>
        </p:spPr>
        <p:txBody>
          <a:bodyPr vert="horz" lIns="92108" tIns="46054" rIns="92108" bIns="46054" rtlCol="0"/>
          <a:lstStyle>
            <a:lvl1pPr algn="l">
              <a:defRPr sz="1200"/>
            </a:lvl1pPr>
          </a:lstStyle>
          <a:p>
            <a:endParaRPr kumimoji="1" lang="ja-JP" altLang="en-US" dirty="0"/>
          </a:p>
        </p:txBody>
      </p:sp>
      <p:sp>
        <p:nvSpPr>
          <p:cNvPr id="3" name="日付プレースホルダ 2"/>
          <p:cNvSpPr>
            <a:spLocks noGrp="1"/>
          </p:cNvSpPr>
          <p:nvPr>
            <p:ph type="dt" sz="quarter" idx="1"/>
          </p:nvPr>
        </p:nvSpPr>
        <p:spPr>
          <a:xfrm>
            <a:off x="3849826" y="0"/>
            <a:ext cx="2946246" cy="496732"/>
          </a:xfrm>
          <a:prstGeom prst="rect">
            <a:avLst/>
          </a:prstGeom>
        </p:spPr>
        <p:txBody>
          <a:bodyPr vert="horz" lIns="92108" tIns="46054" rIns="92108" bIns="46054" rtlCol="0"/>
          <a:lstStyle>
            <a:lvl1pPr algn="r">
              <a:defRPr sz="1200"/>
            </a:lvl1pPr>
          </a:lstStyle>
          <a:p>
            <a:r>
              <a:rPr kumimoji="1" lang="en-US" altLang="ja-JP" smtClean="0"/>
              <a:t>2007/10/20</a:t>
            </a:r>
            <a:endParaRPr kumimoji="1" lang="ja-JP" altLang="en-US"/>
          </a:p>
        </p:txBody>
      </p:sp>
      <p:sp>
        <p:nvSpPr>
          <p:cNvPr id="4" name="フッター プレースホルダ 3"/>
          <p:cNvSpPr>
            <a:spLocks noGrp="1"/>
          </p:cNvSpPr>
          <p:nvPr>
            <p:ph type="ftr" sz="quarter" idx="2"/>
          </p:nvPr>
        </p:nvSpPr>
        <p:spPr>
          <a:xfrm>
            <a:off x="0" y="9428309"/>
            <a:ext cx="2946247" cy="496731"/>
          </a:xfrm>
          <a:prstGeom prst="rect">
            <a:avLst/>
          </a:prstGeom>
        </p:spPr>
        <p:txBody>
          <a:bodyPr vert="horz" lIns="92108" tIns="46054" rIns="92108" bIns="46054"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49826" y="9428309"/>
            <a:ext cx="2946246" cy="496731"/>
          </a:xfrm>
          <a:prstGeom prst="rect">
            <a:avLst/>
          </a:prstGeom>
        </p:spPr>
        <p:txBody>
          <a:bodyPr vert="horz" lIns="92108" tIns="46054" rIns="92108" bIns="46054" rtlCol="0" anchor="b"/>
          <a:lstStyle>
            <a:lvl1pPr algn="r">
              <a:defRPr sz="1200"/>
            </a:lvl1pPr>
          </a:lstStyle>
          <a:p>
            <a:fld id="{0403CFBE-749E-4652-9856-ACED42BEC5F7}"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6247" cy="496732"/>
          </a:xfrm>
          <a:prstGeom prst="rect">
            <a:avLst/>
          </a:prstGeom>
        </p:spPr>
        <p:txBody>
          <a:bodyPr vert="horz" lIns="92108" tIns="46054" rIns="92108" bIns="46054" rtlCol="0"/>
          <a:lstStyle>
            <a:lvl1pPr algn="l">
              <a:defRPr sz="1200"/>
            </a:lvl1pPr>
          </a:lstStyle>
          <a:p>
            <a:endParaRPr kumimoji="1" lang="ja-JP" altLang="en-US"/>
          </a:p>
        </p:txBody>
      </p:sp>
      <p:sp>
        <p:nvSpPr>
          <p:cNvPr id="3" name="日付プレースホルダ 2"/>
          <p:cNvSpPr>
            <a:spLocks noGrp="1"/>
          </p:cNvSpPr>
          <p:nvPr>
            <p:ph type="dt" idx="1"/>
          </p:nvPr>
        </p:nvSpPr>
        <p:spPr>
          <a:xfrm>
            <a:off x="3849826" y="0"/>
            <a:ext cx="2946246" cy="496732"/>
          </a:xfrm>
          <a:prstGeom prst="rect">
            <a:avLst/>
          </a:prstGeom>
        </p:spPr>
        <p:txBody>
          <a:bodyPr vert="horz" lIns="92108" tIns="46054" rIns="92108" bIns="46054" rtlCol="0"/>
          <a:lstStyle>
            <a:lvl1pPr algn="r">
              <a:defRPr sz="1200"/>
            </a:lvl1pPr>
          </a:lstStyle>
          <a:p>
            <a:r>
              <a:rPr kumimoji="1" lang="en-US" altLang="ja-JP" smtClean="0"/>
              <a:t>2007/10/20</a:t>
            </a:r>
            <a:endParaRPr kumimoji="1" lang="ja-JP" altLang="en-US"/>
          </a:p>
        </p:txBody>
      </p:sp>
      <p:sp>
        <p:nvSpPr>
          <p:cNvPr id="4" name="スライド イメージ プレースホル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108" tIns="46054" rIns="92108" bIns="46054" rtlCol="0" anchor="ctr"/>
          <a:lstStyle/>
          <a:p>
            <a:endParaRPr lang="ja-JP" altLang="en-US"/>
          </a:p>
        </p:txBody>
      </p:sp>
      <p:sp>
        <p:nvSpPr>
          <p:cNvPr id="5" name="ノート プレースホルダ 4"/>
          <p:cNvSpPr>
            <a:spLocks noGrp="1"/>
          </p:cNvSpPr>
          <p:nvPr>
            <p:ph type="body" sz="quarter" idx="3"/>
          </p:nvPr>
        </p:nvSpPr>
        <p:spPr>
          <a:xfrm>
            <a:off x="679288" y="4714953"/>
            <a:ext cx="5439101" cy="4467387"/>
          </a:xfrm>
          <a:prstGeom prst="rect">
            <a:avLst/>
          </a:prstGeom>
        </p:spPr>
        <p:txBody>
          <a:bodyPr vert="horz" lIns="92108" tIns="46054" rIns="92108" bIns="4605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28309"/>
            <a:ext cx="2946247" cy="496731"/>
          </a:xfrm>
          <a:prstGeom prst="rect">
            <a:avLst/>
          </a:prstGeom>
        </p:spPr>
        <p:txBody>
          <a:bodyPr vert="horz" lIns="92108" tIns="46054" rIns="92108" bIns="4605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49826" y="9428309"/>
            <a:ext cx="2946246" cy="496731"/>
          </a:xfrm>
          <a:prstGeom prst="rect">
            <a:avLst/>
          </a:prstGeom>
        </p:spPr>
        <p:txBody>
          <a:bodyPr vert="horz" lIns="92108" tIns="46054" rIns="92108" bIns="46054"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a:t>
            </a:fld>
            <a:endParaRPr kumimoji="1" lang="ja-JP" altLang="en-US"/>
          </a:p>
        </p:txBody>
      </p:sp>
      <p:sp>
        <p:nvSpPr>
          <p:cNvPr id="5" name="日付プレースホルダ 4"/>
          <p:cNvSpPr>
            <a:spLocks noGrp="1"/>
          </p:cNvSpPr>
          <p:nvPr>
            <p:ph type="dt" idx="11"/>
          </p:nvPr>
        </p:nvSpPr>
        <p:spPr/>
        <p:txBody>
          <a:bodyPr/>
          <a:lstStyle/>
          <a:p>
            <a:r>
              <a:rPr kumimoji="1" lang="en-US" altLang="ja-JP" smtClean="0"/>
              <a:t>2007/10/20</a:t>
            </a:r>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任意の型の静的配列クラスを作ってみます。</a:t>
            </a:r>
            <a:endParaRPr kumimoji="1" lang="en-US" altLang="ja-JP" dirty="0" smtClean="0"/>
          </a:p>
          <a:p>
            <a:r>
              <a:rPr kumimoji="1" lang="ja-JP" altLang="en-US" dirty="0" smtClean="0"/>
              <a:t>変数の型とサイズをテンプレート化しています。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10</a:t>
            </a:fld>
            <a:endParaRPr kumimoji="1" lang="ja-JP" altLang="en-US"/>
          </a:p>
        </p:txBody>
      </p:sp>
      <p:sp>
        <p:nvSpPr>
          <p:cNvPr id="5" name="日付プレースホルダ 4"/>
          <p:cNvSpPr>
            <a:spLocks noGrp="1"/>
          </p:cNvSpPr>
          <p:nvPr>
            <p:ph type="dt" idx="11"/>
          </p:nvPr>
        </p:nvSpPr>
        <p:spPr/>
        <p:txBody>
          <a:bodyPr/>
          <a:lstStyle/>
          <a:p>
            <a:r>
              <a:rPr kumimoji="1" lang="en-US" altLang="ja-JP" smtClean="0"/>
              <a:t>2007/10/20</a:t>
            </a:r>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通常の配列要素への参照ができるような </a:t>
            </a:r>
            <a:r>
              <a:rPr kumimoji="1" lang="en-US" altLang="ja-JP" dirty="0" smtClean="0"/>
              <a:t>operator</a:t>
            </a:r>
            <a:r>
              <a:rPr kumimoji="1" lang="en-US" altLang="ja-JP" baseline="0" dirty="0" smtClean="0"/>
              <a:t> </a:t>
            </a:r>
            <a:r>
              <a:rPr kumimoji="1" lang="ja-JP" altLang="en-US" baseline="0" dirty="0" smtClean="0"/>
              <a:t>の定義だけ行なっておきます。</a:t>
            </a:r>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11</a:t>
            </a:fld>
            <a:endParaRPr kumimoji="1" lang="ja-JP" altLang="en-US"/>
          </a:p>
        </p:txBody>
      </p:sp>
      <p:sp>
        <p:nvSpPr>
          <p:cNvPr id="5" name="日付プレースホルダ 4"/>
          <p:cNvSpPr>
            <a:spLocks noGrp="1"/>
          </p:cNvSpPr>
          <p:nvPr>
            <p:ph type="dt" idx="11"/>
          </p:nvPr>
        </p:nvSpPr>
        <p:spPr/>
        <p:txBody>
          <a:bodyPr/>
          <a:lstStyle/>
          <a:p>
            <a:r>
              <a:rPr kumimoji="1" lang="en-US" altLang="ja-JP" smtClean="0"/>
              <a:t>2007/10/20</a:t>
            </a:r>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使用例です。</a:t>
            </a:r>
            <a:endParaRPr kumimoji="1" lang="en-US" altLang="ja-JP" dirty="0" smtClean="0"/>
          </a:p>
          <a:p>
            <a:r>
              <a:rPr kumimoji="1" lang="en-US" altLang="ja-JP" dirty="0" err="1" smtClean="0"/>
              <a:t>int</a:t>
            </a:r>
            <a:r>
              <a:rPr kumimoji="1" lang="en-US" altLang="ja-JP" baseline="0" dirty="0" smtClean="0"/>
              <a:t> [ 10 ] </a:t>
            </a:r>
            <a:r>
              <a:rPr kumimoji="1" lang="ja-JP" altLang="en-US" baseline="0" dirty="0" smtClean="0"/>
              <a:t>と </a:t>
            </a:r>
            <a:r>
              <a:rPr kumimoji="1" lang="en-US" altLang="ja-JP" baseline="0" dirty="0" smtClean="0"/>
              <a:t>string [ 3 ] </a:t>
            </a:r>
            <a:r>
              <a:rPr kumimoji="1" lang="ja-JP" altLang="en-US" baseline="0" dirty="0" smtClean="0"/>
              <a:t>のクラスです。</a:t>
            </a:r>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12</a:t>
            </a:fld>
            <a:endParaRPr kumimoji="1" lang="ja-JP" altLang="en-US"/>
          </a:p>
        </p:txBody>
      </p:sp>
      <p:sp>
        <p:nvSpPr>
          <p:cNvPr id="5" name="日付プレースホルダ 4"/>
          <p:cNvSpPr>
            <a:spLocks noGrp="1"/>
          </p:cNvSpPr>
          <p:nvPr>
            <p:ph type="dt" idx="11"/>
          </p:nvPr>
        </p:nvSpPr>
        <p:spPr/>
        <p:txBody>
          <a:bodyPr/>
          <a:lstStyle/>
          <a:p>
            <a:r>
              <a:rPr kumimoji="1" lang="en-US" altLang="ja-JP" smtClean="0"/>
              <a:t>2007/10/20</a:t>
            </a:r>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13</a:t>
            </a:fld>
            <a:endParaRPr kumimoji="1" lang="ja-JP" altLang="en-US"/>
          </a:p>
        </p:txBody>
      </p:sp>
      <p:sp>
        <p:nvSpPr>
          <p:cNvPr id="5" name="日付プレースホルダ 4"/>
          <p:cNvSpPr>
            <a:spLocks noGrp="1"/>
          </p:cNvSpPr>
          <p:nvPr>
            <p:ph type="dt" idx="11"/>
          </p:nvPr>
        </p:nvSpPr>
        <p:spPr/>
        <p:txBody>
          <a:bodyPr/>
          <a:lstStyle/>
          <a:p>
            <a:r>
              <a:rPr kumimoji="1" lang="en-US" altLang="ja-JP" smtClean="0"/>
              <a:t>2007/10/20</a:t>
            </a:r>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手前味噌ですが、</a:t>
            </a:r>
            <a:r>
              <a:rPr kumimoji="1" lang="en-US" altLang="ja-JP" dirty="0" smtClean="0"/>
              <a:t>σ(^^)</a:t>
            </a:r>
            <a:r>
              <a:rPr kumimoji="1" lang="ja-JP" altLang="en-US" dirty="0" smtClean="0"/>
              <a:t>のサイトでも、</a:t>
            </a:r>
            <a:r>
              <a:rPr kumimoji="1" lang="en-US" altLang="ja-JP" dirty="0" smtClean="0"/>
              <a:t>WTL</a:t>
            </a:r>
            <a:r>
              <a:rPr kumimoji="1" lang="ja-JP" altLang="en-US" dirty="0" smtClean="0"/>
              <a:t> の </a:t>
            </a:r>
            <a:r>
              <a:rPr kumimoji="1" lang="en-US" altLang="ja-JP" dirty="0" smtClean="0"/>
              <a:t>VC++</a:t>
            </a:r>
            <a:r>
              <a:rPr kumimoji="1" lang="ja-JP" altLang="en-US" dirty="0" smtClean="0"/>
              <a:t>用ウィザードの日本語化パッチを配布しています。</a:t>
            </a:r>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14</a:t>
            </a:fld>
            <a:endParaRPr kumimoji="1" lang="ja-JP" altLang="en-US"/>
          </a:p>
        </p:txBody>
      </p:sp>
      <p:sp>
        <p:nvSpPr>
          <p:cNvPr id="5" name="日付プレースホルダ 4"/>
          <p:cNvSpPr>
            <a:spLocks noGrp="1"/>
          </p:cNvSpPr>
          <p:nvPr>
            <p:ph type="dt" idx="11"/>
          </p:nvPr>
        </p:nvSpPr>
        <p:spPr/>
        <p:txBody>
          <a:bodyPr/>
          <a:lstStyle/>
          <a:p>
            <a:r>
              <a:rPr kumimoji="1" lang="en-US" altLang="ja-JP" smtClean="0"/>
              <a:t>2007/10/20</a:t>
            </a:r>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WTL</a:t>
            </a:r>
            <a:r>
              <a:rPr kumimoji="1" lang="en-US" altLang="ja-JP" baseline="0" dirty="0" smtClean="0"/>
              <a:t> </a:t>
            </a:r>
            <a:r>
              <a:rPr kumimoji="1" lang="ja-JP" altLang="en-US" baseline="0" dirty="0" smtClean="0"/>
              <a:t>が </a:t>
            </a:r>
            <a:r>
              <a:rPr kumimoji="1" lang="en-US" altLang="ja-JP" baseline="0" dirty="0" smtClean="0"/>
              <a:t>GDI </a:t>
            </a:r>
            <a:r>
              <a:rPr kumimoji="1" lang="ja-JP" altLang="en-US" baseline="0" dirty="0" smtClean="0"/>
              <a:t>用に用意したクラス群がシンプルでわかりやすい。</a:t>
            </a:r>
            <a:endParaRPr kumimoji="1" lang="en-US" altLang="ja-JP" baseline="0" dirty="0" smtClean="0"/>
          </a:p>
          <a:p>
            <a:r>
              <a:rPr kumimoji="1" lang="ja-JP" altLang="en-US" baseline="0" dirty="0" smtClean="0"/>
              <a:t>サンプルの </a:t>
            </a:r>
            <a:r>
              <a:rPr kumimoji="1" lang="en-US" altLang="ja-JP" baseline="0" dirty="0" err="1" smtClean="0"/>
              <a:t>CPenT</a:t>
            </a:r>
            <a:r>
              <a:rPr kumimoji="1" lang="en-US" altLang="ja-JP" baseline="0" dirty="0" smtClean="0"/>
              <a:t> </a:t>
            </a:r>
            <a:r>
              <a:rPr kumimoji="1" lang="ja-JP" altLang="en-US" baseline="0" dirty="0" smtClean="0"/>
              <a:t>クラスより抜粋。</a:t>
            </a:r>
            <a:endParaRPr kumimoji="1" lang="en-US" altLang="ja-JP" baseline="0" dirty="0" smtClean="0"/>
          </a:p>
          <a:p>
            <a:pPr defTabSz="921075">
              <a:defRPr/>
            </a:pPr>
            <a:r>
              <a:rPr kumimoji="1" lang="en-US" altLang="ja-JP" dirty="0" err="1" smtClean="0"/>
              <a:t>t_bManaged</a:t>
            </a:r>
            <a:r>
              <a:rPr kumimoji="1" lang="en-US" altLang="ja-JP" dirty="0" smtClean="0"/>
              <a:t> == true </a:t>
            </a:r>
            <a:r>
              <a:rPr kumimoji="1" lang="ja-JP" altLang="en-US" dirty="0" smtClean="0"/>
              <a:t>のときのみ、デストラクタで </a:t>
            </a:r>
            <a:r>
              <a:rPr kumimoji="1" lang="en-US" altLang="ja-JP" dirty="0" err="1" smtClean="0"/>
              <a:t>DeleteObject</a:t>
            </a:r>
            <a:r>
              <a:rPr kumimoji="1" lang="en-US" altLang="ja-JP" dirty="0" smtClean="0"/>
              <a:t> </a:t>
            </a:r>
            <a:r>
              <a:rPr kumimoji="1" lang="ja-JP" altLang="en-US" dirty="0" smtClean="0"/>
              <a:t>が呼ばれる。</a:t>
            </a:r>
          </a:p>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15</a:t>
            </a:fld>
            <a:endParaRPr kumimoji="1" lang="ja-JP" altLang="en-US"/>
          </a:p>
        </p:txBody>
      </p:sp>
      <p:sp>
        <p:nvSpPr>
          <p:cNvPr id="5" name="日付プレースホルダ 4"/>
          <p:cNvSpPr>
            <a:spLocks noGrp="1"/>
          </p:cNvSpPr>
          <p:nvPr>
            <p:ph type="dt" idx="11"/>
          </p:nvPr>
        </p:nvSpPr>
        <p:spPr/>
        <p:txBody>
          <a:bodyPr/>
          <a:lstStyle/>
          <a:p>
            <a:r>
              <a:rPr kumimoji="1" lang="en-US" altLang="ja-JP" smtClean="0"/>
              <a:t>2007/10/20</a:t>
            </a:r>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WTL </a:t>
            </a:r>
            <a:r>
              <a:rPr kumimoji="1" lang="ja-JP" altLang="en-US" dirty="0" smtClean="0"/>
              <a:t>のクラス群は、テンプレートクラスの場合、最後に大文字の </a:t>
            </a:r>
            <a:r>
              <a:rPr kumimoji="1" lang="en-US" altLang="ja-JP" dirty="0" smtClean="0"/>
              <a:t>T</a:t>
            </a:r>
            <a:r>
              <a:rPr kumimoji="1" lang="ja-JP" altLang="en-US" dirty="0" smtClean="0"/>
              <a:t> がついている。</a:t>
            </a:r>
            <a:endParaRPr kumimoji="1" lang="en-US" altLang="ja-JP" dirty="0" smtClean="0"/>
          </a:p>
          <a:p>
            <a:r>
              <a:rPr kumimoji="1" lang="ja-JP" altLang="en-US" dirty="0" smtClean="0"/>
              <a:t>そして、たいてい </a:t>
            </a:r>
            <a:r>
              <a:rPr kumimoji="1" lang="en-US" altLang="ja-JP" dirty="0" err="1" smtClean="0"/>
              <a:t>typedef</a:t>
            </a:r>
            <a:r>
              <a:rPr kumimoji="1" lang="en-US" altLang="ja-JP" dirty="0" smtClean="0"/>
              <a:t> </a:t>
            </a:r>
            <a:r>
              <a:rPr kumimoji="1" lang="ja-JP" altLang="en-US" dirty="0" smtClean="0"/>
              <a:t> されている。</a:t>
            </a:r>
            <a:endParaRPr kumimoji="1" lang="en-US" altLang="ja-JP" dirty="0" smtClean="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16</a:t>
            </a:fld>
            <a:endParaRPr kumimoji="1" lang="ja-JP" altLang="en-US"/>
          </a:p>
        </p:txBody>
      </p:sp>
      <p:sp>
        <p:nvSpPr>
          <p:cNvPr id="5" name="日付プレースホルダ 4"/>
          <p:cNvSpPr>
            <a:spLocks noGrp="1"/>
          </p:cNvSpPr>
          <p:nvPr>
            <p:ph type="dt" idx="11"/>
          </p:nvPr>
        </p:nvSpPr>
        <p:spPr/>
        <p:txBody>
          <a:bodyPr/>
          <a:lstStyle/>
          <a:p>
            <a:r>
              <a:rPr kumimoji="1" lang="en-US" altLang="ja-JP" smtClean="0"/>
              <a:t>2007/10/20</a:t>
            </a:r>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defTabSz="921075">
              <a:defRPr/>
            </a:pPr>
            <a:r>
              <a:rPr kumimoji="1" lang="en-US" altLang="ja-JP" dirty="0" smtClean="0"/>
              <a:t>template </a:t>
            </a:r>
            <a:r>
              <a:rPr kumimoji="1" lang="ja-JP" altLang="en-US" dirty="0" smtClean="0"/>
              <a:t>はランタイム時ではなく、ビルド時に実装を解決するため。</a:t>
            </a:r>
            <a:endParaRPr kumimoji="1" lang="en-US" altLang="ja-JP" dirty="0" smtClean="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17</a:t>
            </a:fld>
            <a:endParaRPr kumimoji="1" lang="ja-JP" altLang="en-US"/>
          </a:p>
        </p:txBody>
      </p:sp>
      <p:sp>
        <p:nvSpPr>
          <p:cNvPr id="5" name="日付プレースホルダ 4"/>
          <p:cNvSpPr>
            <a:spLocks noGrp="1"/>
          </p:cNvSpPr>
          <p:nvPr>
            <p:ph type="dt" idx="11"/>
          </p:nvPr>
        </p:nvSpPr>
        <p:spPr/>
        <p:txBody>
          <a:bodyPr/>
          <a:lstStyle/>
          <a:p>
            <a:r>
              <a:rPr kumimoji="1" lang="en-US" altLang="ja-JP" smtClean="0"/>
              <a:t>2007/10/20</a:t>
            </a:r>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18</a:t>
            </a:fld>
            <a:endParaRPr kumimoji="1" lang="ja-JP" altLang="en-US"/>
          </a:p>
        </p:txBody>
      </p:sp>
      <p:sp>
        <p:nvSpPr>
          <p:cNvPr id="5" name="日付プレースホルダ 4"/>
          <p:cNvSpPr>
            <a:spLocks noGrp="1"/>
          </p:cNvSpPr>
          <p:nvPr>
            <p:ph type="dt" idx="11"/>
          </p:nvPr>
        </p:nvSpPr>
        <p:spPr/>
        <p:txBody>
          <a:bodyPr/>
          <a:lstStyle/>
          <a:p>
            <a:r>
              <a:rPr kumimoji="1" lang="en-US" altLang="ja-JP" smtClean="0"/>
              <a:t>2007/10/20</a:t>
            </a:r>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コンパイル時、テンプレート引数の種類ごとに関数・クラスの複製が</a:t>
            </a:r>
            <a:endParaRPr lang="en-US" altLang="ja-JP" dirty="0" smtClean="0"/>
          </a:p>
          <a:p>
            <a:r>
              <a:rPr lang="ja-JP" altLang="en-US" dirty="0" smtClean="0"/>
              <a:t>コンパイラによって作成されるため、バイナリのサイズがそれだけ大きくなる。</a:t>
            </a:r>
            <a:endParaRPr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19</a:t>
            </a:fld>
            <a:endParaRPr kumimoji="1" lang="ja-JP" altLang="en-US"/>
          </a:p>
        </p:txBody>
      </p:sp>
      <p:sp>
        <p:nvSpPr>
          <p:cNvPr id="5" name="日付プレースホルダ 4"/>
          <p:cNvSpPr>
            <a:spLocks noGrp="1"/>
          </p:cNvSpPr>
          <p:nvPr>
            <p:ph type="dt" idx="11"/>
          </p:nvPr>
        </p:nvSpPr>
        <p:spPr/>
        <p:txBody>
          <a:bodyPr/>
          <a:lstStyle/>
          <a:p>
            <a:r>
              <a:rPr kumimoji="1" lang="en-US" altLang="ja-JP" smtClean="0"/>
              <a:t>2007/10/20</a:t>
            </a:r>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VC++/SDK </a:t>
            </a:r>
            <a:r>
              <a:rPr kumimoji="1" lang="ja-JP" altLang="en-US" dirty="0" smtClean="0"/>
              <a:t>でゴリゴリ書いてるけど、</a:t>
            </a:r>
          </a:p>
          <a:p>
            <a:r>
              <a:rPr kumimoji="1" lang="en-US" altLang="ja-JP" dirty="0" smtClean="0"/>
              <a:t>template </a:t>
            </a:r>
            <a:r>
              <a:rPr kumimoji="1" lang="ja-JP" altLang="en-US" dirty="0" smtClean="0"/>
              <a:t>の名前は聞いたことあるけど、</a:t>
            </a:r>
          </a:p>
          <a:p>
            <a:r>
              <a:rPr kumimoji="1" lang="en-US" altLang="ja-JP" dirty="0" smtClean="0"/>
              <a:t>&lt;b&gt;</a:t>
            </a:r>
            <a:r>
              <a:rPr kumimoji="1" lang="ja-JP" altLang="en-US" dirty="0" smtClean="0"/>
              <a:t>よう分からん</a:t>
            </a:r>
            <a:r>
              <a:rPr kumimoji="1" lang="en-US" altLang="ja-JP" dirty="0" smtClean="0"/>
              <a:t>&lt;/b&gt;</a:t>
            </a:r>
          </a:p>
          <a:p>
            <a:r>
              <a:rPr kumimoji="1" lang="ja-JP" altLang="en-US" dirty="0" smtClean="0"/>
              <a:t>な人を対象としているので、それ以外の方は耳栓をしておいてくださると助かります</a:t>
            </a:r>
            <a:r>
              <a:rPr kumimoji="1" lang="ja-JP" altLang="en-US" dirty="0" err="1" smtClean="0"/>
              <a:t>ｗ</a:t>
            </a:r>
            <a:endParaRPr kumimoji="1" lang="ja-JP" altLang="en-US" dirty="0" smtClean="0"/>
          </a:p>
          <a:p>
            <a:endParaRPr kumimoji="1" lang="ja-JP" altLang="en-US" dirty="0" smtClean="0"/>
          </a:p>
          <a:p>
            <a:r>
              <a:rPr kumimoji="1" lang="ja-JP" altLang="en-US" dirty="0" smtClean="0"/>
              <a:t>また、わかりやすくするため、「厳密には・・・」とか「ただし、例外として・・・」</a:t>
            </a:r>
          </a:p>
          <a:p>
            <a:r>
              <a:rPr kumimoji="1" lang="ja-JP" altLang="en-US" dirty="0" smtClean="0"/>
              <a:t>といった話はなるべく省くので、ツッコミはご遠慮願います。</a:t>
            </a:r>
          </a:p>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a:t>
            </a:fld>
            <a:endParaRPr kumimoji="1" lang="ja-JP" altLang="en-US"/>
          </a:p>
        </p:txBody>
      </p:sp>
      <p:sp>
        <p:nvSpPr>
          <p:cNvPr id="5" name="日付プレースホルダ 4"/>
          <p:cNvSpPr>
            <a:spLocks noGrp="1"/>
          </p:cNvSpPr>
          <p:nvPr>
            <p:ph type="dt" idx="11"/>
          </p:nvPr>
        </p:nvSpPr>
        <p:spPr/>
        <p:txBody>
          <a:bodyPr/>
          <a:lstStyle/>
          <a:p>
            <a:r>
              <a:rPr kumimoji="1" lang="en-US" altLang="ja-JP" smtClean="0"/>
              <a:t>2007/10/20</a:t>
            </a:r>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今回の対象は１クマーであるため、詳細は語りませんでしたが、</a:t>
            </a:r>
            <a:endParaRPr kumimoji="1" lang="en-US" altLang="ja-JP" dirty="0" smtClean="0"/>
          </a:p>
          <a:p>
            <a:r>
              <a:rPr kumimoji="1" lang="en-US" altLang="ja-JP" dirty="0" smtClean="0"/>
              <a:t>template </a:t>
            </a:r>
            <a:r>
              <a:rPr kumimoji="1" lang="ja-JP" altLang="en-US" dirty="0" smtClean="0"/>
              <a:t>ではまだまだいろいろなことができます。</a:t>
            </a:r>
            <a:endParaRPr kumimoji="1" lang="en-US" altLang="ja-JP" dirty="0" smtClean="0"/>
          </a:p>
          <a:p>
            <a:r>
              <a:rPr kumimoji="1" lang="ja-JP" altLang="en-US" dirty="0" smtClean="0"/>
              <a:t>それらについては、次回（あるのか？）を楽しみにするなり、</a:t>
            </a:r>
            <a:endParaRPr kumimoji="1" lang="en-US" altLang="ja-JP" dirty="0" smtClean="0"/>
          </a:p>
          <a:p>
            <a:r>
              <a:rPr kumimoji="1" lang="ja-JP" altLang="en-US" dirty="0" smtClean="0"/>
              <a:t>提示したキーワードを頼りに調べてみるのもいいかもしれません。</a:t>
            </a:r>
            <a:endParaRPr kumimoji="1" lang="en-US" altLang="ja-JP" dirty="0" smtClean="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20</a:t>
            </a:fld>
            <a:endParaRPr kumimoji="1" lang="ja-JP" altLang="en-US"/>
          </a:p>
        </p:txBody>
      </p:sp>
      <p:sp>
        <p:nvSpPr>
          <p:cNvPr id="5" name="日付プレースホルダ 4"/>
          <p:cNvSpPr>
            <a:spLocks noGrp="1"/>
          </p:cNvSpPr>
          <p:nvPr>
            <p:ph type="dt" idx="11"/>
          </p:nvPr>
        </p:nvSpPr>
        <p:spPr/>
        <p:txBody>
          <a:bodyPr/>
          <a:lstStyle/>
          <a:p>
            <a:r>
              <a:rPr kumimoji="1" lang="en-US" altLang="ja-JP" smtClean="0"/>
              <a:t>2007/10/20</a:t>
            </a:r>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template </a:t>
            </a:r>
            <a:r>
              <a:rPr kumimoji="1" lang="ja-JP" altLang="en-US" dirty="0" smtClean="0"/>
              <a:t>とは、ビジネス文書のテンプレートと同じで、</a:t>
            </a:r>
          </a:p>
          <a:p>
            <a:r>
              <a:rPr kumimoji="1" lang="ja-JP" altLang="en-US" dirty="0" smtClean="0"/>
              <a:t>あるフォーマットが決まっていて、あとから異なる部分を</a:t>
            </a:r>
          </a:p>
          <a:p>
            <a:r>
              <a:rPr kumimoji="1" lang="ja-JP" altLang="en-US" dirty="0" smtClean="0"/>
              <a:t>追加することで完成するしくみのことです。</a:t>
            </a:r>
          </a:p>
          <a:p>
            <a:endParaRPr kumimoji="1" lang="ja-JP" altLang="en-US" dirty="0" smtClean="0"/>
          </a:p>
          <a:p>
            <a:r>
              <a:rPr kumimoji="1" lang="ja-JP" altLang="en-US" dirty="0" smtClean="0"/>
              <a:t>たとえば、ビジネス文書では、拝啓　～～～　敬具　が決まり文句で、</a:t>
            </a:r>
          </a:p>
          <a:p>
            <a:r>
              <a:rPr kumimoji="1" lang="ja-JP" altLang="en-US" dirty="0" smtClean="0"/>
              <a:t>本文やあて名などはあとから入力し、文書を完成させます。</a:t>
            </a:r>
          </a:p>
          <a:p>
            <a:endParaRPr kumimoji="1" lang="ja-JP" altLang="en-US" dirty="0" smtClean="0"/>
          </a:p>
          <a:p>
            <a:r>
              <a:rPr kumimoji="1" lang="en-US" altLang="ja-JP" dirty="0" smtClean="0"/>
              <a:t>C++/template </a:t>
            </a:r>
            <a:r>
              <a:rPr kumimoji="1" lang="ja-JP" altLang="en-US" dirty="0" smtClean="0"/>
              <a:t>でも同様で、アルゴリズムなどがあらかじめ用意され、</a:t>
            </a:r>
          </a:p>
          <a:p>
            <a:r>
              <a:rPr kumimoji="1" lang="ja-JP" altLang="en-US" dirty="0" smtClean="0"/>
              <a:t>違う部分をあとから指定することで、コードを完成させます。</a:t>
            </a:r>
          </a:p>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3</a:t>
            </a:fld>
            <a:endParaRPr kumimoji="1" lang="ja-JP" altLang="en-US"/>
          </a:p>
        </p:txBody>
      </p:sp>
      <p:sp>
        <p:nvSpPr>
          <p:cNvPr id="5" name="日付プレースホルダ 4"/>
          <p:cNvSpPr>
            <a:spLocks noGrp="1"/>
          </p:cNvSpPr>
          <p:nvPr>
            <p:ph type="dt" idx="11"/>
          </p:nvPr>
        </p:nvSpPr>
        <p:spPr/>
        <p:txBody>
          <a:bodyPr/>
          <a:lstStyle/>
          <a:p>
            <a:r>
              <a:rPr kumimoji="1" lang="en-US" altLang="ja-JP" smtClean="0"/>
              <a:t>2007/10/20</a:t>
            </a:r>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ソースコードは簡単ですが、場所をとるので、</a:t>
            </a:r>
            <a:r>
              <a:rPr kumimoji="1" lang="ja-JP" altLang="en-US" dirty="0" err="1" smtClean="0"/>
              <a:t>せまっ</a:t>
            </a:r>
            <a:r>
              <a:rPr kumimoji="1" lang="ja-JP" altLang="en-US" dirty="0" smtClean="0"/>
              <a:t>くるしい書き方をしています</a:t>
            </a:r>
            <a:r>
              <a:rPr kumimoji="1" lang="ja-JP" altLang="en-US" dirty="0" err="1" smtClean="0"/>
              <a:t>。。</a:t>
            </a:r>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4</a:t>
            </a:fld>
            <a:endParaRPr kumimoji="1" lang="ja-JP" altLang="en-US"/>
          </a:p>
        </p:txBody>
      </p:sp>
      <p:sp>
        <p:nvSpPr>
          <p:cNvPr id="5" name="日付プレースホルダ 4"/>
          <p:cNvSpPr>
            <a:spLocks noGrp="1"/>
          </p:cNvSpPr>
          <p:nvPr>
            <p:ph type="dt" idx="11"/>
          </p:nvPr>
        </p:nvSpPr>
        <p:spPr/>
        <p:txBody>
          <a:bodyPr/>
          <a:lstStyle/>
          <a:p>
            <a:r>
              <a:rPr kumimoji="1" lang="en-US" altLang="ja-JP" smtClean="0"/>
              <a:t>2007/10/20</a:t>
            </a:r>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はい、簡単な実装ですね。</a:t>
            </a:r>
          </a:p>
          <a:p>
            <a:r>
              <a:rPr kumimoji="1" lang="ja-JP" altLang="en-US" dirty="0" smtClean="0"/>
              <a:t>しかし、型が増えてくると、その度に関数を増やさなくてはなりません。</a:t>
            </a:r>
          </a:p>
          <a:p>
            <a:r>
              <a:rPr kumimoji="1" lang="ja-JP" altLang="en-US" dirty="0" smtClean="0"/>
              <a:t>ところが、見ての通り、上記のうち変化しているのは、</a:t>
            </a:r>
            <a:r>
              <a:rPr kumimoji="1" lang="en-US" altLang="ja-JP" dirty="0" err="1" smtClean="0"/>
              <a:t>int</a:t>
            </a:r>
            <a:r>
              <a:rPr kumimoji="1" lang="en-US" altLang="ja-JP" dirty="0" smtClean="0"/>
              <a:t> </a:t>
            </a:r>
            <a:r>
              <a:rPr kumimoji="1" lang="ja-JP" altLang="en-US" dirty="0" smtClean="0"/>
              <a:t>だったり、</a:t>
            </a:r>
            <a:r>
              <a:rPr kumimoji="1" lang="en-US" altLang="ja-JP" dirty="0" smtClean="0"/>
              <a:t>double </a:t>
            </a:r>
            <a:r>
              <a:rPr kumimoji="1" lang="ja-JP" altLang="en-US" dirty="0" smtClean="0"/>
              <a:t>だったり、</a:t>
            </a:r>
            <a:r>
              <a:rPr kumimoji="1" lang="en-US" altLang="ja-JP" dirty="0" smtClean="0"/>
              <a:t>string </a:t>
            </a:r>
            <a:r>
              <a:rPr kumimoji="1" lang="ja-JP" altLang="en-US" dirty="0" err="1" smtClean="0"/>
              <a:t>だっ</a:t>
            </a:r>
            <a:r>
              <a:rPr kumimoji="1" lang="ja-JP" altLang="en-US" dirty="0" smtClean="0"/>
              <a:t>たりと</a:t>
            </a:r>
          </a:p>
          <a:p>
            <a:r>
              <a:rPr kumimoji="1" lang="ja-JP" altLang="en-US" dirty="0" smtClean="0"/>
              <a:t>型のみでしかありません。型が違うだけで、アルゴリズムは一緒です。</a:t>
            </a:r>
          </a:p>
          <a:p>
            <a:endParaRPr kumimoji="1" lang="ja-JP" altLang="en-US" dirty="0" smtClean="0"/>
          </a:p>
          <a:p>
            <a:r>
              <a:rPr kumimoji="1" lang="ja-JP" altLang="en-US" dirty="0" smtClean="0"/>
              <a:t>こういったとき、アルゴリズムは決まっていて、使用する型はあとから決めればよいのですから、</a:t>
            </a:r>
          </a:p>
          <a:p>
            <a:r>
              <a:rPr kumimoji="1" lang="ja-JP" altLang="en-US" dirty="0" smtClean="0"/>
              <a:t>テンプレート化ができます。</a:t>
            </a:r>
          </a:p>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5</a:t>
            </a:fld>
            <a:endParaRPr kumimoji="1" lang="ja-JP" altLang="en-US"/>
          </a:p>
        </p:txBody>
      </p:sp>
      <p:sp>
        <p:nvSpPr>
          <p:cNvPr id="5" name="日付プレースホルダ 4"/>
          <p:cNvSpPr>
            <a:spLocks noGrp="1"/>
          </p:cNvSpPr>
          <p:nvPr>
            <p:ph type="dt" idx="11"/>
          </p:nvPr>
        </p:nvSpPr>
        <p:spPr/>
        <p:txBody>
          <a:bodyPr/>
          <a:lstStyle/>
          <a:p>
            <a:r>
              <a:rPr kumimoji="1" lang="en-US" altLang="ja-JP" smtClean="0"/>
              <a:t>2007/10/20</a:t>
            </a:r>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6</a:t>
            </a:fld>
            <a:endParaRPr kumimoji="1" lang="ja-JP" altLang="en-US"/>
          </a:p>
        </p:txBody>
      </p:sp>
      <p:sp>
        <p:nvSpPr>
          <p:cNvPr id="5" name="日付プレースホルダ 4"/>
          <p:cNvSpPr>
            <a:spLocks noGrp="1"/>
          </p:cNvSpPr>
          <p:nvPr>
            <p:ph type="dt" idx="11"/>
          </p:nvPr>
        </p:nvSpPr>
        <p:spPr/>
        <p:txBody>
          <a:bodyPr/>
          <a:lstStyle/>
          <a:p>
            <a:r>
              <a:rPr kumimoji="1" lang="en-US" altLang="ja-JP" smtClean="0"/>
              <a:t>2007/10/20</a:t>
            </a:r>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lang="fr-FR" altLang="ja-JP" dirty="0" smtClean="0"/>
              <a:t>template&lt; typename T &gt;</a:t>
            </a:r>
          </a:p>
          <a:p>
            <a:pPr>
              <a:buNone/>
            </a:pPr>
            <a:r>
              <a:rPr lang="ja-JP" altLang="en-US" dirty="0" smtClean="0"/>
              <a:t>ここのところについては、最初のうちはそういうもんだ、と割り切ってしまうのが気が楽かもしれません。</a:t>
            </a:r>
            <a:endParaRPr lang="fr-FR" altLang="ja-JP" dirty="0" smtClean="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7</a:t>
            </a:fld>
            <a:endParaRPr kumimoji="1" lang="ja-JP" altLang="en-US"/>
          </a:p>
        </p:txBody>
      </p:sp>
      <p:sp>
        <p:nvSpPr>
          <p:cNvPr id="5" name="日付プレースホルダ 4"/>
          <p:cNvSpPr>
            <a:spLocks noGrp="1"/>
          </p:cNvSpPr>
          <p:nvPr>
            <p:ph type="dt" idx="11"/>
          </p:nvPr>
        </p:nvSpPr>
        <p:spPr/>
        <p:txBody>
          <a:bodyPr/>
          <a:lstStyle/>
          <a:p>
            <a:r>
              <a:rPr kumimoji="1" lang="en-US" altLang="ja-JP" smtClean="0"/>
              <a:t>2007/10/20</a:t>
            </a:r>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書籍などによっては、上記の関数を </a:t>
            </a:r>
            <a:r>
              <a:rPr kumimoji="1" lang="en-US" altLang="ja-JP" dirty="0" err="1" smtClean="0"/>
              <a:t>typename</a:t>
            </a:r>
            <a:r>
              <a:rPr kumimoji="1" lang="en-US" altLang="ja-JP" dirty="0" smtClean="0"/>
              <a:t> </a:t>
            </a:r>
            <a:r>
              <a:rPr kumimoji="1" lang="ja-JP" altLang="en-US" dirty="0" smtClean="0"/>
              <a:t>ではなく </a:t>
            </a:r>
            <a:r>
              <a:rPr kumimoji="1" lang="en-US" altLang="ja-JP" dirty="0" smtClean="0"/>
              <a:t>class </a:t>
            </a:r>
            <a:r>
              <a:rPr kumimoji="1" lang="ja-JP" altLang="en-US" dirty="0" smtClean="0"/>
              <a:t>として書くものもあるかと思います。</a:t>
            </a:r>
          </a:p>
          <a:p>
            <a:endParaRPr kumimoji="1" lang="ja-JP" altLang="en-US" dirty="0" smtClean="0"/>
          </a:p>
          <a:p>
            <a:r>
              <a:rPr kumimoji="1" lang="ja-JP" altLang="en-US" dirty="0" smtClean="0"/>
              <a:t>しかし、この用途においては、</a:t>
            </a:r>
            <a:r>
              <a:rPr kumimoji="1" lang="en-US" altLang="ja-JP" dirty="0" err="1" smtClean="0"/>
              <a:t>typename</a:t>
            </a:r>
            <a:r>
              <a:rPr kumimoji="1" lang="en-US" altLang="ja-JP" dirty="0" smtClean="0"/>
              <a:t> </a:t>
            </a:r>
            <a:r>
              <a:rPr kumimoji="1" lang="ja-JP" altLang="en-US" dirty="0" smtClean="0"/>
              <a:t>と書いても </a:t>
            </a:r>
            <a:r>
              <a:rPr kumimoji="1" lang="en-US" altLang="ja-JP" dirty="0" smtClean="0"/>
              <a:t>class </a:t>
            </a:r>
            <a:r>
              <a:rPr kumimoji="1" lang="ja-JP" altLang="en-US" dirty="0" smtClean="0"/>
              <a:t>と書いてもまったく一緒なので、</a:t>
            </a:r>
          </a:p>
          <a:p>
            <a:r>
              <a:rPr kumimoji="1" lang="ja-JP" altLang="en-US" dirty="0" smtClean="0"/>
              <a:t>どちらを使用しても構いません。</a:t>
            </a:r>
          </a:p>
          <a:p>
            <a:r>
              <a:rPr kumimoji="1" lang="en-US" altLang="ja-JP" dirty="0" smtClean="0"/>
              <a:t>class </a:t>
            </a:r>
            <a:r>
              <a:rPr kumimoji="1" lang="ja-JP" altLang="en-US" dirty="0" smtClean="0"/>
              <a:t>の方がタイプ数が少なく打ちやすいのですが、クラス型に限らず組み込み</a:t>
            </a:r>
            <a:r>
              <a:rPr kumimoji="1" lang="en-US" altLang="ja-JP" dirty="0" smtClean="0"/>
              <a:t>(P.O.D.)</a:t>
            </a:r>
            <a:r>
              <a:rPr kumimoji="1" lang="ja-JP" altLang="en-US" dirty="0" smtClean="0"/>
              <a:t>型でも</a:t>
            </a:r>
          </a:p>
          <a:p>
            <a:r>
              <a:rPr kumimoji="1" lang="ja-JP" altLang="en-US" dirty="0" smtClean="0"/>
              <a:t>構わないことを意識していただきたいので、ここではあえて、</a:t>
            </a:r>
            <a:r>
              <a:rPr kumimoji="1" lang="en-US" altLang="ja-JP" dirty="0" err="1" smtClean="0"/>
              <a:t>typename</a:t>
            </a:r>
            <a:r>
              <a:rPr kumimoji="1" lang="en-US" altLang="ja-JP" dirty="0" smtClean="0"/>
              <a:t> </a:t>
            </a:r>
            <a:r>
              <a:rPr kumimoji="1" lang="ja-JP" altLang="en-US" dirty="0" smtClean="0"/>
              <a:t>として進めていきます。</a:t>
            </a:r>
          </a:p>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8</a:t>
            </a:fld>
            <a:endParaRPr kumimoji="1" lang="ja-JP" altLang="en-US"/>
          </a:p>
        </p:txBody>
      </p:sp>
      <p:sp>
        <p:nvSpPr>
          <p:cNvPr id="5" name="日付プレースホルダ 4"/>
          <p:cNvSpPr>
            <a:spLocks noGrp="1"/>
          </p:cNvSpPr>
          <p:nvPr>
            <p:ph type="dt" idx="11"/>
          </p:nvPr>
        </p:nvSpPr>
        <p:spPr/>
        <p:txBody>
          <a:bodyPr/>
          <a:lstStyle/>
          <a:p>
            <a:r>
              <a:rPr kumimoji="1" lang="en-US" altLang="ja-JP" smtClean="0"/>
              <a:t>2007/10/20</a:t>
            </a:r>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それによって、さきほどの記述がテンプレート引数で指定した </a:t>
            </a:r>
            <a:r>
              <a:rPr kumimoji="1" lang="en-US" altLang="ja-JP" dirty="0" smtClean="0"/>
              <a:t>T </a:t>
            </a:r>
            <a:r>
              <a:rPr kumimoji="1" lang="ja-JP" altLang="en-US" dirty="0" smtClean="0"/>
              <a:t>型の参照を</a:t>
            </a:r>
          </a:p>
          <a:p>
            <a:r>
              <a:rPr kumimoji="1" lang="en-US" altLang="ja-JP" dirty="0" smtClean="0"/>
              <a:t>2 </a:t>
            </a:r>
            <a:r>
              <a:rPr kumimoji="1" lang="ja-JP" altLang="en-US" dirty="0" smtClean="0"/>
              <a:t>つ引数にとる関数であることがわかります。</a:t>
            </a:r>
          </a:p>
          <a:p>
            <a:r>
              <a:rPr kumimoji="1" lang="en-US" altLang="ja-JP" dirty="0" smtClean="0"/>
              <a:t>void </a:t>
            </a:r>
            <a:r>
              <a:rPr kumimoji="1" lang="en-US" altLang="ja-JP" dirty="0" err="1" smtClean="0"/>
              <a:t>SwapT</a:t>
            </a:r>
            <a:r>
              <a:rPr kumimoji="1" lang="en-US" altLang="ja-JP" dirty="0" smtClean="0"/>
              <a:t>( T&amp; a, T&amp; b )</a:t>
            </a:r>
          </a:p>
          <a:p>
            <a:endParaRPr kumimoji="1" lang="en-US" altLang="ja-JP" dirty="0" smtClean="0"/>
          </a:p>
          <a:p>
            <a:r>
              <a:rPr kumimoji="1" lang="ja-JP" altLang="en-US" dirty="0" smtClean="0"/>
              <a:t>ここのところについてはよくわからなくても構いません。</a:t>
            </a:r>
            <a:endParaRPr kumimoji="1" lang="en-US" altLang="ja-JP" dirty="0" smtClean="0"/>
          </a:p>
          <a:p>
            <a:r>
              <a:rPr kumimoji="1" lang="en-US" altLang="ja-JP" dirty="0" smtClean="0"/>
              <a:t>template&lt; </a:t>
            </a:r>
            <a:r>
              <a:rPr kumimoji="1" lang="en-US" altLang="ja-JP" dirty="0" err="1" smtClean="0"/>
              <a:t>typename</a:t>
            </a:r>
            <a:r>
              <a:rPr kumimoji="1" lang="en-US" altLang="ja-JP" dirty="0" smtClean="0"/>
              <a:t> T &gt; </a:t>
            </a:r>
            <a:r>
              <a:rPr kumimoji="1" lang="ja-JP" altLang="en-US" dirty="0" smtClean="0"/>
              <a:t>のところについては、おまじないみたいなもの、と思って</a:t>
            </a:r>
            <a:endParaRPr kumimoji="1" lang="en-US" altLang="ja-JP" dirty="0" smtClean="0"/>
          </a:p>
          <a:p>
            <a:r>
              <a:rPr kumimoji="1" lang="ja-JP" altLang="en-US" dirty="0" smtClean="0"/>
              <a:t>定型文として覚えてしまっても構いません。</a:t>
            </a:r>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9</a:t>
            </a:fld>
            <a:endParaRPr kumimoji="1" lang="ja-JP" altLang="en-US"/>
          </a:p>
        </p:txBody>
      </p:sp>
      <p:sp>
        <p:nvSpPr>
          <p:cNvPr id="5" name="日付プレースホルダ 4"/>
          <p:cNvSpPr>
            <a:spLocks noGrp="1"/>
          </p:cNvSpPr>
          <p:nvPr>
            <p:ph type="dt" idx="11"/>
          </p:nvPr>
        </p:nvSpPr>
        <p:spPr/>
        <p:txBody>
          <a:bodyPr/>
          <a:lstStyle/>
          <a:p>
            <a:r>
              <a:rPr kumimoji="1" lang="en-US" altLang="ja-JP" smtClean="0"/>
              <a:t>2007/10/20</a:t>
            </a:r>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auto">
          <a:xfrm>
            <a:off x="357158" y="285728"/>
            <a:ext cx="8286808" cy="5709181"/>
          </a:xfrm>
          <a:prstGeom prst="rect">
            <a:avLst/>
          </a:prstGeom>
          <a:noFill/>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a:solidFill>
                  <a:schemeClr val="tx2"/>
                </a:solidFill>
                <a:ea typeface="ＭＳ Ｐゴシック" pitchFamily="50" charset="-128"/>
              </a:rPr>
              <a:t>同盟 </a:t>
            </a:r>
            <a:r>
              <a:rPr kumimoji="0" lang="ja-JP" altLang="en-US" sz="2300" smtClean="0">
                <a:solidFill>
                  <a:schemeClr val="tx2"/>
                </a:solidFill>
                <a:ea typeface="ＭＳ Ｐゴシック" pitchFamily="50" charset="-128"/>
              </a:rPr>
              <a:t>大阪勉強会 </a:t>
            </a:r>
            <a:r>
              <a:rPr kumimoji="0" lang="en-US" altLang="ja-JP" sz="2300" dirty="0" smtClean="0">
                <a:solidFill>
                  <a:schemeClr val="tx2"/>
                </a:solidFill>
                <a:ea typeface="ＭＳ Ｐゴシック" pitchFamily="50" charset="-128"/>
              </a:rPr>
              <a:t>#14</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hf sldNum="0" hdr="0" ftr="0"/>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rapt21.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blogs.wankuma.com/rapt/"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sourceforge.net/project/showfiles.php?group_id=109071" TargetMode="External"/><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hyperlink" Target="http://rapt21.com/wtl.php"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lang="en-US" altLang="ja-JP" sz="6000" dirty="0" smtClean="0">
                <a:solidFill>
                  <a:srgbClr val="0000FF"/>
                </a:solidFill>
              </a:rPr>
              <a:t>t</a:t>
            </a:r>
            <a:r>
              <a:rPr kumimoji="1" lang="en-US" altLang="ja-JP" sz="6000" dirty="0" smtClean="0">
                <a:solidFill>
                  <a:srgbClr val="0000FF"/>
                </a:solidFill>
              </a:rPr>
              <a:t>emplate (C++)</a:t>
            </a:r>
            <a:endParaRPr kumimoji="1" lang="ja-JP" altLang="en-US" sz="6000" dirty="0">
              <a:solidFill>
                <a:srgbClr val="0000FF"/>
              </a:solidFill>
            </a:endParaRPr>
          </a:p>
        </p:txBody>
      </p:sp>
      <p:sp>
        <p:nvSpPr>
          <p:cNvPr id="5" name="サブタイトル 4"/>
          <p:cNvSpPr>
            <a:spLocks noGrp="1"/>
          </p:cNvSpPr>
          <p:nvPr>
            <p:ph type="subTitle" idx="1"/>
          </p:nvPr>
        </p:nvSpPr>
        <p:spPr/>
        <p:txBody>
          <a:bodyPr/>
          <a:lstStyle/>
          <a:p>
            <a:r>
              <a:rPr kumimoji="1" lang="en-US" altLang="ja-JP" dirty="0" smtClean="0"/>
              <a:t>RAPT</a:t>
            </a:r>
            <a:r>
              <a:rPr kumimoji="1" lang="ja-JP" altLang="en-US" dirty="0" smtClean="0"/>
              <a:t>（山口祐介）</a:t>
            </a:r>
            <a:endParaRPr kumimoji="1" lang="en-US" altLang="ja-JP" dirty="0" smtClean="0"/>
          </a:p>
          <a:p>
            <a:r>
              <a:rPr lang="en-US" altLang="ja-JP" dirty="0" smtClean="0">
                <a:hlinkClick r:id="rId3"/>
              </a:rPr>
              <a:t>http://rapt21.com</a:t>
            </a:r>
            <a:endParaRPr lang="en-US" altLang="ja-JP" dirty="0" smtClean="0"/>
          </a:p>
          <a:p>
            <a:r>
              <a:rPr lang="en-US" altLang="ja-JP" dirty="0" smtClean="0">
                <a:hlinkClick r:id="rId4"/>
              </a:rPr>
              <a:t>http://blogs.wankuma.com/rapt/</a:t>
            </a:r>
            <a:endParaRPr lang="en-US" altLang="ja-JP"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pPr>
              <a:buNone/>
            </a:pPr>
            <a:r>
              <a:rPr lang="ja-JP" altLang="en-US" dirty="0" smtClean="0"/>
              <a:t>テンプレートクラスをみてみよう</a:t>
            </a:r>
          </a:p>
          <a:p>
            <a:pPr>
              <a:buNone/>
            </a:pPr>
            <a:endParaRPr lang="ja-JP" altLang="en-US" sz="2400" dirty="0" smtClean="0"/>
          </a:p>
          <a:p>
            <a:pPr>
              <a:buNone/>
            </a:pPr>
            <a:r>
              <a:rPr lang="en-US" altLang="ja-JP" sz="2400" dirty="0" smtClean="0"/>
              <a:t>template&lt; </a:t>
            </a:r>
            <a:r>
              <a:rPr lang="en-US" altLang="ja-JP" sz="2400" dirty="0" err="1" smtClean="0"/>
              <a:t>typename</a:t>
            </a:r>
            <a:r>
              <a:rPr lang="en-US" altLang="ja-JP" sz="2400" dirty="0" smtClean="0"/>
              <a:t> T, size_t N &gt;</a:t>
            </a:r>
          </a:p>
          <a:p>
            <a:pPr>
              <a:buNone/>
            </a:pPr>
            <a:r>
              <a:rPr lang="en-US" altLang="ja-JP" sz="2400" dirty="0" smtClean="0"/>
              <a:t>class </a:t>
            </a:r>
            <a:r>
              <a:rPr lang="en-US" altLang="ja-JP" sz="2400" dirty="0" err="1" smtClean="0"/>
              <a:t>MyArray</a:t>
            </a:r>
            <a:endParaRPr lang="en-US" altLang="ja-JP" sz="2400" dirty="0" smtClean="0"/>
          </a:p>
          <a:p>
            <a:pPr>
              <a:buNone/>
            </a:pPr>
            <a:r>
              <a:rPr lang="en-US" altLang="ja-JP" sz="2400" dirty="0" smtClean="0"/>
              <a:t>{</a:t>
            </a:r>
          </a:p>
          <a:p>
            <a:pPr>
              <a:buNone/>
            </a:pPr>
            <a:r>
              <a:rPr lang="en-US" altLang="ja-JP" sz="2400" dirty="0" smtClean="0"/>
              <a:t>protected:</a:t>
            </a:r>
          </a:p>
          <a:p>
            <a:pPr>
              <a:buNone/>
            </a:pPr>
            <a:r>
              <a:rPr lang="en-US" altLang="ja-JP" sz="2400" dirty="0" smtClean="0"/>
              <a:t>	T    </a:t>
            </a:r>
            <a:r>
              <a:rPr lang="en-US" altLang="ja-JP" sz="2400" dirty="0" err="1" smtClean="0"/>
              <a:t>m_arr</a:t>
            </a:r>
            <a:r>
              <a:rPr lang="en-US" altLang="ja-JP" sz="2400" dirty="0" smtClean="0"/>
              <a:t>[ N ];</a:t>
            </a:r>
          </a:p>
          <a:p>
            <a:pPr>
              <a:buNone/>
            </a:pPr>
            <a:endParaRPr lang="en-US" altLang="ja-JP" sz="2400" dirty="0" smtClean="0"/>
          </a:p>
          <a:p>
            <a:pPr>
              <a:buNone/>
            </a:pPr>
            <a:r>
              <a:rPr lang="en-US" altLang="ja-JP" sz="2400" dirty="0" smtClean="0"/>
              <a:t>public:</a:t>
            </a:r>
          </a:p>
          <a:p>
            <a:pPr>
              <a:buNone/>
            </a:pPr>
            <a:r>
              <a:rPr lang="en-US" altLang="ja-JP" sz="2400" dirty="0" smtClean="0"/>
              <a:t>	</a:t>
            </a:r>
            <a:r>
              <a:rPr lang="en-US" altLang="ja-JP" sz="2400" dirty="0" err="1" smtClean="0"/>
              <a:t>MyArray</a:t>
            </a:r>
            <a:r>
              <a:rPr lang="en-US" altLang="ja-JP" sz="2400" dirty="0" smtClean="0"/>
              <a:t>() { }</a:t>
            </a:r>
          </a:p>
          <a:p>
            <a:pPr>
              <a:buNone/>
            </a:pPr>
            <a:endParaRPr kumimoji="1" lang="ja-JP" alt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pPr>
              <a:buNone/>
            </a:pPr>
            <a:r>
              <a:rPr lang="en-US" altLang="ja-JP" sz="2400" dirty="0" smtClean="0"/>
              <a:t>	const T&amp; operator[]( size_t index ) const {</a:t>
            </a:r>
          </a:p>
          <a:p>
            <a:pPr>
              <a:buNone/>
            </a:pPr>
            <a:r>
              <a:rPr lang="en-US" altLang="ja-JP" sz="2400" dirty="0" smtClean="0"/>
              <a:t>		return </a:t>
            </a:r>
            <a:r>
              <a:rPr lang="en-US" altLang="ja-JP" sz="2400" dirty="0" err="1" smtClean="0"/>
              <a:t>m_arr</a:t>
            </a:r>
            <a:r>
              <a:rPr lang="en-US" altLang="ja-JP" sz="2400" dirty="0" smtClean="0"/>
              <a:t>[ index ];</a:t>
            </a:r>
          </a:p>
          <a:p>
            <a:pPr>
              <a:buNone/>
            </a:pPr>
            <a:r>
              <a:rPr lang="en-US" altLang="ja-JP" sz="2400" dirty="0" smtClean="0"/>
              <a:t>	}</a:t>
            </a:r>
          </a:p>
          <a:p>
            <a:pPr>
              <a:buNone/>
            </a:pPr>
            <a:r>
              <a:rPr lang="en-US" altLang="ja-JP" sz="2400" dirty="0" smtClean="0"/>
              <a:t>	T&amp; operator[]( </a:t>
            </a:r>
            <a:r>
              <a:rPr lang="en-US" altLang="ja-JP" sz="2400" dirty="0" err="1" smtClean="0"/>
              <a:t>size_t</a:t>
            </a:r>
            <a:r>
              <a:rPr lang="en-US" altLang="ja-JP" sz="2400" dirty="0" smtClean="0"/>
              <a:t> index ) {</a:t>
            </a:r>
          </a:p>
          <a:p>
            <a:pPr>
              <a:buNone/>
            </a:pPr>
            <a:r>
              <a:rPr lang="en-US" altLang="ja-JP" sz="2400" dirty="0" smtClean="0"/>
              <a:t>		return </a:t>
            </a:r>
            <a:r>
              <a:rPr lang="en-US" altLang="ja-JP" sz="2400" dirty="0" err="1" smtClean="0"/>
              <a:t>m_arr</a:t>
            </a:r>
            <a:r>
              <a:rPr lang="en-US" altLang="ja-JP" sz="2400" dirty="0" smtClean="0"/>
              <a:t>[ index ];</a:t>
            </a:r>
          </a:p>
          <a:p>
            <a:pPr>
              <a:buNone/>
            </a:pPr>
            <a:r>
              <a:rPr lang="en-US" altLang="ja-JP" sz="2400" dirty="0" smtClean="0"/>
              <a:t>	}</a:t>
            </a:r>
          </a:p>
          <a:p>
            <a:pPr>
              <a:buNone/>
            </a:pPr>
            <a:r>
              <a:rPr lang="en-US" altLang="ja-JP" sz="2400" dirty="0" smtClean="0"/>
              <a:t>	</a:t>
            </a:r>
            <a:r>
              <a:rPr lang="en-US" altLang="ja-JP" sz="2400" dirty="0" err="1" smtClean="0"/>
              <a:t>size_t</a:t>
            </a:r>
            <a:r>
              <a:rPr lang="en-US" altLang="ja-JP" sz="2400" dirty="0" smtClean="0"/>
              <a:t> length() const {</a:t>
            </a:r>
          </a:p>
          <a:p>
            <a:pPr>
              <a:buNone/>
            </a:pPr>
            <a:r>
              <a:rPr lang="en-US" altLang="ja-JP" sz="2400" dirty="0" smtClean="0"/>
              <a:t>		return N;</a:t>
            </a:r>
          </a:p>
          <a:p>
            <a:pPr>
              <a:buNone/>
            </a:pPr>
            <a:r>
              <a:rPr lang="en-US" altLang="ja-JP" sz="2400" dirty="0" smtClean="0"/>
              <a:t>	}</a:t>
            </a:r>
          </a:p>
          <a:p>
            <a:pPr>
              <a:buNone/>
            </a:pPr>
            <a:r>
              <a:rPr lang="en-US" altLang="ja-JP" sz="2400" dirty="0" smtClean="0"/>
              <a:t>};</a:t>
            </a:r>
          </a:p>
          <a:p>
            <a:pPr>
              <a:buNone/>
            </a:pPr>
            <a:endParaRPr kumimoji="1" lang="ja-JP" alt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pPr>
              <a:buNone/>
            </a:pPr>
            <a:r>
              <a:rPr lang="en-US" altLang="ja-JP" sz="2400" dirty="0" err="1" smtClean="0"/>
              <a:t>int</a:t>
            </a:r>
            <a:r>
              <a:rPr lang="en-US" altLang="ja-JP" sz="2400" dirty="0" smtClean="0"/>
              <a:t> main() {</a:t>
            </a:r>
          </a:p>
          <a:p>
            <a:pPr>
              <a:buNone/>
            </a:pPr>
            <a:r>
              <a:rPr lang="en-US" altLang="ja-JP" sz="2400" dirty="0" smtClean="0"/>
              <a:t>	</a:t>
            </a:r>
            <a:r>
              <a:rPr lang="en-US" altLang="ja-JP" sz="2400" dirty="0" err="1" smtClean="0"/>
              <a:t>MyArray</a:t>
            </a:r>
            <a:r>
              <a:rPr lang="en-US" altLang="ja-JP" sz="2400" dirty="0" smtClean="0"/>
              <a:t>&lt; </a:t>
            </a:r>
            <a:r>
              <a:rPr lang="en-US" altLang="ja-JP" sz="2400" dirty="0" err="1" smtClean="0"/>
              <a:t>int</a:t>
            </a:r>
            <a:r>
              <a:rPr lang="en-US" altLang="ja-JP" sz="2400" dirty="0" smtClean="0"/>
              <a:t>, 10 &gt; </a:t>
            </a:r>
            <a:r>
              <a:rPr lang="en-US" altLang="ja-JP" sz="2400" dirty="0" err="1" smtClean="0"/>
              <a:t>arr</a:t>
            </a:r>
            <a:r>
              <a:rPr lang="en-US" altLang="ja-JP" sz="2400" dirty="0" smtClean="0"/>
              <a:t>;</a:t>
            </a:r>
          </a:p>
          <a:p>
            <a:pPr>
              <a:buNone/>
            </a:pPr>
            <a:r>
              <a:rPr lang="en-US" altLang="ja-JP" sz="2400" dirty="0" smtClean="0"/>
              <a:t>	</a:t>
            </a:r>
            <a:r>
              <a:rPr lang="en-US" altLang="ja-JP" sz="2400" dirty="0" err="1" smtClean="0"/>
              <a:t>arr</a:t>
            </a:r>
            <a:r>
              <a:rPr lang="en-US" altLang="ja-JP" sz="2400" dirty="0" smtClean="0"/>
              <a:t>[ 0 ] = 5;</a:t>
            </a:r>
          </a:p>
          <a:p>
            <a:pPr>
              <a:buNone/>
            </a:pPr>
            <a:r>
              <a:rPr lang="en-US" altLang="ja-JP" sz="2400" dirty="0" smtClean="0"/>
              <a:t>	</a:t>
            </a:r>
            <a:r>
              <a:rPr lang="en-US" altLang="ja-JP" sz="2400" dirty="0" err="1" smtClean="0"/>
              <a:t>cout</a:t>
            </a:r>
            <a:r>
              <a:rPr lang="en-US" altLang="ja-JP" sz="2400" dirty="0" smtClean="0"/>
              <a:t> &lt;&lt; </a:t>
            </a:r>
            <a:r>
              <a:rPr lang="en-US" altLang="ja-JP" sz="2400" dirty="0" err="1" smtClean="0"/>
              <a:t>arr</a:t>
            </a:r>
            <a:r>
              <a:rPr lang="en-US" altLang="ja-JP" sz="2400" dirty="0" smtClean="0"/>
              <a:t>[ 0 ] &lt;&lt; </a:t>
            </a:r>
            <a:r>
              <a:rPr lang="en-US" altLang="ja-JP" sz="2400" dirty="0" err="1" smtClean="0"/>
              <a:t>endl</a:t>
            </a:r>
            <a:r>
              <a:rPr lang="en-US" altLang="ja-JP" sz="2400" dirty="0" smtClean="0"/>
              <a:t>;		// 5</a:t>
            </a:r>
          </a:p>
          <a:p>
            <a:pPr>
              <a:buNone/>
            </a:pPr>
            <a:r>
              <a:rPr lang="en-US" altLang="ja-JP" sz="2400" dirty="0" smtClean="0"/>
              <a:t>	</a:t>
            </a:r>
            <a:r>
              <a:rPr lang="en-US" altLang="ja-JP" sz="2400" dirty="0" err="1" smtClean="0"/>
              <a:t>cout</a:t>
            </a:r>
            <a:r>
              <a:rPr lang="en-US" altLang="ja-JP" sz="2400" dirty="0" smtClean="0"/>
              <a:t> &lt;&lt; </a:t>
            </a:r>
            <a:r>
              <a:rPr lang="en-US" altLang="ja-JP" sz="2400" dirty="0" err="1" smtClean="0"/>
              <a:t>arr.length</a:t>
            </a:r>
            <a:r>
              <a:rPr lang="en-US" altLang="ja-JP" sz="2400" dirty="0" smtClean="0"/>
              <a:t>() &lt;&lt; </a:t>
            </a:r>
            <a:r>
              <a:rPr lang="en-US" altLang="ja-JP" sz="2400" dirty="0" err="1" smtClean="0"/>
              <a:t>endl</a:t>
            </a:r>
            <a:r>
              <a:rPr lang="en-US" altLang="ja-JP" sz="2400" dirty="0" smtClean="0"/>
              <a:t>;	// 10</a:t>
            </a:r>
          </a:p>
          <a:p>
            <a:pPr>
              <a:buNone/>
            </a:pPr>
            <a:endParaRPr lang="en-US" altLang="ja-JP" sz="2400" dirty="0" smtClean="0"/>
          </a:p>
          <a:p>
            <a:pPr>
              <a:buNone/>
            </a:pPr>
            <a:r>
              <a:rPr lang="en-US" altLang="ja-JP" sz="2400" dirty="0" smtClean="0"/>
              <a:t>	</a:t>
            </a:r>
            <a:r>
              <a:rPr lang="en-US" altLang="ja-JP" sz="2400" dirty="0" err="1" smtClean="0"/>
              <a:t>MyArray</a:t>
            </a:r>
            <a:r>
              <a:rPr lang="en-US" altLang="ja-JP" sz="2400" dirty="0" smtClean="0"/>
              <a:t>&lt; string, 3 &gt; arr2;</a:t>
            </a:r>
          </a:p>
          <a:p>
            <a:pPr>
              <a:buNone/>
            </a:pPr>
            <a:r>
              <a:rPr lang="en-US" altLang="ja-JP" sz="2400" dirty="0" smtClean="0"/>
              <a:t>	arr2[ 0 ] = "test";</a:t>
            </a:r>
          </a:p>
          <a:p>
            <a:pPr>
              <a:buNone/>
            </a:pPr>
            <a:r>
              <a:rPr lang="en-US" altLang="ja-JP" sz="2400" dirty="0" smtClean="0"/>
              <a:t>	</a:t>
            </a:r>
            <a:r>
              <a:rPr lang="en-US" altLang="ja-JP" sz="2400" dirty="0" err="1" smtClean="0"/>
              <a:t>cout</a:t>
            </a:r>
            <a:r>
              <a:rPr lang="en-US" altLang="ja-JP" sz="2400" dirty="0" smtClean="0"/>
              <a:t> &lt;&lt; arr2[ 0 ] &lt;&lt; </a:t>
            </a:r>
            <a:r>
              <a:rPr lang="en-US" altLang="ja-JP" sz="2400" dirty="0" err="1" smtClean="0"/>
              <a:t>endl</a:t>
            </a:r>
            <a:r>
              <a:rPr lang="en-US" altLang="ja-JP" sz="2400" dirty="0" smtClean="0"/>
              <a:t>;	// test</a:t>
            </a:r>
          </a:p>
          <a:p>
            <a:pPr>
              <a:buNone/>
            </a:pPr>
            <a:r>
              <a:rPr lang="en-US" altLang="ja-JP" sz="2400" dirty="0" smtClean="0"/>
              <a:t>	</a:t>
            </a:r>
            <a:r>
              <a:rPr lang="en-US" altLang="ja-JP" sz="2400" dirty="0" err="1" smtClean="0"/>
              <a:t>cout</a:t>
            </a:r>
            <a:r>
              <a:rPr lang="en-US" altLang="ja-JP" sz="2400" dirty="0" smtClean="0"/>
              <a:t> &lt;&lt; arr2.length() &lt;&lt; </a:t>
            </a:r>
            <a:r>
              <a:rPr lang="en-US" altLang="ja-JP" sz="2400" dirty="0" err="1" smtClean="0"/>
              <a:t>endl</a:t>
            </a:r>
            <a:r>
              <a:rPr lang="en-US" altLang="ja-JP" sz="2400" dirty="0" smtClean="0"/>
              <a:t>;	// 3</a:t>
            </a:r>
          </a:p>
          <a:p>
            <a:pPr>
              <a:buNone/>
            </a:pPr>
            <a:r>
              <a:rPr lang="en-US" altLang="ja-JP" sz="2400" dirty="0" smtClean="0"/>
              <a:t>}</a:t>
            </a:r>
          </a:p>
          <a:p>
            <a:pPr>
              <a:buNone/>
            </a:pPr>
            <a:endParaRPr kumimoji="1" lang="ja-JP" alt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r>
              <a:rPr lang="ja-JP" altLang="en-US" dirty="0" smtClean="0"/>
              <a:t>テンプレートクラスは後付け部分をクラス全体へと伸長しただけ</a:t>
            </a:r>
          </a:p>
          <a:p>
            <a:endParaRPr lang="en-US" altLang="ja-JP" dirty="0" smtClean="0"/>
          </a:p>
          <a:p>
            <a:r>
              <a:rPr lang="ja-JP" altLang="en-US" dirty="0" smtClean="0"/>
              <a:t>また今回の例のように、テンプレート引数は、</a:t>
            </a:r>
            <a:r>
              <a:rPr lang="en-US" altLang="ja-JP" dirty="0" err="1" smtClean="0"/>
              <a:t>typename</a:t>
            </a:r>
            <a:r>
              <a:rPr lang="en-US" altLang="ja-JP" dirty="0" smtClean="0"/>
              <a:t> </a:t>
            </a:r>
            <a:r>
              <a:rPr lang="ja-JP" altLang="en-US" dirty="0" err="1" smtClean="0"/>
              <a:t>だけで</a:t>
            </a:r>
            <a:r>
              <a:rPr lang="ja-JP" altLang="en-US" dirty="0" smtClean="0"/>
              <a:t>なく、任意の定数やテンプレート関数などを複数個引数にとることができる</a:t>
            </a:r>
          </a:p>
          <a:p>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r>
              <a:rPr lang="ja-JP" altLang="en-US" dirty="0" smtClean="0"/>
              <a:t>実際に </a:t>
            </a:r>
            <a:r>
              <a:rPr lang="en-US" altLang="ja-JP" dirty="0" smtClean="0"/>
              <a:t>template </a:t>
            </a:r>
            <a:r>
              <a:rPr lang="ja-JP" altLang="en-US" dirty="0" smtClean="0"/>
              <a:t>で実装されているソースを見た方が早い</a:t>
            </a:r>
            <a:endParaRPr lang="en-US" altLang="ja-JP" dirty="0" smtClean="0"/>
          </a:p>
          <a:p>
            <a:endParaRPr lang="en-US" altLang="ja-JP" dirty="0" smtClean="0"/>
          </a:p>
          <a:p>
            <a:r>
              <a:rPr lang="en-US" altLang="ja-JP" dirty="0" smtClean="0"/>
              <a:t>WTL </a:t>
            </a:r>
            <a:r>
              <a:rPr lang="ja-JP" altLang="en-US" dirty="0" smtClean="0"/>
              <a:t>＜</a:t>
            </a:r>
            <a:r>
              <a:rPr lang="en-US" altLang="ja-JP" dirty="0" smtClean="0"/>
              <a:t>Windows Template Libraries</a:t>
            </a:r>
            <a:r>
              <a:rPr lang="ja-JP" altLang="en-US" dirty="0" smtClean="0"/>
              <a:t>＞を</a:t>
            </a:r>
            <a:r>
              <a:rPr lang="en-US" altLang="ja-JP" dirty="0" smtClean="0"/>
              <a:t/>
            </a:r>
            <a:br>
              <a:rPr lang="en-US" altLang="ja-JP" dirty="0" smtClean="0"/>
            </a:br>
            <a:r>
              <a:rPr lang="ja-JP" altLang="en-US" dirty="0" smtClean="0"/>
              <a:t>見てみる</a:t>
            </a:r>
            <a:r>
              <a:rPr lang="en-US" altLang="ja-JP" dirty="0" smtClean="0"/>
              <a:t/>
            </a:r>
            <a:br>
              <a:rPr lang="en-US" altLang="ja-JP" dirty="0" smtClean="0"/>
            </a:br>
            <a:r>
              <a:rPr lang="en-US" altLang="ja-JP" dirty="0" smtClean="0">
                <a:hlinkClick r:id="rId3"/>
              </a:rPr>
              <a:t>http://sourceforge.net/project/showfiles.php?group_id=109071</a:t>
            </a:r>
            <a:r>
              <a:rPr lang="en-US" altLang="ja-JP" dirty="0" smtClean="0"/>
              <a:t/>
            </a:r>
            <a:br>
              <a:rPr lang="en-US" altLang="ja-JP" dirty="0" smtClean="0"/>
            </a:br>
            <a:r>
              <a:rPr lang="en-US" altLang="ja-JP" dirty="0" smtClean="0"/>
              <a:t/>
            </a:r>
            <a:br>
              <a:rPr lang="en-US" altLang="ja-JP" dirty="0" smtClean="0"/>
            </a:br>
            <a:r>
              <a:rPr lang="en-US" altLang="ja-JP" dirty="0" smtClean="0">
                <a:hlinkClick r:id="rId4"/>
              </a:rPr>
              <a:t>http://rapt21.com/wtl.php</a:t>
            </a:r>
            <a:r>
              <a:rPr lang="ja-JP" altLang="en-US" sz="2800" b="1" dirty="0" smtClean="0"/>
              <a:t>　　←日本語化パッチ</a:t>
            </a:r>
            <a:endParaRPr lang="en-US" altLang="ja-JP" sz="2800" b="1" dirty="0" smtClean="0"/>
          </a:p>
          <a:p>
            <a:pPr>
              <a:buNone/>
            </a:pP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r>
              <a:rPr lang="en-US" altLang="ja-JP" dirty="0" smtClean="0"/>
              <a:t>HPEN </a:t>
            </a:r>
            <a:r>
              <a:rPr lang="ja-JP" altLang="en-US" dirty="0" smtClean="0"/>
              <a:t>をラップする </a:t>
            </a:r>
            <a:r>
              <a:rPr lang="en-US" altLang="ja-JP" dirty="0" err="1" smtClean="0"/>
              <a:t>CPenT</a:t>
            </a:r>
            <a:r>
              <a:rPr lang="en-US" altLang="ja-JP" dirty="0" smtClean="0"/>
              <a:t> </a:t>
            </a:r>
            <a:r>
              <a:rPr lang="ja-JP" altLang="en-US" dirty="0" smtClean="0"/>
              <a:t>クラス</a:t>
            </a:r>
            <a:endParaRPr lang="en-US" altLang="ja-JP" dirty="0" smtClean="0"/>
          </a:p>
          <a:p>
            <a:pPr>
              <a:buNone/>
            </a:pPr>
            <a:r>
              <a:rPr lang="en-US" altLang="ja-JP" sz="2400" b="1" dirty="0" smtClean="0">
                <a:latin typeface="ＭＳ ゴシック" pitchFamily="49" charset="-128"/>
                <a:ea typeface="ＭＳ ゴシック" pitchFamily="49" charset="-128"/>
              </a:rPr>
              <a:t>template &lt;</a:t>
            </a:r>
            <a:r>
              <a:rPr lang="en-US" altLang="ja-JP" sz="2400" b="1" dirty="0" err="1" smtClean="0">
                <a:latin typeface="ＭＳ ゴシック" pitchFamily="49" charset="-128"/>
                <a:ea typeface="ＭＳ ゴシック" pitchFamily="49" charset="-128"/>
              </a:rPr>
              <a:t>bool</a:t>
            </a:r>
            <a:r>
              <a:rPr lang="en-US" altLang="ja-JP" sz="2400" b="1" dirty="0" smtClean="0">
                <a:latin typeface="ＭＳ ゴシック" pitchFamily="49" charset="-128"/>
                <a:ea typeface="ＭＳ ゴシック" pitchFamily="49" charset="-128"/>
              </a:rPr>
              <a:t> </a:t>
            </a:r>
            <a:r>
              <a:rPr lang="en-US" altLang="ja-JP" sz="2400" b="1" dirty="0" err="1" smtClean="0">
                <a:latin typeface="ＭＳ ゴシック" pitchFamily="49" charset="-128"/>
                <a:ea typeface="ＭＳ ゴシック" pitchFamily="49" charset="-128"/>
              </a:rPr>
              <a:t>t_bManaged</a:t>
            </a:r>
            <a:r>
              <a:rPr lang="en-US" altLang="ja-JP" sz="2400" b="1" dirty="0" smtClean="0">
                <a:latin typeface="ＭＳ ゴシック" pitchFamily="49" charset="-128"/>
                <a:ea typeface="ＭＳ ゴシック" pitchFamily="49" charset="-128"/>
              </a:rPr>
              <a:t>&gt;</a:t>
            </a:r>
          </a:p>
          <a:p>
            <a:pPr>
              <a:buNone/>
            </a:pPr>
            <a:r>
              <a:rPr lang="en-US" altLang="ja-JP" sz="2400" b="1" dirty="0" smtClean="0">
                <a:latin typeface="ＭＳ ゴシック" pitchFamily="49" charset="-128"/>
                <a:ea typeface="ＭＳ ゴシック" pitchFamily="49" charset="-128"/>
              </a:rPr>
              <a:t>class </a:t>
            </a:r>
            <a:r>
              <a:rPr lang="en-US" altLang="ja-JP" sz="2400" b="1" dirty="0" err="1" smtClean="0">
                <a:latin typeface="ＭＳ ゴシック" pitchFamily="49" charset="-128"/>
                <a:ea typeface="ＭＳ ゴシック" pitchFamily="49" charset="-128"/>
              </a:rPr>
              <a:t>CPenT</a:t>
            </a:r>
            <a:endParaRPr lang="en-US" altLang="ja-JP" sz="2400" b="1" dirty="0" smtClean="0">
              <a:latin typeface="ＭＳ ゴシック" pitchFamily="49" charset="-128"/>
              <a:ea typeface="ＭＳ ゴシック" pitchFamily="49" charset="-128"/>
            </a:endParaRPr>
          </a:p>
          <a:p>
            <a:pPr>
              <a:buNone/>
            </a:pPr>
            <a:r>
              <a:rPr lang="en-US" altLang="ja-JP" sz="2400" b="1" dirty="0" smtClean="0">
                <a:latin typeface="ＭＳ ゴシック" pitchFamily="49" charset="-128"/>
                <a:ea typeface="ＭＳ ゴシック" pitchFamily="49" charset="-128"/>
              </a:rPr>
              <a:t>{</a:t>
            </a:r>
          </a:p>
          <a:p>
            <a:pPr>
              <a:buNone/>
            </a:pPr>
            <a:r>
              <a:rPr lang="en-US" altLang="ja-JP" sz="2400" b="1" dirty="0" smtClean="0">
                <a:latin typeface="ＭＳ ゴシック" pitchFamily="49" charset="-128"/>
                <a:ea typeface="ＭＳ ゴシック" pitchFamily="49" charset="-128"/>
              </a:rPr>
              <a:t>public:</a:t>
            </a:r>
          </a:p>
          <a:p>
            <a:pPr>
              <a:buNone/>
            </a:pPr>
            <a:r>
              <a:rPr lang="en-US" altLang="ja-JP" sz="2400" b="1" dirty="0" smtClean="0">
                <a:latin typeface="ＭＳ ゴシック" pitchFamily="49" charset="-128"/>
                <a:ea typeface="ＭＳ ゴシック" pitchFamily="49" charset="-128"/>
              </a:rPr>
              <a:t>	HPEN    </a:t>
            </a:r>
            <a:r>
              <a:rPr lang="en-US" altLang="ja-JP" sz="2400" b="1" dirty="0" err="1" smtClean="0">
                <a:latin typeface="ＭＳ ゴシック" pitchFamily="49" charset="-128"/>
                <a:ea typeface="ＭＳ ゴシック" pitchFamily="49" charset="-128"/>
              </a:rPr>
              <a:t>m_hPen</a:t>
            </a:r>
            <a:r>
              <a:rPr lang="en-US" altLang="ja-JP" sz="2400" b="1" dirty="0" smtClean="0">
                <a:latin typeface="ＭＳ ゴシック" pitchFamily="49" charset="-128"/>
                <a:ea typeface="ＭＳ ゴシック" pitchFamily="49" charset="-128"/>
              </a:rPr>
              <a:t>;</a:t>
            </a:r>
          </a:p>
          <a:p>
            <a:pPr>
              <a:buNone/>
            </a:pPr>
            <a:r>
              <a:rPr lang="en-US" altLang="ja-JP" sz="2400" b="1" dirty="0" smtClean="0">
                <a:latin typeface="ＭＳ ゴシック" pitchFamily="49" charset="-128"/>
                <a:ea typeface="ＭＳ ゴシック" pitchFamily="49" charset="-128"/>
              </a:rPr>
              <a:t>	~</a:t>
            </a:r>
            <a:r>
              <a:rPr lang="en-US" altLang="ja-JP" sz="2400" b="1" dirty="0" err="1" smtClean="0">
                <a:latin typeface="ＭＳ ゴシック" pitchFamily="49" charset="-128"/>
                <a:ea typeface="ＭＳ ゴシック" pitchFamily="49" charset="-128"/>
              </a:rPr>
              <a:t>CPenT</a:t>
            </a:r>
            <a:r>
              <a:rPr lang="en-US" altLang="ja-JP" sz="2400" b="1" dirty="0" smtClean="0">
                <a:latin typeface="ＭＳ ゴシック" pitchFamily="49" charset="-128"/>
                <a:ea typeface="ＭＳ ゴシック" pitchFamily="49" charset="-128"/>
              </a:rPr>
              <a:t>() {</a:t>
            </a:r>
          </a:p>
          <a:p>
            <a:pPr>
              <a:buNone/>
            </a:pPr>
            <a:r>
              <a:rPr lang="en-US" altLang="ja-JP" sz="2400" b="1" dirty="0" smtClean="0">
                <a:latin typeface="ＭＳ ゴシック" pitchFamily="49" charset="-128"/>
                <a:ea typeface="ＭＳ ゴシック" pitchFamily="49" charset="-128"/>
              </a:rPr>
              <a:t>		if(</a:t>
            </a:r>
            <a:r>
              <a:rPr lang="en-US" altLang="ja-JP" sz="2400" b="1" dirty="0" err="1" smtClean="0">
                <a:latin typeface="ＭＳ ゴシック" pitchFamily="49" charset="-128"/>
                <a:ea typeface="ＭＳ ゴシック" pitchFamily="49" charset="-128"/>
              </a:rPr>
              <a:t>t_bManaged</a:t>
            </a:r>
            <a:r>
              <a:rPr lang="en-US" altLang="ja-JP" sz="2400" b="1" dirty="0" smtClean="0">
                <a:latin typeface="ＭＳ ゴシック" pitchFamily="49" charset="-128"/>
                <a:ea typeface="ＭＳ ゴシック" pitchFamily="49" charset="-128"/>
              </a:rPr>
              <a:t> &amp;&amp; </a:t>
            </a:r>
            <a:r>
              <a:rPr lang="en-US" altLang="ja-JP" sz="2400" b="1" dirty="0" err="1" smtClean="0">
                <a:latin typeface="ＭＳ ゴシック" pitchFamily="49" charset="-128"/>
                <a:ea typeface="ＭＳ ゴシック" pitchFamily="49" charset="-128"/>
              </a:rPr>
              <a:t>m_hPen</a:t>
            </a:r>
            <a:r>
              <a:rPr lang="en-US" altLang="ja-JP" sz="2400" b="1" dirty="0" smtClean="0">
                <a:latin typeface="ＭＳ ゴシック" pitchFamily="49" charset="-128"/>
                <a:ea typeface="ＭＳ ゴシック" pitchFamily="49" charset="-128"/>
              </a:rPr>
              <a:t> != NULL)</a:t>
            </a:r>
          </a:p>
          <a:p>
            <a:pPr>
              <a:buNone/>
            </a:pPr>
            <a:r>
              <a:rPr lang="en-US" altLang="ja-JP" sz="2400" b="1" dirty="0" smtClean="0">
                <a:latin typeface="ＭＳ ゴシック" pitchFamily="49" charset="-128"/>
                <a:ea typeface="ＭＳ ゴシック" pitchFamily="49" charset="-128"/>
              </a:rPr>
              <a:t>			</a:t>
            </a:r>
            <a:r>
              <a:rPr lang="en-US" altLang="ja-JP" sz="2400" b="1" dirty="0" err="1" smtClean="0">
                <a:latin typeface="ＭＳ ゴシック" pitchFamily="49" charset="-128"/>
                <a:ea typeface="ＭＳ ゴシック" pitchFamily="49" charset="-128"/>
              </a:rPr>
              <a:t>DeleteObject</a:t>
            </a:r>
            <a:r>
              <a:rPr lang="en-US" altLang="ja-JP" sz="2400" b="1" dirty="0" smtClean="0">
                <a:latin typeface="ＭＳ ゴシック" pitchFamily="49" charset="-128"/>
                <a:ea typeface="ＭＳ ゴシック" pitchFamily="49" charset="-128"/>
              </a:rPr>
              <a:t>();</a:t>
            </a:r>
          </a:p>
          <a:p>
            <a:pPr>
              <a:buNone/>
            </a:pPr>
            <a:r>
              <a:rPr lang="en-US" altLang="ja-JP" sz="2400" b="1" dirty="0" smtClean="0">
                <a:latin typeface="ＭＳ ゴシック" pitchFamily="49" charset="-128"/>
                <a:ea typeface="ＭＳ ゴシック" pitchFamily="49" charset="-128"/>
              </a:rPr>
              <a:t>	}</a:t>
            </a:r>
          </a:p>
          <a:p>
            <a:pPr>
              <a:buNone/>
            </a:pPr>
            <a:r>
              <a:rPr lang="en-US" altLang="ja-JP" sz="2400" b="1" dirty="0" smtClean="0">
                <a:latin typeface="ＭＳ ゴシック" pitchFamily="49" charset="-128"/>
                <a:ea typeface="ＭＳ ゴシック" pitchFamily="49" charset="-128"/>
              </a:rPr>
              <a:t>};</a:t>
            </a:r>
          </a:p>
          <a:p>
            <a:pPr>
              <a:buNone/>
            </a:pPr>
            <a:endParaRPr kumimoji="1" lang="ja-JP" alt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pPr>
              <a:buNone/>
            </a:pPr>
            <a:r>
              <a:rPr lang="en-US" altLang="ja-JP" sz="2400" b="1" dirty="0" err="1" smtClean="0">
                <a:latin typeface="ＭＳ ゴシック" pitchFamily="49" charset="-128"/>
                <a:ea typeface="ＭＳ ゴシック" pitchFamily="49" charset="-128"/>
              </a:rPr>
              <a:t>typedef</a:t>
            </a:r>
            <a:r>
              <a:rPr lang="en-US" altLang="ja-JP" sz="2400" b="1" dirty="0" smtClean="0">
                <a:latin typeface="ＭＳ ゴシック" pitchFamily="49" charset="-128"/>
                <a:ea typeface="ＭＳ ゴシック" pitchFamily="49" charset="-128"/>
              </a:rPr>
              <a:t> </a:t>
            </a:r>
            <a:r>
              <a:rPr lang="en-US" altLang="ja-JP" sz="2400" b="1" dirty="0" err="1" smtClean="0">
                <a:latin typeface="ＭＳ ゴシック" pitchFamily="49" charset="-128"/>
                <a:ea typeface="ＭＳ ゴシック" pitchFamily="49" charset="-128"/>
              </a:rPr>
              <a:t>CPenT</a:t>
            </a:r>
            <a:r>
              <a:rPr lang="en-US" altLang="ja-JP" sz="2400" b="1" dirty="0" smtClean="0">
                <a:latin typeface="ＭＳ ゴシック" pitchFamily="49" charset="-128"/>
                <a:ea typeface="ＭＳ ゴシック" pitchFamily="49" charset="-128"/>
              </a:rPr>
              <a:t>&lt;false&gt;   </a:t>
            </a:r>
            <a:r>
              <a:rPr lang="en-US" altLang="ja-JP" sz="2400" b="1" dirty="0" err="1" smtClean="0">
                <a:latin typeface="ＭＳ ゴシック" pitchFamily="49" charset="-128"/>
                <a:ea typeface="ＭＳ ゴシック" pitchFamily="49" charset="-128"/>
              </a:rPr>
              <a:t>CPenHandle</a:t>
            </a:r>
            <a:r>
              <a:rPr lang="en-US" altLang="ja-JP" sz="2400" b="1" dirty="0" smtClean="0">
                <a:latin typeface="ＭＳ ゴシック" pitchFamily="49" charset="-128"/>
                <a:ea typeface="ＭＳ ゴシック" pitchFamily="49" charset="-128"/>
              </a:rPr>
              <a:t>;</a:t>
            </a:r>
          </a:p>
          <a:p>
            <a:pPr>
              <a:buNone/>
            </a:pPr>
            <a:r>
              <a:rPr lang="en-US" altLang="ja-JP" sz="2400" b="1" dirty="0" err="1" smtClean="0">
                <a:latin typeface="ＭＳ ゴシック" pitchFamily="49" charset="-128"/>
                <a:ea typeface="ＭＳ ゴシック" pitchFamily="49" charset="-128"/>
              </a:rPr>
              <a:t>typedef</a:t>
            </a:r>
            <a:r>
              <a:rPr lang="en-US" altLang="ja-JP" sz="2400" b="1" dirty="0" smtClean="0">
                <a:latin typeface="ＭＳ ゴシック" pitchFamily="49" charset="-128"/>
                <a:ea typeface="ＭＳ ゴシック" pitchFamily="49" charset="-128"/>
              </a:rPr>
              <a:t> </a:t>
            </a:r>
            <a:r>
              <a:rPr lang="en-US" altLang="ja-JP" sz="2400" b="1" dirty="0" err="1" smtClean="0">
                <a:latin typeface="ＭＳ ゴシック" pitchFamily="49" charset="-128"/>
                <a:ea typeface="ＭＳ ゴシック" pitchFamily="49" charset="-128"/>
              </a:rPr>
              <a:t>CPenT</a:t>
            </a:r>
            <a:r>
              <a:rPr lang="en-US" altLang="ja-JP" sz="2400" b="1" dirty="0" smtClean="0">
                <a:latin typeface="ＭＳ ゴシック" pitchFamily="49" charset="-128"/>
                <a:ea typeface="ＭＳ ゴシック" pitchFamily="49" charset="-128"/>
              </a:rPr>
              <a:t>&lt;true&gt;    </a:t>
            </a:r>
            <a:r>
              <a:rPr lang="en-US" altLang="ja-JP" sz="2400" b="1" dirty="0" err="1" smtClean="0">
                <a:latin typeface="ＭＳ ゴシック" pitchFamily="49" charset="-128"/>
                <a:ea typeface="ＭＳ ゴシック" pitchFamily="49" charset="-128"/>
              </a:rPr>
              <a:t>CPen</a:t>
            </a:r>
            <a:r>
              <a:rPr lang="en-US" altLang="ja-JP" sz="2400" b="1" dirty="0" smtClean="0">
                <a:latin typeface="ＭＳ ゴシック" pitchFamily="49" charset="-128"/>
                <a:ea typeface="ＭＳ ゴシック" pitchFamily="49" charset="-128"/>
              </a:rPr>
              <a:t>;</a:t>
            </a:r>
          </a:p>
          <a:p>
            <a:endParaRPr kumimoji="1" lang="en-US" altLang="ja-JP" dirty="0" smtClean="0"/>
          </a:p>
          <a:p>
            <a:r>
              <a:rPr lang="ja-JP" altLang="en-US" dirty="0" smtClean="0"/>
              <a:t>テンプレート引数である </a:t>
            </a:r>
            <a:r>
              <a:rPr lang="en-US" altLang="ja-JP" dirty="0" err="1" smtClean="0"/>
              <a:t>t_bManaged</a:t>
            </a:r>
            <a:r>
              <a:rPr lang="en-US" altLang="ja-JP" dirty="0" smtClean="0"/>
              <a:t> </a:t>
            </a:r>
            <a:r>
              <a:rPr lang="ja-JP" altLang="en-US" dirty="0" smtClean="0"/>
              <a:t>はそのハンドル </a:t>
            </a:r>
            <a:r>
              <a:rPr lang="en-US" altLang="ja-JP" dirty="0" smtClean="0"/>
              <a:t>HPEN </a:t>
            </a:r>
            <a:r>
              <a:rPr lang="ja-JP" altLang="en-US" dirty="0" smtClean="0"/>
              <a:t>を生存管理すべきかどうかを示す</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r>
              <a:rPr lang="en-US" altLang="ja-JP" dirty="0" smtClean="0"/>
              <a:t>template </a:t>
            </a:r>
            <a:r>
              <a:rPr lang="ja-JP" altLang="en-US" dirty="0" smtClean="0"/>
              <a:t>関数・クラスはコンパイル時に確定する必要があるため、</a:t>
            </a:r>
            <a:r>
              <a:rPr lang="en-US" altLang="ja-JP" dirty="0" smtClean="0"/>
              <a:t>template </a:t>
            </a:r>
            <a:r>
              <a:rPr lang="ja-JP" altLang="en-US" dirty="0" smtClean="0"/>
              <a:t>引数に変数は指定できない</a:t>
            </a:r>
            <a:endParaRPr lang="en-US" altLang="ja-JP" dirty="0" smtClean="0"/>
          </a:p>
          <a:p>
            <a:endParaRPr lang="en-US" altLang="ja-JP" sz="2800" dirty="0" smtClean="0"/>
          </a:p>
          <a:p>
            <a:pPr>
              <a:buNone/>
            </a:pPr>
            <a:r>
              <a:rPr lang="ja-JP" altLang="en-US" sz="2800" b="1" dirty="0" smtClean="0">
                <a:latin typeface="ＭＳ ゴシック" pitchFamily="49" charset="-128"/>
                <a:ea typeface="ＭＳ ゴシック" pitchFamily="49" charset="-128"/>
              </a:rPr>
              <a:t>○　</a:t>
            </a:r>
            <a:r>
              <a:rPr lang="en-US" altLang="ja-JP" sz="2800" b="1" dirty="0" smtClean="0">
                <a:solidFill>
                  <a:srgbClr val="0000FF"/>
                </a:solidFill>
                <a:latin typeface="ＭＳ ゴシック" pitchFamily="49" charset="-128"/>
                <a:ea typeface="ＭＳ ゴシック" pitchFamily="49" charset="-128"/>
              </a:rPr>
              <a:t>const</a:t>
            </a:r>
            <a:r>
              <a:rPr lang="en-US" altLang="ja-JP" sz="2800" b="1" dirty="0" smtClean="0">
                <a:latin typeface="ＭＳ ゴシック" pitchFamily="49" charset="-128"/>
                <a:ea typeface="ＭＳ ゴシック" pitchFamily="49" charset="-128"/>
              </a:rPr>
              <a:t> size_t ten = 10;  // </a:t>
            </a:r>
            <a:r>
              <a:rPr lang="ja-JP" altLang="en-US" sz="2800" b="1" dirty="0" smtClean="0">
                <a:latin typeface="ＭＳ ゴシック" pitchFamily="49" charset="-128"/>
                <a:ea typeface="ＭＳ ゴシック" pitchFamily="49" charset="-128"/>
              </a:rPr>
              <a:t>定数なので</a:t>
            </a:r>
            <a:r>
              <a:rPr lang="en-US" altLang="ja-JP" sz="2800" b="1" dirty="0" smtClean="0">
                <a:latin typeface="ＭＳ ゴシック" pitchFamily="49" charset="-128"/>
                <a:ea typeface="ＭＳ ゴシック" pitchFamily="49" charset="-128"/>
              </a:rPr>
              <a:t>OK</a:t>
            </a:r>
          </a:p>
          <a:p>
            <a:pPr>
              <a:buNone/>
            </a:pPr>
            <a:r>
              <a:rPr lang="ja-JP" altLang="en-US" sz="2800" b="1" dirty="0" smtClean="0">
                <a:latin typeface="ＭＳ ゴシック" pitchFamily="49" charset="-128"/>
                <a:ea typeface="ＭＳ ゴシック" pitchFamily="49" charset="-128"/>
              </a:rPr>
              <a:t>　　</a:t>
            </a:r>
            <a:r>
              <a:rPr lang="en-US" altLang="ja-JP" sz="2800" b="1" dirty="0" err="1" smtClean="0">
                <a:latin typeface="ＭＳ ゴシック" pitchFamily="49" charset="-128"/>
                <a:ea typeface="ＭＳ ゴシック" pitchFamily="49" charset="-128"/>
              </a:rPr>
              <a:t>MyArray</a:t>
            </a:r>
            <a:r>
              <a:rPr lang="en-US" altLang="ja-JP" sz="2800" b="1" dirty="0" smtClean="0">
                <a:latin typeface="ＭＳ ゴシック" pitchFamily="49" charset="-128"/>
                <a:ea typeface="ＭＳ ゴシック" pitchFamily="49" charset="-128"/>
              </a:rPr>
              <a:t>&lt; </a:t>
            </a:r>
            <a:r>
              <a:rPr lang="en-US" altLang="ja-JP" sz="2800" b="1" dirty="0" err="1" smtClean="0">
                <a:latin typeface="ＭＳ ゴシック" pitchFamily="49" charset="-128"/>
                <a:ea typeface="ＭＳ ゴシック" pitchFamily="49" charset="-128"/>
              </a:rPr>
              <a:t>int</a:t>
            </a:r>
            <a:r>
              <a:rPr lang="en-US" altLang="ja-JP" sz="2800" b="1" dirty="0" smtClean="0">
                <a:latin typeface="ＭＳ ゴシック" pitchFamily="49" charset="-128"/>
                <a:ea typeface="ＭＳ ゴシック" pitchFamily="49" charset="-128"/>
              </a:rPr>
              <a:t>, ten &gt; </a:t>
            </a:r>
            <a:r>
              <a:rPr lang="en-US" altLang="ja-JP" sz="2800" b="1" dirty="0" err="1" smtClean="0">
                <a:latin typeface="ＭＳ ゴシック" pitchFamily="49" charset="-128"/>
                <a:ea typeface="ＭＳ ゴシック" pitchFamily="49" charset="-128"/>
              </a:rPr>
              <a:t>arr</a:t>
            </a:r>
            <a:r>
              <a:rPr lang="en-US" altLang="ja-JP" sz="2800" b="1" dirty="0" smtClean="0">
                <a:latin typeface="ＭＳ ゴシック" pitchFamily="49" charset="-128"/>
                <a:ea typeface="ＭＳ ゴシック" pitchFamily="49" charset="-128"/>
              </a:rPr>
              <a:t>;</a:t>
            </a:r>
          </a:p>
          <a:p>
            <a:pPr>
              <a:buNone/>
            </a:pPr>
            <a:endParaRPr lang="en-US" altLang="ja-JP" sz="2800" b="1" dirty="0" smtClean="0">
              <a:latin typeface="ＭＳ ゴシック" pitchFamily="49" charset="-128"/>
              <a:ea typeface="ＭＳ ゴシック" pitchFamily="49" charset="-128"/>
            </a:endParaRPr>
          </a:p>
          <a:p>
            <a:pPr>
              <a:buNone/>
            </a:pPr>
            <a:r>
              <a:rPr lang="en-US" altLang="ja-JP" sz="2800" b="1" dirty="0" smtClean="0">
                <a:latin typeface="ＭＳ ゴシック" pitchFamily="49" charset="-128"/>
                <a:ea typeface="ＭＳ ゴシック" pitchFamily="49" charset="-128"/>
              </a:rPr>
              <a:t>×</a:t>
            </a:r>
            <a:r>
              <a:rPr lang="ja-JP" altLang="en-US" sz="2800" b="1" dirty="0" smtClean="0">
                <a:latin typeface="ＭＳ ゴシック" pitchFamily="49" charset="-128"/>
                <a:ea typeface="ＭＳ ゴシック" pitchFamily="49" charset="-128"/>
              </a:rPr>
              <a:t>　</a:t>
            </a:r>
            <a:r>
              <a:rPr lang="en-US" altLang="ja-JP" sz="2800" b="1" dirty="0" smtClean="0">
                <a:latin typeface="ＭＳ ゴシック" pitchFamily="49" charset="-128"/>
                <a:ea typeface="ＭＳ ゴシック" pitchFamily="49" charset="-128"/>
              </a:rPr>
              <a:t>size_t ten = 10;</a:t>
            </a:r>
          </a:p>
          <a:p>
            <a:pPr>
              <a:buNone/>
            </a:pPr>
            <a:r>
              <a:rPr lang="ja-JP" altLang="en-US" sz="2800" b="1" dirty="0" smtClean="0">
                <a:latin typeface="ＭＳ ゴシック" pitchFamily="49" charset="-128"/>
                <a:ea typeface="ＭＳ ゴシック" pitchFamily="49" charset="-128"/>
              </a:rPr>
              <a:t>　　</a:t>
            </a:r>
            <a:r>
              <a:rPr lang="en-US" altLang="ja-JP" sz="2800" b="1" dirty="0" err="1" smtClean="0">
                <a:latin typeface="ＭＳ ゴシック" pitchFamily="49" charset="-128"/>
                <a:ea typeface="ＭＳ ゴシック" pitchFamily="49" charset="-128"/>
              </a:rPr>
              <a:t>MyArray</a:t>
            </a:r>
            <a:r>
              <a:rPr lang="en-US" altLang="ja-JP" sz="2800" b="1" dirty="0" smtClean="0">
                <a:latin typeface="ＭＳ ゴシック" pitchFamily="49" charset="-128"/>
                <a:ea typeface="ＭＳ ゴシック" pitchFamily="49" charset="-128"/>
              </a:rPr>
              <a:t>&lt; </a:t>
            </a:r>
            <a:r>
              <a:rPr lang="en-US" altLang="ja-JP" sz="2800" b="1" dirty="0" err="1" smtClean="0">
                <a:latin typeface="ＭＳ ゴシック" pitchFamily="49" charset="-128"/>
                <a:ea typeface="ＭＳ ゴシック" pitchFamily="49" charset="-128"/>
              </a:rPr>
              <a:t>int</a:t>
            </a:r>
            <a:r>
              <a:rPr lang="en-US" altLang="ja-JP" sz="2800" b="1" dirty="0" smtClean="0">
                <a:latin typeface="ＭＳ ゴシック" pitchFamily="49" charset="-128"/>
                <a:ea typeface="ＭＳ ゴシック" pitchFamily="49" charset="-128"/>
              </a:rPr>
              <a:t>, ten &gt; </a:t>
            </a:r>
            <a:r>
              <a:rPr lang="en-US" altLang="ja-JP" sz="2800" b="1" dirty="0" err="1" smtClean="0">
                <a:latin typeface="ＭＳ ゴシック" pitchFamily="49" charset="-128"/>
                <a:ea typeface="ＭＳ ゴシック" pitchFamily="49" charset="-128"/>
              </a:rPr>
              <a:t>arr</a:t>
            </a:r>
            <a:r>
              <a:rPr lang="en-US" altLang="ja-JP" sz="2800" b="1" dirty="0" smtClean="0">
                <a:latin typeface="ＭＳ ゴシック" pitchFamily="49" charset="-128"/>
                <a:ea typeface="ＭＳ ゴシック" pitchFamily="49" charset="-128"/>
              </a:rPr>
              <a:t>;</a:t>
            </a:r>
          </a:p>
          <a:p>
            <a:pPr>
              <a:buNone/>
            </a:pPr>
            <a:endParaRPr lang="ja-JP" altLang="en-US" sz="2800" dirty="0" smtClean="0"/>
          </a:p>
          <a:p>
            <a:endParaRPr kumimoji="1" lang="ja-JP" alt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pPr>
              <a:buNone/>
            </a:pPr>
            <a:r>
              <a:rPr lang="en-US" altLang="ja-JP" dirty="0" smtClean="0"/>
              <a:t>template </a:t>
            </a:r>
            <a:r>
              <a:rPr lang="ja-JP" altLang="en-US" dirty="0" smtClean="0"/>
              <a:t>を使った時の長所</a:t>
            </a:r>
          </a:p>
          <a:p>
            <a:r>
              <a:rPr lang="ja-JP" altLang="en-US" dirty="0" smtClean="0"/>
              <a:t>共通のアルゴリズムを何度も書かずにすむ</a:t>
            </a:r>
          </a:p>
          <a:p>
            <a:endParaRPr lang="en-US" altLang="ja-JP" dirty="0" smtClean="0"/>
          </a:p>
          <a:p>
            <a:r>
              <a:rPr lang="ja-JP" altLang="en-US" dirty="0" smtClean="0"/>
              <a:t>実行時高速</a:t>
            </a:r>
            <a:r>
              <a:rPr lang="en-US" altLang="ja-JP" dirty="0" smtClean="0"/>
              <a:t/>
            </a:r>
            <a:br>
              <a:rPr lang="en-US" altLang="ja-JP" dirty="0" smtClean="0"/>
            </a:br>
            <a:r>
              <a:rPr lang="en-US" altLang="ja-JP" dirty="0" smtClean="0"/>
              <a:t>- </a:t>
            </a:r>
            <a:r>
              <a:rPr lang="ja-JP" altLang="en-US" dirty="0" smtClean="0"/>
              <a:t>大抵インライン展開される</a:t>
            </a:r>
            <a:r>
              <a:rPr lang="en-US" altLang="ja-JP" dirty="0" smtClean="0"/>
              <a:t/>
            </a:r>
            <a:br>
              <a:rPr lang="en-US" altLang="ja-JP" dirty="0" smtClean="0"/>
            </a:br>
            <a:r>
              <a:rPr lang="en-US" altLang="ja-JP" dirty="0" smtClean="0"/>
              <a:t>- </a:t>
            </a:r>
            <a:r>
              <a:rPr lang="ja-JP" altLang="en-US" dirty="0" smtClean="0"/>
              <a:t>後付け部分についてはコンパイル時に確定するので実行時のオーバーヘッドが少ない</a:t>
            </a:r>
          </a:p>
          <a:p>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pPr>
              <a:buNone/>
            </a:pPr>
            <a:r>
              <a:rPr lang="en-US" altLang="ja-JP" dirty="0" smtClean="0"/>
              <a:t>template </a:t>
            </a:r>
            <a:r>
              <a:rPr lang="ja-JP" altLang="en-US" dirty="0" smtClean="0"/>
              <a:t>を使った時の短所</a:t>
            </a:r>
          </a:p>
          <a:p>
            <a:r>
              <a:rPr lang="ja-JP" altLang="en-US" dirty="0" smtClean="0"/>
              <a:t>サイズが大きくなる</a:t>
            </a:r>
            <a:r>
              <a:rPr lang="en-US" altLang="ja-JP" dirty="0" smtClean="0"/>
              <a:t/>
            </a:r>
            <a:br>
              <a:rPr lang="en-US" altLang="ja-JP" dirty="0" smtClean="0"/>
            </a:br>
            <a:r>
              <a:rPr lang="ja-JP" altLang="en-US" dirty="0" smtClean="0"/>
              <a:t>コンパイル時、型ごとに関数・クラスの複製が作成されるため</a:t>
            </a:r>
          </a:p>
          <a:p>
            <a:endParaRPr lang="en-US" altLang="ja-JP" dirty="0" smtClean="0"/>
          </a:p>
          <a:p>
            <a:r>
              <a:rPr lang="en-US" altLang="ja-JP" dirty="0" smtClean="0"/>
              <a:t>LIB </a:t>
            </a:r>
            <a:r>
              <a:rPr lang="ja-JP" altLang="en-US" dirty="0" smtClean="0"/>
              <a:t>や </a:t>
            </a:r>
            <a:r>
              <a:rPr lang="en-US" altLang="ja-JP" dirty="0" smtClean="0"/>
              <a:t>DLL </a:t>
            </a:r>
            <a:r>
              <a:rPr lang="ja-JP" altLang="en-US" dirty="0" smtClean="0"/>
              <a:t>などオブジェクトとして提供できない</a:t>
            </a:r>
            <a:r>
              <a:rPr lang="en-US" altLang="ja-JP" dirty="0" smtClean="0"/>
              <a:t/>
            </a:r>
            <a:br>
              <a:rPr lang="en-US" altLang="ja-JP" dirty="0" smtClean="0"/>
            </a:br>
            <a:r>
              <a:rPr lang="ja-JP" altLang="en-US" dirty="0" smtClean="0"/>
              <a:t>オブジェクトとしてはコンパイル時に確定するためヘッダ群を提供する必要がある</a:t>
            </a:r>
          </a:p>
          <a:p>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endParaRPr kumimoji="1" lang="ja-JP" altLang="en-US" dirty="0"/>
          </a:p>
        </p:txBody>
      </p:sp>
      <p:sp>
        <p:nvSpPr>
          <p:cNvPr id="5" name="テキスト プレースホルダ 4"/>
          <p:cNvSpPr>
            <a:spLocks noGrp="1"/>
          </p:cNvSpPr>
          <p:nvPr>
            <p:ph type="body" idx="1"/>
          </p:nvPr>
        </p:nvSpPr>
        <p:spPr/>
        <p:txBody>
          <a:bodyPr/>
          <a:lstStyle/>
          <a:p>
            <a:r>
              <a:rPr lang="ja-JP" altLang="en-US" dirty="0" smtClean="0"/>
              <a:t>対象レベル：１クマー</a:t>
            </a:r>
            <a:r>
              <a:rPr lang="en-US" altLang="ja-JP" dirty="0" smtClean="0"/>
              <a:t/>
            </a:r>
            <a:br>
              <a:rPr lang="en-US" altLang="ja-JP" dirty="0" smtClean="0"/>
            </a:br>
            <a:r>
              <a:rPr lang="en-US" altLang="ja-JP" dirty="0" smtClean="0"/>
              <a:t>&gt; </a:t>
            </a:r>
            <a:r>
              <a:rPr lang="ja-JP" altLang="en-US" dirty="0" smtClean="0"/>
              <a:t>テーマに対しての基礎知識もない方向け</a:t>
            </a:r>
            <a:r>
              <a:rPr lang="en-US" altLang="ja-JP" dirty="0" smtClean="0"/>
              <a:t/>
            </a:r>
            <a:br>
              <a:rPr lang="en-US" altLang="ja-JP" dirty="0" smtClean="0"/>
            </a:br>
            <a:r>
              <a:rPr lang="en-US" altLang="ja-JP" dirty="0" smtClean="0"/>
              <a:t>&gt; </a:t>
            </a:r>
            <a:r>
              <a:rPr lang="ja-JP" altLang="en-US" dirty="0" smtClean="0"/>
              <a:t>これから取り組んでみる方向け</a:t>
            </a:r>
          </a:p>
          <a:p>
            <a:endParaRPr lang="ja-JP" altLang="en-US" dirty="0" smtClean="0"/>
          </a:p>
          <a:p>
            <a:r>
              <a:rPr lang="ja-JP" altLang="en-US" dirty="0" smtClean="0"/>
              <a:t>処理系：</a:t>
            </a:r>
            <a:r>
              <a:rPr lang="en-US" altLang="ja-JP" dirty="0" smtClean="0"/>
              <a:t>Windows XPsp2 / VC++6sp6, VC++.NET2003sp1</a:t>
            </a:r>
          </a:p>
          <a:p>
            <a:endParaRPr lang="en-US" altLang="ja-JP" dirty="0" smtClean="0"/>
          </a:p>
          <a:p>
            <a:r>
              <a:rPr lang="ja-JP" altLang="en-US" dirty="0" smtClean="0"/>
              <a:t>肴：</a:t>
            </a:r>
            <a:r>
              <a:rPr lang="en-US" altLang="ja-JP" dirty="0" smtClean="0"/>
              <a:t>WTL</a:t>
            </a:r>
          </a:p>
          <a:p>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次なるステップの紹介</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template </a:t>
            </a:r>
            <a:r>
              <a:rPr lang="ja-JP" altLang="en-US" dirty="0" smtClean="0"/>
              <a:t>の特殊化</a:t>
            </a:r>
            <a:r>
              <a:rPr lang="en-US" altLang="ja-JP" dirty="0" smtClean="0"/>
              <a:t/>
            </a:r>
            <a:br>
              <a:rPr lang="en-US" altLang="ja-JP" dirty="0" smtClean="0"/>
            </a:br>
            <a:r>
              <a:rPr lang="ja-JP" altLang="en-US" dirty="0" smtClean="0"/>
              <a:t>ある特定の</a:t>
            </a:r>
            <a:r>
              <a:rPr lang="en-US" altLang="ja-JP" dirty="0" smtClean="0"/>
              <a:t> template </a:t>
            </a:r>
            <a:r>
              <a:rPr lang="ja-JP" altLang="en-US" dirty="0" smtClean="0"/>
              <a:t>引数のときに処理を変更できる</a:t>
            </a:r>
            <a:r>
              <a:rPr lang="en-US" altLang="ja-JP" dirty="0" smtClean="0"/>
              <a:t/>
            </a:r>
            <a:br>
              <a:rPr lang="en-US" altLang="ja-JP" dirty="0" smtClean="0"/>
            </a:br>
            <a:endParaRPr kumimoji="1" lang="en-US" altLang="ja-JP" dirty="0" smtClean="0"/>
          </a:p>
          <a:p>
            <a:r>
              <a:rPr kumimoji="1" lang="en-US" altLang="ja-JP" dirty="0" smtClean="0"/>
              <a:t>template </a:t>
            </a:r>
            <a:r>
              <a:rPr kumimoji="1" lang="ja-JP" altLang="en-US" dirty="0" smtClean="0"/>
              <a:t>クラスの継承</a:t>
            </a:r>
            <a:r>
              <a:rPr lang="en-US" altLang="ja-JP" dirty="0" smtClean="0"/>
              <a:t/>
            </a:r>
            <a:br>
              <a:rPr lang="en-US" altLang="ja-JP" dirty="0" smtClean="0"/>
            </a:br>
            <a:r>
              <a:rPr lang="ja-JP" altLang="en-US" dirty="0" smtClean="0"/>
              <a:t>→仮想関数のような仕組みをテンプレートで表現できる</a:t>
            </a:r>
            <a:r>
              <a:rPr lang="en-US" altLang="ja-JP" dirty="0" smtClean="0"/>
              <a:t/>
            </a:r>
            <a:br>
              <a:rPr lang="en-US" altLang="ja-JP" dirty="0" smtClean="0"/>
            </a:br>
            <a:r>
              <a:rPr lang="ja-JP" altLang="en-US" dirty="0" smtClean="0"/>
              <a:t>→</a:t>
            </a:r>
            <a:r>
              <a:rPr lang="en-US" altLang="ja-JP" sz="2800" b="1" dirty="0" smtClean="0">
                <a:latin typeface="ＭＳ ゴシック" pitchFamily="49" charset="-128"/>
                <a:ea typeface="ＭＳ ゴシック" pitchFamily="49" charset="-128"/>
              </a:rPr>
              <a:t>WTL:  T* </a:t>
            </a:r>
            <a:r>
              <a:rPr lang="en-US" altLang="ja-JP" sz="2800" b="1" dirty="0" err="1" smtClean="0">
                <a:latin typeface="ＭＳ ゴシック" pitchFamily="49" charset="-128"/>
                <a:ea typeface="ＭＳ ゴシック" pitchFamily="49" charset="-128"/>
              </a:rPr>
              <a:t>pT</a:t>
            </a:r>
            <a:r>
              <a:rPr lang="en-US" altLang="ja-JP" sz="2800" b="1" dirty="0" smtClean="0">
                <a:latin typeface="ＭＳ ゴシック" pitchFamily="49" charset="-128"/>
                <a:ea typeface="ＭＳ ゴシック" pitchFamily="49" charset="-128"/>
              </a:rPr>
              <a:t> = </a:t>
            </a:r>
            <a:r>
              <a:rPr lang="en-US" altLang="ja-JP" sz="2800" b="1" dirty="0" err="1" smtClean="0">
                <a:latin typeface="ＭＳ ゴシック" pitchFamily="49" charset="-128"/>
                <a:ea typeface="ＭＳ ゴシック" pitchFamily="49" charset="-128"/>
              </a:rPr>
              <a:t>static_cast</a:t>
            </a:r>
            <a:r>
              <a:rPr lang="en-US" altLang="ja-JP" sz="2800" b="1" dirty="0" smtClean="0">
                <a:latin typeface="ＭＳ ゴシック" pitchFamily="49" charset="-128"/>
                <a:ea typeface="ＭＳ ゴシック" pitchFamily="49" charset="-128"/>
              </a:rPr>
              <a:t>&lt;T*&gt;(this);</a:t>
            </a:r>
            <a:endParaRPr kumimoji="1"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r>
              <a:rPr lang="en-US" altLang="ja-JP" dirty="0" smtClean="0"/>
              <a:t>template </a:t>
            </a:r>
            <a:r>
              <a:rPr lang="ja-JP" altLang="en-US" dirty="0" smtClean="0"/>
              <a:t>の概念は</a:t>
            </a:r>
            <a:r>
              <a:rPr lang="en-US" altLang="ja-JP" dirty="0" smtClean="0"/>
              <a:t/>
            </a:r>
            <a:br>
              <a:rPr lang="en-US" altLang="ja-JP" dirty="0" smtClean="0"/>
            </a:br>
            <a:r>
              <a:rPr lang="ja-JP" altLang="en-US" dirty="0" smtClean="0"/>
              <a:t>ビジネス文書のテンプレートと同じ</a:t>
            </a:r>
            <a:endParaRPr lang="en-US" altLang="ja-JP" dirty="0" smtClean="0"/>
          </a:p>
          <a:p>
            <a:endParaRPr kumimoji="1" lang="en-US" altLang="ja-JP" dirty="0" smtClean="0"/>
          </a:p>
          <a:p>
            <a:r>
              <a:rPr lang="ja-JP" altLang="en-US" dirty="0" smtClean="0"/>
              <a:t>規定のフォーマットがあって、使用するときに主題となるものをあてはめることで完成</a:t>
            </a:r>
            <a:endParaRPr lang="en-US" altLang="ja-JP" dirty="0" smtClean="0"/>
          </a:p>
          <a:p>
            <a:endParaRPr kumimoji="1"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endParaRPr kumimoji="1" lang="ja-JP" altLang="en-US"/>
          </a:p>
        </p:txBody>
      </p:sp>
      <p:sp>
        <p:nvSpPr>
          <p:cNvPr id="5" name="テキスト プレースホルダ 4"/>
          <p:cNvSpPr>
            <a:spLocks noGrp="1"/>
          </p:cNvSpPr>
          <p:nvPr>
            <p:ph type="body" idx="1"/>
          </p:nvPr>
        </p:nvSpPr>
        <p:spPr/>
        <p:txBody>
          <a:bodyPr/>
          <a:lstStyle/>
          <a:p>
            <a:pPr>
              <a:buNone/>
            </a:pPr>
            <a:r>
              <a:rPr lang="ja-JP" altLang="en-US" dirty="0" smtClean="0"/>
              <a:t>　 たとえば、ある </a:t>
            </a:r>
            <a:r>
              <a:rPr lang="en-US" altLang="ja-JP" dirty="0" smtClean="0"/>
              <a:t>2 </a:t>
            </a:r>
            <a:r>
              <a:rPr lang="ja-JP" altLang="en-US" dirty="0" err="1" smtClean="0"/>
              <a:t>つの</a:t>
            </a:r>
            <a:r>
              <a:rPr lang="ja-JP" altLang="en-US" dirty="0" smtClean="0"/>
              <a:t>同じ型の変数同士の値を交換する関数 </a:t>
            </a:r>
            <a:r>
              <a:rPr lang="en-US" altLang="ja-JP" dirty="0" smtClean="0"/>
              <a:t>Swap </a:t>
            </a:r>
            <a:r>
              <a:rPr lang="ja-JP" altLang="en-US" dirty="0" smtClean="0"/>
              <a:t>を考えてみる</a:t>
            </a:r>
          </a:p>
          <a:p>
            <a:pPr>
              <a:buNone/>
            </a:pPr>
            <a:r>
              <a:rPr lang="en-US" altLang="ja-JP" sz="2400" dirty="0" smtClean="0"/>
              <a:t>【 </a:t>
            </a:r>
            <a:r>
              <a:rPr lang="en-US" altLang="ja-JP" sz="2400" dirty="0" err="1" smtClean="0"/>
              <a:t>int</a:t>
            </a:r>
            <a:r>
              <a:rPr lang="en-US" altLang="ja-JP" sz="2400" dirty="0" smtClean="0"/>
              <a:t> </a:t>
            </a:r>
            <a:r>
              <a:rPr lang="ja-JP" altLang="en-US" sz="2400" dirty="0" smtClean="0"/>
              <a:t>型の場合</a:t>
            </a:r>
            <a:r>
              <a:rPr lang="en-US" altLang="ja-JP" sz="2400" dirty="0" smtClean="0"/>
              <a:t>】</a:t>
            </a:r>
            <a:endParaRPr lang="ja-JP" altLang="en-US" sz="2400" dirty="0" smtClean="0"/>
          </a:p>
          <a:p>
            <a:pPr>
              <a:buNone/>
            </a:pPr>
            <a:r>
              <a:rPr lang="en-US" altLang="ja-JP" sz="2400" dirty="0" smtClean="0"/>
              <a:t>void Swap( </a:t>
            </a:r>
            <a:r>
              <a:rPr lang="en-US" altLang="ja-JP" sz="2400" dirty="0" err="1" smtClean="0"/>
              <a:t>int</a:t>
            </a:r>
            <a:r>
              <a:rPr lang="en-US" altLang="ja-JP" sz="2400" dirty="0" smtClean="0"/>
              <a:t>&amp; a, </a:t>
            </a:r>
            <a:r>
              <a:rPr lang="en-US" altLang="ja-JP" sz="2400" dirty="0" err="1" smtClean="0"/>
              <a:t>int</a:t>
            </a:r>
            <a:r>
              <a:rPr lang="en-US" altLang="ja-JP" sz="2400" dirty="0" smtClean="0"/>
              <a:t>&amp; b ) {</a:t>
            </a:r>
          </a:p>
          <a:p>
            <a:pPr>
              <a:buNone/>
            </a:pPr>
            <a:r>
              <a:rPr lang="en-US" altLang="ja-JP" sz="2400" dirty="0" smtClean="0"/>
              <a:t>	</a:t>
            </a:r>
            <a:r>
              <a:rPr lang="en-US" altLang="ja-JP" sz="2400" dirty="0" err="1" smtClean="0"/>
              <a:t>int</a:t>
            </a:r>
            <a:r>
              <a:rPr lang="en-US" altLang="ja-JP" sz="2400" dirty="0" smtClean="0"/>
              <a:t> </a:t>
            </a:r>
            <a:r>
              <a:rPr lang="en-US" altLang="ja-JP" sz="2400" dirty="0" err="1" smtClean="0"/>
              <a:t>tmp</a:t>
            </a:r>
            <a:r>
              <a:rPr lang="en-US" altLang="ja-JP" sz="2400" dirty="0" smtClean="0"/>
              <a:t> = a;  a = b;  b = </a:t>
            </a:r>
            <a:r>
              <a:rPr lang="en-US" altLang="ja-JP" sz="2400" dirty="0" err="1" smtClean="0"/>
              <a:t>tmp</a:t>
            </a:r>
            <a:r>
              <a:rPr lang="en-US" altLang="ja-JP" sz="2400" dirty="0" smtClean="0"/>
              <a:t>;</a:t>
            </a:r>
          </a:p>
          <a:p>
            <a:pPr>
              <a:buNone/>
            </a:pPr>
            <a:r>
              <a:rPr lang="en-US" altLang="ja-JP" sz="2400" dirty="0" smtClean="0"/>
              <a:t>}</a:t>
            </a:r>
          </a:p>
        </p:txBody>
      </p:sp>
      <p:sp>
        <p:nvSpPr>
          <p:cNvPr id="7" name="テキスト ボックス 6"/>
          <p:cNvSpPr txBox="1"/>
          <p:nvPr/>
        </p:nvSpPr>
        <p:spPr>
          <a:xfrm>
            <a:off x="500034" y="4143380"/>
            <a:ext cx="6929486" cy="1569660"/>
          </a:xfrm>
          <a:prstGeom prst="rect">
            <a:avLst/>
          </a:prstGeom>
          <a:noFill/>
          <a:ln>
            <a:solidFill>
              <a:schemeClr val="tx1"/>
            </a:solidFill>
          </a:ln>
        </p:spPr>
        <p:txBody>
          <a:bodyPr wrap="square" rtlCol="0">
            <a:spAutoFit/>
          </a:bodyPr>
          <a:lstStyle/>
          <a:p>
            <a:pPr>
              <a:buNone/>
            </a:pPr>
            <a:r>
              <a:rPr lang="en-US" altLang="ja-JP" sz="2400" dirty="0" err="1" smtClean="0">
                <a:latin typeface="+mn-lt"/>
              </a:rPr>
              <a:t>int</a:t>
            </a:r>
            <a:r>
              <a:rPr lang="en-US" altLang="ja-JP" sz="2400" dirty="0" smtClean="0">
                <a:latin typeface="+mn-lt"/>
              </a:rPr>
              <a:t> main() {</a:t>
            </a:r>
          </a:p>
          <a:p>
            <a:pPr>
              <a:buNone/>
            </a:pPr>
            <a:r>
              <a:rPr lang="ja-JP" altLang="en-US" sz="2400" dirty="0" smtClean="0">
                <a:latin typeface="+mn-lt"/>
              </a:rPr>
              <a:t>　　</a:t>
            </a:r>
            <a:r>
              <a:rPr lang="en-US" altLang="ja-JP" sz="2400" dirty="0" err="1" smtClean="0">
                <a:latin typeface="+mn-lt"/>
              </a:rPr>
              <a:t>int</a:t>
            </a:r>
            <a:r>
              <a:rPr lang="en-US" altLang="ja-JP" sz="2400" dirty="0" smtClean="0">
                <a:latin typeface="+mn-lt"/>
              </a:rPr>
              <a:t> a = 1, b = 3;  Swap( a, b );</a:t>
            </a:r>
          </a:p>
          <a:p>
            <a:pPr>
              <a:buNone/>
            </a:pPr>
            <a:r>
              <a:rPr lang="ja-JP" altLang="en-US" sz="2400" dirty="0" smtClean="0"/>
              <a:t>　　</a:t>
            </a:r>
            <a:r>
              <a:rPr lang="en-US" altLang="ja-JP" sz="2400" dirty="0" err="1" smtClean="0">
                <a:latin typeface="+mn-lt"/>
              </a:rPr>
              <a:t>cout</a:t>
            </a:r>
            <a:r>
              <a:rPr lang="en-US" altLang="ja-JP" sz="2400" dirty="0" smtClean="0">
                <a:latin typeface="+mn-lt"/>
              </a:rPr>
              <a:t> &lt;&lt; “a = ” &lt;&lt; a &lt;&lt; “, b = ” &lt;&lt; b &lt;&lt; </a:t>
            </a:r>
            <a:r>
              <a:rPr lang="en-US" altLang="ja-JP" sz="2400" dirty="0" err="1" smtClean="0">
                <a:latin typeface="+mn-lt"/>
              </a:rPr>
              <a:t>endl</a:t>
            </a:r>
            <a:r>
              <a:rPr lang="en-US" altLang="ja-JP" sz="2400" dirty="0" smtClean="0">
                <a:latin typeface="+mn-lt"/>
              </a:rPr>
              <a:t>;</a:t>
            </a:r>
          </a:p>
          <a:p>
            <a:pPr>
              <a:buNone/>
            </a:pPr>
            <a:r>
              <a:rPr lang="en-US" altLang="ja-JP" sz="2400" dirty="0" smtClean="0">
                <a:latin typeface="+mn-lt"/>
              </a:rPr>
              <a:t>}</a:t>
            </a:r>
            <a:r>
              <a:rPr lang="ja-JP" altLang="en-US" sz="2400" dirty="0" smtClean="0"/>
              <a:t>    </a:t>
            </a:r>
            <a:r>
              <a:rPr lang="en-US" altLang="ja-JP" sz="2400" dirty="0" smtClean="0">
                <a:latin typeface="+mn-lt"/>
              </a:rPr>
              <a:t>// a = 3, b = 1</a:t>
            </a:r>
            <a:endParaRPr kumimoji="1" lang="ja-JP" altLang="en-US" sz="2400" dirty="0">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pPr>
              <a:buNone/>
            </a:pPr>
            <a:r>
              <a:rPr lang="en-US" altLang="ja-JP" sz="2400" dirty="0" smtClean="0"/>
              <a:t>【 double </a:t>
            </a:r>
            <a:r>
              <a:rPr lang="ja-JP" altLang="en-US" sz="2400" dirty="0" smtClean="0"/>
              <a:t>型の場合</a:t>
            </a:r>
            <a:r>
              <a:rPr lang="en-US" altLang="ja-JP" sz="2400" dirty="0" smtClean="0"/>
              <a:t>】</a:t>
            </a:r>
          </a:p>
          <a:p>
            <a:pPr>
              <a:buNone/>
            </a:pPr>
            <a:r>
              <a:rPr lang="en-US" altLang="ja-JP" sz="2400" dirty="0" smtClean="0"/>
              <a:t>void Swap( double&amp; a, double&amp; b )</a:t>
            </a:r>
          </a:p>
          <a:p>
            <a:pPr>
              <a:buNone/>
            </a:pPr>
            <a:r>
              <a:rPr lang="en-US" altLang="ja-JP" sz="2400" dirty="0" smtClean="0"/>
              <a:t>{</a:t>
            </a:r>
          </a:p>
          <a:p>
            <a:pPr>
              <a:buNone/>
            </a:pPr>
            <a:r>
              <a:rPr lang="en-US" altLang="ja-JP" sz="2400" dirty="0" smtClean="0"/>
              <a:t>	double </a:t>
            </a:r>
            <a:r>
              <a:rPr lang="en-US" altLang="ja-JP" sz="2400" dirty="0" err="1" smtClean="0"/>
              <a:t>tmp</a:t>
            </a:r>
            <a:r>
              <a:rPr lang="en-US" altLang="ja-JP" sz="2400" dirty="0" smtClean="0"/>
              <a:t> = a;  a = b;  b = </a:t>
            </a:r>
            <a:r>
              <a:rPr lang="en-US" altLang="ja-JP" sz="2400" dirty="0" err="1" smtClean="0"/>
              <a:t>tmp</a:t>
            </a:r>
            <a:r>
              <a:rPr lang="en-US" altLang="ja-JP" sz="2400" dirty="0" smtClean="0"/>
              <a:t>;</a:t>
            </a:r>
          </a:p>
          <a:p>
            <a:pPr>
              <a:buNone/>
            </a:pPr>
            <a:r>
              <a:rPr lang="en-US" altLang="ja-JP" sz="2400" dirty="0" smtClean="0"/>
              <a:t>}</a:t>
            </a:r>
          </a:p>
          <a:p>
            <a:pPr>
              <a:buNone/>
            </a:pPr>
            <a:endParaRPr lang="en-US" altLang="ja-JP" sz="2400" dirty="0" smtClean="0"/>
          </a:p>
          <a:p>
            <a:pPr>
              <a:buNone/>
            </a:pPr>
            <a:r>
              <a:rPr lang="en-US" altLang="ja-JP" sz="2400" dirty="0" smtClean="0"/>
              <a:t>【 string </a:t>
            </a:r>
            <a:r>
              <a:rPr lang="ja-JP" altLang="en-US" sz="2400" dirty="0" smtClean="0"/>
              <a:t>型の場合</a:t>
            </a:r>
            <a:r>
              <a:rPr lang="en-US" altLang="ja-JP" sz="2400" dirty="0" smtClean="0"/>
              <a:t>】</a:t>
            </a:r>
          </a:p>
          <a:p>
            <a:pPr>
              <a:buNone/>
            </a:pPr>
            <a:r>
              <a:rPr lang="en-US" altLang="ja-JP" sz="2400" dirty="0" smtClean="0"/>
              <a:t>void Swap( string&amp; a, string&amp; b )</a:t>
            </a:r>
          </a:p>
          <a:p>
            <a:pPr>
              <a:buNone/>
            </a:pPr>
            <a:r>
              <a:rPr lang="en-US" altLang="ja-JP" sz="2400" dirty="0" smtClean="0"/>
              <a:t>{</a:t>
            </a:r>
          </a:p>
          <a:p>
            <a:pPr>
              <a:buNone/>
            </a:pPr>
            <a:r>
              <a:rPr lang="en-US" altLang="ja-JP" sz="2400" dirty="0" smtClean="0"/>
              <a:t>	string </a:t>
            </a:r>
            <a:r>
              <a:rPr lang="en-US" altLang="ja-JP" sz="2400" dirty="0" err="1" smtClean="0"/>
              <a:t>tmp</a:t>
            </a:r>
            <a:r>
              <a:rPr lang="en-US" altLang="ja-JP" sz="2400" dirty="0" smtClean="0"/>
              <a:t> = a;  a = b;  b = </a:t>
            </a:r>
            <a:r>
              <a:rPr lang="en-US" altLang="ja-JP" sz="2400" dirty="0" err="1" smtClean="0"/>
              <a:t>tmp</a:t>
            </a:r>
            <a:r>
              <a:rPr lang="en-US" altLang="ja-JP" sz="2400" dirty="0" smtClean="0"/>
              <a:t>;</a:t>
            </a:r>
          </a:p>
          <a:p>
            <a:pPr>
              <a:buNone/>
            </a:pPr>
            <a:r>
              <a:rPr lang="en-US" altLang="ja-JP" sz="2400" dirty="0" smtClean="0"/>
              <a:t>}</a:t>
            </a:r>
            <a:endParaRPr kumimoji="1" lang="ja-JP" alt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テキスト プレースホルダ 2"/>
          <p:cNvSpPr>
            <a:spLocks noGrp="1"/>
          </p:cNvSpPr>
          <p:nvPr>
            <p:ph type="body" idx="1"/>
          </p:nvPr>
        </p:nvSpPr>
        <p:spPr>
          <a:xfrm>
            <a:off x="457200" y="1052513"/>
            <a:ext cx="8229600" cy="1162041"/>
          </a:xfrm>
        </p:spPr>
        <p:txBody>
          <a:bodyPr/>
          <a:lstStyle/>
          <a:p>
            <a:r>
              <a:rPr kumimoji="1" lang="ja-JP" altLang="en-US" dirty="0" smtClean="0"/>
              <a:t>型が増えるごとに関数も増やさないと！</a:t>
            </a:r>
            <a:endParaRPr kumimoji="1" lang="en-US" altLang="ja-JP" dirty="0" smtClean="0"/>
          </a:p>
          <a:p>
            <a:r>
              <a:rPr lang="ja-JP" altLang="en-US" dirty="0" smtClean="0"/>
              <a:t>アルゴリズムを変えると全部直さないと！</a:t>
            </a:r>
            <a:endParaRPr lang="en-US" altLang="ja-JP" dirty="0" smtClean="0"/>
          </a:p>
        </p:txBody>
      </p:sp>
      <p:sp>
        <p:nvSpPr>
          <p:cNvPr id="4" name="下矢印 3"/>
          <p:cNvSpPr/>
          <p:nvPr/>
        </p:nvSpPr>
        <p:spPr>
          <a:xfrm>
            <a:off x="3071802" y="2214554"/>
            <a:ext cx="2714644"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下矢印 4"/>
          <p:cNvSpPr/>
          <p:nvPr/>
        </p:nvSpPr>
        <p:spPr>
          <a:xfrm>
            <a:off x="3071802" y="3929066"/>
            <a:ext cx="2714644"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プレースホルダ 2"/>
          <p:cNvSpPr txBox="1">
            <a:spLocks/>
          </p:cNvSpPr>
          <p:nvPr/>
        </p:nvSpPr>
        <p:spPr bwMode="auto">
          <a:xfrm>
            <a:off x="500034" y="2857496"/>
            <a:ext cx="8229600" cy="116204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spcBef>
                <a:spcPct val="20000"/>
              </a:spcBef>
              <a:buFontTx/>
              <a:buChar char="•"/>
            </a:pPr>
            <a:r>
              <a:rPr lang="ja-JP" altLang="en-US" sz="3200" kern="0" dirty="0" smtClean="0">
                <a:latin typeface="+mn-lt"/>
                <a:ea typeface="+mn-ea"/>
              </a:rPr>
              <a:t>変化しているのは、</a:t>
            </a:r>
            <a:r>
              <a:rPr lang="en-US" altLang="ja-JP" sz="3200" kern="0" dirty="0" err="1" smtClean="0">
                <a:latin typeface="+mn-lt"/>
                <a:ea typeface="+mn-ea"/>
              </a:rPr>
              <a:t>int</a:t>
            </a:r>
            <a:r>
              <a:rPr lang="en-US" altLang="ja-JP" sz="3200" kern="0" dirty="0" smtClean="0">
                <a:latin typeface="+mn-lt"/>
                <a:ea typeface="+mn-ea"/>
              </a:rPr>
              <a:t> </a:t>
            </a:r>
            <a:r>
              <a:rPr lang="ja-JP" altLang="en-US" sz="3200" kern="0" dirty="0" smtClean="0">
                <a:latin typeface="+mn-lt"/>
                <a:ea typeface="+mn-ea"/>
              </a:rPr>
              <a:t>だったり、</a:t>
            </a:r>
            <a:r>
              <a:rPr lang="en-US" altLang="ja-JP" sz="3200" kern="0" dirty="0" smtClean="0">
                <a:latin typeface="+mn-lt"/>
                <a:ea typeface="+mn-ea"/>
              </a:rPr>
              <a:t>double </a:t>
            </a:r>
            <a:br>
              <a:rPr lang="en-US" altLang="ja-JP" sz="3200" kern="0" dirty="0" smtClean="0">
                <a:latin typeface="+mn-lt"/>
                <a:ea typeface="+mn-ea"/>
              </a:rPr>
            </a:br>
            <a:r>
              <a:rPr lang="ja-JP" altLang="en-US" sz="3200" kern="0" dirty="0" smtClean="0">
                <a:latin typeface="+mn-lt"/>
                <a:ea typeface="+mn-ea"/>
              </a:rPr>
              <a:t>だったり、</a:t>
            </a:r>
            <a:r>
              <a:rPr lang="en-US" altLang="ja-JP" sz="3200" kern="0" dirty="0" smtClean="0">
                <a:latin typeface="+mn-lt"/>
                <a:ea typeface="+mn-ea"/>
              </a:rPr>
              <a:t>string </a:t>
            </a:r>
            <a:r>
              <a:rPr lang="ja-JP" altLang="en-US" sz="3200" kern="0" dirty="0" err="1" smtClean="0">
                <a:latin typeface="+mn-lt"/>
                <a:ea typeface="+mn-ea"/>
              </a:rPr>
              <a:t>だっ</a:t>
            </a:r>
            <a:r>
              <a:rPr lang="ja-JP" altLang="en-US" sz="3200" kern="0" dirty="0" smtClean="0">
                <a:latin typeface="+mn-lt"/>
                <a:ea typeface="+mn-ea"/>
              </a:rPr>
              <a:t>たりと型のみ</a:t>
            </a:r>
            <a:endParaRPr kumimoji="1" lang="en-US" altLang="ja-JP" sz="32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8" name="テキスト プレースホルダ 2"/>
          <p:cNvSpPr txBox="1">
            <a:spLocks/>
          </p:cNvSpPr>
          <p:nvPr/>
        </p:nvSpPr>
        <p:spPr bwMode="auto">
          <a:xfrm>
            <a:off x="428596" y="4643446"/>
            <a:ext cx="8229600" cy="116204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spcBef>
                <a:spcPct val="20000"/>
              </a:spcBef>
              <a:buFontTx/>
              <a:buChar char="•"/>
            </a:pPr>
            <a:r>
              <a:rPr lang="ja-JP" altLang="en-US" sz="3200" kern="0" dirty="0" smtClean="0">
                <a:latin typeface="+mn-lt"/>
                <a:ea typeface="+mn-ea"/>
              </a:rPr>
              <a:t>アルゴリズムは決まっている</a:t>
            </a:r>
          </a:p>
          <a:p>
            <a:pPr marL="342900" lvl="0" indent="-342900">
              <a:spcBef>
                <a:spcPct val="20000"/>
              </a:spcBef>
              <a:buFontTx/>
              <a:buChar char="•"/>
            </a:pPr>
            <a:r>
              <a:rPr lang="ja-JP" altLang="en-US" sz="3200" kern="0" dirty="0" smtClean="0">
                <a:latin typeface="+mn-lt"/>
                <a:ea typeface="+mn-ea"/>
              </a:rPr>
              <a:t>使用する型はあとから決めればよい</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par>
                          <p:cTn id="20" fill="hold">
                            <p:stCondLst>
                              <p:cond delay="1000"/>
                            </p:stCondLst>
                            <p:childTnLst>
                              <p:par>
                                <p:cTn id="21" presetID="1"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r>
              <a:rPr lang="ja-JP" altLang="en-US" dirty="0" smtClean="0"/>
              <a:t>関数名の前に </a:t>
            </a:r>
            <a:r>
              <a:rPr lang="en-US" altLang="ja-JP" dirty="0" smtClean="0"/>
              <a:t>template&lt; </a:t>
            </a:r>
            <a:r>
              <a:rPr lang="en-US" altLang="ja-JP" dirty="0" err="1" smtClean="0"/>
              <a:t>typename</a:t>
            </a:r>
            <a:r>
              <a:rPr lang="en-US" altLang="ja-JP" dirty="0" smtClean="0"/>
              <a:t> T &gt; </a:t>
            </a:r>
            <a:r>
              <a:rPr lang="ja-JP" altLang="en-US" dirty="0" smtClean="0"/>
              <a:t>を追加</a:t>
            </a:r>
            <a:endParaRPr lang="en-US" altLang="ja-JP" dirty="0" smtClean="0"/>
          </a:p>
          <a:p>
            <a:r>
              <a:rPr lang="ja-JP" altLang="en-US" dirty="0" smtClean="0"/>
              <a:t>今まで </a:t>
            </a:r>
            <a:r>
              <a:rPr lang="en-US" altLang="ja-JP" dirty="0" err="1" smtClean="0"/>
              <a:t>int</a:t>
            </a:r>
            <a:r>
              <a:rPr lang="en-US" altLang="ja-JP" dirty="0" smtClean="0"/>
              <a:t> </a:t>
            </a:r>
            <a:r>
              <a:rPr lang="ja-JP" altLang="en-US" dirty="0" smtClean="0"/>
              <a:t>などといった型名があった場所を </a:t>
            </a:r>
            <a:r>
              <a:rPr lang="en-US" altLang="ja-JP" dirty="0" smtClean="0"/>
              <a:t>T </a:t>
            </a:r>
            <a:r>
              <a:rPr lang="ja-JP" altLang="en-US" dirty="0" smtClean="0"/>
              <a:t>に置き換える</a:t>
            </a:r>
            <a:endParaRPr lang="en-US" altLang="ja-JP" dirty="0" smtClean="0"/>
          </a:p>
          <a:p>
            <a:pPr>
              <a:buNone/>
            </a:pPr>
            <a:endParaRPr lang="fr-FR" altLang="ja-JP" sz="2400" dirty="0" smtClean="0"/>
          </a:p>
          <a:p>
            <a:pPr>
              <a:buNone/>
            </a:pPr>
            <a:r>
              <a:rPr lang="fr-FR" altLang="ja-JP" sz="2400" dirty="0" smtClean="0"/>
              <a:t>template&lt; typename T &gt;</a:t>
            </a:r>
          </a:p>
          <a:p>
            <a:pPr>
              <a:buNone/>
            </a:pPr>
            <a:r>
              <a:rPr lang="fr-FR" altLang="ja-JP" sz="2400" dirty="0" smtClean="0"/>
              <a:t>void SwapT( T&amp; a, T&amp; b )</a:t>
            </a:r>
          </a:p>
          <a:p>
            <a:pPr>
              <a:buNone/>
            </a:pPr>
            <a:r>
              <a:rPr lang="fr-FR" altLang="ja-JP" sz="2400" dirty="0" smtClean="0"/>
              <a:t>{</a:t>
            </a:r>
          </a:p>
          <a:p>
            <a:pPr>
              <a:buNone/>
            </a:pPr>
            <a:r>
              <a:rPr lang="fr-FR" altLang="ja-JP" sz="2400" dirty="0" smtClean="0"/>
              <a:t>	T tmp = a;  a = b;  b = tmp;</a:t>
            </a:r>
          </a:p>
          <a:p>
            <a:pPr>
              <a:buNone/>
            </a:pPr>
            <a:r>
              <a:rPr lang="fr-FR" altLang="ja-JP" sz="2400" dirty="0" smtClean="0"/>
              <a:t>}</a:t>
            </a:r>
          </a:p>
          <a:p>
            <a:pPr>
              <a:buNone/>
            </a:pPr>
            <a:endParaRPr kumimoji="1" lang="ja-JP" alt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～コラム１～：</a:t>
            </a:r>
            <a:r>
              <a:rPr kumimoji="1" lang="en-US" altLang="ja-JP" dirty="0" smtClean="0"/>
              <a:t>2</a:t>
            </a:r>
            <a:r>
              <a:rPr kumimoji="1" lang="ja-JP" altLang="en-US" dirty="0" smtClean="0"/>
              <a:t>クマー</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template </a:t>
            </a:r>
            <a:r>
              <a:rPr kumimoji="1" lang="ja-JP" altLang="en-US" dirty="0" smtClean="0"/>
              <a:t>関数宣言での記述においては</a:t>
            </a:r>
            <a:r>
              <a:rPr lang="en-US" altLang="ja-JP" dirty="0" smtClean="0"/>
              <a:t/>
            </a:r>
            <a:br>
              <a:rPr lang="en-US" altLang="ja-JP" dirty="0" smtClean="0"/>
            </a:br>
            <a:r>
              <a:rPr lang="en-US" altLang="ja-JP" dirty="0" smtClean="0"/>
              <a:t>template&lt; </a:t>
            </a:r>
            <a:r>
              <a:rPr lang="en-US" altLang="ja-JP" dirty="0" err="1" smtClean="0"/>
              <a:t>typename</a:t>
            </a:r>
            <a:r>
              <a:rPr lang="en-US" altLang="ja-JP" dirty="0" smtClean="0"/>
              <a:t> T &gt;</a:t>
            </a:r>
            <a:r>
              <a:rPr lang="ja-JP" altLang="en-US" dirty="0" smtClean="0"/>
              <a:t> でも</a:t>
            </a:r>
            <a:r>
              <a:rPr lang="en-US" altLang="ja-JP" dirty="0" smtClean="0"/>
              <a:t/>
            </a:r>
            <a:br>
              <a:rPr lang="en-US" altLang="ja-JP" dirty="0" smtClean="0"/>
            </a:br>
            <a:r>
              <a:rPr lang="en-US" altLang="ja-JP" dirty="0" smtClean="0"/>
              <a:t>template&lt; class T &gt; </a:t>
            </a:r>
            <a:r>
              <a:rPr lang="ja-JP" altLang="en-US" dirty="0" smtClean="0"/>
              <a:t>でも</a:t>
            </a:r>
            <a:r>
              <a:rPr lang="en-US" altLang="ja-JP" dirty="0" smtClean="0"/>
              <a:t/>
            </a:r>
            <a:br>
              <a:rPr lang="en-US" altLang="ja-JP" dirty="0" smtClean="0"/>
            </a:br>
            <a:r>
              <a:rPr lang="ja-JP" altLang="en-US" dirty="0" smtClean="0"/>
              <a:t>どちらでもよい</a:t>
            </a:r>
            <a:endParaRPr lang="en-US" altLang="ja-JP" dirty="0" smtClean="0"/>
          </a:p>
          <a:p>
            <a:pPr>
              <a:buNone/>
            </a:pPr>
            <a:r>
              <a:rPr lang="ja-JP" altLang="en-US" dirty="0" smtClean="0"/>
              <a:t>○　</a:t>
            </a:r>
            <a:r>
              <a:rPr lang="fr-FR" altLang="ja-JP" dirty="0" smtClean="0"/>
              <a:t>template&lt; typename T &gt;</a:t>
            </a:r>
          </a:p>
          <a:p>
            <a:pPr>
              <a:buNone/>
            </a:pPr>
            <a:r>
              <a:rPr lang="ja-JP" altLang="en-US" dirty="0" smtClean="0"/>
              <a:t>　　 </a:t>
            </a:r>
            <a:r>
              <a:rPr lang="fr-FR" altLang="ja-JP" dirty="0" smtClean="0"/>
              <a:t>void SwapT( T&amp; a, T&amp; b )</a:t>
            </a:r>
          </a:p>
          <a:p>
            <a:pPr>
              <a:buNone/>
            </a:pPr>
            <a:r>
              <a:rPr lang="ja-JP" altLang="en-US" dirty="0" smtClean="0"/>
              <a:t>○　</a:t>
            </a:r>
            <a:r>
              <a:rPr lang="fr-FR" altLang="ja-JP" dirty="0" smtClean="0"/>
              <a:t>template&lt; class T &gt;</a:t>
            </a:r>
          </a:p>
          <a:p>
            <a:pPr>
              <a:buNone/>
            </a:pPr>
            <a:r>
              <a:rPr lang="ja-JP" altLang="en-US" dirty="0" smtClean="0"/>
              <a:t>　　 </a:t>
            </a:r>
            <a:r>
              <a:rPr lang="fr-FR" altLang="ja-JP" dirty="0" smtClean="0"/>
              <a:t>void SwapT( T&amp; a, T&amp; b )</a:t>
            </a:r>
          </a:p>
          <a:p>
            <a:pPr>
              <a:buNone/>
            </a:pP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～コラム２～：</a:t>
            </a:r>
            <a:r>
              <a:rPr kumimoji="1" lang="en-US" altLang="ja-JP" dirty="0" smtClean="0"/>
              <a:t>2</a:t>
            </a:r>
            <a:r>
              <a:rPr kumimoji="1" lang="ja-JP" altLang="en-US" dirty="0" smtClean="0"/>
              <a:t>クマー</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予約語 </a:t>
            </a:r>
            <a:r>
              <a:rPr lang="en-US" altLang="ja-JP" dirty="0" err="1" smtClean="0"/>
              <a:t>typename</a:t>
            </a:r>
            <a:r>
              <a:rPr lang="en-US" altLang="ja-JP" dirty="0" smtClean="0"/>
              <a:t> </a:t>
            </a:r>
            <a:r>
              <a:rPr lang="ja-JP" altLang="en-US" dirty="0" smtClean="0"/>
              <a:t>は、その識別子が型名であることを明示するキーワード</a:t>
            </a:r>
            <a:endParaRPr lang="en-US" altLang="ja-JP" dirty="0" smtClean="0"/>
          </a:p>
          <a:p>
            <a:endParaRPr lang="en-US" altLang="ja-JP" dirty="0" smtClean="0"/>
          </a:p>
          <a:p>
            <a:pPr>
              <a:buNone/>
            </a:pPr>
            <a:r>
              <a:rPr lang="en-US" altLang="ja-JP" dirty="0" smtClean="0"/>
              <a:t>template&lt; </a:t>
            </a:r>
            <a:r>
              <a:rPr lang="en-US" altLang="ja-JP" dirty="0" err="1" smtClean="0"/>
              <a:t>typename</a:t>
            </a:r>
            <a:r>
              <a:rPr lang="en-US" altLang="ja-JP" dirty="0" smtClean="0"/>
              <a:t> T &gt;</a:t>
            </a:r>
          </a:p>
          <a:p>
            <a:r>
              <a:rPr lang="ja-JP" altLang="en-US" dirty="0" smtClean="0"/>
              <a:t>このテンプレート関数で後付けする部分として、識別子 </a:t>
            </a:r>
            <a:r>
              <a:rPr lang="en-US" altLang="ja-JP" dirty="0" smtClean="0"/>
              <a:t>T </a:t>
            </a:r>
            <a:r>
              <a:rPr lang="ja-JP" altLang="en-US" dirty="0" smtClean="0"/>
              <a:t>を宣言</a:t>
            </a:r>
          </a:p>
          <a:p>
            <a:r>
              <a:rPr lang="ja-JP" altLang="en-US" dirty="0" smtClean="0"/>
              <a:t>そして、この </a:t>
            </a:r>
            <a:r>
              <a:rPr lang="en-US" altLang="ja-JP" dirty="0" smtClean="0"/>
              <a:t>T </a:t>
            </a:r>
            <a:r>
              <a:rPr lang="ja-JP" altLang="en-US" dirty="0" smtClean="0"/>
              <a:t>は型名であることをコンパイラに教える</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RAPT-説明用">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1-RAPT-説明用</Template>
  <TotalTime>199</TotalTime>
  <Words>1118</Words>
  <Application>Microsoft Office PowerPoint</Application>
  <PresentationFormat>画面に合わせる (4:3)</PresentationFormat>
  <Paragraphs>224</Paragraphs>
  <Slides>20</Slides>
  <Notes>20</Notes>
  <HiddenSlides>0</HiddenSlides>
  <MMClips>0</MMClips>
  <ScaleCrop>false</ScaleCrop>
  <HeadingPairs>
    <vt:vector size="4" baseType="variant">
      <vt:variant>
        <vt:lpstr>テーマ</vt:lpstr>
      </vt:variant>
      <vt:variant>
        <vt:i4>1</vt:i4>
      </vt:variant>
      <vt:variant>
        <vt:lpstr>スライド タイトル</vt:lpstr>
      </vt:variant>
      <vt:variant>
        <vt:i4>20</vt:i4>
      </vt:variant>
    </vt:vector>
  </HeadingPairs>
  <TitlesOfParts>
    <vt:vector size="21" baseType="lpstr">
      <vt:lpstr>1-RAPT-説明用</vt:lpstr>
      <vt:lpstr>template (C++)</vt:lpstr>
      <vt:lpstr>スライド 2</vt:lpstr>
      <vt:lpstr>スライド 3</vt:lpstr>
      <vt:lpstr>スライド 4</vt:lpstr>
      <vt:lpstr>スライド 5</vt:lpstr>
      <vt:lpstr>スライド 6</vt:lpstr>
      <vt:lpstr>スライド 7</vt:lpstr>
      <vt:lpstr>～コラム１～：2クマー</vt:lpstr>
      <vt:lpstr>～コラム２～：2クマー</vt:lpstr>
      <vt:lpstr>スライド 10</vt:lpstr>
      <vt:lpstr>スライド 11</vt:lpstr>
      <vt:lpstr>スライド 12</vt:lpstr>
      <vt:lpstr>スライド 13</vt:lpstr>
      <vt:lpstr>スライド 14</vt:lpstr>
      <vt:lpstr>スライド 15</vt:lpstr>
      <vt:lpstr>スライド 16</vt:lpstr>
      <vt:lpstr>スライド 17</vt:lpstr>
      <vt:lpstr>スライド 18</vt:lpstr>
      <vt:lpstr>スライド 19</vt:lpstr>
      <vt:lpstr>次なるステップの紹介</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山口 祐介</dc:creator>
  <cp:lastModifiedBy>localnaka</cp:lastModifiedBy>
  <cp:revision>53</cp:revision>
  <dcterms:created xsi:type="dcterms:W3CDTF">2007-10-14T11:22:09Z</dcterms:created>
  <dcterms:modified xsi:type="dcterms:W3CDTF">2008-01-07T15:47:34Z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