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9"/>
  </p:notesMasterIdLst>
  <p:sldIdLst>
    <p:sldId id="266"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302"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42" autoAdjust="0"/>
    <p:restoredTop sz="94660"/>
  </p:normalViewPr>
  <p:slideViewPr>
    <p:cSldViewPr>
      <p:cViewPr>
        <p:scale>
          <a:sx n="100" d="100"/>
          <a:sy n="100" d="100"/>
        </p:scale>
        <p:origin x="-7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741761-5959-4FE6-840A-F9CB241BB5CF}" type="doc">
      <dgm:prSet loTypeId="urn:microsoft.com/office/officeart/2005/8/layout/vProcess5" loCatId="process" qsTypeId="urn:microsoft.com/office/officeart/2005/8/quickstyle/3d4" qsCatId="3D" csTypeId="urn:microsoft.com/office/officeart/2005/8/colors/accent2_3" csCatId="accent2" phldr="1"/>
      <dgm:spPr/>
      <dgm:t>
        <a:bodyPr/>
        <a:lstStyle/>
        <a:p>
          <a:endParaRPr kumimoji="1" lang="ja-JP" altLang="en-US"/>
        </a:p>
      </dgm:t>
    </dgm:pt>
    <dgm:pt modelId="{44B1ECCE-4301-4EE7-99D8-AB21AC7C8BA3}">
      <dgm:prSet phldrT="[テキスト]"/>
      <dgm:spPr/>
      <dgm:t>
        <a:bodyPr/>
        <a:lstStyle/>
        <a:p>
          <a:r>
            <a:rPr kumimoji="1" lang="ja-JP" altLang="en-US" dirty="0" smtClean="0"/>
            <a:t>データベース</a:t>
          </a:r>
          <a:endParaRPr kumimoji="1" lang="ja-JP" altLang="en-US" dirty="0"/>
        </a:p>
      </dgm:t>
    </dgm:pt>
    <dgm:pt modelId="{AB8F436E-BF2C-4E66-B73F-1A932353EF63}" type="parTrans" cxnId="{5F854840-891A-46C0-8E82-7A8CF898B714}">
      <dgm:prSet/>
      <dgm:spPr/>
      <dgm:t>
        <a:bodyPr/>
        <a:lstStyle/>
        <a:p>
          <a:endParaRPr kumimoji="1" lang="ja-JP" altLang="en-US"/>
        </a:p>
      </dgm:t>
    </dgm:pt>
    <dgm:pt modelId="{7082106D-22C9-4DBA-90F1-0A69BA26E2E3}" type="sibTrans" cxnId="{5F854840-891A-46C0-8E82-7A8CF898B714}">
      <dgm:prSet/>
      <dgm:spPr/>
      <dgm:t>
        <a:bodyPr/>
        <a:lstStyle/>
        <a:p>
          <a:endParaRPr kumimoji="1" lang="ja-JP" altLang="en-US"/>
        </a:p>
      </dgm:t>
    </dgm:pt>
    <dgm:pt modelId="{3AF86AE8-2F92-4855-A851-CAD9DF2367E8}">
      <dgm:prSet phldrT="[テキスト]"/>
      <dgm:spPr/>
      <dgm:t>
        <a:bodyPr/>
        <a:lstStyle/>
        <a:p>
          <a:r>
            <a:rPr kumimoji="1" lang="ja-JP" altLang="en-US" dirty="0" smtClean="0"/>
            <a:t>オブジェクト</a:t>
          </a:r>
          <a:endParaRPr kumimoji="1" lang="ja-JP" altLang="en-US" dirty="0"/>
        </a:p>
      </dgm:t>
    </dgm:pt>
    <dgm:pt modelId="{DC4F22D2-0688-42E6-82F4-4BE31683188C}" type="parTrans" cxnId="{305BB7EE-19EA-4F52-AD61-A1730C084498}">
      <dgm:prSet/>
      <dgm:spPr/>
      <dgm:t>
        <a:bodyPr/>
        <a:lstStyle/>
        <a:p>
          <a:endParaRPr kumimoji="1" lang="ja-JP" altLang="en-US"/>
        </a:p>
      </dgm:t>
    </dgm:pt>
    <dgm:pt modelId="{A68E543F-D575-4599-AAAC-2BBB9E835AE4}" type="sibTrans" cxnId="{305BB7EE-19EA-4F52-AD61-A1730C084498}">
      <dgm:prSet/>
      <dgm:spPr/>
      <dgm:t>
        <a:bodyPr/>
        <a:lstStyle/>
        <a:p>
          <a:endParaRPr kumimoji="1" lang="ja-JP" altLang="en-US"/>
        </a:p>
      </dgm:t>
    </dgm:pt>
    <dgm:pt modelId="{1AD85BD9-16C1-4864-A5D8-9F0475D61566}" type="pres">
      <dgm:prSet presAssocID="{8C741761-5959-4FE6-840A-F9CB241BB5CF}" presName="outerComposite" presStyleCnt="0">
        <dgm:presLayoutVars>
          <dgm:chMax val="5"/>
          <dgm:dir/>
          <dgm:resizeHandles val="exact"/>
        </dgm:presLayoutVars>
      </dgm:prSet>
      <dgm:spPr/>
      <dgm:t>
        <a:bodyPr/>
        <a:lstStyle/>
        <a:p>
          <a:endParaRPr kumimoji="1" lang="ja-JP" altLang="en-US"/>
        </a:p>
      </dgm:t>
    </dgm:pt>
    <dgm:pt modelId="{22B1D79F-048B-4DB5-839D-5EA700CD5BC4}" type="pres">
      <dgm:prSet presAssocID="{8C741761-5959-4FE6-840A-F9CB241BB5CF}" presName="dummyMaxCanvas" presStyleCnt="0">
        <dgm:presLayoutVars/>
      </dgm:prSet>
      <dgm:spPr/>
    </dgm:pt>
    <dgm:pt modelId="{2AF75D25-EF6B-4E59-9E01-02D5CA0E733D}" type="pres">
      <dgm:prSet presAssocID="{8C741761-5959-4FE6-840A-F9CB241BB5CF}" presName="TwoNodes_1" presStyleLbl="node1" presStyleIdx="0" presStyleCnt="2" custScaleX="114155">
        <dgm:presLayoutVars>
          <dgm:bulletEnabled val="1"/>
        </dgm:presLayoutVars>
      </dgm:prSet>
      <dgm:spPr/>
      <dgm:t>
        <a:bodyPr/>
        <a:lstStyle/>
        <a:p>
          <a:endParaRPr kumimoji="1" lang="ja-JP" altLang="en-US"/>
        </a:p>
      </dgm:t>
    </dgm:pt>
    <dgm:pt modelId="{6B0885DD-808D-4DD6-819E-76AC240C330E}" type="pres">
      <dgm:prSet presAssocID="{8C741761-5959-4FE6-840A-F9CB241BB5CF}" presName="TwoNodes_2" presStyleLbl="node1" presStyleIdx="1" presStyleCnt="2" custScaleX="113144">
        <dgm:presLayoutVars>
          <dgm:bulletEnabled val="1"/>
        </dgm:presLayoutVars>
      </dgm:prSet>
      <dgm:spPr/>
      <dgm:t>
        <a:bodyPr/>
        <a:lstStyle/>
        <a:p>
          <a:endParaRPr kumimoji="1" lang="ja-JP" altLang="en-US"/>
        </a:p>
      </dgm:t>
    </dgm:pt>
    <dgm:pt modelId="{A36D945B-01A8-4107-849E-F9526CBC26C7}" type="pres">
      <dgm:prSet presAssocID="{8C741761-5959-4FE6-840A-F9CB241BB5CF}" presName="TwoConn_1-2" presStyleLbl="fgAccFollowNode1" presStyleIdx="0" presStyleCnt="1">
        <dgm:presLayoutVars>
          <dgm:bulletEnabled val="1"/>
        </dgm:presLayoutVars>
      </dgm:prSet>
      <dgm:spPr/>
      <dgm:t>
        <a:bodyPr/>
        <a:lstStyle/>
        <a:p>
          <a:endParaRPr kumimoji="1" lang="ja-JP" altLang="en-US"/>
        </a:p>
      </dgm:t>
    </dgm:pt>
    <dgm:pt modelId="{0ADFACEC-CD58-44DE-A3AC-F1DFAFDBFD3F}" type="pres">
      <dgm:prSet presAssocID="{8C741761-5959-4FE6-840A-F9CB241BB5CF}" presName="TwoNodes_1_text" presStyleLbl="node1" presStyleIdx="1" presStyleCnt="2">
        <dgm:presLayoutVars>
          <dgm:bulletEnabled val="1"/>
        </dgm:presLayoutVars>
      </dgm:prSet>
      <dgm:spPr/>
      <dgm:t>
        <a:bodyPr/>
        <a:lstStyle/>
        <a:p>
          <a:endParaRPr kumimoji="1" lang="ja-JP" altLang="en-US"/>
        </a:p>
      </dgm:t>
    </dgm:pt>
    <dgm:pt modelId="{227525F9-55BB-4B78-A913-C91682EE4D26}" type="pres">
      <dgm:prSet presAssocID="{8C741761-5959-4FE6-840A-F9CB241BB5CF}" presName="TwoNodes_2_text" presStyleLbl="node1" presStyleIdx="1" presStyleCnt="2">
        <dgm:presLayoutVars>
          <dgm:bulletEnabled val="1"/>
        </dgm:presLayoutVars>
      </dgm:prSet>
      <dgm:spPr/>
      <dgm:t>
        <a:bodyPr/>
        <a:lstStyle/>
        <a:p>
          <a:endParaRPr kumimoji="1" lang="ja-JP" altLang="en-US"/>
        </a:p>
      </dgm:t>
    </dgm:pt>
  </dgm:ptLst>
  <dgm:cxnLst>
    <dgm:cxn modelId="{B35475E4-F6FE-439C-8B99-5777543D3262}" type="presOf" srcId="{44B1ECCE-4301-4EE7-99D8-AB21AC7C8BA3}" destId="{2AF75D25-EF6B-4E59-9E01-02D5CA0E733D}" srcOrd="0" destOrd="0" presId="urn:microsoft.com/office/officeart/2005/8/layout/vProcess5"/>
    <dgm:cxn modelId="{305BB7EE-19EA-4F52-AD61-A1730C084498}" srcId="{8C741761-5959-4FE6-840A-F9CB241BB5CF}" destId="{3AF86AE8-2F92-4855-A851-CAD9DF2367E8}" srcOrd="1" destOrd="0" parTransId="{DC4F22D2-0688-42E6-82F4-4BE31683188C}" sibTransId="{A68E543F-D575-4599-AAAC-2BBB9E835AE4}"/>
    <dgm:cxn modelId="{C260728A-3648-4F55-A95D-E9494DBB88E7}" type="presOf" srcId="{8C741761-5959-4FE6-840A-F9CB241BB5CF}" destId="{1AD85BD9-16C1-4864-A5D8-9F0475D61566}" srcOrd="0" destOrd="0" presId="urn:microsoft.com/office/officeart/2005/8/layout/vProcess5"/>
    <dgm:cxn modelId="{6A40494A-084A-4C00-B10E-8E2C45E24116}" type="presOf" srcId="{3AF86AE8-2F92-4855-A851-CAD9DF2367E8}" destId="{227525F9-55BB-4B78-A913-C91682EE4D26}" srcOrd="1" destOrd="0" presId="urn:microsoft.com/office/officeart/2005/8/layout/vProcess5"/>
    <dgm:cxn modelId="{7EB3CB6F-CC52-4492-AECB-0CAEF0078927}" type="presOf" srcId="{7082106D-22C9-4DBA-90F1-0A69BA26E2E3}" destId="{A36D945B-01A8-4107-849E-F9526CBC26C7}" srcOrd="0" destOrd="0" presId="urn:microsoft.com/office/officeart/2005/8/layout/vProcess5"/>
    <dgm:cxn modelId="{184A5210-3CCA-4F1D-81A3-149A7B9400EB}" type="presOf" srcId="{44B1ECCE-4301-4EE7-99D8-AB21AC7C8BA3}" destId="{0ADFACEC-CD58-44DE-A3AC-F1DFAFDBFD3F}" srcOrd="1" destOrd="0" presId="urn:microsoft.com/office/officeart/2005/8/layout/vProcess5"/>
    <dgm:cxn modelId="{5F854840-891A-46C0-8E82-7A8CF898B714}" srcId="{8C741761-5959-4FE6-840A-F9CB241BB5CF}" destId="{44B1ECCE-4301-4EE7-99D8-AB21AC7C8BA3}" srcOrd="0" destOrd="0" parTransId="{AB8F436E-BF2C-4E66-B73F-1A932353EF63}" sibTransId="{7082106D-22C9-4DBA-90F1-0A69BA26E2E3}"/>
    <dgm:cxn modelId="{B0924393-40FF-4194-A0DD-89553BAB29C2}" type="presOf" srcId="{3AF86AE8-2F92-4855-A851-CAD9DF2367E8}" destId="{6B0885DD-808D-4DD6-819E-76AC240C330E}" srcOrd="0" destOrd="0" presId="urn:microsoft.com/office/officeart/2005/8/layout/vProcess5"/>
    <dgm:cxn modelId="{D73ECA91-62FF-4225-A1B6-4792B37E316E}" type="presParOf" srcId="{1AD85BD9-16C1-4864-A5D8-9F0475D61566}" destId="{22B1D79F-048B-4DB5-839D-5EA700CD5BC4}" srcOrd="0" destOrd="0" presId="urn:microsoft.com/office/officeart/2005/8/layout/vProcess5"/>
    <dgm:cxn modelId="{6C3D4754-0122-4B3B-84F8-17054CBD2029}" type="presParOf" srcId="{1AD85BD9-16C1-4864-A5D8-9F0475D61566}" destId="{2AF75D25-EF6B-4E59-9E01-02D5CA0E733D}" srcOrd="1" destOrd="0" presId="urn:microsoft.com/office/officeart/2005/8/layout/vProcess5"/>
    <dgm:cxn modelId="{F5023310-7A4A-4B05-B748-58E3C3FB0835}" type="presParOf" srcId="{1AD85BD9-16C1-4864-A5D8-9F0475D61566}" destId="{6B0885DD-808D-4DD6-819E-76AC240C330E}" srcOrd="2" destOrd="0" presId="urn:microsoft.com/office/officeart/2005/8/layout/vProcess5"/>
    <dgm:cxn modelId="{0447B6AE-5A9A-4EF7-80F6-731A87382D2F}" type="presParOf" srcId="{1AD85BD9-16C1-4864-A5D8-9F0475D61566}" destId="{A36D945B-01A8-4107-849E-F9526CBC26C7}" srcOrd="3" destOrd="0" presId="urn:microsoft.com/office/officeart/2005/8/layout/vProcess5"/>
    <dgm:cxn modelId="{036D341A-C830-4739-8382-69874CAA87F5}" type="presParOf" srcId="{1AD85BD9-16C1-4864-A5D8-9F0475D61566}" destId="{0ADFACEC-CD58-44DE-A3AC-F1DFAFDBFD3F}" srcOrd="4" destOrd="0" presId="urn:microsoft.com/office/officeart/2005/8/layout/vProcess5"/>
    <dgm:cxn modelId="{6701ABAB-765E-4A9F-B708-21F8447D0FC9}" type="presParOf" srcId="{1AD85BD9-16C1-4864-A5D8-9F0475D61566}" destId="{227525F9-55BB-4B78-A913-C91682EE4D26}" srcOrd="5" destOrd="0" presId="urn:microsoft.com/office/officeart/2005/8/layout/vProcess5"/>
  </dgm:cxnLst>
  <dgm:bg/>
  <dgm:whole/>
</dgm:dataModel>
</file>

<file path=ppt/diagrams/data2.xml><?xml version="1.0" encoding="utf-8"?>
<dgm:dataModel xmlns:dgm="http://schemas.openxmlformats.org/drawingml/2006/diagram" xmlns:a="http://schemas.openxmlformats.org/drawingml/2006/main">
  <dgm:ptLst>
    <dgm:pt modelId="{2E272275-064D-429F-881E-E6B6E770D907}" type="doc">
      <dgm:prSet loTypeId="urn:microsoft.com/office/officeart/2005/8/layout/vProcess5" loCatId="process" qsTypeId="urn:microsoft.com/office/officeart/2005/8/quickstyle/3d4" qsCatId="3D" csTypeId="urn:microsoft.com/office/officeart/2005/8/colors/accent2_3" csCatId="accent2" phldr="1"/>
      <dgm:spPr/>
      <dgm:t>
        <a:bodyPr/>
        <a:lstStyle/>
        <a:p>
          <a:endParaRPr kumimoji="1" lang="ja-JP" altLang="en-US"/>
        </a:p>
      </dgm:t>
    </dgm:pt>
    <dgm:pt modelId="{F8263BFC-28A1-4CA2-A497-9930EF150C96}">
      <dgm:prSet phldrT="[テキスト]"/>
      <dgm:spPr/>
      <dgm:t>
        <a:bodyPr/>
        <a:lstStyle/>
        <a:p>
          <a:r>
            <a:rPr lang="ja-JP" altLang="en-US" dirty="0" smtClean="0"/>
            <a:t>物理データモデル</a:t>
          </a:r>
          <a:endParaRPr kumimoji="1" lang="ja-JP" altLang="en-US" dirty="0"/>
        </a:p>
      </dgm:t>
    </dgm:pt>
    <dgm:pt modelId="{2C27EB64-7E44-4C66-A3B1-F4153EE81B78}" type="parTrans" cxnId="{A9D795A1-D297-40BD-BDEE-7B1395915F81}">
      <dgm:prSet/>
      <dgm:spPr/>
      <dgm:t>
        <a:bodyPr/>
        <a:lstStyle/>
        <a:p>
          <a:endParaRPr kumimoji="1" lang="ja-JP" altLang="en-US"/>
        </a:p>
      </dgm:t>
    </dgm:pt>
    <dgm:pt modelId="{2B37FE0A-A8FA-4438-8513-6CC4435D9871}" type="sibTrans" cxnId="{A9D795A1-D297-40BD-BDEE-7B1395915F81}">
      <dgm:prSet/>
      <dgm:spPr/>
      <dgm:t>
        <a:bodyPr/>
        <a:lstStyle/>
        <a:p>
          <a:endParaRPr kumimoji="1" lang="ja-JP" altLang="en-US"/>
        </a:p>
      </dgm:t>
    </dgm:pt>
    <dgm:pt modelId="{62A87B61-C956-4A49-99EE-2816B9C54B50}">
      <dgm:prSet phldrT="[テキスト]"/>
      <dgm:spPr/>
      <dgm:t>
        <a:bodyPr/>
        <a:lstStyle/>
        <a:p>
          <a:r>
            <a:rPr lang="ja-JP" altLang="en-US" dirty="0" smtClean="0"/>
            <a:t>論理データモデル</a:t>
          </a:r>
          <a:endParaRPr kumimoji="1" lang="ja-JP" altLang="en-US" dirty="0"/>
        </a:p>
      </dgm:t>
    </dgm:pt>
    <dgm:pt modelId="{F7342C17-4FC5-4D20-9A7A-DA9DC1576B9B}" type="parTrans" cxnId="{F53E6C1C-F0DB-4915-8495-F33DF25D27AF}">
      <dgm:prSet/>
      <dgm:spPr/>
      <dgm:t>
        <a:bodyPr/>
        <a:lstStyle/>
        <a:p>
          <a:endParaRPr kumimoji="1" lang="ja-JP" altLang="en-US"/>
        </a:p>
      </dgm:t>
    </dgm:pt>
    <dgm:pt modelId="{C7B68D33-A1F8-4A7B-8B5C-B8EDCC3FFACB}" type="sibTrans" cxnId="{F53E6C1C-F0DB-4915-8495-F33DF25D27AF}">
      <dgm:prSet/>
      <dgm:spPr/>
      <dgm:t>
        <a:bodyPr/>
        <a:lstStyle/>
        <a:p>
          <a:endParaRPr kumimoji="1" lang="ja-JP" altLang="en-US"/>
        </a:p>
      </dgm:t>
    </dgm:pt>
    <dgm:pt modelId="{3C989C1A-BBED-4B97-98B2-D66A776E7BAA}">
      <dgm:prSet phldrT="[テキスト]"/>
      <dgm:spPr/>
      <dgm:t>
        <a:bodyPr/>
        <a:lstStyle/>
        <a:p>
          <a:r>
            <a:rPr kumimoji="1" lang="ja-JP" altLang="en-US" dirty="0" smtClean="0"/>
            <a:t>概念データモデル</a:t>
          </a:r>
          <a:endParaRPr kumimoji="1" lang="ja-JP" altLang="en-US" dirty="0"/>
        </a:p>
      </dgm:t>
    </dgm:pt>
    <dgm:pt modelId="{E9409EF8-F273-4010-A175-EB1FEA2F66A9}" type="parTrans" cxnId="{8BACB950-93FF-4147-BEF8-52115801BF34}">
      <dgm:prSet/>
      <dgm:spPr/>
      <dgm:t>
        <a:bodyPr/>
        <a:lstStyle/>
        <a:p>
          <a:endParaRPr kumimoji="1" lang="ja-JP" altLang="en-US"/>
        </a:p>
      </dgm:t>
    </dgm:pt>
    <dgm:pt modelId="{95161D83-047B-4E8A-8444-57A3DB51F599}" type="sibTrans" cxnId="{8BACB950-93FF-4147-BEF8-52115801BF34}">
      <dgm:prSet/>
      <dgm:spPr/>
      <dgm:t>
        <a:bodyPr/>
        <a:lstStyle/>
        <a:p>
          <a:endParaRPr kumimoji="1" lang="ja-JP" altLang="en-US"/>
        </a:p>
      </dgm:t>
    </dgm:pt>
    <dgm:pt modelId="{DC76E323-7CF8-4D48-B45E-A5702BC894D1}">
      <dgm:prSet phldrT="[テキスト]"/>
      <dgm:spPr/>
      <dgm:t>
        <a:bodyPr/>
        <a:lstStyle/>
        <a:p>
          <a:r>
            <a:rPr lang="ja-JP" altLang="en-US" dirty="0" smtClean="0"/>
            <a:t>概念データクエリ</a:t>
          </a:r>
          <a:endParaRPr kumimoji="1" lang="ja-JP" altLang="en-US" dirty="0"/>
        </a:p>
      </dgm:t>
    </dgm:pt>
    <dgm:pt modelId="{B497E904-99D5-489F-A9F4-175AC84AF78F}" type="parTrans" cxnId="{D13D3614-B8BD-4F5A-97E8-5DD3BB019ADB}">
      <dgm:prSet/>
      <dgm:spPr/>
      <dgm:t>
        <a:bodyPr/>
        <a:lstStyle/>
        <a:p>
          <a:endParaRPr kumimoji="1" lang="ja-JP" altLang="en-US"/>
        </a:p>
      </dgm:t>
    </dgm:pt>
    <dgm:pt modelId="{DADAE56B-9232-4484-8C10-5D1434AFBD0B}" type="sibTrans" cxnId="{D13D3614-B8BD-4F5A-97E8-5DD3BB019ADB}">
      <dgm:prSet/>
      <dgm:spPr/>
      <dgm:t>
        <a:bodyPr/>
        <a:lstStyle/>
        <a:p>
          <a:endParaRPr kumimoji="1" lang="ja-JP" altLang="en-US"/>
        </a:p>
      </dgm:t>
    </dgm:pt>
    <dgm:pt modelId="{0BA5BEF2-9C01-4616-9650-13CAEEEE686F}" type="pres">
      <dgm:prSet presAssocID="{2E272275-064D-429F-881E-E6B6E770D907}" presName="outerComposite" presStyleCnt="0">
        <dgm:presLayoutVars>
          <dgm:chMax val="5"/>
          <dgm:dir/>
          <dgm:resizeHandles val="exact"/>
        </dgm:presLayoutVars>
      </dgm:prSet>
      <dgm:spPr/>
      <dgm:t>
        <a:bodyPr/>
        <a:lstStyle/>
        <a:p>
          <a:endParaRPr kumimoji="1" lang="ja-JP" altLang="en-US"/>
        </a:p>
      </dgm:t>
    </dgm:pt>
    <dgm:pt modelId="{8F17E07F-4671-42A7-9360-D378572B1CBA}" type="pres">
      <dgm:prSet presAssocID="{2E272275-064D-429F-881E-E6B6E770D907}" presName="dummyMaxCanvas" presStyleCnt="0">
        <dgm:presLayoutVars/>
      </dgm:prSet>
      <dgm:spPr/>
    </dgm:pt>
    <dgm:pt modelId="{BD7BEEFB-F758-464B-B388-5A284E0B8F6C}" type="pres">
      <dgm:prSet presAssocID="{2E272275-064D-429F-881E-E6B6E770D907}" presName="FourNodes_1" presStyleLbl="node1" presStyleIdx="0" presStyleCnt="4">
        <dgm:presLayoutVars>
          <dgm:bulletEnabled val="1"/>
        </dgm:presLayoutVars>
      </dgm:prSet>
      <dgm:spPr/>
      <dgm:t>
        <a:bodyPr/>
        <a:lstStyle/>
        <a:p>
          <a:endParaRPr kumimoji="1" lang="ja-JP" altLang="en-US"/>
        </a:p>
      </dgm:t>
    </dgm:pt>
    <dgm:pt modelId="{3FFCFE85-3818-4339-B669-AE9CCA87ECA7}" type="pres">
      <dgm:prSet presAssocID="{2E272275-064D-429F-881E-E6B6E770D907}" presName="FourNodes_2" presStyleLbl="node1" presStyleIdx="1" presStyleCnt="4">
        <dgm:presLayoutVars>
          <dgm:bulletEnabled val="1"/>
        </dgm:presLayoutVars>
      </dgm:prSet>
      <dgm:spPr/>
      <dgm:t>
        <a:bodyPr/>
        <a:lstStyle/>
        <a:p>
          <a:endParaRPr kumimoji="1" lang="ja-JP" altLang="en-US"/>
        </a:p>
      </dgm:t>
    </dgm:pt>
    <dgm:pt modelId="{AB2D04BC-03F6-4B3E-8DAF-1606AEF5E6BF}" type="pres">
      <dgm:prSet presAssocID="{2E272275-064D-429F-881E-E6B6E770D907}" presName="FourNodes_3" presStyleLbl="node1" presStyleIdx="2" presStyleCnt="4">
        <dgm:presLayoutVars>
          <dgm:bulletEnabled val="1"/>
        </dgm:presLayoutVars>
      </dgm:prSet>
      <dgm:spPr/>
      <dgm:t>
        <a:bodyPr/>
        <a:lstStyle/>
        <a:p>
          <a:endParaRPr kumimoji="1" lang="ja-JP" altLang="en-US"/>
        </a:p>
      </dgm:t>
    </dgm:pt>
    <dgm:pt modelId="{18B0FB7B-9DC7-4A8F-A4C7-3C925AC8B23D}" type="pres">
      <dgm:prSet presAssocID="{2E272275-064D-429F-881E-E6B6E770D907}" presName="FourNodes_4" presStyleLbl="node1" presStyleIdx="3" presStyleCnt="4">
        <dgm:presLayoutVars>
          <dgm:bulletEnabled val="1"/>
        </dgm:presLayoutVars>
      </dgm:prSet>
      <dgm:spPr/>
      <dgm:t>
        <a:bodyPr/>
        <a:lstStyle/>
        <a:p>
          <a:endParaRPr kumimoji="1" lang="ja-JP" altLang="en-US"/>
        </a:p>
      </dgm:t>
    </dgm:pt>
    <dgm:pt modelId="{8CDE4AB4-E044-468F-A804-21E25979401C}" type="pres">
      <dgm:prSet presAssocID="{2E272275-064D-429F-881E-E6B6E770D907}" presName="FourConn_1-2" presStyleLbl="fgAccFollowNode1" presStyleIdx="0" presStyleCnt="3">
        <dgm:presLayoutVars>
          <dgm:bulletEnabled val="1"/>
        </dgm:presLayoutVars>
      </dgm:prSet>
      <dgm:spPr/>
      <dgm:t>
        <a:bodyPr/>
        <a:lstStyle/>
        <a:p>
          <a:endParaRPr kumimoji="1" lang="ja-JP" altLang="en-US"/>
        </a:p>
      </dgm:t>
    </dgm:pt>
    <dgm:pt modelId="{624D5AB3-74A8-4D9B-98D3-2C4A08AF107F}" type="pres">
      <dgm:prSet presAssocID="{2E272275-064D-429F-881E-E6B6E770D907}" presName="FourConn_2-3" presStyleLbl="fgAccFollowNode1" presStyleIdx="1" presStyleCnt="3">
        <dgm:presLayoutVars>
          <dgm:bulletEnabled val="1"/>
        </dgm:presLayoutVars>
      </dgm:prSet>
      <dgm:spPr/>
      <dgm:t>
        <a:bodyPr/>
        <a:lstStyle/>
        <a:p>
          <a:endParaRPr kumimoji="1" lang="ja-JP" altLang="en-US"/>
        </a:p>
      </dgm:t>
    </dgm:pt>
    <dgm:pt modelId="{E2A90821-7CF9-4EE4-9374-ABAE3D969BFE}" type="pres">
      <dgm:prSet presAssocID="{2E272275-064D-429F-881E-E6B6E770D907}" presName="FourConn_3-4" presStyleLbl="fgAccFollowNode1" presStyleIdx="2" presStyleCnt="3">
        <dgm:presLayoutVars>
          <dgm:bulletEnabled val="1"/>
        </dgm:presLayoutVars>
      </dgm:prSet>
      <dgm:spPr/>
      <dgm:t>
        <a:bodyPr/>
        <a:lstStyle/>
        <a:p>
          <a:endParaRPr kumimoji="1" lang="ja-JP" altLang="en-US"/>
        </a:p>
      </dgm:t>
    </dgm:pt>
    <dgm:pt modelId="{A4BF4750-A841-4C0B-AA17-D97AE5F8D954}" type="pres">
      <dgm:prSet presAssocID="{2E272275-064D-429F-881E-E6B6E770D907}" presName="FourNodes_1_text" presStyleLbl="node1" presStyleIdx="3" presStyleCnt="4">
        <dgm:presLayoutVars>
          <dgm:bulletEnabled val="1"/>
        </dgm:presLayoutVars>
      </dgm:prSet>
      <dgm:spPr/>
      <dgm:t>
        <a:bodyPr/>
        <a:lstStyle/>
        <a:p>
          <a:endParaRPr kumimoji="1" lang="ja-JP" altLang="en-US"/>
        </a:p>
      </dgm:t>
    </dgm:pt>
    <dgm:pt modelId="{E03FB8EC-4A63-4F00-A4FB-E14322173B14}" type="pres">
      <dgm:prSet presAssocID="{2E272275-064D-429F-881E-E6B6E770D907}" presName="FourNodes_2_text" presStyleLbl="node1" presStyleIdx="3" presStyleCnt="4">
        <dgm:presLayoutVars>
          <dgm:bulletEnabled val="1"/>
        </dgm:presLayoutVars>
      </dgm:prSet>
      <dgm:spPr/>
      <dgm:t>
        <a:bodyPr/>
        <a:lstStyle/>
        <a:p>
          <a:endParaRPr kumimoji="1" lang="ja-JP" altLang="en-US"/>
        </a:p>
      </dgm:t>
    </dgm:pt>
    <dgm:pt modelId="{6DBC3137-95AD-443F-BA47-BE73C038047F}" type="pres">
      <dgm:prSet presAssocID="{2E272275-064D-429F-881E-E6B6E770D907}" presName="FourNodes_3_text" presStyleLbl="node1" presStyleIdx="3" presStyleCnt="4">
        <dgm:presLayoutVars>
          <dgm:bulletEnabled val="1"/>
        </dgm:presLayoutVars>
      </dgm:prSet>
      <dgm:spPr/>
      <dgm:t>
        <a:bodyPr/>
        <a:lstStyle/>
        <a:p>
          <a:endParaRPr kumimoji="1" lang="ja-JP" altLang="en-US"/>
        </a:p>
      </dgm:t>
    </dgm:pt>
    <dgm:pt modelId="{404E9E78-8B0A-4219-9352-74EC0605B194}" type="pres">
      <dgm:prSet presAssocID="{2E272275-064D-429F-881E-E6B6E770D907}" presName="FourNodes_4_text" presStyleLbl="node1" presStyleIdx="3" presStyleCnt="4">
        <dgm:presLayoutVars>
          <dgm:bulletEnabled val="1"/>
        </dgm:presLayoutVars>
      </dgm:prSet>
      <dgm:spPr/>
      <dgm:t>
        <a:bodyPr/>
        <a:lstStyle/>
        <a:p>
          <a:endParaRPr kumimoji="1" lang="ja-JP" altLang="en-US"/>
        </a:p>
      </dgm:t>
    </dgm:pt>
  </dgm:ptLst>
  <dgm:cxnLst>
    <dgm:cxn modelId="{D13D3614-B8BD-4F5A-97E8-5DD3BB019ADB}" srcId="{2E272275-064D-429F-881E-E6B6E770D907}" destId="{DC76E323-7CF8-4D48-B45E-A5702BC894D1}" srcOrd="3" destOrd="0" parTransId="{B497E904-99D5-489F-A9F4-175AC84AF78F}" sibTransId="{DADAE56B-9232-4484-8C10-5D1434AFBD0B}"/>
    <dgm:cxn modelId="{59E26B2E-5BC1-4AC9-A216-B7AF9D80E3EC}" type="presOf" srcId="{3C989C1A-BBED-4B97-98B2-D66A776E7BAA}" destId="{6DBC3137-95AD-443F-BA47-BE73C038047F}" srcOrd="1" destOrd="0" presId="urn:microsoft.com/office/officeart/2005/8/layout/vProcess5"/>
    <dgm:cxn modelId="{7C9A34E3-AE7E-4165-951C-EB520B3F434F}" type="presOf" srcId="{F8263BFC-28A1-4CA2-A497-9930EF150C96}" destId="{BD7BEEFB-F758-464B-B388-5A284E0B8F6C}" srcOrd="0" destOrd="0" presId="urn:microsoft.com/office/officeart/2005/8/layout/vProcess5"/>
    <dgm:cxn modelId="{903701EE-3C3A-49DF-82AA-D950A39845FE}" type="presOf" srcId="{62A87B61-C956-4A49-99EE-2816B9C54B50}" destId="{E03FB8EC-4A63-4F00-A4FB-E14322173B14}" srcOrd="1" destOrd="0" presId="urn:microsoft.com/office/officeart/2005/8/layout/vProcess5"/>
    <dgm:cxn modelId="{A7ACF17C-5B4F-4082-B2B2-4C9589734626}" type="presOf" srcId="{62A87B61-C956-4A49-99EE-2816B9C54B50}" destId="{3FFCFE85-3818-4339-B669-AE9CCA87ECA7}" srcOrd="0" destOrd="0" presId="urn:microsoft.com/office/officeart/2005/8/layout/vProcess5"/>
    <dgm:cxn modelId="{C107D181-46B6-4932-9C28-C3B4BF502D10}" type="presOf" srcId="{C7B68D33-A1F8-4A7B-8B5C-B8EDCC3FFACB}" destId="{624D5AB3-74A8-4D9B-98D3-2C4A08AF107F}" srcOrd="0" destOrd="0" presId="urn:microsoft.com/office/officeart/2005/8/layout/vProcess5"/>
    <dgm:cxn modelId="{6A6FF146-EEA9-4504-A1EF-C0CEF2F4FA24}" type="presOf" srcId="{DC76E323-7CF8-4D48-B45E-A5702BC894D1}" destId="{404E9E78-8B0A-4219-9352-74EC0605B194}" srcOrd="1" destOrd="0" presId="urn:microsoft.com/office/officeart/2005/8/layout/vProcess5"/>
    <dgm:cxn modelId="{A9D795A1-D297-40BD-BDEE-7B1395915F81}" srcId="{2E272275-064D-429F-881E-E6B6E770D907}" destId="{F8263BFC-28A1-4CA2-A497-9930EF150C96}" srcOrd="0" destOrd="0" parTransId="{2C27EB64-7E44-4C66-A3B1-F4153EE81B78}" sibTransId="{2B37FE0A-A8FA-4438-8513-6CC4435D9871}"/>
    <dgm:cxn modelId="{A49258F8-DF26-489B-9287-EC7BFBE664E5}" type="presOf" srcId="{2E272275-064D-429F-881E-E6B6E770D907}" destId="{0BA5BEF2-9C01-4616-9650-13CAEEEE686F}" srcOrd="0" destOrd="0" presId="urn:microsoft.com/office/officeart/2005/8/layout/vProcess5"/>
    <dgm:cxn modelId="{5C4DC858-3E2F-426A-AA96-C8A1608C8A7C}" type="presOf" srcId="{DC76E323-7CF8-4D48-B45E-A5702BC894D1}" destId="{18B0FB7B-9DC7-4A8F-A4C7-3C925AC8B23D}" srcOrd="0" destOrd="0" presId="urn:microsoft.com/office/officeart/2005/8/layout/vProcess5"/>
    <dgm:cxn modelId="{DD768F4C-495F-4CDA-AAD5-0674B842ABD1}" type="presOf" srcId="{95161D83-047B-4E8A-8444-57A3DB51F599}" destId="{E2A90821-7CF9-4EE4-9374-ABAE3D969BFE}" srcOrd="0" destOrd="0" presId="urn:microsoft.com/office/officeart/2005/8/layout/vProcess5"/>
    <dgm:cxn modelId="{8E74EADD-7FEC-4147-A4EB-9AD77E12043C}" type="presOf" srcId="{F8263BFC-28A1-4CA2-A497-9930EF150C96}" destId="{A4BF4750-A841-4C0B-AA17-D97AE5F8D954}" srcOrd="1" destOrd="0" presId="urn:microsoft.com/office/officeart/2005/8/layout/vProcess5"/>
    <dgm:cxn modelId="{8BACB950-93FF-4147-BEF8-52115801BF34}" srcId="{2E272275-064D-429F-881E-E6B6E770D907}" destId="{3C989C1A-BBED-4B97-98B2-D66A776E7BAA}" srcOrd="2" destOrd="0" parTransId="{E9409EF8-F273-4010-A175-EB1FEA2F66A9}" sibTransId="{95161D83-047B-4E8A-8444-57A3DB51F599}"/>
    <dgm:cxn modelId="{F53E6C1C-F0DB-4915-8495-F33DF25D27AF}" srcId="{2E272275-064D-429F-881E-E6B6E770D907}" destId="{62A87B61-C956-4A49-99EE-2816B9C54B50}" srcOrd="1" destOrd="0" parTransId="{F7342C17-4FC5-4D20-9A7A-DA9DC1576B9B}" sibTransId="{C7B68D33-A1F8-4A7B-8B5C-B8EDCC3FFACB}"/>
    <dgm:cxn modelId="{44575607-13B3-485D-8D03-E68A26C0ED3D}" type="presOf" srcId="{2B37FE0A-A8FA-4438-8513-6CC4435D9871}" destId="{8CDE4AB4-E044-468F-A804-21E25979401C}" srcOrd="0" destOrd="0" presId="urn:microsoft.com/office/officeart/2005/8/layout/vProcess5"/>
    <dgm:cxn modelId="{41FD89D2-D7E0-42AC-BEDA-6E76A35BCEA0}" type="presOf" srcId="{3C989C1A-BBED-4B97-98B2-D66A776E7BAA}" destId="{AB2D04BC-03F6-4B3E-8DAF-1606AEF5E6BF}" srcOrd="0" destOrd="0" presId="urn:microsoft.com/office/officeart/2005/8/layout/vProcess5"/>
    <dgm:cxn modelId="{A9DBD4E3-80A3-466B-9D2F-9F294D4AE657}" type="presParOf" srcId="{0BA5BEF2-9C01-4616-9650-13CAEEEE686F}" destId="{8F17E07F-4671-42A7-9360-D378572B1CBA}" srcOrd="0" destOrd="0" presId="urn:microsoft.com/office/officeart/2005/8/layout/vProcess5"/>
    <dgm:cxn modelId="{91DBD71D-E012-42BB-95AC-C3D96BE93AF0}" type="presParOf" srcId="{0BA5BEF2-9C01-4616-9650-13CAEEEE686F}" destId="{BD7BEEFB-F758-464B-B388-5A284E0B8F6C}" srcOrd="1" destOrd="0" presId="urn:microsoft.com/office/officeart/2005/8/layout/vProcess5"/>
    <dgm:cxn modelId="{EDE3BF43-A129-456C-82E7-71D835608C22}" type="presParOf" srcId="{0BA5BEF2-9C01-4616-9650-13CAEEEE686F}" destId="{3FFCFE85-3818-4339-B669-AE9CCA87ECA7}" srcOrd="2" destOrd="0" presId="urn:microsoft.com/office/officeart/2005/8/layout/vProcess5"/>
    <dgm:cxn modelId="{514C9F06-DACC-4830-940C-52EC8890A9EC}" type="presParOf" srcId="{0BA5BEF2-9C01-4616-9650-13CAEEEE686F}" destId="{AB2D04BC-03F6-4B3E-8DAF-1606AEF5E6BF}" srcOrd="3" destOrd="0" presId="urn:microsoft.com/office/officeart/2005/8/layout/vProcess5"/>
    <dgm:cxn modelId="{BFC2959F-2C33-4E5C-9228-D739F0FEC7C9}" type="presParOf" srcId="{0BA5BEF2-9C01-4616-9650-13CAEEEE686F}" destId="{18B0FB7B-9DC7-4A8F-A4C7-3C925AC8B23D}" srcOrd="4" destOrd="0" presId="urn:microsoft.com/office/officeart/2005/8/layout/vProcess5"/>
    <dgm:cxn modelId="{3CA010BD-C16F-4AD3-8FB0-D4FB1EEE6630}" type="presParOf" srcId="{0BA5BEF2-9C01-4616-9650-13CAEEEE686F}" destId="{8CDE4AB4-E044-468F-A804-21E25979401C}" srcOrd="5" destOrd="0" presId="urn:microsoft.com/office/officeart/2005/8/layout/vProcess5"/>
    <dgm:cxn modelId="{0894AC5F-0336-49FC-AA2D-B4787B194A24}" type="presParOf" srcId="{0BA5BEF2-9C01-4616-9650-13CAEEEE686F}" destId="{624D5AB3-74A8-4D9B-98D3-2C4A08AF107F}" srcOrd="6" destOrd="0" presId="urn:microsoft.com/office/officeart/2005/8/layout/vProcess5"/>
    <dgm:cxn modelId="{8C5F2124-A1EF-419D-AAA7-8AEF7024FFE0}" type="presParOf" srcId="{0BA5BEF2-9C01-4616-9650-13CAEEEE686F}" destId="{E2A90821-7CF9-4EE4-9374-ABAE3D969BFE}" srcOrd="7" destOrd="0" presId="urn:microsoft.com/office/officeart/2005/8/layout/vProcess5"/>
    <dgm:cxn modelId="{171661DA-83A7-48C4-96A0-0FCCC5DD78DA}" type="presParOf" srcId="{0BA5BEF2-9C01-4616-9650-13CAEEEE686F}" destId="{A4BF4750-A841-4C0B-AA17-D97AE5F8D954}" srcOrd="8" destOrd="0" presId="urn:microsoft.com/office/officeart/2005/8/layout/vProcess5"/>
    <dgm:cxn modelId="{05BB7BC9-5874-4632-BFA5-957B7CA62984}" type="presParOf" srcId="{0BA5BEF2-9C01-4616-9650-13CAEEEE686F}" destId="{E03FB8EC-4A63-4F00-A4FB-E14322173B14}" srcOrd="9" destOrd="0" presId="urn:microsoft.com/office/officeart/2005/8/layout/vProcess5"/>
    <dgm:cxn modelId="{8793C4CF-9AAF-4C9D-BF19-244F3EE64021}" type="presParOf" srcId="{0BA5BEF2-9C01-4616-9650-13CAEEEE686F}" destId="{6DBC3137-95AD-443F-BA47-BE73C038047F}" srcOrd="10" destOrd="0" presId="urn:microsoft.com/office/officeart/2005/8/layout/vProcess5"/>
    <dgm:cxn modelId="{2F26EA68-904E-4B88-B995-6360E3C3ED1A}" type="presParOf" srcId="{0BA5BEF2-9C01-4616-9650-13CAEEEE686F}" destId="{404E9E78-8B0A-4219-9352-74EC0605B194}" srcOrd="11" destOrd="0" presId="urn:microsoft.com/office/officeart/2005/8/layout/vProcess5"/>
  </dgm:cxnLst>
  <dgm:bg/>
  <dgm:whole/>
</dgm:dataModel>
</file>

<file path=ppt/diagrams/data3.xml><?xml version="1.0" encoding="utf-8"?>
<dgm:dataModel xmlns:dgm="http://schemas.openxmlformats.org/drawingml/2006/diagram" xmlns:a="http://schemas.openxmlformats.org/drawingml/2006/main">
  <dgm:ptLst>
    <dgm:pt modelId="{4DFBD82C-AE13-4F29-9D3D-20A9AD3F7974}" type="doc">
      <dgm:prSet loTypeId="urn:microsoft.com/office/officeart/2005/8/layout/hProcess7" loCatId="process" qsTypeId="urn:microsoft.com/office/officeart/2005/8/quickstyle/simple1" qsCatId="simple" csTypeId="urn:microsoft.com/office/officeart/2005/8/colors/accent2_3" csCatId="accent2" phldr="1"/>
      <dgm:spPr/>
      <dgm:t>
        <a:bodyPr/>
        <a:lstStyle/>
        <a:p>
          <a:endParaRPr kumimoji="1" lang="ja-JP" altLang="en-US"/>
        </a:p>
      </dgm:t>
    </dgm:pt>
    <dgm:pt modelId="{FFF9AC96-8CF2-4433-8EE4-D09F8128872A}">
      <dgm:prSet phldrT="[テキスト]"/>
      <dgm:spPr/>
      <dgm:t>
        <a:bodyPr/>
        <a:lstStyle/>
        <a:p>
          <a:r>
            <a:rPr kumimoji="1" lang="en-US" altLang="ja-JP" dirty="0" smtClean="0"/>
            <a:t>CSDL</a:t>
          </a:r>
          <a:endParaRPr kumimoji="1" lang="ja-JP" altLang="en-US" dirty="0"/>
        </a:p>
      </dgm:t>
    </dgm:pt>
    <dgm:pt modelId="{9B8C5413-3480-4C49-B819-F1371951DA51}" type="parTrans" cxnId="{019CE51A-089D-4A69-8CAE-7062EE4AFFD6}">
      <dgm:prSet/>
      <dgm:spPr/>
      <dgm:t>
        <a:bodyPr/>
        <a:lstStyle/>
        <a:p>
          <a:endParaRPr kumimoji="1" lang="ja-JP" altLang="en-US"/>
        </a:p>
      </dgm:t>
    </dgm:pt>
    <dgm:pt modelId="{C5F84271-0BA9-4FC7-A6D9-D57C9DBB209A}" type="sibTrans" cxnId="{019CE51A-089D-4A69-8CAE-7062EE4AFFD6}">
      <dgm:prSet/>
      <dgm:spPr/>
      <dgm:t>
        <a:bodyPr/>
        <a:lstStyle/>
        <a:p>
          <a:endParaRPr kumimoji="1" lang="ja-JP" altLang="en-US"/>
        </a:p>
      </dgm:t>
    </dgm:pt>
    <dgm:pt modelId="{475AC3F9-044F-4F17-A663-AAB8FB23B8FE}">
      <dgm:prSet phldrT="[テキスト]"/>
      <dgm:spPr/>
      <dgm:t>
        <a:bodyPr/>
        <a:lstStyle/>
        <a:p>
          <a:r>
            <a:rPr kumimoji="1" lang="ja-JP" altLang="en-US" dirty="0" smtClean="0"/>
            <a:t>概念</a:t>
          </a:r>
          <a:endParaRPr kumimoji="1" lang="ja-JP" altLang="en-US" dirty="0"/>
        </a:p>
      </dgm:t>
    </dgm:pt>
    <dgm:pt modelId="{51AF96B6-DC65-4C19-9E0C-BA95BFEA48AE}" type="parTrans" cxnId="{7F961541-03C4-4C40-8967-5C505E56129E}">
      <dgm:prSet/>
      <dgm:spPr/>
      <dgm:t>
        <a:bodyPr/>
        <a:lstStyle/>
        <a:p>
          <a:endParaRPr kumimoji="1" lang="ja-JP" altLang="en-US"/>
        </a:p>
      </dgm:t>
    </dgm:pt>
    <dgm:pt modelId="{71EEB0F9-A6D1-470C-9957-F091F67E8682}" type="sibTrans" cxnId="{7F961541-03C4-4C40-8967-5C505E56129E}">
      <dgm:prSet/>
      <dgm:spPr/>
      <dgm:t>
        <a:bodyPr/>
        <a:lstStyle/>
        <a:p>
          <a:endParaRPr kumimoji="1" lang="ja-JP" altLang="en-US"/>
        </a:p>
      </dgm:t>
    </dgm:pt>
    <dgm:pt modelId="{E1D3217E-DA8C-45BE-AC65-4DB79CCB5DEC}">
      <dgm:prSet phldrT="[テキスト]"/>
      <dgm:spPr/>
      <dgm:t>
        <a:bodyPr/>
        <a:lstStyle/>
        <a:p>
          <a:r>
            <a:rPr kumimoji="1" lang="en-US" altLang="ja-JP" dirty="0" smtClean="0"/>
            <a:t>MSL</a:t>
          </a:r>
          <a:endParaRPr kumimoji="1" lang="ja-JP" altLang="en-US" dirty="0"/>
        </a:p>
      </dgm:t>
    </dgm:pt>
    <dgm:pt modelId="{C92D722D-9136-47AD-8BBF-FD7FEF0AC248}" type="parTrans" cxnId="{322897F8-27AE-43D9-AD8B-F3D679213A12}">
      <dgm:prSet/>
      <dgm:spPr/>
      <dgm:t>
        <a:bodyPr/>
        <a:lstStyle/>
        <a:p>
          <a:endParaRPr kumimoji="1" lang="ja-JP" altLang="en-US"/>
        </a:p>
      </dgm:t>
    </dgm:pt>
    <dgm:pt modelId="{3FE3CD6A-72D9-42D0-B9FF-09F06E534CD9}" type="sibTrans" cxnId="{322897F8-27AE-43D9-AD8B-F3D679213A12}">
      <dgm:prSet/>
      <dgm:spPr/>
      <dgm:t>
        <a:bodyPr/>
        <a:lstStyle/>
        <a:p>
          <a:endParaRPr kumimoji="1" lang="ja-JP" altLang="en-US"/>
        </a:p>
      </dgm:t>
    </dgm:pt>
    <dgm:pt modelId="{6C506A2A-3566-4E1C-866C-9C661095537A}">
      <dgm:prSet phldrT="[テキスト]"/>
      <dgm:spPr/>
      <dgm:t>
        <a:bodyPr/>
        <a:lstStyle/>
        <a:p>
          <a:r>
            <a:rPr kumimoji="1" lang="ja-JP" altLang="en-US" dirty="0" smtClean="0"/>
            <a:t>マッピング</a:t>
          </a:r>
          <a:endParaRPr kumimoji="1" lang="ja-JP" altLang="en-US" dirty="0"/>
        </a:p>
      </dgm:t>
    </dgm:pt>
    <dgm:pt modelId="{2A5391EA-CF52-4730-AB00-5E6967401DC3}" type="parTrans" cxnId="{5A7DA16B-0A69-48C2-9968-564CB29EBEBB}">
      <dgm:prSet/>
      <dgm:spPr/>
      <dgm:t>
        <a:bodyPr/>
        <a:lstStyle/>
        <a:p>
          <a:endParaRPr kumimoji="1" lang="ja-JP" altLang="en-US"/>
        </a:p>
      </dgm:t>
    </dgm:pt>
    <dgm:pt modelId="{DCCC3C3B-1195-44B6-B99F-D8FD63027227}" type="sibTrans" cxnId="{5A7DA16B-0A69-48C2-9968-564CB29EBEBB}">
      <dgm:prSet/>
      <dgm:spPr/>
      <dgm:t>
        <a:bodyPr/>
        <a:lstStyle/>
        <a:p>
          <a:endParaRPr kumimoji="1" lang="ja-JP" altLang="en-US"/>
        </a:p>
      </dgm:t>
    </dgm:pt>
    <dgm:pt modelId="{73457094-EE1F-4E96-BCA4-576335D97690}">
      <dgm:prSet phldrT="[テキスト]"/>
      <dgm:spPr/>
      <dgm:t>
        <a:bodyPr/>
        <a:lstStyle/>
        <a:p>
          <a:r>
            <a:rPr kumimoji="1" lang="en-US" altLang="ja-JP" dirty="0" smtClean="0"/>
            <a:t>SSDL</a:t>
          </a:r>
          <a:endParaRPr kumimoji="1" lang="ja-JP" altLang="en-US" dirty="0"/>
        </a:p>
      </dgm:t>
    </dgm:pt>
    <dgm:pt modelId="{C17BA46E-21FD-446A-BE7B-218B1942CF52}" type="parTrans" cxnId="{16D08275-52C9-43F8-9B13-9BBCDE429436}">
      <dgm:prSet/>
      <dgm:spPr/>
      <dgm:t>
        <a:bodyPr/>
        <a:lstStyle/>
        <a:p>
          <a:endParaRPr kumimoji="1" lang="ja-JP" altLang="en-US"/>
        </a:p>
      </dgm:t>
    </dgm:pt>
    <dgm:pt modelId="{B944FE72-3A99-4F09-B788-0FD6D5E53CCF}" type="sibTrans" cxnId="{16D08275-52C9-43F8-9B13-9BBCDE429436}">
      <dgm:prSet/>
      <dgm:spPr/>
      <dgm:t>
        <a:bodyPr/>
        <a:lstStyle/>
        <a:p>
          <a:endParaRPr kumimoji="1" lang="ja-JP" altLang="en-US"/>
        </a:p>
      </dgm:t>
    </dgm:pt>
    <dgm:pt modelId="{6EEFA212-49A7-417A-84BA-3A94E95CE41B}">
      <dgm:prSet phldrT="[テキスト]" custT="1"/>
      <dgm:spPr/>
      <dgm:t>
        <a:bodyPr/>
        <a:lstStyle/>
        <a:p>
          <a:r>
            <a:rPr kumimoji="1" lang="ja-JP" altLang="en-US" sz="6000" dirty="0" smtClean="0"/>
            <a:t>論理ストア</a:t>
          </a:r>
          <a:endParaRPr kumimoji="1" lang="ja-JP" altLang="en-US" sz="6000" dirty="0"/>
        </a:p>
      </dgm:t>
    </dgm:pt>
    <dgm:pt modelId="{206074DD-3D1A-4372-BA4B-FF49F9CC22E5}" type="parTrans" cxnId="{3BCBD4A7-6679-45A2-8CCC-15A95BE6D0A1}">
      <dgm:prSet/>
      <dgm:spPr/>
      <dgm:t>
        <a:bodyPr/>
        <a:lstStyle/>
        <a:p>
          <a:endParaRPr kumimoji="1" lang="ja-JP" altLang="en-US"/>
        </a:p>
      </dgm:t>
    </dgm:pt>
    <dgm:pt modelId="{536CF81D-F815-4B9C-98F6-F9FCA262325E}" type="sibTrans" cxnId="{3BCBD4A7-6679-45A2-8CCC-15A95BE6D0A1}">
      <dgm:prSet/>
      <dgm:spPr/>
      <dgm:t>
        <a:bodyPr/>
        <a:lstStyle/>
        <a:p>
          <a:endParaRPr kumimoji="1" lang="ja-JP" altLang="en-US"/>
        </a:p>
      </dgm:t>
    </dgm:pt>
    <dgm:pt modelId="{92FB5246-5AA3-4D9B-BD84-707D0A321DA9}" type="pres">
      <dgm:prSet presAssocID="{4DFBD82C-AE13-4F29-9D3D-20A9AD3F7974}" presName="Name0" presStyleCnt="0">
        <dgm:presLayoutVars>
          <dgm:dir/>
          <dgm:animLvl val="lvl"/>
          <dgm:resizeHandles val="exact"/>
        </dgm:presLayoutVars>
      </dgm:prSet>
      <dgm:spPr/>
      <dgm:t>
        <a:bodyPr/>
        <a:lstStyle/>
        <a:p>
          <a:endParaRPr kumimoji="1" lang="ja-JP" altLang="en-US"/>
        </a:p>
      </dgm:t>
    </dgm:pt>
    <dgm:pt modelId="{FB2B6343-E142-4ECD-9D64-51840BF5B810}" type="pres">
      <dgm:prSet presAssocID="{FFF9AC96-8CF2-4433-8EE4-D09F8128872A}" presName="compositeNode" presStyleCnt="0">
        <dgm:presLayoutVars>
          <dgm:bulletEnabled val="1"/>
        </dgm:presLayoutVars>
      </dgm:prSet>
      <dgm:spPr/>
    </dgm:pt>
    <dgm:pt modelId="{7F901438-D1D0-4100-9C16-0324BBFC152F}" type="pres">
      <dgm:prSet presAssocID="{FFF9AC96-8CF2-4433-8EE4-D09F8128872A}" presName="bgRect" presStyleLbl="node1" presStyleIdx="0" presStyleCnt="3"/>
      <dgm:spPr/>
      <dgm:t>
        <a:bodyPr/>
        <a:lstStyle/>
        <a:p>
          <a:endParaRPr kumimoji="1" lang="ja-JP" altLang="en-US"/>
        </a:p>
      </dgm:t>
    </dgm:pt>
    <dgm:pt modelId="{5DD657FE-9091-44F3-8A34-3D8CECE03DBF}" type="pres">
      <dgm:prSet presAssocID="{FFF9AC96-8CF2-4433-8EE4-D09F8128872A}" presName="parentNode" presStyleLbl="node1" presStyleIdx="0" presStyleCnt="3">
        <dgm:presLayoutVars>
          <dgm:chMax val="0"/>
          <dgm:bulletEnabled val="1"/>
        </dgm:presLayoutVars>
      </dgm:prSet>
      <dgm:spPr/>
      <dgm:t>
        <a:bodyPr/>
        <a:lstStyle/>
        <a:p>
          <a:endParaRPr kumimoji="1" lang="ja-JP" altLang="en-US"/>
        </a:p>
      </dgm:t>
    </dgm:pt>
    <dgm:pt modelId="{63AD3126-B687-4262-ACA4-A81D1DACFA60}" type="pres">
      <dgm:prSet presAssocID="{FFF9AC96-8CF2-4433-8EE4-D09F8128872A}" presName="childNode" presStyleLbl="node1" presStyleIdx="0" presStyleCnt="3">
        <dgm:presLayoutVars>
          <dgm:bulletEnabled val="1"/>
        </dgm:presLayoutVars>
      </dgm:prSet>
      <dgm:spPr/>
      <dgm:t>
        <a:bodyPr/>
        <a:lstStyle/>
        <a:p>
          <a:endParaRPr kumimoji="1" lang="ja-JP" altLang="en-US"/>
        </a:p>
      </dgm:t>
    </dgm:pt>
    <dgm:pt modelId="{A29084BC-D2E7-49B4-8020-6497C99EC75D}" type="pres">
      <dgm:prSet presAssocID="{C5F84271-0BA9-4FC7-A6D9-D57C9DBB209A}" presName="hSp" presStyleCnt="0"/>
      <dgm:spPr/>
    </dgm:pt>
    <dgm:pt modelId="{20755C9F-88E2-46C9-8072-6955875522E4}" type="pres">
      <dgm:prSet presAssocID="{C5F84271-0BA9-4FC7-A6D9-D57C9DBB209A}" presName="vProcSp" presStyleCnt="0"/>
      <dgm:spPr/>
    </dgm:pt>
    <dgm:pt modelId="{83327480-12FA-4881-85A3-E6502F876EF6}" type="pres">
      <dgm:prSet presAssocID="{C5F84271-0BA9-4FC7-A6D9-D57C9DBB209A}" presName="vSp1" presStyleCnt="0"/>
      <dgm:spPr/>
    </dgm:pt>
    <dgm:pt modelId="{F4EA93FA-C0E3-42BD-BAC3-2368BD2B6D80}" type="pres">
      <dgm:prSet presAssocID="{C5F84271-0BA9-4FC7-A6D9-D57C9DBB209A}" presName="simulatedConn" presStyleLbl="solidFgAcc1" presStyleIdx="0" presStyleCnt="2"/>
      <dgm:spPr/>
    </dgm:pt>
    <dgm:pt modelId="{0BA1D9BA-68D9-4FB5-9C8A-4EA3BCFD43A7}" type="pres">
      <dgm:prSet presAssocID="{C5F84271-0BA9-4FC7-A6D9-D57C9DBB209A}" presName="vSp2" presStyleCnt="0"/>
      <dgm:spPr/>
    </dgm:pt>
    <dgm:pt modelId="{B3FEA29E-A8A3-40DD-8223-A35E2040F8B3}" type="pres">
      <dgm:prSet presAssocID="{C5F84271-0BA9-4FC7-A6D9-D57C9DBB209A}" presName="sibTrans" presStyleCnt="0"/>
      <dgm:spPr/>
    </dgm:pt>
    <dgm:pt modelId="{2E60D7C3-F6B9-4BC3-9595-0AA8094AA35C}" type="pres">
      <dgm:prSet presAssocID="{E1D3217E-DA8C-45BE-AC65-4DB79CCB5DEC}" presName="compositeNode" presStyleCnt="0">
        <dgm:presLayoutVars>
          <dgm:bulletEnabled val="1"/>
        </dgm:presLayoutVars>
      </dgm:prSet>
      <dgm:spPr/>
    </dgm:pt>
    <dgm:pt modelId="{20654845-20FF-46E5-AFD5-6F44BB528738}" type="pres">
      <dgm:prSet presAssocID="{E1D3217E-DA8C-45BE-AC65-4DB79CCB5DEC}" presName="bgRect" presStyleLbl="node1" presStyleIdx="1" presStyleCnt="3"/>
      <dgm:spPr/>
      <dgm:t>
        <a:bodyPr/>
        <a:lstStyle/>
        <a:p>
          <a:endParaRPr kumimoji="1" lang="ja-JP" altLang="en-US"/>
        </a:p>
      </dgm:t>
    </dgm:pt>
    <dgm:pt modelId="{F4916C8A-5618-4DB2-87B3-D5EDABB87E06}" type="pres">
      <dgm:prSet presAssocID="{E1D3217E-DA8C-45BE-AC65-4DB79CCB5DEC}" presName="parentNode" presStyleLbl="node1" presStyleIdx="1" presStyleCnt="3">
        <dgm:presLayoutVars>
          <dgm:chMax val="0"/>
          <dgm:bulletEnabled val="1"/>
        </dgm:presLayoutVars>
      </dgm:prSet>
      <dgm:spPr/>
      <dgm:t>
        <a:bodyPr/>
        <a:lstStyle/>
        <a:p>
          <a:endParaRPr kumimoji="1" lang="ja-JP" altLang="en-US"/>
        </a:p>
      </dgm:t>
    </dgm:pt>
    <dgm:pt modelId="{22D05444-719F-4453-8C5B-1EAC861522BF}" type="pres">
      <dgm:prSet presAssocID="{E1D3217E-DA8C-45BE-AC65-4DB79CCB5DEC}" presName="childNode" presStyleLbl="node1" presStyleIdx="1" presStyleCnt="3">
        <dgm:presLayoutVars>
          <dgm:bulletEnabled val="1"/>
        </dgm:presLayoutVars>
      </dgm:prSet>
      <dgm:spPr/>
      <dgm:t>
        <a:bodyPr/>
        <a:lstStyle/>
        <a:p>
          <a:endParaRPr kumimoji="1" lang="ja-JP" altLang="en-US"/>
        </a:p>
      </dgm:t>
    </dgm:pt>
    <dgm:pt modelId="{3A38730F-24AE-497E-BB20-8FE69BF4FCFC}" type="pres">
      <dgm:prSet presAssocID="{3FE3CD6A-72D9-42D0-B9FF-09F06E534CD9}" presName="hSp" presStyleCnt="0"/>
      <dgm:spPr/>
    </dgm:pt>
    <dgm:pt modelId="{ABBF9A2A-4DF1-4A7C-9503-1C24A87E61A8}" type="pres">
      <dgm:prSet presAssocID="{3FE3CD6A-72D9-42D0-B9FF-09F06E534CD9}" presName="vProcSp" presStyleCnt="0"/>
      <dgm:spPr/>
    </dgm:pt>
    <dgm:pt modelId="{89CE5F10-33A7-4756-8C8E-9623DEB65E33}" type="pres">
      <dgm:prSet presAssocID="{3FE3CD6A-72D9-42D0-B9FF-09F06E534CD9}" presName="vSp1" presStyleCnt="0"/>
      <dgm:spPr/>
    </dgm:pt>
    <dgm:pt modelId="{66847E76-D4E8-45DA-B44B-5524D50A3245}" type="pres">
      <dgm:prSet presAssocID="{3FE3CD6A-72D9-42D0-B9FF-09F06E534CD9}" presName="simulatedConn" presStyleLbl="solidFgAcc1" presStyleIdx="1" presStyleCnt="2"/>
      <dgm:spPr/>
    </dgm:pt>
    <dgm:pt modelId="{BDB23BB7-95BE-437F-B099-1A7E55022A40}" type="pres">
      <dgm:prSet presAssocID="{3FE3CD6A-72D9-42D0-B9FF-09F06E534CD9}" presName="vSp2" presStyleCnt="0"/>
      <dgm:spPr/>
    </dgm:pt>
    <dgm:pt modelId="{D8C7E3E7-4341-48D5-B25A-3BA31A5FBE05}" type="pres">
      <dgm:prSet presAssocID="{3FE3CD6A-72D9-42D0-B9FF-09F06E534CD9}" presName="sibTrans" presStyleCnt="0"/>
      <dgm:spPr/>
    </dgm:pt>
    <dgm:pt modelId="{1AB79747-741D-4207-B25D-494A17756047}" type="pres">
      <dgm:prSet presAssocID="{73457094-EE1F-4E96-BCA4-576335D97690}" presName="compositeNode" presStyleCnt="0">
        <dgm:presLayoutVars>
          <dgm:bulletEnabled val="1"/>
        </dgm:presLayoutVars>
      </dgm:prSet>
      <dgm:spPr/>
    </dgm:pt>
    <dgm:pt modelId="{324666D7-CE54-4878-A937-C0E19DA839F0}" type="pres">
      <dgm:prSet presAssocID="{73457094-EE1F-4E96-BCA4-576335D97690}" presName="bgRect" presStyleLbl="node1" presStyleIdx="2" presStyleCnt="3"/>
      <dgm:spPr/>
      <dgm:t>
        <a:bodyPr/>
        <a:lstStyle/>
        <a:p>
          <a:endParaRPr kumimoji="1" lang="ja-JP" altLang="en-US"/>
        </a:p>
      </dgm:t>
    </dgm:pt>
    <dgm:pt modelId="{F555C366-EAFA-4EF5-B13E-CD2B2B5C62EE}" type="pres">
      <dgm:prSet presAssocID="{73457094-EE1F-4E96-BCA4-576335D97690}" presName="parentNode" presStyleLbl="node1" presStyleIdx="2" presStyleCnt="3">
        <dgm:presLayoutVars>
          <dgm:chMax val="0"/>
          <dgm:bulletEnabled val="1"/>
        </dgm:presLayoutVars>
      </dgm:prSet>
      <dgm:spPr/>
      <dgm:t>
        <a:bodyPr/>
        <a:lstStyle/>
        <a:p>
          <a:endParaRPr kumimoji="1" lang="ja-JP" altLang="en-US"/>
        </a:p>
      </dgm:t>
    </dgm:pt>
    <dgm:pt modelId="{8B50E034-77A6-4825-B8CD-F1C53FEE7FB6}" type="pres">
      <dgm:prSet presAssocID="{73457094-EE1F-4E96-BCA4-576335D97690}" presName="childNode" presStyleLbl="node1" presStyleIdx="2" presStyleCnt="3">
        <dgm:presLayoutVars>
          <dgm:bulletEnabled val="1"/>
        </dgm:presLayoutVars>
      </dgm:prSet>
      <dgm:spPr/>
      <dgm:t>
        <a:bodyPr/>
        <a:lstStyle/>
        <a:p>
          <a:endParaRPr kumimoji="1" lang="ja-JP" altLang="en-US"/>
        </a:p>
      </dgm:t>
    </dgm:pt>
  </dgm:ptLst>
  <dgm:cxnLst>
    <dgm:cxn modelId="{7F961541-03C4-4C40-8967-5C505E56129E}" srcId="{FFF9AC96-8CF2-4433-8EE4-D09F8128872A}" destId="{475AC3F9-044F-4F17-A663-AAB8FB23B8FE}" srcOrd="0" destOrd="0" parTransId="{51AF96B6-DC65-4C19-9E0C-BA95BFEA48AE}" sibTransId="{71EEB0F9-A6D1-470C-9957-F091F67E8682}"/>
    <dgm:cxn modelId="{943A03AF-4F2A-4F17-B9F0-16FC2DB4FD33}" type="presOf" srcId="{E1D3217E-DA8C-45BE-AC65-4DB79CCB5DEC}" destId="{20654845-20FF-46E5-AFD5-6F44BB528738}" srcOrd="0" destOrd="0" presId="urn:microsoft.com/office/officeart/2005/8/layout/hProcess7"/>
    <dgm:cxn modelId="{BCA145B4-BC81-4146-A6D9-EF913A0CDF18}" type="presOf" srcId="{FFF9AC96-8CF2-4433-8EE4-D09F8128872A}" destId="{5DD657FE-9091-44F3-8A34-3D8CECE03DBF}" srcOrd="1" destOrd="0" presId="urn:microsoft.com/office/officeart/2005/8/layout/hProcess7"/>
    <dgm:cxn modelId="{00EF6CA5-4B2D-41C5-BA1F-B8417451A0D5}" type="presOf" srcId="{73457094-EE1F-4E96-BCA4-576335D97690}" destId="{F555C366-EAFA-4EF5-B13E-CD2B2B5C62EE}" srcOrd="1" destOrd="0" presId="urn:microsoft.com/office/officeart/2005/8/layout/hProcess7"/>
    <dgm:cxn modelId="{019CE51A-089D-4A69-8CAE-7062EE4AFFD6}" srcId="{4DFBD82C-AE13-4F29-9D3D-20A9AD3F7974}" destId="{FFF9AC96-8CF2-4433-8EE4-D09F8128872A}" srcOrd="0" destOrd="0" parTransId="{9B8C5413-3480-4C49-B819-F1371951DA51}" sibTransId="{C5F84271-0BA9-4FC7-A6D9-D57C9DBB209A}"/>
    <dgm:cxn modelId="{CD004C4B-A7A3-4886-9551-A0C5815189CA}" type="presOf" srcId="{FFF9AC96-8CF2-4433-8EE4-D09F8128872A}" destId="{7F901438-D1D0-4100-9C16-0324BBFC152F}" srcOrd="0" destOrd="0" presId="urn:microsoft.com/office/officeart/2005/8/layout/hProcess7"/>
    <dgm:cxn modelId="{16D08275-52C9-43F8-9B13-9BBCDE429436}" srcId="{4DFBD82C-AE13-4F29-9D3D-20A9AD3F7974}" destId="{73457094-EE1F-4E96-BCA4-576335D97690}" srcOrd="2" destOrd="0" parTransId="{C17BA46E-21FD-446A-BE7B-218B1942CF52}" sibTransId="{B944FE72-3A99-4F09-B788-0FD6D5E53CCF}"/>
    <dgm:cxn modelId="{B154BE07-95D8-4625-8CB5-F47B17DFB893}" type="presOf" srcId="{6EEFA212-49A7-417A-84BA-3A94E95CE41B}" destId="{8B50E034-77A6-4825-B8CD-F1C53FEE7FB6}" srcOrd="0" destOrd="0" presId="urn:microsoft.com/office/officeart/2005/8/layout/hProcess7"/>
    <dgm:cxn modelId="{DA48DAEF-895F-422D-B31C-0DE7B24DC6D4}" type="presOf" srcId="{E1D3217E-DA8C-45BE-AC65-4DB79CCB5DEC}" destId="{F4916C8A-5618-4DB2-87B3-D5EDABB87E06}" srcOrd="1" destOrd="0" presId="urn:microsoft.com/office/officeart/2005/8/layout/hProcess7"/>
    <dgm:cxn modelId="{559D13A4-EFD7-4B3E-B01C-A0B7C7C18644}" type="presOf" srcId="{475AC3F9-044F-4F17-A663-AAB8FB23B8FE}" destId="{63AD3126-B687-4262-ACA4-A81D1DACFA60}" srcOrd="0" destOrd="0" presId="urn:microsoft.com/office/officeart/2005/8/layout/hProcess7"/>
    <dgm:cxn modelId="{DC9145B8-3F67-436F-8141-3AF09431893D}" type="presOf" srcId="{73457094-EE1F-4E96-BCA4-576335D97690}" destId="{324666D7-CE54-4878-A937-C0E19DA839F0}" srcOrd="0" destOrd="0" presId="urn:microsoft.com/office/officeart/2005/8/layout/hProcess7"/>
    <dgm:cxn modelId="{5A7DA16B-0A69-48C2-9968-564CB29EBEBB}" srcId="{E1D3217E-DA8C-45BE-AC65-4DB79CCB5DEC}" destId="{6C506A2A-3566-4E1C-866C-9C661095537A}" srcOrd="0" destOrd="0" parTransId="{2A5391EA-CF52-4730-AB00-5E6967401DC3}" sibTransId="{DCCC3C3B-1195-44B6-B99F-D8FD63027227}"/>
    <dgm:cxn modelId="{650A828A-39AA-44A1-AD25-779A867ECE26}" type="presOf" srcId="{4DFBD82C-AE13-4F29-9D3D-20A9AD3F7974}" destId="{92FB5246-5AA3-4D9B-BD84-707D0A321DA9}" srcOrd="0" destOrd="0" presId="urn:microsoft.com/office/officeart/2005/8/layout/hProcess7"/>
    <dgm:cxn modelId="{098D2FF8-DF7E-4C2A-BD05-38BE7D12DDEA}" type="presOf" srcId="{6C506A2A-3566-4E1C-866C-9C661095537A}" destId="{22D05444-719F-4453-8C5B-1EAC861522BF}" srcOrd="0" destOrd="0" presId="urn:microsoft.com/office/officeart/2005/8/layout/hProcess7"/>
    <dgm:cxn modelId="{3BCBD4A7-6679-45A2-8CCC-15A95BE6D0A1}" srcId="{73457094-EE1F-4E96-BCA4-576335D97690}" destId="{6EEFA212-49A7-417A-84BA-3A94E95CE41B}" srcOrd="0" destOrd="0" parTransId="{206074DD-3D1A-4372-BA4B-FF49F9CC22E5}" sibTransId="{536CF81D-F815-4B9C-98F6-F9FCA262325E}"/>
    <dgm:cxn modelId="{322897F8-27AE-43D9-AD8B-F3D679213A12}" srcId="{4DFBD82C-AE13-4F29-9D3D-20A9AD3F7974}" destId="{E1D3217E-DA8C-45BE-AC65-4DB79CCB5DEC}" srcOrd="1" destOrd="0" parTransId="{C92D722D-9136-47AD-8BBF-FD7FEF0AC248}" sibTransId="{3FE3CD6A-72D9-42D0-B9FF-09F06E534CD9}"/>
    <dgm:cxn modelId="{051DFE5E-C4F4-43EE-BDAF-91B38BE93E5C}" type="presParOf" srcId="{92FB5246-5AA3-4D9B-BD84-707D0A321DA9}" destId="{FB2B6343-E142-4ECD-9D64-51840BF5B810}" srcOrd="0" destOrd="0" presId="urn:microsoft.com/office/officeart/2005/8/layout/hProcess7"/>
    <dgm:cxn modelId="{BCC4EAF3-4F27-4E69-983B-0E6C16D4CE35}" type="presParOf" srcId="{FB2B6343-E142-4ECD-9D64-51840BF5B810}" destId="{7F901438-D1D0-4100-9C16-0324BBFC152F}" srcOrd="0" destOrd="0" presId="urn:microsoft.com/office/officeart/2005/8/layout/hProcess7"/>
    <dgm:cxn modelId="{D163AB9C-0319-48B9-AACD-8A8954795811}" type="presParOf" srcId="{FB2B6343-E142-4ECD-9D64-51840BF5B810}" destId="{5DD657FE-9091-44F3-8A34-3D8CECE03DBF}" srcOrd="1" destOrd="0" presId="urn:microsoft.com/office/officeart/2005/8/layout/hProcess7"/>
    <dgm:cxn modelId="{50DE82D2-DAD7-4913-9EDF-B6CA37661C68}" type="presParOf" srcId="{FB2B6343-E142-4ECD-9D64-51840BF5B810}" destId="{63AD3126-B687-4262-ACA4-A81D1DACFA60}" srcOrd="2" destOrd="0" presId="urn:microsoft.com/office/officeart/2005/8/layout/hProcess7"/>
    <dgm:cxn modelId="{A6DE2CAB-431D-4EC4-A5F6-009EF87607A9}" type="presParOf" srcId="{92FB5246-5AA3-4D9B-BD84-707D0A321DA9}" destId="{A29084BC-D2E7-49B4-8020-6497C99EC75D}" srcOrd="1" destOrd="0" presId="urn:microsoft.com/office/officeart/2005/8/layout/hProcess7"/>
    <dgm:cxn modelId="{1F7AABA0-4866-42DF-AED9-50ADF26276A2}" type="presParOf" srcId="{92FB5246-5AA3-4D9B-BD84-707D0A321DA9}" destId="{20755C9F-88E2-46C9-8072-6955875522E4}" srcOrd="2" destOrd="0" presId="urn:microsoft.com/office/officeart/2005/8/layout/hProcess7"/>
    <dgm:cxn modelId="{23713C6F-24D7-4D0B-BD29-93893F14212A}" type="presParOf" srcId="{20755C9F-88E2-46C9-8072-6955875522E4}" destId="{83327480-12FA-4881-85A3-E6502F876EF6}" srcOrd="0" destOrd="0" presId="urn:microsoft.com/office/officeart/2005/8/layout/hProcess7"/>
    <dgm:cxn modelId="{6FE79448-47FE-44A6-8E1D-E05094F6B255}" type="presParOf" srcId="{20755C9F-88E2-46C9-8072-6955875522E4}" destId="{F4EA93FA-C0E3-42BD-BAC3-2368BD2B6D80}" srcOrd="1" destOrd="0" presId="urn:microsoft.com/office/officeart/2005/8/layout/hProcess7"/>
    <dgm:cxn modelId="{86C0BD4F-163C-4ADE-960B-897210B90751}" type="presParOf" srcId="{20755C9F-88E2-46C9-8072-6955875522E4}" destId="{0BA1D9BA-68D9-4FB5-9C8A-4EA3BCFD43A7}" srcOrd="2" destOrd="0" presId="urn:microsoft.com/office/officeart/2005/8/layout/hProcess7"/>
    <dgm:cxn modelId="{9643FE48-F2D6-4597-AC34-DF62B5F5697E}" type="presParOf" srcId="{92FB5246-5AA3-4D9B-BD84-707D0A321DA9}" destId="{B3FEA29E-A8A3-40DD-8223-A35E2040F8B3}" srcOrd="3" destOrd="0" presId="urn:microsoft.com/office/officeart/2005/8/layout/hProcess7"/>
    <dgm:cxn modelId="{B177751F-433B-4A2B-B67F-0F834C9A92DE}" type="presParOf" srcId="{92FB5246-5AA3-4D9B-BD84-707D0A321DA9}" destId="{2E60D7C3-F6B9-4BC3-9595-0AA8094AA35C}" srcOrd="4" destOrd="0" presId="urn:microsoft.com/office/officeart/2005/8/layout/hProcess7"/>
    <dgm:cxn modelId="{06025794-BE14-4FB2-B608-E5688D36F50C}" type="presParOf" srcId="{2E60D7C3-F6B9-4BC3-9595-0AA8094AA35C}" destId="{20654845-20FF-46E5-AFD5-6F44BB528738}" srcOrd="0" destOrd="0" presId="urn:microsoft.com/office/officeart/2005/8/layout/hProcess7"/>
    <dgm:cxn modelId="{89B1CA00-BE50-476A-9561-5BF4026C7FAD}" type="presParOf" srcId="{2E60D7C3-F6B9-4BC3-9595-0AA8094AA35C}" destId="{F4916C8A-5618-4DB2-87B3-D5EDABB87E06}" srcOrd="1" destOrd="0" presId="urn:microsoft.com/office/officeart/2005/8/layout/hProcess7"/>
    <dgm:cxn modelId="{AFD4A977-F1A9-40D0-B900-912F2EFF644D}" type="presParOf" srcId="{2E60D7C3-F6B9-4BC3-9595-0AA8094AA35C}" destId="{22D05444-719F-4453-8C5B-1EAC861522BF}" srcOrd="2" destOrd="0" presId="urn:microsoft.com/office/officeart/2005/8/layout/hProcess7"/>
    <dgm:cxn modelId="{F616A95C-6EA0-46D1-B54B-6F1AF87F49E2}" type="presParOf" srcId="{92FB5246-5AA3-4D9B-BD84-707D0A321DA9}" destId="{3A38730F-24AE-497E-BB20-8FE69BF4FCFC}" srcOrd="5" destOrd="0" presId="urn:microsoft.com/office/officeart/2005/8/layout/hProcess7"/>
    <dgm:cxn modelId="{A7678736-A5F9-4668-8534-9543616575CC}" type="presParOf" srcId="{92FB5246-5AA3-4D9B-BD84-707D0A321DA9}" destId="{ABBF9A2A-4DF1-4A7C-9503-1C24A87E61A8}" srcOrd="6" destOrd="0" presId="urn:microsoft.com/office/officeart/2005/8/layout/hProcess7"/>
    <dgm:cxn modelId="{3E2DDCBB-9915-420F-B34F-D948B4FECB4E}" type="presParOf" srcId="{ABBF9A2A-4DF1-4A7C-9503-1C24A87E61A8}" destId="{89CE5F10-33A7-4756-8C8E-9623DEB65E33}" srcOrd="0" destOrd="0" presId="urn:microsoft.com/office/officeart/2005/8/layout/hProcess7"/>
    <dgm:cxn modelId="{628E3CEA-42B1-4C25-98A9-6BC45F7193C8}" type="presParOf" srcId="{ABBF9A2A-4DF1-4A7C-9503-1C24A87E61A8}" destId="{66847E76-D4E8-45DA-B44B-5524D50A3245}" srcOrd="1" destOrd="0" presId="urn:microsoft.com/office/officeart/2005/8/layout/hProcess7"/>
    <dgm:cxn modelId="{BB4F3E0C-91B7-4204-8288-DE27FA02AEAE}" type="presParOf" srcId="{ABBF9A2A-4DF1-4A7C-9503-1C24A87E61A8}" destId="{BDB23BB7-95BE-437F-B099-1A7E55022A40}" srcOrd="2" destOrd="0" presId="urn:microsoft.com/office/officeart/2005/8/layout/hProcess7"/>
    <dgm:cxn modelId="{BBF1DD7F-F139-4EA5-8AE1-5F988CEC6D78}" type="presParOf" srcId="{92FB5246-5AA3-4D9B-BD84-707D0A321DA9}" destId="{D8C7E3E7-4341-48D5-B25A-3BA31A5FBE05}" srcOrd="7" destOrd="0" presId="urn:microsoft.com/office/officeart/2005/8/layout/hProcess7"/>
    <dgm:cxn modelId="{3227EE4B-A665-4AE9-A624-6424465B6EB3}" type="presParOf" srcId="{92FB5246-5AA3-4D9B-BD84-707D0A321DA9}" destId="{1AB79747-741D-4207-B25D-494A17756047}" srcOrd="8" destOrd="0" presId="urn:microsoft.com/office/officeart/2005/8/layout/hProcess7"/>
    <dgm:cxn modelId="{61A4748C-2213-4254-8BD6-254BA8FD82C0}" type="presParOf" srcId="{1AB79747-741D-4207-B25D-494A17756047}" destId="{324666D7-CE54-4878-A937-C0E19DA839F0}" srcOrd="0" destOrd="0" presId="urn:microsoft.com/office/officeart/2005/8/layout/hProcess7"/>
    <dgm:cxn modelId="{A7A91DA4-BB62-43C4-BA42-713C8BFA5BB9}" type="presParOf" srcId="{1AB79747-741D-4207-B25D-494A17756047}" destId="{F555C366-EAFA-4EF5-B13E-CD2B2B5C62EE}" srcOrd="1" destOrd="0" presId="urn:microsoft.com/office/officeart/2005/8/layout/hProcess7"/>
    <dgm:cxn modelId="{713FD070-E610-457C-830B-E9230466400F}" type="presParOf" srcId="{1AB79747-741D-4207-B25D-494A17756047}" destId="{8B50E034-77A6-4825-B8CD-F1C53FEE7FB6}" srcOrd="2" destOrd="0" presId="urn:microsoft.com/office/officeart/2005/8/layout/hProcess7"/>
  </dgm:cxnLst>
  <dgm:bg/>
  <dgm:whole/>
</dgm:dataModel>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2008/1/8</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a:solidFill>
                  <a:schemeClr val="tx2"/>
                </a:solidFill>
                <a:ea typeface="ＭＳ Ｐゴシック" pitchFamily="50" charset="-128"/>
              </a:rPr>
              <a:t>同盟 </a:t>
            </a:r>
            <a:r>
              <a:rPr kumimoji="0" lang="ja-JP" altLang="en-US" sz="2300" smtClean="0">
                <a:solidFill>
                  <a:schemeClr val="tx2"/>
                </a:solidFill>
                <a:ea typeface="ＭＳ Ｐゴシック" pitchFamily="50" charset="-128"/>
              </a:rPr>
              <a:t>大阪勉強会 </a:t>
            </a:r>
            <a:r>
              <a:rPr kumimoji="0" lang="en-US" altLang="ja-JP" sz="2300" dirty="0" smtClean="0">
                <a:solidFill>
                  <a:schemeClr val="tx2"/>
                </a:solidFill>
                <a:ea typeface="ＭＳ Ｐゴシック" pitchFamily="50" charset="-128"/>
              </a:rPr>
              <a:t>#14</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msdn.microsoft.com/msdnmag/issues/07/06/CSharp30/default.aspx?loc=jp" TargetMode="External"/><Relationship Id="rId2" Type="http://schemas.openxmlformats.org/officeDocument/2006/relationships/hyperlink" Target="http://blogs.wankuma.com/chicasharp/" TargetMode="External"/><Relationship Id="rId1" Type="http://schemas.openxmlformats.org/officeDocument/2006/relationships/slideLayout" Target="../slideLayouts/slideLayout2.xml"/><Relationship Id="rId5" Type="http://schemas.openxmlformats.org/officeDocument/2006/relationships/hyperlink" Target="http://www.event-registration.jp/events/te07/special_session.htm" TargetMode="External"/><Relationship Id="rId4" Type="http://schemas.openxmlformats.org/officeDocument/2006/relationships/hyperlink" Target="http://msdn.microsoft.com/msdnmag/issues/07/07/DataPoints/default.aspx?loc=j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643042" y="857232"/>
            <a:ext cx="7000924" cy="2743218"/>
          </a:xfrm>
        </p:spPr>
        <p:txBody>
          <a:bodyPr/>
          <a:lstStyle/>
          <a:p>
            <a:r>
              <a:rPr kumimoji="1" lang="en-US" altLang="ja-JP" sz="9600" dirty="0" err="1" smtClean="0"/>
              <a:t>Linq</a:t>
            </a:r>
            <a:r>
              <a:rPr kumimoji="1" lang="en-US" altLang="ja-JP" sz="9600" dirty="0" smtClean="0"/>
              <a:t/>
            </a:r>
            <a:br>
              <a:rPr kumimoji="1" lang="en-US" altLang="ja-JP" sz="9600" dirty="0" smtClean="0"/>
            </a:br>
            <a:r>
              <a:rPr lang="ja-JP" altLang="en-US" sz="4800" dirty="0" smtClean="0"/>
              <a:t>プラットホームベンダー</a:t>
            </a:r>
            <a:r>
              <a:rPr lang="en-US" altLang="ja-JP" sz="4800" dirty="0" smtClean="0"/>
              <a:t/>
            </a:r>
            <a:br>
              <a:rPr lang="en-US" altLang="ja-JP" sz="4800" dirty="0" smtClean="0"/>
            </a:br>
            <a:r>
              <a:rPr lang="ja-JP" altLang="en-US" sz="4800" dirty="0" smtClean="0"/>
              <a:t>の情熱（を感じる）</a:t>
            </a:r>
            <a:endParaRPr kumimoji="1" lang="ja-JP" altLang="en-US" sz="9600" dirty="0"/>
          </a:p>
        </p:txBody>
      </p:sp>
      <p:sp>
        <p:nvSpPr>
          <p:cNvPr id="5" name="サブタイトル 4"/>
          <p:cNvSpPr>
            <a:spLocks noGrp="1"/>
          </p:cNvSpPr>
          <p:nvPr>
            <p:ph type="subTitle" idx="1"/>
          </p:nvPr>
        </p:nvSpPr>
        <p:spPr>
          <a:xfrm>
            <a:off x="2143108" y="3929066"/>
            <a:ext cx="6400800" cy="1752600"/>
          </a:xfrm>
        </p:spPr>
        <p:txBody>
          <a:bodyPr/>
          <a:lstStyle/>
          <a:p>
            <a:r>
              <a:rPr lang="ja-JP" altLang="en-US" dirty="0" smtClean="0"/>
              <a:t>えムナウ（児玉宏之）</a:t>
            </a:r>
            <a:endParaRPr lang="en-US" altLang="ja-JP" dirty="0" smtClean="0"/>
          </a:p>
          <a:p>
            <a:r>
              <a:rPr kumimoji="1" lang="en-US" altLang="ja-JP" dirty="0" smtClean="0"/>
              <a:t>Microsoft</a:t>
            </a:r>
            <a:r>
              <a:rPr kumimoji="1" lang="ja-JP" altLang="en-US" dirty="0" smtClean="0"/>
              <a:t> </a:t>
            </a:r>
            <a:r>
              <a:rPr kumimoji="1" lang="en-US" altLang="ja-JP" dirty="0" smtClean="0"/>
              <a:t>MVP</a:t>
            </a:r>
            <a:r>
              <a:rPr kumimoji="1" lang="ja-JP" altLang="en-US" dirty="0" smtClean="0"/>
              <a:t> </a:t>
            </a:r>
            <a:r>
              <a:rPr kumimoji="1" lang="en-US" altLang="ja-JP" dirty="0" smtClean="0"/>
              <a:t>for Visual-Developer C# 2005/01-2007/12</a:t>
            </a:r>
            <a:endParaRPr kumimoji="1" lang="ja-JP" altLang="en-US" dirty="0"/>
          </a:p>
        </p:txBody>
      </p:sp>
      <p:pic>
        <p:nvPicPr>
          <p:cNvPr id="3074" name="Picture 2" descr="D:\User\えムナウのプログラミングのページ\img\mnowlogo.gif"/>
          <p:cNvPicPr>
            <a:picLocks noChangeAspect="1" noChangeArrowheads="1"/>
          </p:cNvPicPr>
          <p:nvPr/>
        </p:nvPicPr>
        <p:blipFill>
          <a:blip r:embed="rId2"/>
          <a:srcRect/>
          <a:stretch>
            <a:fillRect/>
          </a:stretch>
        </p:blipFill>
        <p:spPr bwMode="auto">
          <a:xfrm>
            <a:off x="404783" y="357166"/>
            <a:ext cx="1666887" cy="500066"/>
          </a:xfrm>
          <a:prstGeom prst="rect">
            <a:avLst/>
          </a:prstGeom>
          <a:noFill/>
        </p:spPr>
      </p:pic>
      <p:pic>
        <p:nvPicPr>
          <p:cNvPr id="3075" name="Picture 3" descr="D:\User\えムナウのプログラミングのページ\img\MVP_Horizontal_FullColor.png"/>
          <p:cNvPicPr>
            <a:picLocks noChangeAspect="1" noChangeArrowheads="1"/>
          </p:cNvPicPr>
          <p:nvPr/>
        </p:nvPicPr>
        <p:blipFill>
          <a:blip r:embed="rId3"/>
          <a:srcRect/>
          <a:stretch>
            <a:fillRect/>
          </a:stretch>
        </p:blipFill>
        <p:spPr bwMode="auto">
          <a:xfrm>
            <a:off x="420831" y="928670"/>
            <a:ext cx="1579401" cy="642942"/>
          </a:xfrm>
          <a:prstGeom prst="rect">
            <a:avLst/>
          </a:prstGeom>
          <a:noFill/>
        </p:spPr>
      </p:pic>
      <p:pic>
        <p:nvPicPr>
          <p:cNvPr id="3076" name="Picture 4"/>
          <p:cNvPicPr>
            <a:picLocks noChangeAspect="1" noChangeArrowheads="1"/>
          </p:cNvPicPr>
          <p:nvPr/>
        </p:nvPicPr>
        <p:blipFill>
          <a:blip r:embed="rId4" cstate="print"/>
          <a:srcRect/>
          <a:stretch>
            <a:fillRect/>
          </a:stretch>
        </p:blipFill>
        <p:spPr bwMode="auto">
          <a:xfrm>
            <a:off x="428596" y="1661368"/>
            <a:ext cx="1500198" cy="1053252"/>
          </a:xfrm>
          <a:prstGeom prst="rect">
            <a:avLst/>
          </a:prstGeom>
          <a:noFill/>
          <a:ln w="9525">
            <a:noFill/>
            <a:miter lim="800000"/>
            <a:headEnd/>
            <a:tailEnd/>
          </a:ln>
          <a:effectLst/>
        </p:spPr>
      </p:pic>
      <p:pic>
        <p:nvPicPr>
          <p:cNvPr id="3077" name="Picture 5" descr="C:\Documents and Settings\hkodama.MNOW.001\My Documents\My Pictures\74654_3751047410.PNG"/>
          <p:cNvPicPr>
            <a:picLocks noChangeAspect="1" noChangeArrowheads="1"/>
          </p:cNvPicPr>
          <p:nvPr/>
        </p:nvPicPr>
        <p:blipFill>
          <a:blip r:embed="rId5"/>
          <a:srcRect/>
          <a:stretch>
            <a:fillRect/>
          </a:stretch>
        </p:blipFill>
        <p:spPr bwMode="auto">
          <a:xfrm>
            <a:off x="428596" y="3929066"/>
            <a:ext cx="1928826" cy="192882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en-US" altLang="ja-JP" dirty="0" smtClean="0"/>
              <a:t> to Entities</a:t>
            </a:r>
          </a:p>
          <a:p>
            <a:pPr>
              <a:buNone/>
            </a:pPr>
            <a:r>
              <a:rPr lang="ja-JP" altLang="en-US" dirty="0" smtClean="0"/>
              <a:t>　</a:t>
            </a:r>
            <a:r>
              <a:rPr lang="en-US" dirty="0" smtClean="0"/>
              <a:t>Entity Framework </a:t>
            </a:r>
            <a:r>
              <a:rPr lang="ja-JP" altLang="en-US" dirty="0" smtClean="0"/>
              <a:t>を通した概念エンティティの情報ソースにクエリを適用</a:t>
            </a:r>
            <a:endParaRPr kumimoji="1" lang="ja-JP" altLang="en-US" dirty="0"/>
          </a:p>
        </p:txBody>
      </p:sp>
      <p:sp>
        <p:nvSpPr>
          <p:cNvPr id="4" name="テキスト ボックス 3"/>
          <p:cNvSpPr txBox="1"/>
          <p:nvPr/>
        </p:nvSpPr>
        <p:spPr>
          <a:xfrm>
            <a:off x="500034" y="3071810"/>
            <a:ext cx="8001056" cy="2062103"/>
          </a:xfrm>
          <a:prstGeom prst="rect">
            <a:avLst/>
          </a:prstGeom>
          <a:noFill/>
        </p:spPr>
        <p:txBody>
          <a:bodyPr wrap="square" rtlCol="0">
            <a:spAutoFit/>
          </a:bodyPr>
          <a:lstStyle/>
          <a:p>
            <a:r>
              <a:rPr lang="en-US" altLang="ja-JP" sz="1600" dirty="0" err="1" smtClean="0"/>
              <a:t>var</a:t>
            </a:r>
            <a:r>
              <a:rPr lang="en-US" altLang="ja-JP" sz="1600" dirty="0" smtClean="0"/>
              <a:t> accounts = from a in</a:t>
            </a:r>
            <a:r>
              <a:rPr lang="ja-JP" altLang="en-US" sz="1600" dirty="0" smtClean="0"/>
              <a:t> </a:t>
            </a:r>
            <a:r>
              <a:rPr lang="en-US" altLang="ja-JP" sz="1600" dirty="0" err="1" smtClean="0"/>
              <a:t>textContext.Account</a:t>
            </a:r>
            <a:endParaRPr lang="en-US" altLang="ja-JP" sz="1600" dirty="0" smtClean="0"/>
          </a:p>
          <a:p>
            <a:r>
              <a:rPr lang="en-US" altLang="ja-JP" sz="1600" dirty="0" smtClean="0"/>
              <a:t>                   where </a:t>
            </a:r>
            <a:r>
              <a:rPr lang="en-US" altLang="ja-JP" sz="1600" dirty="0" err="1" smtClean="0"/>
              <a:t>a.ZipCode</a:t>
            </a:r>
            <a:r>
              <a:rPr lang="en-US" altLang="ja-JP" sz="1600" dirty="0" smtClean="0"/>
              <a:t> == "168-0064"</a:t>
            </a:r>
          </a:p>
          <a:p>
            <a:r>
              <a:rPr lang="en-US" altLang="ja-JP" sz="1600" dirty="0" smtClean="0"/>
              <a:t>                   select a;</a:t>
            </a:r>
          </a:p>
          <a:p>
            <a:r>
              <a:rPr lang="en-US" altLang="ja-JP" sz="1600" dirty="0" err="1" smtClean="0"/>
              <a:t>foreach</a:t>
            </a:r>
            <a:r>
              <a:rPr lang="en-US" altLang="ja-JP" sz="1600" dirty="0" smtClean="0"/>
              <a:t> (Account </a:t>
            </a:r>
            <a:r>
              <a:rPr lang="en-US" altLang="ja-JP" sz="1600" dirty="0" err="1" smtClean="0"/>
              <a:t>account</a:t>
            </a:r>
            <a:r>
              <a:rPr lang="en-US" altLang="ja-JP" sz="1600" dirty="0" smtClean="0"/>
              <a: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a:p>
            <a:endParaRPr lang="en-US" altLang="ja-JP" sz="16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en-US" altLang="ja-JP" dirty="0" smtClean="0"/>
              <a:t> to XML</a:t>
            </a:r>
          </a:p>
          <a:p>
            <a:pPr>
              <a:buNone/>
            </a:pPr>
            <a:r>
              <a:rPr lang="ja-JP" altLang="en-US" dirty="0" smtClean="0"/>
              <a:t>　</a:t>
            </a:r>
            <a:r>
              <a:rPr lang="en-US" altLang="ja-JP" dirty="0" smtClean="0"/>
              <a:t>XML</a:t>
            </a:r>
            <a:r>
              <a:rPr lang="ja-JP" altLang="en-US" dirty="0" smtClean="0"/>
              <a:t>の</a:t>
            </a:r>
            <a:r>
              <a:rPr lang="en-US" dirty="0" err="1" smtClean="0"/>
              <a:t>XElement</a:t>
            </a:r>
            <a:r>
              <a:rPr lang="ja-JP" altLang="en-US" dirty="0" smtClean="0"/>
              <a:t>のすべての情報ソースにクエリを適用</a:t>
            </a:r>
            <a:endParaRPr kumimoji="1" lang="ja-JP" altLang="en-US" dirty="0"/>
          </a:p>
        </p:txBody>
      </p:sp>
      <p:sp>
        <p:nvSpPr>
          <p:cNvPr id="4" name="テキスト ボックス 3"/>
          <p:cNvSpPr txBox="1"/>
          <p:nvPr/>
        </p:nvSpPr>
        <p:spPr>
          <a:xfrm>
            <a:off x="500034" y="3071810"/>
            <a:ext cx="8001056" cy="3046988"/>
          </a:xfrm>
          <a:prstGeom prst="rect">
            <a:avLst/>
          </a:prstGeom>
          <a:noFill/>
        </p:spPr>
        <p:txBody>
          <a:bodyPr wrap="square" rtlCol="0">
            <a:spAutoFit/>
          </a:bodyPr>
          <a:lstStyle/>
          <a:p>
            <a:r>
              <a:rPr lang="en-US" sz="1600" dirty="0" err="1" smtClean="0"/>
              <a:t>var</a:t>
            </a:r>
            <a:r>
              <a:rPr lang="en-US" sz="1600" dirty="0" smtClean="0"/>
              <a:t> al = new </a:t>
            </a:r>
            <a:r>
              <a:rPr lang="en-US" sz="1600" dirty="0" err="1" smtClean="0"/>
              <a:t>XElement</a:t>
            </a:r>
            <a:r>
              <a:rPr lang="en-US" sz="1600" dirty="0" smtClean="0"/>
              <a:t>(“</a:t>
            </a:r>
            <a:r>
              <a:rPr lang="en-US" altLang="ja-JP" sz="1600" dirty="0" smtClean="0"/>
              <a:t>Account</a:t>
            </a:r>
            <a:r>
              <a:rPr lang="en-US" sz="1600" dirty="0" smtClean="0"/>
              <a:t>”, new </a:t>
            </a:r>
            <a:r>
              <a:rPr lang="en-US" sz="1600" dirty="0" err="1" smtClean="0"/>
              <a:t>XAttribute</a:t>
            </a:r>
            <a:r>
              <a:rPr lang="en-US" sz="1600" dirty="0" smtClean="0"/>
              <a:t>(“</a:t>
            </a:r>
            <a:r>
              <a:rPr lang="en-US" sz="1600" dirty="0" err="1" smtClean="0"/>
              <a:t>CanCode</a:t>
            </a:r>
            <a:r>
              <a:rPr lang="en-US" sz="1600" dirty="0" smtClean="0"/>
              <a:t>”, true), </a:t>
            </a:r>
          </a:p>
          <a:p>
            <a:r>
              <a:rPr lang="en-US" sz="1600" dirty="0" smtClean="0"/>
              <a:t>new </a:t>
            </a:r>
            <a:r>
              <a:rPr lang="en-US" sz="1600" dirty="0" err="1" smtClean="0"/>
              <a:t>XElement</a:t>
            </a:r>
            <a:r>
              <a:rPr lang="en-US" sz="1600" dirty="0" smtClean="0"/>
              <a:t>(“Name”, “</a:t>
            </a:r>
            <a:r>
              <a:rPr lang="en-US" altLang="ja-JP" sz="1600" dirty="0" smtClean="0"/>
              <a:t> </a:t>
            </a:r>
            <a:r>
              <a:rPr lang="en-US" altLang="ja-JP" sz="1600" dirty="0" err="1" smtClean="0"/>
              <a:t>hkodama</a:t>
            </a:r>
            <a:r>
              <a:rPr lang="en-US" sz="1600" dirty="0" smtClean="0"/>
              <a:t>”), new </a:t>
            </a:r>
            <a:r>
              <a:rPr lang="en-US" sz="1600" dirty="0" err="1" smtClean="0"/>
              <a:t>XElement</a:t>
            </a:r>
            <a:r>
              <a:rPr lang="en-US" sz="1600" dirty="0" smtClean="0"/>
              <a:t>(“</a:t>
            </a:r>
            <a:r>
              <a:rPr lang="en-US" altLang="ja-JP" sz="1600" dirty="0" err="1" smtClean="0"/>
              <a:t>ZipCode</a:t>
            </a:r>
            <a:r>
              <a:rPr lang="en-US" sz="1600" dirty="0" smtClean="0"/>
              <a:t>”, “</a:t>
            </a:r>
            <a:r>
              <a:rPr lang="en-US" altLang="ja-JP" sz="1600" dirty="0" smtClean="0"/>
              <a:t>168-0064</a:t>
            </a:r>
            <a:r>
              <a:rPr lang="en-US" sz="1600" dirty="0" smtClean="0"/>
              <a:t>”), </a:t>
            </a:r>
          </a:p>
          <a:p>
            <a:r>
              <a:rPr lang="en-US" sz="1600" dirty="0" smtClean="0"/>
              <a:t>new </a:t>
            </a:r>
            <a:r>
              <a:rPr lang="en-US" sz="1600" dirty="0" err="1" smtClean="0"/>
              <a:t>XElement</a:t>
            </a:r>
            <a:r>
              <a:rPr lang="en-US" sz="1600" dirty="0" smtClean="0"/>
              <a:t>(“</a:t>
            </a:r>
            <a:r>
              <a:rPr lang="en-US" altLang="ja-JP" sz="1600" dirty="0" smtClean="0"/>
              <a:t>Prefecture</a:t>
            </a:r>
            <a:r>
              <a:rPr lang="en-US" sz="1600" dirty="0" smtClean="0"/>
              <a:t>”, “</a:t>
            </a:r>
            <a:r>
              <a:rPr lang="ja-JP" altLang="en-US" sz="1600" dirty="0" smtClean="0"/>
              <a:t>東京都</a:t>
            </a:r>
            <a:r>
              <a:rPr lang="en-US" sz="1600" dirty="0" smtClean="0"/>
              <a:t>”));</a:t>
            </a:r>
          </a:p>
          <a:p>
            <a:r>
              <a:rPr lang="en-US" sz="1600" dirty="0" err="1" smtClean="0"/>
              <a:t>var</a:t>
            </a:r>
            <a:r>
              <a:rPr lang="en-US" sz="1600" dirty="0" smtClean="0"/>
              <a:t> </a:t>
            </a:r>
            <a:r>
              <a:rPr lang="en-US" altLang="ja-JP" sz="1600" dirty="0" smtClean="0"/>
              <a:t>accounts</a:t>
            </a:r>
            <a:r>
              <a:rPr lang="en-US" sz="1600" dirty="0" smtClean="0"/>
              <a:t> = from a in al</a:t>
            </a:r>
          </a:p>
          <a:p>
            <a:r>
              <a:rPr lang="en-US" sz="1600" dirty="0" smtClean="0"/>
              <a:t> 	where </a:t>
            </a:r>
            <a:r>
              <a:rPr lang="en-US" altLang="ja-JP" sz="1600" dirty="0" err="1" smtClean="0"/>
              <a:t>a.ZipCode</a:t>
            </a:r>
            <a:r>
              <a:rPr lang="en-US" altLang="ja-JP" sz="1600" dirty="0" smtClean="0"/>
              <a:t> == "168-0064" </a:t>
            </a:r>
          </a:p>
          <a:p>
            <a:r>
              <a:rPr lang="en-US" sz="1600" dirty="0" smtClean="0"/>
              <a:t>	select new </a:t>
            </a:r>
            <a:r>
              <a:rPr lang="en-US" altLang="ja-JP" sz="1600" dirty="0" smtClean="0"/>
              <a:t>Account </a:t>
            </a:r>
            <a:r>
              <a:rPr lang="en-US" sz="1600" dirty="0" smtClean="0"/>
              <a:t>{ Name = </a:t>
            </a:r>
            <a:r>
              <a:rPr lang="en-US" sz="1600" dirty="0" err="1" smtClean="0"/>
              <a:t>a.Attribute</a:t>
            </a:r>
            <a:r>
              <a:rPr lang="en-US" sz="1600" dirty="0" smtClean="0"/>
              <a:t>(“Name”),</a:t>
            </a:r>
          </a:p>
          <a:p>
            <a:r>
              <a:rPr lang="en-US" altLang="ja-JP" sz="1600" dirty="0" smtClean="0"/>
              <a:t>	 </a:t>
            </a:r>
            <a:r>
              <a:rPr lang="en-US" altLang="ja-JP" sz="1600" dirty="0" err="1" smtClean="0"/>
              <a:t>ZipCode</a:t>
            </a:r>
            <a:r>
              <a:rPr lang="en-US" sz="1600" dirty="0" smtClean="0"/>
              <a:t> = </a:t>
            </a:r>
            <a:r>
              <a:rPr lang="en-US" sz="1600" dirty="0" err="1" smtClean="0"/>
              <a:t>a.Attribute</a:t>
            </a:r>
            <a:r>
              <a:rPr lang="en-US" sz="1600" dirty="0" smtClean="0"/>
              <a:t>("</a:t>
            </a:r>
            <a:r>
              <a:rPr lang="en-US" altLang="ja-JP" sz="1600" dirty="0" err="1" smtClean="0"/>
              <a:t>ZipCode</a:t>
            </a:r>
            <a:r>
              <a:rPr lang="en-US" sz="1600" dirty="0" smtClean="0"/>
              <a:t>") };</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a:t>
            </a:r>
            <a:r>
              <a:rPr lang="en-US" altLang="ja-JP" sz="1600" dirty="0" err="1" smtClean="0"/>
              <a:t>account.ZipCode</a:t>
            </a:r>
            <a:r>
              <a:rPr lang="en-US" altLang="ja-JP" sz="1600" dirty="0" smtClean="0"/>
              <a:t> + ")");</a:t>
            </a:r>
          </a:p>
          <a:p>
            <a:r>
              <a:rPr lang="en-US" altLang="ja-JP" sz="1600" dirty="0" smtClean="0"/>
              <a:t>}</a:t>
            </a:r>
            <a:endParaRPr lang="en-US" sz="1600" dirty="0" smtClean="0"/>
          </a:p>
          <a:p>
            <a:endParaRPr lang="en-US" altLang="ja-JP" sz="16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まとめ</a:t>
            </a:r>
            <a:endParaRPr kumimoji="1" lang="en-US" altLang="ja-JP" dirty="0" smtClean="0"/>
          </a:p>
          <a:p>
            <a:pPr lvl="1"/>
            <a:r>
              <a:rPr kumimoji="1" lang="ja-JP" altLang="en-US" dirty="0" smtClean="0"/>
              <a:t>一般に</a:t>
            </a:r>
            <a:r>
              <a:rPr kumimoji="1" lang="en-US" altLang="ja-JP" dirty="0" smtClean="0"/>
              <a:t>.</a:t>
            </a:r>
            <a:r>
              <a:rPr kumimoji="1" lang="en-US" altLang="ja-JP" dirty="0" err="1" smtClean="0"/>
              <a:t>NetFramework</a:t>
            </a:r>
            <a:r>
              <a:rPr kumimoji="1" lang="ja-JP" altLang="en-US" dirty="0" smtClean="0"/>
              <a:t>でデータとして扱うすべてが対象</a:t>
            </a:r>
            <a:endParaRPr kumimoji="1" lang="ja-JP" altLang="en-US" dirty="0"/>
          </a:p>
        </p:txBody>
      </p:sp>
      <p:graphicFrame>
        <p:nvGraphicFramePr>
          <p:cNvPr id="4" name="表 3"/>
          <p:cNvGraphicFramePr>
            <a:graphicFrameLocks noGrp="1"/>
          </p:cNvGraphicFramePr>
          <p:nvPr/>
        </p:nvGraphicFramePr>
        <p:xfrm>
          <a:off x="928662" y="2632251"/>
          <a:ext cx="7143800" cy="3011325"/>
        </p:xfrm>
        <a:graphic>
          <a:graphicData uri="http://schemas.openxmlformats.org/drawingml/2006/table">
            <a:tbl>
              <a:tblPr firstRow="1" bandRow="1">
                <a:tableStyleId>{5C22544A-7EE6-4342-B048-85BDC9FD1C3A}</a:tableStyleId>
              </a:tblPr>
              <a:tblGrid>
                <a:gridCol w="2214578"/>
                <a:gridCol w="4929222"/>
              </a:tblGrid>
              <a:tr h="474249">
                <a:tc>
                  <a:txBody>
                    <a:bodyPr/>
                    <a:lstStyle/>
                    <a:p>
                      <a:r>
                        <a:rPr kumimoji="1" lang="ja-JP" altLang="en-US" dirty="0" smtClean="0"/>
                        <a:t>名称</a:t>
                      </a:r>
                      <a:endParaRPr kumimoji="1" lang="ja-JP" altLang="en-US" dirty="0"/>
                    </a:p>
                  </a:txBody>
                  <a:tcPr/>
                </a:tc>
                <a:tc>
                  <a:txBody>
                    <a:bodyPr/>
                    <a:lstStyle/>
                    <a:p>
                      <a:r>
                        <a:rPr kumimoji="1" lang="ja-JP" altLang="en-US" dirty="0" smtClean="0"/>
                        <a:t>対象</a:t>
                      </a:r>
                      <a:endParaRPr kumimoji="1" lang="ja-JP" altLang="en-US" dirty="0"/>
                    </a:p>
                  </a:txBody>
                  <a:tcPr/>
                </a:tc>
              </a:tr>
              <a:tr h="629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Linq</a:t>
                      </a:r>
                      <a:r>
                        <a:rPr lang="ja-JP" altLang="en-US" dirty="0" smtClean="0"/>
                        <a:t> </a:t>
                      </a:r>
                      <a:r>
                        <a:rPr lang="en-US" altLang="ja-JP" dirty="0" smtClean="0"/>
                        <a:t>to Objects</a:t>
                      </a:r>
                      <a:endParaRPr kumimoji="1" lang="en-US" altLang="ja-JP" dirty="0" smtClean="0"/>
                    </a:p>
                    <a:p>
                      <a:endParaRPr kumimoji="1" lang="ja-JP" altLang="en-US" dirty="0"/>
                    </a:p>
                  </a:txBody>
                  <a:tcPr/>
                </a:tc>
                <a:tc>
                  <a:txBody>
                    <a:bodyPr/>
                    <a:lstStyle/>
                    <a:p>
                      <a:r>
                        <a:rPr lang="en-US" altLang="ja-JP" b="0" dirty="0" err="1" smtClean="0"/>
                        <a:t>IEnumerable</a:t>
                      </a:r>
                      <a:r>
                        <a:rPr lang="en-US" altLang="ja-JP" b="0" dirty="0" smtClean="0"/>
                        <a:t>&lt;T&gt;</a:t>
                      </a:r>
                      <a:endParaRPr kumimoji="1" lang="ja-JP" altLang="en-US" b="0" dirty="0"/>
                    </a:p>
                  </a:txBody>
                  <a:tcPr/>
                </a:tc>
              </a:tr>
              <a:tr h="4742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Linq</a:t>
                      </a:r>
                      <a:r>
                        <a:rPr lang="ja-JP" altLang="en-US" dirty="0" smtClean="0"/>
                        <a:t> </a:t>
                      </a:r>
                      <a:r>
                        <a:rPr lang="en-US" altLang="ja-JP" dirty="0" smtClean="0"/>
                        <a:t>to </a:t>
                      </a:r>
                      <a:r>
                        <a:rPr lang="en-US" altLang="ja-JP" dirty="0" err="1" smtClean="0"/>
                        <a:t>DataSet</a:t>
                      </a:r>
                      <a:endParaRPr kumimoji="1" lang="en-US" altLang="ja-JP" dirty="0" smtClean="0"/>
                    </a:p>
                  </a:txBody>
                  <a:tcPr/>
                </a:tc>
                <a:tc>
                  <a:txBody>
                    <a:bodyPr/>
                    <a:lstStyle/>
                    <a:p>
                      <a:r>
                        <a:rPr lang="en-US" altLang="ja-JP" dirty="0" smtClean="0"/>
                        <a:t>ADO.NET</a:t>
                      </a:r>
                      <a:r>
                        <a:rPr lang="ja-JP" altLang="en-US" dirty="0" smtClean="0"/>
                        <a:t>の</a:t>
                      </a:r>
                      <a:r>
                        <a:rPr lang="en-US" altLang="ja-JP" dirty="0" err="1" smtClean="0"/>
                        <a:t>DataSet</a:t>
                      </a:r>
                      <a:endParaRPr kumimoji="1" lang="ja-JP" altLang="en-US" dirty="0"/>
                    </a:p>
                  </a:txBody>
                  <a:tcPr/>
                </a:tc>
              </a:tr>
              <a:tr h="4742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Linq</a:t>
                      </a:r>
                      <a:r>
                        <a:rPr lang="ja-JP" altLang="en-US" dirty="0" smtClean="0"/>
                        <a:t> </a:t>
                      </a:r>
                      <a:r>
                        <a:rPr lang="en-US" altLang="ja-JP" dirty="0" smtClean="0"/>
                        <a:t>to SQL</a:t>
                      </a:r>
                      <a:endParaRPr kumimoji="1" lang="en-US" altLang="ja-JP" dirty="0" smtClean="0"/>
                    </a:p>
                  </a:txBody>
                  <a:tcPr/>
                </a:tc>
                <a:tc>
                  <a:txBody>
                    <a:bodyPr/>
                    <a:lstStyle/>
                    <a:p>
                      <a:r>
                        <a:rPr lang="en-US" altLang="ja-JP" dirty="0" smtClean="0"/>
                        <a:t>SQL</a:t>
                      </a:r>
                      <a:r>
                        <a:rPr lang="ja-JP" altLang="en-US" dirty="0" smtClean="0"/>
                        <a:t>サーバーのデータベース</a:t>
                      </a:r>
                      <a:endParaRPr kumimoji="1" lang="ja-JP" altLang="en-US" dirty="0"/>
                    </a:p>
                  </a:txBody>
                  <a:tcPr/>
                </a:tc>
              </a:tr>
              <a:tr h="4742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Linq</a:t>
                      </a:r>
                      <a:r>
                        <a:rPr lang="ja-JP" altLang="en-US" dirty="0" smtClean="0"/>
                        <a:t> </a:t>
                      </a:r>
                      <a:r>
                        <a:rPr lang="en-US" altLang="ja-JP" dirty="0" smtClean="0"/>
                        <a:t>to Entities</a:t>
                      </a:r>
                      <a:endParaRPr kumimoji="1" lang="en-US" altLang="ja-JP" dirty="0" smtClean="0"/>
                    </a:p>
                  </a:txBody>
                  <a:tcPr/>
                </a:tc>
                <a:tc>
                  <a:txBody>
                    <a:bodyPr/>
                    <a:lstStyle/>
                    <a:p>
                      <a:r>
                        <a:rPr lang="en-US" dirty="0" smtClean="0"/>
                        <a:t>Entity Framework</a:t>
                      </a:r>
                      <a:r>
                        <a:rPr lang="ja-JP" altLang="en-US" dirty="0" smtClean="0"/>
                        <a:t> を通した概念エンティティ</a:t>
                      </a:r>
                      <a:endParaRPr kumimoji="1" lang="ja-JP" altLang="en-US" dirty="0"/>
                    </a:p>
                  </a:txBody>
                  <a:tcPr/>
                </a:tc>
              </a:tr>
              <a:tr h="4742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Linq</a:t>
                      </a:r>
                      <a:r>
                        <a:rPr lang="ja-JP" altLang="en-US" dirty="0" smtClean="0"/>
                        <a:t> </a:t>
                      </a:r>
                      <a:r>
                        <a:rPr lang="en-US" altLang="ja-JP" dirty="0" smtClean="0"/>
                        <a:t>to XML</a:t>
                      </a:r>
                      <a:endParaRPr kumimoji="1" lang="en-US" altLang="ja-JP" dirty="0" smtClean="0"/>
                    </a:p>
                  </a:txBody>
                  <a:tcPr/>
                </a:tc>
                <a:tc>
                  <a:txBody>
                    <a:bodyPr/>
                    <a:lstStyle/>
                    <a:p>
                      <a:r>
                        <a:rPr lang="en-US" altLang="ja-JP" dirty="0" smtClean="0"/>
                        <a:t>XML</a:t>
                      </a:r>
                      <a:r>
                        <a:rPr lang="ja-JP" altLang="en-US" dirty="0" smtClean="0"/>
                        <a:t>の</a:t>
                      </a:r>
                      <a:r>
                        <a:rPr lang="en-US" dirty="0" err="1" smtClean="0"/>
                        <a:t>XElement</a:t>
                      </a:r>
                      <a:endParaRPr kumimoji="1" lang="ja-JP" altLang="en-US"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C#3.0</a:t>
            </a:r>
            <a:r>
              <a:rPr lang="ja-JP" altLang="en-US" dirty="0" smtClean="0"/>
              <a:t>の言語拡張</a:t>
            </a:r>
            <a:endParaRPr lang="en-US" altLang="ja-JP" dirty="0" smtClean="0"/>
          </a:p>
          <a:p>
            <a:pPr lvl="1"/>
            <a:r>
              <a:rPr lang="ja-JP" altLang="en-US" dirty="0" smtClean="0"/>
              <a:t>暗黙に型付けされたローカル変数</a:t>
            </a:r>
            <a:endParaRPr lang="en-US" altLang="ja-JP" dirty="0" smtClean="0"/>
          </a:p>
          <a:p>
            <a:pPr lvl="1"/>
            <a:r>
              <a:rPr lang="ja-JP" altLang="en-US" dirty="0" smtClean="0"/>
              <a:t>拡張メソッド</a:t>
            </a:r>
            <a:endParaRPr lang="en-US" altLang="ja-JP" dirty="0" smtClean="0"/>
          </a:p>
          <a:p>
            <a:pPr lvl="1"/>
            <a:r>
              <a:rPr lang="ja-JP" altLang="en-US" dirty="0" smtClean="0"/>
              <a:t>ラムダ式</a:t>
            </a:r>
            <a:endParaRPr lang="en-US" altLang="ja-JP" dirty="0" smtClean="0"/>
          </a:p>
          <a:p>
            <a:pPr lvl="1"/>
            <a:r>
              <a:rPr lang="ja-JP" altLang="en-US" dirty="0" smtClean="0"/>
              <a:t>オブジェクト初期化子および コレクション初期化子</a:t>
            </a:r>
            <a:endParaRPr lang="en-US" altLang="ja-JP" dirty="0" smtClean="0"/>
          </a:p>
          <a:p>
            <a:pPr lvl="1"/>
            <a:r>
              <a:rPr lang="ja-JP" altLang="en-US" dirty="0" smtClean="0"/>
              <a:t>匿名型</a:t>
            </a:r>
            <a:endParaRPr lang="en-US" altLang="ja-JP" dirty="0" smtClean="0"/>
          </a:p>
          <a:p>
            <a:pPr lvl="1"/>
            <a:r>
              <a:rPr lang="ja-JP" altLang="en-US" dirty="0" smtClean="0"/>
              <a:t>クエリ式</a:t>
            </a:r>
            <a:endParaRPr lang="en-US" altLang="ja-JP" dirty="0" smtClean="0"/>
          </a:p>
          <a:p>
            <a:pPr lvl="1"/>
            <a:r>
              <a:rPr kumimoji="1" lang="ja-JP" altLang="en-US" dirty="0" smtClean="0"/>
              <a:t>パーシャルメソッド</a:t>
            </a:r>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C#2.0</a:t>
            </a:r>
            <a:r>
              <a:rPr kumimoji="1" lang="ja-JP" altLang="en-US" dirty="0" smtClean="0"/>
              <a:t>で書いてみた</a:t>
            </a:r>
            <a:endParaRPr kumimoji="1" lang="ja-JP" altLang="en-US" dirty="0"/>
          </a:p>
        </p:txBody>
      </p:sp>
      <p:sp>
        <p:nvSpPr>
          <p:cNvPr id="4" name="テキスト ボックス 3"/>
          <p:cNvSpPr txBox="1"/>
          <p:nvPr/>
        </p:nvSpPr>
        <p:spPr>
          <a:xfrm>
            <a:off x="500034" y="1643050"/>
            <a:ext cx="8001056" cy="4154984"/>
          </a:xfrm>
          <a:prstGeom prst="rect">
            <a:avLst/>
          </a:prstGeom>
          <a:noFill/>
        </p:spPr>
        <p:txBody>
          <a:bodyPr wrap="square" rtlCol="0">
            <a:spAutoFit/>
          </a:bodyPr>
          <a:lstStyle/>
          <a:p>
            <a:r>
              <a:rPr lang="en-US" altLang="ja-JP" sz="1600" dirty="0" smtClean="0"/>
              <a:t>List&lt;</a:t>
            </a:r>
            <a:r>
              <a:rPr lang="en-US" altLang="ja-JP" sz="1600" dirty="0" err="1" smtClean="0"/>
              <a:t>MyAccount</a:t>
            </a:r>
            <a:r>
              <a:rPr lang="en-US" altLang="ja-JP" sz="1600" dirty="0" smtClean="0"/>
              <a:t>&gt; al = new List&lt;</a:t>
            </a:r>
            <a:r>
              <a:rPr lang="en-US" altLang="ja-JP" sz="1600" dirty="0" err="1" smtClean="0"/>
              <a:t>MyAccount</a:t>
            </a:r>
            <a:r>
              <a:rPr lang="en-US" altLang="ja-JP" sz="1600" dirty="0" smtClean="0"/>
              <a:t>&gt;();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hnaka</a:t>
            </a:r>
            <a:r>
              <a:rPr lang="en-US" altLang="ja-JP" sz="1600" dirty="0" smtClean="0"/>
              <a:t>", "553-0001", "</a:t>
            </a:r>
            <a:r>
              <a:rPr lang="ja-JP" altLang="en-US" sz="1600" dirty="0" smtClean="0"/>
              <a:t>大阪府</a:t>
            </a:r>
            <a:r>
              <a:rPr lang="en-US" altLang="ja-JP" sz="1600" dirty="0" smtClean="0"/>
              <a: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hkodama</a:t>
            </a:r>
            <a:r>
              <a:rPr lang="en-US" altLang="ja-JP" sz="1600" dirty="0" smtClean="0"/>
              <a:t>", "168-0064", "</a:t>
            </a:r>
            <a:r>
              <a:rPr lang="ja-JP" altLang="en-US" sz="1600" dirty="0" smtClean="0"/>
              <a:t>東京都</a:t>
            </a:r>
            <a:r>
              <a:rPr lang="en-US" altLang="ja-JP" sz="1600" dirty="0" smtClean="0"/>
              <a:t>"));</a:t>
            </a:r>
          </a:p>
          <a:p>
            <a:endParaRPr lang="ja-JP" altLang="en-US" sz="1600" dirty="0" smtClean="0"/>
          </a:p>
          <a:p>
            <a:r>
              <a:rPr lang="en-US" altLang="ja-JP" sz="1600" dirty="0" err="1" smtClean="0"/>
              <a:t>IEnumerable</a:t>
            </a:r>
            <a:r>
              <a:rPr lang="en-US" altLang="ja-JP" sz="1600" dirty="0" smtClean="0"/>
              <a:t>&lt;MyAccount2&gt; accounts =</a:t>
            </a:r>
          </a:p>
          <a:p>
            <a:r>
              <a:rPr lang="en-US" altLang="ja-JP" sz="1600" dirty="0" smtClean="0"/>
              <a:t>    </a:t>
            </a:r>
            <a:r>
              <a:rPr lang="en-US" altLang="ja-JP" sz="1600" dirty="0" err="1" smtClean="0"/>
              <a:t>EnumerableExtensions</a:t>
            </a:r>
            <a:r>
              <a:rPr lang="en-US" altLang="ja-JP" sz="1600" dirty="0" smtClean="0"/>
              <a:t>&lt;</a:t>
            </a:r>
            <a:r>
              <a:rPr lang="en-US" altLang="ja-JP" sz="1600" dirty="0" err="1" smtClean="0"/>
              <a:t>MyAccount</a:t>
            </a:r>
            <a:r>
              <a:rPr lang="en-US" altLang="ja-JP" sz="1600" dirty="0" smtClean="0"/>
              <a:t>, MyAccount2&gt;.Select(</a:t>
            </a:r>
          </a:p>
          <a:p>
            <a:r>
              <a:rPr lang="en-US" altLang="ja-JP" sz="1600" dirty="0" smtClean="0"/>
              <a:t>        </a:t>
            </a:r>
            <a:r>
              <a:rPr lang="en-US" altLang="ja-JP" sz="1600" dirty="0" err="1" smtClean="0"/>
              <a:t>EnumerableExtensions</a:t>
            </a:r>
            <a:r>
              <a:rPr lang="en-US" altLang="ja-JP" sz="1600" dirty="0" smtClean="0"/>
              <a:t>&lt;</a:t>
            </a:r>
            <a:r>
              <a:rPr lang="en-US" altLang="ja-JP" sz="1600" dirty="0" err="1" smtClean="0"/>
              <a:t>MyAccount</a:t>
            </a:r>
            <a:r>
              <a:rPr lang="en-US" altLang="ja-JP" sz="1600" dirty="0" smtClean="0"/>
              <a:t>, MyAccount2&gt;.Where</a:t>
            </a:r>
          </a:p>
          <a:p>
            <a:r>
              <a:rPr lang="en-US" altLang="ja-JP" sz="1600" dirty="0" smtClean="0"/>
              <a:t>            (al, delegate(</a:t>
            </a:r>
            <a:r>
              <a:rPr lang="en-US" altLang="ja-JP" sz="1600" dirty="0" err="1" smtClean="0"/>
              <a:t>MyAccount</a:t>
            </a:r>
            <a:r>
              <a:rPr lang="en-US" altLang="ja-JP" sz="1600" dirty="0" smtClean="0"/>
              <a:t> a) { return </a:t>
            </a:r>
            <a:r>
              <a:rPr lang="en-US" altLang="ja-JP" sz="1600" dirty="0" err="1" smtClean="0"/>
              <a:t>a.ZipCode</a:t>
            </a:r>
            <a:r>
              <a:rPr lang="en-US" altLang="ja-JP" sz="1600" dirty="0" smtClean="0"/>
              <a:t> == "168-0064"; }),</a:t>
            </a:r>
          </a:p>
          <a:p>
            <a:r>
              <a:rPr lang="en-US" altLang="ja-JP" sz="1600" dirty="0" smtClean="0"/>
              <a:t>        delegate(</a:t>
            </a:r>
            <a:r>
              <a:rPr lang="en-US" altLang="ja-JP" sz="1600" dirty="0" err="1" smtClean="0"/>
              <a:t>MyAccount</a:t>
            </a:r>
            <a:r>
              <a:rPr lang="en-US" altLang="ja-JP" sz="1600" dirty="0" smtClean="0"/>
              <a:t> a) { return new MyAccount2(</a:t>
            </a:r>
            <a:r>
              <a:rPr lang="en-US" altLang="ja-JP" sz="1600" dirty="0" err="1" smtClean="0"/>
              <a:t>a.Name</a:t>
            </a:r>
            <a:r>
              <a:rPr lang="en-US" altLang="ja-JP" sz="1600" dirty="0" smtClean="0"/>
              <a:t>, </a:t>
            </a:r>
            <a:r>
              <a:rPr lang="en-US" altLang="ja-JP" sz="1600" dirty="0" err="1" smtClean="0"/>
              <a:t>a.ZipCode</a:t>
            </a:r>
            <a:r>
              <a:rPr lang="en-US" altLang="ja-JP" sz="1600" dirty="0" smtClean="0"/>
              <a:t>); }</a:t>
            </a:r>
          </a:p>
          <a:p>
            <a:r>
              <a:rPr lang="ja-JP" altLang="en-US" sz="1600" dirty="0" smtClean="0"/>
              <a:t>    </a:t>
            </a:r>
            <a:r>
              <a:rPr lang="en-US" altLang="ja-JP" sz="1600" dirty="0" smtClean="0"/>
              <a:t>);</a:t>
            </a:r>
          </a:p>
          <a:p>
            <a:endParaRPr lang="ja-JP" altLang="en-US" sz="1600" dirty="0" smtClean="0"/>
          </a:p>
          <a:p>
            <a:r>
              <a:rPr lang="en-US" altLang="ja-JP" sz="1600" dirty="0" err="1" smtClean="0"/>
              <a:t>Console.WriteLine</a:t>
            </a:r>
            <a:r>
              <a:rPr lang="en-US" altLang="ja-JP" sz="1600" dirty="0" smtClean="0"/>
              <a:t>("C#2.0");</a:t>
            </a:r>
          </a:p>
          <a:p>
            <a:r>
              <a:rPr lang="en-US" altLang="ja-JP" sz="1600" dirty="0" err="1" smtClean="0"/>
              <a:t>foreach</a:t>
            </a:r>
            <a:r>
              <a:rPr lang="en-US" altLang="ja-JP" sz="1600" dirty="0" smtClean="0"/>
              <a:t> (MyAccount2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4" name="テキスト ボックス 3"/>
          <p:cNvSpPr txBox="1"/>
          <p:nvPr/>
        </p:nvSpPr>
        <p:spPr>
          <a:xfrm>
            <a:off x="642910" y="857233"/>
            <a:ext cx="7858180" cy="5000659"/>
          </a:xfrm>
          <a:prstGeom prst="rect">
            <a:avLst/>
          </a:prstGeom>
          <a:noFill/>
        </p:spPr>
        <p:txBody>
          <a:bodyPr wrap="square" numCol="2" rtlCol="0">
            <a:spAutoFit/>
          </a:bodyPr>
          <a:lstStyle/>
          <a:p>
            <a:r>
              <a:rPr lang="en-US" altLang="ja-JP" sz="1600" dirty="0" smtClean="0"/>
              <a:t>public class </a:t>
            </a:r>
            <a:r>
              <a:rPr lang="en-US" altLang="ja-JP" sz="1600" dirty="0" err="1" smtClean="0"/>
              <a:t>MyAccount</a:t>
            </a:r>
            <a:endParaRPr lang="en-US" altLang="ja-JP" sz="1600" dirty="0" smtClean="0"/>
          </a:p>
          <a:p>
            <a:r>
              <a:rPr lang="en-US" altLang="ja-JP" sz="1600" dirty="0" smtClean="0"/>
              <a:t>{</a:t>
            </a:r>
          </a:p>
          <a:p>
            <a:r>
              <a:rPr lang="en-US" altLang="ja-JP" sz="1600" dirty="0" smtClean="0"/>
              <a:t>    public </a:t>
            </a:r>
            <a:r>
              <a:rPr lang="en-US" altLang="ja-JP" sz="1600" dirty="0" err="1" smtClean="0"/>
              <a:t>MyAccount</a:t>
            </a:r>
            <a:r>
              <a:rPr lang="en-US" altLang="ja-JP" sz="1600" dirty="0" smtClean="0"/>
              <a:t>()</a:t>
            </a:r>
          </a:p>
          <a:p>
            <a:r>
              <a:rPr lang="ja-JP" altLang="en-US" sz="1600" dirty="0" smtClean="0"/>
              <a:t>    </a:t>
            </a:r>
            <a:r>
              <a:rPr lang="en-US" altLang="ja-JP" sz="1600" dirty="0" smtClean="0"/>
              <a:t>{</a:t>
            </a:r>
          </a:p>
          <a:p>
            <a:r>
              <a:rPr lang="en-US" altLang="ja-JP" sz="1600" dirty="0" smtClean="0"/>
              <a:t>        _name = "";</a:t>
            </a:r>
          </a:p>
          <a:p>
            <a:r>
              <a:rPr lang="en-US" altLang="ja-JP" sz="1600" dirty="0" smtClean="0"/>
              <a:t>        _</a:t>
            </a:r>
            <a:r>
              <a:rPr lang="en-US" altLang="ja-JP" sz="1600" dirty="0" err="1" smtClean="0"/>
              <a:t>zipcode</a:t>
            </a:r>
            <a:r>
              <a:rPr lang="en-US" altLang="ja-JP" sz="1600" dirty="0" smtClean="0"/>
              <a:t> = "";</a:t>
            </a:r>
          </a:p>
          <a:p>
            <a:r>
              <a:rPr lang="en-US" altLang="ja-JP" sz="1600" dirty="0" smtClean="0"/>
              <a:t>        _prefecture = "";</a:t>
            </a:r>
          </a:p>
          <a:p>
            <a:r>
              <a:rPr lang="ja-JP" altLang="en-US" sz="1600" dirty="0" smtClean="0"/>
              <a:t>    </a:t>
            </a:r>
            <a:r>
              <a:rPr lang="en-US" altLang="ja-JP" sz="1600" dirty="0" smtClean="0"/>
              <a:t>}</a:t>
            </a:r>
          </a:p>
          <a:p>
            <a:r>
              <a:rPr lang="en-US" altLang="ja-JP" sz="1600" dirty="0" smtClean="0"/>
              <a:t>    public </a:t>
            </a:r>
            <a:r>
              <a:rPr lang="en-US" altLang="ja-JP" sz="1600" dirty="0" err="1" smtClean="0"/>
              <a:t>MyAccount</a:t>
            </a:r>
            <a:r>
              <a:rPr lang="en-US" altLang="ja-JP" sz="1600" dirty="0" smtClean="0"/>
              <a:t>(string name, string </a:t>
            </a:r>
            <a:r>
              <a:rPr lang="en-US" altLang="ja-JP" sz="1600" dirty="0" err="1" smtClean="0"/>
              <a:t>zipcode</a:t>
            </a:r>
            <a:r>
              <a:rPr lang="en-US" altLang="ja-JP" sz="1600" dirty="0" smtClean="0"/>
              <a:t>, string prefecture)</a:t>
            </a:r>
          </a:p>
          <a:p>
            <a:r>
              <a:rPr lang="ja-JP" altLang="en-US" sz="1600" dirty="0" smtClean="0"/>
              <a:t>    </a:t>
            </a:r>
            <a:r>
              <a:rPr lang="en-US" altLang="ja-JP" sz="1600" dirty="0" smtClean="0"/>
              <a:t>{</a:t>
            </a:r>
          </a:p>
          <a:p>
            <a:r>
              <a:rPr lang="en-US" altLang="ja-JP" sz="1600" dirty="0" smtClean="0"/>
              <a:t>        _name = name;</a:t>
            </a:r>
          </a:p>
          <a:p>
            <a:r>
              <a:rPr lang="en-US" altLang="ja-JP" sz="1600" dirty="0" smtClean="0"/>
              <a:t>        _</a:t>
            </a:r>
            <a:r>
              <a:rPr lang="en-US" altLang="ja-JP" sz="1600" dirty="0" err="1" smtClean="0"/>
              <a:t>zipcode</a:t>
            </a:r>
            <a:r>
              <a:rPr lang="en-US" altLang="ja-JP" sz="1600" dirty="0" smtClean="0"/>
              <a:t> = </a:t>
            </a:r>
            <a:r>
              <a:rPr lang="en-US" altLang="ja-JP" sz="1600" dirty="0" err="1" smtClean="0"/>
              <a:t>zipcode</a:t>
            </a:r>
            <a:r>
              <a:rPr lang="en-US" altLang="ja-JP" sz="1600" dirty="0" smtClean="0"/>
              <a:t>;</a:t>
            </a:r>
          </a:p>
          <a:p>
            <a:r>
              <a:rPr lang="en-US" altLang="ja-JP" sz="1600" dirty="0" smtClean="0"/>
              <a:t>        _prefecture = prefecture;</a:t>
            </a:r>
          </a:p>
          <a:p>
            <a:r>
              <a:rPr lang="ja-JP" altLang="en-US" sz="1600" dirty="0" smtClean="0"/>
              <a:t>    </a:t>
            </a:r>
            <a:r>
              <a:rPr lang="en-US" altLang="ja-JP" sz="1600" dirty="0" smtClean="0"/>
              <a:t>}</a:t>
            </a:r>
          </a:p>
          <a:p>
            <a:r>
              <a:rPr lang="en-US" altLang="ja-JP" sz="1600" dirty="0" smtClean="0"/>
              <a:t>    private string _name;</a:t>
            </a:r>
          </a:p>
          <a:p>
            <a:endParaRPr lang="ja-JP" altLang="en-US" sz="1600" dirty="0" smtClean="0"/>
          </a:p>
          <a:p>
            <a:r>
              <a:rPr lang="en-US" altLang="ja-JP" sz="1600" dirty="0" smtClean="0"/>
              <a:t>    public string Name</a:t>
            </a:r>
          </a:p>
          <a:p>
            <a:r>
              <a:rPr lang="ja-JP" altLang="en-US" sz="1600" dirty="0" smtClean="0"/>
              <a:t>    </a:t>
            </a:r>
            <a:r>
              <a:rPr lang="en-US" altLang="ja-JP" sz="1600" dirty="0" smtClean="0"/>
              <a:t>{</a:t>
            </a:r>
          </a:p>
          <a:p>
            <a:r>
              <a:rPr lang="en-US" altLang="ja-JP" sz="1600" dirty="0" smtClean="0"/>
              <a:t>        get { return _name; }</a:t>
            </a:r>
          </a:p>
          <a:p>
            <a:r>
              <a:rPr lang="en-US" altLang="ja-JP" sz="1600" dirty="0" smtClean="0"/>
              <a:t>        set { _name = value; }</a:t>
            </a:r>
          </a:p>
          <a:p>
            <a:r>
              <a:rPr lang="ja-JP" altLang="en-US" sz="1600" dirty="0" smtClean="0"/>
              <a:t>    </a:t>
            </a:r>
            <a:r>
              <a:rPr lang="en-US" altLang="ja-JP" sz="1600" dirty="0" smtClean="0"/>
              <a:t>}</a:t>
            </a:r>
          </a:p>
          <a:p>
            <a:r>
              <a:rPr lang="en-US" altLang="ja-JP" sz="1600" dirty="0" smtClean="0"/>
              <a:t>    private string _</a:t>
            </a:r>
            <a:r>
              <a:rPr lang="en-US" altLang="ja-JP" sz="1600" dirty="0" err="1" smtClean="0"/>
              <a:t>zipcode</a:t>
            </a:r>
            <a:r>
              <a:rPr lang="en-US" altLang="ja-JP" sz="1600" dirty="0" smtClean="0"/>
              <a:t>;</a:t>
            </a:r>
          </a:p>
          <a:p>
            <a:endParaRPr lang="ja-JP" altLang="en-US" sz="1600" dirty="0" smtClean="0"/>
          </a:p>
          <a:p>
            <a:r>
              <a:rPr lang="en-US" altLang="ja-JP" sz="1600" dirty="0" smtClean="0"/>
              <a:t>    public string </a:t>
            </a:r>
            <a:r>
              <a:rPr lang="en-US" altLang="ja-JP" sz="1600" dirty="0" err="1" smtClean="0"/>
              <a:t>ZipCode</a:t>
            </a:r>
            <a:endParaRPr lang="en-US" altLang="ja-JP" sz="1600" dirty="0" smtClean="0"/>
          </a:p>
          <a:p>
            <a:r>
              <a:rPr lang="ja-JP" altLang="en-US" sz="1600" dirty="0" smtClean="0"/>
              <a:t>    </a:t>
            </a:r>
            <a:r>
              <a:rPr lang="en-US" altLang="ja-JP" sz="1600" dirty="0" smtClean="0"/>
              <a:t>{</a:t>
            </a:r>
          </a:p>
          <a:p>
            <a:r>
              <a:rPr lang="en-US" altLang="ja-JP" sz="1600" dirty="0" smtClean="0"/>
              <a:t>        get { return _</a:t>
            </a:r>
            <a:r>
              <a:rPr lang="en-US" altLang="ja-JP" sz="1600" dirty="0" err="1" smtClean="0"/>
              <a:t>zipcode</a:t>
            </a:r>
            <a:r>
              <a:rPr lang="en-US" altLang="ja-JP" sz="1600" dirty="0" smtClean="0"/>
              <a:t>; }</a:t>
            </a:r>
          </a:p>
          <a:p>
            <a:r>
              <a:rPr lang="en-US" altLang="ja-JP" sz="1600" dirty="0" smtClean="0"/>
              <a:t>        set { _</a:t>
            </a:r>
            <a:r>
              <a:rPr lang="en-US" altLang="ja-JP" sz="1600" dirty="0" err="1" smtClean="0"/>
              <a:t>zipcode</a:t>
            </a:r>
            <a:r>
              <a:rPr lang="en-US" altLang="ja-JP" sz="1600" dirty="0" smtClean="0"/>
              <a:t> = value; }</a:t>
            </a:r>
          </a:p>
          <a:p>
            <a:r>
              <a:rPr lang="ja-JP" altLang="en-US" sz="1600" dirty="0" smtClean="0"/>
              <a:t>    </a:t>
            </a:r>
            <a:r>
              <a:rPr lang="en-US" altLang="ja-JP" sz="1600" dirty="0" smtClean="0"/>
              <a:t>}</a:t>
            </a:r>
          </a:p>
          <a:p>
            <a:r>
              <a:rPr lang="en-US" altLang="ja-JP" sz="1600" dirty="0" smtClean="0"/>
              <a:t>    private string _prefecture;</a:t>
            </a:r>
          </a:p>
          <a:p>
            <a:endParaRPr lang="ja-JP" altLang="en-US" sz="1600" dirty="0" smtClean="0"/>
          </a:p>
          <a:p>
            <a:r>
              <a:rPr lang="en-US" altLang="ja-JP" sz="1600" dirty="0" smtClean="0"/>
              <a:t>    public string Prefecture</a:t>
            </a:r>
          </a:p>
          <a:p>
            <a:r>
              <a:rPr lang="ja-JP" altLang="en-US" sz="1600" dirty="0" smtClean="0"/>
              <a:t>    </a:t>
            </a:r>
            <a:r>
              <a:rPr lang="en-US" altLang="ja-JP" sz="1600" dirty="0" smtClean="0"/>
              <a:t>{</a:t>
            </a:r>
          </a:p>
          <a:p>
            <a:r>
              <a:rPr lang="en-US" altLang="ja-JP" sz="1600" dirty="0" smtClean="0"/>
              <a:t>        get { return _prefecture; }</a:t>
            </a:r>
          </a:p>
          <a:p>
            <a:r>
              <a:rPr lang="en-US" altLang="ja-JP" sz="1600" dirty="0" smtClean="0"/>
              <a:t>        set { _prefecture = value; }</a:t>
            </a:r>
          </a:p>
          <a:p>
            <a:r>
              <a:rPr lang="ja-JP" altLang="en-US" sz="1600" dirty="0" smtClean="0"/>
              <a:t>    </a:t>
            </a:r>
            <a:r>
              <a:rPr lang="en-US" altLang="ja-JP" sz="1600" dirty="0" smtClean="0"/>
              <a:t>}</a:t>
            </a:r>
          </a:p>
          <a:p>
            <a:r>
              <a:rPr lang="en-US" altLang="ja-JP" sz="1600" dirty="0"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4" name="テキスト ボックス 3"/>
          <p:cNvSpPr txBox="1"/>
          <p:nvPr/>
        </p:nvSpPr>
        <p:spPr>
          <a:xfrm>
            <a:off x="642910" y="857232"/>
            <a:ext cx="7858180" cy="3929090"/>
          </a:xfrm>
          <a:prstGeom prst="rect">
            <a:avLst/>
          </a:prstGeom>
          <a:noFill/>
        </p:spPr>
        <p:txBody>
          <a:bodyPr wrap="square" numCol="2" rtlCol="0">
            <a:spAutoFit/>
          </a:bodyPr>
          <a:lstStyle/>
          <a:p>
            <a:r>
              <a:rPr lang="en-US" altLang="ja-JP" sz="1600" dirty="0" smtClean="0"/>
              <a:t>public class MyAccount2</a:t>
            </a:r>
          </a:p>
          <a:p>
            <a:r>
              <a:rPr lang="en-US" altLang="ja-JP" sz="1600" dirty="0" smtClean="0"/>
              <a:t>{</a:t>
            </a:r>
          </a:p>
          <a:p>
            <a:r>
              <a:rPr lang="en-US" altLang="ja-JP" sz="1600" dirty="0" smtClean="0"/>
              <a:t>    public MyAccount2()</a:t>
            </a:r>
          </a:p>
          <a:p>
            <a:r>
              <a:rPr lang="ja-JP" altLang="en-US" sz="1600" dirty="0" smtClean="0"/>
              <a:t>    </a:t>
            </a:r>
            <a:r>
              <a:rPr lang="en-US" altLang="ja-JP" sz="1600" dirty="0" smtClean="0"/>
              <a:t>{</a:t>
            </a:r>
          </a:p>
          <a:p>
            <a:r>
              <a:rPr lang="en-US" altLang="ja-JP" sz="1600" dirty="0" smtClean="0"/>
              <a:t>        _name = "";</a:t>
            </a:r>
          </a:p>
          <a:p>
            <a:r>
              <a:rPr lang="en-US" altLang="ja-JP" sz="1600" dirty="0" smtClean="0"/>
              <a:t>        _</a:t>
            </a:r>
            <a:r>
              <a:rPr lang="en-US" altLang="ja-JP" sz="1600" dirty="0" err="1" smtClean="0"/>
              <a:t>zipcode</a:t>
            </a:r>
            <a:r>
              <a:rPr lang="en-US" altLang="ja-JP" sz="1600" dirty="0" smtClean="0"/>
              <a:t> = "";</a:t>
            </a:r>
          </a:p>
          <a:p>
            <a:r>
              <a:rPr lang="ja-JP" altLang="en-US" sz="1600" dirty="0" smtClean="0"/>
              <a:t>    </a:t>
            </a:r>
            <a:r>
              <a:rPr lang="en-US" altLang="ja-JP" sz="1600" dirty="0" smtClean="0"/>
              <a:t>}</a:t>
            </a:r>
          </a:p>
          <a:p>
            <a:r>
              <a:rPr lang="en-US" altLang="ja-JP" sz="1600" dirty="0" smtClean="0"/>
              <a:t>    public MyAccount2(string name, string </a:t>
            </a:r>
            <a:r>
              <a:rPr lang="en-US" altLang="ja-JP" sz="1600" dirty="0" err="1" smtClean="0"/>
              <a:t>zipcode</a:t>
            </a:r>
            <a:r>
              <a:rPr lang="en-US" altLang="ja-JP" sz="1600" dirty="0" smtClean="0"/>
              <a:t>)</a:t>
            </a:r>
          </a:p>
          <a:p>
            <a:r>
              <a:rPr lang="ja-JP" altLang="en-US" sz="1600" dirty="0" smtClean="0"/>
              <a:t>    </a:t>
            </a:r>
            <a:r>
              <a:rPr lang="en-US" altLang="ja-JP" sz="1600" dirty="0" smtClean="0"/>
              <a:t>{</a:t>
            </a:r>
          </a:p>
          <a:p>
            <a:r>
              <a:rPr lang="en-US" altLang="ja-JP" sz="1600" dirty="0" smtClean="0"/>
              <a:t>        _name = name;</a:t>
            </a:r>
          </a:p>
          <a:p>
            <a:r>
              <a:rPr lang="en-US" altLang="ja-JP" sz="1600" dirty="0" smtClean="0"/>
              <a:t>        _</a:t>
            </a:r>
            <a:r>
              <a:rPr lang="en-US" altLang="ja-JP" sz="1600" dirty="0" err="1" smtClean="0"/>
              <a:t>zipcode</a:t>
            </a:r>
            <a:r>
              <a:rPr lang="en-US" altLang="ja-JP" sz="1600" dirty="0" smtClean="0"/>
              <a:t> = </a:t>
            </a:r>
            <a:r>
              <a:rPr lang="en-US" altLang="ja-JP" sz="1600" dirty="0" err="1" smtClean="0"/>
              <a:t>zipcode</a:t>
            </a:r>
            <a:r>
              <a:rPr lang="en-US" altLang="ja-JP" sz="1600" dirty="0" smtClean="0"/>
              <a:t>;</a:t>
            </a:r>
          </a:p>
          <a:p>
            <a:r>
              <a:rPr lang="ja-JP" altLang="en-US" sz="1600" dirty="0" smtClean="0"/>
              <a:t>    </a:t>
            </a:r>
            <a:r>
              <a:rPr lang="en-US" altLang="ja-JP" sz="1600" dirty="0" smtClean="0"/>
              <a:t>}</a:t>
            </a:r>
          </a:p>
          <a:p>
            <a:endParaRPr lang="en-US" altLang="ja-JP" sz="1600" dirty="0" smtClean="0"/>
          </a:p>
          <a:p>
            <a:endParaRPr lang="en-US" altLang="ja-JP" sz="1600" dirty="0" smtClean="0"/>
          </a:p>
          <a:p>
            <a:r>
              <a:rPr lang="en-US" altLang="ja-JP" sz="1600" dirty="0" smtClean="0"/>
              <a:t>    private string _name;</a:t>
            </a:r>
          </a:p>
          <a:p>
            <a:endParaRPr lang="ja-JP" altLang="en-US" sz="1600" dirty="0" smtClean="0"/>
          </a:p>
          <a:p>
            <a:r>
              <a:rPr lang="en-US" altLang="ja-JP" sz="1600" dirty="0" smtClean="0"/>
              <a:t>    public string Name</a:t>
            </a:r>
          </a:p>
          <a:p>
            <a:r>
              <a:rPr lang="ja-JP" altLang="en-US" sz="1600" dirty="0" smtClean="0"/>
              <a:t>    </a:t>
            </a:r>
            <a:r>
              <a:rPr lang="en-US" altLang="ja-JP" sz="1600" dirty="0" smtClean="0"/>
              <a:t>{</a:t>
            </a:r>
          </a:p>
          <a:p>
            <a:r>
              <a:rPr lang="en-US" altLang="ja-JP" sz="1600" dirty="0" smtClean="0"/>
              <a:t>        get { return _name; }</a:t>
            </a:r>
          </a:p>
          <a:p>
            <a:r>
              <a:rPr lang="en-US" altLang="ja-JP" sz="1600" dirty="0" smtClean="0"/>
              <a:t>        set { _name = value; }</a:t>
            </a:r>
          </a:p>
          <a:p>
            <a:r>
              <a:rPr lang="ja-JP" altLang="en-US" sz="1600" dirty="0" smtClean="0"/>
              <a:t>    </a:t>
            </a:r>
            <a:r>
              <a:rPr lang="en-US" altLang="ja-JP" sz="1600" dirty="0" smtClean="0"/>
              <a:t>}</a:t>
            </a:r>
          </a:p>
          <a:p>
            <a:r>
              <a:rPr lang="en-US" altLang="ja-JP" sz="1600" dirty="0" smtClean="0"/>
              <a:t>    private string _</a:t>
            </a:r>
            <a:r>
              <a:rPr lang="en-US" altLang="ja-JP" sz="1600" dirty="0" err="1" smtClean="0"/>
              <a:t>zipcode</a:t>
            </a:r>
            <a:r>
              <a:rPr lang="en-US" altLang="ja-JP" sz="1600" dirty="0" smtClean="0"/>
              <a:t>;</a:t>
            </a:r>
          </a:p>
          <a:p>
            <a:endParaRPr lang="ja-JP" altLang="en-US" sz="1600" dirty="0" smtClean="0"/>
          </a:p>
          <a:p>
            <a:r>
              <a:rPr lang="en-US" altLang="ja-JP" sz="1600" dirty="0" smtClean="0"/>
              <a:t>    public string </a:t>
            </a:r>
            <a:r>
              <a:rPr lang="en-US" altLang="ja-JP" sz="1600" dirty="0" err="1" smtClean="0"/>
              <a:t>ZipCode</a:t>
            </a:r>
            <a:endParaRPr lang="en-US" altLang="ja-JP" sz="1600" dirty="0" smtClean="0"/>
          </a:p>
          <a:p>
            <a:r>
              <a:rPr lang="ja-JP" altLang="en-US" sz="1600" dirty="0" smtClean="0"/>
              <a:t>    </a:t>
            </a:r>
            <a:r>
              <a:rPr lang="en-US" altLang="ja-JP" sz="1600" dirty="0" smtClean="0"/>
              <a:t>{</a:t>
            </a:r>
          </a:p>
          <a:p>
            <a:r>
              <a:rPr lang="en-US" altLang="ja-JP" sz="1600" dirty="0" smtClean="0"/>
              <a:t>        get { return _</a:t>
            </a:r>
            <a:r>
              <a:rPr lang="en-US" altLang="ja-JP" sz="1600" dirty="0" err="1" smtClean="0"/>
              <a:t>zipcode</a:t>
            </a:r>
            <a:r>
              <a:rPr lang="en-US" altLang="ja-JP" sz="1600" dirty="0" smtClean="0"/>
              <a:t>; }</a:t>
            </a:r>
          </a:p>
          <a:p>
            <a:r>
              <a:rPr lang="en-US" altLang="ja-JP" sz="1600" dirty="0" smtClean="0"/>
              <a:t>        set { _</a:t>
            </a:r>
            <a:r>
              <a:rPr lang="en-US" altLang="ja-JP" sz="1600" dirty="0" err="1" smtClean="0"/>
              <a:t>zipcode</a:t>
            </a:r>
            <a:r>
              <a:rPr lang="en-US" altLang="ja-JP" sz="1600" dirty="0" smtClean="0"/>
              <a:t> = value; }</a:t>
            </a:r>
          </a:p>
          <a:p>
            <a:r>
              <a:rPr lang="ja-JP" altLang="en-US" sz="1600" dirty="0" smtClean="0"/>
              <a:t>    </a:t>
            </a:r>
            <a:r>
              <a:rPr lang="en-US" altLang="ja-JP" sz="1600" dirty="0" smtClean="0"/>
              <a:t>}</a:t>
            </a:r>
          </a:p>
          <a:p>
            <a:r>
              <a:rPr lang="en-US" altLang="ja-JP" sz="1600" dirty="0" smtClean="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4" name="テキスト ボックス 3"/>
          <p:cNvSpPr txBox="1"/>
          <p:nvPr/>
        </p:nvSpPr>
        <p:spPr>
          <a:xfrm>
            <a:off x="642910" y="857232"/>
            <a:ext cx="7858180" cy="3643338"/>
          </a:xfrm>
          <a:prstGeom prst="rect">
            <a:avLst/>
          </a:prstGeom>
          <a:noFill/>
        </p:spPr>
        <p:txBody>
          <a:bodyPr wrap="square" numCol="2" rtlCol="0">
            <a:spAutoFit/>
          </a:bodyPr>
          <a:lstStyle/>
          <a:p>
            <a:r>
              <a:rPr lang="en-US" altLang="ja-JP" sz="1600" dirty="0" smtClean="0"/>
              <a:t>static class </a:t>
            </a:r>
            <a:r>
              <a:rPr lang="en-US" altLang="ja-JP" sz="1600" dirty="0" err="1" smtClean="0"/>
              <a:t>EnumerableExtensions</a:t>
            </a:r>
            <a:endParaRPr lang="en-US" altLang="ja-JP" sz="1600" dirty="0" smtClean="0"/>
          </a:p>
          <a:p>
            <a:r>
              <a:rPr lang="en-US" altLang="ja-JP" sz="1600" dirty="0" smtClean="0"/>
              <a:t>&lt;TS, TD&gt;</a:t>
            </a:r>
          </a:p>
          <a:p>
            <a:r>
              <a:rPr lang="en-US" altLang="ja-JP" sz="1600" dirty="0" smtClean="0"/>
              <a:t>{</a:t>
            </a:r>
          </a:p>
          <a:p>
            <a:r>
              <a:rPr lang="en-US" altLang="ja-JP" sz="1600" dirty="0" smtClean="0"/>
              <a:t>    public delegate TD </a:t>
            </a:r>
            <a:r>
              <a:rPr lang="en-US" altLang="ja-JP" sz="1600" dirty="0" err="1" smtClean="0"/>
              <a:t>SelectFunc</a:t>
            </a:r>
            <a:r>
              <a:rPr lang="en-US" altLang="ja-JP" sz="1600" dirty="0" smtClean="0"/>
              <a:t>(TS t);</a:t>
            </a:r>
          </a:p>
          <a:p>
            <a:endParaRPr lang="en-US" altLang="ja-JP" sz="1600" dirty="0" smtClean="0"/>
          </a:p>
          <a:p>
            <a:r>
              <a:rPr lang="en-US" altLang="ja-JP" sz="1600" dirty="0" smtClean="0"/>
              <a:t>    public static </a:t>
            </a:r>
            <a:r>
              <a:rPr lang="en-US" altLang="ja-JP" sz="1600" dirty="0" err="1" smtClean="0"/>
              <a:t>IEnumerable</a:t>
            </a:r>
            <a:r>
              <a:rPr lang="en-US" altLang="ja-JP" sz="1600" dirty="0" smtClean="0"/>
              <a:t>&lt;TD&gt;</a:t>
            </a:r>
            <a:r>
              <a:rPr lang="ja-JP" altLang="en-US" sz="1600" dirty="0" smtClean="0"/>
              <a:t> </a:t>
            </a:r>
            <a:r>
              <a:rPr lang="en-US" altLang="ja-JP" sz="1600" dirty="0" smtClean="0"/>
              <a:t>Select</a:t>
            </a:r>
          </a:p>
          <a:p>
            <a:r>
              <a:rPr lang="ja-JP" altLang="en-US" sz="1600" dirty="0" smtClean="0"/>
              <a:t>　　</a:t>
            </a:r>
            <a:r>
              <a:rPr lang="en-US" altLang="ja-JP" sz="1600" dirty="0" smtClean="0"/>
              <a:t>(</a:t>
            </a:r>
            <a:r>
              <a:rPr lang="en-US" altLang="ja-JP" sz="1600" dirty="0" err="1" smtClean="0"/>
              <a:t>IEnumerable</a:t>
            </a:r>
            <a:r>
              <a:rPr lang="en-US" altLang="ja-JP" sz="1600" dirty="0" smtClean="0"/>
              <a:t>&lt;TS&gt; e, </a:t>
            </a:r>
            <a:r>
              <a:rPr lang="en-US" altLang="ja-JP" sz="1600" dirty="0" err="1" smtClean="0"/>
              <a:t>SelectFunc</a:t>
            </a:r>
            <a:r>
              <a:rPr lang="en-US" altLang="ja-JP" sz="1600" dirty="0" smtClean="0"/>
              <a:t> f)</a:t>
            </a:r>
          </a:p>
          <a:p>
            <a:r>
              <a:rPr lang="ja-JP" altLang="en-US" sz="1600" dirty="0" smtClean="0"/>
              <a:t>    </a:t>
            </a:r>
            <a:r>
              <a:rPr lang="en-US" altLang="ja-JP" sz="1600" dirty="0" smtClean="0"/>
              <a:t>{</a:t>
            </a:r>
          </a:p>
          <a:p>
            <a:r>
              <a:rPr lang="en-US" altLang="ja-JP" sz="1600" dirty="0" smtClean="0"/>
              <a:t>        </a:t>
            </a:r>
            <a:r>
              <a:rPr lang="en-US" altLang="ja-JP" sz="1600" dirty="0" err="1" smtClean="0"/>
              <a:t>foreach</a:t>
            </a:r>
            <a:r>
              <a:rPr lang="en-US" altLang="ja-JP" sz="1600" dirty="0" smtClean="0"/>
              <a:t> (TS </a:t>
            </a:r>
            <a:r>
              <a:rPr lang="en-US" altLang="ja-JP" sz="1600" dirty="0" err="1" smtClean="0"/>
              <a:t>i</a:t>
            </a:r>
            <a:r>
              <a:rPr lang="en-US" altLang="ja-JP" sz="1600" dirty="0" smtClean="0"/>
              <a:t> in e)</a:t>
            </a:r>
          </a:p>
          <a:p>
            <a:r>
              <a:rPr lang="ja-JP" altLang="en-US" sz="1600" dirty="0" smtClean="0"/>
              <a:t>        </a:t>
            </a:r>
            <a:r>
              <a:rPr lang="en-US" altLang="ja-JP" sz="1600" dirty="0" smtClean="0"/>
              <a:t>{</a:t>
            </a:r>
          </a:p>
          <a:p>
            <a:r>
              <a:rPr lang="en-US" altLang="ja-JP" sz="1600" dirty="0" smtClean="0"/>
              <a:t>            yield return f(</a:t>
            </a:r>
            <a:r>
              <a:rPr lang="en-US" altLang="ja-JP" sz="1600" dirty="0" err="1" smtClean="0"/>
              <a:t>i</a:t>
            </a:r>
            <a:r>
              <a:rPr lang="en-US" altLang="ja-JP" sz="1600" dirty="0" smtClean="0"/>
              <a:t>);</a:t>
            </a:r>
          </a:p>
          <a:p>
            <a:r>
              <a:rPr lang="ja-JP" altLang="en-US" sz="1600" dirty="0" smtClean="0"/>
              <a:t>        </a:t>
            </a:r>
            <a:r>
              <a:rPr lang="en-US" altLang="ja-JP" sz="1600" dirty="0" smtClean="0"/>
              <a:t>}</a:t>
            </a:r>
          </a:p>
          <a:p>
            <a:r>
              <a:rPr lang="ja-JP" altLang="en-US" sz="1600" dirty="0" smtClean="0"/>
              <a:t>    </a:t>
            </a:r>
            <a:r>
              <a:rPr lang="en-US" altLang="ja-JP" sz="1600" dirty="0" smtClean="0"/>
              <a:t>}</a:t>
            </a:r>
          </a:p>
          <a:p>
            <a:endParaRPr lang="en-US" altLang="ja-JP" sz="1600" dirty="0" smtClean="0"/>
          </a:p>
          <a:p>
            <a:r>
              <a:rPr lang="en-US" altLang="ja-JP" sz="1600" dirty="0" smtClean="0"/>
              <a:t>    public static </a:t>
            </a:r>
            <a:r>
              <a:rPr lang="en-US" altLang="ja-JP" sz="1600" dirty="0" err="1" smtClean="0"/>
              <a:t>IEnumerable</a:t>
            </a:r>
            <a:r>
              <a:rPr lang="en-US" altLang="ja-JP" sz="1600" dirty="0" smtClean="0"/>
              <a:t>&lt;TS&gt; Where</a:t>
            </a:r>
          </a:p>
          <a:p>
            <a:r>
              <a:rPr lang="ja-JP" altLang="en-US" sz="1600" dirty="0" smtClean="0"/>
              <a:t>　</a:t>
            </a:r>
            <a:r>
              <a:rPr lang="en-US" altLang="ja-JP" sz="1600" dirty="0" smtClean="0"/>
              <a:t>(</a:t>
            </a:r>
            <a:r>
              <a:rPr lang="en-US" altLang="ja-JP" sz="1600" dirty="0" err="1" smtClean="0"/>
              <a:t>IEnumerable</a:t>
            </a:r>
            <a:r>
              <a:rPr lang="en-US" altLang="ja-JP" sz="1600" dirty="0" smtClean="0"/>
              <a:t>&lt;TS&gt; e, Predicate&lt;TS&gt; p)</a:t>
            </a:r>
          </a:p>
          <a:p>
            <a:r>
              <a:rPr lang="ja-JP" altLang="en-US" sz="1600" dirty="0" smtClean="0"/>
              <a:t>    </a:t>
            </a:r>
            <a:r>
              <a:rPr lang="en-US" altLang="ja-JP" sz="1600" dirty="0" smtClean="0"/>
              <a:t>{</a:t>
            </a:r>
          </a:p>
          <a:p>
            <a:r>
              <a:rPr lang="en-US" altLang="ja-JP" sz="1600" dirty="0" smtClean="0"/>
              <a:t>        </a:t>
            </a:r>
            <a:r>
              <a:rPr lang="en-US" altLang="ja-JP" sz="1600" dirty="0" err="1" smtClean="0"/>
              <a:t>foreach</a:t>
            </a:r>
            <a:r>
              <a:rPr lang="en-US" altLang="ja-JP" sz="1600" dirty="0" smtClean="0"/>
              <a:t> (TS </a:t>
            </a:r>
            <a:r>
              <a:rPr lang="en-US" altLang="ja-JP" sz="1600" dirty="0" err="1" smtClean="0"/>
              <a:t>i</a:t>
            </a:r>
            <a:r>
              <a:rPr lang="en-US" altLang="ja-JP" sz="1600" dirty="0" smtClean="0"/>
              <a:t> in e)</a:t>
            </a:r>
          </a:p>
          <a:p>
            <a:r>
              <a:rPr lang="ja-JP" altLang="en-US" sz="1600" dirty="0" smtClean="0"/>
              <a:t>        </a:t>
            </a:r>
            <a:r>
              <a:rPr lang="en-US" altLang="ja-JP" sz="1600" dirty="0" smtClean="0"/>
              <a:t>{</a:t>
            </a:r>
          </a:p>
          <a:p>
            <a:r>
              <a:rPr lang="en-US" altLang="ja-JP" sz="1600" dirty="0" smtClean="0"/>
              <a:t>            if (p(</a:t>
            </a:r>
            <a:r>
              <a:rPr lang="en-US" altLang="ja-JP" sz="1600" dirty="0" err="1" smtClean="0"/>
              <a:t>i</a:t>
            </a:r>
            <a:r>
              <a:rPr lang="en-US" altLang="ja-JP" sz="1600" dirty="0" smtClean="0"/>
              <a:t>)) yield return </a:t>
            </a:r>
            <a:r>
              <a:rPr lang="en-US" altLang="ja-JP" sz="1600" dirty="0" err="1" smtClean="0"/>
              <a:t>i</a:t>
            </a:r>
            <a:r>
              <a:rPr lang="en-US" altLang="ja-JP" sz="1600" dirty="0" smtClean="0"/>
              <a:t>;</a:t>
            </a:r>
          </a:p>
          <a:p>
            <a:r>
              <a:rPr lang="ja-JP" altLang="en-US" sz="1600" dirty="0" smtClean="0"/>
              <a:t>        </a:t>
            </a:r>
            <a:r>
              <a:rPr lang="en-US" altLang="ja-JP" sz="1600" dirty="0" smtClean="0"/>
              <a:t>}</a:t>
            </a:r>
          </a:p>
          <a:p>
            <a:r>
              <a:rPr lang="ja-JP" altLang="en-US" sz="1600" dirty="0" smtClean="0"/>
              <a:t>    </a:t>
            </a:r>
            <a:r>
              <a:rPr lang="en-US" altLang="ja-JP" sz="1600" dirty="0" smtClean="0"/>
              <a:t>}</a:t>
            </a:r>
          </a:p>
          <a:p>
            <a:r>
              <a:rPr lang="en-US" altLang="ja-JP" sz="1600" dirty="0"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暗黙に型付けされたローカル変数</a:t>
            </a:r>
            <a:endParaRPr kumimoji="1" lang="ja-JP" altLang="en-US" dirty="0"/>
          </a:p>
        </p:txBody>
      </p:sp>
      <p:sp>
        <p:nvSpPr>
          <p:cNvPr id="4" name="テキスト ボックス 3"/>
          <p:cNvSpPr txBox="1"/>
          <p:nvPr/>
        </p:nvSpPr>
        <p:spPr>
          <a:xfrm>
            <a:off x="500034" y="1643050"/>
            <a:ext cx="8001056" cy="4154984"/>
          </a:xfrm>
          <a:prstGeom prst="rect">
            <a:avLst/>
          </a:prstGeom>
          <a:noFill/>
        </p:spPr>
        <p:txBody>
          <a:bodyPr wrap="square" rtlCol="0">
            <a:spAutoFit/>
          </a:bodyPr>
          <a:lstStyle/>
          <a:p>
            <a:r>
              <a:rPr lang="en-US" altLang="ja-JP" sz="1600" dirty="0" err="1" smtClean="0">
                <a:solidFill>
                  <a:srgbClr val="FF0000"/>
                </a:solidFill>
              </a:rPr>
              <a:t>var</a:t>
            </a:r>
            <a:r>
              <a:rPr lang="en-US" altLang="ja-JP" sz="1600" dirty="0" smtClean="0"/>
              <a:t> al = new List&lt;</a:t>
            </a:r>
            <a:r>
              <a:rPr lang="en-US" altLang="ja-JP" sz="1600" dirty="0" err="1" smtClean="0"/>
              <a:t>MyAccount</a:t>
            </a:r>
            <a:r>
              <a:rPr lang="en-US" altLang="ja-JP" sz="1600" dirty="0" smtClean="0"/>
              <a:t>&gt;();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hnaka</a:t>
            </a:r>
            <a:r>
              <a:rPr lang="en-US" altLang="ja-JP" sz="1600" dirty="0" smtClean="0"/>
              <a:t>", "553-0001", "</a:t>
            </a:r>
            <a:r>
              <a:rPr lang="ja-JP" altLang="en-US" sz="1600" dirty="0" smtClean="0"/>
              <a:t>大阪府</a:t>
            </a:r>
            <a:r>
              <a:rPr lang="en-US" altLang="ja-JP" sz="1600" dirty="0" smtClean="0"/>
              <a: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hkodama</a:t>
            </a:r>
            <a:r>
              <a:rPr lang="en-US" altLang="ja-JP" sz="1600" dirty="0" smtClean="0"/>
              <a:t>", "168-0064", "</a:t>
            </a:r>
            <a:r>
              <a:rPr lang="ja-JP" altLang="en-US" sz="1600" dirty="0" smtClean="0"/>
              <a:t>東京都</a:t>
            </a:r>
            <a:r>
              <a:rPr lang="en-US" altLang="ja-JP" sz="1600" dirty="0" smtClean="0"/>
              <a:t>"));</a:t>
            </a:r>
          </a:p>
          <a:p>
            <a:endParaRPr lang="ja-JP" altLang="en-US" sz="1600" dirty="0" smtClean="0"/>
          </a:p>
          <a:p>
            <a:r>
              <a:rPr lang="en-US" altLang="ja-JP" sz="1600" dirty="0" err="1" smtClean="0">
                <a:solidFill>
                  <a:srgbClr val="FF0000"/>
                </a:solidFill>
              </a:rPr>
              <a:t>var</a:t>
            </a:r>
            <a:r>
              <a:rPr lang="en-US" altLang="ja-JP" sz="1600" dirty="0" smtClean="0"/>
              <a:t> accounts =</a:t>
            </a:r>
          </a:p>
          <a:p>
            <a:r>
              <a:rPr lang="en-US" altLang="ja-JP" sz="1600" dirty="0" smtClean="0"/>
              <a:t>    </a:t>
            </a:r>
            <a:r>
              <a:rPr lang="en-US" altLang="ja-JP" sz="1600" dirty="0" err="1" smtClean="0"/>
              <a:t>EnumerableExtensions</a:t>
            </a:r>
            <a:r>
              <a:rPr lang="en-US" altLang="ja-JP" sz="1600" dirty="0" smtClean="0"/>
              <a:t>&lt;</a:t>
            </a:r>
            <a:r>
              <a:rPr lang="en-US" altLang="ja-JP" sz="1600" dirty="0" err="1" smtClean="0"/>
              <a:t>MyAccount</a:t>
            </a:r>
            <a:r>
              <a:rPr lang="en-US" altLang="ja-JP" sz="1600" dirty="0" smtClean="0"/>
              <a:t>, MyAccount2&gt;.Select(</a:t>
            </a:r>
          </a:p>
          <a:p>
            <a:r>
              <a:rPr lang="en-US" altLang="ja-JP" sz="1600" dirty="0" smtClean="0"/>
              <a:t>        </a:t>
            </a:r>
            <a:r>
              <a:rPr lang="en-US" altLang="ja-JP" sz="1600" dirty="0" err="1" smtClean="0"/>
              <a:t>EnumerableExtensions</a:t>
            </a:r>
            <a:r>
              <a:rPr lang="en-US" altLang="ja-JP" sz="1600" dirty="0" smtClean="0"/>
              <a:t>&lt;</a:t>
            </a:r>
            <a:r>
              <a:rPr lang="en-US" altLang="ja-JP" sz="1600" dirty="0" err="1" smtClean="0"/>
              <a:t>MyAccount</a:t>
            </a:r>
            <a:r>
              <a:rPr lang="en-US" altLang="ja-JP" sz="1600" dirty="0" smtClean="0"/>
              <a:t>, MyAccount2&gt;.Where</a:t>
            </a:r>
          </a:p>
          <a:p>
            <a:r>
              <a:rPr lang="en-US" altLang="ja-JP" sz="1600" dirty="0" smtClean="0"/>
              <a:t>            (al, delegate(</a:t>
            </a:r>
            <a:r>
              <a:rPr lang="en-US" altLang="ja-JP" sz="1600" dirty="0" err="1" smtClean="0"/>
              <a:t>MyAccount</a:t>
            </a:r>
            <a:r>
              <a:rPr lang="en-US" altLang="ja-JP" sz="1600" dirty="0" smtClean="0"/>
              <a:t> a) { return </a:t>
            </a:r>
            <a:r>
              <a:rPr lang="en-US" altLang="ja-JP" sz="1600" dirty="0" err="1" smtClean="0"/>
              <a:t>a.ZipCode</a:t>
            </a:r>
            <a:r>
              <a:rPr lang="en-US" altLang="ja-JP" sz="1600" dirty="0" smtClean="0"/>
              <a:t> == "168-0064"; }),</a:t>
            </a:r>
          </a:p>
          <a:p>
            <a:r>
              <a:rPr lang="en-US" altLang="ja-JP" sz="1600" dirty="0" smtClean="0"/>
              <a:t>        delegate(</a:t>
            </a:r>
            <a:r>
              <a:rPr lang="en-US" altLang="ja-JP" sz="1600" dirty="0" err="1" smtClean="0"/>
              <a:t>MyAccount</a:t>
            </a:r>
            <a:r>
              <a:rPr lang="en-US" altLang="ja-JP" sz="1600" dirty="0" smtClean="0"/>
              <a:t> a) { return new MyAccount2(</a:t>
            </a:r>
            <a:r>
              <a:rPr lang="en-US" altLang="ja-JP" sz="1600" dirty="0" err="1" smtClean="0"/>
              <a:t>a.Name</a:t>
            </a:r>
            <a:r>
              <a:rPr lang="en-US" altLang="ja-JP" sz="1600" dirty="0" smtClean="0"/>
              <a:t>, </a:t>
            </a:r>
            <a:r>
              <a:rPr lang="en-US" altLang="ja-JP" sz="1600" dirty="0" err="1" smtClean="0"/>
              <a:t>a.ZipCode</a:t>
            </a:r>
            <a:r>
              <a:rPr lang="en-US" altLang="ja-JP" sz="1600" dirty="0" smtClean="0"/>
              <a:t>); }</a:t>
            </a:r>
          </a:p>
          <a:p>
            <a:r>
              <a:rPr lang="ja-JP" altLang="en-US" sz="1600" dirty="0" smtClean="0"/>
              <a:t>    </a:t>
            </a:r>
            <a:r>
              <a:rPr lang="en-US" altLang="ja-JP" sz="1600" dirty="0" smtClean="0"/>
              <a:t>);</a:t>
            </a:r>
          </a:p>
          <a:p>
            <a:endParaRPr lang="ja-JP" altLang="en-US" sz="1600" dirty="0" smtClean="0"/>
          </a:p>
          <a:p>
            <a:r>
              <a:rPr lang="en-US" altLang="ja-JP" sz="1600" dirty="0" err="1" smtClean="0"/>
              <a:t>Console.WriteLine</a:t>
            </a:r>
            <a:r>
              <a:rPr lang="en-US" altLang="ja-JP" sz="1600" dirty="0" smtClean="0"/>
              <a:t>("C#3.0 </a:t>
            </a:r>
            <a:r>
              <a:rPr lang="ja-JP" altLang="en-US" sz="1600" dirty="0" smtClean="0"/>
              <a:t>暗黙に型付けされたローカル変数</a:t>
            </a:r>
            <a:r>
              <a:rPr lang="en-US" altLang="ja-JP" sz="1600" dirty="0" smtClean="0"/>
              <a:t>");</a:t>
            </a:r>
          </a:p>
          <a:p>
            <a:r>
              <a:rPr lang="en-US" altLang="ja-JP" sz="1600" dirty="0" err="1" smtClean="0"/>
              <a:t>foreach</a:t>
            </a:r>
            <a:r>
              <a:rPr lang="en-US" altLang="ja-JP" sz="1600" dirty="0" smtClean="0"/>
              <a:t> (</a:t>
            </a:r>
            <a:r>
              <a:rPr lang="en-US" altLang="ja-JP" sz="1600" dirty="0" err="1" smtClean="0">
                <a:solidFill>
                  <a:srgbClr val="FF0000"/>
                </a:solidFill>
              </a:rPr>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ja-JP" altLang="en-US" dirty="0" smtClean="0"/>
              <a:t>拡張メソッド</a:t>
            </a:r>
            <a:endParaRPr lang="en-US" altLang="ja-JP" dirty="0" smtClean="0"/>
          </a:p>
          <a:p>
            <a:pPr>
              <a:buNone/>
            </a:pPr>
            <a:endParaRPr kumimoji="1" lang="ja-JP" altLang="en-US" dirty="0"/>
          </a:p>
        </p:txBody>
      </p:sp>
      <p:sp>
        <p:nvSpPr>
          <p:cNvPr id="4" name="テキスト ボックス 3"/>
          <p:cNvSpPr txBox="1"/>
          <p:nvPr/>
        </p:nvSpPr>
        <p:spPr>
          <a:xfrm>
            <a:off x="500034" y="1643050"/>
            <a:ext cx="8001056" cy="3539430"/>
          </a:xfrm>
          <a:prstGeom prst="rect">
            <a:avLst/>
          </a:prstGeom>
          <a:noFill/>
        </p:spPr>
        <p:txBody>
          <a:bodyPr wrap="square" rtlCol="0">
            <a:spAutoFit/>
          </a:bodyPr>
          <a:lstStyle/>
          <a:p>
            <a:r>
              <a:rPr lang="en-US" altLang="ja-JP" sz="1600" dirty="0" err="1" smtClean="0"/>
              <a:t>var</a:t>
            </a:r>
            <a:r>
              <a:rPr lang="en-US" altLang="ja-JP" sz="1600" dirty="0" smtClean="0"/>
              <a:t> al = new List&lt;</a:t>
            </a:r>
            <a:r>
              <a:rPr lang="en-US" altLang="ja-JP" sz="1600" dirty="0" err="1" smtClean="0"/>
              <a:t>MyAccount</a:t>
            </a:r>
            <a:r>
              <a:rPr lang="en-US" altLang="ja-JP" sz="1600" dirty="0" smtClean="0"/>
              <a:t>&gt;();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hnaka</a:t>
            </a:r>
            <a:r>
              <a:rPr lang="en-US" altLang="ja-JP" sz="1600" dirty="0" smtClean="0"/>
              <a:t>", "553-0001", "</a:t>
            </a:r>
            <a:r>
              <a:rPr lang="ja-JP" altLang="en-US" sz="1600" dirty="0" smtClean="0"/>
              <a:t>大阪府</a:t>
            </a:r>
            <a:r>
              <a:rPr lang="en-US" altLang="ja-JP" sz="1600" dirty="0" smtClean="0"/>
              <a: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hkodama</a:t>
            </a:r>
            <a:r>
              <a:rPr lang="en-US" altLang="ja-JP" sz="1600" dirty="0" smtClean="0"/>
              <a:t>", "168-0064", "</a:t>
            </a:r>
            <a:r>
              <a:rPr lang="ja-JP" altLang="en-US" sz="1600" dirty="0" smtClean="0"/>
              <a:t>東京都</a:t>
            </a:r>
            <a:r>
              <a:rPr lang="en-US" altLang="ja-JP" sz="1600" dirty="0" smtClean="0"/>
              <a:t>"));</a:t>
            </a:r>
          </a:p>
          <a:p>
            <a:endParaRPr lang="en-US" altLang="ja-JP" sz="1600" dirty="0" smtClean="0"/>
          </a:p>
          <a:p>
            <a:endParaRPr lang="ja-JP" altLang="en-US" sz="1600" dirty="0" smtClean="0"/>
          </a:p>
          <a:p>
            <a:r>
              <a:rPr lang="en-US" altLang="ja-JP" sz="1600" dirty="0" err="1" smtClean="0"/>
              <a:t>var</a:t>
            </a:r>
            <a:r>
              <a:rPr lang="en-US" altLang="ja-JP" sz="1600" dirty="0" smtClean="0"/>
              <a:t> accounts = al</a:t>
            </a:r>
          </a:p>
          <a:p>
            <a:r>
              <a:rPr lang="en-US" altLang="ja-JP" sz="1600" dirty="0" smtClean="0"/>
              <a:t>    .</a:t>
            </a:r>
            <a:r>
              <a:rPr lang="en-US" altLang="ja-JP" sz="1600" dirty="0" smtClean="0">
                <a:solidFill>
                  <a:srgbClr val="FF0000"/>
                </a:solidFill>
              </a:rPr>
              <a:t>Where</a:t>
            </a:r>
            <a:r>
              <a:rPr lang="en-US" altLang="ja-JP" sz="1600" dirty="0" smtClean="0"/>
              <a:t>(delegate(</a:t>
            </a:r>
            <a:r>
              <a:rPr lang="en-US" altLang="ja-JP" sz="1600" dirty="0" err="1" smtClean="0"/>
              <a:t>MyAccount</a:t>
            </a:r>
            <a:r>
              <a:rPr lang="en-US" altLang="ja-JP" sz="1600" dirty="0" smtClean="0"/>
              <a:t> a) { return </a:t>
            </a:r>
            <a:r>
              <a:rPr lang="en-US" altLang="ja-JP" sz="1600" dirty="0" err="1" smtClean="0"/>
              <a:t>a.ZipCode</a:t>
            </a:r>
            <a:r>
              <a:rPr lang="en-US" altLang="ja-JP" sz="1600" dirty="0" smtClean="0"/>
              <a:t> == "168-0064"; })</a:t>
            </a:r>
          </a:p>
          <a:p>
            <a:r>
              <a:rPr lang="en-US" altLang="ja-JP" sz="1600" dirty="0" smtClean="0"/>
              <a:t>    .</a:t>
            </a:r>
            <a:r>
              <a:rPr lang="en-US" altLang="ja-JP" sz="1600" dirty="0" smtClean="0">
                <a:solidFill>
                  <a:srgbClr val="FF0000"/>
                </a:solidFill>
              </a:rPr>
              <a:t>Select</a:t>
            </a:r>
            <a:r>
              <a:rPr lang="en-US" altLang="ja-JP" sz="1600" dirty="0" smtClean="0"/>
              <a:t>(delegate(</a:t>
            </a:r>
            <a:r>
              <a:rPr lang="en-US" altLang="ja-JP" sz="1600" dirty="0" err="1" smtClean="0"/>
              <a:t>MyAccount</a:t>
            </a:r>
            <a:r>
              <a:rPr lang="en-US" altLang="ja-JP" sz="1600" dirty="0" smtClean="0"/>
              <a:t> a) { return new MyAccount2(</a:t>
            </a:r>
            <a:r>
              <a:rPr lang="en-US" altLang="ja-JP" sz="1600" dirty="0" err="1" smtClean="0"/>
              <a:t>a.Name</a:t>
            </a:r>
            <a:r>
              <a:rPr lang="en-US" altLang="ja-JP" sz="1600" dirty="0" smtClean="0"/>
              <a:t>, </a:t>
            </a:r>
            <a:r>
              <a:rPr lang="en-US" altLang="ja-JP" sz="1600" dirty="0" err="1" smtClean="0"/>
              <a:t>a.ZipCode</a:t>
            </a:r>
            <a:r>
              <a:rPr lang="en-US" altLang="ja-JP" sz="1600" dirty="0" smtClean="0"/>
              <a:t>); });</a:t>
            </a:r>
          </a:p>
          <a:p>
            <a:endParaRPr lang="ja-JP" altLang="en-US" sz="1600" dirty="0" smtClean="0"/>
          </a:p>
          <a:p>
            <a:r>
              <a:rPr lang="en-US" altLang="ja-JP" sz="1600" dirty="0" err="1" smtClean="0"/>
              <a:t>Console.WriteLine</a:t>
            </a:r>
            <a:r>
              <a:rPr lang="en-US" altLang="ja-JP" sz="1600" dirty="0" smtClean="0"/>
              <a:t>("C#3.0 </a:t>
            </a:r>
            <a:r>
              <a:rPr lang="ja-JP" altLang="en-US" sz="1600" dirty="0" smtClean="0"/>
              <a:t>拡張メソッド</a:t>
            </a:r>
            <a:r>
              <a:rPr lang="en-US" altLang="ja-JP" sz="1600" dirty="0" smtClean="0"/>
              <a:t>");</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アジェンダ</a:t>
            </a:r>
            <a:endParaRPr kumimoji="1" lang="ja-JP" altLang="en-US" dirty="0"/>
          </a:p>
        </p:txBody>
      </p:sp>
      <p:sp>
        <p:nvSpPr>
          <p:cNvPr id="3" name="コンテンツ プレースホルダ 2"/>
          <p:cNvSpPr>
            <a:spLocks noGrp="1"/>
          </p:cNvSpPr>
          <p:nvPr>
            <p:ph idx="1"/>
          </p:nvPr>
        </p:nvSpPr>
        <p:spPr/>
        <p:txBody>
          <a:bodyPr/>
          <a:lstStyle/>
          <a:p>
            <a:r>
              <a:rPr kumimoji="1" lang="ja-JP" altLang="en-US" sz="4800" dirty="0" smtClean="0"/>
              <a:t>はじめに</a:t>
            </a:r>
            <a:endParaRPr kumimoji="1" lang="en-US" altLang="ja-JP" sz="4800" dirty="0" smtClean="0"/>
          </a:p>
          <a:p>
            <a:r>
              <a:rPr kumimoji="1" lang="en-US" altLang="ja-JP" sz="4800" dirty="0" err="1" smtClean="0"/>
              <a:t>Linq</a:t>
            </a:r>
            <a:r>
              <a:rPr kumimoji="1" lang="ja-JP" altLang="en-US" sz="4800" dirty="0" smtClean="0"/>
              <a:t>の概要</a:t>
            </a:r>
            <a:endParaRPr kumimoji="1" lang="en-US" altLang="ja-JP" sz="4800" dirty="0" smtClean="0"/>
          </a:p>
          <a:p>
            <a:r>
              <a:rPr lang="en-US" altLang="ja-JP" sz="4800" dirty="0" smtClean="0"/>
              <a:t>C#3.0</a:t>
            </a:r>
            <a:r>
              <a:rPr lang="ja-JP" altLang="en-US" sz="4800" dirty="0" smtClean="0"/>
              <a:t>と</a:t>
            </a:r>
            <a:r>
              <a:rPr lang="en-US" altLang="ja-JP" sz="4800" dirty="0" err="1" smtClean="0"/>
              <a:t>Linq</a:t>
            </a:r>
            <a:r>
              <a:rPr lang="ja-JP" altLang="en-US" sz="4800" dirty="0" smtClean="0"/>
              <a:t>の関係</a:t>
            </a:r>
            <a:endParaRPr lang="en-US" altLang="ja-JP" sz="4800" dirty="0" smtClean="0"/>
          </a:p>
          <a:p>
            <a:r>
              <a:rPr lang="en-US" altLang="ja-JP" sz="4800" dirty="0" smtClean="0"/>
              <a:t>Entity</a:t>
            </a:r>
            <a:r>
              <a:rPr lang="ja-JP" altLang="en-US" sz="4800" dirty="0" smtClean="0"/>
              <a:t> </a:t>
            </a:r>
            <a:r>
              <a:rPr lang="en-US" altLang="ja-JP" sz="4800" dirty="0" smtClean="0"/>
              <a:t>Data</a:t>
            </a:r>
            <a:r>
              <a:rPr lang="ja-JP" altLang="en-US" sz="4800" dirty="0" smtClean="0"/>
              <a:t> </a:t>
            </a:r>
            <a:r>
              <a:rPr lang="en-US" altLang="ja-JP" sz="4800" dirty="0" smtClean="0"/>
              <a:t>Model</a:t>
            </a:r>
          </a:p>
          <a:p>
            <a:r>
              <a:rPr lang="ja-JP" altLang="en-US" sz="4800" dirty="0" smtClean="0"/>
              <a:t>まとめ</a:t>
            </a:r>
            <a:endParaRPr lang="en-US" altLang="ja-JP" sz="4800" dirty="0" smtClean="0"/>
          </a:p>
          <a:p>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4" name="テキスト ボックス 3"/>
          <p:cNvSpPr txBox="1"/>
          <p:nvPr/>
        </p:nvSpPr>
        <p:spPr>
          <a:xfrm>
            <a:off x="571472" y="857232"/>
            <a:ext cx="8001056" cy="5170646"/>
          </a:xfrm>
          <a:prstGeom prst="rect">
            <a:avLst/>
          </a:prstGeom>
          <a:noFill/>
        </p:spPr>
        <p:txBody>
          <a:bodyPr wrap="square" rtlCol="0">
            <a:spAutoFit/>
          </a:bodyPr>
          <a:lstStyle/>
          <a:p>
            <a:r>
              <a:rPr lang="en-US" altLang="ja-JP" sz="1600" dirty="0" smtClean="0">
                <a:solidFill>
                  <a:srgbClr val="FF0000"/>
                </a:solidFill>
              </a:rPr>
              <a:t>static</a:t>
            </a:r>
            <a:r>
              <a:rPr lang="en-US" altLang="ja-JP" sz="1600" dirty="0" smtClean="0"/>
              <a:t> class </a:t>
            </a:r>
            <a:r>
              <a:rPr lang="en-US" altLang="ja-JP" sz="1600" dirty="0" err="1" smtClean="0"/>
              <a:t>EnumerableExtension</a:t>
            </a:r>
            <a:endParaRPr lang="en-US" altLang="ja-JP" sz="1600" dirty="0" smtClean="0"/>
          </a:p>
          <a:p>
            <a:r>
              <a:rPr lang="en-US" altLang="ja-JP" sz="1600" dirty="0" smtClean="0"/>
              <a:t>{</a:t>
            </a:r>
          </a:p>
          <a:p>
            <a:r>
              <a:rPr lang="en-US" altLang="ja-JP" sz="1600" dirty="0" smtClean="0"/>
              <a:t>    public delegate TD </a:t>
            </a:r>
            <a:r>
              <a:rPr lang="en-US" altLang="ja-JP" sz="1600" dirty="0" err="1" smtClean="0"/>
              <a:t>SelectFunc</a:t>
            </a:r>
            <a:r>
              <a:rPr lang="en-US" altLang="ja-JP" sz="1600" dirty="0" smtClean="0"/>
              <a:t>&lt;TS, TD&gt;(TS t);</a:t>
            </a:r>
          </a:p>
          <a:p>
            <a:r>
              <a:rPr lang="en-US" altLang="ja-JP" sz="1600" dirty="0" smtClean="0"/>
              <a:t>    public </a:t>
            </a:r>
            <a:r>
              <a:rPr lang="en-US" altLang="ja-JP" sz="1600" dirty="0" smtClean="0">
                <a:solidFill>
                  <a:srgbClr val="FF0000"/>
                </a:solidFill>
              </a:rPr>
              <a:t>static</a:t>
            </a:r>
            <a:r>
              <a:rPr lang="en-US" altLang="ja-JP" sz="1600" dirty="0" smtClean="0"/>
              <a:t> </a:t>
            </a:r>
            <a:r>
              <a:rPr lang="en-US" altLang="ja-JP" sz="1600" dirty="0" err="1" smtClean="0"/>
              <a:t>IEnumerable</a:t>
            </a:r>
            <a:r>
              <a:rPr lang="en-US" altLang="ja-JP" sz="1600" dirty="0" smtClean="0"/>
              <a:t>&lt;TD&gt; Select&lt;TS, TD&gt;</a:t>
            </a:r>
          </a:p>
          <a:p>
            <a:r>
              <a:rPr lang="en-US" altLang="ja-JP" sz="1600" dirty="0" smtClean="0"/>
              <a:t>	(</a:t>
            </a:r>
            <a:r>
              <a:rPr lang="en-US" altLang="ja-JP" sz="1600" dirty="0" smtClean="0">
                <a:solidFill>
                  <a:srgbClr val="FF0000"/>
                </a:solidFill>
              </a:rPr>
              <a:t>this</a:t>
            </a:r>
            <a:r>
              <a:rPr lang="en-US" altLang="ja-JP" sz="1600" dirty="0" smtClean="0"/>
              <a:t> </a:t>
            </a:r>
            <a:r>
              <a:rPr lang="en-US" altLang="ja-JP" sz="1600" dirty="0" err="1" smtClean="0"/>
              <a:t>IEnumerable</a:t>
            </a:r>
            <a:r>
              <a:rPr lang="en-US" altLang="ja-JP" sz="1600" dirty="0" smtClean="0"/>
              <a:t>&lt;TS&gt; e, </a:t>
            </a:r>
            <a:r>
              <a:rPr lang="en-US" altLang="ja-JP" sz="1600" dirty="0" err="1" smtClean="0"/>
              <a:t>SelectFunc</a:t>
            </a:r>
            <a:r>
              <a:rPr lang="en-US" altLang="ja-JP" sz="1600" dirty="0" smtClean="0"/>
              <a:t>&lt;TS, TD&gt; f)</a:t>
            </a:r>
          </a:p>
          <a:p>
            <a:r>
              <a:rPr lang="ja-JP" altLang="en-US" sz="1600" dirty="0" smtClean="0"/>
              <a:t>    </a:t>
            </a:r>
            <a:r>
              <a:rPr lang="en-US" altLang="ja-JP" sz="1600" dirty="0" smtClean="0"/>
              <a:t>{</a:t>
            </a:r>
          </a:p>
          <a:p>
            <a:r>
              <a:rPr lang="en-US" altLang="ja-JP" sz="1600" dirty="0" smtClean="0"/>
              <a:t>        </a:t>
            </a:r>
            <a:r>
              <a:rPr lang="en-US" altLang="ja-JP" sz="1600" dirty="0" err="1" smtClean="0"/>
              <a:t>foreach</a:t>
            </a:r>
            <a:r>
              <a:rPr lang="en-US" altLang="ja-JP" sz="1600" dirty="0" smtClean="0"/>
              <a:t> (TS </a:t>
            </a:r>
            <a:r>
              <a:rPr lang="en-US" altLang="ja-JP" sz="1600" dirty="0" err="1" smtClean="0"/>
              <a:t>i</a:t>
            </a:r>
            <a:r>
              <a:rPr lang="en-US" altLang="ja-JP" sz="1600" dirty="0" smtClean="0"/>
              <a:t> in e)</a:t>
            </a:r>
          </a:p>
          <a:p>
            <a:r>
              <a:rPr lang="ja-JP" altLang="en-US" sz="1600" dirty="0" smtClean="0"/>
              <a:t>        </a:t>
            </a:r>
            <a:r>
              <a:rPr lang="en-US" altLang="ja-JP" sz="1600" dirty="0" smtClean="0"/>
              <a:t>{</a:t>
            </a:r>
          </a:p>
          <a:p>
            <a:r>
              <a:rPr lang="en-US" altLang="ja-JP" sz="1600" dirty="0" smtClean="0"/>
              <a:t>            yield return f(</a:t>
            </a:r>
            <a:r>
              <a:rPr lang="en-US" altLang="ja-JP" sz="1600" dirty="0" err="1" smtClean="0"/>
              <a:t>i</a:t>
            </a:r>
            <a:r>
              <a:rPr lang="en-US" altLang="ja-JP" sz="1600" dirty="0" smtClean="0"/>
              <a:t>);</a:t>
            </a:r>
          </a:p>
          <a:p>
            <a:r>
              <a:rPr lang="ja-JP" altLang="en-US" sz="1600" dirty="0" smtClean="0"/>
              <a:t>        </a:t>
            </a:r>
            <a:r>
              <a:rPr lang="en-US" altLang="ja-JP" sz="1600" dirty="0" smtClean="0"/>
              <a:t>}</a:t>
            </a:r>
          </a:p>
          <a:p>
            <a:r>
              <a:rPr lang="ja-JP" altLang="en-US" sz="1600" dirty="0" smtClean="0"/>
              <a:t>    </a:t>
            </a:r>
            <a:r>
              <a:rPr lang="en-US" altLang="ja-JP" sz="1600" dirty="0" smtClean="0"/>
              <a:t>}</a:t>
            </a:r>
          </a:p>
          <a:p>
            <a:r>
              <a:rPr lang="en-US" altLang="ja-JP" sz="1600" dirty="0" smtClean="0"/>
              <a:t>    public </a:t>
            </a:r>
            <a:r>
              <a:rPr lang="en-US" altLang="ja-JP" sz="1600" dirty="0" smtClean="0">
                <a:solidFill>
                  <a:srgbClr val="FF0000"/>
                </a:solidFill>
              </a:rPr>
              <a:t>static</a:t>
            </a:r>
            <a:r>
              <a:rPr lang="en-US" altLang="ja-JP" sz="1600" dirty="0" smtClean="0"/>
              <a:t> </a:t>
            </a:r>
            <a:r>
              <a:rPr lang="en-US" altLang="ja-JP" sz="1600" dirty="0" err="1" smtClean="0"/>
              <a:t>IEnumerable</a:t>
            </a:r>
            <a:r>
              <a:rPr lang="en-US" altLang="ja-JP" sz="1600" dirty="0" smtClean="0"/>
              <a:t>&lt;TS&gt; Where&lt;TS&gt;</a:t>
            </a:r>
          </a:p>
          <a:p>
            <a:r>
              <a:rPr lang="en-US" altLang="ja-JP" sz="1600" dirty="0" smtClean="0"/>
              <a:t>	(</a:t>
            </a:r>
            <a:r>
              <a:rPr lang="en-US" altLang="ja-JP" sz="1600" dirty="0" smtClean="0">
                <a:solidFill>
                  <a:srgbClr val="FF0000"/>
                </a:solidFill>
              </a:rPr>
              <a:t>this</a:t>
            </a:r>
            <a:r>
              <a:rPr lang="en-US" altLang="ja-JP" sz="1600" dirty="0" smtClean="0"/>
              <a:t> </a:t>
            </a:r>
            <a:r>
              <a:rPr lang="en-US" altLang="ja-JP" sz="1600" dirty="0" err="1" smtClean="0"/>
              <a:t>IEnumerable</a:t>
            </a:r>
            <a:r>
              <a:rPr lang="en-US" altLang="ja-JP" sz="1600" dirty="0" smtClean="0"/>
              <a:t>&lt;TS&gt; e, Predicate&lt;TS&gt; p)</a:t>
            </a:r>
          </a:p>
          <a:p>
            <a:r>
              <a:rPr lang="ja-JP" altLang="en-US" sz="1600" dirty="0" smtClean="0"/>
              <a:t>    </a:t>
            </a:r>
            <a:r>
              <a:rPr lang="en-US" altLang="ja-JP" sz="1600" dirty="0" smtClean="0"/>
              <a:t>{</a:t>
            </a:r>
          </a:p>
          <a:p>
            <a:r>
              <a:rPr lang="en-US" altLang="ja-JP" sz="1600" dirty="0" smtClean="0"/>
              <a:t>        </a:t>
            </a:r>
            <a:r>
              <a:rPr lang="en-US" altLang="ja-JP" sz="1600" dirty="0" err="1" smtClean="0"/>
              <a:t>foreach</a:t>
            </a:r>
            <a:r>
              <a:rPr lang="en-US" altLang="ja-JP" sz="1600" dirty="0" smtClean="0"/>
              <a:t> (TS </a:t>
            </a:r>
            <a:r>
              <a:rPr lang="en-US" altLang="ja-JP" sz="1600" dirty="0" err="1" smtClean="0"/>
              <a:t>i</a:t>
            </a:r>
            <a:r>
              <a:rPr lang="en-US" altLang="ja-JP" sz="1600" dirty="0" smtClean="0"/>
              <a:t> in e)</a:t>
            </a:r>
          </a:p>
          <a:p>
            <a:r>
              <a:rPr lang="ja-JP" altLang="en-US" sz="1600" dirty="0" smtClean="0"/>
              <a:t>        </a:t>
            </a:r>
            <a:r>
              <a:rPr lang="en-US" altLang="ja-JP" sz="1600" dirty="0" smtClean="0"/>
              <a:t>{</a:t>
            </a:r>
          </a:p>
          <a:p>
            <a:r>
              <a:rPr lang="en-US" altLang="ja-JP" sz="1600" dirty="0" smtClean="0"/>
              <a:t>            if (p(</a:t>
            </a:r>
            <a:r>
              <a:rPr lang="en-US" altLang="ja-JP" sz="1600" dirty="0" err="1" smtClean="0"/>
              <a:t>i</a:t>
            </a:r>
            <a:r>
              <a:rPr lang="en-US" altLang="ja-JP" sz="1600" dirty="0" smtClean="0"/>
              <a:t>)) yield return </a:t>
            </a:r>
            <a:r>
              <a:rPr lang="en-US" altLang="ja-JP" sz="1600" dirty="0" err="1" smtClean="0"/>
              <a:t>i</a:t>
            </a:r>
            <a:r>
              <a:rPr lang="en-US" altLang="ja-JP" sz="1600" dirty="0" smtClean="0"/>
              <a:t>;</a:t>
            </a:r>
          </a:p>
          <a:p>
            <a:r>
              <a:rPr lang="ja-JP" altLang="en-US" sz="1600" dirty="0" smtClean="0"/>
              <a:t>        </a:t>
            </a:r>
            <a:r>
              <a:rPr lang="en-US" altLang="ja-JP" sz="1600" dirty="0" smtClean="0"/>
              <a:t>}</a:t>
            </a:r>
          </a:p>
          <a:p>
            <a:r>
              <a:rPr lang="ja-JP" altLang="en-US" sz="1600" dirty="0" smtClean="0"/>
              <a:t>    </a:t>
            </a:r>
            <a:r>
              <a:rPr lang="en-US" altLang="ja-JP" sz="1600" dirty="0" smtClean="0"/>
              <a:t>}</a:t>
            </a:r>
          </a:p>
          <a:p>
            <a:r>
              <a:rPr lang="en-US" altLang="ja-JP" sz="1600" dirty="0" smtClean="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ja-JP" altLang="en-US" dirty="0" smtClean="0"/>
              <a:t>ラムダ式</a:t>
            </a:r>
            <a:endParaRPr lang="en-US" altLang="ja-JP" dirty="0" smtClean="0"/>
          </a:p>
          <a:p>
            <a:pPr>
              <a:buNone/>
            </a:pPr>
            <a:endParaRPr kumimoji="1" lang="ja-JP" altLang="en-US" dirty="0"/>
          </a:p>
        </p:txBody>
      </p:sp>
      <p:sp>
        <p:nvSpPr>
          <p:cNvPr id="4" name="テキスト ボックス 3"/>
          <p:cNvSpPr txBox="1"/>
          <p:nvPr/>
        </p:nvSpPr>
        <p:spPr>
          <a:xfrm>
            <a:off x="500034" y="1643050"/>
            <a:ext cx="8001056" cy="3539430"/>
          </a:xfrm>
          <a:prstGeom prst="rect">
            <a:avLst/>
          </a:prstGeom>
          <a:noFill/>
        </p:spPr>
        <p:txBody>
          <a:bodyPr wrap="square" rtlCol="0">
            <a:spAutoFit/>
          </a:bodyPr>
          <a:lstStyle/>
          <a:p>
            <a:r>
              <a:rPr lang="en-US" altLang="ja-JP" sz="1600" dirty="0" err="1" smtClean="0"/>
              <a:t>var</a:t>
            </a:r>
            <a:r>
              <a:rPr lang="en-US" altLang="ja-JP" sz="1600" dirty="0" smtClean="0"/>
              <a:t> al = new List&lt;</a:t>
            </a:r>
            <a:r>
              <a:rPr lang="en-US" altLang="ja-JP" sz="1600" dirty="0" err="1" smtClean="0"/>
              <a:t>MyAccount</a:t>
            </a:r>
            <a:r>
              <a:rPr lang="en-US" altLang="ja-JP" sz="1600" dirty="0" smtClean="0"/>
              <a:t>&gt;();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hnaka</a:t>
            </a:r>
            <a:r>
              <a:rPr lang="en-US" altLang="ja-JP" sz="1600" dirty="0" smtClean="0"/>
              <a:t>", "553-0001", "</a:t>
            </a:r>
            <a:r>
              <a:rPr lang="ja-JP" altLang="en-US" sz="1600" dirty="0" smtClean="0"/>
              <a:t>大阪府</a:t>
            </a:r>
            <a:r>
              <a:rPr lang="en-US" altLang="ja-JP" sz="1600" dirty="0" smtClean="0"/>
              <a:t>"));</a:t>
            </a:r>
          </a:p>
          <a:p>
            <a:r>
              <a:rPr lang="en-US" altLang="ja-JP" sz="1600" dirty="0" err="1" smtClean="0"/>
              <a:t>al.Add</a:t>
            </a:r>
            <a:r>
              <a:rPr lang="en-US" altLang="ja-JP" sz="1600" dirty="0" smtClean="0"/>
              <a:t>(new </a:t>
            </a:r>
            <a:r>
              <a:rPr lang="en-US" altLang="ja-JP" sz="1600" dirty="0" err="1" smtClean="0"/>
              <a:t>MyAccount</a:t>
            </a:r>
            <a:r>
              <a:rPr lang="en-US" altLang="ja-JP" sz="1600" dirty="0" smtClean="0"/>
              <a:t>("</a:t>
            </a:r>
            <a:r>
              <a:rPr lang="en-US" altLang="ja-JP" sz="1600" dirty="0" err="1" smtClean="0"/>
              <a:t>hkodama</a:t>
            </a:r>
            <a:r>
              <a:rPr lang="en-US" altLang="ja-JP" sz="1600" dirty="0" smtClean="0"/>
              <a:t>", "168-0064", "</a:t>
            </a:r>
            <a:r>
              <a:rPr lang="ja-JP" altLang="en-US" sz="1600" dirty="0" smtClean="0"/>
              <a:t>東京都</a:t>
            </a:r>
            <a:r>
              <a:rPr lang="en-US" altLang="ja-JP" sz="1600" dirty="0" smtClean="0"/>
              <a:t>"));</a:t>
            </a:r>
          </a:p>
          <a:p>
            <a:endParaRPr lang="en-US" altLang="ja-JP" sz="1600" dirty="0" smtClean="0"/>
          </a:p>
          <a:p>
            <a:endParaRPr lang="ja-JP" altLang="en-US" sz="1600" dirty="0" smtClean="0"/>
          </a:p>
          <a:p>
            <a:r>
              <a:rPr lang="en-US" altLang="ja-JP" sz="1600" dirty="0" err="1" smtClean="0"/>
              <a:t>var</a:t>
            </a:r>
            <a:r>
              <a:rPr lang="en-US" altLang="ja-JP" sz="1600" dirty="0" smtClean="0"/>
              <a:t> accounts = al</a:t>
            </a:r>
          </a:p>
          <a:p>
            <a:r>
              <a:rPr lang="en-US" altLang="ja-JP" sz="1600" dirty="0" smtClean="0"/>
              <a:t>    .Where(</a:t>
            </a:r>
            <a:r>
              <a:rPr lang="en-US" altLang="ja-JP" sz="1600" dirty="0" smtClean="0">
                <a:solidFill>
                  <a:srgbClr val="FF0000"/>
                </a:solidFill>
              </a:rPr>
              <a:t>a =&gt;</a:t>
            </a:r>
            <a:r>
              <a:rPr lang="en-US" altLang="ja-JP" sz="1600" dirty="0" smtClean="0"/>
              <a:t> </a:t>
            </a:r>
            <a:r>
              <a:rPr lang="en-US" altLang="ja-JP" sz="1600" dirty="0" err="1" smtClean="0"/>
              <a:t>a.ZipCode</a:t>
            </a:r>
            <a:r>
              <a:rPr lang="en-US" altLang="ja-JP" sz="1600" dirty="0" smtClean="0"/>
              <a:t> == "168-0064")</a:t>
            </a:r>
          </a:p>
          <a:p>
            <a:r>
              <a:rPr lang="en-US" altLang="ja-JP" sz="1600" dirty="0" smtClean="0"/>
              <a:t>    .Select(</a:t>
            </a:r>
            <a:r>
              <a:rPr lang="en-US" altLang="ja-JP" sz="1600" dirty="0" smtClean="0">
                <a:solidFill>
                  <a:srgbClr val="FF0000"/>
                </a:solidFill>
              </a:rPr>
              <a:t>a =&gt;</a:t>
            </a:r>
            <a:r>
              <a:rPr lang="en-US" altLang="ja-JP" sz="1600" dirty="0" smtClean="0"/>
              <a:t> new MyAccount2(</a:t>
            </a:r>
            <a:r>
              <a:rPr lang="en-US" altLang="ja-JP" sz="1600" dirty="0" err="1" smtClean="0"/>
              <a:t>a.Name</a:t>
            </a:r>
            <a:r>
              <a:rPr lang="en-US" altLang="ja-JP" sz="1600" dirty="0" smtClean="0"/>
              <a:t>, </a:t>
            </a:r>
            <a:r>
              <a:rPr lang="en-US" altLang="ja-JP" sz="1600" dirty="0" err="1" smtClean="0"/>
              <a:t>a.ZipCode</a:t>
            </a:r>
            <a:r>
              <a:rPr lang="en-US" altLang="ja-JP" sz="1600" dirty="0" smtClean="0"/>
              <a:t>));</a:t>
            </a:r>
          </a:p>
          <a:p>
            <a:endParaRPr lang="ja-JP" altLang="en-US" sz="1600" dirty="0" smtClean="0"/>
          </a:p>
          <a:p>
            <a:r>
              <a:rPr lang="en-US" altLang="ja-JP" sz="1600" dirty="0" err="1" smtClean="0"/>
              <a:t>Console.WriteLine</a:t>
            </a:r>
            <a:r>
              <a:rPr lang="en-US" altLang="ja-JP" sz="1600" dirty="0" smtClean="0"/>
              <a:t>("C#3.0 </a:t>
            </a:r>
            <a:r>
              <a:rPr lang="ja-JP" altLang="en-US" sz="1600" dirty="0" smtClean="0"/>
              <a:t>ラムダ式</a:t>
            </a:r>
            <a:r>
              <a:rPr lang="en-US" altLang="ja-JP" sz="1600" dirty="0" smtClean="0"/>
              <a:t>");</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ja-JP" altLang="en-US" dirty="0" smtClean="0"/>
              <a:t>オブジェクト初期化子および コレクション初期化子</a:t>
            </a:r>
            <a:endParaRPr lang="en-US" altLang="ja-JP" dirty="0" smtClean="0"/>
          </a:p>
          <a:p>
            <a:pPr>
              <a:buNone/>
            </a:pPr>
            <a:endParaRPr kumimoji="1" lang="ja-JP" altLang="en-US" dirty="0"/>
          </a:p>
        </p:txBody>
      </p:sp>
      <p:sp>
        <p:nvSpPr>
          <p:cNvPr id="4" name="テキスト ボックス 3"/>
          <p:cNvSpPr txBox="1"/>
          <p:nvPr/>
        </p:nvSpPr>
        <p:spPr>
          <a:xfrm>
            <a:off x="500034" y="1643050"/>
            <a:ext cx="8001056" cy="3570208"/>
          </a:xfrm>
          <a:prstGeom prst="rect">
            <a:avLst/>
          </a:prstGeom>
          <a:noFill/>
        </p:spPr>
        <p:txBody>
          <a:bodyPr wrap="square" rtlCol="0">
            <a:spAutoFit/>
          </a:bodyPr>
          <a:lstStyle/>
          <a:p>
            <a:r>
              <a:rPr lang="en-US" altLang="ja-JP" sz="1600" dirty="0" err="1" smtClean="0"/>
              <a:t>var</a:t>
            </a:r>
            <a:r>
              <a:rPr lang="en-US" altLang="ja-JP" sz="1600" dirty="0" smtClean="0"/>
              <a:t> al = new List&lt;</a:t>
            </a:r>
            <a:r>
              <a:rPr lang="en-US" altLang="ja-JP" sz="1600" dirty="0" err="1" smtClean="0"/>
              <a:t>MyAccount</a:t>
            </a:r>
            <a:r>
              <a:rPr lang="en-US" altLang="ja-JP" sz="1600" dirty="0" smtClean="0"/>
              <a:t>&gt; {</a:t>
            </a:r>
          </a:p>
          <a:p>
            <a:r>
              <a:rPr lang="en-US" altLang="ja-JP" sz="1600" dirty="0" smtClean="0"/>
              <a:t>    </a:t>
            </a:r>
            <a:r>
              <a:rPr lang="en-US" altLang="ja-JP" sz="1600" dirty="0" smtClean="0">
                <a:solidFill>
                  <a:srgbClr val="FF0000"/>
                </a:solidFill>
              </a:rPr>
              <a:t>new </a:t>
            </a:r>
            <a:r>
              <a:rPr lang="en-US" altLang="ja-JP" sz="1600" dirty="0" err="1" smtClean="0">
                <a:solidFill>
                  <a:srgbClr val="FF0000"/>
                </a:solidFill>
              </a:rPr>
              <a:t>MyAccount</a:t>
            </a:r>
            <a:r>
              <a:rPr lang="en-US" altLang="ja-JP" sz="1600" dirty="0" smtClean="0"/>
              <a:t>{</a:t>
            </a:r>
            <a:r>
              <a:rPr lang="en-US" altLang="ja-JP" sz="1600" dirty="0" smtClean="0">
                <a:solidFill>
                  <a:srgbClr val="FF0000"/>
                </a:solidFill>
              </a:rPr>
              <a:t>Name</a:t>
            </a:r>
            <a:r>
              <a:rPr lang="en-US" altLang="ja-JP" sz="1600" dirty="0" smtClean="0"/>
              <a:t>="</a:t>
            </a:r>
            <a:r>
              <a:rPr lang="en-US" altLang="ja-JP" sz="1600" dirty="0" err="1" smtClean="0"/>
              <a:t>hnaka",</a:t>
            </a:r>
            <a:r>
              <a:rPr lang="en-US" altLang="ja-JP" sz="1600" dirty="0" err="1" smtClean="0">
                <a:solidFill>
                  <a:srgbClr val="FF0000"/>
                </a:solidFill>
              </a:rPr>
              <a:t>ZipCode</a:t>
            </a:r>
            <a:r>
              <a:rPr lang="en-US" altLang="ja-JP" sz="1600" dirty="0" smtClean="0"/>
              <a:t>="553-0001",</a:t>
            </a:r>
            <a:r>
              <a:rPr lang="en-US" altLang="ja-JP" sz="1600" dirty="0" smtClean="0">
                <a:solidFill>
                  <a:srgbClr val="FF0000"/>
                </a:solidFill>
              </a:rPr>
              <a:t>Prefecture</a:t>
            </a:r>
            <a:r>
              <a:rPr lang="en-US" altLang="ja-JP" sz="1600" dirty="0" smtClean="0"/>
              <a:t>="</a:t>
            </a:r>
            <a:r>
              <a:rPr lang="ja-JP" altLang="en-US" sz="1600" dirty="0" smtClean="0"/>
              <a:t>大阪府</a:t>
            </a:r>
            <a:r>
              <a:rPr lang="en-US" altLang="ja-JP" sz="1600" dirty="0" smtClean="0"/>
              <a:t>"},</a:t>
            </a:r>
          </a:p>
          <a:p>
            <a:r>
              <a:rPr lang="en-US" altLang="ja-JP" sz="1600" dirty="0" smtClean="0"/>
              <a:t>    </a:t>
            </a:r>
            <a:r>
              <a:rPr lang="en-US" altLang="ja-JP" sz="1600" dirty="0" smtClean="0">
                <a:solidFill>
                  <a:srgbClr val="FF0000"/>
                </a:solidFill>
              </a:rPr>
              <a:t>new </a:t>
            </a:r>
            <a:r>
              <a:rPr lang="en-US" altLang="ja-JP" sz="1600" dirty="0" err="1" smtClean="0">
                <a:solidFill>
                  <a:srgbClr val="FF0000"/>
                </a:solidFill>
              </a:rPr>
              <a:t>MyAccount</a:t>
            </a:r>
            <a:r>
              <a:rPr lang="en-US" altLang="ja-JP" sz="1600" dirty="0" smtClean="0"/>
              <a:t>{</a:t>
            </a:r>
            <a:r>
              <a:rPr lang="en-US" altLang="ja-JP" sz="1600" dirty="0" smtClean="0">
                <a:solidFill>
                  <a:srgbClr val="FF0000"/>
                </a:solidFill>
              </a:rPr>
              <a:t>Name</a:t>
            </a:r>
            <a:r>
              <a:rPr lang="en-US" altLang="ja-JP" sz="1600" dirty="0" smtClean="0"/>
              <a:t>="</a:t>
            </a:r>
            <a:r>
              <a:rPr lang="en-US" altLang="ja-JP" sz="1600" dirty="0" err="1" smtClean="0"/>
              <a:t>hkodama",</a:t>
            </a:r>
            <a:r>
              <a:rPr lang="en-US" altLang="ja-JP" sz="1600" dirty="0" err="1" smtClean="0">
                <a:solidFill>
                  <a:srgbClr val="FF0000"/>
                </a:solidFill>
              </a:rPr>
              <a:t>ZipCode</a:t>
            </a:r>
            <a:r>
              <a:rPr lang="en-US" altLang="ja-JP" sz="1600" dirty="0" smtClean="0"/>
              <a:t>="168-0064",</a:t>
            </a:r>
            <a:r>
              <a:rPr lang="en-US" altLang="ja-JP" sz="1600" dirty="0" smtClean="0">
                <a:solidFill>
                  <a:srgbClr val="FF0000"/>
                </a:solidFill>
              </a:rPr>
              <a:t>Prefecture</a:t>
            </a:r>
            <a:r>
              <a:rPr lang="en-US" altLang="ja-JP" sz="1600" dirty="0" smtClean="0"/>
              <a:t>="</a:t>
            </a:r>
            <a:r>
              <a:rPr lang="ja-JP" altLang="en-US" sz="1600" dirty="0" smtClean="0"/>
              <a:t>東京都</a:t>
            </a:r>
            <a:r>
              <a:rPr lang="en-US" altLang="ja-JP" sz="1600" dirty="0" smtClean="0"/>
              <a:t>"}</a:t>
            </a:r>
          </a:p>
          <a:p>
            <a:r>
              <a:rPr lang="en-US" altLang="ja-JP" sz="1600" dirty="0" smtClean="0"/>
              <a:t>};</a:t>
            </a:r>
          </a:p>
          <a:p>
            <a:endParaRPr lang="ja-JP" altLang="en-US" sz="1600" dirty="0" smtClean="0"/>
          </a:p>
          <a:p>
            <a:r>
              <a:rPr lang="en-US" altLang="ja-JP" sz="1600" dirty="0" err="1" smtClean="0"/>
              <a:t>var</a:t>
            </a:r>
            <a:r>
              <a:rPr lang="en-US" altLang="ja-JP" sz="1600" dirty="0" smtClean="0"/>
              <a:t> accounts = al</a:t>
            </a:r>
          </a:p>
          <a:p>
            <a:r>
              <a:rPr lang="en-US" altLang="ja-JP" sz="1600" dirty="0" smtClean="0"/>
              <a:t>    .Where(a =&gt; </a:t>
            </a:r>
            <a:r>
              <a:rPr lang="en-US" altLang="ja-JP" sz="1600" dirty="0" err="1" smtClean="0"/>
              <a:t>a.ZipCode</a:t>
            </a:r>
            <a:r>
              <a:rPr lang="en-US" altLang="ja-JP" sz="1600" dirty="0" smtClean="0"/>
              <a:t> == "168-0064")</a:t>
            </a:r>
          </a:p>
          <a:p>
            <a:r>
              <a:rPr lang="en-US" altLang="ja-JP" sz="1600" dirty="0" smtClean="0"/>
              <a:t>    .Select(a =&gt; new MyAccount2 { </a:t>
            </a:r>
            <a:r>
              <a:rPr lang="en-US" altLang="ja-JP" sz="1600" dirty="0" smtClean="0">
                <a:solidFill>
                  <a:srgbClr val="FF0000"/>
                </a:solidFill>
              </a:rPr>
              <a:t>Name</a:t>
            </a:r>
            <a:r>
              <a:rPr lang="en-US" altLang="ja-JP" sz="1600" dirty="0" smtClean="0"/>
              <a:t> = </a:t>
            </a:r>
            <a:r>
              <a:rPr lang="en-US" altLang="ja-JP" sz="1600" dirty="0" err="1" smtClean="0"/>
              <a:t>a.Name</a:t>
            </a:r>
            <a:r>
              <a:rPr lang="en-US" altLang="ja-JP" sz="1600" dirty="0" smtClean="0"/>
              <a:t>, </a:t>
            </a:r>
            <a:r>
              <a:rPr lang="en-US" altLang="ja-JP" sz="1600" dirty="0" err="1" smtClean="0">
                <a:solidFill>
                  <a:srgbClr val="FF0000"/>
                </a:solidFill>
              </a:rPr>
              <a:t>ZipCode</a:t>
            </a:r>
            <a:r>
              <a:rPr lang="en-US" altLang="ja-JP" sz="1600" dirty="0" smtClean="0"/>
              <a:t> = </a:t>
            </a:r>
            <a:r>
              <a:rPr lang="en-US" altLang="ja-JP" sz="1600" dirty="0" err="1" smtClean="0"/>
              <a:t>a.ZipCode</a:t>
            </a:r>
            <a:r>
              <a:rPr lang="en-US" altLang="ja-JP" sz="1600" dirty="0" smtClean="0"/>
              <a:t> });</a:t>
            </a:r>
          </a:p>
          <a:p>
            <a:endParaRPr lang="ja-JP" altLang="en-US" sz="1600" dirty="0" smtClean="0"/>
          </a:p>
          <a:p>
            <a:r>
              <a:rPr lang="en-US" altLang="ja-JP" sz="1600" dirty="0" err="1" smtClean="0"/>
              <a:t>Console.WriteLine</a:t>
            </a:r>
            <a:r>
              <a:rPr lang="en-US" altLang="ja-JP" sz="1600" dirty="0" smtClean="0"/>
              <a:t>("C#3.0 </a:t>
            </a:r>
            <a:r>
              <a:rPr lang="ja-JP" altLang="en-US" sz="1600" dirty="0" smtClean="0"/>
              <a:t>オブジェクト初期化子および コレクション初期化子</a:t>
            </a:r>
            <a:r>
              <a:rPr lang="en-US" altLang="ja-JP" sz="1600" dirty="0" smtClean="0"/>
              <a:t>");</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ja-JP" altLang="en-US" dirty="0" smtClean="0"/>
              <a:t>匿名型</a:t>
            </a:r>
            <a:endParaRPr lang="en-US" altLang="ja-JP" dirty="0" smtClean="0"/>
          </a:p>
          <a:p>
            <a:pPr>
              <a:buNone/>
            </a:pPr>
            <a:endParaRPr kumimoji="1" lang="ja-JP" altLang="en-US" dirty="0"/>
          </a:p>
        </p:txBody>
      </p:sp>
      <p:sp>
        <p:nvSpPr>
          <p:cNvPr id="4" name="テキスト ボックス 3"/>
          <p:cNvSpPr txBox="1"/>
          <p:nvPr/>
        </p:nvSpPr>
        <p:spPr>
          <a:xfrm>
            <a:off x="500034" y="1643050"/>
            <a:ext cx="8001056" cy="3662541"/>
          </a:xfrm>
          <a:prstGeom prst="rect">
            <a:avLst/>
          </a:prstGeom>
          <a:noFill/>
        </p:spPr>
        <p:txBody>
          <a:bodyPr wrap="square" rtlCol="0">
            <a:spAutoFit/>
          </a:bodyPr>
          <a:lstStyle/>
          <a:p>
            <a:r>
              <a:rPr lang="en-US" altLang="ja-JP" sz="1600" dirty="0" err="1" smtClean="0"/>
              <a:t>var</a:t>
            </a:r>
            <a:r>
              <a:rPr lang="en-US" altLang="ja-JP" sz="1600" dirty="0" smtClean="0"/>
              <a:t> al = </a:t>
            </a:r>
            <a:r>
              <a:rPr lang="en-US" altLang="ja-JP" sz="1600" dirty="0" smtClean="0">
                <a:solidFill>
                  <a:srgbClr val="FF0000"/>
                </a:solidFill>
              </a:rPr>
              <a:t>new [] </a:t>
            </a:r>
            <a:r>
              <a:rPr lang="en-US" altLang="ja-JP" sz="1600" dirty="0" smtClean="0"/>
              <a:t>{</a:t>
            </a:r>
          </a:p>
          <a:p>
            <a:r>
              <a:rPr lang="en-US" altLang="ja-JP" sz="1600" dirty="0" smtClean="0"/>
              <a:t>    </a:t>
            </a:r>
            <a:r>
              <a:rPr lang="en-US" altLang="ja-JP" sz="1600" dirty="0" smtClean="0">
                <a:solidFill>
                  <a:srgbClr val="FF0000"/>
                </a:solidFill>
              </a:rPr>
              <a:t>new</a:t>
            </a:r>
            <a:r>
              <a:rPr lang="en-US" altLang="ja-JP" sz="1600" dirty="0" smtClean="0"/>
              <a:t> {Name="</a:t>
            </a:r>
            <a:r>
              <a:rPr lang="en-US" altLang="ja-JP" sz="1600" dirty="0" err="1" smtClean="0"/>
              <a:t>hnaka",ZipCode</a:t>
            </a:r>
            <a:r>
              <a:rPr lang="en-US" altLang="ja-JP" sz="1600" dirty="0" smtClean="0"/>
              <a:t>="553-0001",Prefecture="</a:t>
            </a:r>
            <a:r>
              <a:rPr lang="ja-JP" altLang="en-US" sz="1600" dirty="0" smtClean="0"/>
              <a:t>大阪府</a:t>
            </a:r>
            <a:r>
              <a:rPr lang="en-US" altLang="ja-JP" sz="1600" dirty="0" smtClean="0"/>
              <a:t>"},</a:t>
            </a:r>
          </a:p>
          <a:p>
            <a:r>
              <a:rPr lang="en-US" altLang="ja-JP" sz="1600" dirty="0" smtClean="0"/>
              <a:t>    </a:t>
            </a:r>
            <a:r>
              <a:rPr lang="en-US" altLang="ja-JP" sz="1600" dirty="0" smtClean="0">
                <a:solidFill>
                  <a:srgbClr val="FF0000"/>
                </a:solidFill>
              </a:rPr>
              <a:t>new</a:t>
            </a:r>
            <a:r>
              <a:rPr lang="en-US" altLang="ja-JP" sz="1600" dirty="0" smtClean="0"/>
              <a:t> {Name="</a:t>
            </a:r>
            <a:r>
              <a:rPr lang="en-US" altLang="ja-JP" sz="1600" dirty="0" err="1" smtClean="0"/>
              <a:t>hkodama",ZipCode</a:t>
            </a:r>
            <a:r>
              <a:rPr lang="en-US" altLang="ja-JP" sz="1600" dirty="0" smtClean="0"/>
              <a:t>="168-0064",Prefecture="</a:t>
            </a:r>
            <a:r>
              <a:rPr lang="ja-JP" altLang="en-US" sz="1600" dirty="0" smtClean="0"/>
              <a:t>東京都</a:t>
            </a:r>
            <a:r>
              <a:rPr lang="en-US" altLang="ja-JP" sz="1600" dirty="0" smtClean="0"/>
              <a:t>"}</a:t>
            </a:r>
          </a:p>
          <a:p>
            <a:r>
              <a:rPr lang="en-US" altLang="ja-JP" sz="1600" dirty="0" smtClean="0"/>
              <a:t>};</a:t>
            </a:r>
          </a:p>
          <a:p>
            <a:endParaRPr lang="ja-JP" altLang="en-US" sz="1600" dirty="0" smtClean="0"/>
          </a:p>
          <a:p>
            <a:r>
              <a:rPr lang="en-US" altLang="ja-JP" sz="1600" dirty="0" err="1" smtClean="0"/>
              <a:t>var</a:t>
            </a:r>
            <a:r>
              <a:rPr lang="en-US" altLang="ja-JP" sz="1600" dirty="0" smtClean="0"/>
              <a:t> accounts = al</a:t>
            </a:r>
          </a:p>
          <a:p>
            <a:r>
              <a:rPr lang="en-US" altLang="ja-JP" sz="1600" dirty="0" smtClean="0"/>
              <a:t>    .Where(a =&gt; </a:t>
            </a:r>
            <a:r>
              <a:rPr lang="en-US" altLang="ja-JP" sz="1600" dirty="0" err="1" smtClean="0"/>
              <a:t>a.ZipCode</a:t>
            </a:r>
            <a:r>
              <a:rPr lang="en-US" altLang="ja-JP" sz="1600" dirty="0" smtClean="0"/>
              <a:t> == "168-0064")</a:t>
            </a:r>
          </a:p>
          <a:p>
            <a:r>
              <a:rPr lang="en-US" altLang="ja-JP" sz="1600" dirty="0" smtClean="0"/>
              <a:t>    .Select(a =&gt; </a:t>
            </a:r>
            <a:r>
              <a:rPr lang="en-US" altLang="ja-JP" sz="1600" dirty="0" smtClean="0">
                <a:solidFill>
                  <a:srgbClr val="FF0000"/>
                </a:solidFill>
              </a:rPr>
              <a:t>new</a:t>
            </a:r>
            <a:r>
              <a:rPr lang="en-US" altLang="ja-JP" sz="1600" dirty="0" smtClean="0"/>
              <a:t> { Name = </a:t>
            </a:r>
            <a:r>
              <a:rPr lang="en-US" altLang="ja-JP" sz="1600" dirty="0" err="1" smtClean="0"/>
              <a:t>a.Name</a:t>
            </a:r>
            <a:r>
              <a:rPr lang="en-US" altLang="ja-JP" sz="1600" dirty="0" smtClean="0"/>
              <a:t>, </a:t>
            </a:r>
            <a:r>
              <a:rPr lang="en-US" altLang="ja-JP" sz="1600" dirty="0" err="1" smtClean="0"/>
              <a:t>ZipCode</a:t>
            </a:r>
            <a:r>
              <a:rPr lang="en-US" altLang="ja-JP" sz="1600" dirty="0" smtClean="0"/>
              <a:t> = </a:t>
            </a:r>
            <a:r>
              <a:rPr lang="en-US" altLang="ja-JP" sz="1600" dirty="0" err="1" smtClean="0"/>
              <a:t>a.ZipCode</a:t>
            </a:r>
            <a:r>
              <a:rPr lang="en-US" altLang="ja-JP" sz="1600" dirty="0" smtClean="0"/>
              <a:t> });</a:t>
            </a:r>
          </a:p>
          <a:p>
            <a:endParaRPr lang="ja-JP" altLang="en-US" sz="1600" dirty="0" smtClean="0"/>
          </a:p>
          <a:p>
            <a:r>
              <a:rPr lang="en-US" altLang="ja-JP" sz="1600" dirty="0" err="1" smtClean="0"/>
              <a:t>Console.WriteLine</a:t>
            </a:r>
            <a:r>
              <a:rPr lang="en-US" altLang="ja-JP" sz="1600" dirty="0" smtClean="0"/>
              <a:t>("C#3.0 </a:t>
            </a:r>
            <a:r>
              <a:rPr lang="ja-JP" altLang="en-US" sz="1600" dirty="0" smtClean="0"/>
              <a:t>匿名型</a:t>
            </a:r>
            <a:r>
              <a:rPr lang="en-US" altLang="ja-JP" sz="1600" dirty="0" smtClean="0"/>
              <a:t>");</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ja-JP" altLang="en-US" dirty="0" smtClean="0"/>
              <a:t>クエリ式</a:t>
            </a:r>
          </a:p>
          <a:p>
            <a:pPr>
              <a:buNone/>
            </a:pPr>
            <a:endParaRPr kumimoji="1" lang="ja-JP" altLang="en-US" dirty="0"/>
          </a:p>
        </p:txBody>
      </p:sp>
      <p:sp>
        <p:nvSpPr>
          <p:cNvPr id="4" name="テキスト ボックス 3"/>
          <p:cNvSpPr txBox="1"/>
          <p:nvPr/>
        </p:nvSpPr>
        <p:spPr>
          <a:xfrm>
            <a:off x="500034" y="1643050"/>
            <a:ext cx="8001056" cy="3293209"/>
          </a:xfrm>
          <a:prstGeom prst="rect">
            <a:avLst/>
          </a:prstGeom>
          <a:noFill/>
        </p:spPr>
        <p:txBody>
          <a:bodyPr wrap="square" rtlCol="0">
            <a:spAutoFit/>
          </a:bodyPr>
          <a:lstStyle/>
          <a:p>
            <a:r>
              <a:rPr lang="en-US" altLang="ja-JP" sz="1600" dirty="0" err="1" smtClean="0"/>
              <a:t>var</a:t>
            </a:r>
            <a:r>
              <a:rPr lang="en-US" altLang="ja-JP" sz="1600" dirty="0" smtClean="0"/>
              <a:t> al = new[] {</a:t>
            </a:r>
          </a:p>
          <a:p>
            <a:r>
              <a:rPr lang="en-US" altLang="ja-JP" sz="1600" dirty="0" smtClean="0"/>
              <a:t>    new {Name="</a:t>
            </a:r>
            <a:r>
              <a:rPr lang="en-US" altLang="ja-JP" sz="1600" dirty="0" err="1" smtClean="0"/>
              <a:t>hnaka",ZipCode</a:t>
            </a:r>
            <a:r>
              <a:rPr lang="en-US" altLang="ja-JP" sz="1600" dirty="0" smtClean="0"/>
              <a:t>="553-0001",Prefecture="</a:t>
            </a:r>
            <a:r>
              <a:rPr lang="ja-JP" altLang="en-US" sz="1600" dirty="0" smtClean="0"/>
              <a:t>大阪府</a:t>
            </a:r>
            <a:r>
              <a:rPr lang="en-US" altLang="ja-JP" sz="1600" dirty="0" smtClean="0"/>
              <a:t>"},</a:t>
            </a:r>
          </a:p>
          <a:p>
            <a:r>
              <a:rPr lang="en-US" altLang="ja-JP" sz="1600" dirty="0" smtClean="0"/>
              <a:t>    new {Name="</a:t>
            </a:r>
            <a:r>
              <a:rPr lang="en-US" altLang="ja-JP" sz="1600" dirty="0" err="1" smtClean="0"/>
              <a:t>hkodama",ZipCode</a:t>
            </a:r>
            <a:r>
              <a:rPr lang="en-US" altLang="ja-JP" sz="1600" dirty="0" smtClean="0"/>
              <a:t>="168-0064",Prefecture="</a:t>
            </a:r>
            <a:r>
              <a:rPr lang="ja-JP" altLang="en-US" sz="1600" dirty="0" smtClean="0"/>
              <a:t>東京都</a:t>
            </a:r>
            <a:r>
              <a:rPr lang="en-US" altLang="ja-JP" sz="1600" dirty="0" smtClean="0"/>
              <a:t>"}</a:t>
            </a:r>
          </a:p>
          <a:p>
            <a:r>
              <a:rPr lang="en-US" altLang="ja-JP" sz="1600" dirty="0" smtClean="0"/>
              <a:t>};</a:t>
            </a:r>
          </a:p>
          <a:p>
            <a:endParaRPr lang="en-US" altLang="ja-JP" sz="1600" dirty="0" smtClean="0"/>
          </a:p>
          <a:p>
            <a:r>
              <a:rPr lang="en-US" altLang="ja-JP" sz="1600" dirty="0" err="1" smtClean="0"/>
              <a:t>var</a:t>
            </a:r>
            <a:r>
              <a:rPr lang="en-US" altLang="ja-JP" sz="1600" dirty="0" smtClean="0"/>
              <a:t> accounts = </a:t>
            </a:r>
            <a:r>
              <a:rPr lang="en-US" altLang="ja-JP" sz="1600" dirty="0" smtClean="0">
                <a:solidFill>
                  <a:srgbClr val="FF0000"/>
                </a:solidFill>
              </a:rPr>
              <a:t>from</a:t>
            </a:r>
            <a:r>
              <a:rPr lang="en-US" altLang="ja-JP" sz="1600" dirty="0" smtClean="0"/>
              <a:t> a </a:t>
            </a:r>
            <a:r>
              <a:rPr lang="en-US" altLang="ja-JP" sz="1600" dirty="0" smtClean="0">
                <a:solidFill>
                  <a:srgbClr val="FF0000"/>
                </a:solidFill>
              </a:rPr>
              <a:t>in</a:t>
            </a:r>
            <a:r>
              <a:rPr lang="en-US" altLang="ja-JP" sz="1600" dirty="0" smtClean="0"/>
              <a:t> al</a:t>
            </a:r>
          </a:p>
          <a:p>
            <a:r>
              <a:rPr lang="en-US" altLang="ja-JP" sz="1600" dirty="0" smtClean="0"/>
              <a:t>               </a:t>
            </a:r>
            <a:r>
              <a:rPr lang="en-US" altLang="ja-JP" sz="1600" dirty="0" smtClean="0">
                <a:solidFill>
                  <a:srgbClr val="FF0000"/>
                </a:solidFill>
              </a:rPr>
              <a:t>where</a:t>
            </a:r>
            <a:r>
              <a:rPr lang="en-US" altLang="ja-JP" sz="1600" dirty="0" smtClean="0"/>
              <a:t> </a:t>
            </a:r>
            <a:r>
              <a:rPr lang="en-US" altLang="ja-JP" sz="1600" dirty="0" err="1" smtClean="0"/>
              <a:t>a.ZipCode</a:t>
            </a:r>
            <a:r>
              <a:rPr lang="en-US" altLang="ja-JP" sz="1600" dirty="0" smtClean="0"/>
              <a:t> == "168-0064"</a:t>
            </a:r>
          </a:p>
          <a:p>
            <a:r>
              <a:rPr lang="en-US" altLang="ja-JP" sz="1600" dirty="0" smtClean="0"/>
              <a:t>               </a:t>
            </a:r>
            <a:r>
              <a:rPr lang="en-US" altLang="ja-JP" sz="1600" dirty="0" smtClean="0">
                <a:solidFill>
                  <a:srgbClr val="FF0000"/>
                </a:solidFill>
              </a:rPr>
              <a:t>select</a:t>
            </a:r>
            <a:r>
              <a:rPr lang="en-US" altLang="ja-JP" sz="1600" dirty="0" smtClean="0"/>
              <a:t> new { Name = </a:t>
            </a:r>
            <a:r>
              <a:rPr lang="en-US" altLang="ja-JP" sz="1600" dirty="0" err="1" smtClean="0"/>
              <a:t>a.Name</a:t>
            </a:r>
            <a:r>
              <a:rPr lang="en-US" altLang="ja-JP" sz="1600" dirty="0" smtClean="0"/>
              <a:t>, </a:t>
            </a:r>
            <a:r>
              <a:rPr lang="en-US" altLang="ja-JP" sz="1600" dirty="0" err="1" smtClean="0"/>
              <a:t>ZipCode</a:t>
            </a:r>
            <a:r>
              <a:rPr lang="en-US" altLang="ja-JP" sz="1600" dirty="0" smtClean="0"/>
              <a:t> = </a:t>
            </a:r>
            <a:r>
              <a:rPr lang="en-US" altLang="ja-JP" sz="1600" dirty="0" err="1" smtClean="0"/>
              <a:t>a.ZipCode</a:t>
            </a:r>
            <a:r>
              <a:rPr lang="en-US" altLang="ja-JP" sz="1600" dirty="0" smtClean="0"/>
              <a:t> };</a:t>
            </a:r>
          </a:p>
          <a:p>
            <a:r>
              <a:rPr lang="en-US" altLang="ja-JP" sz="1600" dirty="0" err="1" smtClean="0"/>
              <a:t>Console.WriteLine</a:t>
            </a:r>
            <a:r>
              <a:rPr lang="en-US" altLang="ja-JP" sz="1600" dirty="0" smtClean="0"/>
              <a:t>("C#3.0 </a:t>
            </a:r>
            <a:r>
              <a:rPr lang="ja-JP" altLang="en-US" sz="1600" dirty="0" smtClean="0"/>
              <a:t>クエリ式</a:t>
            </a:r>
            <a:r>
              <a:rPr lang="en-US" altLang="ja-JP" sz="1600" dirty="0" smtClean="0"/>
              <a:t>");</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en-US" altLang="ja-JP" sz="1600" dirty="0" smtClean="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ja-JP" altLang="en-US" dirty="0" smtClean="0"/>
              <a:t>パーシャルメソッド</a:t>
            </a:r>
          </a:p>
          <a:p>
            <a:pPr lvl="1"/>
            <a:r>
              <a:rPr kumimoji="1" lang="en-US" altLang="ja-JP" dirty="0" err="1" smtClean="0"/>
              <a:t>Linq</a:t>
            </a:r>
            <a:r>
              <a:rPr lang="ja-JP" altLang="en-US" dirty="0" smtClean="0"/>
              <a:t>でカスタムプロパティ検証や挿入・更新・削除メソッドの検証に使用する</a:t>
            </a:r>
            <a:endParaRPr lang="en-US" altLang="ja-JP" dirty="0" smtClean="0"/>
          </a:p>
          <a:p>
            <a:pPr>
              <a:buNone/>
            </a:pPr>
            <a:r>
              <a:rPr lang="en-US" altLang="ja-JP" sz="1600" dirty="0" smtClean="0"/>
              <a:t>public partial class DataClasses1DataContext</a:t>
            </a:r>
          </a:p>
          <a:p>
            <a:pPr>
              <a:buNone/>
            </a:pPr>
            <a:r>
              <a:rPr lang="en-US" altLang="ja-JP" sz="1600" dirty="0" smtClean="0"/>
              <a:t>{</a:t>
            </a:r>
          </a:p>
          <a:p>
            <a:pPr>
              <a:buNone/>
            </a:pPr>
            <a:r>
              <a:rPr lang="en-US" altLang="ja-JP" sz="1600" dirty="0" smtClean="0"/>
              <a:t>	 public partial class Account</a:t>
            </a:r>
          </a:p>
          <a:p>
            <a:pPr>
              <a:buNone/>
            </a:pPr>
            <a:r>
              <a:rPr lang="en-US" altLang="ja-JP" sz="1600" dirty="0" smtClean="0"/>
              <a:t>	{</a:t>
            </a:r>
          </a:p>
          <a:p>
            <a:pPr>
              <a:buNone/>
            </a:pPr>
            <a:r>
              <a:rPr lang="en-US" altLang="ja-JP" sz="1600" dirty="0" smtClean="0"/>
              <a:t>		</a:t>
            </a:r>
            <a:r>
              <a:rPr lang="en-US" altLang="ja-JP" sz="1600" dirty="0" smtClean="0">
                <a:solidFill>
                  <a:srgbClr val="FF0000"/>
                </a:solidFill>
              </a:rPr>
              <a:t>partial void </a:t>
            </a:r>
            <a:r>
              <a:rPr lang="en-US" altLang="ja-JP" sz="1600" dirty="0" err="1" smtClean="0">
                <a:solidFill>
                  <a:srgbClr val="FF0000"/>
                </a:solidFill>
              </a:rPr>
              <a:t>OnZipCodeChanging</a:t>
            </a:r>
            <a:r>
              <a:rPr lang="en-US" altLang="ja-JP" sz="1600" dirty="0" smtClean="0"/>
              <a:t>(string value)</a:t>
            </a:r>
          </a:p>
          <a:p>
            <a:pPr>
              <a:buNone/>
            </a:pPr>
            <a:r>
              <a:rPr lang="en-US" altLang="ja-JP" sz="1600" dirty="0" smtClean="0"/>
              <a:t>		{</a:t>
            </a:r>
          </a:p>
          <a:p>
            <a:pPr>
              <a:buNone/>
            </a:pPr>
            <a:r>
              <a:rPr lang="en-US" altLang="ja-JP" sz="1600" dirty="0" smtClean="0"/>
              <a:t>		         </a:t>
            </a:r>
            <a:r>
              <a:rPr lang="en-US" altLang="ja-JP" sz="1600" dirty="0" err="1" smtClean="0"/>
              <a:t>Regex</a:t>
            </a:r>
            <a:r>
              <a:rPr lang="en-US" altLang="ja-JP" sz="1600" dirty="0" smtClean="0"/>
              <a:t> </a:t>
            </a:r>
            <a:r>
              <a:rPr lang="en-US" altLang="ja-JP" sz="1600" dirty="0" err="1" smtClean="0"/>
              <a:t>zipcheck</a:t>
            </a:r>
            <a:r>
              <a:rPr lang="en-US" altLang="ja-JP" sz="1600" dirty="0" smtClean="0"/>
              <a:t> = new </a:t>
            </a:r>
            <a:r>
              <a:rPr lang="en-US" altLang="ja-JP" sz="1600" dirty="0" err="1" smtClean="0"/>
              <a:t>Regex</a:t>
            </a:r>
            <a:r>
              <a:rPr lang="en-US" altLang="ja-JP" sz="1600" dirty="0" smtClean="0"/>
              <a:t>(@“^[0-9]{3}-[0-9]{4}$”);</a:t>
            </a:r>
          </a:p>
          <a:p>
            <a:pPr>
              <a:buNone/>
            </a:pPr>
            <a:r>
              <a:rPr lang="en-US" altLang="ja-JP" sz="1600" dirty="0" smtClean="0"/>
              <a:t>		         if (!</a:t>
            </a:r>
            <a:r>
              <a:rPr lang="en-US" altLang="ja-JP" sz="1600" dirty="0" err="1" smtClean="0"/>
              <a:t>zipcheck.IsMatch</a:t>
            </a:r>
            <a:r>
              <a:rPr lang="en-US" altLang="ja-JP" sz="1600" dirty="0" smtClean="0"/>
              <a:t>(value)) throw new </a:t>
            </a:r>
            <a:r>
              <a:rPr lang="en-US" altLang="ja-JP" sz="1600" dirty="0" err="1" smtClean="0"/>
              <a:t>Excepton</a:t>
            </a:r>
            <a:r>
              <a:rPr lang="en-US" altLang="ja-JP" sz="1600" dirty="0" smtClean="0"/>
              <a:t>(“</a:t>
            </a:r>
            <a:r>
              <a:rPr lang="ja-JP" altLang="en-US" sz="1600" dirty="0" smtClean="0"/>
              <a:t>郵便番号エラー</a:t>
            </a:r>
            <a:r>
              <a:rPr lang="en-US" altLang="ja-JP" sz="1600" dirty="0" smtClean="0"/>
              <a:t>”);</a:t>
            </a:r>
          </a:p>
          <a:p>
            <a:pPr>
              <a:buNone/>
            </a:pPr>
            <a:r>
              <a:rPr lang="en-US" altLang="ja-JP" sz="1600" dirty="0" smtClean="0"/>
              <a:t>		}</a:t>
            </a:r>
          </a:p>
          <a:p>
            <a:pPr>
              <a:buNone/>
            </a:pPr>
            <a:r>
              <a:rPr lang="en-US" altLang="ja-JP" sz="1600" dirty="0" smtClean="0"/>
              <a:t>	}</a:t>
            </a:r>
          </a:p>
          <a:p>
            <a:pPr>
              <a:buNone/>
            </a:pPr>
            <a:r>
              <a:rPr lang="en-US" altLang="ja-JP" sz="1600" dirty="0" smtClean="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C#3.0</a:t>
            </a:r>
            <a:r>
              <a:rPr lang="ja-JP" altLang="en-US" dirty="0" smtClean="0"/>
              <a:t>と</a:t>
            </a:r>
            <a:r>
              <a:rPr lang="en-US" altLang="ja-JP" dirty="0" err="1" smtClean="0"/>
              <a:t>Linq</a:t>
            </a:r>
            <a:r>
              <a:rPr lang="ja-JP" altLang="en-US" dirty="0" smtClean="0"/>
              <a:t>の関係</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結論</a:t>
            </a:r>
            <a:endParaRPr kumimoji="1" lang="en-US" altLang="ja-JP" dirty="0" smtClean="0"/>
          </a:p>
          <a:p>
            <a:pPr lvl="1"/>
            <a:r>
              <a:rPr lang="ja-JP" altLang="en-US" dirty="0" smtClean="0"/>
              <a:t>言語拡張は</a:t>
            </a:r>
            <a:r>
              <a:rPr lang="en-US" altLang="ja-JP" dirty="0" err="1" smtClean="0"/>
              <a:t>Linq</a:t>
            </a:r>
            <a:r>
              <a:rPr lang="ja-JP" altLang="en-US" dirty="0" smtClean="0"/>
              <a:t>のためだった</a:t>
            </a:r>
            <a:endParaRPr lang="en-US" altLang="ja-JP" dirty="0" smtClean="0"/>
          </a:p>
          <a:p>
            <a:pPr lvl="1"/>
            <a:r>
              <a:rPr kumimoji="1" lang="ja-JP" altLang="en-US" dirty="0" smtClean="0"/>
              <a:t>便利に短く書けるようになった</a:t>
            </a:r>
            <a:endParaRPr kumimoji="1" lang="en-US" altLang="ja-JP" dirty="0" smtClean="0"/>
          </a:p>
          <a:p>
            <a:pPr lvl="1"/>
            <a:endParaRPr lang="en-US" altLang="ja-JP" dirty="0" smtClean="0"/>
          </a:p>
          <a:p>
            <a:pPr lvl="1"/>
            <a:r>
              <a:rPr lang="en-US" altLang="ja-JP" dirty="0" smtClean="0"/>
              <a:t>f</a:t>
            </a:r>
            <a:r>
              <a:rPr kumimoji="1" lang="en-US" altLang="ja-JP" dirty="0" smtClean="0"/>
              <a:t>rom </a:t>
            </a:r>
            <a:r>
              <a:rPr kumimoji="1" lang="ja-JP" altLang="en-US" dirty="0" smtClean="0"/>
              <a:t>から</a:t>
            </a:r>
            <a:r>
              <a:rPr lang="ja-JP" altLang="en-US" dirty="0" smtClean="0"/>
              <a:t>先に書く</a:t>
            </a:r>
            <a:endParaRPr lang="en-US" altLang="ja-JP" dirty="0" smtClean="0"/>
          </a:p>
          <a:p>
            <a:pPr lvl="1"/>
            <a:r>
              <a:rPr kumimoji="1" lang="ja-JP" altLang="en-US" dirty="0" smtClean="0"/>
              <a:t>型推論が働くので入力が簡単</a:t>
            </a:r>
            <a:endParaRPr kumimoji="1" lang="en-US" altLang="ja-JP" dirty="0" smtClean="0"/>
          </a:p>
          <a:p>
            <a:pPr lvl="1"/>
            <a:endParaRPr lang="en-US" altLang="ja-JP" dirty="0" smtClean="0"/>
          </a:p>
          <a:p>
            <a:pPr lvl="1"/>
            <a:r>
              <a:rPr kumimoji="1" lang="en-US" altLang="ja-JP" dirty="0" smtClean="0"/>
              <a:t>SQL</a:t>
            </a:r>
            <a:r>
              <a:rPr kumimoji="1" lang="ja-JP" altLang="en-US" dirty="0" smtClean="0"/>
              <a:t>文とは順序が逆なので注意</a:t>
            </a:r>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lang="en-US" altLang="ja-JP" dirty="0" err="1" smtClean="0"/>
              <a:t>Linq</a:t>
            </a:r>
            <a:r>
              <a:rPr lang="en-US" altLang="ja-JP" dirty="0" smtClean="0"/>
              <a:t> </a:t>
            </a:r>
            <a:r>
              <a:rPr lang="ja-JP" altLang="en-US" dirty="0" smtClean="0"/>
              <a:t>は </a:t>
            </a:r>
            <a:r>
              <a:rPr lang="en-US" altLang="ja-JP" dirty="0" smtClean="0"/>
              <a:t>O/R</a:t>
            </a:r>
            <a:r>
              <a:rPr lang="ja-JP" altLang="en-US" dirty="0" smtClean="0"/>
              <a:t>マッピングか？</a:t>
            </a:r>
            <a:endParaRPr lang="en-US" altLang="ja-JP" dirty="0" smtClean="0"/>
          </a:p>
          <a:p>
            <a:pPr lvl="1"/>
            <a:r>
              <a:rPr lang="en-US" altLang="ja-JP" dirty="0" smtClean="0"/>
              <a:t>O/R</a:t>
            </a:r>
            <a:r>
              <a:rPr lang="ja-JP" altLang="en-US" dirty="0" smtClean="0"/>
              <a:t>マッピングはこんな感じ、じゃぁそうじゃ</a:t>
            </a:r>
            <a:r>
              <a:rPr lang="ja-JP" altLang="en-US" dirty="0" err="1" smtClean="0"/>
              <a:t>ん。</a:t>
            </a:r>
            <a:endParaRPr lang="en-US" altLang="ja-JP" dirty="0" smtClean="0"/>
          </a:p>
        </p:txBody>
      </p:sp>
      <p:graphicFrame>
        <p:nvGraphicFramePr>
          <p:cNvPr id="4" name="図表 3"/>
          <p:cNvGraphicFramePr/>
          <p:nvPr/>
        </p:nvGraphicFramePr>
        <p:xfrm>
          <a:off x="1500166" y="2428868"/>
          <a:ext cx="6096000" cy="3389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pPr lvl="1"/>
            <a:r>
              <a:rPr lang="en-US" altLang="ja-JP" dirty="0" err="1" smtClean="0"/>
              <a:t>Linq</a:t>
            </a:r>
            <a:r>
              <a:rPr lang="en-US" altLang="ja-JP" dirty="0" smtClean="0"/>
              <a:t> to Entities </a:t>
            </a:r>
            <a:r>
              <a:rPr lang="ja-JP" altLang="en-US" dirty="0" smtClean="0"/>
              <a:t>はこんな感じ</a:t>
            </a:r>
            <a:endParaRPr kumimoji="1" lang="ja-JP" altLang="en-US" dirty="0"/>
          </a:p>
        </p:txBody>
      </p:sp>
      <p:graphicFrame>
        <p:nvGraphicFramePr>
          <p:cNvPr id="4" name="図表 3"/>
          <p:cNvGraphicFramePr/>
          <p:nvPr/>
        </p:nvGraphicFramePr>
        <p:xfrm>
          <a:off x="1000100" y="1643050"/>
          <a:ext cx="704852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lang="en-US" altLang="ja-JP" dirty="0" err="1" smtClean="0"/>
              <a:t>Linq</a:t>
            </a:r>
            <a:r>
              <a:rPr lang="ja-JP" altLang="en-US" dirty="0" smtClean="0"/>
              <a:t> </a:t>
            </a:r>
            <a:r>
              <a:rPr lang="en-US" altLang="ja-JP" dirty="0" smtClean="0"/>
              <a:t>to Entities </a:t>
            </a:r>
            <a:r>
              <a:rPr lang="ja-JP" altLang="en-US" dirty="0" smtClean="0"/>
              <a:t>の構造</a:t>
            </a:r>
            <a:endParaRPr kumimoji="1" lang="ja-JP" altLang="en-US" dirty="0"/>
          </a:p>
        </p:txBody>
      </p:sp>
      <p:graphicFrame>
        <p:nvGraphicFramePr>
          <p:cNvPr id="4" name="図表 3"/>
          <p:cNvGraphicFramePr/>
          <p:nvPr/>
        </p:nvGraphicFramePr>
        <p:xfrm>
          <a:off x="500034" y="1357298"/>
          <a:ext cx="8072494" cy="4143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データを簡単にオブジェクトとして扱いたい</a:t>
            </a:r>
            <a:endParaRPr kumimoji="1" lang="en-US" altLang="ja-JP" dirty="0" smtClean="0"/>
          </a:p>
          <a:p>
            <a:pPr>
              <a:buNone/>
            </a:pPr>
            <a:r>
              <a:rPr lang="en-US" altLang="ja-JP" dirty="0" smtClean="0"/>
              <a:t>Microsoft</a:t>
            </a:r>
            <a:r>
              <a:rPr lang="ja-JP" altLang="en-US" dirty="0" smtClean="0"/>
              <a:t>はこれまでに何をやったか</a:t>
            </a:r>
            <a:endParaRPr kumimoji="1" lang="en-US" altLang="ja-JP" dirty="0" smtClean="0"/>
          </a:p>
          <a:p>
            <a:pPr lvl="1"/>
            <a:r>
              <a:rPr lang="en-US" altLang="ja-JP" dirty="0" err="1" smtClean="0"/>
              <a:t>DataSet</a:t>
            </a:r>
            <a:r>
              <a:rPr lang="ja-JP" altLang="en-US" dirty="0" smtClean="0"/>
              <a:t>を作ってみた</a:t>
            </a:r>
            <a:endParaRPr lang="en-US" altLang="ja-JP" dirty="0" smtClean="0"/>
          </a:p>
          <a:p>
            <a:pPr lvl="2"/>
            <a:r>
              <a:rPr kumimoji="1" lang="ja-JP" altLang="en-US" dirty="0" smtClean="0"/>
              <a:t>データベースをメモリ上で再現できたが</a:t>
            </a:r>
            <a:r>
              <a:rPr kumimoji="1" lang="en-US" altLang="ja-JP" dirty="0" smtClean="0"/>
              <a:t>Object</a:t>
            </a:r>
            <a:r>
              <a:rPr kumimoji="1" lang="ja-JP" altLang="en-US" dirty="0" smtClean="0"/>
              <a:t>じゃない</a:t>
            </a:r>
            <a:endParaRPr kumimoji="1" lang="en-US" altLang="ja-JP" dirty="0" smtClean="0"/>
          </a:p>
          <a:p>
            <a:pPr lvl="1"/>
            <a:r>
              <a:rPr lang="en-US" altLang="ja-JP" dirty="0" err="1" smtClean="0"/>
              <a:t>DataSet</a:t>
            </a:r>
            <a:r>
              <a:rPr lang="ja-JP" altLang="en-US" dirty="0" smtClean="0"/>
              <a:t>デザイナとか作ってみた</a:t>
            </a:r>
            <a:endParaRPr lang="en-US" altLang="ja-JP" dirty="0" smtClean="0"/>
          </a:p>
          <a:p>
            <a:pPr lvl="2"/>
            <a:r>
              <a:rPr kumimoji="1" lang="ja-JP" altLang="en-US" dirty="0" smtClean="0"/>
              <a:t>手軽で便利になったけど</a:t>
            </a:r>
            <a:r>
              <a:rPr kumimoji="1" lang="en-US" altLang="ja-JP" dirty="0" smtClean="0"/>
              <a:t>Object</a:t>
            </a:r>
            <a:r>
              <a:rPr kumimoji="1" lang="ja-JP" altLang="en-US" dirty="0" smtClean="0"/>
              <a:t>じゃない</a:t>
            </a:r>
            <a:endParaRPr kumimoji="1" lang="en-US" altLang="ja-JP" dirty="0" smtClean="0"/>
          </a:p>
          <a:p>
            <a:pPr lvl="1"/>
            <a:r>
              <a:rPr kumimoji="1" lang="en-US" altLang="ja-JP" dirty="0" smtClean="0"/>
              <a:t>Partial </a:t>
            </a:r>
            <a:r>
              <a:rPr kumimoji="1" lang="ja-JP" altLang="en-US" dirty="0" smtClean="0"/>
              <a:t>で拡張できるようにした</a:t>
            </a:r>
            <a:endParaRPr kumimoji="1" lang="en-US" altLang="ja-JP" dirty="0" smtClean="0"/>
          </a:p>
          <a:p>
            <a:pPr lvl="2"/>
            <a:r>
              <a:rPr kumimoji="1" lang="en-US" altLang="ja-JP" dirty="0" err="1" smtClean="0"/>
              <a:t>Da</a:t>
            </a:r>
            <a:r>
              <a:rPr lang="en-US" altLang="ja-JP" dirty="0" err="1" smtClean="0"/>
              <a:t>taSet</a:t>
            </a:r>
            <a:r>
              <a:rPr lang="ja-JP" altLang="en-US" dirty="0" err="1" smtClean="0"/>
              <a:t>、</a:t>
            </a:r>
            <a:r>
              <a:rPr lang="en-US" altLang="ja-JP" dirty="0" err="1" smtClean="0"/>
              <a:t>DataTable</a:t>
            </a:r>
            <a:r>
              <a:rPr lang="ja-JP" altLang="en-US" dirty="0" err="1" smtClean="0"/>
              <a:t>、</a:t>
            </a:r>
            <a:r>
              <a:rPr lang="en-US" altLang="ja-JP" dirty="0" err="1" smtClean="0"/>
              <a:t>DataRow</a:t>
            </a:r>
            <a:r>
              <a:rPr lang="ja-JP" altLang="en-US" dirty="0" err="1" smtClean="0"/>
              <a:t>、</a:t>
            </a:r>
            <a:r>
              <a:rPr lang="en-US" altLang="ja-JP" dirty="0" err="1" smtClean="0"/>
              <a:t>TableAdapter</a:t>
            </a:r>
            <a:r>
              <a:rPr lang="ja-JP" altLang="en-US" dirty="0" smtClean="0"/>
              <a:t>に、拡張できてプロパティとかメソッドとか作れるようにはなって</a:t>
            </a:r>
            <a:r>
              <a:rPr lang="en-US" altLang="ja-JP" dirty="0" smtClean="0"/>
              <a:t>Object</a:t>
            </a:r>
            <a:r>
              <a:rPr lang="ja-JP" altLang="en-US" dirty="0" err="1" smtClean="0"/>
              <a:t>っぽく</a:t>
            </a:r>
            <a:r>
              <a:rPr lang="ja-JP" altLang="en-US" dirty="0" smtClean="0"/>
              <a:t>なってきたけど作るのは大変。</a:t>
            </a:r>
            <a:endParaRPr lang="en-US" altLang="ja-JP"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lang="ja-JP" altLang="en-US" sz="2800" dirty="0" smtClean="0"/>
              <a:t>概念モデルは、概念スキーマ定義言語 </a:t>
            </a:r>
            <a:r>
              <a:rPr lang="en-US" altLang="ja-JP" sz="2800" dirty="0" smtClean="0"/>
              <a:t>(</a:t>
            </a:r>
            <a:r>
              <a:rPr lang="en-US" sz="2800" dirty="0" smtClean="0"/>
              <a:t>CSDL: Conceptual Schema Definition Language) </a:t>
            </a:r>
            <a:r>
              <a:rPr lang="ja-JP" altLang="en-US" sz="2800" dirty="0" smtClean="0"/>
              <a:t>を使用して </a:t>
            </a:r>
            <a:r>
              <a:rPr lang="en-US" sz="2800" dirty="0" smtClean="0"/>
              <a:t>XML </a:t>
            </a:r>
            <a:r>
              <a:rPr lang="ja-JP" altLang="en-US" sz="2800" dirty="0" smtClean="0"/>
              <a:t>ファイルに定義</a:t>
            </a:r>
            <a:endParaRPr lang="en-US" altLang="ja-JP" sz="2800" dirty="0" smtClean="0"/>
          </a:p>
          <a:p>
            <a:r>
              <a:rPr lang="ja-JP" altLang="en-US" sz="2800" dirty="0" smtClean="0"/>
              <a:t>データベース スキーマを表す論理モデルは、ストア スキーマ定義言語 </a:t>
            </a:r>
            <a:r>
              <a:rPr lang="en-US" altLang="ja-JP" sz="2800" dirty="0" smtClean="0"/>
              <a:t>(SSDL: Store Schema Definition Language) </a:t>
            </a:r>
            <a:r>
              <a:rPr lang="ja-JP" altLang="en-US" sz="2800" dirty="0" smtClean="0"/>
              <a:t>を使って </a:t>
            </a:r>
            <a:r>
              <a:rPr lang="en-US" altLang="ja-JP" sz="2800" dirty="0" smtClean="0"/>
              <a:t>XML </a:t>
            </a:r>
            <a:r>
              <a:rPr lang="ja-JP" altLang="en-US" sz="2800" dirty="0" smtClean="0"/>
              <a:t>ファイルに定義</a:t>
            </a:r>
            <a:endParaRPr lang="en-US" altLang="ja-JP" sz="2800" dirty="0" smtClean="0"/>
          </a:p>
          <a:p>
            <a:r>
              <a:rPr lang="ja-JP" altLang="en-US" sz="2800" dirty="0" smtClean="0"/>
              <a:t>マッピング層は、マッピング スキーマ言語 </a:t>
            </a:r>
            <a:r>
              <a:rPr lang="en-US" altLang="ja-JP" sz="2800" dirty="0" smtClean="0"/>
              <a:t>(MSL : Mapping Schema Language) </a:t>
            </a:r>
            <a:r>
              <a:rPr lang="ja-JP" altLang="en-US" sz="2800" dirty="0" smtClean="0"/>
              <a:t>を使用して定義</a:t>
            </a:r>
            <a:endParaRPr kumimoji="1" lang="ja-JP" altLang="en-US"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業務データモデル開発の流れ</a:t>
            </a:r>
            <a:endParaRPr kumimoji="1" lang="en-US" altLang="ja-JP" dirty="0" smtClean="0"/>
          </a:p>
          <a:p>
            <a:pPr lvl="1"/>
            <a:r>
              <a:rPr lang="ja-JP" altLang="en-US" dirty="0" smtClean="0"/>
              <a:t>業務を分析して概念モデルを作る</a:t>
            </a:r>
            <a:endParaRPr lang="en-US" altLang="ja-JP" dirty="0" smtClean="0"/>
          </a:p>
          <a:p>
            <a:pPr lvl="2"/>
            <a:r>
              <a:rPr lang="ja-JP" altLang="en-US" dirty="0" smtClean="0"/>
              <a:t>データの内容</a:t>
            </a:r>
            <a:endParaRPr lang="en-US" altLang="ja-JP" dirty="0" smtClean="0"/>
          </a:p>
          <a:p>
            <a:pPr lvl="2"/>
            <a:r>
              <a:rPr lang="ja-JP" altLang="en-US" dirty="0" smtClean="0"/>
              <a:t>データの分類と命名</a:t>
            </a:r>
            <a:endParaRPr lang="en-US" altLang="ja-JP" dirty="0" smtClean="0"/>
          </a:p>
          <a:p>
            <a:pPr lvl="2"/>
            <a:r>
              <a:rPr lang="ja-JP" altLang="en-US" dirty="0" smtClean="0"/>
              <a:t>データの操作</a:t>
            </a:r>
            <a:endParaRPr lang="en-US" altLang="ja-JP" dirty="0" smtClean="0"/>
          </a:p>
          <a:p>
            <a:pPr lvl="1"/>
            <a:r>
              <a:rPr lang="ja-JP" altLang="en-US" dirty="0" smtClean="0"/>
              <a:t>実際のデータベースに合わせ論理モデルを作る</a:t>
            </a:r>
            <a:endParaRPr lang="en-US" altLang="ja-JP" dirty="0" smtClean="0"/>
          </a:p>
          <a:p>
            <a:pPr lvl="2"/>
            <a:r>
              <a:rPr kumimoji="1" lang="ja-JP" altLang="en-US" dirty="0" smtClean="0"/>
              <a:t>エンティティ（項目）</a:t>
            </a:r>
            <a:endParaRPr kumimoji="1" lang="en-US" altLang="ja-JP" dirty="0" smtClean="0"/>
          </a:p>
          <a:p>
            <a:pPr lvl="2"/>
            <a:r>
              <a:rPr lang="ja-JP" altLang="en-US" dirty="0" smtClean="0"/>
              <a:t>ドメイン（データ型）</a:t>
            </a:r>
            <a:endParaRPr lang="en-US" altLang="ja-JP" dirty="0" smtClean="0"/>
          </a:p>
          <a:p>
            <a:pPr lvl="2"/>
            <a:r>
              <a:rPr kumimoji="1" lang="ja-JP" altLang="en-US" dirty="0" smtClean="0"/>
              <a:t>キー</a:t>
            </a:r>
            <a:endParaRPr kumimoji="1" lang="en-US" altLang="ja-JP" dirty="0" smtClean="0"/>
          </a:p>
          <a:p>
            <a:pPr lvl="2"/>
            <a:r>
              <a:rPr lang="ja-JP" altLang="en-US" dirty="0" smtClean="0"/>
              <a:t>スーパータイプ・サブタイプ</a:t>
            </a:r>
            <a:endParaRPr lang="en-US" altLang="ja-JP" dirty="0" smtClean="0"/>
          </a:p>
          <a:p>
            <a:pPr lvl="1">
              <a:buNone/>
            </a:pPr>
            <a:endParaRPr kumimoji="1" lang="ja-JP"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業務データモデル開発の流れ</a:t>
            </a:r>
            <a:endParaRPr lang="en-US" altLang="ja-JP" dirty="0" smtClean="0"/>
          </a:p>
          <a:p>
            <a:pPr lvl="1"/>
            <a:r>
              <a:rPr kumimoji="1" lang="ja-JP" altLang="en-US" dirty="0" smtClean="0"/>
              <a:t>実際のデータベースに適用する</a:t>
            </a:r>
            <a:endParaRPr kumimoji="1" lang="en-US" altLang="ja-JP" dirty="0" smtClean="0"/>
          </a:p>
          <a:p>
            <a:pPr lvl="2"/>
            <a:r>
              <a:rPr lang="ja-JP" altLang="en-US" dirty="0" smtClean="0"/>
              <a:t>プライマリーキー</a:t>
            </a:r>
            <a:endParaRPr lang="en-US" altLang="ja-JP" dirty="0" smtClean="0"/>
          </a:p>
          <a:p>
            <a:pPr lvl="2"/>
            <a:r>
              <a:rPr lang="ja-JP" altLang="en-US" dirty="0" smtClean="0"/>
              <a:t>リレーション</a:t>
            </a:r>
            <a:endParaRPr lang="en-US" altLang="ja-JP" dirty="0" smtClean="0"/>
          </a:p>
          <a:p>
            <a:pPr lvl="2"/>
            <a:r>
              <a:rPr lang="ja-JP" altLang="en-US" dirty="0" smtClean="0"/>
              <a:t>基本の型に合わせる</a:t>
            </a:r>
            <a:endParaRPr lang="en-US" altLang="ja-JP" dirty="0" smtClean="0"/>
          </a:p>
          <a:p>
            <a:pPr lvl="2"/>
            <a:r>
              <a:rPr lang="ja-JP" altLang="en-US" dirty="0" smtClean="0"/>
              <a:t>インデックス</a:t>
            </a:r>
            <a:endParaRPr lang="en-US" altLang="ja-JP" dirty="0" smtClean="0"/>
          </a:p>
          <a:p>
            <a:pPr lvl="2"/>
            <a:r>
              <a:rPr lang="ja-JP" altLang="en-US" dirty="0" smtClean="0"/>
              <a:t>トリガ</a:t>
            </a:r>
            <a:endParaRPr lang="en-US" altLang="ja-JP" dirty="0" smtClean="0"/>
          </a:p>
          <a:p>
            <a:pPr lvl="2"/>
            <a:r>
              <a:rPr lang="ja-JP" altLang="en-US" dirty="0" smtClean="0"/>
              <a:t>容量試算や配置の考慮</a:t>
            </a:r>
            <a:endParaRPr lang="en-US" altLang="ja-JP"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ソフトウェアエンジニアはデータベースに対してプログラムを作ってきた</a:t>
            </a:r>
            <a:endParaRPr kumimoji="1" lang="en-US" altLang="ja-JP" dirty="0" smtClean="0"/>
          </a:p>
          <a:p>
            <a:pPr lvl="1"/>
            <a:r>
              <a:rPr lang="ja-JP" altLang="en-US" dirty="0" smtClean="0"/>
              <a:t>これからはデータベースに向き合ってプログラムを作る時代ではなくなった</a:t>
            </a:r>
            <a:endParaRPr lang="en-US" altLang="ja-JP" dirty="0" smtClean="0"/>
          </a:p>
          <a:p>
            <a:pPr lvl="1"/>
            <a:r>
              <a:rPr kumimoji="1" lang="ja-JP" altLang="en-US" dirty="0" smtClean="0"/>
              <a:t>業務概念そのもの</a:t>
            </a:r>
            <a:r>
              <a:rPr lang="ja-JP" altLang="en-US" dirty="0" smtClean="0"/>
              <a:t>に向き合ってプログラムを作る時代になっていく</a:t>
            </a:r>
            <a:endParaRPr lang="en-US" altLang="ja-JP" dirty="0" smtClean="0"/>
          </a:p>
          <a:p>
            <a:pPr lvl="1"/>
            <a:endParaRPr kumimoji="1" lang="ja-JP"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a:xfrm>
            <a:off x="357158" y="1000108"/>
            <a:ext cx="8229600" cy="5073650"/>
          </a:xfrm>
        </p:spPr>
        <p:txBody>
          <a:bodyPr/>
          <a:lstStyle/>
          <a:p>
            <a:r>
              <a:rPr kumimoji="1" lang="en-US" altLang="ja-JP" dirty="0" smtClean="0"/>
              <a:t>Entity Framework </a:t>
            </a:r>
            <a:r>
              <a:rPr kumimoji="1" lang="ja-JP" altLang="en-US" dirty="0" smtClean="0"/>
              <a:t>の新技術たち</a:t>
            </a:r>
            <a:endParaRPr kumimoji="1" lang="ja-JP" altLang="en-US" dirty="0"/>
          </a:p>
        </p:txBody>
      </p:sp>
      <p:sp>
        <p:nvSpPr>
          <p:cNvPr id="5" name="正方形/長方形 4"/>
          <p:cNvSpPr/>
          <p:nvPr/>
        </p:nvSpPr>
        <p:spPr>
          <a:xfrm>
            <a:off x="428596" y="3286124"/>
            <a:ext cx="8143932" cy="1714512"/>
          </a:xfrm>
          <a:prstGeom prst="rect">
            <a:avLst/>
          </a:prstGeom>
        </p:spPr>
        <p:style>
          <a:lnRef idx="1">
            <a:schemeClr val="accent1"/>
          </a:lnRef>
          <a:fillRef idx="2">
            <a:schemeClr val="accent1"/>
          </a:fillRef>
          <a:effectRef idx="1">
            <a:schemeClr val="accent1"/>
          </a:effectRef>
          <a:fontRef idx="minor">
            <a:schemeClr val="dk1"/>
          </a:fontRef>
        </p:style>
        <p:txBody>
          <a:bodyPr rtlCol="0" anchor="t" anchorCtr="0"/>
          <a:lstStyle/>
          <a:p>
            <a:r>
              <a:rPr kumimoji="1" lang="en-US" altLang="ja-JP" dirty="0" smtClean="0"/>
              <a:t>ADO.NET</a:t>
            </a:r>
            <a:endParaRPr kumimoji="1" lang="ja-JP" altLang="en-US" dirty="0"/>
          </a:p>
        </p:txBody>
      </p:sp>
      <p:sp>
        <p:nvSpPr>
          <p:cNvPr id="6" name="角丸四角形 5"/>
          <p:cNvSpPr/>
          <p:nvPr/>
        </p:nvSpPr>
        <p:spPr>
          <a:xfrm>
            <a:off x="6858016" y="3357562"/>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Entity Client</a:t>
            </a:r>
            <a:endParaRPr kumimoji="1" lang="ja-JP" altLang="en-US" dirty="0"/>
          </a:p>
        </p:txBody>
      </p:sp>
      <p:sp>
        <p:nvSpPr>
          <p:cNvPr id="7" name="正方形/長方形 6"/>
          <p:cNvSpPr/>
          <p:nvPr/>
        </p:nvSpPr>
        <p:spPr>
          <a:xfrm>
            <a:off x="571472" y="4214818"/>
            <a:ext cx="8001056" cy="785818"/>
          </a:xfrm>
          <a:prstGeom prst="rect">
            <a:avLst/>
          </a:prstGeom>
        </p:spPr>
        <p:style>
          <a:lnRef idx="1">
            <a:schemeClr val="accent5"/>
          </a:lnRef>
          <a:fillRef idx="2">
            <a:schemeClr val="accent5"/>
          </a:fillRef>
          <a:effectRef idx="1">
            <a:schemeClr val="accent5"/>
          </a:effectRef>
          <a:fontRef idx="minor">
            <a:schemeClr val="dk1"/>
          </a:fontRef>
        </p:style>
        <p:txBody>
          <a:bodyPr rtlCol="0" anchor="t" anchorCtr="0"/>
          <a:lstStyle/>
          <a:p>
            <a:r>
              <a:rPr lang="en-US" altLang="ja-JP" dirty="0" smtClean="0"/>
              <a:t>Entity Framework</a:t>
            </a:r>
          </a:p>
          <a:p>
            <a:r>
              <a:rPr kumimoji="1" lang="ja-JP" altLang="en-US" dirty="0" smtClean="0"/>
              <a:t>（</a:t>
            </a:r>
            <a:r>
              <a:rPr lang="en-US" dirty="0" err="1" smtClean="0"/>
              <a:t>edmx</a:t>
            </a:r>
            <a:r>
              <a:rPr lang="ja-JP" altLang="en-US" dirty="0" smtClean="0"/>
              <a:t>ファイル</a:t>
            </a:r>
            <a:r>
              <a:rPr kumimoji="1" lang="ja-JP" altLang="en-US" dirty="0" smtClean="0"/>
              <a:t>）</a:t>
            </a:r>
            <a:endParaRPr kumimoji="1" lang="ja-JP" altLang="en-US" dirty="0"/>
          </a:p>
        </p:txBody>
      </p:sp>
      <p:sp>
        <p:nvSpPr>
          <p:cNvPr id="8" name="角丸四角形 7"/>
          <p:cNvSpPr/>
          <p:nvPr/>
        </p:nvSpPr>
        <p:spPr>
          <a:xfrm>
            <a:off x="2571736" y="4286256"/>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CSDL</a:t>
            </a:r>
            <a:endParaRPr kumimoji="1" lang="ja-JP" altLang="en-US" dirty="0"/>
          </a:p>
        </p:txBody>
      </p:sp>
      <p:sp>
        <p:nvSpPr>
          <p:cNvPr id="9" name="角丸四角形 8"/>
          <p:cNvSpPr/>
          <p:nvPr/>
        </p:nvSpPr>
        <p:spPr>
          <a:xfrm>
            <a:off x="4786314" y="4286256"/>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MDL</a:t>
            </a:r>
            <a:endParaRPr kumimoji="1" lang="ja-JP" altLang="en-US" dirty="0"/>
          </a:p>
        </p:txBody>
      </p:sp>
      <p:sp>
        <p:nvSpPr>
          <p:cNvPr id="10" name="角丸四角形 9"/>
          <p:cNvSpPr/>
          <p:nvPr/>
        </p:nvSpPr>
        <p:spPr>
          <a:xfrm>
            <a:off x="6858016" y="4286256"/>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S</a:t>
            </a:r>
            <a:r>
              <a:rPr lang="en-US" altLang="ja-JP" dirty="0" smtClean="0"/>
              <a:t>SDL</a:t>
            </a:r>
            <a:endParaRPr kumimoji="1" lang="ja-JP" altLang="en-US" dirty="0"/>
          </a:p>
        </p:txBody>
      </p:sp>
      <p:cxnSp>
        <p:nvCxnSpPr>
          <p:cNvPr id="11" name="図形 10"/>
          <p:cNvCxnSpPr>
            <a:stCxn id="8" idx="3"/>
            <a:endCxn id="9" idx="1"/>
          </p:cNvCxnSpPr>
          <p:nvPr/>
        </p:nvCxnSpPr>
        <p:spPr>
          <a:xfrm>
            <a:off x="4062410" y="4607727"/>
            <a:ext cx="723904" cy="1588"/>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12" name="図形 11"/>
          <p:cNvCxnSpPr>
            <a:stCxn id="9" idx="3"/>
            <a:endCxn id="10" idx="1"/>
          </p:cNvCxnSpPr>
          <p:nvPr/>
        </p:nvCxnSpPr>
        <p:spPr>
          <a:xfrm>
            <a:off x="6276988" y="4607727"/>
            <a:ext cx="581028" cy="1588"/>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13" name="図形 12"/>
          <p:cNvCxnSpPr>
            <a:stCxn id="7" idx="2"/>
            <a:endCxn id="35" idx="4"/>
          </p:cNvCxnSpPr>
          <p:nvPr/>
        </p:nvCxnSpPr>
        <p:spPr>
          <a:xfrm rot="5400000">
            <a:off x="3643306" y="4643446"/>
            <a:ext cx="571504" cy="1285884"/>
          </a:xfrm>
          <a:prstGeom prst="curvedConnector2">
            <a:avLst/>
          </a:prstGeom>
          <a:ln>
            <a:tailEnd type="arrow"/>
          </a:ln>
        </p:spPr>
        <p:style>
          <a:lnRef idx="1">
            <a:schemeClr val="dk1"/>
          </a:lnRef>
          <a:fillRef idx="0">
            <a:schemeClr val="dk1"/>
          </a:fillRef>
          <a:effectRef idx="0">
            <a:schemeClr val="dk1"/>
          </a:effectRef>
          <a:fontRef idx="minor">
            <a:schemeClr val="tx1"/>
          </a:fontRef>
        </p:style>
      </p:cxnSp>
      <p:cxnSp>
        <p:nvCxnSpPr>
          <p:cNvPr id="14" name="図形 20"/>
          <p:cNvCxnSpPr>
            <a:stCxn id="6" idx="2"/>
            <a:endCxn id="7" idx="0"/>
          </p:cNvCxnSpPr>
          <p:nvPr/>
        </p:nvCxnSpPr>
        <p:spPr>
          <a:xfrm rot="5400000">
            <a:off x="5980520" y="2591985"/>
            <a:ext cx="214314" cy="3031353"/>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
        <p:nvSpPr>
          <p:cNvPr id="15" name="角丸四角形 14"/>
          <p:cNvSpPr/>
          <p:nvPr/>
        </p:nvSpPr>
        <p:spPr>
          <a:xfrm>
            <a:off x="1785918" y="3357562"/>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Entity Client</a:t>
            </a:r>
            <a:endParaRPr kumimoji="1" lang="ja-JP" altLang="en-US" dirty="0"/>
          </a:p>
        </p:txBody>
      </p:sp>
      <p:cxnSp>
        <p:nvCxnSpPr>
          <p:cNvPr id="16" name="曲線コネクタ 15"/>
          <p:cNvCxnSpPr>
            <a:stCxn id="15" idx="2"/>
            <a:endCxn id="7" idx="0"/>
          </p:cNvCxnSpPr>
          <p:nvPr/>
        </p:nvCxnSpPr>
        <p:spPr>
          <a:xfrm rot="16200000" flipH="1">
            <a:off x="3444470" y="3087288"/>
            <a:ext cx="214314" cy="2040745"/>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
        <p:nvSpPr>
          <p:cNvPr id="17" name="角丸四角形 16"/>
          <p:cNvSpPr/>
          <p:nvPr/>
        </p:nvSpPr>
        <p:spPr>
          <a:xfrm>
            <a:off x="4357686" y="3357562"/>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Entity Client</a:t>
            </a:r>
            <a:endParaRPr kumimoji="1" lang="ja-JP" altLang="en-US" dirty="0"/>
          </a:p>
        </p:txBody>
      </p:sp>
      <p:cxnSp>
        <p:nvCxnSpPr>
          <p:cNvPr id="18" name="曲線コネクタ 17"/>
          <p:cNvCxnSpPr>
            <a:stCxn id="17" idx="2"/>
            <a:endCxn id="7" idx="0"/>
          </p:cNvCxnSpPr>
          <p:nvPr/>
        </p:nvCxnSpPr>
        <p:spPr>
          <a:xfrm rot="5400000">
            <a:off x="4730355" y="3842150"/>
            <a:ext cx="214314" cy="531023"/>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
        <p:nvSpPr>
          <p:cNvPr id="19" name="角丸四角形 18"/>
          <p:cNvSpPr/>
          <p:nvPr/>
        </p:nvSpPr>
        <p:spPr>
          <a:xfrm>
            <a:off x="1357290" y="2500306"/>
            <a:ext cx="1490674"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en-US" altLang="ja-JP" dirty="0" smtClean="0"/>
              <a:t>LINQ</a:t>
            </a:r>
            <a:r>
              <a:rPr lang="ja-JP" altLang="en-US" dirty="0" smtClean="0"/>
              <a:t> </a:t>
            </a:r>
            <a:r>
              <a:rPr lang="en-US" altLang="ja-JP" dirty="0" smtClean="0"/>
              <a:t>to Entities</a:t>
            </a:r>
            <a:endParaRPr kumimoji="1" lang="ja-JP" altLang="en-US" dirty="0"/>
          </a:p>
        </p:txBody>
      </p:sp>
      <p:cxnSp>
        <p:nvCxnSpPr>
          <p:cNvPr id="20" name="曲線コネクタ 19"/>
          <p:cNvCxnSpPr>
            <a:stCxn id="19" idx="2"/>
            <a:endCxn id="15" idx="0"/>
          </p:cNvCxnSpPr>
          <p:nvPr/>
        </p:nvCxnSpPr>
        <p:spPr>
          <a:xfrm rot="16200000" flipH="1">
            <a:off x="2209784" y="3036091"/>
            <a:ext cx="214314" cy="428628"/>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
        <p:nvSpPr>
          <p:cNvPr id="21" name="角丸四角形 20"/>
          <p:cNvSpPr/>
          <p:nvPr/>
        </p:nvSpPr>
        <p:spPr>
          <a:xfrm>
            <a:off x="642910" y="1571612"/>
            <a:ext cx="1800000" cy="6429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smtClean="0"/>
              <a:t>C#</a:t>
            </a:r>
            <a:endParaRPr kumimoji="1" lang="ja-JP" altLang="en-US" dirty="0"/>
          </a:p>
        </p:txBody>
      </p:sp>
      <p:sp>
        <p:nvSpPr>
          <p:cNvPr id="22" name="角丸四角形 21"/>
          <p:cNvSpPr/>
          <p:nvPr/>
        </p:nvSpPr>
        <p:spPr>
          <a:xfrm>
            <a:off x="3857620" y="1571612"/>
            <a:ext cx="1800000" cy="6429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t>VB</a:t>
            </a:r>
            <a:endParaRPr kumimoji="1" lang="ja-JP" altLang="en-US" dirty="0"/>
          </a:p>
        </p:txBody>
      </p:sp>
      <p:sp>
        <p:nvSpPr>
          <p:cNvPr id="23" name="角丸四角形 22"/>
          <p:cNvSpPr/>
          <p:nvPr/>
        </p:nvSpPr>
        <p:spPr>
          <a:xfrm>
            <a:off x="6858016" y="1571612"/>
            <a:ext cx="1800000" cy="6429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その他の言語</a:t>
            </a:r>
          </a:p>
        </p:txBody>
      </p:sp>
      <p:cxnSp>
        <p:nvCxnSpPr>
          <p:cNvPr id="24" name="曲線コネクタ 23"/>
          <p:cNvCxnSpPr>
            <a:stCxn id="21" idx="2"/>
            <a:endCxn id="19" idx="0"/>
          </p:cNvCxnSpPr>
          <p:nvPr/>
        </p:nvCxnSpPr>
        <p:spPr>
          <a:xfrm rot="16200000" flipH="1">
            <a:off x="1679892" y="2077571"/>
            <a:ext cx="285752" cy="559717"/>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25" name="曲線コネクタ 24"/>
          <p:cNvCxnSpPr>
            <a:stCxn id="22" idx="2"/>
            <a:endCxn id="19" idx="0"/>
          </p:cNvCxnSpPr>
          <p:nvPr/>
        </p:nvCxnSpPr>
        <p:spPr>
          <a:xfrm rot="5400000">
            <a:off x="3287248" y="1029934"/>
            <a:ext cx="285752" cy="2654993"/>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
        <p:nvSpPr>
          <p:cNvPr id="26" name="角丸四角形 25"/>
          <p:cNvSpPr/>
          <p:nvPr/>
        </p:nvSpPr>
        <p:spPr>
          <a:xfrm>
            <a:off x="4000496" y="2500306"/>
            <a:ext cx="1490674"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Astoria</a:t>
            </a:r>
            <a:endParaRPr kumimoji="1" lang="ja-JP" altLang="en-US" dirty="0"/>
          </a:p>
        </p:txBody>
      </p:sp>
      <p:cxnSp>
        <p:nvCxnSpPr>
          <p:cNvPr id="27" name="曲線コネクタ 26"/>
          <p:cNvCxnSpPr>
            <a:stCxn id="21" idx="2"/>
            <a:endCxn id="26" idx="0"/>
          </p:cNvCxnSpPr>
          <p:nvPr/>
        </p:nvCxnSpPr>
        <p:spPr>
          <a:xfrm rot="16200000" flipH="1">
            <a:off x="3001495" y="755968"/>
            <a:ext cx="285752" cy="3202923"/>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28" name="曲線コネクタ 27"/>
          <p:cNvCxnSpPr>
            <a:stCxn id="22" idx="2"/>
            <a:endCxn id="26" idx="0"/>
          </p:cNvCxnSpPr>
          <p:nvPr/>
        </p:nvCxnSpPr>
        <p:spPr>
          <a:xfrm rot="5400000">
            <a:off x="4608851" y="2351537"/>
            <a:ext cx="285752" cy="11787"/>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29" name="曲線コネクタ 28"/>
          <p:cNvCxnSpPr>
            <a:stCxn id="26" idx="2"/>
            <a:endCxn id="17" idx="0"/>
          </p:cNvCxnSpPr>
          <p:nvPr/>
        </p:nvCxnSpPr>
        <p:spPr>
          <a:xfrm rot="16200000" flipH="1">
            <a:off x="4817271" y="3071810"/>
            <a:ext cx="214314" cy="357190"/>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30" name="曲線コネクタ 29"/>
          <p:cNvCxnSpPr>
            <a:stCxn id="23" idx="2"/>
            <a:endCxn id="26" idx="0"/>
          </p:cNvCxnSpPr>
          <p:nvPr/>
        </p:nvCxnSpPr>
        <p:spPr>
          <a:xfrm rot="5400000">
            <a:off x="6109049" y="851339"/>
            <a:ext cx="285752" cy="3012183"/>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
        <p:nvSpPr>
          <p:cNvPr id="31" name="角丸四角形 30"/>
          <p:cNvSpPr/>
          <p:nvPr/>
        </p:nvSpPr>
        <p:spPr>
          <a:xfrm>
            <a:off x="7000892" y="2500306"/>
            <a:ext cx="1490674"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Jasper</a:t>
            </a:r>
            <a:endParaRPr kumimoji="1" lang="ja-JP" altLang="en-US" dirty="0"/>
          </a:p>
        </p:txBody>
      </p:sp>
      <p:cxnSp>
        <p:nvCxnSpPr>
          <p:cNvPr id="32" name="曲線コネクタ 31"/>
          <p:cNvCxnSpPr>
            <a:stCxn id="22" idx="2"/>
            <a:endCxn id="31" idx="0"/>
          </p:cNvCxnSpPr>
          <p:nvPr/>
        </p:nvCxnSpPr>
        <p:spPr>
          <a:xfrm rot="16200000" flipH="1">
            <a:off x="6109048" y="863125"/>
            <a:ext cx="285752" cy="2988609"/>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33" name="曲線コネクタ 32"/>
          <p:cNvCxnSpPr>
            <a:stCxn id="23" idx="2"/>
            <a:endCxn id="31" idx="0"/>
          </p:cNvCxnSpPr>
          <p:nvPr/>
        </p:nvCxnSpPr>
        <p:spPr>
          <a:xfrm rot="5400000">
            <a:off x="7609247" y="2351537"/>
            <a:ext cx="285752" cy="11787"/>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34" name="曲線コネクタ 33"/>
          <p:cNvCxnSpPr>
            <a:stCxn id="31" idx="2"/>
            <a:endCxn id="6" idx="0"/>
          </p:cNvCxnSpPr>
          <p:nvPr/>
        </p:nvCxnSpPr>
        <p:spPr>
          <a:xfrm rot="5400000">
            <a:off x="7567634" y="3178967"/>
            <a:ext cx="214314" cy="142876"/>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
        <p:nvSpPr>
          <p:cNvPr id="35" name="フローチャート : 磁気ディスク 34"/>
          <p:cNvSpPr/>
          <p:nvPr/>
        </p:nvSpPr>
        <p:spPr>
          <a:xfrm>
            <a:off x="1857356" y="5143512"/>
            <a:ext cx="1428760" cy="857256"/>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Data Base</a:t>
            </a:r>
            <a:endParaRPr kumimoji="1" lang="ja-JP"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Entity</a:t>
            </a:r>
            <a:r>
              <a:rPr lang="ja-JP" altLang="en-US" dirty="0" smtClean="0"/>
              <a:t> </a:t>
            </a:r>
            <a:r>
              <a:rPr lang="en-US" altLang="ja-JP" dirty="0" smtClean="0"/>
              <a:t>Data</a:t>
            </a:r>
            <a:r>
              <a:rPr lang="ja-JP" altLang="en-US" dirty="0" smtClean="0"/>
              <a:t> </a:t>
            </a:r>
            <a:r>
              <a:rPr lang="en-US" altLang="ja-JP" dirty="0" smtClean="0"/>
              <a:t>Model</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結論</a:t>
            </a:r>
            <a:endParaRPr kumimoji="1" lang="en-US" altLang="ja-JP" dirty="0" smtClean="0"/>
          </a:p>
          <a:p>
            <a:pPr lvl="1"/>
            <a:r>
              <a:rPr lang="ja-JP" altLang="en-US" dirty="0" smtClean="0"/>
              <a:t>業務概念そのものを相手にした設計が必要</a:t>
            </a:r>
            <a:endParaRPr lang="en-US" altLang="ja-JP" dirty="0" smtClean="0"/>
          </a:p>
          <a:p>
            <a:pPr lvl="1"/>
            <a:endParaRPr kumimoji="1" lang="en-US" altLang="ja-JP" dirty="0" smtClean="0"/>
          </a:p>
          <a:p>
            <a:pPr lvl="1"/>
            <a:r>
              <a:rPr lang="ja-JP" altLang="en-US" dirty="0" smtClean="0"/>
              <a:t>概念レベル設計をしないデータベース設計がまかり通っているが概念レベル設計したほうがいい</a:t>
            </a:r>
            <a:endParaRPr lang="en-US" altLang="ja-JP" dirty="0" smtClean="0"/>
          </a:p>
          <a:p>
            <a:pPr lvl="1"/>
            <a:r>
              <a:rPr lang="ja-JP" altLang="en-US" dirty="0" smtClean="0"/>
              <a:t>概念レベル設計をきちんとやっておくとプログラムも作りやすくなる</a:t>
            </a:r>
            <a:endParaRPr lang="en-US" altLang="ja-JP" dirty="0" smtClean="0"/>
          </a:p>
          <a:p>
            <a:pPr lvl="1"/>
            <a:r>
              <a:rPr kumimoji="1" lang="ja-JP" altLang="en-US" dirty="0" smtClean="0"/>
              <a:t>新しい技術も生み出されてきている</a:t>
            </a:r>
            <a:endParaRPr kumimoji="1" lang="ja-JP"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Microsoft</a:t>
            </a:r>
            <a:r>
              <a:rPr kumimoji="1" lang="ja-JP" altLang="en-US" dirty="0" smtClean="0"/>
              <a:t>はプラットフォームベンダーとしてデータの扱い方について試行錯誤しながら今日まで来た</a:t>
            </a:r>
            <a:endParaRPr kumimoji="1" lang="en-US" altLang="ja-JP" dirty="0" smtClean="0"/>
          </a:p>
          <a:p>
            <a:r>
              <a:rPr lang="en-US" altLang="ja-JP" dirty="0" err="1" smtClean="0"/>
              <a:t>Linq</a:t>
            </a:r>
            <a:r>
              <a:rPr lang="ja-JP" altLang="en-US" dirty="0" smtClean="0"/>
              <a:t> を通じてデータの扱い方を統一することにした</a:t>
            </a:r>
            <a:endParaRPr lang="en-US" altLang="ja-JP" dirty="0" smtClean="0"/>
          </a:p>
          <a:p>
            <a:r>
              <a:rPr lang="en-US" altLang="ja-JP" dirty="0" err="1" smtClean="0"/>
              <a:t>Linq</a:t>
            </a:r>
            <a:r>
              <a:rPr lang="ja-JP" altLang="en-US" dirty="0" smtClean="0"/>
              <a:t> </a:t>
            </a:r>
            <a:r>
              <a:rPr lang="en-US" altLang="ja-JP" dirty="0" smtClean="0"/>
              <a:t>to SQL </a:t>
            </a:r>
            <a:r>
              <a:rPr lang="ja-JP" altLang="en-US" dirty="0" smtClean="0"/>
              <a:t>を使って</a:t>
            </a:r>
            <a:r>
              <a:rPr lang="en-US" altLang="ja-JP" dirty="0" smtClean="0"/>
              <a:t>O/R</a:t>
            </a:r>
            <a:r>
              <a:rPr lang="ja-JP" altLang="en-US" dirty="0" smtClean="0"/>
              <a:t>マッピングについて考えた</a:t>
            </a:r>
            <a:endParaRPr lang="en-US" altLang="ja-JP" dirty="0" smtClean="0"/>
          </a:p>
          <a:p>
            <a:r>
              <a:rPr lang="en-US" altLang="ja-JP" dirty="0" err="1" smtClean="0"/>
              <a:t>Linq</a:t>
            </a:r>
            <a:r>
              <a:rPr lang="ja-JP" altLang="en-US" dirty="0" smtClean="0"/>
              <a:t> </a:t>
            </a:r>
            <a:r>
              <a:rPr lang="en-US" altLang="ja-JP" dirty="0" smtClean="0"/>
              <a:t>to Entities</a:t>
            </a:r>
            <a:r>
              <a:rPr lang="ja-JP" altLang="en-US" smtClean="0"/>
              <a:t> でその上位概念からとらえることにした</a:t>
            </a:r>
            <a:endParaRPr kumimoji="1" lang="ja-JP"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おつかれさまでした</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参考になるページ</a:t>
            </a:r>
            <a:endParaRPr kumimoji="1" lang="en-US" altLang="ja-JP" dirty="0" smtClean="0"/>
          </a:p>
          <a:p>
            <a:pPr>
              <a:buNone/>
            </a:pPr>
            <a:r>
              <a:rPr lang="en-US" altLang="ja-JP" dirty="0" smtClean="0">
                <a:hlinkClick r:id="rId2"/>
              </a:rPr>
              <a:t>http://blogs.wankuma.com/chicasharp/</a:t>
            </a:r>
            <a:endParaRPr lang="en-US" altLang="ja-JP" dirty="0" smtClean="0"/>
          </a:p>
          <a:p>
            <a:pPr>
              <a:buNone/>
            </a:pPr>
            <a:r>
              <a:rPr lang="en-US" altLang="ja-JP" dirty="0" smtClean="0">
                <a:hlinkClick r:id="rId3"/>
              </a:rPr>
              <a:t>http://msdn.microsoft.com/msdnmag/issues/07/06/CSharp30/default.aspx?loc=jp</a:t>
            </a:r>
            <a:endParaRPr lang="en-US" altLang="ja-JP" dirty="0" smtClean="0"/>
          </a:p>
          <a:p>
            <a:pPr>
              <a:buNone/>
            </a:pPr>
            <a:r>
              <a:rPr lang="en-US" altLang="ja-JP" dirty="0" smtClean="0">
                <a:hlinkClick r:id="rId4"/>
              </a:rPr>
              <a:t>http://msdn.microsoft.com/msdnmag/issues/07/07/DataPoints/default.aspx?loc=jp</a:t>
            </a:r>
            <a:endParaRPr lang="en-US" altLang="ja-JP" dirty="0" smtClean="0"/>
          </a:p>
          <a:p>
            <a:pPr>
              <a:buNone/>
            </a:pPr>
            <a:r>
              <a:rPr lang="en-US" altLang="ja-JP" dirty="0" smtClean="0">
                <a:hlinkClick r:id="rId5"/>
              </a:rPr>
              <a:t>http://www.event-registration.jp/events/te07/special_session.htm</a:t>
            </a:r>
            <a:endParaRPr lang="en-US" altLang="ja-JP" dirty="0" smtClean="0"/>
          </a:p>
          <a:p>
            <a:pPr>
              <a:buNone/>
            </a:pPr>
            <a:endParaRPr kumimoji="1" lang="en-US" altLang="ja-JP" dirty="0" smtClean="0"/>
          </a:p>
          <a:p>
            <a:pPr>
              <a:buNone/>
            </a:pP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Linq</a:t>
            </a:r>
            <a:r>
              <a:rPr kumimoji="1"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ja-JP" altLang="en-US" dirty="0" smtClean="0"/>
              <a:t>とは</a:t>
            </a:r>
            <a:endParaRPr kumimoji="1" lang="en-US" altLang="ja-JP" dirty="0" smtClean="0"/>
          </a:p>
          <a:p>
            <a:pPr>
              <a:buNone/>
            </a:pPr>
            <a:r>
              <a:rPr lang="en-US" altLang="ja-JP" dirty="0" smtClean="0"/>
              <a:t>	</a:t>
            </a:r>
            <a:r>
              <a:rPr lang="en-US" altLang="ja-JP" sz="4400" dirty="0" err="1" smtClean="0"/>
              <a:t>.Net</a:t>
            </a:r>
            <a:r>
              <a:rPr lang="en-US" altLang="ja-JP" sz="4400" dirty="0" smtClean="0"/>
              <a:t> Framework</a:t>
            </a:r>
            <a:r>
              <a:rPr lang="ja-JP" altLang="en-US" sz="4400" dirty="0" smtClean="0"/>
              <a:t>上の「言語に統合されたクエリ」</a:t>
            </a:r>
            <a:r>
              <a:rPr lang="en-US" altLang="ja-JP" sz="4400" dirty="0" smtClean="0"/>
              <a:t>(</a:t>
            </a:r>
            <a:r>
              <a:rPr lang="en-US" altLang="ja-JP" sz="4400" dirty="0" smtClean="0">
                <a:solidFill>
                  <a:srgbClr val="FF0000"/>
                </a:solidFill>
              </a:rPr>
              <a:t>L</a:t>
            </a:r>
            <a:r>
              <a:rPr lang="en-US" altLang="ja-JP" sz="4400" dirty="0" smtClean="0"/>
              <a:t>anguage-</a:t>
            </a:r>
            <a:r>
              <a:rPr lang="en-US" altLang="ja-JP" sz="4400" dirty="0" err="1" smtClean="0">
                <a:solidFill>
                  <a:srgbClr val="FF0000"/>
                </a:solidFill>
              </a:rPr>
              <a:t>IN</a:t>
            </a:r>
            <a:r>
              <a:rPr lang="en-US" altLang="ja-JP" sz="4400" dirty="0" err="1" smtClean="0"/>
              <a:t>tegrated</a:t>
            </a:r>
            <a:r>
              <a:rPr lang="en-US" altLang="ja-JP" sz="4400" dirty="0" smtClean="0"/>
              <a:t> </a:t>
            </a:r>
            <a:r>
              <a:rPr lang="en-US" altLang="ja-JP" sz="4400" dirty="0" smtClean="0">
                <a:solidFill>
                  <a:srgbClr val="FF0000"/>
                </a:solidFill>
              </a:rPr>
              <a:t>Q</a:t>
            </a:r>
            <a:r>
              <a:rPr lang="en-US" altLang="ja-JP" sz="4400" dirty="0" smtClean="0"/>
              <a:t>uery)</a:t>
            </a:r>
            <a:r>
              <a:rPr lang="ja-JP" altLang="en-US" sz="4400" dirty="0" smtClean="0"/>
              <a:t>の拡張セットを指すコードネームの名称。</a:t>
            </a:r>
            <a:endParaRPr kumimoji="1" lang="ja-JP" altLang="en-US" sz="4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ja-JP" altLang="en-US" dirty="0" smtClean="0"/>
              <a:t>の種類</a:t>
            </a:r>
            <a:endParaRPr kumimoji="1" lang="en-US" altLang="ja-JP" dirty="0" smtClean="0"/>
          </a:p>
          <a:p>
            <a:pPr>
              <a:buNone/>
            </a:pPr>
            <a:endParaRPr kumimoji="1" lang="ja-JP" altLang="en-US" dirty="0"/>
          </a:p>
        </p:txBody>
      </p:sp>
      <p:sp>
        <p:nvSpPr>
          <p:cNvPr id="22" name="正方形/長方形 21"/>
          <p:cNvSpPr/>
          <p:nvPr/>
        </p:nvSpPr>
        <p:spPr>
          <a:xfrm>
            <a:off x="428596" y="2928934"/>
            <a:ext cx="8143932" cy="1357322"/>
          </a:xfrm>
          <a:prstGeom prst="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ctr"/>
            <a:r>
              <a:rPr kumimoji="1" lang="en-US" altLang="ja-JP" dirty="0" smtClean="0"/>
              <a:t>.NET LINQ</a:t>
            </a:r>
            <a:endParaRPr kumimoji="1" lang="ja-JP" altLang="en-US" dirty="0"/>
          </a:p>
        </p:txBody>
      </p:sp>
      <p:sp>
        <p:nvSpPr>
          <p:cNvPr id="23" name="角丸四角形 22"/>
          <p:cNvSpPr/>
          <p:nvPr/>
        </p:nvSpPr>
        <p:spPr>
          <a:xfrm>
            <a:off x="642910" y="3286124"/>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LINQ</a:t>
            </a:r>
            <a:r>
              <a:rPr lang="ja-JP" altLang="en-US" dirty="0" smtClean="0"/>
              <a:t> </a:t>
            </a:r>
            <a:r>
              <a:rPr lang="en-US" altLang="ja-JP" dirty="0" smtClean="0"/>
              <a:t>to Objects</a:t>
            </a:r>
            <a:endParaRPr kumimoji="1" lang="ja-JP" altLang="en-US" dirty="0"/>
          </a:p>
        </p:txBody>
      </p:sp>
      <p:sp>
        <p:nvSpPr>
          <p:cNvPr id="24" name="角丸四角形 23"/>
          <p:cNvSpPr/>
          <p:nvPr/>
        </p:nvSpPr>
        <p:spPr>
          <a:xfrm>
            <a:off x="2214546" y="3286124"/>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LINQ</a:t>
            </a:r>
            <a:r>
              <a:rPr lang="ja-JP" altLang="en-US" dirty="0" smtClean="0"/>
              <a:t> </a:t>
            </a:r>
            <a:r>
              <a:rPr lang="en-US" altLang="ja-JP" dirty="0" smtClean="0"/>
              <a:t>to Datasets</a:t>
            </a:r>
            <a:endParaRPr kumimoji="1" lang="ja-JP" altLang="en-US" dirty="0"/>
          </a:p>
        </p:txBody>
      </p:sp>
      <p:sp>
        <p:nvSpPr>
          <p:cNvPr id="25" name="角丸四角形 24"/>
          <p:cNvSpPr/>
          <p:nvPr/>
        </p:nvSpPr>
        <p:spPr>
          <a:xfrm>
            <a:off x="3786182" y="3286124"/>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LINQ</a:t>
            </a:r>
            <a:r>
              <a:rPr lang="ja-JP" altLang="en-US" dirty="0" smtClean="0"/>
              <a:t> </a:t>
            </a:r>
            <a:r>
              <a:rPr lang="en-US" altLang="ja-JP" dirty="0" smtClean="0"/>
              <a:t>to SQL</a:t>
            </a:r>
            <a:endParaRPr kumimoji="1" lang="ja-JP" altLang="en-US" dirty="0"/>
          </a:p>
        </p:txBody>
      </p:sp>
      <p:sp>
        <p:nvSpPr>
          <p:cNvPr id="26" name="角丸四角形 25"/>
          <p:cNvSpPr/>
          <p:nvPr/>
        </p:nvSpPr>
        <p:spPr>
          <a:xfrm>
            <a:off x="5357818" y="3286124"/>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LINQ</a:t>
            </a:r>
            <a:r>
              <a:rPr lang="ja-JP" altLang="en-US" dirty="0" smtClean="0"/>
              <a:t> </a:t>
            </a:r>
            <a:r>
              <a:rPr lang="en-US" altLang="ja-JP" dirty="0" smtClean="0"/>
              <a:t>to Entities</a:t>
            </a:r>
            <a:endParaRPr kumimoji="1" lang="ja-JP" altLang="en-US" dirty="0"/>
          </a:p>
        </p:txBody>
      </p:sp>
      <p:sp>
        <p:nvSpPr>
          <p:cNvPr id="27" name="角丸四角形 26"/>
          <p:cNvSpPr/>
          <p:nvPr/>
        </p:nvSpPr>
        <p:spPr>
          <a:xfrm>
            <a:off x="6929454" y="3286124"/>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LINQ</a:t>
            </a:r>
            <a:r>
              <a:rPr lang="ja-JP" altLang="en-US" dirty="0" smtClean="0"/>
              <a:t> </a:t>
            </a:r>
            <a:r>
              <a:rPr lang="en-US" altLang="ja-JP" dirty="0" smtClean="0"/>
              <a:t>to XML</a:t>
            </a:r>
            <a:endParaRPr kumimoji="1" lang="ja-JP" altLang="en-US" dirty="0"/>
          </a:p>
        </p:txBody>
      </p:sp>
      <p:sp>
        <p:nvSpPr>
          <p:cNvPr id="28" name="角丸四角形 27"/>
          <p:cNvSpPr/>
          <p:nvPr/>
        </p:nvSpPr>
        <p:spPr>
          <a:xfrm>
            <a:off x="571472" y="1643050"/>
            <a:ext cx="1800000" cy="107157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dirty="0" smtClean="0"/>
              <a:t>C#</a:t>
            </a:r>
            <a:endParaRPr kumimoji="1" lang="ja-JP" altLang="en-US" dirty="0"/>
          </a:p>
        </p:txBody>
      </p:sp>
      <p:sp>
        <p:nvSpPr>
          <p:cNvPr id="29" name="角丸四角形 28"/>
          <p:cNvSpPr/>
          <p:nvPr/>
        </p:nvSpPr>
        <p:spPr>
          <a:xfrm>
            <a:off x="3786182" y="1643050"/>
            <a:ext cx="1800000" cy="107157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tLang="ja-JP" dirty="0" smtClean="0"/>
              <a:t>VB</a:t>
            </a:r>
            <a:endParaRPr kumimoji="1" lang="ja-JP" altLang="en-US" dirty="0"/>
          </a:p>
        </p:txBody>
      </p:sp>
      <p:sp>
        <p:nvSpPr>
          <p:cNvPr id="30" name="角丸四角形 29"/>
          <p:cNvSpPr/>
          <p:nvPr/>
        </p:nvSpPr>
        <p:spPr>
          <a:xfrm>
            <a:off x="6786578" y="1643050"/>
            <a:ext cx="1800000" cy="107157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その他の言語</a:t>
            </a:r>
          </a:p>
        </p:txBody>
      </p:sp>
      <p:sp>
        <p:nvSpPr>
          <p:cNvPr id="34" name="雲 33"/>
          <p:cNvSpPr/>
          <p:nvPr/>
        </p:nvSpPr>
        <p:spPr>
          <a:xfrm>
            <a:off x="714348" y="4643446"/>
            <a:ext cx="1785950" cy="1357322"/>
          </a:xfrm>
          <a:prstGeom prst="clou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solidFill>
                  <a:schemeClr val="tx1"/>
                </a:solidFill>
              </a:rPr>
              <a:t>Object</a:t>
            </a:r>
            <a:endParaRPr kumimoji="1" lang="ja-JP" altLang="en-US" dirty="0">
              <a:solidFill>
                <a:schemeClr val="tx1"/>
              </a:solidFill>
            </a:endParaRPr>
          </a:p>
        </p:txBody>
      </p:sp>
      <p:sp>
        <p:nvSpPr>
          <p:cNvPr id="35" name="フローチャート : 磁気ディスク 34"/>
          <p:cNvSpPr/>
          <p:nvPr/>
        </p:nvSpPr>
        <p:spPr>
          <a:xfrm>
            <a:off x="3857620" y="4714884"/>
            <a:ext cx="1428760" cy="1285884"/>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Data Base</a:t>
            </a:r>
            <a:endParaRPr kumimoji="1" lang="ja-JP" altLang="en-US" dirty="0"/>
          </a:p>
        </p:txBody>
      </p:sp>
      <p:sp>
        <p:nvSpPr>
          <p:cNvPr id="36" name="メモ 35"/>
          <p:cNvSpPr/>
          <p:nvPr/>
        </p:nvSpPr>
        <p:spPr>
          <a:xfrm>
            <a:off x="7000892" y="4714884"/>
            <a:ext cx="1285884" cy="1143008"/>
          </a:xfrm>
          <a:prstGeom prst="foldedCorner">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XML</a:t>
            </a:r>
            <a:endParaRPr kumimoji="1" lang="ja-JP" altLang="en-US" dirty="0"/>
          </a:p>
        </p:txBody>
      </p:sp>
      <p:cxnSp>
        <p:nvCxnSpPr>
          <p:cNvPr id="37" name="曲線コネクタ 36"/>
          <p:cNvCxnSpPr>
            <a:stCxn id="23" idx="2"/>
            <a:endCxn id="34" idx="3"/>
          </p:cNvCxnSpPr>
          <p:nvPr/>
        </p:nvCxnSpPr>
        <p:spPr>
          <a:xfrm rot="16200000" flipH="1">
            <a:off x="1101792" y="4215521"/>
            <a:ext cx="791986" cy="219076"/>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38" name="曲線コネクタ 37"/>
          <p:cNvCxnSpPr>
            <a:stCxn id="24" idx="2"/>
            <a:endCxn id="35" idx="1"/>
          </p:cNvCxnSpPr>
          <p:nvPr/>
        </p:nvCxnSpPr>
        <p:spPr>
          <a:xfrm rot="16200000" flipH="1">
            <a:off x="3373032" y="3515916"/>
            <a:ext cx="785818" cy="1612117"/>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39" name="曲線コネクタ 38"/>
          <p:cNvCxnSpPr>
            <a:stCxn id="25" idx="2"/>
            <a:endCxn id="35" idx="1"/>
          </p:cNvCxnSpPr>
          <p:nvPr/>
        </p:nvCxnSpPr>
        <p:spPr>
          <a:xfrm rot="16200000" flipH="1">
            <a:off x="4158850" y="4301734"/>
            <a:ext cx="785818" cy="40481"/>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40" name="曲線コネクタ 39"/>
          <p:cNvCxnSpPr>
            <a:stCxn id="26" idx="2"/>
            <a:endCxn id="35" idx="1"/>
          </p:cNvCxnSpPr>
          <p:nvPr/>
        </p:nvCxnSpPr>
        <p:spPr>
          <a:xfrm rot="5400000">
            <a:off x="4944669" y="3556398"/>
            <a:ext cx="785818" cy="1531155"/>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41" name="曲線コネクタ 40"/>
          <p:cNvCxnSpPr>
            <a:stCxn id="27" idx="2"/>
            <a:endCxn id="36" idx="0"/>
          </p:cNvCxnSpPr>
          <p:nvPr/>
        </p:nvCxnSpPr>
        <p:spPr>
          <a:xfrm rot="5400000">
            <a:off x="7266404" y="4306497"/>
            <a:ext cx="785818" cy="30957"/>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データベース周りの</a:t>
            </a:r>
            <a:r>
              <a:rPr lang="en-US" altLang="ja-JP" dirty="0" err="1" smtClean="0"/>
              <a:t>Linq</a:t>
            </a:r>
            <a:endParaRPr kumimoji="1" lang="ja-JP" altLang="en-US" dirty="0"/>
          </a:p>
        </p:txBody>
      </p:sp>
      <p:sp>
        <p:nvSpPr>
          <p:cNvPr id="5" name="フローチャート : 磁気ディスク 4"/>
          <p:cNvSpPr/>
          <p:nvPr/>
        </p:nvSpPr>
        <p:spPr>
          <a:xfrm>
            <a:off x="3857620" y="5072074"/>
            <a:ext cx="1428760" cy="857256"/>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dirty="0" smtClean="0"/>
              <a:t>Data Base</a:t>
            </a:r>
            <a:endParaRPr kumimoji="1" lang="ja-JP" altLang="en-US" dirty="0"/>
          </a:p>
        </p:txBody>
      </p:sp>
      <p:sp>
        <p:nvSpPr>
          <p:cNvPr id="6" name="正方形/長方形 5"/>
          <p:cNvSpPr/>
          <p:nvPr/>
        </p:nvSpPr>
        <p:spPr>
          <a:xfrm>
            <a:off x="500034" y="1643050"/>
            <a:ext cx="8143932" cy="1357322"/>
          </a:xfrm>
          <a:prstGeom prst="rect">
            <a:avLst/>
          </a:prstGeom>
        </p:spPr>
        <p:style>
          <a:lnRef idx="1">
            <a:schemeClr val="accent5"/>
          </a:lnRef>
          <a:fillRef idx="2">
            <a:schemeClr val="accent5"/>
          </a:fillRef>
          <a:effectRef idx="1">
            <a:schemeClr val="accent5"/>
          </a:effectRef>
          <a:fontRef idx="minor">
            <a:schemeClr val="dk1"/>
          </a:fontRef>
        </p:style>
        <p:txBody>
          <a:bodyPr rtlCol="0" anchor="t" anchorCtr="0"/>
          <a:lstStyle/>
          <a:p>
            <a:pPr algn="ctr"/>
            <a:r>
              <a:rPr kumimoji="1" lang="en-US" altLang="ja-JP" dirty="0" smtClean="0"/>
              <a:t>.NET LINQ</a:t>
            </a:r>
            <a:endParaRPr kumimoji="1" lang="ja-JP" altLang="en-US" dirty="0"/>
          </a:p>
        </p:txBody>
      </p:sp>
      <p:sp>
        <p:nvSpPr>
          <p:cNvPr id="7" name="角丸四角形 6"/>
          <p:cNvSpPr/>
          <p:nvPr/>
        </p:nvSpPr>
        <p:spPr>
          <a:xfrm>
            <a:off x="1214414" y="2071678"/>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LINQ</a:t>
            </a:r>
            <a:r>
              <a:rPr lang="ja-JP" altLang="en-US" dirty="0" smtClean="0"/>
              <a:t> </a:t>
            </a:r>
            <a:r>
              <a:rPr lang="en-US" altLang="ja-JP" dirty="0" smtClean="0"/>
              <a:t>to Datasets</a:t>
            </a:r>
            <a:endParaRPr kumimoji="1" lang="ja-JP" altLang="en-US" dirty="0"/>
          </a:p>
        </p:txBody>
      </p:sp>
      <p:sp>
        <p:nvSpPr>
          <p:cNvPr id="8" name="角丸四角形 7"/>
          <p:cNvSpPr/>
          <p:nvPr/>
        </p:nvSpPr>
        <p:spPr>
          <a:xfrm>
            <a:off x="3857620" y="2071678"/>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LINQ</a:t>
            </a:r>
            <a:r>
              <a:rPr lang="ja-JP" altLang="en-US" dirty="0" smtClean="0"/>
              <a:t> </a:t>
            </a:r>
            <a:r>
              <a:rPr lang="en-US" altLang="ja-JP" dirty="0" smtClean="0"/>
              <a:t>to SQL</a:t>
            </a:r>
            <a:endParaRPr kumimoji="1" lang="ja-JP" altLang="en-US" dirty="0"/>
          </a:p>
        </p:txBody>
      </p:sp>
      <p:sp>
        <p:nvSpPr>
          <p:cNvPr id="9" name="角丸四角形 8"/>
          <p:cNvSpPr/>
          <p:nvPr/>
        </p:nvSpPr>
        <p:spPr>
          <a:xfrm>
            <a:off x="6215074" y="2071678"/>
            <a:ext cx="1490674" cy="6429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LINQ</a:t>
            </a:r>
            <a:r>
              <a:rPr lang="ja-JP" altLang="en-US" dirty="0" smtClean="0"/>
              <a:t> </a:t>
            </a:r>
            <a:r>
              <a:rPr lang="en-US" altLang="ja-JP" dirty="0" smtClean="0"/>
              <a:t>to Entities</a:t>
            </a:r>
            <a:endParaRPr kumimoji="1" lang="ja-JP" altLang="en-US" dirty="0"/>
          </a:p>
        </p:txBody>
      </p:sp>
      <p:sp>
        <p:nvSpPr>
          <p:cNvPr id="10" name="正方形/長方形 9"/>
          <p:cNvSpPr/>
          <p:nvPr/>
        </p:nvSpPr>
        <p:spPr>
          <a:xfrm>
            <a:off x="500034" y="3143248"/>
            <a:ext cx="8143932" cy="1643074"/>
          </a:xfrm>
          <a:prstGeom prst="rect">
            <a:avLst/>
          </a:prstGeom>
        </p:spPr>
        <p:style>
          <a:lnRef idx="1">
            <a:schemeClr val="accent2"/>
          </a:lnRef>
          <a:fillRef idx="2">
            <a:schemeClr val="accent2"/>
          </a:fillRef>
          <a:effectRef idx="1">
            <a:schemeClr val="accent2"/>
          </a:effectRef>
          <a:fontRef idx="minor">
            <a:schemeClr val="dk1"/>
          </a:fontRef>
        </p:style>
        <p:txBody>
          <a:bodyPr rtlCol="0" anchor="t" anchorCtr="0"/>
          <a:lstStyle/>
          <a:p>
            <a:pPr algn="ctr"/>
            <a:r>
              <a:rPr kumimoji="1" lang="en-US" altLang="ja-JP" dirty="0" smtClean="0"/>
              <a:t>ADO.NET</a:t>
            </a:r>
            <a:endParaRPr kumimoji="1" lang="ja-JP" altLang="en-US" dirty="0"/>
          </a:p>
        </p:txBody>
      </p:sp>
      <p:sp>
        <p:nvSpPr>
          <p:cNvPr id="11" name="角丸四角形 10"/>
          <p:cNvSpPr/>
          <p:nvPr/>
        </p:nvSpPr>
        <p:spPr>
          <a:xfrm>
            <a:off x="6286512" y="3214686"/>
            <a:ext cx="1490674" cy="6429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t>Entity Client</a:t>
            </a:r>
            <a:endParaRPr kumimoji="1" lang="ja-JP" altLang="en-US" dirty="0"/>
          </a:p>
        </p:txBody>
      </p:sp>
      <p:sp>
        <p:nvSpPr>
          <p:cNvPr id="12" name="角丸四角形 11"/>
          <p:cNvSpPr/>
          <p:nvPr/>
        </p:nvSpPr>
        <p:spPr>
          <a:xfrm>
            <a:off x="6286512" y="4000504"/>
            <a:ext cx="1490674" cy="6429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t>Entity Framework</a:t>
            </a:r>
            <a:endParaRPr kumimoji="1" lang="ja-JP" altLang="en-US" dirty="0"/>
          </a:p>
        </p:txBody>
      </p:sp>
      <p:sp>
        <p:nvSpPr>
          <p:cNvPr id="13" name="角丸四角形 12"/>
          <p:cNvSpPr/>
          <p:nvPr/>
        </p:nvSpPr>
        <p:spPr>
          <a:xfrm>
            <a:off x="1285852" y="3214686"/>
            <a:ext cx="1490674" cy="6429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t>Dataset</a:t>
            </a:r>
            <a:endParaRPr kumimoji="1" lang="ja-JP" altLang="en-US" dirty="0"/>
          </a:p>
        </p:txBody>
      </p:sp>
      <p:sp>
        <p:nvSpPr>
          <p:cNvPr id="14" name="角丸四角形 13"/>
          <p:cNvSpPr/>
          <p:nvPr/>
        </p:nvSpPr>
        <p:spPr>
          <a:xfrm>
            <a:off x="1285852" y="4000504"/>
            <a:ext cx="1490674" cy="6429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smtClean="0"/>
              <a:t>Table Adapter</a:t>
            </a:r>
            <a:endParaRPr kumimoji="1" lang="ja-JP" altLang="en-US" dirty="0"/>
          </a:p>
        </p:txBody>
      </p:sp>
      <p:sp>
        <p:nvSpPr>
          <p:cNvPr id="15" name="角丸四角形 14"/>
          <p:cNvSpPr/>
          <p:nvPr/>
        </p:nvSpPr>
        <p:spPr>
          <a:xfrm>
            <a:off x="3857620" y="3643314"/>
            <a:ext cx="1490674" cy="6429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Data Context</a:t>
            </a:r>
            <a:endParaRPr kumimoji="1" lang="ja-JP" altLang="en-US" dirty="0"/>
          </a:p>
        </p:txBody>
      </p:sp>
      <p:cxnSp>
        <p:nvCxnSpPr>
          <p:cNvPr id="16" name="曲線コネクタ 15"/>
          <p:cNvCxnSpPr>
            <a:stCxn id="7" idx="2"/>
            <a:endCxn id="13" idx="0"/>
          </p:cNvCxnSpPr>
          <p:nvPr/>
        </p:nvCxnSpPr>
        <p:spPr>
          <a:xfrm rot="16200000" flipH="1">
            <a:off x="1745437" y="2928934"/>
            <a:ext cx="500066" cy="71438"/>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17" name="曲線コネクタ 16"/>
          <p:cNvCxnSpPr>
            <a:stCxn id="8" idx="2"/>
            <a:endCxn id="15" idx="0"/>
          </p:cNvCxnSpPr>
          <p:nvPr/>
        </p:nvCxnSpPr>
        <p:spPr>
          <a:xfrm rot="5400000">
            <a:off x="4138610" y="3178967"/>
            <a:ext cx="928694" cy="1588"/>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18" name="曲線コネクタ 17"/>
          <p:cNvCxnSpPr>
            <a:stCxn id="9" idx="2"/>
            <a:endCxn id="11" idx="0"/>
          </p:cNvCxnSpPr>
          <p:nvPr/>
        </p:nvCxnSpPr>
        <p:spPr>
          <a:xfrm rot="16200000" flipH="1">
            <a:off x="6746097" y="2928934"/>
            <a:ext cx="500066" cy="71438"/>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19" name="曲線コネクタ 18"/>
          <p:cNvCxnSpPr>
            <a:stCxn id="14" idx="2"/>
            <a:endCxn id="5" idx="1"/>
          </p:cNvCxnSpPr>
          <p:nvPr/>
        </p:nvCxnSpPr>
        <p:spPr>
          <a:xfrm rot="16200000" flipH="1">
            <a:off x="3087280" y="3587354"/>
            <a:ext cx="428628" cy="2540811"/>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20" name="曲線コネクタ 19"/>
          <p:cNvCxnSpPr>
            <a:stCxn id="15" idx="2"/>
            <a:endCxn id="5" idx="1"/>
          </p:cNvCxnSpPr>
          <p:nvPr/>
        </p:nvCxnSpPr>
        <p:spPr>
          <a:xfrm rot="5400000">
            <a:off x="4194570" y="4663687"/>
            <a:ext cx="785818" cy="30957"/>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21" name="曲線コネクタ 20"/>
          <p:cNvCxnSpPr>
            <a:stCxn id="12" idx="2"/>
            <a:endCxn id="5" idx="1"/>
          </p:cNvCxnSpPr>
          <p:nvPr/>
        </p:nvCxnSpPr>
        <p:spPr>
          <a:xfrm rot="5400000">
            <a:off x="5587611" y="3627836"/>
            <a:ext cx="428628" cy="2459849"/>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22" name="曲線コネクタ 21"/>
          <p:cNvCxnSpPr>
            <a:stCxn id="13" idx="2"/>
            <a:endCxn id="14" idx="0"/>
          </p:cNvCxnSpPr>
          <p:nvPr/>
        </p:nvCxnSpPr>
        <p:spPr>
          <a:xfrm rot="5400000">
            <a:off x="1959751" y="3929066"/>
            <a:ext cx="142876" cy="1588"/>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cxnSp>
        <p:nvCxnSpPr>
          <p:cNvPr id="23" name="曲線コネクタ 22"/>
          <p:cNvCxnSpPr>
            <a:stCxn id="11" idx="2"/>
            <a:endCxn id="12" idx="0"/>
          </p:cNvCxnSpPr>
          <p:nvPr/>
        </p:nvCxnSpPr>
        <p:spPr>
          <a:xfrm rot="5400000">
            <a:off x="6960411" y="3929066"/>
            <a:ext cx="142876" cy="1588"/>
          </a:xfrm>
          <a:prstGeom prst="curvedConnector3">
            <a:avLst>
              <a:gd name="adj1" fmla="val 50000"/>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Linq</a:t>
            </a:r>
            <a:r>
              <a:rPr kumimoji="1"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lang="ja-JP" altLang="en-US" dirty="0" smtClean="0"/>
              <a:t> </a:t>
            </a:r>
            <a:r>
              <a:rPr lang="en-US" altLang="ja-JP" dirty="0" smtClean="0"/>
              <a:t>to Objects</a:t>
            </a:r>
            <a:endParaRPr kumimoji="1" lang="en-US" altLang="ja-JP" dirty="0" smtClean="0"/>
          </a:p>
          <a:p>
            <a:pPr>
              <a:buNone/>
            </a:pPr>
            <a:r>
              <a:rPr lang="ja-JP" altLang="en-US" b="1" dirty="0" smtClean="0"/>
              <a:t>　</a:t>
            </a:r>
            <a:r>
              <a:rPr lang="en-US" altLang="ja-JP" b="1" dirty="0" err="1" smtClean="0"/>
              <a:t>IEnumerable</a:t>
            </a:r>
            <a:r>
              <a:rPr lang="en-US" altLang="ja-JP" b="1" dirty="0" smtClean="0"/>
              <a:t>&lt;T&gt;</a:t>
            </a:r>
            <a:r>
              <a:rPr lang="ja-JP" altLang="en-US" dirty="0" smtClean="0"/>
              <a:t> ベースのすべての情報ソースにクエリを適用</a:t>
            </a:r>
            <a:endParaRPr lang="en-US" altLang="ja-JP" dirty="0" smtClean="0"/>
          </a:p>
          <a:p>
            <a:pPr>
              <a:buNone/>
            </a:pPr>
            <a:endParaRPr kumimoji="1" lang="ja-JP" altLang="en-US" dirty="0"/>
          </a:p>
        </p:txBody>
      </p:sp>
      <p:sp>
        <p:nvSpPr>
          <p:cNvPr id="4" name="テキスト ボックス 3"/>
          <p:cNvSpPr txBox="1"/>
          <p:nvPr/>
        </p:nvSpPr>
        <p:spPr>
          <a:xfrm>
            <a:off x="500034" y="2786058"/>
            <a:ext cx="8001056" cy="2800767"/>
          </a:xfrm>
          <a:prstGeom prst="rect">
            <a:avLst/>
          </a:prstGeom>
          <a:noFill/>
        </p:spPr>
        <p:txBody>
          <a:bodyPr wrap="square" rtlCol="0">
            <a:spAutoFit/>
          </a:bodyPr>
          <a:lstStyle/>
          <a:p>
            <a:r>
              <a:rPr lang="en-US" altLang="ja-JP" sz="1600" dirty="0" err="1" smtClean="0"/>
              <a:t>var</a:t>
            </a:r>
            <a:r>
              <a:rPr lang="en-US" altLang="ja-JP" sz="1600" dirty="0" smtClean="0"/>
              <a:t> al = new [] {</a:t>
            </a:r>
          </a:p>
          <a:p>
            <a:r>
              <a:rPr lang="en-US" altLang="ja-JP" sz="1600" dirty="0" smtClean="0"/>
              <a:t>    new {Name="</a:t>
            </a:r>
            <a:r>
              <a:rPr lang="en-US" altLang="ja-JP" sz="1600" dirty="0" err="1" smtClean="0"/>
              <a:t>hnaka",ZipCode</a:t>
            </a:r>
            <a:r>
              <a:rPr lang="en-US" altLang="ja-JP" sz="1600" dirty="0" smtClean="0"/>
              <a:t>="553-0001",Prefecture="</a:t>
            </a:r>
            <a:r>
              <a:rPr lang="ja-JP" altLang="en-US" sz="1600" dirty="0" smtClean="0"/>
              <a:t>大阪府</a:t>
            </a:r>
            <a:r>
              <a:rPr lang="en-US" altLang="ja-JP" sz="1600" dirty="0" smtClean="0"/>
              <a:t>"},</a:t>
            </a:r>
          </a:p>
          <a:p>
            <a:r>
              <a:rPr lang="en-US" altLang="ja-JP" sz="1600" dirty="0" smtClean="0"/>
              <a:t>    new {Name="</a:t>
            </a:r>
            <a:r>
              <a:rPr lang="en-US" altLang="ja-JP" sz="1600" dirty="0" err="1" smtClean="0"/>
              <a:t>hkodama",ZipCode</a:t>
            </a:r>
            <a:r>
              <a:rPr lang="en-US" altLang="ja-JP" sz="1600" dirty="0" smtClean="0"/>
              <a:t>="168-0064",Prefecture="</a:t>
            </a:r>
            <a:r>
              <a:rPr lang="ja-JP" altLang="en-US" sz="1600" dirty="0" smtClean="0"/>
              <a:t>東京都</a:t>
            </a:r>
            <a:r>
              <a:rPr lang="en-US" altLang="ja-JP" sz="1600" dirty="0" smtClean="0"/>
              <a:t>"}</a:t>
            </a:r>
          </a:p>
          <a:p>
            <a:r>
              <a:rPr lang="en-US" altLang="ja-JP" sz="1600" dirty="0" smtClean="0"/>
              <a:t>};</a:t>
            </a:r>
          </a:p>
          <a:p>
            <a:r>
              <a:rPr lang="en-US" altLang="ja-JP" sz="1600" dirty="0" err="1" smtClean="0"/>
              <a:t>var</a:t>
            </a:r>
            <a:r>
              <a:rPr lang="en-US" altLang="ja-JP" sz="1600" dirty="0" smtClean="0"/>
              <a:t> accounts = from a in al</a:t>
            </a:r>
          </a:p>
          <a:p>
            <a:r>
              <a:rPr lang="en-US" altLang="ja-JP" sz="1600" dirty="0" smtClean="0"/>
              <a:t>               where </a:t>
            </a:r>
            <a:r>
              <a:rPr lang="en-US" altLang="ja-JP" sz="1600" dirty="0" err="1" smtClean="0"/>
              <a:t>a.ZipCode</a:t>
            </a:r>
            <a:r>
              <a:rPr lang="en-US" altLang="ja-JP" sz="1600" dirty="0" smtClean="0"/>
              <a:t> == "168-0064"</a:t>
            </a:r>
          </a:p>
          <a:p>
            <a:r>
              <a:rPr lang="en-US" altLang="ja-JP" sz="1600" dirty="0" smtClean="0"/>
              <a:t>               select new { </a:t>
            </a:r>
            <a:r>
              <a:rPr lang="en-US" altLang="ja-JP" sz="1600" dirty="0" err="1" smtClean="0"/>
              <a:t>a.Name</a:t>
            </a:r>
            <a:r>
              <a:rPr lang="en-US" altLang="ja-JP" sz="1600" dirty="0" smtClean="0"/>
              <a:t>, </a:t>
            </a:r>
            <a:r>
              <a:rPr lang="en-US" altLang="ja-JP" sz="1600" dirty="0" err="1" smtClean="0"/>
              <a:t>a.ZipCode</a:t>
            </a:r>
            <a:r>
              <a:rPr lang="en-US" altLang="ja-JP" sz="1600" dirty="0" smtClean="0"/>
              <a:t> };</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a:t>
            </a:r>
            <a:r>
              <a:rPr lang="en-US" altLang="ja-JP" sz="1600" dirty="0" err="1" smtClean="0"/>
              <a:t>account.ZipCode</a:t>
            </a:r>
            <a:r>
              <a:rPr lang="en-US" altLang="ja-JP" sz="1600" dirty="0" smtClean="0"/>
              <a:t> + ")");</a:t>
            </a:r>
          </a:p>
          <a:p>
            <a:r>
              <a:rPr lang="en-US" altLang="ja-JP" sz="1600" dirty="0" smtClean="0"/>
              <a:t>}</a:t>
            </a:r>
            <a:endParaRPr kumimoji="1" lang="ja-JP" alt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en-US" altLang="ja-JP" dirty="0" smtClean="0"/>
              <a:t> to </a:t>
            </a:r>
            <a:r>
              <a:rPr kumimoji="1" lang="en-US" altLang="ja-JP" dirty="0" err="1" smtClean="0"/>
              <a:t>DataSet</a:t>
            </a:r>
            <a:endParaRPr kumimoji="1" lang="en-US" altLang="ja-JP" dirty="0" smtClean="0"/>
          </a:p>
          <a:p>
            <a:pPr>
              <a:buNone/>
            </a:pPr>
            <a:r>
              <a:rPr lang="ja-JP" altLang="en-US" dirty="0" smtClean="0"/>
              <a:t>　従来の</a:t>
            </a:r>
            <a:r>
              <a:rPr lang="en-US" altLang="ja-JP" dirty="0" smtClean="0"/>
              <a:t>ADO.NET</a:t>
            </a:r>
            <a:r>
              <a:rPr lang="ja-JP" altLang="en-US" dirty="0" smtClean="0"/>
              <a:t>の</a:t>
            </a:r>
            <a:r>
              <a:rPr lang="en-US" altLang="ja-JP" dirty="0" err="1" smtClean="0"/>
              <a:t>DataSet</a:t>
            </a:r>
            <a:r>
              <a:rPr lang="ja-JP" altLang="en-US" dirty="0" smtClean="0"/>
              <a:t>のすべての情報ソースにクエリを適用</a:t>
            </a:r>
            <a:endParaRPr kumimoji="1" lang="ja-JP" altLang="en-US" dirty="0"/>
          </a:p>
        </p:txBody>
      </p:sp>
      <p:sp>
        <p:nvSpPr>
          <p:cNvPr id="4" name="テキスト ボックス 3"/>
          <p:cNvSpPr txBox="1"/>
          <p:nvPr/>
        </p:nvSpPr>
        <p:spPr>
          <a:xfrm>
            <a:off x="500034" y="3000372"/>
            <a:ext cx="8001056" cy="2308324"/>
          </a:xfrm>
          <a:prstGeom prst="rect">
            <a:avLst/>
          </a:prstGeom>
          <a:noFill/>
        </p:spPr>
        <p:txBody>
          <a:bodyPr wrap="square" rtlCol="0">
            <a:spAutoFit/>
          </a:bodyPr>
          <a:lstStyle/>
          <a:p>
            <a:r>
              <a:rPr lang="en-US" altLang="ja-JP" sz="1600" dirty="0" err="1" smtClean="0"/>
              <a:t>DataSet</a:t>
            </a:r>
            <a:r>
              <a:rPr lang="en-US" altLang="ja-JP" sz="1600" dirty="0" smtClean="0"/>
              <a:t> al = new </a:t>
            </a:r>
            <a:r>
              <a:rPr lang="en-US" altLang="ja-JP" sz="1600" dirty="0" err="1" smtClean="0"/>
              <a:t>DataSet</a:t>
            </a:r>
            <a:r>
              <a:rPr lang="en-US" altLang="ja-JP" sz="1600" dirty="0" smtClean="0"/>
              <a:t>();</a:t>
            </a:r>
          </a:p>
          <a:p>
            <a:r>
              <a:rPr lang="en-US" altLang="ja-JP" sz="1600" dirty="0" err="1" smtClean="0"/>
              <a:t>testTableAdapter.Fill</a:t>
            </a:r>
            <a:r>
              <a:rPr lang="en-US" altLang="ja-JP" sz="1600" dirty="0" smtClean="0"/>
              <a:t>(al);</a:t>
            </a:r>
          </a:p>
          <a:p>
            <a:r>
              <a:rPr lang="en-US" altLang="ja-JP" sz="1600" dirty="0" err="1" smtClean="0"/>
              <a:t>var</a:t>
            </a:r>
            <a:r>
              <a:rPr lang="en-US" altLang="ja-JP" sz="1600" dirty="0" smtClean="0"/>
              <a:t> accounts = from a in </a:t>
            </a:r>
            <a:r>
              <a:rPr lang="en-US" altLang="ja-JP" sz="1600" dirty="0" err="1" smtClean="0"/>
              <a:t>al.Account</a:t>
            </a:r>
            <a:endParaRPr lang="en-US" altLang="ja-JP" sz="1600" dirty="0" smtClean="0"/>
          </a:p>
          <a:p>
            <a:r>
              <a:rPr lang="en-US" altLang="ja-JP" sz="1600" dirty="0" smtClean="0"/>
              <a:t>               where </a:t>
            </a:r>
            <a:r>
              <a:rPr lang="en-US" altLang="ja-JP" sz="1600" dirty="0" err="1" smtClean="0"/>
              <a:t>a.ZipCode</a:t>
            </a:r>
            <a:r>
              <a:rPr lang="en-US" altLang="ja-JP" sz="1600" dirty="0" smtClean="0"/>
              <a:t> == "168-0064"</a:t>
            </a:r>
          </a:p>
          <a:p>
            <a:r>
              <a:rPr lang="en-US" altLang="ja-JP" sz="1600" dirty="0" smtClean="0"/>
              <a:t>               select new { Name = </a:t>
            </a:r>
            <a:r>
              <a:rPr lang="en-US" altLang="ja-JP" sz="1600" dirty="0" err="1" smtClean="0"/>
              <a:t>a.Name</a:t>
            </a:r>
            <a:r>
              <a:rPr lang="en-US" altLang="ja-JP" sz="1600" dirty="0" smtClean="0"/>
              <a:t>, </a:t>
            </a:r>
            <a:r>
              <a:rPr lang="en-US" altLang="ja-JP" sz="1600" dirty="0" err="1" smtClean="0"/>
              <a:t>ZipCode</a:t>
            </a:r>
            <a:r>
              <a:rPr lang="en-US" altLang="ja-JP" sz="1600" dirty="0" smtClean="0"/>
              <a:t> = </a:t>
            </a:r>
            <a:r>
              <a:rPr lang="en-US" altLang="ja-JP" sz="1600" dirty="0" err="1" smtClean="0"/>
              <a:t>a.ZipCode</a:t>
            </a:r>
            <a:r>
              <a:rPr lang="en-US" altLang="ja-JP" sz="1600" dirty="0" smtClean="0"/>
              <a:t> };</a:t>
            </a:r>
          </a:p>
          <a:p>
            <a:r>
              <a:rPr lang="en-US" altLang="ja-JP" sz="1600" dirty="0" err="1" smtClean="0"/>
              <a:t>foreach</a:t>
            </a:r>
            <a:r>
              <a:rPr lang="en-US" altLang="ja-JP" sz="1600" dirty="0" smtClean="0"/>
              <a:t> (</a:t>
            </a:r>
            <a:r>
              <a:rPr lang="en-US" altLang="ja-JP" sz="1600" dirty="0" err="1" smtClean="0"/>
              <a:t>var</a:t>
            </a:r>
            <a:r>
              <a:rPr lang="en-US" altLang="ja-JP" sz="1600" dirty="0" smtClean="0"/>
              <a:t> account in accounts)</a:t>
            </a:r>
          </a:p>
          <a:p>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a:t>
            </a:r>
            <a:r>
              <a:rPr lang="en-US" altLang="ja-JP" sz="1600" dirty="0" err="1" smtClean="0"/>
              <a:t>account.ZipCode</a:t>
            </a:r>
            <a:r>
              <a:rPr lang="en-US" altLang="ja-JP" sz="1600" dirty="0" smtClean="0"/>
              <a:t> + ")");</a:t>
            </a:r>
          </a:p>
          <a:p>
            <a:r>
              <a:rPr lang="en-US" altLang="ja-JP" sz="1600" dirty="0" smtClean="0"/>
              <a:t>}</a:t>
            </a:r>
            <a:endParaRPr kumimoji="1" lang="ja-JP" alt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Linq</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Linq</a:t>
            </a:r>
            <a:r>
              <a:rPr kumimoji="1" lang="en-US" altLang="ja-JP" dirty="0" smtClean="0"/>
              <a:t> to SQL</a:t>
            </a:r>
          </a:p>
          <a:p>
            <a:pPr>
              <a:buNone/>
            </a:pPr>
            <a:r>
              <a:rPr lang="ja-JP" altLang="en-US" dirty="0" smtClean="0"/>
              <a:t>　</a:t>
            </a:r>
            <a:r>
              <a:rPr lang="en-US" altLang="ja-JP" dirty="0" smtClean="0"/>
              <a:t>SQL</a:t>
            </a:r>
            <a:r>
              <a:rPr lang="ja-JP" altLang="en-US" dirty="0" smtClean="0"/>
              <a:t>サーバーのデータベースのすべての情報ソースにクエリを適用</a:t>
            </a:r>
            <a:endParaRPr kumimoji="1" lang="ja-JP" altLang="en-US" dirty="0"/>
          </a:p>
        </p:txBody>
      </p:sp>
      <p:sp>
        <p:nvSpPr>
          <p:cNvPr id="4" name="テキスト ボックス 3"/>
          <p:cNvSpPr txBox="1"/>
          <p:nvPr/>
        </p:nvSpPr>
        <p:spPr>
          <a:xfrm>
            <a:off x="500034" y="2857496"/>
            <a:ext cx="8001056" cy="2800767"/>
          </a:xfrm>
          <a:prstGeom prst="rect">
            <a:avLst/>
          </a:prstGeom>
          <a:noFill/>
        </p:spPr>
        <p:txBody>
          <a:bodyPr wrap="square" rtlCol="0">
            <a:spAutoFit/>
          </a:bodyPr>
          <a:lstStyle/>
          <a:p>
            <a:r>
              <a:rPr lang="en-US" altLang="ja-JP" sz="1600" dirty="0" smtClean="0"/>
              <a:t>using (DataClasses1DataContext db = new DataClasses1DataContext</a:t>
            </a:r>
          </a:p>
          <a:p>
            <a:r>
              <a:rPr lang="en-US" altLang="ja-JP" sz="1600" dirty="0" smtClean="0"/>
              <a:t>	(Linq1.Properties.Settings.Default.TESTConnectionString))</a:t>
            </a:r>
          </a:p>
          <a:p>
            <a:r>
              <a:rPr lang="en-US" altLang="ja-JP" sz="1600" dirty="0" smtClean="0"/>
              <a:t>{</a:t>
            </a:r>
          </a:p>
          <a:p>
            <a:r>
              <a:rPr lang="en-US" altLang="ja-JP" sz="1600" dirty="0" smtClean="0"/>
              <a:t>    </a:t>
            </a:r>
            <a:r>
              <a:rPr lang="en-US" altLang="ja-JP" sz="1600" dirty="0" err="1" smtClean="0"/>
              <a:t>var</a:t>
            </a:r>
            <a:r>
              <a:rPr lang="en-US" altLang="ja-JP" sz="1600" dirty="0" smtClean="0"/>
              <a:t> accounts = from a in </a:t>
            </a:r>
            <a:r>
              <a:rPr lang="en-US" altLang="ja-JP" sz="1600" dirty="0" err="1" smtClean="0"/>
              <a:t>db.Account</a:t>
            </a:r>
            <a:endParaRPr lang="en-US" altLang="ja-JP" sz="1600" dirty="0" smtClean="0"/>
          </a:p>
          <a:p>
            <a:r>
              <a:rPr lang="en-US" altLang="ja-JP" sz="1600" dirty="0" smtClean="0"/>
              <a:t>                   where </a:t>
            </a:r>
            <a:r>
              <a:rPr lang="en-US" altLang="ja-JP" sz="1600" dirty="0" err="1" smtClean="0"/>
              <a:t>a.ZipCode</a:t>
            </a:r>
            <a:r>
              <a:rPr lang="en-US" altLang="ja-JP" sz="1600" dirty="0" smtClean="0"/>
              <a:t> == "168-0064"</a:t>
            </a:r>
          </a:p>
          <a:p>
            <a:r>
              <a:rPr lang="en-US" altLang="ja-JP" sz="1600" dirty="0" smtClean="0"/>
              <a:t>                   select a;</a:t>
            </a:r>
          </a:p>
          <a:p>
            <a:r>
              <a:rPr lang="ja-JP" altLang="en-US" sz="1600" dirty="0" smtClean="0"/>
              <a:t>　　</a:t>
            </a:r>
            <a:r>
              <a:rPr lang="en-US" altLang="ja-JP" sz="1600" dirty="0" err="1" smtClean="0"/>
              <a:t>foreach</a:t>
            </a:r>
            <a:r>
              <a:rPr lang="en-US" altLang="ja-JP" sz="1600" dirty="0" smtClean="0"/>
              <a:t> (Account </a:t>
            </a:r>
            <a:r>
              <a:rPr lang="en-US" altLang="ja-JP" sz="1600" dirty="0" err="1" smtClean="0"/>
              <a:t>account</a:t>
            </a:r>
            <a:r>
              <a:rPr lang="en-US" altLang="ja-JP" sz="1600" dirty="0" smtClean="0"/>
              <a:t> in accounts)</a:t>
            </a:r>
          </a:p>
          <a:p>
            <a:r>
              <a:rPr lang="ja-JP" altLang="en-US" sz="1600" dirty="0" smtClean="0"/>
              <a:t>    </a:t>
            </a:r>
            <a:r>
              <a:rPr lang="en-US" altLang="ja-JP" sz="1600" dirty="0" smtClean="0"/>
              <a:t>{</a:t>
            </a:r>
          </a:p>
          <a:p>
            <a:r>
              <a:rPr lang="en-US" altLang="ja-JP" sz="1600" dirty="0" smtClean="0"/>
              <a:t>        </a:t>
            </a:r>
            <a:r>
              <a:rPr lang="en-US" altLang="ja-JP" sz="1600" dirty="0" err="1" smtClean="0"/>
              <a:t>Console.WriteLine</a:t>
            </a:r>
            <a:r>
              <a:rPr lang="en-US" altLang="ja-JP" sz="1600" dirty="0" smtClean="0"/>
              <a:t>(</a:t>
            </a:r>
            <a:r>
              <a:rPr lang="en-US" altLang="ja-JP" sz="1600" dirty="0" err="1" smtClean="0"/>
              <a:t>account.Name</a:t>
            </a:r>
            <a:r>
              <a:rPr lang="en-US" altLang="ja-JP" sz="1600" dirty="0" smtClean="0"/>
              <a:t> + "(" + </a:t>
            </a:r>
            <a:r>
              <a:rPr lang="en-US" altLang="ja-JP" sz="1600" dirty="0" err="1" smtClean="0"/>
              <a:t>account.ZipCode</a:t>
            </a:r>
            <a:r>
              <a:rPr lang="en-US" altLang="ja-JP" sz="1600" dirty="0" smtClean="0"/>
              <a:t> + ")");</a:t>
            </a:r>
          </a:p>
          <a:p>
            <a:r>
              <a:rPr lang="ja-JP" altLang="en-US" sz="1600" dirty="0" smtClean="0"/>
              <a:t>    </a:t>
            </a:r>
            <a:r>
              <a:rPr lang="en-US" altLang="ja-JP" sz="1600" dirty="0" smtClean="0"/>
              <a:t>}</a:t>
            </a:r>
          </a:p>
          <a:p>
            <a:r>
              <a:rPr lang="en-US" altLang="ja-JP" sz="1600" dirty="0" smtClean="0"/>
              <a:t>}</a:t>
            </a:r>
          </a:p>
        </p:txBody>
      </p:sp>
    </p:spTree>
  </p:cSld>
  <p:clrMapOvr>
    <a:masterClrMapping/>
  </p:clrMapOvr>
</p:sld>
</file>

<file path=ppt/theme/theme1.xml><?xml version="1.0" encoding="utf-8"?>
<a:theme xmlns:a="http://schemas.openxmlformats.org/drawingml/2006/main" name="スライドマスタO14">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スライドマスタO14</Template>
  <TotalTime>66</TotalTime>
  <Words>1955</Words>
  <Application>Microsoft Office PowerPoint</Application>
  <PresentationFormat>画面に合わせる (4:3)</PresentationFormat>
  <Paragraphs>469</Paragraphs>
  <Slides>37</Slides>
  <Notes>0</Notes>
  <HiddenSlides>0</HiddenSlides>
  <MMClips>0</MMClips>
  <ScaleCrop>false</ScaleCrop>
  <HeadingPairs>
    <vt:vector size="4" baseType="variant">
      <vt:variant>
        <vt:lpstr>テーマ</vt:lpstr>
      </vt:variant>
      <vt:variant>
        <vt:i4>1</vt:i4>
      </vt:variant>
      <vt:variant>
        <vt:lpstr>スライド タイトル</vt:lpstr>
      </vt:variant>
      <vt:variant>
        <vt:i4>37</vt:i4>
      </vt:variant>
    </vt:vector>
  </HeadingPairs>
  <TitlesOfParts>
    <vt:vector size="38" baseType="lpstr">
      <vt:lpstr>スライドマスタO14</vt:lpstr>
      <vt:lpstr>Linq プラットホームベンダー の情熱（を感じる）</vt:lpstr>
      <vt:lpstr>アジェンダ</vt:lpstr>
      <vt:lpstr>はじめに</vt:lpstr>
      <vt:lpstr>Linq概要</vt:lpstr>
      <vt:lpstr>Linq概要</vt:lpstr>
      <vt:lpstr>Linq概要</vt:lpstr>
      <vt:lpstr>Linq概要</vt:lpstr>
      <vt:lpstr>Linq概要</vt:lpstr>
      <vt:lpstr>Linq概要</vt:lpstr>
      <vt:lpstr>Linq概要</vt:lpstr>
      <vt:lpstr>Linq概要</vt:lpstr>
      <vt:lpstr>Linq概要</vt:lpstr>
      <vt:lpstr>C#3.0とLinqの関係</vt:lpstr>
      <vt:lpstr>C#3.0とLinqの関係</vt:lpstr>
      <vt:lpstr>C#3.0とLinqの関係</vt:lpstr>
      <vt:lpstr>C#3.0とLinqの関係</vt:lpstr>
      <vt:lpstr>C#3.0とLinqの関係</vt:lpstr>
      <vt:lpstr>C#3.0とLinqの関係</vt:lpstr>
      <vt:lpstr>C#3.0とLinqの関係</vt:lpstr>
      <vt:lpstr>C#3.0とLinqの関係</vt:lpstr>
      <vt:lpstr>C#3.0とLinqの関係</vt:lpstr>
      <vt:lpstr>C#3.0とLinqの関係</vt:lpstr>
      <vt:lpstr>C#3.0とLinqの関係</vt:lpstr>
      <vt:lpstr>C#3.0とLinqの関係</vt:lpstr>
      <vt:lpstr>C#3.0とLinqの関係</vt:lpstr>
      <vt:lpstr>C#3.0とLinqの関係</vt:lpstr>
      <vt:lpstr>Entity Data Model</vt:lpstr>
      <vt:lpstr>Entity Data Model</vt:lpstr>
      <vt:lpstr>Entity Data Model</vt:lpstr>
      <vt:lpstr>Entity Data Model</vt:lpstr>
      <vt:lpstr>Entity Data Model</vt:lpstr>
      <vt:lpstr>Entity Data Model</vt:lpstr>
      <vt:lpstr>Entity Data Model</vt:lpstr>
      <vt:lpstr>Entity Data Model</vt:lpstr>
      <vt:lpstr>Entity Data Model</vt:lpstr>
      <vt:lpstr>まとめ</vt:lpstr>
      <vt:lpstr>おつかれさまでした</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Linq プラットホームベンダー の情熱（を感じる）</dc:title>
  <dc:creator>児玉宏之</dc:creator>
  <cp:lastModifiedBy>localnaka</cp:lastModifiedBy>
  <cp:revision>7</cp:revision>
  <dcterms:created xsi:type="dcterms:W3CDTF">2007-10-14T04:54:13Z</dcterms:created>
  <dcterms:modified xsi:type="dcterms:W3CDTF">2008-01-07T15:49:51Z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