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265" r:id="rId2"/>
    <p:sldId id="266" r:id="rId3"/>
    <p:sldId id="267" r:id="rId4"/>
    <p:sldId id="268" r:id="rId5"/>
    <p:sldId id="273" r:id="rId6"/>
    <p:sldId id="269" r:id="rId7"/>
    <p:sldId id="274" r:id="rId8"/>
    <p:sldId id="270" r:id="rId9"/>
    <p:sldId id="271" r:id="rId10"/>
    <p:sldId id="272" r:id="rId11"/>
    <p:sldId id="280" r:id="rId12"/>
    <p:sldId id="275" r:id="rId13"/>
    <p:sldId id="276" r:id="rId14"/>
    <p:sldId id="277" r:id="rId15"/>
    <p:sldId id="278" r:id="rId16"/>
    <p:sldId id="279" r:id="rId17"/>
    <p:sldId id="281" r:id="rId18"/>
    <p:sldId id="282" r:id="rId19"/>
    <p:sldId id="283" r:id="rId20"/>
    <p:sldId id="284" r:id="rId21"/>
    <p:sldId id="285" r:id="rId22"/>
    <p:sldId id="286" r:id="rId23"/>
    <p:sldId id="287" r:id="rId24"/>
    <p:sldId id="288" r:id="rId25"/>
    <p:sldId id="289" r:id="rId26"/>
    <p:sldId id="290" r:id="rId27"/>
    <p:sldId id="291" r:id="rId28"/>
    <p:sldId id="293" r:id="rId29"/>
    <p:sldId id="292" r:id="rId30"/>
    <p:sldId id="294" r:id="rId31"/>
    <p:sldId id="295" r:id="rId32"/>
    <p:sldId id="296" r:id="rId33"/>
    <p:sldId id="297" r:id="rId34"/>
    <p:sldId id="299" r:id="rId3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clrMru>
    <a:srgbClr val="FDA1A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217" autoAdjust="0"/>
  </p:normalViewPr>
  <p:slideViewPr>
    <p:cSldViewPr>
      <p:cViewPr>
        <p:scale>
          <a:sx n="100" d="100"/>
          <a:sy n="100" d="100"/>
        </p:scale>
        <p:origin x="-72"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927E6EF-4169-495A-9CD0-9A8622451760}" type="datetimeFigureOut">
              <a:rPr kumimoji="1" lang="ja-JP" altLang="en-US" smtClean="0"/>
              <a:pPr/>
              <a:t>2008/1/30</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3F21F149-8FDE-40C1-8D86-86EE0BD2D2A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2008/1/30</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6</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電子回路など、ハードを使わなくてもよくなった→機械語・アセンブラ</a:t>
            </a:r>
            <a:endParaRPr kumimoji="1" lang="en-US" altLang="ja-JP" dirty="0" smtClean="0"/>
          </a:p>
          <a:p>
            <a:r>
              <a:rPr kumimoji="1" lang="ja-JP" altLang="en-US" dirty="0" smtClean="0"/>
              <a:t>コンピュータにやらせたいことを人間が親しみやすい方法で表現→高級言語</a:t>
            </a:r>
            <a:endParaRPr kumimoji="1" lang="en-US" altLang="ja-JP" dirty="0" smtClean="0"/>
          </a:p>
          <a:p>
            <a:r>
              <a:rPr kumimoji="1" lang="ja-JP" altLang="en-US" dirty="0" smtClean="0"/>
              <a:t>ププログラムをスクラッチから開発するのではなく、あまりの再利用の多さに、メンテナンスしやすい形へ→構造化プログラム</a:t>
            </a:r>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#14</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3200" b="1">
          <a:solidFill>
            <a:schemeClr val="accent2">
              <a:lumMod val="75000"/>
            </a:schemeClr>
          </a:solidFill>
          <a:latin typeface="メイリオ" pitchFamily="50" charset="-128"/>
          <a:ea typeface="メイリオ" pitchFamily="50" charset="-128"/>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メイリオ" pitchFamily="50" charset="-128"/>
          <a:ea typeface="メイリオ"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メイリオ" pitchFamily="50" charset="-128"/>
          <a:ea typeface="メイリオ" pitchFamily="50" charset="-128"/>
        </a:defRPr>
      </a:lvl2pPr>
      <a:lvl3pPr marL="1143000" indent="-228600" algn="l" rtl="0" eaLnBrk="1" fontAlgn="base" hangingPunct="1">
        <a:spcBef>
          <a:spcPct val="20000"/>
        </a:spcBef>
        <a:spcAft>
          <a:spcPct val="0"/>
        </a:spcAft>
        <a:buChar char="•"/>
        <a:defRPr kumimoji="1" sz="2400">
          <a:solidFill>
            <a:schemeClr val="tx1"/>
          </a:solidFill>
          <a:latin typeface="メイリオ" pitchFamily="50" charset="-128"/>
          <a:ea typeface="メイリオ" pitchFamily="50" charset="-128"/>
        </a:defRPr>
      </a:lvl3pPr>
      <a:lvl4pPr marL="16002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defRPr>
      </a:lvl4pPr>
      <a:lvl5pPr marL="20574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kumimoji="1" lang="ja-JP" altLang="en-US" dirty="0" smtClean="0"/>
              <a:t>整理術としてのオブジェクト指向入門</a:t>
            </a:r>
            <a:r>
              <a:rPr kumimoji="1" lang="en-US" altLang="ja-JP" dirty="0" smtClean="0"/>
              <a:t/>
            </a:r>
            <a:br>
              <a:rPr kumimoji="1" lang="en-US" altLang="ja-JP" dirty="0" smtClean="0"/>
            </a:br>
            <a:r>
              <a:rPr lang="ja-JP" altLang="en-US" dirty="0" smtClean="0"/>
              <a:t>その２</a:t>
            </a:r>
            <a:r>
              <a:rPr lang="en-US" altLang="ja-JP" dirty="0" smtClean="0"/>
              <a:t/>
            </a:r>
            <a:br>
              <a:rPr lang="en-US" altLang="ja-JP" dirty="0" smtClean="0"/>
            </a:br>
            <a:r>
              <a:rPr lang="ja-JP" altLang="en-US" sz="2400" dirty="0" smtClean="0">
                <a:solidFill>
                  <a:srgbClr val="C00000"/>
                </a:solidFill>
              </a:rPr>
              <a:t>～どうしてオブジェクト指向なのか？～</a:t>
            </a:r>
            <a:endParaRPr kumimoji="1" lang="ja-JP" altLang="en-US" sz="2400" dirty="0">
              <a:solidFill>
                <a:srgbClr val="C00000"/>
              </a:solidFill>
            </a:endParaRPr>
          </a:p>
        </p:txBody>
      </p:sp>
      <p:sp>
        <p:nvSpPr>
          <p:cNvPr id="5" name="サブタイトル 4"/>
          <p:cNvSpPr>
            <a:spLocks noGrp="1"/>
          </p:cNvSpPr>
          <p:nvPr>
            <p:ph type="subTitle" idx="1"/>
          </p:nvPr>
        </p:nvSpPr>
        <p:spPr>
          <a:xfrm>
            <a:off x="714348" y="3857628"/>
            <a:ext cx="8072494" cy="1752600"/>
          </a:xfrm>
        </p:spPr>
        <p:txBody>
          <a:bodyPr/>
          <a:lstStyle/>
          <a:p>
            <a:r>
              <a:rPr kumimoji="1" lang="ja-JP" altLang="en-US" b="1" dirty="0" smtClean="0"/>
              <a:t>森　博之（ひろえむ）</a:t>
            </a:r>
            <a:endParaRPr kumimoji="1" lang="en-US" altLang="ja-JP" b="1" dirty="0" smtClean="0"/>
          </a:p>
          <a:p>
            <a:r>
              <a:rPr lang="en-US" altLang="ja-JP" sz="2400" dirty="0" smtClean="0"/>
              <a:t>Microsoft MVP for Visual Developer – Visual C#</a:t>
            </a:r>
          </a:p>
          <a:p>
            <a:r>
              <a:rPr lang="en-US" altLang="ja-JP" sz="2400" dirty="0" smtClean="0"/>
              <a:t>-</a:t>
            </a:r>
            <a:r>
              <a:rPr lang="ja-JP" altLang="en-US" sz="2400" dirty="0" smtClean="0"/>
              <a:t>ひろえむの日々是勉強</a:t>
            </a:r>
            <a:r>
              <a:rPr lang="en-US" altLang="ja-JP" sz="2400" dirty="0" smtClean="0"/>
              <a:t>-</a:t>
            </a:r>
            <a:r>
              <a:rPr lang="ja-JP" altLang="en-US" sz="2400" dirty="0" smtClean="0"/>
              <a:t> </a:t>
            </a:r>
            <a:endParaRPr lang="en-US" altLang="ja-JP" sz="2400" dirty="0" smtClean="0"/>
          </a:p>
          <a:p>
            <a:r>
              <a:rPr lang="en-US" altLang="ja-JP" sz="2000" dirty="0" smtClean="0"/>
              <a:t>http://blogs.wankuma.com/hirom/</a:t>
            </a:r>
            <a:endParaRPr kumimoji="1" lang="ja-JP" alt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高級言語で問題が！？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高級言語で表現してもわかりづらい！</a:t>
            </a:r>
            <a:endParaRPr kumimoji="1" lang="en-US" altLang="ja-JP" dirty="0" smtClean="0"/>
          </a:p>
          <a:p>
            <a:pPr>
              <a:buNone/>
            </a:pPr>
            <a:r>
              <a:rPr kumimoji="1" lang="ja-JP" altLang="en-US" dirty="0" smtClean="0"/>
              <a:t>→機械語にくらべればわかりやすいはず</a:t>
            </a:r>
            <a:r>
              <a:rPr lang="ja-JP" altLang="en-US" dirty="0" smtClean="0"/>
              <a:t>　　</a:t>
            </a:r>
            <a:r>
              <a:rPr kumimoji="1" lang="ja-JP" altLang="en-US" dirty="0" smtClean="0"/>
              <a:t>なのに・・・。</a:t>
            </a:r>
            <a:endParaRPr kumimoji="1" lang="en-US" altLang="ja-JP" dirty="0" smtClean="0"/>
          </a:p>
          <a:p>
            <a:pPr>
              <a:buNone/>
            </a:pPr>
            <a:endParaRPr lang="en-US" altLang="ja-JP" dirty="0" smtClean="0"/>
          </a:p>
          <a:p>
            <a:r>
              <a:rPr lang="ja-JP" altLang="en-US" dirty="0" smtClean="0"/>
              <a:t>プログラムが複雑になってきた！！</a:t>
            </a:r>
            <a:endParaRPr lang="en-US" altLang="ja-JP" dirty="0" smtClean="0"/>
          </a:p>
          <a:p>
            <a:pPr>
              <a:buNone/>
            </a:pPr>
            <a:r>
              <a:rPr lang="ja-JP" altLang="en-US" dirty="0" smtClean="0"/>
              <a:t>→いわゆる</a:t>
            </a:r>
            <a:r>
              <a:rPr lang="en-US" altLang="ja-JP" dirty="0" err="1" smtClean="0"/>
              <a:t>goto</a:t>
            </a:r>
            <a:r>
              <a:rPr lang="ja-JP" altLang="en-US" dirty="0" smtClean="0"/>
              <a:t>を使って、構造が複雑に！</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複雑になったプログラム</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sz="2400" dirty="0" smtClean="0"/>
              <a:t>10 PRINT “W”</a:t>
            </a:r>
          </a:p>
          <a:p>
            <a:pPr>
              <a:buNone/>
            </a:pPr>
            <a:r>
              <a:rPr lang="en-US" altLang="ja-JP" sz="2400" dirty="0" smtClean="0"/>
              <a:t>13 I = 0</a:t>
            </a:r>
            <a:endParaRPr kumimoji="1" lang="en-US" altLang="ja-JP" sz="2400" dirty="0" smtClean="0"/>
          </a:p>
          <a:p>
            <a:pPr>
              <a:buNone/>
            </a:pPr>
            <a:r>
              <a:rPr lang="en-US" altLang="ja-JP" sz="2400" dirty="0" smtClean="0"/>
              <a:t>15 GOTO 40</a:t>
            </a:r>
          </a:p>
          <a:p>
            <a:pPr>
              <a:buNone/>
            </a:pPr>
            <a:r>
              <a:rPr lang="en-US" altLang="ja-JP" sz="2400" dirty="0" smtClean="0"/>
              <a:t>20 PRINT “N”</a:t>
            </a:r>
          </a:p>
          <a:p>
            <a:pPr>
              <a:buNone/>
            </a:pPr>
            <a:r>
              <a:rPr lang="en-US" altLang="ja-JP" sz="2400" dirty="0" smtClean="0"/>
              <a:t>25 I = 1</a:t>
            </a:r>
          </a:p>
          <a:p>
            <a:pPr>
              <a:buNone/>
            </a:pPr>
            <a:r>
              <a:rPr lang="en-US" altLang="ja-JP" sz="2400" dirty="0" smtClean="0"/>
              <a:t>25 PRINT “K”</a:t>
            </a:r>
          </a:p>
          <a:p>
            <a:pPr>
              <a:buNone/>
            </a:pPr>
            <a:r>
              <a:rPr lang="en-US" altLang="ja-JP" sz="2400" dirty="0" smtClean="0"/>
              <a:t>30 PRINT “U”</a:t>
            </a:r>
          </a:p>
          <a:p>
            <a:pPr>
              <a:buNone/>
            </a:pPr>
            <a:r>
              <a:rPr lang="en-US" altLang="ja-JP" sz="2400" dirty="0" smtClean="0"/>
              <a:t>35 PRINT “M”</a:t>
            </a:r>
          </a:p>
          <a:p>
            <a:pPr>
              <a:buNone/>
            </a:pPr>
            <a:r>
              <a:rPr kumimoji="1" lang="en-US" altLang="ja-JP" sz="2400" dirty="0" smtClean="0"/>
              <a:t>40 PRINT “A”</a:t>
            </a:r>
          </a:p>
          <a:p>
            <a:pPr>
              <a:buNone/>
            </a:pPr>
            <a:r>
              <a:rPr lang="en-US" altLang="ja-JP" sz="2400" dirty="0" smtClean="0"/>
              <a:t>45 IF I = 0 THEN GOTO 25 ELSE GOTO 50</a:t>
            </a:r>
          </a:p>
          <a:p>
            <a:pPr>
              <a:buNone/>
            </a:pPr>
            <a:r>
              <a:rPr lang="en-US" altLang="ja-JP" sz="2400" dirty="0" smtClean="0"/>
              <a:t>50 END</a:t>
            </a:r>
            <a:endParaRPr kumimoji="1" lang="en-US" altLang="ja-JP" sz="2400"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構造化プログラミングの登場</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プログラムを複雑化しているのは</a:t>
            </a:r>
            <a:endParaRPr kumimoji="1" lang="en-US" altLang="ja-JP" dirty="0" smtClean="0"/>
          </a:p>
          <a:p>
            <a:pPr algn="ctr">
              <a:buNone/>
            </a:pPr>
            <a:r>
              <a:rPr lang="ja-JP" altLang="en-US" dirty="0" smtClean="0">
                <a:solidFill>
                  <a:srgbClr val="FF0000"/>
                </a:solidFill>
              </a:rPr>
              <a:t>ＧＯＴＯ命令！！！</a:t>
            </a:r>
            <a:endParaRPr lang="en-US" altLang="ja-JP" dirty="0" smtClean="0">
              <a:solidFill>
                <a:srgbClr val="FF0000"/>
              </a:solidFill>
            </a:endParaRPr>
          </a:p>
          <a:p>
            <a:pPr algn="ctr">
              <a:buNone/>
            </a:pPr>
            <a:r>
              <a:rPr lang="ja-JP" altLang="en-US" dirty="0" smtClean="0"/>
              <a:t>いわゆるスパゲッティプログラム</a:t>
            </a:r>
            <a:endParaRPr lang="en-US" altLang="ja-JP" dirty="0" smtClean="0"/>
          </a:p>
          <a:p>
            <a:pPr>
              <a:buNone/>
            </a:pPr>
            <a:r>
              <a:rPr lang="ja-JP" altLang="en-US" dirty="0" smtClean="0"/>
              <a:t>→これらのコードは</a:t>
            </a:r>
            <a:endParaRPr lang="en-US" altLang="ja-JP" dirty="0" smtClean="0"/>
          </a:p>
          <a:p>
            <a:pPr>
              <a:buNone/>
            </a:pPr>
            <a:endParaRPr lang="en-US" altLang="ja-JP" dirty="0" smtClean="0"/>
          </a:p>
          <a:p>
            <a:pPr>
              <a:buNone/>
            </a:pPr>
            <a:r>
              <a:rPr lang="ja-JP" altLang="en-US" dirty="0" smtClean="0"/>
              <a:t>　　順次進行・条件分岐・繰り返し</a:t>
            </a:r>
            <a:endParaRPr lang="en-US" altLang="ja-JP" dirty="0" smtClean="0"/>
          </a:p>
          <a:p>
            <a:pPr algn="ctr">
              <a:buNone/>
            </a:pPr>
            <a:r>
              <a:rPr lang="en-US" altLang="ja-JP" sz="2400" dirty="0" smtClean="0"/>
              <a:t>(</a:t>
            </a:r>
            <a:r>
              <a:rPr lang="ja-JP" altLang="en-US" sz="2400" dirty="0" smtClean="0"/>
              <a:t>基本３構造</a:t>
            </a:r>
            <a:r>
              <a:rPr lang="en-US" altLang="ja-JP" sz="2400" dirty="0" smtClean="0"/>
              <a:t>)</a:t>
            </a:r>
          </a:p>
          <a:p>
            <a:pPr algn="ctr">
              <a:buNone/>
            </a:pPr>
            <a:endParaRPr lang="en-US" altLang="ja-JP" sz="2400" dirty="0" smtClean="0"/>
          </a:p>
          <a:p>
            <a:pPr>
              <a:buNone/>
            </a:pPr>
            <a:r>
              <a:rPr lang="ja-JP" altLang="en-US" dirty="0" smtClean="0"/>
              <a:t>　の３つの構造で表現できる。</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blinds(horizontal)">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1" presetClass="entr" presetSubtype="0" fill="hold" nodeType="clickEffect">
                                  <p:stCondLst>
                                    <p:cond delay="0"/>
                                  </p:stCondLst>
                                  <p:iterate type="lt">
                                    <p:tmPct val="10000"/>
                                  </p:iterate>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3">
                                            <p:txEl>
                                              <p:pRg st="5" end="5"/>
                                            </p:txEl>
                                          </p:spTgt>
                                        </p:tgtEl>
                                      </p:cBhvr>
                                    </p:animEffect>
                                  </p:childTnLst>
                                </p:cTn>
                              </p:par>
                              <p:par>
                                <p:cTn id="40" presetID="41" presetClass="entr" presetSubtype="0" fill="hold" nodeType="withEffect">
                                  <p:stCondLst>
                                    <p:cond delay="0"/>
                                  </p:stCondLst>
                                  <p:iterate type="lt">
                                    <p:tmPct val="10000"/>
                                  </p:iterate>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順次進行</a:t>
            </a:r>
            <a:endParaRPr kumimoji="1" lang="ja-JP" altLang="en-US" dirty="0"/>
          </a:p>
        </p:txBody>
      </p:sp>
      <p:sp>
        <p:nvSpPr>
          <p:cNvPr id="3" name="コンテンツ プレースホルダ 2"/>
          <p:cNvSpPr>
            <a:spLocks noGrp="1"/>
          </p:cNvSpPr>
          <p:nvPr>
            <p:ph idx="1"/>
          </p:nvPr>
        </p:nvSpPr>
        <p:spPr>
          <a:xfrm>
            <a:off x="428596" y="1000108"/>
            <a:ext cx="8229600" cy="5073650"/>
          </a:xfrm>
        </p:spPr>
        <p:txBody>
          <a:bodyPr/>
          <a:lstStyle/>
          <a:p>
            <a:pPr>
              <a:buNone/>
            </a:pPr>
            <a:r>
              <a:rPr kumimoji="1" lang="en-US" altLang="ja-JP" dirty="0" smtClean="0">
                <a:solidFill>
                  <a:srgbClr val="FF0000"/>
                </a:solidFill>
              </a:rPr>
              <a:t>C#</a:t>
            </a:r>
          </a:p>
          <a:p>
            <a:pPr>
              <a:buNone/>
            </a:pPr>
            <a:r>
              <a:rPr lang="en-US" altLang="ja-JP" sz="2800" dirty="0" smtClean="0"/>
              <a:t>void main()</a:t>
            </a:r>
          </a:p>
          <a:p>
            <a:pPr>
              <a:buNone/>
            </a:pPr>
            <a:r>
              <a:rPr kumimoji="1" lang="en-US" altLang="ja-JP" sz="2800" dirty="0" smtClean="0"/>
              <a:t>{</a:t>
            </a:r>
          </a:p>
          <a:p>
            <a:pPr>
              <a:buNone/>
            </a:pPr>
            <a:r>
              <a:rPr lang="en-US" altLang="ja-JP" sz="2800" dirty="0" smtClean="0"/>
              <a:t>     </a:t>
            </a:r>
            <a:r>
              <a:rPr lang="en-US" altLang="ja-JP" sz="2800" dirty="0" err="1" smtClean="0"/>
              <a:t>ProcA</a:t>
            </a:r>
            <a:r>
              <a:rPr lang="en-US" altLang="ja-JP" sz="2800" dirty="0" smtClean="0"/>
              <a:t>();</a:t>
            </a:r>
          </a:p>
          <a:p>
            <a:pPr>
              <a:buNone/>
            </a:pPr>
            <a:r>
              <a:rPr kumimoji="1" lang="en-US" altLang="ja-JP" sz="2800" dirty="0" smtClean="0"/>
              <a:t>     </a:t>
            </a:r>
            <a:r>
              <a:rPr kumimoji="1" lang="en-US" altLang="ja-JP" sz="2800" dirty="0" err="1" smtClean="0"/>
              <a:t>ProcB</a:t>
            </a:r>
            <a:r>
              <a:rPr kumimoji="1" lang="en-US" altLang="ja-JP" sz="2800" dirty="0" smtClean="0"/>
              <a:t>();</a:t>
            </a:r>
          </a:p>
          <a:p>
            <a:pPr>
              <a:buNone/>
            </a:pPr>
            <a:r>
              <a:rPr lang="en-US" altLang="ja-JP" sz="2800" dirty="0" smtClean="0"/>
              <a:t>     </a:t>
            </a:r>
            <a:r>
              <a:rPr lang="en-US" altLang="ja-JP" sz="2800" dirty="0" err="1" smtClean="0"/>
              <a:t>ProcC</a:t>
            </a:r>
            <a:r>
              <a:rPr lang="en-US" altLang="ja-JP" sz="2800" dirty="0" smtClean="0"/>
              <a:t>();</a:t>
            </a:r>
          </a:p>
          <a:p>
            <a:pPr>
              <a:buNone/>
            </a:pPr>
            <a:r>
              <a:rPr kumimoji="1" lang="en-US" altLang="ja-JP" sz="2800" dirty="0" smtClean="0"/>
              <a:t>}</a:t>
            </a:r>
            <a:endParaRPr kumimoji="1" lang="ja-JP" altLang="en-US" sz="2800" dirty="0"/>
          </a:p>
        </p:txBody>
      </p:sp>
      <p:grpSp>
        <p:nvGrpSpPr>
          <p:cNvPr id="18" name="グループ化 17"/>
          <p:cNvGrpSpPr/>
          <p:nvPr/>
        </p:nvGrpSpPr>
        <p:grpSpPr>
          <a:xfrm>
            <a:off x="4929190" y="1285860"/>
            <a:ext cx="2428892" cy="3142478"/>
            <a:chOff x="4643438" y="1429530"/>
            <a:chExt cx="2428892" cy="3142478"/>
          </a:xfrm>
        </p:grpSpPr>
        <p:sp>
          <p:nvSpPr>
            <p:cNvPr id="4" name="フローチャート: 処理 3"/>
            <p:cNvSpPr/>
            <p:nvPr/>
          </p:nvSpPr>
          <p:spPr>
            <a:xfrm>
              <a:off x="4643438" y="1857364"/>
              <a:ext cx="2428892" cy="500066"/>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ProcA</a:t>
              </a:r>
              <a:r>
                <a:rPr kumimoji="1" lang="en-US" altLang="ja-JP" dirty="0" smtClean="0"/>
                <a:t>()</a:t>
              </a:r>
              <a:endParaRPr kumimoji="1" lang="ja-JP" altLang="en-US" dirty="0"/>
            </a:p>
          </p:txBody>
        </p:sp>
        <p:sp>
          <p:nvSpPr>
            <p:cNvPr id="7" name="フローチャート: 処理 6"/>
            <p:cNvSpPr/>
            <p:nvPr/>
          </p:nvSpPr>
          <p:spPr>
            <a:xfrm>
              <a:off x="4643438" y="2786058"/>
              <a:ext cx="2428892" cy="428628"/>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ProcB</a:t>
              </a:r>
              <a:r>
                <a:rPr kumimoji="1" lang="en-US" altLang="ja-JP" dirty="0" smtClean="0"/>
                <a:t>()</a:t>
              </a:r>
              <a:endParaRPr kumimoji="1" lang="ja-JP" altLang="en-US" dirty="0"/>
            </a:p>
          </p:txBody>
        </p:sp>
        <p:sp>
          <p:nvSpPr>
            <p:cNvPr id="9" name="フローチャート: 処理 8"/>
            <p:cNvSpPr/>
            <p:nvPr/>
          </p:nvSpPr>
          <p:spPr>
            <a:xfrm>
              <a:off x="4643438" y="3643314"/>
              <a:ext cx="2428892" cy="500066"/>
            </a:xfrm>
            <a:prstGeom prst="flowChartProcess">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ProcC</a:t>
              </a:r>
              <a:r>
                <a:rPr kumimoji="1" lang="en-US" altLang="ja-JP" dirty="0" smtClean="0"/>
                <a:t>()</a:t>
              </a:r>
              <a:endParaRPr kumimoji="1" lang="ja-JP" altLang="en-US" dirty="0"/>
            </a:p>
          </p:txBody>
        </p:sp>
        <p:cxnSp>
          <p:nvCxnSpPr>
            <p:cNvPr id="11" name="直線矢印コネクタ 10"/>
            <p:cNvCxnSpPr>
              <a:endCxn id="4" idx="0"/>
            </p:cNvCxnSpPr>
            <p:nvPr/>
          </p:nvCxnSpPr>
          <p:spPr>
            <a:xfrm rot="5400000">
              <a:off x="5644364" y="1643050"/>
              <a:ext cx="427834" cy="794"/>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5400000">
              <a:off x="5644364" y="2570950"/>
              <a:ext cx="428628"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rot="5400000">
              <a:off x="5644364" y="3428206"/>
              <a:ext cx="428628"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5400000">
              <a:off x="5644364" y="4356900"/>
              <a:ext cx="428628"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条件分岐</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solidFill>
                  <a:srgbClr val="FF0000"/>
                </a:solidFill>
              </a:rPr>
              <a:t>C#</a:t>
            </a:r>
          </a:p>
          <a:p>
            <a:pPr>
              <a:buNone/>
            </a:pPr>
            <a:r>
              <a:rPr lang="en-US" altLang="ja-JP" sz="2800" dirty="0" smtClean="0"/>
              <a:t>void main()</a:t>
            </a:r>
          </a:p>
          <a:p>
            <a:pPr>
              <a:buNone/>
            </a:pPr>
            <a:r>
              <a:rPr kumimoji="1" lang="en-US" altLang="ja-JP" sz="2800" dirty="0" smtClean="0"/>
              <a:t>{</a:t>
            </a:r>
          </a:p>
          <a:p>
            <a:pPr>
              <a:buNone/>
            </a:pPr>
            <a:r>
              <a:rPr kumimoji="1" lang="en-US" altLang="ja-JP" sz="2800" dirty="0" smtClean="0"/>
              <a:t>     if(</a:t>
            </a:r>
            <a:r>
              <a:rPr kumimoji="1" lang="ja-JP" altLang="en-US" sz="2800" dirty="0" smtClean="0"/>
              <a:t>条件</a:t>
            </a:r>
            <a:r>
              <a:rPr kumimoji="1" lang="en-US" altLang="ja-JP" sz="2800" dirty="0" smtClean="0"/>
              <a:t>) {</a:t>
            </a:r>
          </a:p>
          <a:p>
            <a:pPr>
              <a:buNone/>
            </a:pPr>
            <a:r>
              <a:rPr lang="en-US" altLang="ja-JP" sz="2800" dirty="0" smtClean="0"/>
              <a:t>        </a:t>
            </a:r>
            <a:r>
              <a:rPr lang="en-US" altLang="ja-JP" sz="2800" dirty="0" err="1" smtClean="0"/>
              <a:t>ProcA</a:t>
            </a:r>
            <a:r>
              <a:rPr lang="en-US" altLang="ja-JP" sz="2800" dirty="0" smtClean="0"/>
              <a:t>();</a:t>
            </a:r>
          </a:p>
          <a:p>
            <a:pPr>
              <a:buNone/>
            </a:pPr>
            <a:r>
              <a:rPr lang="en-US" altLang="ja-JP" sz="2800" dirty="0" smtClean="0"/>
              <a:t>     }</a:t>
            </a:r>
          </a:p>
          <a:p>
            <a:pPr>
              <a:buNone/>
            </a:pPr>
            <a:r>
              <a:rPr lang="en-US" altLang="ja-JP" sz="2800" dirty="0" smtClean="0"/>
              <a:t>     else {</a:t>
            </a:r>
          </a:p>
          <a:p>
            <a:pPr>
              <a:buNone/>
            </a:pPr>
            <a:r>
              <a:rPr kumimoji="1" lang="en-US" altLang="ja-JP" sz="2800" dirty="0" smtClean="0"/>
              <a:t>          </a:t>
            </a:r>
            <a:r>
              <a:rPr kumimoji="1" lang="en-US" altLang="ja-JP" sz="2800" dirty="0" err="1" smtClean="0"/>
              <a:t>ProcB</a:t>
            </a:r>
            <a:r>
              <a:rPr kumimoji="1" lang="en-US" altLang="ja-JP" sz="2800" dirty="0" smtClean="0"/>
              <a:t>();</a:t>
            </a:r>
          </a:p>
          <a:p>
            <a:pPr>
              <a:buNone/>
            </a:pPr>
            <a:r>
              <a:rPr lang="en-US" altLang="ja-JP" sz="2800" dirty="0" smtClean="0"/>
              <a:t>     }</a:t>
            </a:r>
          </a:p>
          <a:p>
            <a:pPr>
              <a:buNone/>
            </a:pPr>
            <a:r>
              <a:rPr kumimoji="1" lang="en-US" altLang="ja-JP" sz="2800" dirty="0" smtClean="0"/>
              <a:t>}</a:t>
            </a:r>
            <a:endParaRPr kumimoji="1" lang="ja-JP" altLang="en-US" sz="2800" dirty="0"/>
          </a:p>
        </p:txBody>
      </p:sp>
      <p:grpSp>
        <p:nvGrpSpPr>
          <p:cNvPr id="29" name="グループ化 28"/>
          <p:cNvGrpSpPr/>
          <p:nvPr/>
        </p:nvGrpSpPr>
        <p:grpSpPr>
          <a:xfrm>
            <a:off x="3857620" y="1643050"/>
            <a:ext cx="3929090" cy="3500462"/>
            <a:chOff x="3857620" y="1142984"/>
            <a:chExt cx="3929090" cy="3500462"/>
          </a:xfrm>
        </p:grpSpPr>
        <p:sp>
          <p:nvSpPr>
            <p:cNvPr id="4" name="フローチャート: 処理 3"/>
            <p:cNvSpPr/>
            <p:nvPr/>
          </p:nvSpPr>
          <p:spPr>
            <a:xfrm>
              <a:off x="4071934" y="2928934"/>
              <a:ext cx="1714512" cy="500066"/>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ProcA</a:t>
              </a:r>
              <a:r>
                <a:rPr kumimoji="1" lang="en-US" altLang="ja-JP" dirty="0" smtClean="0"/>
                <a:t>()</a:t>
              </a:r>
              <a:endParaRPr kumimoji="1" lang="ja-JP" altLang="en-US" dirty="0"/>
            </a:p>
          </p:txBody>
        </p:sp>
        <p:sp>
          <p:nvSpPr>
            <p:cNvPr id="7" name="フローチャート: 処理 6"/>
            <p:cNvSpPr/>
            <p:nvPr/>
          </p:nvSpPr>
          <p:spPr>
            <a:xfrm>
              <a:off x="6286512" y="2928934"/>
              <a:ext cx="1500198" cy="428628"/>
            </a:xfrm>
            <a:prstGeom prst="flowChartProcess">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ProcB</a:t>
              </a:r>
              <a:r>
                <a:rPr kumimoji="1" lang="en-US" altLang="ja-JP" dirty="0" smtClean="0"/>
                <a:t>()</a:t>
              </a:r>
              <a:endParaRPr kumimoji="1" lang="ja-JP" altLang="en-US" dirty="0"/>
            </a:p>
          </p:txBody>
        </p:sp>
        <p:cxnSp>
          <p:nvCxnSpPr>
            <p:cNvPr id="11" name="直線矢印コネクタ 10"/>
            <p:cNvCxnSpPr/>
            <p:nvPr/>
          </p:nvCxnSpPr>
          <p:spPr>
            <a:xfrm rot="5400000">
              <a:off x="4715670" y="1356504"/>
              <a:ext cx="427834" cy="794"/>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5400000">
              <a:off x="4715670" y="2713826"/>
              <a:ext cx="428628"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5400000">
              <a:off x="4322761" y="4035429"/>
              <a:ext cx="1214446"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フローチャート : 判断 13"/>
            <p:cNvSpPr/>
            <p:nvPr/>
          </p:nvSpPr>
          <p:spPr>
            <a:xfrm>
              <a:off x="3857620" y="1571612"/>
              <a:ext cx="2143140" cy="928694"/>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条件</a:t>
              </a:r>
              <a:endParaRPr kumimoji="1" lang="ja-JP" altLang="en-US" dirty="0"/>
            </a:p>
          </p:txBody>
        </p:sp>
        <p:cxnSp>
          <p:nvCxnSpPr>
            <p:cNvPr id="19" name="図形 18"/>
            <p:cNvCxnSpPr>
              <a:stCxn id="14" idx="3"/>
              <a:endCxn id="7" idx="0"/>
            </p:cNvCxnSpPr>
            <p:nvPr/>
          </p:nvCxnSpPr>
          <p:spPr>
            <a:xfrm>
              <a:off x="6000760" y="2035959"/>
              <a:ext cx="1035851" cy="892975"/>
            </a:xfrm>
            <a:prstGeom prst="bentConnector2">
              <a:avLst/>
            </a:prstGeom>
            <a:ln w="603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図形 25"/>
            <p:cNvCxnSpPr>
              <a:stCxn id="7" idx="2"/>
            </p:cNvCxnSpPr>
            <p:nvPr/>
          </p:nvCxnSpPr>
          <p:spPr>
            <a:xfrm rot="5400000">
              <a:off x="5697149" y="2589604"/>
              <a:ext cx="571504" cy="2107421"/>
            </a:xfrm>
            <a:prstGeom prst="bentConnector2">
              <a:avLst/>
            </a:prstGeom>
            <a:ln w="603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5786446" y="1500174"/>
              <a:ext cx="714380" cy="369332"/>
            </a:xfrm>
            <a:prstGeom prst="rect">
              <a:avLst/>
            </a:prstGeom>
            <a:noFill/>
          </p:spPr>
          <p:txBody>
            <a:bodyPr wrap="square" rtlCol="0">
              <a:spAutoFit/>
            </a:bodyPr>
            <a:lstStyle/>
            <a:p>
              <a:r>
                <a:rPr kumimoji="1" lang="ja-JP" altLang="en-US" dirty="0" smtClean="0"/>
                <a:t>偽</a:t>
              </a:r>
              <a:endParaRPr kumimoji="1" lang="ja-JP" altLang="en-US" dirty="0"/>
            </a:p>
          </p:txBody>
        </p:sp>
        <p:sp>
          <p:nvSpPr>
            <p:cNvPr id="28" name="テキスト ボックス 27"/>
            <p:cNvSpPr txBox="1"/>
            <p:nvPr/>
          </p:nvSpPr>
          <p:spPr>
            <a:xfrm>
              <a:off x="5072066" y="2500306"/>
              <a:ext cx="714380" cy="369332"/>
            </a:xfrm>
            <a:prstGeom prst="rect">
              <a:avLst/>
            </a:prstGeom>
            <a:noFill/>
          </p:spPr>
          <p:txBody>
            <a:bodyPr wrap="square" rtlCol="0">
              <a:spAutoFit/>
            </a:bodyPr>
            <a:lstStyle/>
            <a:p>
              <a:r>
                <a:rPr kumimoji="1" lang="ja-JP" altLang="en-US" dirty="0" smtClean="0"/>
                <a:t>真</a:t>
              </a:r>
              <a:endParaRPr kumimoji="1" lang="ja-JP" altLang="en-US" dirty="0"/>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繰り返し</a:t>
            </a:r>
            <a:endParaRPr kumimoji="1" lang="ja-JP" altLang="en-US" dirty="0"/>
          </a:p>
        </p:txBody>
      </p:sp>
      <p:sp>
        <p:nvSpPr>
          <p:cNvPr id="3" name="コンテンツ プレースホルダ 2"/>
          <p:cNvSpPr>
            <a:spLocks noGrp="1"/>
          </p:cNvSpPr>
          <p:nvPr>
            <p:ph idx="1"/>
          </p:nvPr>
        </p:nvSpPr>
        <p:spPr/>
        <p:txBody>
          <a:bodyPr/>
          <a:lstStyle/>
          <a:p>
            <a:pPr>
              <a:buNone/>
            </a:pPr>
            <a:r>
              <a:rPr kumimoji="1" lang="en-US" altLang="ja-JP" dirty="0" smtClean="0">
                <a:solidFill>
                  <a:srgbClr val="FF0000"/>
                </a:solidFill>
              </a:rPr>
              <a:t>C#</a:t>
            </a:r>
          </a:p>
          <a:p>
            <a:pPr>
              <a:buNone/>
            </a:pPr>
            <a:r>
              <a:rPr lang="en-US" altLang="ja-JP" sz="2800" dirty="0" smtClean="0"/>
              <a:t>void main()</a:t>
            </a:r>
          </a:p>
          <a:p>
            <a:pPr>
              <a:buNone/>
            </a:pPr>
            <a:r>
              <a:rPr kumimoji="1" lang="en-US" altLang="ja-JP" sz="2800" dirty="0" smtClean="0"/>
              <a:t>{</a:t>
            </a:r>
          </a:p>
          <a:p>
            <a:pPr>
              <a:buNone/>
            </a:pPr>
            <a:r>
              <a:rPr kumimoji="1" lang="en-US" altLang="ja-JP" sz="2800" dirty="0" smtClean="0"/>
              <a:t>     do {</a:t>
            </a:r>
          </a:p>
          <a:p>
            <a:pPr>
              <a:buNone/>
            </a:pPr>
            <a:r>
              <a:rPr lang="en-US" altLang="ja-JP" sz="2800" dirty="0" smtClean="0"/>
              <a:t>        </a:t>
            </a:r>
            <a:r>
              <a:rPr lang="en-US" altLang="ja-JP" sz="2800" dirty="0" err="1" smtClean="0"/>
              <a:t>ProcA</a:t>
            </a:r>
            <a:r>
              <a:rPr lang="en-US" altLang="ja-JP" sz="2800" dirty="0" smtClean="0"/>
              <a:t>();</a:t>
            </a:r>
          </a:p>
          <a:p>
            <a:pPr>
              <a:buNone/>
            </a:pPr>
            <a:r>
              <a:rPr lang="en-US" altLang="ja-JP" sz="2800" dirty="0" smtClean="0"/>
              <a:t>     } while(</a:t>
            </a:r>
            <a:r>
              <a:rPr lang="ja-JP" altLang="en-US" sz="2800" dirty="0" smtClean="0"/>
              <a:t>条件</a:t>
            </a:r>
            <a:r>
              <a:rPr lang="en-US" altLang="ja-JP" sz="2800" dirty="0" smtClean="0"/>
              <a:t>);</a:t>
            </a:r>
          </a:p>
          <a:p>
            <a:pPr>
              <a:buNone/>
            </a:pPr>
            <a:r>
              <a:rPr kumimoji="1" lang="en-US" altLang="ja-JP" sz="2800" dirty="0" smtClean="0"/>
              <a:t>}</a:t>
            </a:r>
            <a:endParaRPr kumimoji="1" lang="ja-JP" altLang="en-US" sz="2800" dirty="0"/>
          </a:p>
        </p:txBody>
      </p:sp>
      <p:grpSp>
        <p:nvGrpSpPr>
          <p:cNvPr id="23" name="グループ化 22"/>
          <p:cNvGrpSpPr/>
          <p:nvPr/>
        </p:nvGrpSpPr>
        <p:grpSpPr>
          <a:xfrm>
            <a:off x="4786314" y="1571612"/>
            <a:ext cx="2714644" cy="3500462"/>
            <a:chOff x="3643306" y="1285860"/>
            <a:chExt cx="2714644" cy="3500462"/>
          </a:xfrm>
        </p:grpSpPr>
        <p:sp>
          <p:nvSpPr>
            <p:cNvPr id="4" name="フローチャート: 処理 3"/>
            <p:cNvSpPr/>
            <p:nvPr/>
          </p:nvSpPr>
          <p:spPr>
            <a:xfrm>
              <a:off x="3857620" y="2500306"/>
              <a:ext cx="1714512" cy="500066"/>
            </a:xfrm>
            <a:prstGeom prst="flowChart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smtClean="0"/>
                <a:t>ProcA</a:t>
              </a:r>
              <a:r>
                <a:rPr kumimoji="1" lang="en-US" altLang="ja-JP" dirty="0" smtClean="0"/>
                <a:t>()</a:t>
              </a:r>
              <a:endParaRPr kumimoji="1" lang="ja-JP" altLang="en-US" dirty="0"/>
            </a:p>
          </p:txBody>
        </p:sp>
        <p:cxnSp>
          <p:nvCxnSpPr>
            <p:cNvPr id="11" name="直線矢印コネクタ 10"/>
            <p:cNvCxnSpPr/>
            <p:nvPr/>
          </p:nvCxnSpPr>
          <p:spPr>
            <a:xfrm rot="5400000">
              <a:off x="4501356" y="3213892"/>
              <a:ext cx="427834" cy="794"/>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5400000">
              <a:off x="4501356" y="4571214"/>
              <a:ext cx="428628"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rot="5400000">
              <a:off x="4108447" y="1892289"/>
              <a:ext cx="1214446" cy="1588"/>
            </a:xfrm>
            <a:prstGeom prst="straightConnector1">
              <a:avLst/>
            </a:prstGeom>
            <a:ln w="603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フローチャート : 判断 13"/>
            <p:cNvSpPr/>
            <p:nvPr/>
          </p:nvSpPr>
          <p:spPr>
            <a:xfrm>
              <a:off x="3643306" y="3429000"/>
              <a:ext cx="2143140" cy="928694"/>
            </a:xfrm>
            <a:prstGeom prst="flowChartDecision">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条件</a:t>
              </a:r>
              <a:endParaRPr kumimoji="1" lang="ja-JP" altLang="en-US" dirty="0"/>
            </a:p>
          </p:txBody>
        </p:sp>
        <p:cxnSp>
          <p:nvCxnSpPr>
            <p:cNvPr id="19" name="図形 18"/>
            <p:cNvCxnSpPr>
              <a:stCxn id="14" idx="3"/>
            </p:cNvCxnSpPr>
            <p:nvPr/>
          </p:nvCxnSpPr>
          <p:spPr>
            <a:xfrm flipH="1" flipV="1">
              <a:off x="4714876" y="1785926"/>
              <a:ext cx="1071570" cy="2107421"/>
            </a:xfrm>
            <a:prstGeom prst="bentConnector4">
              <a:avLst>
                <a:gd name="adj1" fmla="val -60444"/>
                <a:gd name="adj2" fmla="val 99887"/>
              </a:avLst>
            </a:prstGeom>
            <a:ln w="603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929190" y="4357694"/>
              <a:ext cx="714380" cy="369332"/>
            </a:xfrm>
            <a:prstGeom prst="rect">
              <a:avLst/>
            </a:prstGeom>
            <a:noFill/>
          </p:spPr>
          <p:txBody>
            <a:bodyPr wrap="square" rtlCol="0">
              <a:spAutoFit/>
            </a:bodyPr>
            <a:lstStyle/>
            <a:p>
              <a:r>
                <a:rPr kumimoji="1" lang="ja-JP" altLang="en-US" dirty="0" smtClean="0"/>
                <a:t>偽</a:t>
              </a:r>
              <a:endParaRPr kumimoji="1" lang="ja-JP" altLang="en-US" dirty="0"/>
            </a:p>
          </p:txBody>
        </p:sp>
        <p:sp>
          <p:nvSpPr>
            <p:cNvPr id="28" name="テキスト ボックス 27"/>
            <p:cNvSpPr txBox="1"/>
            <p:nvPr/>
          </p:nvSpPr>
          <p:spPr>
            <a:xfrm>
              <a:off x="5643570" y="3500438"/>
              <a:ext cx="714380" cy="369332"/>
            </a:xfrm>
            <a:prstGeom prst="rect">
              <a:avLst/>
            </a:prstGeom>
            <a:noFill/>
          </p:spPr>
          <p:txBody>
            <a:bodyPr wrap="square" rtlCol="0">
              <a:spAutoFit/>
            </a:bodyPr>
            <a:lstStyle/>
            <a:p>
              <a:r>
                <a:rPr kumimoji="1" lang="ja-JP" altLang="en-US" dirty="0" smtClean="0"/>
                <a:t>真</a:t>
              </a:r>
              <a:endParaRPr kumimoji="1" lang="ja-JP" altLang="en-US" dirty="0"/>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サブルーチン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プログラムの複数場所に現れる同じ命令</a:t>
            </a:r>
            <a:endParaRPr kumimoji="1" lang="en-US" altLang="ja-JP" dirty="0" smtClean="0"/>
          </a:p>
          <a:p>
            <a:pPr>
              <a:buNone/>
            </a:pPr>
            <a:r>
              <a:rPr kumimoji="1" lang="ja-JP" altLang="en-US" dirty="0" smtClean="0"/>
              <a:t>→１カ所に集めちゃえ！</a:t>
            </a:r>
            <a:endParaRPr kumimoji="1" lang="en-US" altLang="ja-JP" dirty="0" smtClean="0"/>
          </a:p>
          <a:p>
            <a:pPr>
              <a:buNone/>
            </a:pPr>
            <a:endParaRPr lang="en-US" altLang="ja-JP" dirty="0" smtClean="0"/>
          </a:p>
          <a:p>
            <a:pPr>
              <a:buNone/>
            </a:pPr>
            <a:r>
              <a:rPr kumimoji="1" lang="ja-JP" altLang="en-US" dirty="0" smtClean="0"/>
              <a:t>それだけでは・・・・</a:t>
            </a:r>
            <a:endParaRPr kumimoji="1" lang="en-US" altLang="ja-JP" dirty="0" smtClean="0"/>
          </a:p>
          <a:p>
            <a:pPr>
              <a:buNone/>
            </a:pPr>
            <a:r>
              <a:rPr lang="ja-JP" altLang="en-US" dirty="0" smtClean="0"/>
              <a:t>→サブルーチンの独立性を高める必要がある</a:t>
            </a:r>
            <a:endParaRPr lang="en-US" altLang="ja-JP" dirty="0" smtClean="0"/>
          </a:p>
          <a:p>
            <a:pPr>
              <a:buNone/>
            </a:pPr>
            <a:r>
              <a:rPr lang="ja-JP" altLang="en-US" dirty="0" smtClean="0"/>
              <a:t>→メインルーチンとサブルーチンで共有する情報を少なくする</a:t>
            </a:r>
            <a:endParaRPr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共有する情報</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簡単にいうと変数</a:t>
            </a:r>
            <a:endParaRPr kumimoji="1" lang="en-US" altLang="ja-JP" dirty="0" smtClean="0"/>
          </a:p>
          <a:p>
            <a:r>
              <a:rPr lang="ja-JP" altLang="en-US" dirty="0" smtClean="0"/>
              <a:t>複数のサブルーチンで共有する情報</a:t>
            </a:r>
            <a:endParaRPr lang="en-US" altLang="ja-JP" dirty="0" smtClean="0"/>
          </a:p>
          <a:p>
            <a:pPr>
              <a:buNone/>
            </a:pPr>
            <a:r>
              <a:rPr kumimoji="1" lang="ja-JP" altLang="en-US" dirty="0" smtClean="0"/>
              <a:t>→</a:t>
            </a:r>
            <a:r>
              <a:rPr lang="ja-JP" altLang="en-US" dirty="0" smtClean="0"/>
              <a:t>グローバル変数</a:t>
            </a:r>
            <a:endParaRPr lang="en-US" altLang="ja-JP" dirty="0" smtClean="0"/>
          </a:p>
          <a:p>
            <a:pPr>
              <a:buNone/>
            </a:pPr>
            <a:endParaRPr kumimoji="1" lang="en-US" altLang="ja-JP" dirty="0" smtClean="0"/>
          </a:p>
          <a:p>
            <a:pPr>
              <a:buNone/>
            </a:pPr>
            <a:r>
              <a:rPr lang="ja-JP" altLang="en-US" dirty="0" smtClean="0"/>
              <a:t>プログラム・ロジック</a:t>
            </a:r>
            <a:endParaRPr lang="en-US" altLang="ja-JP" dirty="0" smtClean="0"/>
          </a:p>
          <a:p>
            <a:pPr>
              <a:buNone/>
            </a:pPr>
            <a:r>
              <a:rPr lang="ja-JP" altLang="en-US" dirty="0" smtClean="0"/>
              <a:t>・順次追いかけると解読ができる</a:t>
            </a:r>
            <a:r>
              <a:rPr kumimoji="1" lang="ja-JP" altLang="en-US" dirty="0" smtClean="0"/>
              <a:t>変数</a:t>
            </a:r>
            <a:endParaRPr kumimoji="1" lang="en-US" altLang="ja-JP" dirty="0" smtClean="0"/>
          </a:p>
          <a:p>
            <a:pPr>
              <a:buNone/>
            </a:pPr>
            <a:r>
              <a:rPr lang="ja-JP" altLang="en-US" dirty="0" smtClean="0"/>
              <a:t>・どこで参照されているかひと目で判断することが難しい</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1" presetClass="entr" presetSubtype="0" fill="hold" nodeType="clickEffect">
                                  <p:stCondLst>
                                    <p:cond delay="0"/>
                                  </p:stCondLst>
                                  <p:iterate type="lt">
                                    <p:tmPct val="10000"/>
                                  </p:iterate>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3"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nodeType="clickEffect">
                                  <p:stCondLst>
                                    <p:cond delay="0"/>
                                  </p:stCondLst>
                                  <p:iterate type="lt">
                                    <p:tmPct val="10000"/>
                                  </p:iterate>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グローバル変数がたくさん定義されると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プログラムのメンテナンスが困難！</a:t>
            </a:r>
            <a:endParaRPr kumimoji="1" lang="en-US" altLang="ja-JP" dirty="0" smtClean="0"/>
          </a:p>
          <a:p>
            <a:endParaRPr kumimoji="1" lang="en-US" altLang="ja-JP" dirty="0" smtClean="0"/>
          </a:p>
          <a:p>
            <a:pPr>
              <a:buNone/>
            </a:pPr>
            <a:r>
              <a:rPr lang="ja-JP" altLang="en-US" dirty="0" smtClean="0"/>
              <a:t>　→どこで参照されているか</a:t>
            </a:r>
            <a:endParaRPr lang="en-US" altLang="ja-JP" dirty="0" smtClean="0"/>
          </a:p>
          <a:p>
            <a:pPr>
              <a:buNone/>
            </a:pPr>
            <a:r>
              <a:rPr kumimoji="1" lang="ja-JP" altLang="en-US" dirty="0" smtClean="0"/>
              <a:t>　　どこに影響があるか調べるために</a:t>
            </a:r>
            <a:endParaRPr kumimoji="1" lang="en-US" altLang="ja-JP" dirty="0" smtClean="0"/>
          </a:p>
          <a:p>
            <a:pPr>
              <a:buNone/>
            </a:pPr>
            <a:r>
              <a:rPr lang="ja-JP" altLang="en-US" dirty="0" smtClean="0"/>
              <a:t>　　ソースコードをあちこち調べないと！</a:t>
            </a:r>
            <a:endParaRPr lang="en-US" altLang="ja-JP" dirty="0" smtClean="0"/>
          </a:p>
          <a:p>
            <a:pPr>
              <a:buNone/>
            </a:pPr>
            <a:endParaRPr kumimoji="1" lang="en-US" altLang="ja-JP" dirty="0" smtClean="0"/>
          </a:p>
          <a:p>
            <a:r>
              <a:rPr lang="ja-JP" altLang="en-US" dirty="0" smtClean="0"/>
              <a:t>そんなために考えられた仕組み、それが・・</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2" end="2"/>
                                            </p:txEl>
                                          </p:spTgt>
                                        </p:tgtEl>
                                      </p:cBhvr>
                                    </p:animEffect>
                                  </p:childTnLst>
                                </p:cTn>
                              </p:par>
                              <p:par>
                                <p:cTn id="17" presetID="41" presetClass="entr" presetSubtype="0" fill="hold" nodeType="withEffect">
                                  <p:stCondLst>
                                    <p:cond delay="0"/>
                                  </p:stCondLst>
                                  <p:iterate type="lt">
                                    <p:tmPct val="10000"/>
                                  </p:iterate>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1"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3">
                                            <p:txEl>
                                              <p:pRg st="3" end="3"/>
                                            </p:txEl>
                                          </p:spTgt>
                                        </p:tgtEl>
                                      </p:cBhvr>
                                    </p:animEffect>
                                  </p:childTnLst>
                                </p:cTn>
                              </p:par>
                              <p:par>
                                <p:cTn id="24" presetID="41" presetClass="entr" presetSubtype="0" fill="hold" nodeType="withEffect">
                                  <p:stCondLst>
                                    <p:cond delay="0"/>
                                  </p:stCondLst>
                                  <p:iterate type="lt">
                                    <p:tmPct val="10000"/>
                                  </p:iterate>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linds(horizontal)">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ローカル変数・</a:t>
            </a:r>
            <a:r>
              <a:rPr lang="ja-JP" altLang="en-US" dirty="0" smtClean="0"/>
              <a:t>引数値渡し</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ローカル変数</a:t>
            </a:r>
            <a:endParaRPr lang="en-US" altLang="ja-JP" dirty="0" smtClean="0"/>
          </a:p>
          <a:p>
            <a:pPr>
              <a:buNone/>
            </a:pPr>
            <a:r>
              <a:rPr lang="ja-JP" altLang="en-US" dirty="0" smtClean="0"/>
              <a:t>　→サブルーチンの内部のみ有効な変数</a:t>
            </a:r>
            <a:endParaRPr lang="en-US" altLang="ja-JP" dirty="0" smtClean="0"/>
          </a:p>
          <a:p>
            <a:pPr>
              <a:buNone/>
            </a:pPr>
            <a:r>
              <a:rPr lang="ja-JP" altLang="en-US" dirty="0" smtClean="0"/>
              <a:t>　→サブルーチンに入った時に生成し</a:t>
            </a:r>
            <a:endParaRPr lang="en-US" altLang="ja-JP" dirty="0" smtClean="0"/>
          </a:p>
          <a:p>
            <a:pPr>
              <a:buNone/>
            </a:pPr>
            <a:r>
              <a:rPr lang="ja-JP" altLang="en-US" dirty="0" smtClean="0"/>
              <a:t>　　サブルーチンから出る時に消滅</a:t>
            </a:r>
            <a:endParaRPr lang="en-US" altLang="ja-JP" dirty="0" smtClean="0"/>
          </a:p>
          <a:p>
            <a:r>
              <a:rPr kumimoji="1" lang="ja-JP" altLang="en-US" dirty="0" smtClean="0"/>
              <a:t>引数値渡し</a:t>
            </a:r>
            <a:endParaRPr kumimoji="1" lang="en-US" altLang="ja-JP" dirty="0" smtClean="0"/>
          </a:p>
          <a:p>
            <a:pPr>
              <a:buNone/>
            </a:pPr>
            <a:r>
              <a:rPr kumimoji="1" lang="ja-JP" altLang="en-US" dirty="0" smtClean="0"/>
              <a:t>　→サブルーチンへ渡すパラメータを呼び出し元の値を利用せず、コピーしたものを渡す</a:t>
            </a:r>
            <a:endParaRPr kumimoji="1"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2" end="2"/>
                                            </p:txEl>
                                          </p:spTgt>
                                        </p:tgtEl>
                                      </p:cBhvr>
                                    </p:animEffect>
                                  </p:childTnLst>
                                </p:cTn>
                              </p:par>
                              <p:par>
                                <p:cTn id="26" presetID="41" presetClass="entr" presetSubtype="0" fill="hold" nodeType="with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nodeType="clickEffect">
                                  <p:stCondLst>
                                    <p:cond delay="0"/>
                                  </p:stCondLst>
                                  <p:iterate type="lt">
                                    <p:tmPct val="10000"/>
                                  </p:iterate>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前回のおさらい。</a:t>
            </a:r>
            <a:endParaRPr lang="en-US" altLang="ja-JP" dirty="0" smtClean="0"/>
          </a:p>
          <a:p>
            <a:endParaRPr lang="en-US" altLang="ja-JP" dirty="0" smtClean="0"/>
          </a:p>
          <a:p>
            <a:r>
              <a:rPr lang="ja-JP" altLang="en-US" dirty="0" smtClean="0"/>
              <a:t>どうしてオブジェクト指向なんだろう？</a:t>
            </a:r>
            <a:endParaRPr lang="en-US" altLang="ja-JP" dirty="0" smtClean="0"/>
          </a:p>
          <a:p>
            <a:endParaRPr lang="en-US" altLang="ja-JP" dirty="0" smtClean="0"/>
          </a:p>
          <a:p>
            <a:r>
              <a:rPr lang="ja-JP" altLang="en-US" dirty="0" smtClean="0"/>
              <a:t>次回予告</a:t>
            </a:r>
            <a:endParaRPr lang="en-US" altLang="ja-JP" dirty="0" smtClean="0"/>
          </a:p>
          <a:p>
            <a:endParaRPr kumimoji="1" lang="en-US" altLang="ja-JP"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構造化言語！</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err="1" smtClean="0"/>
              <a:t>ALGOL,Pascal,C</a:t>
            </a:r>
            <a:r>
              <a:rPr kumimoji="1" lang="ja-JP" altLang="en-US" sz="2800" dirty="0" smtClean="0"/>
              <a:t>言語など・・・</a:t>
            </a:r>
            <a:endParaRPr kumimoji="1" lang="en-US" altLang="ja-JP" sz="2800" dirty="0" smtClean="0"/>
          </a:p>
          <a:p>
            <a:endParaRPr lang="en-US" altLang="ja-JP" sz="2800" dirty="0" smtClean="0"/>
          </a:p>
          <a:p>
            <a:r>
              <a:rPr kumimoji="1" lang="en-US" altLang="ja-JP" sz="2800" dirty="0" smtClean="0"/>
              <a:t>If</a:t>
            </a:r>
            <a:r>
              <a:rPr kumimoji="1" lang="ja-JP" altLang="en-US" sz="2800" dirty="0" smtClean="0"/>
              <a:t>・</a:t>
            </a:r>
            <a:r>
              <a:rPr lang="en-US" altLang="ja-JP" sz="2800" dirty="0" smtClean="0"/>
              <a:t>case</a:t>
            </a:r>
            <a:r>
              <a:rPr lang="ja-JP" altLang="en-US" sz="2800" dirty="0" smtClean="0"/>
              <a:t>・</a:t>
            </a:r>
            <a:r>
              <a:rPr lang="en-US" altLang="ja-JP" sz="2800" dirty="0" smtClean="0"/>
              <a:t>while</a:t>
            </a:r>
            <a:r>
              <a:rPr lang="ja-JP" altLang="en-US" sz="2800" dirty="0" smtClean="0"/>
              <a:t>・</a:t>
            </a:r>
            <a:r>
              <a:rPr lang="en-US" altLang="ja-JP" sz="2800" dirty="0" smtClean="0"/>
              <a:t>for</a:t>
            </a:r>
            <a:r>
              <a:rPr lang="ja-JP" altLang="en-US" sz="2800" dirty="0" smtClean="0"/>
              <a:t>などを利用して明確な制御構造が記述できるようになった！</a:t>
            </a:r>
            <a:endParaRPr lang="en-US" altLang="ja-JP" sz="2800" dirty="0" smtClean="0"/>
          </a:p>
          <a:p>
            <a:endParaRPr kumimoji="1" lang="en-US" altLang="ja-JP" sz="2800" dirty="0" smtClean="0"/>
          </a:p>
          <a:p>
            <a:r>
              <a:rPr kumimoji="1" lang="ja-JP" altLang="en-US" sz="2800" dirty="0" smtClean="0"/>
              <a:t>つまり、基本３構造が素直に表現できる言語が登場！</a:t>
            </a:r>
            <a:endParaRPr kumimoji="1" lang="en-US" altLang="ja-JP" sz="2800" dirty="0" smtClean="0"/>
          </a:p>
          <a:p>
            <a:endParaRPr lang="en-US" altLang="ja-JP" sz="2800" dirty="0" smtClean="0"/>
          </a:p>
          <a:p>
            <a:r>
              <a:rPr kumimoji="1" lang="ja-JP" altLang="en-US" sz="2800" dirty="0" smtClean="0"/>
              <a:t>・・・でも</a:t>
            </a:r>
            <a:r>
              <a:rPr kumimoji="1" lang="en-US" altLang="ja-JP" sz="2800" dirty="0" err="1" smtClean="0"/>
              <a:t>GoTo</a:t>
            </a:r>
            <a:r>
              <a:rPr lang="ja-JP" altLang="en-US" sz="2800" dirty="0" smtClean="0"/>
              <a:t>文（もしくは類似命令）もあったけどね</a:t>
            </a:r>
            <a:r>
              <a:rPr lang="en-US" altLang="ja-JP" sz="2800" dirty="0" smtClean="0"/>
              <a:t>(^^;</a:t>
            </a:r>
            <a:endParaRPr kumimoji="1"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additive="base">
                                        <p:cTn id="3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Ｃ言語！</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今となっては構造化言語の代名詞！</a:t>
            </a:r>
            <a:endParaRPr kumimoji="1" lang="en-US" altLang="ja-JP" dirty="0" smtClean="0"/>
          </a:p>
          <a:p>
            <a:endParaRPr lang="en-US" altLang="ja-JP" dirty="0" smtClean="0"/>
          </a:p>
          <a:p>
            <a:pPr>
              <a:buNone/>
            </a:pPr>
            <a:r>
              <a:rPr lang="ja-JP" altLang="en-US" dirty="0" smtClean="0"/>
              <a:t>１．構造化プログラミング機能のサポート</a:t>
            </a:r>
            <a:endParaRPr lang="en-US" altLang="ja-JP" dirty="0" smtClean="0"/>
          </a:p>
          <a:p>
            <a:pPr>
              <a:buNone/>
            </a:pPr>
            <a:r>
              <a:rPr lang="ja-JP" altLang="en-US" dirty="0" smtClean="0"/>
              <a:t>２．アセンブリ言語のようなビット演算やメモリ領域を効率的に利用できるポインタなどの機能</a:t>
            </a:r>
            <a:endParaRPr lang="en-US" altLang="ja-JP" dirty="0" smtClean="0"/>
          </a:p>
          <a:p>
            <a:pPr>
              <a:buNone/>
            </a:pPr>
            <a:r>
              <a:rPr lang="ja-JP" altLang="en-US" dirty="0" smtClean="0"/>
              <a:t>３．プログラミングの機能を言語だけで提供せず、関数ライブラリでくみ上げるようにした！</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言語の進化の方向性</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sz="2800" dirty="0" smtClean="0"/>
              <a:t>手軽なプログラミングを・・・</a:t>
            </a:r>
            <a:endParaRPr kumimoji="1" lang="en-US" altLang="ja-JP" sz="2800" dirty="0" smtClean="0"/>
          </a:p>
          <a:p>
            <a:pPr algn="ctr">
              <a:buNone/>
            </a:pPr>
            <a:r>
              <a:rPr kumimoji="1" lang="ja-JP" altLang="en-US" dirty="0" smtClean="0">
                <a:solidFill>
                  <a:srgbClr val="FF0000"/>
                </a:solidFill>
              </a:rPr>
              <a:t>機械語～アセンブラ</a:t>
            </a:r>
            <a:endParaRPr kumimoji="1" lang="en-US" altLang="ja-JP" dirty="0" smtClean="0">
              <a:solidFill>
                <a:srgbClr val="FF0000"/>
              </a:solidFill>
            </a:endParaRPr>
          </a:p>
          <a:p>
            <a:pPr>
              <a:buNone/>
            </a:pPr>
            <a:endParaRPr lang="en-US" altLang="ja-JP" sz="2800" dirty="0" smtClean="0"/>
          </a:p>
          <a:p>
            <a:pPr>
              <a:buNone/>
            </a:pPr>
            <a:r>
              <a:rPr lang="ja-JP" altLang="en-US" sz="2800" dirty="0" smtClean="0"/>
              <a:t>コンピュータにやらせたいことを</a:t>
            </a:r>
            <a:endParaRPr lang="en-US" altLang="ja-JP" sz="2800" dirty="0" smtClean="0"/>
          </a:p>
          <a:p>
            <a:pPr>
              <a:buNone/>
            </a:pPr>
            <a:r>
              <a:rPr lang="ja-JP" altLang="en-US" sz="2800" dirty="0" smtClean="0"/>
              <a:t>人間の親しみやすい方法で表現・・</a:t>
            </a:r>
            <a:endParaRPr lang="en-US" altLang="ja-JP" sz="2800" dirty="0" smtClean="0"/>
          </a:p>
          <a:p>
            <a:pPr algn="ctr">
              <a:buNone/>
            </a:pPr>
            <a:r>
              <a:rPr lang="ja-JP" altLang="en-US" dirty="0" smtClean="0">
                <a:solidFill>
                  <a:srgbClr val="FF0000"/>
                </a:solidFill>
              </a:rPr>
              <a:t>高級言語</a:t>
            </a:r>
            <a:endParaRPr lang="en-US" altLang="ja-JP" dirty="0" smtClean="0">
              <a:solidFill>
                <a:srgbClr val="FF0000"/>
              </a:solidFill>
            </a:endParaRPr>
          </a:p>
          <a:p>
            <a:pPr>
              <a:buNone/>
            </a:pPr>
            <a:endParaRPr lang="en-US" altLang="ja-JP" sz="2800" dirty="0" smtClean="0"/>
          </a:p>
          <a:p>
            <a:pPr>
              <a:buNone/>
            </a:pPr>
            <a:r>
              <a:rPr lang="ja-JP" altLang="en-US" sz="2800" dirty="0" smtClean="0"/>
              <a:t>保守性を高めるためへの進化・・・</a:t>
            </a:r>
            <a:endParaRPr lang="en-US" altLang="ja-JP" sz="2800" dirty="0" smtClean="0"/>
          </a:p>
          <a:p>
            <a:pPr algn="ctr">
              <a:buNone/>
            </a:pPr>
            <a:r>
              <a:rPr kumimoji="1" lang="ja-JP" altLang="en-US" dirty="0" smtClean="0">
                <a:solidFill>
                  <a:srgbClr val="FF0000"/>
                </a:solidFill>
              </a:rPr>
              <a:t>構造化プログラミング言語</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nodeType="clickEffect">
                                  <p:stCondLst>
                                    <p:cond delay="0"/>
                                  </p:stCondLst>
                                  <p:iterate type="lt">
                                    <p:tmPct val="10000"/>
                                  </p:iterate>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blinds(horizontal)">
                                      <p:cBhvr>
                                        <p:cTn id="39" dur="5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1" presetClass="entr" presetSubtype="0" fill="hold" nodeType="clickEffect">
                                  <p:stCondLst>
                                    <p:cond delay="0"/>
                                  </p:stCondLst>
                                  <p:iterate type="lt">
                                    <p:tmPct val="10000"/>
                                  </p:iterate>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p:cTn id="44"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機械語～アセンブラ</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kumimoji="1" lang="en-US" altLang="ja-JP" dirty="0" smtClean="0"/>
          </a:p>
          <a:p>
            <a:r>
              <a:rPr kumimoji="1" lang="ja-JP" altLang="en-US" dirty="0" smtClean="0"/>
              <a:t>ハードウェアではなく、ソフトウェアで。</a:t>
            </a:r>
            <a:endParaRPr kumimoji="1" lang="en-US" altLang="ja-JP" dirty="0" smtClean="0"/>
          </a:p>
          <a:p>
            <a:endParaRPr lang="en-US" altLang="ja-JP" dirty="0" smtClean="0"/>
          </a:p>
          <a:p>
            <a:r>
              <a:rPr kumimoji="1" lang="ja-JP" altLang="en-US" dirty="0" smtClean="0"/>
              <a:t>プログラミングにより自由でかつ複雑な計算を行える！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p:cTn id="1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高級言語</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r>
              <a:rPr kumimoji="1" lang="ja-JP" altLang="en-US" dirty="0" smtClean="0"/>
              <a:t>１６進数の羅列や制限のある命令群だけではなく、人間が親しみやすい言語へ</a:t>
            </a:r>
            <a:endParaRPr kumimoji="1" lang="en-US" altLang="ja-JP" dirty="0" smtClean="0"/>
          </a:p>
          <a:p>
            <a:endParaRPr lang="en-US" altLang="ja-JP" dirty="0" smtClean="0"/>
          </a:p>
          <a:p>
            <a:r>
              <a:rPr kumimoji="1" lang="ja-JP" altLang="en-US" dirty="0" smtClean="0"/>
              <a:t>おおよそ、目標は達成された！？</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4" end="4"/>
                                            </p:txEl>
                                          </p:spTgt>
                                        </p:tgtEl>
                                        <p:attrNameLst>
                                          <p:attrName>style.visibility</p:attrName>
                                        </p:attrNameLst>
                                      </p:cBhvr>
                                      <p:to>
                                        <p:strVal val="visible"/>
                                      </p:to>
                                    </p:set>
                                    <p:anim calcmode="lin" valueType="num">
                                      <p:cBhvr>
                                        <p:cTn id="1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構造化プログラミング</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r>
              <a:rPr kumimoji="1" lang="ja-JP" altLang="en-US" dirty="0" smtClean="0"/>
              <a:t>保守性を高める必要がある！？</a:t>
            </a:r>
            <a:endParaRPr kumimoji="1" lang="en-US" altLang="ja-JP" dirty="0" smtClean="0"/>
          </a:p>
          <a:p>
            <a:endParaRPr lang="en-US" altLang="ja-JP" dirty="0" smtClean="0"/>
          </a:p>
          <a:p>
            <a:r>
              <a:rPr kumimoji="1" lang="ja-JP" altLang="en-US" dirty="0" smtClean="0"/>
              <a:t>再利用されることが多い！</a:t>
            </a:r>
            <a:endParaRPr kumimoji="1" lang="en-US" altLang="ja-JP" dirty="0" smtClean="0"/>
          </a:p>
          <a:p>
            <a:endParaRPr lang="en-US" altLang="ja-JP" dirty="0" smtClean="0"/>
          </a:p>
          <a:p>
            <a:r>
              <a:rPr kumimoji="1" lang="ja-JP" altLang="en-US" dirty="0" smtClean="0"/>
              <a:t>プログラムの寿命が長い！</a:t>
            </a:r>
            <a:endParaRPr kumimoji="1" lang="en-US" altLang="ja-JP" dirty="0" smtClean="0"/>
          </a:p>
          <a:p>
            <a:endParaRPr lang="en-US" altLang="ja-JP" dirty="0" smtClean="0"/>
          </a:p>
          <a:p>
            <a:r>
              <a:rPr kumimoji="1" lang="ja-JP" altLang="en-US" dirty="0" smtClean="0"/>
              <a:t>２０００年問題など！</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3">
                                            <p:txEl>
                                              <p:pRg st="7" end="7"/>
                                            </p:txEl>
                                          </p:spTgt>
                                        </p:tgtEl>
                                        <p:attrNameLst>
                                          <p:attrName>style.visibility</p:attrName>
                                        </p:attrNameLst>
                                      </p:cBhvr>
                                      <p:to>
                                        <p:strVal val="visible"/>
                                      </p:to>
                                    </p:set>
                                    <p:anim calcmode="lin" valueType="num">
                                      <p:cBhvr>
                                        <p:cTn id="34"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進化の方向性</a:t>
            </a:r>
            <a:endParaRPr kumimoji="1" lang="ja-JP" altLang="en-US" dirty="0"/>
          </a:p>
        </p:txBody>
      </p:sp>
      <p:sp>
        <p:nvSpPr>
          <p:cNvPr id="3" name="コンテンツ プレースホルダ 2"/>
          <p:cNvSpPr>
            <a:spLocks noGrp="1"/>
          </p:cNvSpPr>
          <p:nvPr>
            <p:ph idx="1"/>
          </p:nvPr>
        </p:nvSpPr>
        <p:spPr>
          <a:xfrm>
            <a:off x="457200" y="857232"/>
            <a:ext cx="8229600" cy="5073650"/>
          </a:xfrm>
        </p:spPr>
        <p:txBody>
          <a:bodyPr/>
          <a:lstStyle/>
          <a:p>
            <a:r>
              <a:rPr lang="ja-JP" altLang="en-US" dirty="0" smtClean="0"/>
              <a:t>生産性向上</a:t>
            </a:r>
            <a:endParaRPr lang="en-US" altLang="ja-JP" dirty="0" smtClean="0"/>
          </a:p>
          <a:p>
            <a:pPr>
              <a:buNone/>
            </a:pPr>
            <a:r>
              <a:rPr lang="ja-JP" altLang="en-US" dirty="0" smtClean="0"/>
              <a:t>　→命令を簡単にする</a:t>
            </a:r>
            <a:endParaRPr lang="en-US" altLang="ja-JP" dirty="0" smtClean="0"/>
          </a:p>
          <a:p>
            <a:r>
              <a:rPr kumimoji="1" lang="ja-JP" altLang="en-US" dirty="0" smtClean="0"/>
              <a:t>保守性向上</a:t>
            </a:r>
            <a:endParaRPr kumimoji="1" lang="en-US" altLang="ja-JP" dirty="0" smtClean="0"/>
          </a:p>
          <a:p>
            <a:pPr>
              <a:buNone/>
            </a:pPr>
            <a:r>
              <a:rPr kumimoji="1" lang="ja-JP" altLang="en-US" dirty="0" smtClean="0"/>
              <a:t>　→プログラムをわかりやすくするた</a:t>
            </a:r>
            <a:r>
              <a:rPr lang="ja-JP" altLang="en-US" dirty="0" smtClean="0"/>
              <a:t>め</a:t>
            </a:r>
            <a:endParaRPr kumimoji="1" lang="en-US" altLang="ja-JP" dirty="0" smtClean="0"/>
          </a:p>
          <a:p>
            <a:r>
              <a:rPr lang="ja-JP" altLang="en-US" dirty="0" smtClean="0"/>
              <a:t>品質向上</a:t>
            </a:r>
            <a:endParaRPr lang="en-US" altLang="ja-JP" dirty="0" smtClean="0"/>
          </a:p>
          <a:p>
            <a:pPr>
              <a:buNone/>
            </a:pPr>
            <a:r>
              <a:rPr lang="ja-JP" altLang="en-US" dirty="0" smtClean="0"/>
              <a:t>　→制約をつけて複雑さを避ける</a:t>
            </a:r>
            <a:endParaRPr lang="en-US" altLang="ja-JP" dirty="0" smtClean="0"/>
          </a:p>
          <a:p>
            <a:r>
              <a:rPr kumimoji="1" lang="ja-JP" altLang="en-US" dirty="0" smtClean="0"/>
              <a:t>再利用性促進</a:t>
            </a:r>
            <a:endParaRPr kumimoji="1" lang="en-US" altLang="ja-JP" dirty="0" smtClean="0"/>
          </a:p>
          <a:p>
            <a:pPr>
              <a:buNone/>
            </a:pPr>
            <a:r>
              <a:rPr lang="ja-JP" altLang="en-US" dirty="0" smtClean="0"/>
              <a:t>　→重複ロジックを排除し、独立したサブルーチンを再利用！</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linds(horizontal)">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1" presetClass="entr" presetSubtype="0" fill="hold" nodeType="clickEffect">
                                  <p:stCondLst>
                                    <p:cond delay="0"/>
                                  </p:stCondLst>
                                  <p:iterate type="lt">
                                    <p:tmPct val="10000"/>
                                  </p:iterate>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blinds(horizontal)">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nodeType="clickEffect">
                                  <p:stCondLst>
                                    <p:cond delay="0"/>
                                  </p:stCondLst>
                                  <p:iterate type="lt">
                                    <p:tmPct val="10000"/>
                                  </p:iterate>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5"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56"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7"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8" dur="50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ここまでで解決できたこと・残された課題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解決！</a:t>
            </a:r>
            <a:endParaRPr lang="en-US" altLang="ja-JP" dirty="0" smtClean="0"/>
          </a:p>
          <a:p>
            <a:pPr>
              <a:buNone/>
            </a:pPr>
            <a:r>
              <a:rPr lang="ja-JP" altLang="en-US" dirty="0" smtClean="0"/>
              <a:t>　１．</a:t>
            </a:r>
            <a:r>
              <a:rPr lang="en-US" altLang="ja-JP" dirty="0" smtClean="0"/>
              <a:t>GOTO</a:t>
            </a:r>
            <a:r>
              <a:rPr lang="ja-JP" altLang="en-US" dirty="0" smtClean="0"/>
              <a:t>文の乱用によるスパゲッティの回避</a:t>
            </a:r>
            <a:endParaRPr lang="en-US" altLang="ja-JP" dirty="0" smtClean="0"/>
          </a:p>
          <a:p>
            <a:pPr>
              <a:buNone/>
            </a:pPr>
            <a:r>
              <a:rPr lang="ja-JP" altLang="en-US" dirty="0" smtClean="0"/>
              <a:t>　２．共通サブルーチンによる再利用</a:t>
            </a:r>
            <a:endParaRPr lang="en-US" altLang="ja-JP" dirty="0" smtClean="0"/>
          </a:p>
          <a:p>
            <a:endParaRPr kumimoji="1" lang="en-US" altLang="ja-JP" dirty="0" smtClean="0"/>
          </a:p>
          <a:p>
            <a:r>
              <a:rPr kumimoji="1" lang="ja-JP" altLang="en-US" dirty="0" smtClean="0"/>
              <a:t>課題！</a:t>
            </a:r>
            <a:endParaRPr kumimoji="1" lang="en-US" altLang="ja-JP" dirty="0" smtClean="0"/>
          </a:p>
          <a:p>
            <a:pPr>
              <a:buNone/>
            </a:pPr>
            <a:r>
              <a:rPr lang="ja-JP" altLang="en-US" dirty="0" smtClean="0"/>
              <a:t>　１．グローバル変数！</a:t>
            </a:r>
            <a:endParaRPr lang="en-US" altLang="ja-JP" dirty="0" smtClean="0"/>
          </a:p>
          <a:p>
            <a:pPr>
              <a:buNone/>
            </a:pPr>
            <a:r>
              <a:rPr kumimoji="1" lang="ja-JP" altLang="en-US" dirty="0" smtClean="0"/>
              <a:t>　２．まだまだな再利用</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linds(horizontal)">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1" presetClass="entr" presetSubtype="0" fill="hold" nodeType="clickEffect">
                                  <p:stCondLst>
                                    <p:cond delay="0"/>
                                  </p:stCondLst>
                                  <p:iterate type="lt">
                                    <p:tmPct val="10000"/>
                                  </p:iterate>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9" dur="500" tmFilter="0,0; .5, 1; 1, 1"/>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1" presetClass="entr" presetSubtype="0" fill="hold" nodeType="clickEffect">
                                  <p:stCondLst>
                                    <p:cond delay="0"/>
                                  </p:stCondLst>
                                  <p:iterate type="lt">
                                    <p:tmPct val="10000"/>
                                  </p:iterate>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p:cTn id="44"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6"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グローバル変数</a:t>
            </a:r>
            <a:endParaRPr kumimoji="1" lang="ja-JP" altLang="en-US" dirty="0"/>
          </a:p>
        </p:txBody>
      </p:sp>
      <p:sp>
        <p:nvSpPr>
          <p:cNvPr id="3" name="コンテンツ プレースホルダ 2"/>
          <p:cNvSpPr>
            <a:spLocks noGrp="1"/>
          </p:cNvSpPr>
          <p:nvPr>
            <p:ph idx="1"/>
          </p:nvPr>
        </p:nvSpPr>
        <p:spPr/>
        <p:txBody>
          <a:bodyPr/>
          <a:lstStyle/>
          <a:p>
            <a:pPr>
              <a:buNone/>
            </a:pPr>
            <a:endParaRPr kumimoji="1" lang="en-US" altLang="ja-JP" dirty="0" smtClean="0"/>
          </a:p>
          <a:p>
            <a:pPr>
              <a:buNone/>
            </a:pPr>
            <a:r>
              <a:rPr kumimoji="1" lang="ja-JP" altLang="en-US" dirty="0" smtClean="0"/>
              <a:t>・ローカル変数ではサブルーチン内のみで利用できるけど・・・</a:t>
            </a:r>
            <a:endParaRPr kumimoji="1" lang="en-US" altLang="ja-JP" dirty="0" smtClean="0"/>
          </a:p>
          <a:p>
            <a:pPr>
              <a:buNone/>
            </a:pPr>
            <a:r>
              <a:rPr lang="ja-JP" altLang="en-US" dirty="0" smtClean="0">
                <a:solidFill>
                  <a:srgbClr val="FF0000"/>
                </a:solidFill>
              </a:rPr>
              <a:t>　→永続化しないといけない情報は少なくない！</a:t>
            </a:r>
            <a:endParaRPr lang="en-US" altLang="ja-JP" dirty="0" smtClean="0">
              <a:solidFill>
                <a:srgbClr val="FF0000"/>
              </a:solidFill>
            </a:endParaRPr>
          </a:p>
          <a:p>
            <a:pPr>
              <a:buNone/>
            </a:pPr>
            <a:endParaRPr kumimoji="1" lang="en-US" altLang="ja-JP" dirty="0" smtClean="0"/>
          </a:p>
          <a:p>
            <a:pPr>
              <a:buNone/>
            </a:pPr>
            <a:r>
              <a:rPr lang="ja-JP" altLang="en-US" dirty="0" smtClean="0"/>
              <a:t>・どうしても増えてしまうグローバル変数。</a:t>
            </a:r>
            <a:endParaRPr lang="en-US" altLang="ja-JP" dirty="0" smtClean="0"/>
          </a:p>
          <a:p>
            <a:pPr>
              <a:buNone/>
            </a:pPr>
            <a:r>
              <a:rPr kumimoji="1" lang="ja-JP" altLang="en-US" dirty="0" smtClean="0"/>
              <a:t>　</a:t>
            </a:r>
            <a:r>
              <a:rPr kumimoji="1" lang="ja-JP" altLang="en-US" dirty="0" smtClean="0">
                <a:solidFill>
                  <a:srgbClr val="FF0000"/>
                </a:solidFill>
              </a:rPr>
              <a:t>→保守性を落とす結果に！</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8"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再利用がまだまだなのはなぜ？</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r>
              <a:rPr lang="ja-JP" altLang="en-US" dirty="0" smtClean="0"/>
              <a:t>・</a:t>
            </a:r>
            <a:r>
              <a:rPr lang="ja-JP" altLang="en-US" dirty="0" smtClean="0">
                <a:solidFill>
                  <a:srgbClr val="FF0000"/>
                </a:solidFill>
              </a:rPr>
              <a:t>サブルーチン同士の依存性の高さ</a:t>
            </a:r>
            <a:endParaRPr lang="en-US" altLang="ja-JP" dirty="0" smtClean="0">
              <a:solidFill>
                <a:srgbClr val="FF0000"/>
              </a:solidFill>
            </a:endParaRPr>
          </a:p>
          <a:p>
            <a:pPr>
              <a:buNone/>
            </a:pPr>
            <a:endParaRPr lang="en-US" altLang="ja-JP" dirty="0" smtClean="0"/>
          </a:p>
          <a:p>
            <a:pPr>
              <a:buNone/>
            </a:pPr>
            <a:r>
              <a:rPr lang="ja-JP" altLang="en-US" dirty="0" smtClean="0"/>
              <a:t>・</a:t>
            </a:r>
            <a:r>
              <a:rPr lang="ja-JP" altLang="en-US" dirty="0" smtClean="0">
                <a:solidFill>
                  <a:srgbClr val="FF0000"/>
                </a:solidFill>
              </a:rPr>
              <a:t>大きな</a:t>
            </a:r>
            <a:r>
              <a:rPr kumimoji="1" lang="ja-JP" altLang="en-US" dirty="0" smtClean="0">
                <a:solidFill>
                  <a:srgbClr val="FF0000"/>
                </a:solidFill>
              </a:rPr>
              <a:t>サブルーチン</a:t>
            </a:r>
            <a:endParaRPr kumimoji="1" lang="en-US" altLang="ja-JP" dirty="0" smtClean="0">
              <a:solidFill>
                <a:srgbClr val="FF0000"/>
              </a:solidFill>
            </a:endParaRPr>
          </a:p>
          <a:p>
            <a:pPr>
              <a:buNone/>
            </a:pPr>
            <a:endParaRPr kumimoji="1" lang="en-US" altLang="ja-JP" dirty="0" smtClean="0"/>
          </a:p>
          <a:p>
            <a:pPr>
              <a:buNone/>
            </a:pPr>
            <a:r>
              <a:rPr kumimoji="1" lang="ja-JP" altLang="en-US" dirty="0" smtClean="0"/>
              <a:t>・</a:t>
            </a:r>
            <a:r>
              <a:rPr kumimoji="1" lang="ja-JP" altLang="en-US" dirty="0" smtClean="0">
                <a:solidFill>
                  <a:srgbClr val="FF0000"/>
                </a:solidFill>
              </a:rPr>
              <a:t>共通で利用する変数の多さ</a:t>
            </a:r>
            <a:endParaRPr kumimoji="1"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前回のおさらい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オブジェクト指向って難しい？</a:t>
            </a:r>
            <a:endParaRPr kumimoji="1" lang="en-US" altLang="ja-JP" dirty="0" smtClean="0"/>
          </a:p>
          <a:p>
            <a:pPr>
              <a:buNone/>
            </a:pPr>
            <a:r>
              <a:rPr lang="ja-JP" altLang="en-US" dirty="0" smtClean="0"/>
              <a:t>　</a:t>
            </a:r>
            <a:r>
              <a:rPr lang="ja-JP" altLang="en-US" dirty="0" smtClean="0">
                <a:solidFill>
                  <a:srgbClr val="FF0000"/>
                </a:solidFill>
              </a:rPr>
              <a:t>→否！　わかってしまえば難しくない！</a:t>
            </a:r>
            <a:endParaRPr kumimoji="1" lang="en-US" altLang="ja-JP" dirty="0" smtClean="0">
              <a:solidFill>
                <a:srgbClr val="FF0000"/>
              </a:solidFill>
            </a:endParaRPr>
          </a:p>
          <a:p>
            <a:r>
              <a:rPr lang="ja-JP" altLang="en-US" dirty="0" smtClean="0"/>
              <a:t>オブジェクト指向の教え方が難しい</a:t>
            </a:r>
            <a:endParaRPr lang="en-US" altLang="ja-JP" dirty="0" smtClean="0"/>
          </a:p>
          <a:p>
            <a:pPr>
              <a:buNone/>
            </a:pPr>
            <a:r>
              <a:rPr lang="ja-JP" altLang="en-US" dirty="0" smtClean="0"/>
              <a:t>　</a:t>
            </a:r>
            <a:r>
              <a:rPr lang="ja-JP" altLang="en-US" dirty="0" smtClean="0">
                <a:solidFill>
                  <a:srgbClr val="FF0000"/>
                </a:solidFill>
              </a:rPr>
              <a:t>→「チャーハンの食べ方を教えて？」</a:t>
            </a:r>
            <a:endParaRPr lang="en-US" altLang="ja-JP" dirty="0" smtClean="0">
              <a:solidFill>
                <a:srgbClr val="FF0000"/>
              </a:solidFill>
            </a:endParaRPr>
          </a:p>
          <a:p>
            <a:r>
              <a:rPr lang="ja-JP" altLang="en-US" dirty="0" smtClean="0"/>
              <a:t>オブジェクト指向を誤解していない？</a:t>
            </a:r>
            <a:endParaRPr lang="en-US" altLang="ja-JP" dirty="0" smtClean="0"/>
          </a:p>
          <a:p>
            <a:pPr>
              <a:buNone/>
            </a:pPr>
            <a:r>
              <a:rPr lang="ja-JP" altLang="en-US" dirty="0" smtClean="0"/>
              <a:t>　</a:t>
            </a:r>
            <a:r>
              <a:rPr lang="ja-JP" altLang="en-US" dirty="0" smtClean="0">
                <a:solidFill>
                  <a:srgbClr val="FF0000"/>
                </a:solidFill>
              </a:rPr>
              <a:t>→ソフトウェアで実現したいことが</a:t>
            </a:r>
            <a:endParaRPr lang="en-US" altLang="ja-JP" dirty="0" smtClean="0">
              <a:solidFill>
                <a:srgbClr val="FF0000"/>
              </a:solidFill>
            </a:endParaRPr>
          </a:p>
          <a:p>
            <a:pPr>
              <a:buNone/>
            </a:pPr>
            <a:r>
              <a:rPr lang="ja-JP" altLang="en-US" dirty="0" smtClean="0">
                <a:solidFill>
                  <a:srgbClr val="FF0000"/>
                </a:solidFill>
              </a:rPr>
              <a:t>　　なくなるワケじゃない！</a:t>
            </a:r>
            <a:endParaRPr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1" presetClass="entr" presetSubtype="0" fill="hold" nodeType="clickEffect">
                                  <p:stCondLst>
                                    <p:cond delay="0"/>
                                  </p:stCondLst>
                                  <p:iterate type="lt">
                                    <p:tmPct val="10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2" dur="500" tmFilter="0,0; .5, 1; 1, 1"/>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5"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
                                            <p:txEl>
                                              <p:pRg st="5" end="5"/>
                                            </p:txEl>
                                          </p:spTgt>
                                        </p:tgtEl>
                                      </p:cBhvr>
                                    </p:animEffect>
                                  </p:childTnLst>
                                </p:cTn>
                              </p:par>
                              <p:par>
                                <p:cTn id="48" presetID="41" presetClass="entr" presetSubtype="0" fill="hold" nodeType="withEffect">
                                  <p:stCondLst>
                                    <p:cond delay="0"/>
                                  </p:stCondLst>
                                  <p:iterate type="lt">
                                    <p:tmPct val="10000"/>
                                  </p:iterate>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2"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そこで登場オブジェクト指向！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これらの問題点をなんとか解決する方法はないものかしら！！</a:t>
            </a:r>
            <a:endParaRPr kumimoji="1" lang="en-US" altLang="ja-JP" dirty="0" smtClean="0"/>
          </a:p>
          <a:p>
            <a:endParaRPr lang="en-US" altLang="ja-JP" dirty="0" smtClean="0"/>
          </a:p>
          <a:p>
            <a:r>
              <a:rPr lang="ja-JP" altLang="en-US" dirty="0" smtClean="0"/>
              <a:t>グローバル変数・再利用性は・・・</a:t>
            </a:r>
            <a:endParaRPr lang="en-US" altLang="ja-JP" dirty="0" smtClean="0"/>
          </a:p>
          <a:p>
            <a:endParaRPr lang="en-US" altLang="ja-JP" dirty="0" smtClean="0"/>
          </a:p>
          <a:p>
            <a:r>
              <a:rPr lang="ja-JP" altLang="en-US" dirty="0" smtClean="0"/>
              <a:t>解決するための３つの道具。</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19"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３つの道具</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r>
              <a:rPr kumimoji="1" lang="ja-JP" altLang="en-US" dirty="0" smtClean="0"/>
              <a:t>クラス</a:t>
            </a:r>
            <a:r>
              <a:rPr lang="ja-JP" altLang="en-US" dirty="0" smtClean="0"/>
              <a:t>（抽象化・情報隠蔽）</a:t>
            </a:r>
            <a:endParaRPr kumimoji="1" lang="en-US" altLang="ja-JP" dirty="0" smtClean="0"/>
          </a:p>
          <a:p>
            <a:endParaRPr lang="en-US" altLang="ja-JP" dirty="0" smtClean="0"/>
          </a:p>
          <a:p>
            <a:r>
              <a:rPr lang="ja-JP" altLang="en-US" dirty="0" smtClean="0"/>
              <a:t>継承　</a:t>
            </a:r>
            <a:endParaRPr lang="en-US" altLang="ja-JP" dirty="0" smtClean="0"/>
          </a:p>
          <a:p>
            <a:endParaRPr kumimoji="1" lang="en-US" altLang="ja-JP" dirty="0" smtClean="0"/>
          </a:p>
          <a:p>
            <a:r>
              <a:rPr kumimoji="1" lang="ja-JP" altLang="en-US" dirty="0" smtClean="0"/>
              <a:t>多態性（ポリモーフィズム）</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３つの道具をどう使うか</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r>
              <a:rPr kumimoji="1" lang="ja-JP" altLang="en-US" dirty="0" smtClean="0"/>
              <a:t>きちんと整理整頓</a:t>
            </a:r>
            <a:endParaRPr kumimoji="1" lang="en-US" altLang="ja-JP" dirty="0" smtClean="0"/>
          </a:p>
          <a:p>
            <a:endParaRPr lang="en-US" altLang="ja-JP" dirty="0" smtClean="0"/>
          </a:p>
          <a:p>
            <a:r>
              <a:rPr kumimoji="1" lang="ja-JP" altLang="en-US" dirty="0" smtClean="0"/>
              <a:t>整理整頓されているから必要なロジックへの到達が簡単！</a:t>
            </a:r>
            <a:endParaRPr kumimoji="1" lang="en-US" altLang="ja-JP" dirty="0" smtClean="0"/>
          </a:p>
          <a:p>
            <a:endParaRPr lang="en-US" altLang="ja-JP" dirty="0" smtClean="0"/>
          </a:p>
          <a:p>
            <a:r>
              <a:rPr kumimoji="1" lang="ja-JP" altLang="en-US" dirty="0" smtClean="0"/>
              <a:t>関連性の強いグローバル変数とロジックをまとめて１つにする仕組み</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じゃぁ、具体的にどうすればいいの？</a:t>
            </a:r>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pPr algn="ctr">
              <a:buNone/>
            </a:pPr>
            <a:endParaRPr kumimoji="1" lang="en-US" altLang="ja-JP" dirty="0" smtClean="0">
              <a:solidFill>
                <a:srgbClr val="FF0000"/>
              </a:solidFill>
            </a:endParaRPr>
          </a:p>
          <a:p>
            <a:pPr algn="ctr">
              <a:buNone/>
            </a:pPr>
            <a:r>
              <a:rPr lang="ja-JP" altLang="en-US" dirty="0" smtClean="0">
                <a:solidFill>
                  <a:srgbClr val="FF0000"/>
                </a:solidFill>
              </a:rPr>
              <a:t>それは次回をお楽しみに！</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pPr>
              <a:buNone/>
            </a:pPr>
            <a:endParaRPr lang="en-US" altLang="ja-JP" dirty="0" smtClean="0"/>
          </a:p>
          <a:p>
            <a:pPr algn="ctr">
              <a:buNone/>
            </a:pPr>
            <a:r>
              <a:rPr kumimoji="1" lang="ja-JP" altLang="en-US" dirty="0" smtClean="0">
                <a:solidFill>
                  <a:srgbClr val="FF0000"/>
                </a:solidFill>
              </a:rPr>
              <a:t>ご静聴ありがとうございました。</a:t>
            </a:r>
            <a:endParaRPr kumimoji="1" lang="en-US" altLang="ja-JP" dirty="0" smtClean="0">
              <a:solidFill>
                <a:srgbClr val="FF0000"/>
              </a:solidFill>
            </a:endParaRPr>
          </a:p>
          <a:p>
            <a:pPr algn="ctr">
              <a:buNone/>
            </a:pPr>
            <a:endParaRPr lang="en-US" altLang="ja-JP" dirty="0" smtClean="0"/>
          </a:p>
          <a:p>
            <a:pPr algn="ctr">
              <a:buNone/>
            </a:pPr>
            <a:r>
              <a:rPr kumimoji="1" lang="ja-JP" altLang="en-US" dirty="0" smtClean="0"/>
              <a:t>長時間お疲れ様でした。</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t>どうしてオブジェクト指向が必要になったの？</a:t>
            </a:r>
            <a:endParaRPr kumimoji="1" lang="ja-JP" altLang="en-US" sz="2800"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r>
              <a:rPr lang="ja-JP" altLang="en-US" dirty="0" smtClean="0"/>
              <a:t>・ソフトウェアってなんだろう？</a:t>
            </a:r>
            <a:endParaRPr lang="en-US" altLang="ja-JP" dirty="0" smtClean="0"/>
          </a:p>
          <a:p>
            <a:pPr>
              <a:buNone/>
            </a:pPr>
            <a:endParaRPr kumimoji="1" lang="en-US" altLang="ja-JP" dirty="0" smtClean="0"/>
          </a:p>
          <a:p>
            <a:pPr>
              <a:buNone/>
            </a:pPr>
            <a:r>
              <a:rPr kumimoji="1" lang="ja-JP" altLang="en-US" dirty="0" smtClean="0"/>
              <a:t>　→コンピュータを制御するプログラム</a:t>
            </a:r>
            <a:endParaRPr kumimoji="1" lang="en-US" altLang="ja-JP" dirty="0" smtClean="0"/>
          </a:p>
          <a:p>
            <a:pPr>
              <a:buNone/>
            </a:pPr>
            <a:endParaRPr lang="en-US" altLang="ja-JP" dirty="0" smtClean="0"/>
          </a:p>
          <a:p>
            <a:pPr>
              <a:buNone/>
            </a:pPr>
            <a:r>
              <a:rPr lang="ja-JP" altLang="en-US" dirty="0" smtClean="0"/>
              <a:t>　→物理的装置であるハードと対比。</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1" presetClass="entr" presetSubtype="0" fill="hold" nodeType="clickEffect">
                                  <p:stCondLst>
                                    <p:cond delay="0"/>
                                  </p:stCondLst>
                                  <p:iterate type="lt">
                                    <p:tmPct val="10000"/>
                                  </p:iterate>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5"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nodeType="clickEffect">
                                  <p:stCondLst>
                                    <p:cond delay="0"/>
                                  </p:stCondLst>
                                  <p:iterate type="lt">
                                    <p:tmPct val="10000"/>
                                  </p:iterate>
                                  <p:childTnLst>
                                    <p:set>
                                      <p:cBhvr>
                                        <p:cTn id="21" dur="1" fill="hold">
                                          <p:stCondLst>
                                            <p:cond delay="0"/>
                                          </p:stCondLst>
                                        </p:cTn>
                                        <p:tgtEl>
                                          <p:spTgt spid="3">
                                            <p:txEl>
                                              <p:pRg st="5" end="5"/>
                                            </p:txEl>
                                          </p:spTgt>
                                        </p:tgtEl>
                                        <p:attrNameLst>
                                          <p:attrName>style.visibility</p:attrName>
                                        </p:attrNameLst>
                                      </p:cBhvr>
                                      <p:to>
                                        <p:strVal val="visible"/>
                                      </p:to>
                                    </p:set>
                                    <p:anim calcmode="lin" valueType="num">
                                      <p:cBhvr>
                                        <p:cTn id="22"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3"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4"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5"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6"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コンピュータって？</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５つの装置</a:t>
            </a:r>
            <a:endParaRPr lang="en-US" altLang="ja-JP" dirty="0" smtClean="0"/>
          </a:p>
          <a:p>
            <a:pPr>
              <a:buNone/>
            </a:pPr>
            <a:endParaRPr kumimoji="1" lang="en-US" altLang="ja-JP" dirty="0" smtClean="0"/>
          </a:p>
          <a:p>
            <a:pPr algn="ctr">
              <a:buNone/>
            </a:pPr>
            <a:r>
              <a:rPr lang="ja-JP" altLang="en-US" dirty="0" smtClean="0"/>
              <a:t>入力装置（キーボード・マウス）</a:t>
            </a:r>
            <a:endParaRPr lang="en-US" altLang="ja-JP" dirty="0" smtClean="0"/>
          </a:p>
          <a:p>
            <a:pPr algn="ctr">
              <a:buNone/>
            </a:pPr>
            <a:r>
              <a:rPr kumimoji="1" lang="ja-JP" altLang="en-US" dirty="0" smtClean="0"/>
              <a:t>出力装置（ディスプレイ・プリンタ）</a:t>
            </a:r>
            <a:endParaRPr kumimoji="1" lang="en-US" altLang="ja-JP" dirty="0" smtClean="0"/>
          </a:p>
          <a:p>
            <a:pPr algn="ctr">
              <a:buNone/>
            </a:pPr>
            <a:r>
              <a:rPr kumimoji="1" lang="ja-JP" altLang="en-US" dirty="0" smtClean="0"/>
              <a:t>記憶装置（ハードディスク・メモリ）</a:t>
            </a:r>
            <a:endParaRPr kumimoji="1" lang="en-US" altLang="ja-JP" dirty="0" smtClean="0"/>
          </a:p>
          <a:p>
            <a:pPr algn="ctr">
              <a:buNone/>
            </a:pPr>
            <a:r>
              <a:rPr kumimoji="1" lang="ja-JP" altLang="en-US" dirty="0" smtClean="0"/>
              <a:t>制御装置（マザーボード）</a:t>
            </a:r>
            <a:endParaRPr kumimoji="1" lang="en-US" altLang="ja-JP" dirty="0" smtClean="0"/>
          </a:p>
          <a:p>
            <a:pPr algn="ctr">
              <a:buNone/>
            </a:pPr>
            <a:r>
              <a:rPr lang="ja-JP" altLang="en-US" dirty="0" smtClean="0"/>
              <a:t>演算装置（ＣＰＵ）</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3" end="3"/>
                                            </p:txEl>
                                          </p:spTgt>
                                        </p:tgtEl>
                                        <p:attrNameLst>
                                          <p:attrName>style.visibility</p:attrName>
                                        </p:attrNameLst>
                                      </p:cBhvr>
                                      <p:to>
                                        <p:strVal val="visible"/>
                                      </p:to>
                                    </p:set>
                                    <p:anim calcmode="lin" valueType="num">
                                      <p:cBhvr>
                                        <p:cTn id="16"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blinds(horizontal)">
                                      <p:cBhvr>
                                        <p:cTn id="4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endParaRPr lang="en-US" altLang="ja-JP" dirty="0" smtClean="0"/>
          </a:p>
        </p:txBody>
      </p:sp>
      <p:sp>
        <p:nvSpPr>
          <p:cNvPr id="3" name="コンテンツ プレースホルダ 2"/>
          <p:cNvSpPr>
            <a:spLocks noGrp="1"/>
          </p:cNvSpPr>
          <p:nvPr>
            <p:ph idx="1"/>
          </p:nvPr>
        </p:nvSpPr>
        <p:spPr>
          <a:xfrm>
            <a:off x="428596" y="1000108"/>
            <a:ext cx="8229600" cy="5073650"/>
          </a:xfrm>
        </p:spPr>
        <p:txBody>
          <a:bodyPr/>
          <a:lstStyle/>
          <a:p>
            <a:pPr>
              <a:buNone/>
            </a:pPr>
            <a:r>
              <a:rPr lang="en-US" altLang="ja-JP" dirty="0" smtClean="0">
                <a:solidFill>
                  <a:schemeClr val="accent5">
                    <a:lumMod val="25000"/>
                  </a:schemeClr>
                </a:solidFill>
              </a:rPr>
              <a:t>Ex) C000 F0 CB AF ED 3E</a:t>
            </a:r>
          </a:p>
          <a:p>
            <a:pPr>
              <a:buNone/>
            </a:pPr>
            <a:endParaRPr lang="en-US" altLang="ja-JP" dirty="0" smtClean="0">
              <a:solidFill>
                <a:srgbClr val="0070C0"/>
              </a:solidFill>
            </a:endParaRPr>
          </a:p>
          <a:p>
            <a:r>
              <a:rPr lang="ja-JP" altLang="en-US" sz="2800" dirty="0" smtClean="0"/>
              <a:t>命令とパラメータの組み合わせ</a:t>
            </a:r>
            <a:endParaRPr lang="en-US" altLang="ja-JP" sz="2800" dirty="0" smtClean="0"/>
          </a:p>
          <a:p>
            <a:r>
              <a:rPr lang="ja-JP" altLang="en-US" sz="2800" dirty="0" smtClean="0"/>
              <a:t>命令は１６進数の数値に割り当て</a:t>
            </a:r>
            <a:endParaRPr lang="en-US" altLang="ja-JP" sz="2800" dirty="0" smtClean="0"/>
          </a:p>
          <a:p>
            <a:r>
              <a:rPr lang="ja-JP" altLang="en-US" sz="2800" dirty="0" smtClean="0"/>
              <a:t>パラメータも１６進数の数値</a:t>
            </a:r>
            <a:endParaRPr lang="en-US" altLang="ja-JP" sz="2800" dirty="0" smtClean="0"/>
          </a:p>
          <a:p>
            <a:endParaRPr lang="en-US" altLang="ja-JP" sz="2800" dirty="0" smtClean="0">
              <a:solidFill>
                <a:srgbClr val="0070C0"/>
              </a:solidFill>
            </a:endParaRPr>
          </a:p>
          <a:p>
            <a:pPr>
              <a:buNone/>
            </a:pPr>
            <a:r>
              <a:rPr lang="ja-JP" altLang="en-US" sz="2800" dirty="0" smtClean="0">
                <a:solidFill>
                  <a:srgbClr val="FF0000"/>
                </a:solidFill>
              </a:rPr>
              <a:t>つまり・・・</a:t>
            </a:r>
            <a:endParaRPr lang="en-US" altLang="ja-JP" sz="2800" dirty="0" smtClean="0">
              <a:solidFill>
                <a:srgbClr val="FF0000"/>
              </a:solidFill>
            </a:endParaRPr>
          </a:p>
          <a:p>
            <a:pPr algn="ctr">
              <a:buNone/>
            </a:pPr>
            <a:r>
              <a:rPr lang="ja-JP" altLang="en-US" sz="2800" dirty="0" smtClean="0">
                <a:solidFill>
                  <a:srgbClr val="FF0000"/>
                </a:solidFill>
              </a:rPr>
              <a:t>１６進数だらけ！</a:t>
            </a:r>
            <a:endParaRPr lang="en-US" altLang="ja-JP" sz="28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nodeType="clickEffect">
                                  <p:stCondLst>
                                    <p:cond delay="0"/>
                                  </p:stCondLst>
                                  <p:iterate type="lt">
                                    <p:tmPct val="10000"/>
                                  </p:iterate>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3"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nodeType="clickEffect">
                                  <p:stCondLst>
                                    <p:cond delay="0"/>
                                  </p:stCondLst>
                                  <p:iterate type="lt">
                                    <p:tmPct val="10000"/>
                                  </p:iterate>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2"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nodeType="clickEffect">
                                  <p:stCondLst>
                                    <p:cond delay="0"/>
                                  </p:stCondLst>
                                  <p:iterate type="lt">
                                    <p:tmPct val="10000"/>
                                  </p:iterate>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1"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nodeType="clickEffect">
                                  <p:stCondLst>
                                    <p:cond delay="0"/>
                                  </p:stCondLst>
                                  <p:iterate type="lt">
                                    <p:tmPct val="10000"/>
                                  </p:iterate>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p:cTn id="48"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アセンブリ言語・ニーモニック</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sz="2400" dirty="0" smtClean="0">
                <a:solidFill>
                  <a:schemeClr val="accent5">
                    <a:lumMod val="25000"/>
                  </a:schemeClr>
                </a:solidFill>
              </a:rPr>
              <a:t>Ex)</a:t>
            </a:r>
          </a:p>
          <a:p>
            <a:pPr>
              <a:buNone/>
            </a:pPr>
            <a:r>
              <a:rPr lang="en-US" altLang="ja-JP" sz="2400" dirty="0" smtClean="0">
                <a:solidFill>
                  <a:schemeClr val="accent5">
                    <a:lumMod val="25000"/>
                  </a:schemeClr>
                </a:solidFill>
              </a:rPr>
              <a:t>   MOV AX, X</a:t>
            </a:r>
          </a:p>
          <a:p>
            <a:pPr>
              <a:buNone/>
            </a:pPr>
            <a:r>
              <a:rPr lang="en-US" altLang="ja-JP" sz="2400" dirty="0" smtClean="0">
                <a:solidFill>
                  <a:schemeClr val="accent5">
                    <a:lumMod val="25000"/>
                  </a:schemeClr>
                </a:solidFill>
              </a:rPr>
              <a:t>   MOV DX, Y</a:t>
            </a:r>
          </a:p>
          <a:p>
            <a:pPr>
              <a:buNone/>
            </a:pPr>
            <a:r>
              <a:rPr lang="en-US" altLang="ja-JP" sz="2400" dirty="0" smtClean="0">
                <a:solidFill>
                  <a:schemeClr val="accent5">
                    <a:lumMod val="25000"/>
                  </a:schemeClr>
                </a:solidFill>
              </a:rPr>
              <a:t>   ADD AX, DX</a:t>
            </a:r>
          </a:p>
          <a:p>
            <a:pPr>
              <a:buNone/>
            </a:pPr>
            <a:r>
              <a:rPr lang="en-US" altLang="ja-JP" sz="2400" dirty="0" smtClean="0">
                <a:solidFill>
                  <a:schemeClr val="accent5">
                    <a:lumMod val="25000"/>
                  </a:schemeClr>
                </a:solidFill>
              </a:rPr>
              <a:t>   MOV Z, AX</a:t>
            </a:r>
          </a:p>
          <a:p>
            <a:pPr>
              <a:buNone/>
            </a:pPr>
            <a:endParaRPr lang="en-US" altLang="ja-JP" dirty="0" smtClean="0"/>
          </a:p>
          <a:p>
            <a:pPr>
              <a:buNone/>
            </a:pPr>
            <a:r>
              <a:rPr lang="ja-JP" altLang="en-US" dirty="0" smtClean="0"/>
              <a:t>・</a:t>
            </a:r>
            <a:r>
              <a:rPr lang="ja-JP" altLang="en-US" sz="2800" dirty="0" smtClean="0"/>
              <a:t>機械語に比べれば若干・・・</a:t>
            </a:r>
            <a:endParaRPr lang="en-US" altLang="ja-JP" sz="2800" dirty="0" smtClean="0"/>
          </a:p>
          <a:p>
            <a:pPr>
              <a:buNone/>
            </a:pPr>
            <a:r>
              <a:rPr lang="ja-JP" altLang="en-US" sz="2800" dirty="0" smtClean="0"/>
              <a:t>・単純で簡単。</a:t>
            </a:r>
            <a:endParaRPr lang="en-US" altLang="ja-JP" sz="2800" dirty="0" smtClean="0"/>
          </a:p>
          <a:p>
            <a:pPr>
              <a:buNone/>
            </a:pPr>
            <a:r>
              <a:rPr lang="ja-JP" altLang="en-US" sz="2800" dirty="0" smtClean="0"/>
              <a:t>・高速かつ無駄が少なくなる。</a:t>
            </a:r>
            <a:endParaRPr lang="en-US" altLang="ja-JP" sz="2800" dirty="0" smtClean="0"/>
          </a:p>
          <a:p>
            <a:pPr>
              <a:buNone/>
            </a:pPr>
            <a:r>
              <a:rPr lang="ja-JP" altLang="en-US" sz="2800" dirty="0" smtClean="0"/>
              <a:t>・命令の種類は少ない・制限も多い</a:t>
            </a:r>
            <a:endParaRPr lang="en-US" altLang="ja-JP" sz="2800" dirty="0" smtClean="0"/>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nodeType="clickEffect">
                                  <p:stCondLst>
                                    <p:cond delay="0"/>
                                  </p:stCondLst>
                                  <p:iterate type="lt">
                                    <p:tmPct val="10000"/>
                                  </p:iterate>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p:cTn id="24"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nodeType="clickEffect">
                                  <p:stCondLst>
                                    <p:cond delay="0"/>
                                  </p:stCondLst>
                                  <p:iterate type="lt">
                                    <p:tmPct val="10000"/>
                                  </p:iterate>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35"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nodeType="clickEffect">
                                  <p:stCondLst>
                                    <p:cond delay="0"/>
                                  </p:stCondLst>
                                  <p:iterate type="lt">
                                    <p:tmPct val="10000"/>
                                  </p:iterate>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1" presetClass="entr" presetSubtype="0" fill="hold" nodeType="clickEffect">
                                  <p:stCondLst>
                                    <p:cond delay="0"/>
                                  </p:stCondLst>
                                  <p:iterate type="lt">
                                    <p:tmPct val="10000"/>
                                  </p:iterate>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p:cTn id="51"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52"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53"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4"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5" dur="500" tmFilter="0,0; .5, 1; 1, 1"/>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高級言語</a:t>
            </a:r>
            <a:endParaRPr lang="en-US" altLang="ja-JP" dirty="0" smtClean="0"/>
          </a:p>
        </p:txBody>
      </p:sp>
      <p:sp>
        <p:nvSpPr>
          <p:cNvPr id="3" name="コンテンツ プレースホルダ 2"/>
          <p:cNvSpPr>
            <a:spLocks noGrp="1"/>
          </p:cNvSpPr>
          <p:nvPr>
            <p:ph idx="1"/>
          </p:nvPr>
        </p:nvSpPr>
        <p:spPr/>
        <p:txBody>
          <a:bodyPr/>
          <a:lstStyle/>
          <a:p>
            <a:pPr>
              <a:buNone/>
            </a:pPr>
            <a:r>
              <a:rPr lang="en-US" altLang="ja-JP" dirty="0" smtClean="0">
                <a:solidFill>
                  <a:schemeClr val="accent5">
                    <a:lumMod val="25000"/>
                  </a:schemeClr>
                </a:solidFill>
              </a:rPr>
              <a:t>Ex)FORTRAN , COBOL, C, BASIC</a:t>
            </a:r>
          </a:p>
          <a:p>
            <a:pPr>
              <a:buNone/>
            </a:pPr>
            <a:r>
              <a:rPr lang="en-US" altLang="ja-JP" dirty="0" smtClean="0">
                <a:solidFill>
                  <a:srgbClr val="0070C0"/>
                </a:solidFill>
              </a:rPr>
              <a:t>     FORTRAN) Z = X + Y</a:t>
            </a:r>
          </a:p>
          <a:p>
            <a:pPr>
              <a:buNone/>
            </a:pPr>
            <a:r>
              <a:rPr lang="ja-JP" altLang="en-US" dirty="0" smtClean="0"/>
              <a:t>より自然言語に近い</a:t>
            </a:r>
            <a:endParaRPr lang="en-US" altLang="ja-JP" dirty="0" smtClean="0"/>
          </a:p>
          <a:p>
            <a:pPr>
              <a:buNone/>
            </a:pPr>
            <a:r>
              <a:rPr kumimoji="1" lang="ja-JP" altLang="en-US" dirty="0" smtClean="0"/>
              <a:t>演算・制御も方程式などに近い！</a:t>
            </a:r>
            <a:endParaRPr kumimoji="1" lang="en-US" altLang="ja-JP" dirty="0" smtClean="0"/>
          </a:p>
          <a:p>
            <a:pPr>
              <a:buNone/>
            </a:pPr>
            <a:r>
              <a:rPr lang="ja-JP" altLang="en-US" dirty="0" smtClean="0"/>
              <a:t>わかりやすい！</a:t>
            </a:r>
            <a:endParaRPr lang="en-US" altLang="ja-JP" dirty="0" smtClean="0"/>
          </a:p>
          <a:p>
            <a:pPr>
              <a:buNone/>
            </a:pPr>
            <a:endParaRPr lang="en-US" altLang="ja-JP" dirty="0" smtClean="0">
              <a:solidFill>
                <a:srgbClr val="0070C0"/>
              </a:solidFill>
            </a:endParaRPr>
          </a:p>
          <a:p>
            <a:pPr>
              <a:buNone/>
            </a:pPr>
            <a:r>
              <a:rPr lang="ja-JP" altLang="en-US" dirty="0" smtClean="0">
                <a:solidFill>
                  <a:srgbClr val="FF0000"/>
                </a:solidFill>
              </a:rPr>
              <a:t>→コンピュータを動作させるためのハードルが下がる！</a:t>
            </a:r>
            <a:endParaRPr lang="en-US" altLang="ja-JP"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nodeType="clickEffect">
                                  <p:stCondLst>
                                    <p:cond delay="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nodeType="clickEffect">
                                  <p:stCondLst>
                                    <p:cond delay="0"/>
                                  </p:stCondLst>
                                  <p:iterate type="lt">
                                    <p:tmPct val="10000"/>
                                  </p:iterate>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nodeType="clickEffect">
                                  <p:stCondLst>
                                    <p:cond delay="0"/>
                                  </p:stCondLst>
                                  <p:iterate type="lt">
                                    <p:tmPct val="10000"/>
                                  </p:iterate>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35"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nodeType="clickEffect">
                                  <p:stCondLst>
                                    <p:cond delay="0"/>
                                  </p:stCondLst>
                                  <p:iterate type="lt">
                                    <p:tmPct val="10000"/>
                                  </p:iterate>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ハードルが下がることで・・</a:t>
            </a:r>
            <a:endParaRPr kumimoji="1" lang="ja-JP" altLang="en-US" dirty="0"/>
          </a:p>
        </p:txBody>
      </p:sp>
      <p:sp>
        <p:nvSpPr>
          <p:cNvPr id="3" name="コンテンツ プレースホルダ 2"/>
          <p:cNvSpPr>
            <a:spLocks noGrp="1"/>
          </p:cNvSpPr>
          <p:nvPr>
            <p:ph idx="1"/>
          </p:nvPr>
        </p:nvSpPr>
        <p:spPr/>
        <p:txBody>
          <a:bodyPr/>
          <a:lstStyle/>
          <a:p>
            <a:pPr>
              <a:buNone/>
            </a:pPr>
            <a:endParaRPr lang="en-US" altLang="ja-JP" dirty="0" smtClean="0"/>
          </a:p>
          <a:p>
            <a:pPr>
              <a:buNone/>
            </a:pPr>
            <a:r>
              <a:rPr lang="ja-JP" altLang="en-US" sz="2800" dirty="0" smtClean="0"/>
              <a:t>１．プログラミングが楽になる</a:t>
            </a:r>
            <a:endParaRPr lang="en-US" altLang="ja-JP" sz="2800" dirty="0" smtClean="0"/>
          </a:p>
          <a:p>
            <a:pPr>
              <a:buNone/>
            </a:pPr>
            <a:r>
              <a:rPr kumimoji="1" lang="ja-JP" altLang="en-US" sz="2800" dirty="0" smtClean="0"/>
              <a:t>２．低次元で考えていたことに時間を割かなくてよくなる。</a:t>
            </a:r>
            <a:endParaRPr kumimoji="1" lang="en-US" altLang="ja-JP" sz="2800" dirty="0" smtClean="0"/>
          </a:p>
          <a:p>
            <a:pPr>
              <a:buNone/>
            </a:pPr>
            <a:r>
              <a:rPr kumimoji="1" lang="ja-JP" altLang="en-US" sz="2800" dirty="0" smtClean="0"/>
              <a:t>３．より一層、問題に注力できる。</a:t>
            </a:r>
            <a:endParaRPr kumimoji="1" lang="en-US" altLang="ja-JP" sz="2800" dirty="0" smtClean="0"/>
          </a:p>
          <a:p>
            <a:pPr>
              <a:buNone/>
            </a:pPr>
            <a:endParaRPr lang="en-US" altLang="ja-JP" sz="2800" dirty="0" smtClean="0"/>
          </a:p>
          <a:p>
            <a:pPr>
              <a:buNone/>
            </a:pPr>
            <a:r>
              <a:rPr lang="ja-JP" altLang="en-US" dirty="0" smtClean="0">
                <a:solidFill>
                  <a:srgbClr val="FF0000"/>
                </a:solidFill>
              </a:rPr>
              <a:t>→そうすると新たな問題が・・・。</a:t>
            </a:r>
            <a:endParaRPr kumimoji="1" lang="ja-JP"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nodeType="clickEffect">
                                  <p:stCondLst>
                                    <p:cond delay="0"/>
                                  </p:stCondLst>
                                  <p:iterate type="lt">
                                    <p:tmPct val="10000"/>
                                  </p:iterate>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36"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整理術としてのオブジェクト指向入門 その２ ～どうしてオブジェクト指向なのか？～">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整理術としてのオブジェクト指向入門 その２ ～どうしてオブジェクト指向なのか？～</Template>
  <TotalTime>425</TotalTime>
  <Words>1026</Words>
  <Application>Microsoft Office PowerPoint</Application>
  <PresentationFormat>画面に合わせる (4:3)</PresentationFormat>
  <Paragraphs>278</Paragraphs>
  <Slides>34</Slides>
  <Notes>2</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整理術としてのオブジェクト指向入門 その２ ～どうしてオブジェクト指向なのか？～</vt:lpstr>
      <vt:lpstr>整理術としてのオブジェクト指向入門 その２ ～どうしてオブジェクト指向なのか？～</vt:lpstr>
      <vt:lpstr>Agenda</vt:lpstr>
      <vt:lpstr>前回のおさらい</vt:lpstr>
      <vt:lpstr>どうしてオブジェクト指向が必要になったの？</vt:lpstr>
      <vt:lpstr>コンピュータって？</vt:lpstr>
      <vt:lpstr>機械語</vt:lpstr>
      <vt:lpstr>アセンブリ言語・ニーモニック</vt:lpstr>
      <vt:lpstr>高級言語</vt:lpstr>
      <vt:lpstr>ハードルが下がることで・・</vt:lpstr>
      <vt:lpstr>高級言語で問題が！？</vt:lpstr>
      <vt:lpstr>複雑になったプログラム</vt:lpstr>
      <vt:lpstr>構造化プログラミングの登場</vt:lpstr>
      <vt:lpstr>順次進行</vt:lpstr>
      <vt:lpstr>条件分岐</vt:lpstr>
      <vt:lpstr>繰り返し</vt:lpstr>
      <vt:lpstr>サブルーチン</vt:lpstr>
      <vt:lpstr>共有する情報</vt:lpstr>
      <vt:lpstr>グローバル変数がたくさん定義されると</vt:lpstr>
      <vt:lpstr>ローカル変数・引数値渡し</vt:lpstr>
      <vt:lpstr>構造化言語！</vt:lpstr>
      <vt:lpstr>Ｃ言語！</vt:lpstr>
      <vt:lpstr>言語の進化の方向性</vt:lpstr>
      <vt:lpstr>機械語～アセンブラ</vt:lpstr>
      <vt:lpstr>高級言語</vt:lpstr>
      <vt:lpstr>構造化プログラミング</vt:lpstr>
      <vt:lpstr>進化の方向性</vt:lpstr>
      <vt:lpstr>ここまでで解決できたこと・残された課題</vt:lpstr>
      <vt:lpstr>グローバル変数</vt:lpstr>
      <vt:lpstr>再利用がまだまだなのはなぜ？</vt:lpstr>
      <vt:lpstr>そこで登場オブジェクト指向！</vt:lpstr>
      <vt:lpstr>３つの道具</vt:lpstr>
      <vt:lpstr>３つの道具をどう使うか</vt:lpstr>
      <vt:lpstr>じゃぁ、具体的にどうすればいいの？</vt:lpstr>
      <vt:lpstr>スライド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森　博之</dc:creator>
  <cp:lastModifiedBy>localnaka</cp:lastModifiedBy>
  <cp:revision>52</cp:revision>
  <dcterms:created xsi:type="dcterms:W3CDTF">2007-11-11T08:39:05Z</dcterms:created>
  <dcterms:modified xsi:type="dcterms:W3CDTF">2008-01-30T14:23:41Z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