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6"/>
  </p:notesMasterIdLst>
  <p:handoutMasterIdLst>
    <p:handoutMasterId r:id="rId27"/>
  </p:handoutMasterIdLst>
  <p:sldIdLst>
    <p:sldId id="338" r:id="rId5"/>
    <p:sldId id="385" r:id="rId6"/>
    <p:sldId id="387" r:id="rId7"/>
    <p:sldId id="388" r:id="rId8"/>
    <p:sldId id="391" r:id="rId9"/>
    <p:sldId id="392" r:id="rId10"/>
    <p:sldId id="393" r:id="rId11"/>
    <p:sldId id="394" r:id="rId12"/>
    <p:sldId id="395" r:id="rId13"/>
    <p:sldId id="396" r:id="rId14"/>
    <p:sldId id="397" r:id="rId15"/>
    <p:sldId id="398" r:id="rId16"/>
    <p:sldId id="400" r:id="rId17"/>
    <p:sldId id="401" r:id="rId18"/>
    <p:sldId id="386" r:id="rId19"/>
    <p:sldId id="402" r:id="rId20"/>
    <p:sldId id="389" r:id="rId21"/>
    <p:sldId id="390" r:id="rId22"/>
    <p:sldId id="403" r:id="rId23"/>
    <p:sldId id="404" r:id="rId24"/>
    <p:sldId id="378" r:id="rId25"/>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11" autoAdjust="0"/>
    <p:restoredTop sz="94660" autoAdjust="0"/>
  </p:normalViewPr>
  <p:slideViewPr>
    <p:cSldViewPr snapToGrid="0">
      <p:cViewPr>
        <p:scale>
          <a:sx n="71" d="100"/>
          <a:sy n="71" d="100"/>
        </p:scale>
        <p:origin x="-2784" y="-1560"/>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ja-JP" sz="1500" dirty="0" smtClean="0">
                <a:latin typeface="メイリオ" pitchFamily="50" charset="-128"/>
                <a:ea typeface="メイリオ" pitchFamily="50" charset="-128"/>
              </a:rPr>
              <a:t>ID</a:t>
            </a:r>
            <a:r>
              <a:rPr lang="ja-JP" altLang="en-US" sz="1500" dirty="0" smtClean="0">
                <a:latin typeface="メイリオ" pitchFamily="50" charset="-128"/>
                <a:ea typeface="メイリオ" pitchFamily="50" charset="-128"/>
              </a:rPr>
              <a:t> </a:t>
            </a:r>
            <a:r>
              <a:rPr lang="en-US" altLang="ja-JP" sz="1500" dirty="0" smtClean="0">
                <a:latin typeface="メイリオ" pitchFamily="50" charset="-128"/>
                <a:ea typeface="メイリオ" pitchFamily="50" charset="-128"/>
              </a:rPr>
              <a:t>TX-XXX</a:t>
            </a:r>
            <a:endParaRPr lang="en-US" sz="1500" dirty="0">
              <a:latin typeface="メイリオ" pitchFamily="50" charset="-128"/>
              <a:ea typeface="メイリオ" pitchFamily="50" charset="-12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メイリオ" pitchFamily="50" charset="-128"/>
                <a:ea typeface="メイリオ" pitchFamily="50" charset="-128"/>
              </a:rPr>
              <a:pPr/>
              <a:t>4/7/2008</a:t>
            </a:fld>
            <a:endParaRPr lang="en-US" dirty="0">
              <a:latin typeface="メイリオ" pitchFamily="50" charset="-128"/>
              <a:ea typeface="メイリオ" pitchFamily="50" charset="-128"/>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メイリオ" pitchFamily="50" charset="-128"/>
                <a:ea typeface="メイリオ" pitchFamily="50" charset="-128"/>
              </a:rPr>
              <a:pPr/>
              <a:t>&lt;#&gt;</a:t>
            </a:fld>
            <a:endParaRPr lang="en-US" dirty="0">
              <a:latin typeface="メイリオ" pitchFamily="50" charset="-128"/>
              <a:ea typeface="メイリオ"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4/7/2008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8:40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Lst>
  <p:transition>
    <p:fade/>
  </p:transition>
  <p:txStyles>
    <p:titleStyle>
      <a:lvl1pPr algn="l" defTabSz="914363" rtl="0" eaLnBrk="1" fontAlgn="base" latinLnBrk="0" hangingPunct="1">
        <a:lnSpc>
          <a:spcPct val="90000"/>
        </a:lnSpc>
        <a:spcBef>
          <a:spcPct val="0"/>
        </a:spcBef>
        <a:spcAft>
          <a:spcPct val="0"/>
        </a:spcAft>
        <a:buNone/>
        <a:defRPr kumimoji="1"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p:titleStyle>
    <p:bodyStyle>
      <a:lvl1pPr marL="384939" indent="-384939" algn="l" defTabSz="914327" rtl="0" eaLnBrk="1" latinLnBrk="0" hangingPunct="1">
        <a:lnSpc>
          <a:spcPct val="90000"/>
        </a:lnSpc>
        <a:spcBef>
          <a:spcPts val="700"/>
        </a:spcBef>
        <a:buFontTx/>
        <a:buBlip>
          <a:blip r:embed="rId16"/>
        </a:buBlip>
        <a:defRPr kumimoji="1" sz="2800" kern="1200">
          <a:solidFill>
            <a:schemeClr val="tx1"/>
          </a:solidFill>
          <a:effectLst/>
          <a:latin typeface="メイリオ" pitchFamily="50" charset="-128"/>
          <a:ea typeface="メイリオ" pitchFamily="50" charset="-128"/>
          <a:cs typeface="+mn-cs"/>
        </a:defRPr>
      </a:lvl1pPr>
      <a:lvl2pPr marL="739451" indent="-362451" algn="l" defTabSz="914327" rtl="0" eaLnBrk="1" latinLnBrk="0" hangingPunct="1">
        <a:lnSpc>
          <a:spcPct val="90000"/>
        </a:lnSpc>
        <a:spcBef>
          <a:spcPts val="700"/>
        </a:spcBef>
        <a:buFontTx/>
        <a:buBlip>
          <a:blip r:embed="rId16"/>
        </a:buBlip>
        <a:defRPr kumimoji="1" sz="2400" kern="1200">
          <a:solidFill>
            <a:schemeClr val="tx1"/>
          </a:solidFill>
          <a:effectLst/>
          <a:latin typeface="メイリオ" pitchFamily="50" charset="-128"/>
          <a:ea typeface="メイリオ" pitchFamily="50" charset="-128"/>
          <a:cs typeface="+mn-cs"/>
        </a:defRPr>
      </a:lvl2pPr>
      <a:lvl3pPr marL="1101902" indent="-347900" algn="l" defTabSz="914327" rtl="0" eaLnBrk="1" latinLnBrk="0" hangingPunct="1">
        <a:lnSpc>
          <a:spcPct val="90000"/>
        </a:lnSpc>
        <a:spcBef>
          <a:spcPts val="700"/>
        </a:spcBef>
        <a:buFontTx/>
        <a:buBlip>
          <a:blip r:embed="rId16"/>
        </a:buBlip>
        <a:defRPr kumimoji="1" sz="2000" kern="1200">
          <a:solidFill>
            <a:schemeClr val="tx1"/>
          </a:solidFill>
          <a:effectLst/>
          <a:latin typeface="メイリオ" pitchFamily="50" charset="-128"/>
          <a:ea typeface="メイリオ" pitchFamily="50" charset="-128"/>
          <a:cs typeface="+mn-cs"/>
        </a:defRPr>
      </a:lvl3pPr>
      <a:lvl4pPr marL="1420699" indent="-318798" algn="l" defTabSz="914327" rtl="0" eaLnBrk="1" latinLnBrk="0" hangingPunct="1">
        <a:lnSpc>
          <a:spcPct val="90000"/>
        </a:lnSpc>
        <a:spcBef>
          <a:spcPts val="700"/>
        </a:spcBef>
        <a:buFontTx/>
        <a:buBlip>
          <a:blip r:embed="rId16"/>
        </a:buBlip>
        <a:defRPr kumimoji="1" sz="1800" kern="1200">
          <a:solidFill>
            <a:schemeClr val="tx1"/>
          </a:solidFill>
          <a:effectLst/>
          <a:latin typeface="メイリオ" pitchFamily="50" charset="-128"/>
          <a:ea typeface="メイリオ" pitchFamily="50" charset="-128"/>
          <a:cs typeface="+mn-cs"/>
        </a:defRPr>
      </a:lvl4pPr>
      <a:lvl5pPr marL="1760661" indent="-318798" algn="l" defTabSz="914327" rtl="0" eaLnBrk="1" latinLnBrk="0" hangingPunct="1">
        <a:lnSpc>
          <a:spcPct val="90000"/>
        </a:lnSpc>
        <a:spcBef>
          <a:spcPts val="700"/>
        </a:spcBef>
        <a:buFontTx/>
        <a:buBlip>
          <a:blip r:embed="rId16"/>
        </a:buBlip>
        <a:defRPr kumimoji="1" sz="1800" kern="1200">
          <a:solidFill>
            <a:schemeClr val="tx1"/>
          </a:solidFill>
          <a:effectLst/>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msdn.microsoft.com/msdnmag/issues/07/06/CSharp30/382541002',%20'234332002"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oakleafblog.blogspot.com/2007/03/third-party-linq-providers.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vsug.jp/" TargetMode="External"/><Relationship Id="rId2" Type="http://schemas.openxmlformats.org/officeDocument/2006/relationships/hyperlink" Target="http://shinichiaoyagi.blog25.fc2.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download.microsoft.com/download/1/5/6/1569370a-a54d-4b0f-999f-ebad37a0aeea/vb%20samples%20beta2.msi" TargetMode="External"/><Relationship Id="rId2" Type="http://schemas.openxmlformats.org/officeDocument/2006/relationships/hyperlink" Target="http://download.microsoft.com/download/8/0/e/80e3f901-9bcc-4b8b-ba66-c49e24559fbc/vcs_samples_vs2008_beta2_02.ex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blogs.msdn.com/mattwar/archive/2007/07/30/linq-building-an-iqueryable-provider-part-i.aspx" TargetMode="External"/><Relationship Id="rId7" Type="http://schemas.openxmlformats.org/officeDocument/2006/relationships/hyperlink" Target="http://blogs.msdn.com/lukeh/archive/2007/10/01/taking-linq-to-objects-to-extremes-a-fully-linqified-raytracer.aspx" TargetMode="External"/><Relationship Id="rId2" Type="http://schemas.openxmlformats.org/officeDocument/2006/relationships/hyperlink" Target="http://msdn2.microsoft.com/en-us/vcsharp/Aa336809.aspx" TargetMode="External"/><Relationship Id="rId1" Type="http://schemas.openxmlformats.org/officeDocument/2006/relationships/slideLayout" Target="../slideLayouts/slideLayout8.xml"/><Relationship Id="rId6" Type="http://schemas.openxmlformats.org/officeDocument/2006/relationships/hyperlink" Target="http://msdn2.microsoft.com/en-us/library/bb397926(VS.90).aspx" TargetMode="External"/><Relationship Id="rId5" Type="http://schemas.openxmlformats.org/officeDocument/2006/relationships/hyperlink" Target="http://blogs.msdn.com/kevin_halverson/archive/2007/07/11/how-to-implement-iqueryable-part-2.aspx" TargetMode="External"/><Relationship Id="rId4" Type="http://schemas.openxmlformats.org/officeDocument/2006/relationships/hyperlink" Target="http://blogs.msdn.com/kevin_halverson/archive/2007/07/10/how-to-implement-iqueryable.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dirty="0" smtClean="0"/>
              <a:t>LINQ </a:t>
            </a:r>
            <a:r>
              <a:rPr lang="ja-JP" altLang="en-US" dirty="0" smtClean="0"/>
              <a:t>の内側</a:t>
            </a:r>
            <a:endParaRPr lang="en-US" dirty="0"/>
          </a:p>
        </p:txBody>
      </p:sp>
      <p:sp>
        <p:nvSpPr>
          <p:cNvPr id="17" name="Subtitle 16"/>
          <p:cNvSpPr>
            <a:spLocks noGrp="1"/>
          </p:cNvSpPr>
          <p:nvPr>
            <p:ph type="subTitle" idx="1"/>
          </p:nvPr>
        </p:nvSpPr>
        <p:spPr/>
        <p:txBody>
          <a:bodyPr/>
          <a:lstStyle/>
          <a:p>
            <a:r>
              <a:rPr lang="ja-JP" altLang="en-US" dirty="0" smtClean="0"/>
              <a:t>青柳 臣一</a:t>
            </a:r>
          </a:p>
          <a:p>
            <a:r>
              <a:rPr lang="ja-JP" altLang="en-US" dirty="0" smtClean="0"/>
              <a:t>株式会社ディーバ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Expression Tree </a:t>
            </a:r>
            <a:r>
              <a:rPr kumimoji="1" lang="ja-JP" altLang="en-US" dirty="0" smtClean="0"/>
              <a:t>型　　その </a:t>
            </a:r>
            <a:r>
              <a:rPr kumimoji="1" altLang="ja-JP" dirty="0" smtClean="0"/>
              <a:t>1</a:t>
            </a:r>
            <a:endParaRPr kumimoji="1" lang="ja-JP" altLang="en-US" dirty="0"/>
          </a:p>
        </p:txBody>
      </p:sp>
      <p:sp>
        <p:nvSpPr>
          <p:cNvPr id="3" name="コンテンツ プレースホルダ 2"/>
          <p:cNvSpPr>
            <a:spLocks noGrp="1"/>
          </p:cNvSpPr>
          <p:nvPr>
            <p:ph idx="1"/>
          </p:nvPr>
        </p:nvSpPr>
        <p:spPr>
          <a:xfrm>
            <a:off x="368300" y="1347788"/>
            <a:ext cx="8382000" cy="4284763"/>
          </a:xfrm>
        </p:spPr>
        <p:txBody>
          <a:bodyPr/>
          <a:lstStyle/>
          <a:p>
            <a:r>
              <a:rPr lang="en-US" altLang="ja-JP" dirty="0" smtClean="0"/>
              <a:t>C# Language Specification 3.0 </a:t>
            </a:r>
            <a:r>
              <a:rPr lang="ja-JP" altLang="en-US" dirty="0" smtClean="0"/>
              <a:t>の用語</a:t>
            </a:r>
          </a:p>
          <a:p>
            <a:endParaRPr lang="ja-JP" altLang="en-US" dirty="0" smtClean="0"/>
          </a:p>
          <a:p>
            <a:r>
              <a:rPr lang="ja-JP" altLang="en-US" dirty="0" smtClean="0"/>
              <a:t>型とは言っても</a:t>
            </a:r>
            <a:r>
              <a:rPr lang="ja-JP" altLang="en-US" dirty="0" err="1" smtClean="0"/>
              <a:t>、、、</a:t>
            </a:r>
            <a:endParaRPr lang="ja-JP" altLang="en-US" dirty="0" smtClean="0"/>
          </a:p>
          <a:p>
            <a:pPr lvl="1"/>
            <a:r>
              <a:rPr lang="en-US" altLang="ja-JP" dirty="0" err="1" smtClean="0"/>
              <a:t>System.Linq.Expressions.Expression</a:t>
            </a:r>
            <a:r>
              <a:rPr lang="en-US" altLang="ja-JP" dirty="0" smtClean="0"/>
              <a:t>&lt;</a:t>
            </a:r>
            <a:r>
              <a:rPr lang="en-US" altLang="ja-JP" dirty="0" err="1" smtClean="0"/>
              <a:t>TDeledate</a:t>
            </a:r>
            <a:r>
              <a:rPr lang="en-US" altLang="ja-JP" dirty="0" smtClean="0"/>
              <a:t>&gt; </a:t>
            </a:r>
            <a:r>
              <a:rPr lang="ja-JP" altLang="en-US" dirty="0" smtClean="0"/>
              <a:t>クラスのこと</a:t>
            </a:r>
          </a:p>
          <a:p>
            <a:endParaRPr lang="en-US" altLang="ja-JP" dirty="0" smtClean="0"/>
          </a:p>
          <a:p>
            <a:r>
              <a:rPr lang="en-US" altLang="ja-JP" dirty="0" smtClean="0"/>
              <a:t>4.6 </a:t>
            </a:r>
            <a:r>
              <a:rPr lang="ja-JP" altLang="en-US" dirty="0" smtClean="0"/>
              <a:t>「</a:t>
            </a:r>
            <a:r>
              <a:rPr lang="en-US" altLang="ja-JP" dirty="0" smtClean="0"/>
              <a:t>Expression tree types</a:t>
            </a:r>
            <a:r>
              <a:rPr lang="ja-JP" altLang="en-US" dirty="0" smtClean="0"/>
              <a:t>」</a:t>
            </a:r>
          </a:p>
          <a:p>
            <a:pPr lvl="1"/>
            <a:r>
              <a:rPr lang="ja-JP" altLang="en-US" dirty="0" smtClean="0"/>
              <a:t>匿名関数を実行コードの代わりにデータ構造として表現したもの</a:t>
            </a:r>
          </a:p>
          <a:p>
            <a:endParaRPr lang="en-US" altLang="ja-JP" dirty="0" smtClean="0"/>
          </a:p>
        </p:txBody>
      </p:sp>
      <p:sp>
        <p:nvSpPr>
          <p:cNvPr id="4" name="Rounded Rectangle 3"/>
          <p:cNvSpPr/>
          <p:nvPr/>
        </p:nvSpPr>
        <p:spPr bwMode="blackWhite">
          <a:xfrm>
            <a:off x="368299" y="5163671"/>
            <a:ext cx="8407401" cy="92784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5341564"/>
            <a:ext cx="7689851" cy="595291"/>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fr-FR" dirty="0" smtClean="0">
                <a:latin typeface="Courier New" pitchFamily="49" charset="0"/>
                <a:ea typeface="メイリオ" pitchFamily="50" charset="-128"/>
                <a:cs typeface="Courier New" pitchFamily="49" charset="0"/>
              </a:rPr>
              <a:t>Func&lt;int,int&gt; del = x =&gt; x + 1;			// Code</a:t>
            </a:r>
          </a:p>
          <a:p>
            <a:pPr marL="384939" lvl="0" indent="-384939">
              <a:lnSpc>
                <a:spcPct val="90000"/>
              </a:lnSpc>
              <a:spcBef>
                <a:spcPts val="700"/>
              </a:spcBef>
              <a:defRPr/>
            </a:pPr>
            <a:r>
              <a:rPr kumimoji="1" lang="fr-FR" dirty="0" smtClean="0">
                <a:latin typeface="Courier New" pitchFamily="49" charset="0"/>
                <a:ea typeface="メイリオ" pitchFamily="50" charset="-128"/>
                <a:cs typeface="Courier New" pitchFamily="49" charset="0"/>
              </a:rPr>
              <a:t>Expression&lt;Func&lt;int,int&gt;&gt; exp = x =&gt; x + 1;	// Data</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Expression Tree </a:t>
            </a:r>
            <a:r>
              <a:rPr kumimoji="1" lang="ja-JP" altLang="en-US" dirty="0" smtClean="0"/>
              <a:t>型　　その </a:t>
            </a:r>
            <a:r>
              <a:rPr kumimoji="1" altLang="ja-JP" dirty="0" smtClean="0"/>
              <a:t>2</a:t>
            </a:r>
            <a:endParaRPr kumimoji="1" lang="ja-JP" altLang="en-US" dirty="0"/>
          </a:p>
        </p:txBody>
      </p:sp>
      <p:sp>
        <p:nvSpPr>
          <p:cNvPr id="3" name="コンテンツ プレースホルダ 2"/>
          <p:cNvSpPr>
            <a:spLocks noGrp="1"/>
          </p:cNvSpPr>
          <p:nvPr>
            <p:ph idx="1"/>
          </p:nvPr>
        </p:nvSpPr>
        <p:spPr>
          <a:xfrm>
            <a:off x="368300" y="1347788"/>
            <a:ext cx="8382000" cy="2152897"/>
          </a:xfrm>
        </p:spPr>
        <p:txBody>
          <a:bodyPr/>
          <a:lstStyle/>
          <a:p>
            <a:r>
              <a:rPr lang="en-US" altLang="ja-JP" dirty="0" smtClean="0"/>
              <a:t>Expression Tree </a:t>
            </a:r>
            <a:r>
              <a:rPr lang="ja-JP" altLang="en-US" dirty="0" smtClean="0"/>
              <a:t>にできるのは </a:t>
            </a:r>
            <a:r>
              <a:rPr lang="en-US" altLang="ja-JP" dirty="0" smtClean="0"/>
              <a:t>lambda </a:t>
            </a:r>
            <a:r>
              <a:rPr lang="ja-JP" altLang="en-US" dirty="0" smtClean="0"/>
              <a:t>式のみ （だと思う）</a:t>
            </a:r>
            <a:endParaRPr lang="en-US" altLang="ja-JP" dirty="0" smtClean="0"/>
          </a:p>
          <a:p>
            <a:endParaRPr lang="ja-JP" altLang="en-US" dirty="0" smtClean="0"/>
          </a:p>
          <a:p>
            <a:r>
              <a:rPr lang="en-US" altLang="ja-JP" dirty="0" err="1" smtClean="0"/>
              <a:t>ExpressionTreeVisualizer</a:t>
            </a:r>
            <a:endParaRPr lang="en-US" altLang="ja-JP" dirty="0" smtClean="0"/>
          </a:p>
          <a:p>
            <a:pPr lvl="1"/>
            <a:r>
              <a:rPr lang="ja-JP" altLang="en-US" dirty="0" smtClean="0"/>
              <a:t>デバッグ時に </a:t>
            </a:r>
            <a:r>
              <a:rPr lang="en-US" altLang="ja-JP" dirty="0" smtClean="0"/>
              <a:t>Expression Tree </a:t>
            </a:r>
            <a:r>
              <a:rPr lang="ja-JP" altLang="en-US" dirty="0" smtClean="0"/>
              <a:t>を表示するツール</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SQL </a:t>
            </a:r>
            <a:r>
              <a:rPr lang="ja-JP" altLang="en-US" dirty="0" smtClean="0"/>
              <a:t>編　　その</a:t>
            </a:r>
            <a:r>
              <a:rPr altLang="ja-JP" dirty="0" smtClean="0"/>
              <a:t> 1</a:t>
            </a:r>
            <a:endParaRPr kumimoji="1" lang="ja-JP" altLang="en-US" dirty="0"/>
          </a:p>
        </p:txBody>
      </p:sp>
      <p:sp>
        <p:nvSpPr>
          <p:cNvPr id="3" name="コンテンツ プレースホルダ 2"/>
          <p:cNvSpPr>
            <a:spLocks noGrp="1"/>
          </p:cNvSpPr>
          <p:nvPr>
            <p:ph idx="1"/>
          </p:nvPr>
        </p:nvSpPr>
        <p:spPr>
          <a:xfrm>
            <a:off x="368300" y="1804988"/>
            <a:ext cx="8382000" cy="4485330"/>
          </a:xfrm>
        </p:spPr>
        <p:txBody>
          <a:bodyPr/>
          <a:lstStyle/>
          <a:p>
            <a:r>
              <a:rPr kumimoji="1" lang="en-US" altLang="ja-JP" dirty="0" smtClean="0"/>
              <a:t>LINQ </a:t>
            </a:r>
            <a:r>
              <a:rPr kumimoji="1" lang="ja-JP" altLang="en-US" dirty="0" smtClean="0"/>
              <a:t>クエリ式はシンタックスシュガー</a:t>
            </a: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r>
              <a:rPr lang="en-US" altLang="ja-JP" dirty="0" smtClean="0"/>
              <a:t>Customers </a:t>
            </a:r>
            <a:r>
              <a:rPr lang="ja-JP" altLang="en-US" dirty="0" smtClean="0"/>
              <a:t>の型は？</a:t>
            </a:r>
          </a:p>
          <a:p>
            <a:pPr lvl="1"/>
            <a:r>
              <a:rPr kumimoji="1" lang="en-US" altLang="ja-JP" dirty="0" err="1" smtClean="0"/>
              <a:t>System.Data.Linq.Table</a:t>
            </a:r>
            <a:r>
              <a:rPr kumimoji="1" lang="en-US" altLang="ja-JP" dirty="0" smtClean="0"/>
              <a:t>&lt;Customer&gt;</a:t>
            </a:r>
            <a:br>
              <a:rPr kumimoji="1" lang="en-US" altLang="ja-JP" dirty="0" smtClean="0"/>
            </a:br>
            <a:r>
              <a:rPr kumimoji="1" lang="ja-JP" altLang="en-US" dirty="0" smtClean="0"/>
              <a:t>　</a:t>
            </a:r>
            <a:r>
              <a:rPr kumimoji="1" lang="en-US" altLang="ja-JP" dirty="0" smtClean="0"/>
              <a:t>…</a:t>
            </a:r>
            <a:r>
              <a:rPr kumimoji="1" lang="ja-JP" altLang="en-US" dirty="0" smtClean="0"/>
              <a:t>　</a:t>
            </a:r>
            <a:r>
              <a:rPr lang="en-US" altLang="ja-JP" dirty="0" err="1" smtClean="0"/>
              <a:t>IQueryable</a:t>
            </a:r>
            <a:r>
              <a:rPr lang="en-US" altLang="ja-JP" dirty="0" smtClean="0"/>
              <a:t>&lt;</a:t>
            </a:r>
            <a:r>
              <a:rPr lang="en-US" altLang="ja-JP" dirty="0" err="1" smtClean="0"/>
              <a:t>TEntity</a:t>
            </a:r>
            <a:r>
              <a:rPr lang="en-US" altLang="ja-JP" dirty="0" smtClean="0"/>
              <a:t>&gt; </a:t>
            </a:r>
            <a:r>
              <a:rPr lang="ja-JP" altLang="en-US" dirty="0" smtClean="0"/>
              <a:t>を実装している</a:t>
            </a:r>
            <a:endParaRPr kumimoji="1" lang="en-US" altLang="ja-JP" dirty="0" smtClean="0"/>
          </a:p>
          <a:p>
            <a:endParaRPr lang="en-US" altLang="ja-JP" dirty="0" smtClean="0"/>
          </a:p>
        </p:txBody>
      </p:sp>
      <p:sp>
        <p:nvSpPr>
          <p:cNvPr id="4" name="Rounded Rectangle 3"/>
          <p:cNvSpPr/>
          <p:nvPr/>
        </p:nvSpPr>
        <p:spPr bwMode="blackWhite">
          <a:xfrm>
            <a:off x="368299" y="2326341"/>
            <a:ext cx="8407401" cy="1855694"/>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2477340"/>
            <a:ext cx="7689851" cy="1608133"/>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var db = new NorthWindDataContext();</a:t>
            </a:r>
          </a:p>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var q = db.Customers</a:t>
            </a:r>
          </a:p>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		.Where(c =&gt; c.City == "London")</a:t>
            </a:r>
          </a:p>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		.Select(c =&gt; c.CustomerID);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Object </a:t>
            </a:r>
            <a:r>
              <a:rPr lang="ja-JP" altLang="en-US" dirty="0" smtClean="0"/>
              <a:t>編　　その</a:t>
            </a:r>
            <a:r>
              <a:rPr altLang="ja-JP" dirty="0" smtClean="0"/>
              <a:t> 2</a:t>
            </a:r>
            <a:endParaRPr kumimoji="1" lang="ja-JP" altLang="en-US" dirty="0"/>
          </a:p>
        </p:txBody>
      </p:sp>
      <p:sp>
        <p:nvSpPr>
          <p:cNvPr id="3" name="コンテンツ プレースホルダ 2"/>
          <p:cNvSpPr>
            <a:spLocks noGrp="1"/>
          </p:cNvSpPr>
          <p:nvPr>
            <p:ph idx="1"/>
          </p:nvPr>
        </p:nvSpPr>
        <p:spPr>
          <a:xfrm>
            <a:off x="368300" y="1804988"/>
            <a:ext cx="8382000" cy="2519664"/>
          </a:xfrm>
        </p:spPr>
        <p:txBody>
          <a:bodyPr/>
          <a:lstStyle/>
          <a:p>
            <a:r>
              <a:rPr kumimoji="1" lang="ja-JP" altLang="en-US" dirty="0" smtClean="0"/>
              <a:t>どの </a:t>
            </a:r>
            <a:r>
              <a:rPr kumimoji="1" lang="en-US" altLang="ja-JP" dirty="0" smtClean="0"/>
              <a:t>Where</a:t>
            </a:r>
            <a:r>
              <a:rPr kumimoji="1" lang="ja-JP" altLang="en-US" dirty="0" smtClean="0"/>
              <a:t>？　－　答え</a:t>
            </a:r>
            <a:endParaRPr kumimoji="1" lang="en-US" altLang="ja-JP" dirty="0" smtClean="0"/>
          </a:p>
          <a:p>
            <a:pPr lvl="1"/>
            <a:r>
              <a:rPr lang="ja-JP" altLang="en-US" dirty="0" smtClean="0"/>
              <a:t>当然 </a:t>
            </a:r>
            <a:r>
              <a:rPr lang="en-US" altLang="ja-JP" dirty="0" err="1" smtClean="0"/>
              <a:t>IQueyable</a:t>
            </a:r>
            <a:r>
              <a:rPr lang="en-US" altLang="ja-JP" dirty="0" smtClean="0"/>
              <a:t> </a:t>
            </a:r>
            <a:r>
              <a:rPr lang="ja-JP" altLang="en-US" dirty="0" smtClean="0"/>
              <a:t>の方</a:t>
            </a:r>
            <a:endParaRPr lang="en-US" altLang="ja-JP" dirty="0" smtClean="0"/>
          </a:p>
          <a:p>
            <a:endParaRPr lang="en-US" altLang="ja-JP" dirty="0" smtClean="0"/>
          </a:p>
          <a:p>
            <a:r>
              <a:rPr lang="en-US" altLang="ja-JP" dirty="0" smtClean="0"/>
              <a:t>Where </a:t>
            </a:r>
            <a:r>
              <a:rPr lang="ja-JP" altLang="en-US" dirty="0" smtClean="0"/>
              <a:t>や </a:t>
            </a:r>
            <a:r>
              <a:rPr lang="en-US" altLang="ja-JP" dirty="0" smtClean="0"/>
              <a:t>Select </a:t>
            </a:r>
            <a:r>
              <a:rPr lang="ja-JP" altLang="en-US" dirty="0" smtClean="0"/>
              <a:t>の実装内容は？</a:t>
            </a:r>
            <a:endParaRPr lang="en-US" altLang="ja-JP" dirty="0" smtClean="0"/>
          </a:p>
          <a:p>
            <a:pPr lvl="1"/>
            <a:r>
              <a:rPr lang="en-US" altLang="ja-JP" dirty="0" err="1" smtClean="0"/>
              <a:t>Func</a:t>
            </a:r>
            <a:r>
              <a:rPr lang="en-US" altLang="ja-JP" dirty="0" smtClean="0"/>
              <a:t>&lt;</a:t>
            </a:r>
            <a:r>
              <a:rPr lang="en-US" altLang="ja-JP" dirty="0" err="1" smtClean="0"/>
              <a:t>TSource</a:t>
            </a:r>
            <a:r>
              <a:rPr lang="en-US" altLang="ja-JP" dirty="0" smtClean="0"/>
              <a:t>, </a:t>
            </a:r>
            <a:r>
              <a:rPr lang="en-US" altLang="ja-JP" dirty="0" err="1" smtClean="0"/>
              <a:t>bool</a:t>
            </a:r>
            <a:r>
              <a:rPr lang="en-US" altLang="ja-JP" dirty="0" smtClean="0"/>
              <a:t>&gt; </a:t>
            </a:r>
            <a:r>
              <a:rPr lang="ja-JP" altLang="en-US" dirty="0" smtClean="0"/>
              <a:t>ではなく </a:t>
            </a:r>
            <a:r>
              <a:rPr lang="en-US" altLang="ja-JP" dirty="0" smtClean="0"/>
              <a:t>Expression&lt;</a:t>
            </a:r>
            <a:r>
              <a:rPr lang="en-US" altLang="ja-JP" dirty="0" err="1" smtClean="0"/>
              <a:t>Func</a:t>
            </a:r>
            <a:r>
              <a:rPr lang="en-US" altLang="ja-JP" dirty="0" smtClean="0"/>
              <a:t>&lt;</a:t>
            </a:r>
            <a:r>
              <a:rPr lang="en-US" altLang="ja-JP" dirty="0" err="1" smtClean="0"/>
              <a:t>TSource</a:t>
            </a:r>
            <a:r>
              <a:rPr lang="en-US" altLang="ja-JP" dirty="0" smtClean="0"/>
              <a:t>, </a:t>
            </a:r>
            <a:r>
              <a:rPr lang="en-US" altLang="ja-JP" dirty="0" err="1" smtClean="0"/>
              <a:t>bool</a:t>
            </a:r>
            <a:r>
              <a:rPr lang="en-US" altLang="ja-JP" dirty="0" smtClean="0"/>
              <a:t>&gt;&gt; </a:t>
            </a:r>
            <a:r>
              <a:rPr lang="ja-JP" altLang="en-US" dirty="0" err="1" smtClean="0"/>
              <a:t>なのが</a:t>
            </a:r>
            <a:r>
              <a:rPr lang="ja-JP" altLang="en-US" dirty="0" smtClean="0"/>
              <a:t>ミソ</a:t>
            </a:r>
            <a:endParaRPr lang="en-US" altLang="ja-JP" dirty="0" smtClean="0"/>
          </a:p>
        </p:txBody>
      </p:sp>
      <p:sp>
        <p:nvSpPr>
          <p:cNvPr id="6" name="Rounded Rectangle 3"/>
          <p:cNvSpPr/>
          <p:nvPr/>
        </p:nvSpPr>
        <p:spPr bwMode="blackWhite">
          <a:xfrm>
            <a:off x="368299" y="4464425"/>
            <a:ext cx="8407401" cy="1116105"/>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9" name="Content Placeholder 4"/>
          <p:cNvSpPr txBox="1">
            <a:spLocks/>
          </p:cNvSpPr>
          <p:nvPr/>
        </p:nvSpPr>
        <p:spPr>
          <a:xfrm>
            <a:off x="722312" y="4579910"/>
            <a:ext cx="7870359" cy="838691"/>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2000" dirty="0" smtClean="0">
                <a:latin typeface="Courier New" pitchFamily="49" charset="0"/>
                <a:ea typeface="メイリオ" pitchFamily="50" charset="-128"/>
                <a:cs typeface="Courier New" pitchFamily="49" charset="0"/>
              </a:rPr>
              <a:t>public static IQueryable&lt;TSource&gt; Where&lt;TSource&gt;(</a:t>
            </a:r>
            <a:br>
              <a:rPr kumimoji="1" lang="pt-BR" sz="2000" dirty="0" smtClean="0">
                <a:latin typeface="Courier New" pitchFamily="49" charset="0"/>
                <a:ea typeface="メイリオ" pitchFamily="50" charset="-128"/>
                <a:cs typeface="Courier New" pitchFamily="49" charset="0"/>
              </a:rPr>
            </a:br>
            <a:r>
              <a:rPr kumimoji="1" lang="pt-BR" sz="2000" dirty="0" smtClean="0">
                <a:latin typeface="Courier New" pitchFamily="49" charset="0"/>
                <a:ea typeface="メイリオ" pitchFamily="50" charset="-128"/>
                <a:cs typeface="Courier New" pitchFamily="49" charset="0"/>
              </a:rPr>
              <a:t>this IQueryable&lt;TSource&gt; source,</a:t>
            </a:r>
            <a:br>
              <a:rPr kumimoji="1" lang="pt-BR" sz="2000" dirty="0" smtClean="0">
                <a:latin typeface="Courier New" pitchFamily="49" charset="0"/>
                <a:ea typeface="メイリオ" pitchFamily="50" charset="-128"/>
                <a:cs typeface="Courier New" pitchFamily="49" charset="0"/>
              </a:rPr>
            </a:br>
            <a:r>
              <a:rPr kumimoji="1" lang="pt-BR" sz="2000" dirty="0" smtClean="0">
                <a:latin typeface="Courier New" pitchFamily="49" charset="0"/>
                <a:ea typeface="メイリオ" pitchFamily="50" charset="-128"/>
                <a:cs typeface="Courier New" pitchFamily="49" charset="0"/>
              </a:rPr>
              <a:t>Expression&lt;Func&lt;TSource, bool&gt;&gt; predicate);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SQL </a:t>
            </a:r>
            <a:r>
              <a:rPr lang="ja-JP" altLang="en-US" dirty="0" smtClean="0"/>
              <a:t>編　　その</a:t>
            </a:r>
            <a:r>
              <a:rPr altLang="ja-JP" dirty="0" smtClean="0"/>
              <a:t> 3</a:t>
            </a:r>
            <a:endParaRPr kumimoji="1" lang="ja-JP" altLang="en-US" dirty="0"/>
          </a:p>
        </p:txBody>
      </p:sp>
      <p:sp>
        <p:nvSpPr>
          <p:cNvPr id="3" name="コンテンツ プレースホルダ 2"/>
          <p:cNvSpPr>
            <a:spLocks noGrp="1"/>
          </p:cNvSpPr>
          <p:nvPr>
            <p:ph idx="1"/>
          </p:nvPr>
        </p:nvSpPr>
        <p:spPr>
          <a:xfrm>
            <a:off x="368300" y="1804988"/>
            <a:ext cx="8382000" cy="4340162"/>
          </a:xfrm>
        </p:spPr>
        <p:txBody>
          <a:bodyPr/>
          <a:lstStyle/>
          <a:p>
            <a:r>
              <a:rPr lang="en-US" altLang="ja-JP" dirty="0" smtClean="0"/>
              <a:t>Where </a:t>
            </a:r>
            <a:r>
              <a:rPr lang="ja-JP" altLang="en-US" dirty="0" smtClean="0"/>
              <a:t>や </a:t>
            </a:r>
            <a:r>
              <a:rPr lang="en-US" altLang="ja-JP" dirty="0" smtClean="0"/>
              <a:t>Select </a:t>
            </a:r>
            <a:r>
              <a:rPr lang="ja-JP" altLang="en-US" dirty="0" smtClean="0"/>
              <a:t>の実装内容は？　　（続き）</a:t>
            </a:r>
            <a:endParaRPr lang="en-US" altLang="ja-JP" dirty="0" smtClean="0"/>
          </a:p>
          <a:p>
            <a:pPr lvl="1"/>
            <a:r>
              <a:rPr lang="en-US" altLang="ja-JP" dirty="0" smtClean="0"/>
              <a:t>Where </a:t>
            </a:r>
            <a:r>
              <a:rPr lang="ja-JP" altLang="en-US" dirty="0" smtClean="0"/>
              <a:t>や </a:t>
            </a:r>
            <a:r>
              <a:rPr lang="en-US" altLang="ja-JP" dirty="0" smtClean="0"/>
              <a:t>Select </a:t>
            </a:r>
            <a:r>
              <a:rPr lang="ja-JP" altLang="en-US" dirty="0" smtClean="0"/>
              <a:t>は </a:t>
            </a:r>
            <a:r>
              <a:rPr lang="en-US" altLang="ja-JP" dirty="0" smtClean="0"/>
              <a:t>source </a:t>
            </a:r>
            <a:r>
              <a:rPr lang="ja-JP" altLang="en-US" dirty="0" smtClean="0"/>
              <a:t>が持っているプロバイダの </a:t>
            </a:r>
            <a:r>
              <a:rPr lang="en-US" altLang="ja-JP" dirty="0" err="1" smtClean="0"/>
              <a:t>CreateQuery</a:t>
            </a:r>
            <a:r>
              <a:rPr lang="en-US" altLang="ja-JP" dirty="0" smtClean="0"/>
              <a:t>() </a:t>
            </a:r>
            <a:r>
              <a:rPr lang="ja-JP" altLang="en-US" dirty="0" smtClean="0"/>
              <a:t>メソッドを呼び出す</a:t>
            </a:r>
            <a:endParaRPr lang="en-US" altLang="ja-JP" dirty="0" smtClean="0"/>
          </a:p>
          <a:p>
            <a:pPr lvl="2"/>
            <a:r>
              <a:rPr lang="ja-JP" altLang="en-US" dirty="0" smtClean="0"/>
              <a:t>このときに </a:t>
            </a:r>
            <a:r>
              <a:rPr lang="en-US" altLang="ja-JP" dirty="0" smtClean="0"/>
              <a:t>predicate </a:t>
            </a:r>
            <a:r>
              <a:rPr lang="ja-JP" altLang="en-US" dirty="0" smtClean="0"/>
              <a:t> （これが </a:t>
            </a:r>
            <a:r>
              <a:rPr lang="en-US" altLang="ja-JP" dirty="0" smtClean="0"/>
              <a:t>Expression Tree</a:t>
            </a:r>
            <a:r>
              <a:rPr lang="ja-JP" altLang="en-US" dirty="0" smtClean="0"/>
              <a:t>） を渡している</a:t>
            </a:r>
            <a:endParaRPr lang="en-US" altLang="ja-JP" dirty="0" smtClean="0"/>
          </a:p>
          <a:p>
            <a:pPr lvl="1"/>
            <a:endParaRPr lang="en-US" altLang="ja-JP" dirty="0" smtClean="0"/>
          </a:p>
          <a:p>
            <a:pPr lvl="1"/>
            <a:r>
              <a:rPr lang="ja-JP" altLang="en-US" dirty="0" smtClean="0"/>
              <a:t>コンパイル時に行われるの</a:t>
            </a:r>
            <a:r>
              <a:rPr lang="ja-JP" altLang="en-US" smtClean="0"/>
              <a:t>はここまで</a:t>
            </a:r>
            <a:endParaRPr lang="en-US" altLang="ja-JP" dirty="0" smtClean="0"/>
          </a:p>
          <a:p>
            <a:endParaRPr lang="en-US" altLang="ja-JP" dirty="0" smtClean="0"/>
          </a:p>
          <a:p>
            <a:r>
              <a:rPr lang="ja-JP" altLang="en-US" dirty="0" smtClean="0"/>
              <a:t>実行時</a:t>
            </a:r>
            <a:endParaRPr lang="en-US" altLang="ja-JP" dirty="0" smtClean="0"/>
          </a:p>
          <a:p>
            <a:pPr lvl="1"/>
            <a:r>
              <a:rPr lang="en-US" altLang="ja-JP" dirty="0" err="1" smtClean="0"/>
              <a:t>GetEnumerator</a:t>
            </a:r>
            <a:r>
              <a:rPr lang="en-US" altLang="ja-JP" dirty="0" smtClean="0"/>
              <a:t>() </a:t>
            </a:r>
            <a:r>
              <a:rPr lang="ja-JP" altLang="en-US" dirty="0" smtClean="0"/>
              <a:t>メソッドが呼び出された時、プロバイダの </a:t>
            </a:r>
            <a:r>
              <a:rPr lang="en-US" altLang="ja-JP" dirty="0" smtClean="0"/>
              <a:t>Execute() </a:t>
            </a:r>
            <a:r>
              <a:rPr lang="ja-JP" altLang="en-US" dirty="0" smtClean="0"/>
              <a:t>メソッドが呼ばれる</a:t>
            </a:r>
            <a:endParaRPr lang="en-US" altLang="ja-JP"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動的に </a:t>
            </a:r>
            <a:r>
              <a:rPr altLang="ja-JP" dirty="0" smtClean="0"/>
              <a:t>Where </a:t>
            </a:r>
            <a:r>
              <a:rPr lang="ja-JP" altLang="en-US" dirty="0" smtClean="0"/>
              <a:t>式を作る</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1347788"/>
            <a:ext cx="7689851" cy="4985467"/>
          </a:xfrm>
          <a:prstGeom prst="rect">
            <a:avLst/>
          </a:prstGeom>
        </p:spPr>
        <p:txBody>
          <a:bodyPr vert="horz" wrap="square" lIns="0" tIns="0" rIns="0" bIns="0" rtlCol="0">
            <a:spAutoFit/>
          </a:bodyPr>
          <a:lstStyle/>
          <a:p>
            <a:pPr marL="384939" lvl="0" indent="-384939">
              <a:lnSpc>
                <a:spcPct val="90000"/>
              </a:lnSpc>
              <a:spcBef>
                <a:spcPts val="700"/>
              </a:spcBef>
            </a:pPr>
            <a:r>
              <a:rPr kumimoji="1" lang="en-US" sz="2400" dirty="0" err="1" smtClean="0">
                <a:latin typeface="メイリオ" pitchFamily="50" charset="-128"/>
                <a:ea typeface="メイリオ" pitchFamily="50" charset="-128"/>
              </a:rPr>
              <a:t>var</a:t>
            </a:r>
            <a:r>
              <a:rPr kumimoji="1" lang="en-US" sz="2400" dirty="0" smtClean="0">
                <a:latin typeface="メイリオ" pitchFamily="50" charset="-128"/>
                <a:ea typeface="メイリオ" pitchFamily="50" charset="-128"/>
              </a:rPr>
              <a:t> db = new </a:t>
            </a:r>
            <a:r>
              <a:rPr kumimoji="1" lang="en-US" sz="2400" dirty="0" err="1" smtClean="0">
                <a:latin typeface="メイリオ" pitchFamily="50" charset="-128"/>
                <a:ea typeface="メイリオ" pitchFamily="50" charset="-128"/>
              </a:rPr>
              <a:t>NorthWindDataContext</a:t>
            </a:r>
            <a:r>
              <a:rPr kumimoji="1" lang="en-US" sz="2400" dirty="0" smtClean="0">
                <a:latin typeface="メイリオ" pitchFamily="50" charset="-128"/>
                <a:ea typeface="メイリオ" pitchFamily="50" charset="-128"/>
              </a:rPr>
              <a:t>();</a:t>
            </a:r>
          </a:p>
          <a:p>
            <a:pPr marL="384939" lvl="0" indent="-384939">
              <a:lnSpc>
                <a:spcPct val="90000"/>
              </a:lnSpc>
              <a:spcBef>
                <a:spcPts val="700"/>
              </a:spcBef>
            </a:pPr>
            <a:r>
              <a:rPr kumimoji="1" lang="en-US" sz="2400" dirty="0" err="1" smtClean="0">
                <a:latin typeface="メイリオ" pitchFamily="50" charset="-128"/>
                <a:ea typeface="メイリオ" pitchFamily="50" charset="-128"/>
              </a:rPr>
              <a:t>var</a:t>
            </a:r>
            <a:r>
              <a:rPr kumimoji="1" lang="en-US" sz="2400" dirty="0" smtClean="0">
                <a:latin typeface="メイリオ" pitchFamily="50" charset="-128"/>
                <a:ea typeface="メイリオ" pitchFamily="50" charset="-128"/>
              </a:rPr>
              <a:t> q = from c in </a:t>
            </a:r>
            <a:r>
              <a:rPr kumimoji="1" lang="en-US" sz="2400" dirty="0" err="1" smtClean="0">
                <a:latin typeface="メイリオ" pitchFamily="50" charset="-128"/>
                <a:ea typeface="メイリオ" pitchFamily="50" charset="-128"/>
              </a:rPr>
              <a:t>db.Customers</a:t>
            </a:r>
            <a:endParaRPr kumimoji="1" lang="en-US" sz="2400" dirty="0" smtClean="0">
              <a:latin typeface="メイリオ" pitchFamily="50" charset="-128"/>
              <a:ea typeface="メイリオ" pitchFamily="50" charset="-128"/>
            </a:endParaRPr>
          </a:p>
          <a:p>
            <a:pPr marL="384939" lvl="0" indent="-384939">
              <a:lnSpc>
                <a:spcPct val="90000"/>
              </a:lnSpc>
              <a:spcBef>
                <a:spcPts val="700"/>
              </a:spcBef>
            </a:pPr>
            <a:r>
              <a:rPr kumimoji="1" lang="en-US" sz="2400" dirty="0" smtClean="0">
                <a:latin typeface="メイリオ" pitchFamily="50" charset="-128"/>
                <a:ea typeface="メイリオ" pitchFamily="50" charset="-128"/>
              </a:rPr>
              <a:t>		select c;</a:t>
            </a:r>
          </a:p>
          <a:p>
            <a:pPr marL="384939" lvl="0" indent="-384939">
              <a:lnSpc>
                <a:spcPct val="90000"/>
              </a:lnSpc>
              <a:spcBef>
                <a:spcPts val="700"/>
              </a:spcBef>
            </a:pPr>
            <a:endParaRPr kumimoji="1" lang="en-US" sz="2400" dirty="0" smtClean="0">
              <a:latin typeface="メイリオ" pitchFamily="50" charset="-128"/>
              <a:ea typeface="メイリオ" pitchFamily="50" charset="-128"/>
            </a:endParaRPr>
          </a:p>
          <a:p>
            <a:pPr marL="384939" lvl="0" indent="-384939">
              <a:lnSpc>
                <a:spcPct val="90000"/>
              </a:lnSpc>
              <a:spcBef>
                <a:spcPts val="700"/>
              </a:spcBef>
            </a:pPr>
            <a:r>
              <a:rPr kumimoji="1" lang="en-US" sz="2400" dirty="0" smtClean="0">
                <a:latin typeface="メイリオ" pitchFamily="50" charset="-128"/>
                <a:ea typeface="メイリオ" pitchFamily="50" charset="-128"/>
              </a:rPr>
              <a:t>if (mode == 0)</a:t>
            </a:r>
          </a:p>
          <a:p>
            <a:pPr marL="384939" lvl="0" indent="-384939">
              <a:lnSpc>
                <a:spcPct val="90000"/>
              </a:lnSpc>
              <a:spcBef>
                <a:spcPts val="700"/>
              </a:spcBef>
            </a:pPr>
            <a:r>
              <a:rPr kumimoji="1" lang="en-US" sz="2400" dirty="0" smtClean="0">
                <a:latin typeface="メイリオ" pitchFamily="50" charset="-128"/>
                <a:ea typeface="メイリオ" pitchFamily="50" charset="-128"/>
              </a:rPr>
              <a:t>{</a:t>
            </a:r>
          </a:p>
          <a:p>
            <a:pPr marL="384939" lvl="0" indent="-384939">
              <a:lnSpc>
                <a:spcPct val="90000"/>
              </a:lnSpc>
              <a:spcBef>
                <a:spcPts val="700"/>
              </a:spcBef>
            </a:pPr>
            <a:r>
              <a:rPr kumimoji="1" lang="en-US" sz="2400" dirty="0" smtClean="0">
                <a:latin typeface="メイリオ" pitchFamily="50" charset="-128"/>
                <a:ea typeface="メイリオ" pitchFamily="50" charset="-128"/>
              </a:rPr>
              <a:t>	q = </a:t>
            </a:r>
            <a:r>
              <a:rPr kumimoji="1" lang="en-US" sz="2400" dirty="0" err="1" smtClean="0">
                <a:latin typeface="メイリオ" pitchFamily="50" charset="-128"/>
                <a:ea typeface="メイリオ" pitchFamily="50" charset="-128"/>
              </a:rPr>
              <a:t>q.Where</a:t>
            </a:r>
            <a:r>
              <a:rPr kumimoji="1" lang="en-US" sz="2400" dirty="0" smtClean="0">
                <a:latin typeface="メイリオ" pitchFamily="50" charset="-128"/>
                <a:ea typeface="メイリオ" pitchFamily="50" charset="-128"/>
              </a:rPr>
              <a:t>(c =&gt; </a:t>
            </a:r>
            <a:r>
              <a:rPr kumimoji="1" lang="en-US" sz="2400" dirty="0" err="1" smtClean="0">
                <a:latin typeface="メイリオ" pitchFamily="50" charset="-128"/>
                <a:ea typeface="メイリオ" pitchFamily="50" charset="-128"/>
              </a:rPr>
              <a:t>c.City</a:t>
            </a:r>
            <a:r>
              <a:rPr kumimoji="1" lang="en-US" sz="2400" dirty="0" smtClean="0">
                <a:latin typeface="メイリオ" pitchFamily="50" charset="-128"/>
                <a:ea typeface="メイリオ" pitchFamily="50" charset="-128"/>
              </a:rPr>
              <a:t> == "London");</a:t>
            </a:r>
          </a:p>
          <a:p>
            <a:pPr marL="384939" lvl="0" indent="-384939">
              <a:lnSpc>
                <a:spcPct val="90000"/>
              </a:lnSpc>
              <a:spcBef>
                <a:spcPts val="700"/>
              </a:spcBef>
            </a:pPr>
            <a:r>
              <a:rPr kumimoji="1" lang="en-US" sz="2400" dirty="0" smtClean="0">
                <a:latin typeface="メイリオ" pitchFamily="50" charset="-128"/>
                <a:ea typeface="メイリオ" pitchFamily="50" charset="-128"/>
              </a:rPr>
              <a:t>}</a:t>
            </a:r>
          </a:p>
          <a:p>
            <a:pPr marL="384939" lvl="0" indent="-384939">
              <a:lnSpc>
                <a:spcPct val="90000"/>
              </a:lnSpc>
              <a:spcBef>
                <a:spcPts val="700"/>
              </a:spcBef>
            </a:pPr>
            <a:r>
              <a:rPr kumimoji="1" lang="en-US" sz="2400" dirty="0" smtClean="0">
                <a:latin typeface="メイリオ" pitchFamily="50" charset="-128"/>
                <a:ea typeface="メイリオ" pitchFamily="50" charset="-128"/>
              </a:rPr>
              <a:t>else</a:t>
            </a:r>
          </a:p>
          <a:p>
            <a:pPr marL="384939" lvl="0" indent="-384939">
              <a:lnSpc>
                <a:spcPct val="90000"/>
              </a:lnSpc>
              <a:spcBef>
                <a:spcPts val="700"/>
              </a:spcBef>
            </a:pPr>
            <a:r>
              <a:rPr kumimoji="1" lang="en-US" sz="2400" dirty="0" smtClean="0">
                <a:latin typeface="メイリオ" pitchFamily="50" charset="-128"/>
                <a:ea typeface="メイリオ" pitchFamily="50" charset="-128"/>
              </a:rPr>
              <a:t>{</a:t>
            </a:r>
          </a:p>
          <a:p>
            <a:pPr marL="384939" lvl="0" indent="-384939">
              <a:lnSpc>
                <a:spcPct val="90000"/>
              </a:lnSpc>
              <a:spcBef>
                <a:spcPts val="700"/>
              </a:spcBef>
            </a:pPr>
            <a:r>
              <a:rPr kumimoji="1" lang="en-US" sz="2400" dirty="0" smtClean="0">
                <a:latin typeface="メイリオ" pitchFamily="50" charset="-128"/>
                <a:ea typeface="メイリオ" pitchFamily="50" charset="-128"/>
              </a:rPr>
              <a:t>	q = </a:t>
            </a:r>
            <a:r>
              <a:rPr kumimoji="1" lang="en-US" sz="2400" dirty="0" err="1" smtClean="0">
                <a:latin typeface="メイリオ" pitchFamily="50" charset="-128"/>
                <a:ea typeface="メイリオ" pitchFamily="50" charset="-128"/>
              </a:rPr>
              <a:t>q.Where</a:t>
            </a:r>
            <a:r>
              <a:rPr kumimoji="1" lang="en-US" sz="2400" dirty="0" smtClean="0">
                <a:latin typeface="メイリオ" pitchFamily="50" charset="-128"/>
                <a:ea typeface="メイリオ" pitchFamily="50" charset="-128"/>
              </a:rPr>
              <a:t>(c =&gt; </a:t>
            </a:r>
            <a:r>
              <a:rPr kumimoji="1" lang="en-US" sz="2400" dirty="0" err="1" smtClean="0">
                <a:latin typeface="メイリオ" pitchFamily="50" charset="-128"/>
                <a:ea typeface="メイリオ" pitchFamily="50" charset="-128"/>
              </a:rPr>
              <a:t>c.Country</a:t>
            </a:r>
            <a:r>
              <a:rPr kumimoji="1" lang="en-US" sz="2400" dirty="0" smtClean="0">
                <a:latin typeface="メイリオ" pitchFamily="50" charset="-128"/>
                <a:ea typeface="メイリオ" pitchFamily="50" charset="-128"/>
              </a:rPr>
              <a:t> == "USA");</a:t>
            </a:r>
          </a:p>
          <a:p>
            <a:pPr marL="384939" lvl="0" indent="-384939">
              <a:lnSpc>
                <a:spcPct val="90000"/>
              </a:lnSpc>
              <a:spcBef>
                <a:spcPts val="700"/>
              </a:spcBef>
            </a:pPr>
            <a:r>
              <a:rPr kumimoji="1" lang="en-US" sz="2400" dirty="0" smtClean="0">
                <a:latin typeface="メイリオ" pitchFamily="50" charset="-128"/>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もっと動的に </a:t>
            </a:r>
            <a:r>
              <a:rPr altLang="ja-JP" dirty="0" smtClean="0"/>
              <a:t>Where </a:t>
            </a:r>
            <a:r>
              <a:rPr lang="ja-JP" altLang="en-US" dirty="0" smtClean="0"/>
              <a:t>式を作る</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1347788"/>
            <a:ext cx="7689851" cy="5160387"/>
          </a:xfrm>
          <a:prstGeom prst="rect">
            <a:avLst/>
          </a:prstGeom>
        </p:spPr>
        <p:txBody>
          <a:bodyPr vert="horz" wrap="square" lIns="0" tIns="0" rIns="0" bIns="0" rtlCol="0">
            <a:spAutoFit/>
          </a:bodyPr>
          <a:lstStyle/>
          <a:p>
            <a:pPr marL="384939" lvl="0" indent="-384939">
              <a:lnSpc>
                <a:spcPct val="90000"/>
              </a:lnSpc>
              <a:spcBef>
                <a:spcPts val="700"/>
              </a:spcBef>
            </a:pPr>
            <a:r>
              <a:rPr kumimoji="1" lang="en-US" sz="1000" dirty="0" smtClean="0">
                <a:latin typeface="メイリオ" pitchFamily="50" charset="-128"/>
                <a:ea typeface="メイリオ" pitchFamily="50" charset="-128"/>
              </a:rPr>
              <a:t>	string city = “London”;</a:t>
            </a:r>
          </a:p>
          <a:p>
            <a:pPr marL="384939" lvl="0" indent="-384939">
              <a:lnSpc>
                <a:spcPct val="90000"/>
              </a:lnSpc>
              <a:spcBef>
                <a:spcPts val="700"/>
              </a:spcBef>
            </a:pPr>
            <a:r>
              <a:rPr kumimoji="1" lang="en-US" sz="1000" dirty="0" smtClean="0">
                <a:latin typeface="メイリオ" pitchFamily="50" charset="-128"/>
                <a:ea typeface="メイリオ" pitchFamily="50" charset="-128"/>
              </a:rPr>
              <a:t>	string country = “UK”;</a:t>
            </a:r>
          </a:p>
          <a:p>
            <a:pPr marL="384939" lvl="0" indent="-384939">
              <a:lnSpc>
                <a:spcPct val="90000"/>
              </a:lnSpc>
              <a:spcBef>
                <a:spcPts val="700"/>
              </a:spcBef>
            </a:pPr>
            <a:endParaRPr kumimoji="1" lang="en-US" sz="1000" dirty="0" smtClean="0">
              <a:latin typeface="メイリオ" pitchFamily="50" charset="-128"/>
              <a:ea typeface="メイリオ" pitchFamily="50" charset="-128"/>
            </a:endParaRP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ParameterExpression</a:t>
            </a: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param</a:t>
            </a:r>
            <a:r>
              <a:rPr kumimoji="1" lang="en-US" sz="1000" dirty="0" smtClean="0">
                <a:latin typeface="メイリオ" pitchFamily="50" charset="-128"/>
                <a:ea typeface="メイリオ" pitchFamily="50" charset="-128"/>
              </a:rPr>
              <a:t> = </a:t>
            </a:r>
            <a:r>
              <a:rPr kumimoji="1" lang="en-US" sz="1000" dirty="0" err="1" smtClean="0">
                <a:latin typeface="メイリオ" pitchFamily="50" charset="-128"/>
                <a:ea typeface="メイリオ" pitchFamily="50" charset="-128"/>
              </a:rPr>
              <a:t>Expression.Parameter</a:t>
            </a:r>
            <a:r>
              <a:rPr kumimoji="1" lang="en-US" sz="1000" dirty="0" smtClean="0">
                <a:latin typeface="メイリオ" pitchFamily="50" charset="-128"/>
                <a:ea typeface="メイリオ" pitchFamily="50" charset="-128"/>
              </a:rPr>
              <a:t>(</a:t>
            </a:r>
            <a:r>
              <a:rPr kumimoji="1" lang="en-US" sz="1000" dirty="0" err="1" smtClean="0">
                <a:latin typeface="メイリオ" pitchFamily="50" charset="-128"/>
                <a:ea typeface="メイリオ" pitchFamily="50" charset="-128"/>
              </a:rPr>
              <a:t>typeof</a:t>
            </a:r>
            <a:r>
              <a:rPr kumimoji="1" lang="en-US" sz="1000" dirty="0" smtClean="0">
                <a:latin typeface="メイリオ" pitchFamily="50" charset="-128"/>
                <a:ea typeface="メイリオ" pitchFamily="50" charset="-128"/>
              </a:rPr>
              <a:t>(Customer), "");</a:t>
            </a:r>
          </a:p>
          <a:p>
            <a:pPr marL="384939" lvl="0" indent="-384939">
              <a:lnSpc>
                <a:spcPct val="90000"/>
              </a:lnSpc>
              <a:spcBef>
                <a:spcPts val="700"/>
              </a:spcBef>
            </a:pPr>
            <a:r>
              <a:rPr kumimoji="1" lang="en-US" sz="1000" dirty="0" smtClean="0">
                <a:latin typeface="メイリオ" pitchFamily="50" charset="-128"/>
                <a:ea typeface="メイリオ" pitchFamily="50" charset="-128"/>
              </a:rPr>
              <a:t>	Expression condition1 =  </a:t>
            </a:r>
            <a:r>
              <a:rPr kumimoji="1" lang="en-US" sz="1000" dirty="0" err="1" smtClean="0">
                <a:latin typeface="メイリオ" pitchFamily="50" charset="-128"/>
                <a:ea typeface="メイリオ" pitchFamily="50" charset="-128"/>
              </a:rPr>
              <a:t>Expression.Equal</a:t>
            </a:r>
            <a:r>
              <a:rPr kumimoji="1" lang="en-US" sz="1000" dirty="0" smtClean="0">
                <a:latin typeface="メイリオ" pitchFamily="50" charset="-128"/>
                <a:ea typeface="メイリオ" pitchFamily="50" charset="-128"/>
              </a:rPr>
              <a:t>(</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Expression.Property</a:t>
            </a:r>
            <a:r>
              <a:rPr kumimoji="1" lang="en-US" sz="1000" dirty="0" smtClean="0">
                <a:latin typeface="メイリオ" pitchFamily="50" charset="-128"/>
                <a:ea typeface="メイリオ" pitchFamily="50" charset="-128"/>
              </a:rPr>
              <a:t>(</a:t>
            </a:r>
            <a:r>
              <a:rPr kumimoji="1" lang="en-US" sz="1000" dirty="0" err="1" smtClean="0">
                <a:latin typeface="メイリオ" pitchFamily="50" charset="-128"/>
                <a:ea typeface="メイリオ" pitchFamily="50" charset="-128"/>
              </a:rPr>
              <a:t>param</a:t>
            </a: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typeof</a:t>
            </a:r>
            <a:r>
              <a:rPr kumimoji="1" lang="en-US" sz="1000" dirty="0" smtClean="0">
                <a:latin typeface="メイリオ" pitchFamily="50" charset="-128"/>
                <a:ea typeface="メイリオ" pitchFamily="50" charset="-128"/>
              </a:rPr>
              <a:t>(Customer).</a:t>
            </a:r>
            <a:r>
              <a:rPr kumimoji="1" lang="en-US" sz="1000" dirty="0" err="1" smtClean="0">
                <a:latin typeface="メイリオ" pitchFamily="50" charset="-128"/>
                <a:ea typeface="メイリオ" pitchFamily="50" charset="-128"/>
              </a:rPr>
              <a:t>GetProperty</a:t>
            </a:r>
            <a:r>
              <a:rPr kumimoji="1" lang="en-US" sz="1000" dirty="0" smtClean="0">
                <a:latin typeface="メイリオ" pitchFamily="50" charset="-128"/>
                <a:ea typeface="メイリオ" pitchFamily="50" charset="-128"/>
              </a:rPr>
              <a:t>("City")),</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Expression.Constant</a:t>
            </a:r>
            <a:r>
              <a:rPr kumimoji="1" lang="en-US" sz="1000" dirty="0" smtClean="0">
                <a:latin typeface="メイリオ" pitchFamily="50" charset="-128"/>
                <a:ea typeface="メイリオ" pitchFamily="50" charset="-128"/>
              </a:rPr>
              <a:t>(city)</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p>
          <a:p>
            <a:pPr marL="384939" lvl="0" indent="-384939">
              <a:lnSpc>
                <a:spcPct val="90000"/>
              </a:lnSpc>
              <a:spcBef>
                <a:spcPts val="700"/>
              </a:spcBef>
            </a:pPr>
            <a:r>
              <a:rPr kumimoji="1" lang="en-US" sz="1000" dirty="0" smtClean="0">
                <a:latin typeface="メイリオ" pitchFamily="50" charset="-128"/>
                <a:ea typeface="メイリオ" pitchFamily="50" charset="-128"/>
              </a:rPr>
              <a:t>	Expression condition2 = </a:t>
            </a:r>
            <a:r>
              <a:rPr kumimoji="1" lang="en-US" sz="1000" dirty="0" err="1" smtClean="0">
                <a:latin typeface="メイリオ" pitchFamily="50" charset="-128"/>
                <a:ea typeface="メイリオ" pitchFamily="50" charset="-128"/>
              </a:rPr>
              <a:t>Expression.Equal</a:t>
            </a:r>
            <a:r>
              <a:rPr kumimoji="1" lang="en-US" sz="1000" dirty="0" smtClean="0">
                <a:latin typeface="メイリオ" pitchFamily="50" charset="-128"/>
                <a:ea typeface="メイリオ" pitchFamily="50" charset="-128"/>
              </a:rPr>
              <a:t>(</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Expression.Property</a:t>
            </a:r>
            <a:r>
              <a:rPr kumimoji="1" lang="en-US" sz="1000" dirty="0" smtClean="0">
                <a:latin typeface="メイリオ" pitchFamily="50" charset="-128"/>
                <a:ea typeface="メイリオ" pitchFamily="50" charset="-128"/>
              </a:rPr>
              <a:t>(</a:t>
            </a:r>
            <a:r>
              <a:rPr kumimoji="1" lang="en-US" sz="1000" dirty="0" err="1" smtClean="0">
                <a:latin typeface="メイリオ" pitchFamily="50" charset="-128"/>
                <a:ea typeface="メイリオ" pitchFamily="50" charset="-128"/>
              </a:rPr>
              <a:t>param</a:t>
            </a: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typeof</a:t>
            </a:r>
            <a:r>
              <a:rPr kumimoji="1" lang="en-US" sz="1000" dirty="0" smtClean="0">
                <a:latin typeface="メイリオ" pitchFamily="50" charset="-128"/>
                <a:ea typeface="メイリオ" pitchFamily="50" charset="-128"/>
              </a:rPr>
              <a:t>(Customer).</a:t>
            </a:r>
            <a:r>
              <a:rPr kumimoji="1" lang="en-US" sz="1000" dirty="0" err="1" smtClean="0">
                <a:latin typeface="メイリオ" pitchFamily="50" charset="-128"/>
                <a:ea typeface="メイリオ" pitchFamily="50" charset="-128"/>
              </a:rPr>
              <a:t>GetProperty</a:t>
            </a:r>
            <a:r>
              <a:rPr kumimoji="1" lang="en-US" sz="1000" dirty="0" smtClean="0">
                <a:latin typeface="メイリオ" pitchFamily="50" charset="-128"/>
                <a:ea typeface="メイリオ" pitchFamily="50" charset="-128"/>
              </a:rPr>
              <a:t>("Country")),</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Expression.Constant</a:t>
            </a:r>
            <a:r>
              <a:rPr kumimoji="1" lang="en-US" sz="1000" dirty="0" smtClean="0">
                <a:latin typeface="メイリオ" pitchFamily="50" charset="-128"/>
                <a:ea typeface="メイリオ" pitchFamily="50" charset="-128"/>
              </a:rPr>
              <a:t>(country)</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p>
          <a:p>
            <a:pPr marL="384939" lvl="0" indent="-384939">
              <a:lnSpc>
                <a:spcPct val="90000"/>
              </a:lnSpc>
              <a:spcBef>
                <a:spcPts val="700"/>
              </a:spcBef>
            </a:pPr>
            <a:r>
              <a:rPr kumimoji="1" lang="en-US" sz="1000" dirty="0" smtClean="0">
                <a:latin typeface="メイリオ" pitchFamily="50" charset="-128"/>
                <a:ea typeface="メイリオ" pitchFamily="50" charset="-128"/>
              </a:rPr>
              <a:t>	Expression condition = </a:t>
            </a:r>
            <a:r>
              <a:rPr kumimoji="1" lang="en-US" sz="1000" dirty="0" err="1" smtClean="0">
                <a:latin typeface="メイリオ" pitchFamily="50" charset="-128"/>
                <a:ea typeface="メイリオ" pitchFamily="50" charset="-128"/>
              </a:rPr>
              <a:t>Expression.And</a:t>
            </a:r>
            <a:r>
              <a:rPr kumimoji="1" lang="en-US" sz="1000" dirty="0" smtClean="0">
                <a:latin typeface="メイリオ" pitchFamily="50" charset="-128"/>
                <a:ea typeface="メイリオ" pitchFamily="50" charset="-128"/>
              </a:rPr>
              <a:t>(condition1, condition2);</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var</a:t>
            </a:r>
            <a:r>
              <a:rPr kumimoji="1" lang="en-US" sz="1000" dirty="0" smtClean="0">
                <a:latin typeface="メイリオ" pitchFamily="50" charset="-128"/>
                <a:ea typeface="メイリオ" pitchFamily="50" charset="-128"/>
              </a:rPr>
              <a:t> predicate =  </a:t>
            </a:r>
            <a:r>
              <a:rPr kumimoji="1" lang="en-US" sz="1000" dirty="0" err="1" smtClean="0">
                <a:latin typeface="メイリオ" pitchFamily="50" charset="-128"/>
                <a:ea typeface="メイリオ" pitchFamily="50" charset="-128"/>
              </a:rPr>
              <a:t>Expression.Lambda</a:t>
            </a:r>
            <a:r>
              <a:rPr kumimoji="1" lang="en-US" sz="1000" dirty="0" smtClean="0">
                <a:latin typeface="メイリオ" pitchFamily="50" charset="-128"/>
                <a:ea typeface="メイリオ" pitchFamily="50" charset="-128"/>
              </a:rPr>
              <a:t>&lt;</a:t>
            </a:r>
            <a:r>
              <a:rPr kumimoji="1" lang="en-US" sz="1000" dirty="0" err="1" smtClean="0">
                <a:latin typeface="メイリオ" pitchFamily="50" charset="-128"/>
                <a:ea typeface="メイリオ" pitchFamily="50" charset="-128"/>
              </a:rPr>
              <a:t>Func</a:t>
            </a:r>
            <a:r>
              <a:rPr kumimoji="1" lang="en-US" sz="1000" dirty="0" smtClean="0">
                <a:latin typeface="メイリオ" pitchFamily="50" charset="-128"/>
                <a:ea typeface="メイリオ" pitchFamily="50" charset="-128"/>
              </a:rPr>
              <a:t>&lt;Customer, </a:t>
            </a:r>
            <a:r>
              <a:rPr kumimoji="1" lang="en-US" sz="1000" dirty="0" err="1" smtClean="0">
                <a:latin typeface="メイリオ" pitchFamily="50" charset="-128"/>
                <a:ea typeface="メイリオ" pitchFamily="50" charset="-128"/>
              </a:rPr>
              <a:t>bool</a:t>
            </a:r>
            <a:r>
              <a:rPr kumimoji="1" lang="en-US" sz="1000" dirty="0" smtClean="0">
                <a:latin typeface="メイリオ" pitchFamily="50" charset="-128"/>
                <a:ea typeface="メイリオ" pitchFamily="50" charset="-128"/>
              </a:rPr>
              <a:t>&gt;&gt;(</a:t>
            </a:r>
          </a:p>
          <a:p>
            <a:pPr marL="384939" lvl="0" indent="-384939">
              <a:lnSpc>
                <a:spcPct val="90000"/>
              </a:lnSpc>
              <a:spcBef>
                <a:spcPts val="700"/>
              </a:spcBef>
            </a:pPr>
            <a:r>
              <a:rPr kumimoji="1" lang="en-US" sz="1000" dirty="0" smtClean="0">
                <a:latin typeface="メイリオ" pitchFamily="50" charset="-128"/>
                <a:ea typeface="メイリオ" pitchFamily="50" charset="-128"/>
              </a:rPr>
              <a:t>		condition,</a:t>
            </a:r>
          </a:p>
          <a:p>
            <a:pPr marL="384939" lvl="0" indent="-384939">
              <a:lnSpc>
                <a:spcPct val="90000"/>
              </a:lnSpc>
              <a:spcBef>
                <a:spcPts val="700"/>
              </a:spcBef>
            </a:pPr>
            <a:r>
              <a:rPr kumimoji="1" lang="en-US" sz="1000" dirty="0" smtClean="0">
                <a:latin typeface="メイリオ" pitchFamily="50" charset="-128"/>
                <a:ea typeface="メイリオ" pitchFamily="50" charset="-128"/>
              </a:rPr>
              <a:t>		new </a:t>
            </a:r>
            <a:r>
              <a:rPr kumimoji="1" lang="en-US" sz="1000" dirty="0" err="1" smtClean="0">
                <a:latin typeface="メイリオ" pitchFamily="50" charset="-128"/>
                <a:ea typeface="メイリオ" pitchFamily="50" charset="-128"/>
              </a:rPr>
              <a:t>ParameterExpression</a:t>
            </a:r>
            <a:r>
              <a:rPr kumimoji="1" lang="en-US" sz="1000" dirty="0" smtClean="0">
                <a:latin typeface="メイリオ" pitchFamily="50" charset="-128"/>
                <a:ea typeface="メイリオ" pitchFamily="50" charset="-128"/>
              </a:rPr>
              <a:t>[] { </a:t>
            </a:r>
            <a:r>
              <a:rPr kumimoji="1" lang="en-US" sz="1000" dirty="0" err="1" smtClean="0">
                <a:latin typeface="メイリオ" pitchFamily="50" charset="-128"/>
                <a:ea typeface="メイリオ" pitchFamily="50" charset="-128"/>
              </a:rPr>
              <a:t>param</a:t>
            </a:r>
            <a:r>
              <a:rPr kumimoji="1" lang="en-US" sz="1000" dirty="0" smtClean="0">
                <a:latin typeface="メイリオ" pitchFamily="50" charset="-128"/>
                <a:ea typeface="メイリオ" pitchFamily="50" charset="-128"/>
              </a:rPr>
              <a:t> }</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p>
          <a:p>
            <a:pPr marL="384939" lvl="0" indent="-384939">
              <a:lnSpc>
                <a:spcPct val="90000"/>
              </a:lnSpc>
              <a:spcBef>
                <a:spcPts val="700"/>
              </a:spcBef>
            </a:pPr>
            <a:endParaRPr kumimoji="1" lang="en-US" sz="1000" dirty="0" smtClean="0">
              <a:latin typeface="メイリオ" pitchFamily="50" charset="-128"/>
              <a:ea typeface="メイリオ" pitchFamily="50" charset="-128"/>
            </a:endParaRP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var</a:t>
            </a:r>
            <a:r>
              <a:rPr kumimoji="1" lang="en-US" sz="1000" dirty="0" smtClean="0">
                <a:latin typeface="メイリオ" pitchFamily="50" charset="-128"/>
                <a:ea typeface="メイリオ" pitchFamily="50" charset="-128"/>
              </a:rPr>
              <a:t> db = new </a:t>
            </a:r>
            <a:r>
              <a:rPr kumimoji="1" lang="en-US" sz="1000" dirty="0" err="1" smtClean="0">
                <a:latin typeface="メイリオ" pitchFamily="50" charset="-128"/>
                <a:ea typeface="メイリオ" pitchFamily="50" charset="-128"/>
              </a:rPr>
              <a:t>NorthWindDataContext</a:t>
            </a:r>
            <a:r>
              <a:rPr kumimoji="1" lang="en-US" sz="1000" dirty="0" smtClean="0">
                <a:latin typeface="メイリオ" pitchFamily="50" charset="-128"/>
                <a:ea typeface="メイリオ" pitchFamily="50" charset="-128"/>
              </a:rPr>
              <a:t>();</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var</a:t>
            </a: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filteredCustomers</a:t>
            </a:r>
            <a:r>
              <a:rPr kumimoji="1" lang="en-US" sz="1000" dirty="0" smtClean="0">
                <a:latin typeface="メイリオ" pitchFamily="50" charset="-128"/>
                <a:ea typeface="メイリオ" pitchFamily="50" charset="-128"/>
              </a:rPr>
              <a:t> = </a:t>
            </a:r>
            <a:r>
              <a:rPr kumimoji="1" lang="en-US" sz="1000" dirty="0" err="1" smtClean="0">
                <a:latin typeface="メイリオ" pitchFamily="50" charset="-128"/>
                <a:ea typeface="メイリオ" pitchFamily="50" charset="-128"/>
              </a:rPr>
              <a:t>db.Customers.Where</a:t>
            </a:r>
            <a:r>
              <a:rPr kumimoji="1" lang="en-US" sz="1000" dirty="0" smtClean="0">
                <a:latin typeface="メイリオ" pitchFamily="50" charset="-128"/>
                <a:ea typeface="メイリオ" pitchFamily="50" charset="-128"/>
              </a:rPr>
              <a:t>(predicate);</a:t>
            </a: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var</a:t>
            </a:r>
            <a:r>
              <a:rPr kumimoji="1" lang="en-US" sz="1000" dirty="0" smtClean="0">
                <a:latin typeface="メイリオ" pitchFamily="50" charset="-128"/>
                <a:ea typeface="メイリオ" pitchFamily="50" charset="-128"/>
              </a:rPr>
              <a:t> q = from c in </a:t>
            </a:r>
            <a:r>
              <a:rPr kumimoji="1" lang="en-US" sz="1000" dirty="0" err="1" smtClean="0">
                <a:latin typeface="メイリオ" pitchFamily="50" charset="-128"/>
                <a:ea typeface="メイリオ" pitchFamily="50" charset="-128"/>
              </a:rPr>
              <a:t>filteredCustomers</a:t>
            </a:r>
            <a:endParaRPr kumimoji="1" lang="en-US" sz="1000" dirty="0" smtClean="0">
              <a:latin typeface="メイリオ" pitchFamily="50" charset="-128"/>
              <a:ea typeface="メイリオ" pitchFamily="50" charset="-128"/>
            </a:endParaRPr>
          </a:p>
          <a:p>
            <a:pPr marL="384939" lvl="0" indent="-384939">
              <a:lnSpc>
                <a:spcPct val="90000"/>
              </a:lnSpc>
              <a:spcBef>
                <a:spcPts val="700"/>
              </a:spcBef>
            </a:pP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orderby</a:t>
            </a:r>
            <a:r>
              <a:rPr kumimoji="1" lang="en-US" sz="1000" dirty="0" smtClean="0">
                <a:latin typeface="メイリオ" pitchFamily="50" charset="-128"/>
                <a:ea typeface="メイリオ" pitchFamily="50" charset="-128"/>
              </a:rPr>
              <a:t> </a:t>
            </a:r>
            <a:r>
              <a:rPr kumimoji="1" lang="en-US" sz="1000" dirty="0" err="1" smtClean="0">
                <a:latin typeface="メイリオ" pitchFamily="50" charset="-128"/>
                <a:ea typeface="メイリオ" pitchFamily="50" charset="-128"/>
              </a:rPr>
              <a:t>c.CustomerID</a:t>
            </a:r>
            <a:endParaRPr kumimoji="1" lang="en-US" sz="1000" dirty="0" smtClean="0">
              <a:latin typeface="メイリオ" pitchFamily="50" charset="-128"/>
              <a:ea typeface="メイリオ" pitchFamily="50" charset="-128"/>
            </a:endParaRPr>
          </a:p>
          <a:p>
            <a:pPr marL="384939" lvl="0" indent="-384939">
              <a:lnSpc>
                <a:spcPct val="90000"/>
              </a:lnSpc>
              <a:spcBef>
                <a:spcPts val="700"/>
              </a:spcBef>
            </a:pPr>
            <a:r>
              <a:rPr kumimoji="1" lang="en-US" sz="1000" dirty="0" smtClean="0">
                <a:latin typeface="メイリオ" pitchFamily="50" charset="-128"/>
                <a:ea typeface="メイリオ" pitchFamily="50" charset="-128"/>
              </a:rPr>
              <a:t>		select </a:t>
            </a:r>
            <a:r>
              <a:rPr kumimoji="1" lang="en-US" sz="1000" dirty="0" err="1" smtClean="0">
                <a:latin typeface="メイリオ" pitchFamily="50" charset="-128"/>
                <a:ea typeface="メイリオ" pitchFamily="50" charset="-128"/>
              </a:rPr>
              <a:t>c.CustomerID</a:t>
            </a:r>
            <a:r>
              <a:rPr kumimoji="1" lang="en-US" sz="1000" dirty="0" smtClean="0">
                <a:latin typeface="メイリオ" pitchFamily="50" charset="-128"/>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LINQ </a:t>
            </a:r>
            <a:r>
              <a:rPr kumimoji="1" lang="ja-JP" altLang="en-US" dirty="0" smtClean="0"/>
              <a:t>の概念図</a:t>
            </a:r>
            <a:endParaRPr kumimoji="1" lang="ja-JP" altLang="en-US" dirty="0"/>
          </a:p>
        </p:txBody>
      </p:sp>
      <p:pic>
        <p:nvPicPr>
          <p:cNvPr id="3074" name="Picture 2" descr="図 1 LINQ のアーキテクチャ">
            <a:hlinkClick r:id="rId2"/>
          </p:cNvPr>
          <p:cNvPicPr>
            <a:picLocks noChangeAspect="1" noChangeArrowheads="1"/>
          </p:cNvPicPr>
          <p:nvPr/>
        </p:nvPicPr>
        <p:blipFill>
          <a:blip r:embed="rId3"/>
          <a:srcRect/>
          <a:stretch>
            <a:fillRect/>
          </a:stretch>
        </p:blipFill>
        <p:spPr bwMode="auto">
          <a:xfrm>
            <a:off x="1016187" y="1361607"/>
            <a:ext cx="7078942" cy="4998441"/>
          </a:xfrm>
          <a:prstGeom prst="rect">
            <a:avLst/>
          </a:prstGeom>
          <a:noFill/>
        </p:spPr>
      </p:pic>
      <p:sp>
        <p:nvSpPr>
          <p:cNvPr id="6" name="コンテンツ プレースホルダ 5"/>
          <p:cNvSpPr>
            <a:spLocks noGrp="1"/>
          </p:cNvSpPr>
          <p:nvPr>
            <p:ph idx="1"/>
          </p:nvPr>
        </p:nvSpPr>
        <p:spPr/>
        <p:txBody>
          <a:bodyPr/>
          <a:lstStyle/>
          <a:p>
            <a:endParaRPr kumimoji="1" lang="ja-JP" alt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LINQ to </a:t>
            </a:r>
            <a:r>
              <a:rPr kumimoji="1" lang="ja-JP" altLang="en-US" dirty="0" err="1" smtClean="0"/>
              <a:t>ほげほげ</a:t>
            </a:r>
            <a:endParaRPr kumimoji="1" lang="ja-JP" altLang="en-US" dirty="0"/>
          </a:p>
        </p:txBody>
      </p:sp>
      <p:sp>
        <p:nvSpPr>
          <p:cNvPr id="3" name="コンテンツ プレースホルダ 2"/>
          <p:cNvSpPr>
            <a:spLocks noGrp="1"/>
          </p:cNvSpPr>
          <p:nvPr>
            <p:ph idx="1"/>
          </p:nvPr>
        </p:nvSpPr>
        <p:spPr>
          <a:xfrm>
            <a:off x="368300" y="1347788"/>
            <a:ext cx="8382000" cy="5896999"/>
          </a:xfrm>
        </p:spPr>
        <p:txBody>
          <a:bodyPr/>
          <a:lstStyle/>
          <a:p>
            <a:r>
              <a:rPr lang="en-US" altLang="ja-JP" dirty="0" smtClean="0">
                <a:hlinkClick r:id="rId2"/>
              </a:rPr>
              <a:t>http://oakleafblog.blogspot.com/2007/03/third-party-linq-providers.html</a:t>
            </a:r>
            <a:r>
              <a:rPr lang="en-US" altLang="ja-JP" dirty="0" smtClean="0"/>
              <a:t> </a:t>
            </a:r>
            <a:r>
              <a:rPr lang="ja-JP" altLang="en-US" dirty="0" smtClean="0"/>
              <a:t>より</a:t>
            </a:r>
            <a:endParaRPr lang="en-US" altLang="ja-JP" dirty="0" smtClean="0"/>
          </a:p>
          <a:p>
            <a:pPr lvl="1"/>
            <a:r>
              <a:rPr lang="en-US" altLang="ja-JP" dirty="0" smtClean="0"/>
              <a:t>LINQ to </a:t>
            </a:r>
            <a:r>
              <a:rPr lang="en-US" altLang="ja-JP" dirty="0" err="1" smtClean="0"/>
              <a:t>WebQueries</a:t>
            </a:r>
            <a:endParaRPr lang="en-US" altLang="ja-JP" dirty="0" smtClean="0"/>
          </a:p>
          <a:p>
            <a:pPr lvl="1"/>
            <a:r>
              <a:rPr lang="en-US" altLang="ja-JP" dirty="0" smtClean="0"/>
              <a:t>LINQ to Amazon</a:t>
            </a:r>
          </a:p>
          <a:p>
            <a:pPr lvl="1"/>
            <a:r>
              <a:rPr lang="en-US" altLang="ja-JP" dirty="0" smtClean="0"/>
              <a:t>LINQ to RDF Files</a:t>
            </a:r>
          </a:p>
          <a:p>
            <a:pPr lvl="1"/>
            <a:r>
              <a:rPr lang="en-US" altLang="ja-JP" dirty="0" smtClean="0"/>
              <a:t>LINQ to </a:t>
            </a:r>
            <a:r>
              <a:rPr lang="en-US" altLang="ja-JP" dirty="0" err="1" smtClean="0"/>
              <a:t>MySQL</a:t>
            </a:r>
            <a:endParaRPr lang="en-US" altLang="ja-JP" dirty="0" smtClean="0"/>
          </a:p>
          <a:p>
            <a:pPr lvl="1"/>
            <a:r>
              <a:rPr lang="en-US" altLang="ja-JP" dirty="0" smtClean="0"/>
              <a:t>LINQ to </a:t>
            </a:r>
            <a:r>
              <a:rPr lang="en-US" altLang="ja-JP" dirty="0" err="1" smtClean="0"/>
              <a:t>NHibernate</a:t>
            </a:r>
            <a:endParaRPr lang="en-US" altLang="ja-JP" dirty="0" smtClean="0"/>
          </a:p>
          <a:p>
            <a:pPr lvl="1"/>
            <a:r>
              <a:rPr lang="en-US" altLang="ja-JP" dirty="0" smtClean="0"/>
              <a:t>LINQ to LDAP</a:t>
            </a:r>
          </a:p>
          <a:p>
            <a:pPr lvl="1"/>
            <a:r>
              <a:rPr lang="en-US" altLang="ja-JP" dirty="0" smtClean="0"/>
              <a:t>LINQ to </a:t>
            </a:r>
            <a:r>
              <a:rPr lang="en-US" altLang="ja-JP" dirty="0" err="1" smtClean="0"/>
              <a:t>Flickr</a:t>
            </a:r>
            <a:endParaRPr lang="en-US" altLang="ja-JP" dirty="0" smtClean="0"/>
          </a:p>
          <a:p>
            <a:pPr lvl="1"/>
            <a:r>
              <a:rPr lang="en-US" altLang="ja-JP" dirty="0" smtClean="0"/>
              <a:t>LINQ to Google Desktop</a:t>
            </a:r>
          </a:p>
          <a:p>
            <a:pPr lvl="1"/>
            <a:r>
              <a:rPr lang="en-US" altLang="ja-JP" dirty="0" smtClean="0"/>
              <a:t>LINQ to SharePoint</a:t>
            </a:r>
          </a:p>
          <a:p>
            <a:pPr lvl="1"/>
            <a:r>
              <a:rPr lang="en-US" altLang="ja-JP" dirty="0" smtClean="0"/>
              <a:t>LINQ to Streams (</a:t>
            </a:r>
            <a:r>
              <a:rPr lang="en-US" altLang="ja-JP" dirty="0" err="1" smtClean="0"/>
              <a:t>SLinq</a:t>
            </a:r>
            <a:r>
              <a:rPr lang="en-US" altLang="ja-JP" dirty="0" smtClean="0"/>
              <a:t>, Streaming LINQ)</a:t>
            </a:r>
          </a:p>
          <a:p>
            <a:pPr lvl="1"/>
            <a:r>
              <a:rPr lang="en-US" altLang="ja-JP" dirty="0" smtClean="0"/>
              <a:t>LINQ to Expressions</a:t>
            </a:r>
          </a:p>
          <a:p>
            <a:endParaRPr kumimoji="1" lang="ja-JP"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368300" y="1347788"/>
            <a:ext cx="8382000" cy="1163395"/>
          </a:xfrm>
        </p:spPr>
        <p:txBody>
          <a:bodyPr/>
          <a:lstStyle/>
          <a:p>
            <a:r>
              <a:rPr kumimoji="1" lang="en-US" altLang="ja-JP" dirty="0" smtClean="0"/>
              <a:t>LINQ </a:t>
            </a:r>
            <a:r>
              <a:rPr kumimoji="1" lang="ja-JP" altLang="en-US" dirty="0" smtClean="0"/>
              <a:t>はデリゲート、もしくは、</a:t>
            </a:r>
            <a:r>
              <a:rPr kumimoji="1" lang="en-US" altLang="ja-JP" dirty="0" smtClean="0"/>
              <a:t>Expression Tree </a:t>
            </a:r>
            <a:r>
              <a:rPr kumimoji="1" lang="ja-JP" altLang="en-US" dirty="0" smtClean="0"/>
              <a:t>を作って </a:t>
            </a:r>
            <a:r>
              <a:rPr kumimoji="1" lang="en-US" altLang="ja-JP" dirty="0" smtClean="0"/>
              <a:t>Extension Method </a:t>
            </a:r>
            <a:r>
              <a:rPr kumimoji="1" lang="ja-JP" altLang="en-US" dirty="0" smtClean="0"/>
              <a:t>に渡すだけのものである</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a:xfrm>
            <a:off x="368300" y="1347788"/>
            <a:ext cx="8382000" cy="3717428"/>
          </a:xfrm>
        </p:spPr>
        <p:txBody>
          <a:bodyPr/>
          <a:lstStyle/>
          <a:p>
            <a:r>
              <a:rPr lang="ja-JP" altLang="en-US" dirty="0" smtClean="0"/>
              <a:t>大阪在住（自宅</a:t>
            </a:r>
            <a:r>
              <a:rPr lang="en-US" altLang="ja-JP" dirty="0" smtClean="0"/>
              <a:t>…</a:t>
            </a:r>
            <a:r>
              <a:rPr lang="ja-JP" altLang="en-US" dirty="0" smtClean="0"/>
              <a:t>豊中、勤務先</a:t>
            </a:r>
            <a:r>
              <a:rPr lang="en-US" altLang="ja-JP" dirty="0" smtClean="0"/>
              <a:t>…</a:t>
            </a:r>
            <a:r>
              <a:rPr lang="ja-JP" altLang="en-US" dirty="0" smtClean="0"/>
              <a:t>淀屋橋）</a:t>
            </a:r>
          </a:p>
          <a:p>
            <a:r>
              <a:rPr lang="ja-JP" altLang="en-US" sz="2400" dirty="0" smtClean="0"/>
              <a:t>ブログ　 </a:t>
            </a:r>
            <a:r>
              <a:rPr lang="en-US" altLang="ja-JP" sz="2400" dirty="0" smtClean="0">
                <a:hlinkClick r:id="rId2"/>
              </a:rPr>
              <a:t>http://shinichiaoyagi.blog25.fc2.com/</a:t>
            </a:r>
            <a:endParaRPr lang="en-US" altLang="ja-JP" sz="2400" dirty="0" smtClean="0"/>
          </a:p>
          <a:p>
            <a:r>
              <a:rPr lang="en-US" altLang="ja-JP" sz="2400" dirty="0" smtClean="0"/>
              <a:t>Microsoft MVP (Visual Developer – Visual C#)</a:t>
            </a:r>
          </a:p>
          <a:p>
            <a:r>
              <a:rPr lang="en-US" altLang="ja-JP" sz="2400" dirty="0" smtClean="0"/>
              <a:t>Visual Studio User Group – C# </a:t>
            </a:r>
            <a:r>
              <a:rPr lang="ja-JP" altLang="en-US" sz="2400" dirty="0" smtClean="0"/>
              <a:t>フォーラムリーダー</a:t>
            </a:r>
            <a:br>
              <a:rPr lang="ja-JP" altLang="en-US" sz="2400" dirty="0" smtClean="0"/>
            </a:br>
            <a:r>
              <a:rPr lang="en-US" altLang="ja-JP" sz="2400" dirty="0" smtClean="0"/>
              <a:t>	</a:t>
            </a:r>
            <a:r>
              <a:rPr lang="en-US" altLang="ja-JP" sz="2400" dirty="0" smtClean="0">
                <a:hlinkClick r:id="rId3"/>
              </a:rPr>
              <a:t>http://vsug.jp/</a:t>
            </a:r>
            <a:r>
              <a:rPr lang="en-US" altLang="ja-JP" sz="2400" dirty="0" smtClean="0"/>
              <a:t/>
            </a:r>
            <a:br>
              <a:rPr lang="en-US" altLang="ja-JP" sz="2400" dirty="0" smtClean="0"/>
            </a:br>
            <a:r>
              <a:rPr lang="en-US" altLang="ja-JP" sz="2400" dirty="0" smtClean="0"/>
              <a:t>VSUG Day 2007 Winter</a:t>
            </a:r>
            <a:br>
              <a:rPr lang="en-US" altLang="ja-JP" sz="2400" dirty="0" smtClean="0"/>
            </a:br>
            <a:r>
              <a:rPr lang="en-US" altLang="ja-JP" sz="2400" dirty="0" smtClean="0"/>
              <a:t>	</a:t>
            </a:r>
            <a:r>
              <a:rPr lang="ja-JP" altLang="en-US" sz="2400" dirty="0" smtClean="0"/>
              <a:t>東京 </a:t>
            </a:r>
            <a:r>
              <a:rPr lang="en-US" altLang="ja-JP" sz="2400" dirty="0" smtClean="0"/>
              <a:t>12</a:t>
            </a:r>
            <a:r>
              <a:rPr lang="ja-JP" altLang="en-US" sz="2400" dirty="0" smtClean="0"/>
              <a:t>月</a:t>
            </a:r>
            <a:r>
              <a:rPr lang="en-US" altLang="ja-JP" sz="2400" dirty="0" smtClean="0"/>
              <a:t>8</a:t>
            </a:r>
            <a:r>
              <a:rPr lang="ja-JP" altLang="en-US" sz="2400" dirty="0" smtClean="0"/>
              <a:t>日（土） </a:t>
            </a:r>
            <a:r>
              <a:rPr lang="en-US" altLang="ja-JP" sz="2400" dirty="0" smtClean="0"/>
              <a:t>/ </a:t>
            </a:r>
            <a:r>
              <a:rPr lang="ja-JP" altLang="en-US" sz="2400" dirty="0" smtClean="0"/>
              <a:t>大阪 </a:t>
            </a:r>
            <a:r>
              <a:rPr lang="en-US" altLang="ja-JP" sz="2400" dirty="0" smtClean="0"/>
              <a:t>1</a:t>
            </a:r>
            <a:r>
              <a:rPr lang="ja-JP" altLang="en-US" sz="2400" dirty="0" smtClean="0"/>
              <a:t>月</a:t>
            </a:r>
            <a:r>
              <a:rPr lang="en-US" altLang="ja-JP" sz="2400" dirty="0" smtClean="0"/>
              <a:t>19</a:t>
            </a:r>
            <a:r>
              <a:rPr lang="ja-JP" altLang="en-US" sz="2400" dirty="0" smtClean="0"/>
              <a:t>日（土）</a:t>
            </a:r>
          </a:p>
          <a:p>
            <a:r>
              <a:rPr lang="ja-JP" altLang="en-US" dirty="0" smtClean="0"/>
              <a:t>愛車　</a:t>
            </a:r>
            <a:r>
              <a:rPr lang="en-US" altLang="ja-JP" dirty="0" smtClean="0"/>
              <a:t>ANCHOR RFX8</a:t>
            </a:r>
          </a:p>
          <a:p>
            <a:endParaRPr kumimoji="1" lang="ja-JP"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a:t>
            </a:r>
            <a:r>
              <a:rPr kumimoji="1" lang="ja-JP" altLang="en-US" dirty="0" smtClean="0"/>
              <a:t>参考</a:t>
            </a:r>
            <a:r>
              <a:rPr kumimoji="1" altLang="ja-JP" dirty="0" smtClean="0"/>
              <a:t>] </a:t>
            </a:r>
            <a:r>
              <a:rPr altLang="ja-JP" dirty="0" smtClean="0"/>
              <a:t>ExpressionTreeVisualizer</a:t>
            </a:r>
            <a:endParaRPr kumimoji="1" lang="ja-JP" altLang="en-US" dirty="0"/>
          </a:p>
        </p:txBody>
      </p:sp>
      <p:sp>
        <p:nvSpPr>
          <p:cNvPr id="3" name="コンテンツ プレースホルダ 2"/>
          <p:cNvSpPr>
            <a:spLocks noGrp="1"/>
          </p:cNvSpPr>
          <p:nvPr>
            <p:ph idx="1"/>
          </p:nvPr>
        </p:nvSpPr>
        <p:spPr>
          <a:xfrm>
            <a:off x="368300" y="1347788"/>
            <a:ext cx="8382000" cy="5108065"/>
          </a:xfrm>
        </p:spPr>
        <p:txBody>
          <a:bodyPr/>
          <a:lstStyle/>
          <a:p>
            <a:r>
              <a:rPr kumimoji="1" lang="ja-JP" altLang="en-US" dirty="0" smtClean="0"/>
              <a:t>サンプルに含まれる</a:t>
            </a:r>
          </a:p>
          <a:p>
            <a:pPr lvl="1"/>
            <a:r>
              <a:rPr lang="en-US" altLang="ja-JP" sz="1200" dirty="0" smtClean="0"/>
              <a:t>C# </a:t>
            </a:r>
            <a:r>
              <a:rPr lang="ja-JP" altLang="en-US" sz="1200" dirty="0" smtClean="0"/>
              <a:t>版　</a:t>
            </a:r>
            <a:r>
              <a:rPr lang="en-US" altLang="ja-JP" sz="1200" dirty="0" smtClean="0">
                <a:hlinkClick r:id="rId2"/>
              </a:rPr>
              <a:t>http://download.microsoft.com/download/8/0/e/80e3f901-9bcc-4b8b-ba66-c49e24559fbc/vcs_samples_vs2008_beta2_02.exe</a:t>
            </a:r>
            <a:endParaRPr lang="en-US" altLang="ja-JP" sz="1200" dirty="0" smtClean="0"/>
          </a:p>
          <a:p>
            <a:pPr lvl="1"/>
            <a:r>
              <a:rPr lang="en-US" altLang="ja-JP" sz="1200" dirty="0" smtClean="0"/>
              <a:t>VB </a:t>
            </a:r>
            <a:r>
              <a:rPr lang="ja-JP" altLang="en-US" sz="1200" dirty="0" smtClean="0"/>
              <a:t>版　</a:t>
            </a:r>
            <a:r>
              <a:rPr lang="en-US" altLang="ja-JP" sz="1200" dirty="0" smtClean="0">
                <a:hlinkClick r:id="rId3"/>
              </a:rPr>
              <a:t>http://download.microsoft.com/download/1/5/6/1569370a-a54d-4b0f-999f-ebad37a0aeea/vb%20samples%20beta2.msi</a:t>
            </a:r>
            <a:endParaRPr lang="en-US" altLang="ja-JP" sz="1200" dirty="0" smtClean="0"/>
          </a:p>
          <a:p>
            <a:pPr lvl="1"/>
            <a:endParaRPr lang="en-US" altLang="ja-JP" dirty="0" smtClean="0"/>
          </a:p>
          <a:p>
            <a:r>
              <a:rPr kumimoji="1" lang="ja-JP" altLang="en-US" dirty="0" smtClean="0"/>
              <a:t>実行して解凍</a:t>
            </a:r>
          </a:p>
          <a:p>
            <a:endParaRPr lang="ja-JP" altLang="en-US" dirty="0" smtClean="0"/>
          </a:p>
          <a:p>
            <a:r>
              <a:rPr lang="en-US" altLang="ja-JP" dirty="0" err="1" smtClean="0"/>
              <a:t>dll</a:t>
            </a:r>
            <a:r>
              <a:rPr lang="en-US" altLang="ja-JP" dirty="0" smtClean="0"/>
              <a:t> </a:t>
            </a:r>
            <a:r>
              <a:rPr lang="ja-JP" altLang="en-US" dirty="0" smtClean="0"/>
              <a:t>をコピー</a:t>
            </a:r>
          </a:p>
          <a:p>
            <a:pPr lvl="1"/>
            <a:r>
              <a:rPr lang="en-US" altLang="ja-JP" sz="1200" dirty="0" smtClean="0"/>
              <a:t>ExpressionTreeVisualizer.dll </a:t>
            </a:r>
            <a:r>
              <a:rPr lang="ja-JP" altLang="en-US" sz="1200" dirty="0" smtClean="0"/>
              <a:t>と </a:t>
            </a:r>
            <a:r>
              <a:rPr lang="en-US" altLang="ja-JP" sz="1200" dirty="0" smtClean="0"/>
              <a:t>LinqToSqlQueryVisualizer.dll </a:t>
            </a:r>
            <a:r>
              <a:rPr lang="ja-JP" altLang="en-US" sz="1200" dirty="0" smtClean="0"/>
              <a:t>を</a:t>
            </a:r>
            <a:r>
              <a:rPr lang="en-US" altLang="ja-JP" sz="1200" dirty="0" smtClean="0"/>
              <a:t/>
            </a:r>
            <a:br>
              <a:rPr lang="en-US" altLang="ja-JP" sz="1200" dirty="0" smtClean="0"/>
            </a:br>
            <a:r>
              <a:rPr lang="en-US" altLang="ja-JP" sz="1200" dirty="0" smtClean="0"/>
              <a:t>			My Documents\Visual Studio 2008\</a:t>
            </a:r>
            <a:r>
              <a:rPr lang="en-US" altLang="ja-JP" sz="1200" dirty="0" err="1" smtClean="0"/>
              <a:t>Visualizers</a:t>
            </a:r>
            <a:r>
              <a:rPr lang="en-US" altLang="ja-JP" sz="1200" dirty="0" smtClean="0"/>
              <a:t> </a:t>
            </a:r>
            <a:r>
              <a:rPr lang="ja-JP" altLang="en-US" sz="1200" dirty="0" smtClean="0"/>
              <a:t>にコピーする</a:t>
            </a:r>
            <a:endParaRPr lang="en-US" altLang="ja-JP" sz="1200" dirty="0" smtClean="0"/>
          </a:p>
          <a:p>
            <a:pPr lvl="1"/>
            <a:r>
              <a:rPr lang="ja-JP" altLang="en-US" sz="1200" dirty="0" smtClean="0"/>
              <a:t>デフォルトでは</a:t>
            </a:r>
            <a:r>
              <a:rPr lang="en-US" altLang="ja-JP" sz="1200" dirty="0" smtClean="0"/>
              <a:t/>
            </a:r>
            <a:br>
              <a:rPr lang="en-US" altLang="ja-JP" sz="1200" dirty="0" smtClean="0"/>
            </a:br>
            <a:r>
              <a:rPr lang="en-US" altLang="ja-JP" sz="1200" dirty="0" smtClean="0"/>
              <a:t>	My Documents\Visual Studio Samples\</a:t>
            </a:r>
            <a:br>
              <a:rPr lang="en-US" altLang="ja-JP" sz="1200" dirty="0" smtClean="0"/>
            </a:br>
            <a:r>
              <a:rPr lang="en-US" altLang="ja-JP" sz="1200" dirty="0" smtClean="0"/>
              <a:t>		</a:t>
            </a:r>
            <a:r>
              <a:rPr lang="en-US" altLang="ja-JP" sz="1200" dirty="0" err="1" smtClean="0"/>
              <a:t>LinqSamples</a:t>
            </a:r>
            <a:r>
              <a:rPr lang="en-US" altLang="ja-JP" sz="1200" dirty="0" smtClean="0"/>
              <a:t>\</a:t>
            </a:r>
            <a:r>
              <a:rPr lang="en-US" altLang="ja-JP" sz="1200" dirty="0" err="1" smtClean="0"/>
              <a:t>ExpressionTreeVisualizer</a:t>
            </a:r>
            <a:r>
              <a:rPr lang="en-US" altLang="ja-JP" sz="1200" dirty="0" smtClean="0"/>
              <a:t>\</a:t>
            </a:r>
            <a:r>
              <a:rPr lang="en-US" altLang="ja-JP" sz="1200" dirty="0" err="1" smtClean="0"/>
              <a:t>ExpressionTreeVisualizer</a:t>
            </a:r>
            <a:r>
              <a:rPr lang="en-US" altLang="ja-JP" sz="1200" dirty="0" smtClean="0"/>
              <a:t/>
            </a:r>
            <a:br>
              <a:rPr lang="en-US" altLang="ja-JP" sz="1200" dirty="0" smtClean="0"/>
            </a:br>
            <a:r>
              <a:rPr lang="en-US" altLang="ja-JP" sz="1200" dirty="0" smtClean="0"/>
              <a:t>	My Documents\Visual Studio Samples\</a:t>
            </a:r>
            <a:br>
              <a:rPr lang="en-US" altLang="ja-JP" sz="1200" dirty="0" smtClean="0"/>
            </a:br>
            <a:r>
              <a:rPr lang="en-US" altLang="ja-JP" sz="1200" dirty="0" smtClean="0"/>
              <a:t>		</a:t>
            </a:r>
            <a:r>
              <a:rPr lang="en-US" altLang="ja-JP" sz="1200" dirty="0" err="1" smtClean="0"/>
              <a:t>LinqSamples</a:t>
            </a:r>
            <a:r>
              <a:rPr lang="en-US" altLang="ja-JP" sz="1200" dirty="0" smtClean="0"/>
              <a:t>\</a:t>
            </a:r>
            <a:r>
              <a:rPr lang="en-US" altLang="ja-JP" sz="1200" dirty="0" err="1" smtClean="0"/>
              <a:t>QueryVisualizer</a:t>
            </a:r>
            <a:r>
              <a:rPr lang="en-US" altLang="ja-JP" sz="1200" dirty="0" smtClean="0"/>
              <a:t>\</a:t>
            </a:r>
            <a:r>
              <a:rPr lang="en-US" altLang="ja-JP" sz="1200" dirty="0" err="1" smtClean="0"/>
              <a:t>SqlServerQueryVisualizer</a:t>
            </a:r>
            <a:endParaRPr lang="en-US" altLang="ja-JP" sz="1200" dirty="0" smtClean="0"/>
          </a:p>
          <a:p>
            <a:pPr lvl="1"/>
            <a:endParaRPr lang="ja-JP" altLang="en-US" sz="1200" dirty="0" smtClean="0"/>
          </a:p>
          <a:p>
            <a:pPr lvl="1"/>
            <a:endParaRPr kumimoji="1" lang="ja-JP"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参考資料</a:t>
            </a:r>
            <a:endParaRPr lang="en-US" dirty="0"/>
          </a:p>
        </p:txBody>
      </p:sp>
      <p:sp>
        <p:nvSpPr>
          <p:cNvPr id="4" name="Rounded Rectangle 3"/>
          <p:cNvSpPr/>
          <p:nvPr/>
        </p:nvSpPr>
        <p:spPr bwMode="auto">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C# Language Specification 3.0 </a:t>
            </a:r>
            <a:r>
              <a:rPr lang="ja-JP" altLang="en-US" sz="1400" b="1" dirty="0" smtClean="0"/>
              <a:t>（英語）</a:t>
            </a:r>
            <a:endParaRPr lang="en-US" sz="1400" b="1" dirty="0" smtClean="0"/>
          </a:p>
          <a:p>
            <a:pPr fontAlgn="base">
              <a:spcBef>
                <a:spcPct val="0"/>
              </a:spcBef>
              <a:spcAft>
                <a:spcPct val="0"/>
              </a:spcAft>
            </a:pPr>
            <a:r>
              <a:rPr lang="en-US" sz="1400" b="1" dirty="0" smtClean="0">
                <a:hlinkClick r:id="rId2"/>
              </a:rPr>
              <a:t>http://msdn2.microsoft.com/en-us/vcsharp/Aa336809.aspx</a:t>
            </a:r>
            <a:endParaRPr lang="en-US" sz="1400" b="1" dirty="0" smtClean="0"/>
          </a:p>
        </p:txBody>
      </p:sp>
      <p:sp>
        <p:nvSpPr>
          <p:cNvPr id="5" name="Rounded Rectangle 4"/>
          <p:cNvSpPr/>
          <p:nvPr/>
        </p:nvSpPr>
        <p:spPr bwMode="auto">
          <a:xfrm>
            <a:off x="485775" y="2687639"/>
            <a:ext cx="8101013" cy="98340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The Wayward </a:t>
            </a:r>
            <a:r>
              <a:rPr lang="en-US" sz="1400" b="1" dirty="0" err="1" smtClean="0"/>
              <a:t>WebLog</a:t>
            </a:r>
            <a:r>
              <a:rPr lang="en-US" sz="1400" b="1" dirty="0" smtClean="0"/>
              <a:t> :  LINQ: Building an </a:t>
            </a:r>
            <a:r>
              <a:rPr lang="en-US" sz="1400" b="1" dirty="0" err="1" smtClean="0"/>
              <a:t>IQueryable</a:t>
            </a:r>
            <a:r>
              <a:rPr lang="en-US" sz="1400" b="1" dirty="0" smtClean="0"/>
              <a:t> Provider - Part I </a:t>
            </a:r>
            <a:r>
              <a:rPr lang="ja-JP" altLang="en-US" sz="1400" b="1" dirty="0" smtClean="0"/>
              <a:t>（英語）</a:t>
            </a:r>
            <a:endParaRPr lang="en-US" sz="1400" dirty="0" smtClean="0"/>
          </a:p>
          <a:p>
            <a:r>
              <a:rPr lang="en-US" sz="1400" b="1" dirty="0" smtClean="0">
                <a:hlinkClick r:id="rId3"/>
              </a:rPr>
              <a:t>http://blogs.msdn.com/mattwar/archive/2007/07/30/linq-building-an-iqueryable-provider-part-i.aspx</a:t>
            </a:r>
            <a:endParaRPr lang="en-US" sz="1400" b="1" dirty="0" smtClean="0"/>
          </a:p>
          <a:p>
            <a:r>
              <a:rPr lang="ja-JP" altLang="en-US" sz="1400" b="1" dirty="0" smtClean="0"/>
              <a:t>（現在 </a:t>
            </a:r>
            <a:r>
              <a:rPr lang="en-US" altLang="ja-JP" sz="1400" b="1" dirty="0" smtClean="0"/>
              <a:t>Part VII </a:t>
            </a:r>
            <a:r>
              <a:rPr lang="ja-JP" altLang="en-US" sz="1400" b="1" dirty="0" err="1" smtClean="0"/>
              <a:t>まで</a:t>
            </a:r>
            <a:r>
              <a:rPr lang="ja-JP" altLang="en-US" sz="1400" b="1" dirty="0" smtClean="0"/>
              <a:t>公開）</a:t>
            </a:r>
            <a:endParaRPr lang="en-US" sz="1400" b="1" dirty="0" smtClean="0"/>
          </a:p>
        </p:txBody>
      </p:sp>
      <p:sp>
        <p:nvSpPr>
          <p:cNvPr id="6" name="Rounded Rectangle 5"/>
          <p:cNvSpPr/>
          <p:nvPr/>
        </p:nvSpPr>
        <p:spPr bwMode="auto">
          <a:xfrm>
            <a:off x="485775" y="3750328"/>
            <a:ext cx="8101013" cy="123852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Kevin's VB Adventures : How to implement </a:t>
            </a:r>
            <a:r>
              <a:rPr lang="en-US" sz="1400" b="1" dirty="0" err="1" smtClean="0"/>
              <a:t>IQueryable</a:t>
            </a:r>
            <a:r>
              <a:rPr lang="en-US" sz="1400" b="1" dirty="0" smtClean="0"/>
              <a:t> (Part 1), (Part 2) </a:t>
            </a:r>
            <a:r>
              <a:rPr lang="ja-JP" altLang="en-US" sz="1400" b="1" dirty="0" smtClean="0"/>
              <a:t>（英語）</a:t>
            </a:r>
            <a:endParaRPr lang="en-US" sz="1400" b="1" dirty="0" smtClean="0"/>
          </a:p>
          <a:p>
            <a:r>
              <a:rPr lang="en-US" sz="1400" b="1" u="sng" dirty="0" smtClean="0">
                <a:hlinkClick r:id="rId4"/>
              </a:rPr>
              <a:t>http://blogs.msdn.com/kevin_halverson/archive/2007/07/10/how-to-implement-iqueryable.aspx</a:t>
            </a:r>
            <a:endParaRPr lang="en-US" sz="1400" b="1" u="sng" dirty="0" smtClean="0"/>
          </a:p>
          <a:p>
            <a:r>
              <a:rPr lang="en-US" sz="1400" b="1" dirty="0" smtClean="0">
                <a:hlinkClick r:id="rId5"/>
              </a:rPr>
              <a:t>http://blogs.msdn.com/kevin_halverson/archive/2007/07/11/how-to-implement-iqueryable-part-2.aspx</a:t>
            </a:r>
            <a:endParaRPr lang="en-US" sz="1400" b="1" dirty="0" smtClean="0"/>
          </a:p>
        </p:txBody>
      </p:sp>
      <p:sp>
        <p:nvSpPr>
          <p:cNvPr id="10" name="Rounded Rectangle 9"/>
          <p:cNvSpPr/>
          <p:nvPr/>
        </p:nvSpPr>
        <p:spPr bwMode="auto">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MSDN Library - </a:t>
            </a:r>
            <a:r>
              <a:rPr lang="en-US" sz="1400" dirty="0" smtClean="0"/>
              <a:t>Language-Integrated Query (LINQ) </a:t>
            </a:r>
            <a:r>
              <a:rPr lang="ja-JP" altLang="en-US" sz="1400" b="1" dirty="0" smtClean="0"/>
              <a:t>（英語）</a:t>
            </a:r>
            <a:endParaRPr lang="en-US" sz="1400" b="1" dirty="0" smtClean="0"/>
          </a:p>
          <a:p>
            <a:pPr fontAlgn="base">
              <a:spcBef>
                <a:spcPct val="0"/>
              </a:spcBef>
              <a:spcAft>
                <a:spcPct val="0"/>
              </a:spcAft>
            </a:pPr>
            <a:r>
              <a:rPr lang="en-US" sz="1400" b="1" dirty="0" smtClean="0">
                <a:hlinkClick r:id="rId6"/>
              </a:rPr>
              <a:t>http://msdn2.microsoft.com/en-us/library/bb397926(VS.90).aspx</a:t>
            </a:r>
            <a:endParaRPr lang="en-US" sz="1400" b="1" dirty="0" smtClean="0"/>
          </a:p>
        </p:txBody>
      </p:sp>
      <p:sp>
        <p:nvSpPr>
          <p:cNvPr id="9" name="Rounded Rectangle 9"/>
          <p:cNvSpPr/>
          <p:nvPr/>
        </p:nvSpPr>
        <p:spPr bwMode="auto">
          <a:xfrm>
            <a:off x="485775" y="5080841"/>
            <a:ext cx="8101013" cy="84931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err="1" smtClean="0"/>
              <a:t>LukeH's</a:t>
            </a:r>
            <a:r>
              <a:rPr lang="en-US" sz="1400" b="1" dirty="0" smtClean="0"/>
              <a:t> </a:t>
            </a:r>
            <a:r>
              <a:rPr lang="en-US" sz="1400" b="1" dirty="0" err="1" smtClean="0"/>
              <a:t>WebLog</a:t>
            </a:r>
            <a:r>
              <a:rPr lang="en-US" sz="1400" b="1" dirty="0" smtClean="0"/>
              <a:t> : Taking LINQ to Objects to Extremes: A fully </a:t>
            </a:r>
            <a:r>
              <a:rPr lang="en-US" sz="1400" b="1" dirty="0" err="1" smtClean="0"/>
              <a:t>LINQified</a:t>
            </a:r>
            <a:r>
              <a:rPr lang="en-US" sz="1400" b="1" dirty="0" smtClean="0"/>
              <a:t> </a:t>
            </a:r>
            <a:r>
              <a:rPr lang="en-US" sz="1400" b="1" dirty="0" err="1" smtClean="0"/>
              <a:t>RayTracer</a:t>
            </a:r>
            <a:endParaRPr lang="en-US" sz="1400" b="1" dirty="0" smtClean="0"/>
          </a:p>
          <a:p>
            <a:pPr fontAlgn="base">
              <a:spcBef>
                <a:spcPct val="0"/>
              </a:spcBef>
              <a:spcAft>
                <a:spcPct val="0"/>
              </a:spcAft>
            </a:pPr>
            <a:r>
              <a:rPr lang="en-US" sz="1400" b="1" dirty="0" smtClean="0">
                <a:hlinkClick r:id="rId7"/>
              </a:rPr>
              <a:t>http://blogs.msdn.com/lukeh/archive/2007/10/01/taking-linq-to-objects-to-extremes-a-fully-linqified-raytracer.aspx</a:t>
            </a:r>
            <a:endParaRPr lang="en-US" sz="1400" b="1"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LINQ to Object </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サンプル</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2874633"/>
          </a:xfrm>
        </p:spPr>
        <p:txBody>
          <a:bodyPr/>
          <a:lstStyle/>
          <a:p>
            <a:r>
              <a:rPr lang="en-US" dirty="0" err="1" smtClean="0"/>
              <a:t>var</a:t>
            </a:r>
            <a:r>
              <a:rPr lang="en-US" dirty="0" smtClean="0"/>
              <a:t> numbers = new </a:t>
            </a:r>
            <a:r>
              <a:rPr lang="en-US" dirty="0" err="1" smtClean="0"/>
              <a:t>int</a:t>
            </a:r>
            <a:r>
              <a:rPr lang="en-US" dirty="0" smtClean="0"/>
              <a:t>[] { 1, 2, 3, 4, 5 };</a:t>
            </a:r>
          </a:p>
          <a:p>
            <a:endParaRPr lang="en-US" dirty="0" smtClean="0"/>
          </a:p>
          <a:p>
            <a:r>
              <a:rPr lang="en-US" dirty="0" err="1" smtClean="0"/>
              <a:t>var</a:t>
            </a:r>
            <a:r>
              <a:rPr lang="en-US" dirty="0" smtClean="0"/>
              <a:t> q = from n in numbers</a:t>
            </a:r>
          </a:p>
          <a:p>
            <a:r>
              <a:rPr lang="en-US" dirty="0" smtClean="0"/>
              <a:t>		where n % 2 == 0</a:t>
            </a:r>
          </a:p>
          <a:p>
            <a:r>
              <a:rPr lang="en-US" dirty="0" smtClean="0"/>
              <a:t>		select n;</a:t>
            </a:r>
          </a:p>
          <a:p>
            <a:endParaRPr lang="en-US" dirty="0" smtClean="0"/>
          </a:p>
          <a:p>
            <a:r>
              <a:rPr lang="en-US" dirty="0" err="1" smtClean="0"/>
              <a:t>q.ToList</a:t>
            </a:r>
            <a:r>
              <a:rPr lang="en-US" dirty="0" smtClean="0"/>
              <a:t>().</a:t>
            </a:r>
            <a:r>
              <a:rPr lang="en-US" dirty="0" err="1" smtClean="0"/>
              <a:t>ForEach</a:t>
            </a:r>
            <a:r>
              <a:rPr lang="en-US" dirty="0" smtClean="0"/>
              <a:t>(</a:t>
            </a:r>
            <a:r>
              <a:rPr lang="en-US" dirty="0" err="1" smtClean="0"/>
              <a:t>Console.WriteLine</a:t>
            </a:r>
            <a:r>
              <a:rPr lang="en-US" dirty="0" smtClean="0"/>
              <a: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LINQ to SQL </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サンプル</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2452466"/>
          </a:xfrm>
        </p:spPr>
        <p:txBody>
          <a:bodyPr/>
          <a:lstStyle/>
          <a:p>
            <a:r>
              <a:rPr lang="en-US" dirty="0" err="1" smtClean="0"/>
              <a:t>var</a:t>
            </a:r>
            <a:r>
              <a:rPr lang="en-US" dirty="0" smtClean="0"/>
              <a:t> db = new </a:t>
            </a:r>
            <a:r>
              <a:rPr lang="en-US" dirty="0" err="1" smtClean="0"/>
              <a:t>NorthWindDataContext</a:t>
            </a:r>
            <a:r>
              <a:rPr lang="en-US" dirty="0" smtClean="0"/>
              <a:t>();</a:t>
            </a:r>
          </a:p>
          <a:p>
            <a:r>
              <a:rPr lang="en-US" dirty="0" err="1" smtClean="0"/>
              <a:t>var</a:t>
            </a:r>
            <a:r>
              <a:rPr lang="en-US" dirty="0" smtClean="0"/>
              <a:t> q = from c in </a:t>
            </a:r>
            <a:r>
              <a:rPr lang="en-US" dirty="0" err="1" smtClean="0"/>
              <a:t>db.Customers</a:t>
            </a:r>
            <a:endParaRPr lang="en-US" dirty="0" smtClean="0"/>
          </a:p>
          <a:p>
            <a:r>
              <a:rPr lang="en-US" dirty="0" smtClean="0"/>
              <a:t>		where </a:t>
            </a:r>
            <a:r>
              <a:rPr lang="en-US" dirty="0" err="1" smtClean="0"/>
              <a:t>c.City</a:t>
            </a:r>
            <a:r>
              <a:rPr lang="en-US" dirty="0" smtClean="0"/>
              <a:t> == "London“</a:t>
            </a:r>
          </a:p>
          <a:p>
            <a:r>
              <a:rPr lang="en-US" dirty="0" smtClean="0"/>
              <a:t>		select </a:t>
            </a:r>
            <a:r>
              <a:rPr lang="en-US" dirty="0" err="1" smtClean="0"/>
              <a:t>c.CustomerID</a:t>
            </a:r>
            <a:r>
              <a:rPr lang="en-US" dirty="0" smtClean="0"/>
              <a:t>;</a:t>
            </a:r>
          </a:p>
          <a:p>
            <a:endParaRPr lang="en-US" dirty="0" smtClean="0"/>
          </a:p>
          <a:p>
            <a:r>
              <a:rPr lang="en-US" dirty="0" err="1" smtClean="0"/>
              <a:t>q.ToList</a:t>
            </a:r>
            <a:r>
              <a:rPr lang="en-US" dirty="0" smtClean="0"/>
              <a:t>().</a:t>
            </a:r>
            <a:r>
              <a:rPr lang="en-US" dirty="0" err="1" smtClean="0"/>
              <a:t>ForEach</a:t>
            </a:r>
            <a:r>
              <a:rPr lang="en-US" dirty="0" smtClean="0"/>
              <a:t>(</a:t>
            </a:r>
            <a:r>
              <a:rPr lang="en-US" dirty="0" err="1" smtClean="0"/>
              <a:t>Console.WriteLine</a:t>
            </a:r>
            <a:r>
              <a:rPr lang="en-US" dirty="0" smtClean="0"/>
              <a: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Object </a:t>
            </a:r>
            <a:r>
              <a:rPr lang="ja-JP" altLang="en-US" dirty="0" smtClean="0"/>
              <a:t>編　　その</a:t>
            </a:r>
            <a:r>
              <a:rPr altLang="ja-JP" dirty="0" smtClean="0"/>
              <a:t> 1</a:t>
            </a:r>
            <a:endParaRPr kumimoji="1" lang="ja-JP" altLang="en-US" dirty="0"/>
          </a:p>
        </p:txBody>
      </p:sp>
      <p:sp>
        <p:nvSpPr>
          <p:cNvPr id="3" name="コンテンツ プレースホルダ 2"/>
          <p:cNvSpPr>
            <a:spLocks noGrp="1"/>
          </p:cNvSpPr>
          <p:nvPr>
            <p:ph idx="1"/>
          </p:nvPr>
        </p:nvSpPr>
        <p:spPr>
          <a:xfrm>
            <a:off x="368300" y="1804988"/>
            <a:ext cx="8382000" cy="3675365"/>
          </a:xfrm>
        </p:spPr>
        <p:txBody>
          <a:bodyPr/>
          <a:lstStyle/>
          <a:p>
            <a:r>
              <a:rPr kumimoji="1" lang="en-US" altLang="ja-JP" dirty="0" smtClean="0"/>
              <a:t>LINQ </a:t>
            </a:r>
            <a:r>
              <a:rPr kumimoji="1" lang="ja-JP" altLang="en-US" dirty="0" smtClean="0"/>
              <a:t>クエリ式はシンタックスシュガー</a:t>
            </a: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r>
              <a:rPr lang="en-US" altLang="ja-JP" dirty="0" smtClean="0"/>
              <a:t>numbers </a:t>
            </a:r>
            <a:r>
              <a:rPr lang="ja-JP" altLang="en-US" dirty="0" smtClean="0"/>
              <a:t>の型は？</a:t>
            </a:r>
          </a:p>
          <a:p>
            <a:pPr lvl="1"/>
            <a:r>
              <a:rPr kumimoji="1" lang="en-US" altLang="ja-JP" dirty="0" err="1" smtClean="0"/>
              <a:t>int</a:t>
            </a:r>
            <a:r>
              <a:rPr kumimoji="1" lang="en-US" altLang="ja-JP" dirty="0" smtClean="0"/>
              <a:t>[]</a:t>
            </a:r>
            <a:r>
              <a:rPr kumimoji="1" lang="ja-JP" altLang="en-US" dirty="0" smtClean="0"/>
              <a:t>　</a:t>
            </a:r>
            <a:r>
              <a:rPr kumimoji="1" lang="en-US" altLang="ja-JP" dirty="0" smtClean="0"/>
              <a:t>…</a:t>
            </a:r>
            <a:r>
              <a:rPr kumimoji="1" lang="ja-JP" altLang="en-US" dirty="0" smtClean="0"/>
              <a:t>　配列は </a:t>
            </a:r>
            <a:r>
              <a:rPr kumimoji="1" lang="en-US" altLang="ja-JP" dirty="0" err="1" smtClean="0"/>
              <a:t>IEnumerable</a:t>
            </a:r>
            <a:r>
              <a:rPr kumimoji="1" lang="en-US" altLang="ja-JP" dirty="0" smtClean="0"/>
              <a:t> </a:t>
            </a:r>
            <a:r>
              <a:rPr kumimoji="1" lang="ja-JP" altLang="en-US" dirty="0" smtClean="0"/>
              <a:t>を実装している</a:t>
            </a:r>
            <a:endParaRPr kumimoji="1" lang="en-US" altLang="ja-JP" dirty="0" smtClean="0"/>
          </a:p>
          <a:p>
            <a:endParaRPr lang="en-US" altLang="ja-JP" dirty="0" smtClean="0"/>
          </a:p>
        </p:txBody>
      </p:sp>
      <p:sp>
        <p:nvSpPr>
          <p:cNvPr id="4" name="Rounded Rectangle 3"/>
          <p:cNvSpPr/>
          <p:nvPr/>
        </p:nvSpPr>
        <p:spPr bwMode="blackWhite">
          <a:xfrm>
            <a:off x="368299" y="2326341"/>
            <a:ext cx="8407401" cy="147917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2477340"/>
            <a:ext cx="7689851" cy="1176732"/>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var q = numbers</a:t>
            </a:r>
          </a:p>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		.Where(n =&gt; n % 2 == 0)</a:t>
            </a:r>
          </a:p>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		.Select(n =&gt; 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Object </a:t>
            </a:r>
            <a:r>
              <a:rPr lang="ja-JP" altLang="en-US" dirty="0" smtClean="0"/>
              <a:t>編　　その</a:t>
            </a:r>
            <a:r>
              <a:rPr altLang="ja-JP" dirty="0" smtClean="0"/>
              <a:t> 2</a:t>
            </a:r>
            <a:endParaRPr kumimoji="1" lang="ja-JP" altLang="en-US" dirty="0"/>
          </a:p>
        </p:txBody>
      </p:sp>
      <p:sp>
        <p:nvSpPr>
          <p:cNvPr id="3" name="コンテンツ プレースホルダ 2"/>
          <p:cNvSpPr>
            <a:spLocks noGrp="1"/>
          </p:cNvSpPr>
          <p:nvPr>
            <p:ph idx="1"/>
          </p:nvPr>
        </p:nvSpPr>
        <p:spPr>
          <a:xfrm>
            <a:off x="368300" y="1804988"/>
            <a:ext cx="8382000" cy="2920800"/>
          </a:xfrm>
        </p:spPr>
        <p:txBody>
          <a:bodyPr/>
          <a:lstStyle/>
          <a:p>
            <a:r>
              <a:rPr kumimoji="1" lang="ja-JP" altLang="en-US" dirty="0" smtClean="0"/>
              <a:t>どの </a:t>
            </a:r>
            <a:r>
              <a:rPr kumimoji="1" lang="en-US" altLang="ja-JP" dirty="0" smtClean="0"/>
              <a:t>Where</a:t>
            </a:r>
            <a:r>
              <a:rPr kumimoji="1" lang="ja-JP" altLang="en-US" dirty="0" smtClean="0"/>
              <a:t>？</a:t>
            </a:r>
            <a:endParaRPr kumimoji="1" lang="en-US" altLang="ja-JP" dirty="0" smtClean="0"/>
          </a:p>
          <a:p>
            <a:pPr lvl="1"/>
            <a:r>
              <a:rPr lang="en-US" altLang="ja-JP" dirty="0" err="1" smtClean="0"/>
              <a:t>System.Linq.Enumerable</a:t>
            </a:r>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r>
              <a:rPr lang="en-US" altLang="ja-JP" dirty="0" err="1" smtClean="0"/>
              <a:t>System.Linq.Queryable</a:t>
            </a:r>
            <a:endParaRPr lang="en-US" altLang="ja-JP" dirty="0" smtClean="0"/>
          </a:p>
        </p:txBody>
      </p:sp>
      <p:sp>
        <p:nvSpPr>
          <p:cNvPr id="4" name="Rounded Rectangle 3"/>
          <p:cNvSpPr/>
          <p:nvPr/>
        </p:nvSpPr>
        <p:spPr bwMode="blackWhite">
          <a:xfrm>
            <a:off x="368299" y="2662518"/>
            <a:ext cx="8407401" cy="115644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2786622"/>
            <a:ext cx="7937594" cy="865365"/>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static IEnumerable&lt;TSource&gt; Where&lt;TSource&gt;(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this IEnumerable&lt;TSource&gt; source, Func&lt;TSource, bool&gt; predicate);</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static IEnumerable&lt;TSource&gt; Where&lt;TSource&gt;(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this IEnumerable&lt;TSource&gt; source, Func&lt;TSource, int, bool&gt; predicate);</a:t>
            </a:r>
          </a:p>
        </p:txBody>
      </p:sp>
      <p:sp>
        <p:nvSpPr>
          <p:cNvPr id="7" name="Rounded Rectangle 3"/>
          <p:cNvSpPr/>
          <p:nvPr/>
        </p:nvSpPr>
        <p:spPr bwMode="blackWhite">
          <a:xfrm>
            <a:off x="368299" y="4733366"/>
            <a:ext cx="8407401" cy="147917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8" name="Content Placeholder 4"/>
          <p:cNvSpPr txBox="1">
            <a:spLocks/>
          </p:cNvSpPr>
          <p:nvPr/>
        </p:nvSpPr>
        <p:spPr>
          <a:xfrm>
            <a:off x="722312" y="4848851"/>
            <a:ext cx="7870359" cy="1253164"/>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static IQueryable&lt;TSource&gt; Where&lt;TSource&gt;(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this IQueryable&lt;TSource&gt; source,</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Expression&lt;Func&lt;TSource, bool&gt;&gt; predicate);</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static IQueryable&lt;TSource&gt; Where&lt;TSource&gt;(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this IQueryable&lt;TSource&gt; source,</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Expression&lt;Func&lt;TSource, int, bool&gt;&gt; predicate);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コンパイラの気持ちになってみる</a:t>
            </a:r>
            <a:br>
              <a:rPr lang="ja-JP" altLang="en-US" dirty="0" smtClean="0"/>
            </a:br>
            <a:r>
              <a:rPr altLang="ja-JP" dirty="0" smtClean="0"/>
              <a:t>LINQ to Object </a:t>
            </a:r>
            <a:r>
              <a:rPr lang="ja-JP" altLang="en-US" dirty="0" smtClean="0"/>
              <a:t>編　　その</a:t>
            </a:r>
            <a:r>
              <a:rPr altLang="ja-JP" dirty="0" smtClean="0"/>
              <a:t> 3</a:t>
            </a:r>
            <a:endParaRPr kumimoji="1" lang="ja-JP" altLang="en-US" dirty="0"/>
          </a:p>
        </p:txBody>
      </p:sp>
      <p:sp>
        <p:nvSpPr>
          <p:cNvPr id="3" name="コンテンツ プレースホルダ 2"/>
          <p:cNvSpPr>
            <a:spLocks noGrp="1"/>
          </p:cNvSpPr>
          <p:nvPr>
            <p:ph idx="1"/>
          </p:nvPr>
        </p:nvSpPr>
        <p:spPr>
          <a:xfrm>
            <a:off x="368300" y="1804988"/>
            <a:ext cx="8382000" cy="2187265"/>
          </a:xfrm>
        </p:spPr>
        <p:txBody>
          <a:bodyPr/>
          <a:lstStyle/>
          <a:p>
            <a:r>
              <a:rPr kumimoji="1" lang="ja-JP" altLang="en-US" dirty="0" smtClean="0"/>
              <a:t>どの </a:t>
            </a:r>
            <a:r>
              <a:rPr kumimoji="1" lang="en-US" altLang="ja-JP" dirty="0" smtClean="0"/>
              <a:t>Where</a:t>
            </a:r>
            <a:r>
              <a:rPr kumimoji="1" lang="ja-JP" altLang="en-US" dirty="0" smtClean="0"/>
              <a:t>？　－　答え</a:t>
            </a:r>
            <a:endParaRPr kumimoji="1" lang="en-US" altLang="ja-JP" dirty="0" smtClean="0"/>
          </a:p>
          <a:p>
            <a:pPr lvl="1"/>
            <a:r>
              <a:rPr lang="en-US" altLang="ja-JP" dirty="0" err="1" smtClean="0"/>
              <a:t>int</a:t>
            </a:r>
            <a:r>
              <a:rPr lang="en-US" altLang="ja-JP" dirty="0" smtClean="0"/>
              <a:t>[] </a:t>
            </a:r>
            <a:r>
              <a:rPr lang="ja-JP" altLang="en-US" dirty="0" smtClean="0"/>
              <a:t>は </a:t>
            </a:r>
            <a:r>
              <a:rPr lang="en-US" altLang="ja-JP" dirty="0" err="1" smtClean="0"/>
              <a:t>IEnumerable</a:t>
            </a:r>
            <a:r>
              <a:rPr lang="en-US" altLang="ja-JP" dirty="0" smtClean="0"/>
              <a:t> </a:t>
            </a:r>
            <a:r>
              <a:rPr lang="ja-JP" altLang="en-US" dirty="0" err="1" smtClean="0"/>
              <a:t>なので</a:t>
            </a:r>
            <a:r>
              <a:rPr lang="ja-JP" altLang="en-US" dirty="0" smtClean="0"/>
              <a:t>当然 </a:t>
            </a:r>
            <a:r>
              <a:rPr lang="en-US" altLang="ja-JP" dirty="0" err="1" smtClean="0"/>
              <a:t>IEnumerable</a:t>
            </a:r>
            <a:r>
              <a:rPr lang="en-US" altLang="ja-JP" dirty="0" smtClean="0"/>
              <a:t> </a:t>
            </a:r>
            <a:r>
              <a:rPr lang="ja-JP" altLang="en-US" dirty="0" smtClean="0"/>
              <a:t>の方</a:t>
            </a:r>
            <a:endParaRPr lang="en-US" altLang="ja-JP" dirty="0" smtClean="0"/>
          </a:p>
          <a:p>
            <a:endParaRPr lang="en-US" altLang="ja-JP" dirty="0" smtClean="0"/>
          </a:p>
          <a:p>
            <a:r>
              <a:rPr lang="en-US" altLang="ja-JP" dirty="0" smtClean="0"/>
              <a:t>Where </a:t>
            </a:r>
            <a:r>
              <a:rPr lang="ja-JP" altLang="en-US" dirty="0" smtClean="0"/>
              <a:t>や </a:t>
            </a:r>
            <a:r>
              <a:rPr lang="en-US" altLang="ja-JP" dirty="0" smtClean="0"/>
              <a:t>Select </a:t>
            </a:r>
            <a:r>
              <a:rPr lang="ja-JP" altLang="en-US" dirty="0" smtClean="0"/>
              <a:t>の実装内容は？</a:t>
            </a:r>
            <a:endParaRPr lang="en-US" altLang="ja-JP" dirty="0" smtClean="0"/>
          </a:p>
          <a:p>
            <a:pPr lvl="1"/>
            <a:endParaRPr lang="en-US" altLang="ja-JP" dirty="0" smtClean="0"/>
          </a:p>
        </p:txBody>
      </p:sp>
      <p:sp>
        <p:nvSpPr>
          <p:cNvPr id="7" name="Rounded Rectangle 3"/>
          <p:cNvSpPr/>
          <p:nvPr/>
        </p:nvSpPr>
        <p:spPr bwMode="blackWhite">
          <a:xfrm>
            <a:off x="368299" y="3496236"/>
            <a:ext cx="8407401" cy="311971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8" name="Content Placeholder 4"/>
          <p:cNvSpPr txBox="1">
            <a:spLocks/>
          </p:cNvSpPr>
          <p:nvPr/>
        </p:nvSpPr>
        <p:spPr>
          <a:xfrm>
            <a:off x="722312" y="3611721"/>
            <a:ext cx="7870359" cy="2957861"/>
          </a:xfrm>
          <a:prstGeom prst="rect">
            <a:avLst/>
          </a:prstGeom>
        </p:spPr>
        <p:txBody>
          <a:bodyPr vert="horz" wrap="square" lIns="0" tIns="0" rIns="0" bIns="0" rtlCol="0">
            <a:spAutoFit/>
          </a:bodyPr>
          <a:lstStyle/>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static class MyExtensions</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public static IEnumerable&lt;TSource&gt; MyWhere&lt;TSource&gt;(this IEnumerable&lt;TSource&gt; source, Func&lt;TSource, bool&gt; predicate)</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foreach (var item in source)</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if (predicate(item))</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yield return item;</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endParaRPr kumimoji="1" lang="pt-BR" sz="1050" dirty="0" smtClean="0">
              <a:latin typeface="Courier New" pitchFamily="49" charset="0"/>
              <a:ea typeface="メイリオ" pitchFamily="50" charset="-128"/>
              <a:cs typeface="Courier New" pitchFamily="49" charset="0"/>
            </a:endParaRP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public static IEnumerable&lt;TResult&gt; MySelect&lt;TSource, TResult&gt;(this IEnumerable&lt;TSource&gt; source, Func&lt;TSource, TResult&gt; selector)</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foreach (var item in source)</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yield return selector(item);</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	}</a:t>
            </a:r>
          </a:p>
          <a:p>
            <a:pPr marL="384939" lvl="0" indent="-384939">
              <a:lnSpc>
                <a:spcPts val="1000"/>
              </a:lnSpc>
              <a:defRPr/>
            </a:pPr>
            <a:r>
              <a:rPr kumimoji="1" lang="pt-BR" sz="1050" dirty="0" smtClean="0">
                <a:latin typeface="Courier New" pitchFamily="49" charset="0"/>
                <a:ea typeface="メイリオ" pitchFamily="50" charset="-128"/>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altLang="ja-JP" dirty="0" smtClean="0"/>
              <a:t>Func&lt;TSource, TResult&gt; </a:t>
            </a:r>
            <a:r>
              <a:rPr lang="ja-JP" altLang="en-US" dirty="0" err="1" smtClean="0"/>
              <a:t>って</a:t>
            </a:r>
            <a:r>
              <a:rPr lang="ja-JP" altLang="en-US" dirty="0" smtClean="0"/>
              <a:t>何？</a:t>
            </a:r>
            <a:endParaRPr kumimoji="1" lang="ja-JP" altLang="en-US" dirty="0"/>
          </a:p>
        </p:txBody>
      </p:sp>
      <p:sp>
        <p:nvSpPr>
          <p:cNvPr id="3" name="コンテンツ プレースホルダ 2"/>
          <p:cNvSpPr>
            <a:spLocks noGrp="1"/>
          </p:cNvSpPr>
          <p:nvPr>
            <p:ph idx="1"/>
          </p:nvPr>
        </p:nvSpPr>
        <p:spPr>
          <a:xfrm>
            <a:off x="368300" y="1347788"/>
            <a:ext cx="8382000" cy="5073697"/>
          </a:xfrm>
        </p:spPr>
        <p:txBody>
          <a:bodyPr/>
          <a:lstStyle/>
          <a:p>
            <a:r>
              <a:rPr kumimoji="1" lang="en-US" altLang="ja-JP" dirty="0" smtClean="0"/>
              <a:t>System </a:t>
            </a:r>
            <a:r>
              <a:rPr kumimoji="1" lang="ja-JP" altLang="en-US" dirty="0" smtClean="0"/>
              <a:t>ネームスペースに定義されたジェネリックなデリゲート</a:t>
            </a:r>
          </a:p>
          <a:p>
            <a:endParaRPr lang="ja-JP" altLang="en-US" dirty="0" smtClean="0"/>
          </a:p>
          <a:p>
            <a:r>
              <a:rPr kumimoji="1" lang="ja-JP" altLang="en-US" dirty="0" smtClean="0"/>
              <a:t>引数の個数違いに </a:t>
            </a:r>
            <a:r>
              <a:rPr kumimoji="1" lang="en-US" altLang="ja-JP" dirty="0" smtClean="0"/>
              <a:t>5</a:t>
            </a:r>
            <a:r>
              <a:rPr kumimoji="1" lang="ja-JP" altLang="en-US" dirty="0" smtClean="0"/>
              <a:t>種類の </a:t>
            </a:r>
            <a:r>
              <a:rPr kumimoji="1" lang="en-US" altLang="ja-JP" dirty="0" err="1" smtClean="0"/>
              <a:t>Func</a:t>
            </a:r>
            <a:r>
              <a:rPr kumimoji="1" lang="en-US" altLang="ja-JP" dirty="0" smtClean="0"/>
              <a:t> </a:t>
            </a:r>
            <a:r>
              <a:rPr kumimoji="1" lang="ja-JP" altLang="en-US" dirty="0" smtClean="0"/>
              <a:t>が定義済み</a:t>
            </a: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r>
              <a:rPr kumimoji="1" lang="ja-JP" altLang="en-US" dirty="0" smtClean="0"/>
              <a:t>すべてのデリゲートは </a:t>
            </a:r>
            <a:r>
              <a:rPr kumimoji="1" lang="en-US" altLang="ja-JP" dirty="0" err="1" smtClean="0"/>
              <a:t>Func</a:t>
            </a:r>
            <a:r>
              <a:rPr kumimoji="1" lang="en-US" altLang="ja-JP" dirty="0" smtClean="0"/>
              <a:t> </a:t>
            </a:r>
            <a:r>
              <a:rPr kumimoji="1" lang="ja-JP" altLang="en-US" dirty="0" smtClean="0"/>
              <a:t>である</a:t>
            </a:r>
          </a:p>
          <a:p>
            <a:pPr lvl="1"/>
            <a:r>
              <a:rPr lang="ja-JP" altLang="en-US" dirty="0" smtClean="0"/>
              <a:t>（ただし引数無し～</a:t>
            </a:r>
            <a:r>
              <a:rPr lang="en-US" altLang="ja-JP" dirty="0" smtClean="0"/>
              <a:t>4</a:t>
            </a:r>
            <a:r>
              <a:rPr lang="ja-JP" altLang="en-US" dirty="0" err="1" smtClean="0"/>
              <a:t>つまでに</a:t>
            </a:r>
            <a:r>
              <a:rPr lang="ja-JP" altLang="en-US" dirty="0" smtClean="0"/>
              <a:t>限る）</a:t>
            </a:r>
            <a:endParaRPr kumimoji="1" lang="ja-JP" altLang="en-US" dirty="0"/>
          </a:p>
        </p:txBody>
      </p:sp>
      <p:sp>
        <p:nvSpPr>
          <p:cNvPr id="4" name="Rounded Rectangle 3"/>
          <p:cNvSpPr/>
          <p:nvPr/>
        </p:nvSpPr>
        <p:spPr bwMode="blackWhite">
          <a:xfrm>
            <a:off x="368299" y="3240741"/>
            <a:ext cx="8407401" cy="2070847"/>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3364845"/>
            <a:ext cx="7937594" cy="1721753"/>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delegate TResult Func&lt;TResult&gt;()</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delegate TResult Func&lt;T, TResult&gt;(T arg)</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delegate TResult Func&lt;T1, T2, TResult&gt;(T1 arg1, T2 arg2)</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delegate TResult Func&lt;T1, T2, T3, TResult&gt;(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T1 arg1, T2 arg2, T3 arg3)</a:t>
            </a:r>
          </a:p>
          <a:p>
            <a:pPr marL="384939" lvl="0" indent="-384939">
              <a:lnSpc>
                <a:spcPct val="90000"/>
              </a:lnSpc>
              <a:spcBef>
                <a:spcPts val="700"/>
              </a:spcBef>
              <a:defRPr/>
            </a:pPr>
            <a:r>
              <a:rPr kumimoji="1" lang="pt-BR" sz="1400" dirty="0" smtClean="0">
                <a:latin typeface="Courier New" pitchFamily="49" charset="0"/>
                <a:ea typeface="メイリオ" pitchFamily="50" charset="-128"/>
                <a:cs typeface="Courier New" pitchFamily="49" charset="0"/>
              </a:rPr>
              <a:t>public delegate TResult Func&lt;T1, T2, T3, T4, TResult&gt;(</a:t>
            </a:r>
            <a:br>
              <a:rPr kumimoji="1" lang="pt-BR" sz="1400" dirty="0" smtClean="0">
                <a:latin typeface="Courier New" pitchFamily="49" charset="0"/>
                <a:ea typeface="メイリオ" pitchFamily="50" charset="-128"/>
                <a:cs typeface="Courier New" pitchFamily="49" charset="0"/>
              </a:rPr>
            </a:br>
            <a:r>
              <a:rPr kumimoji="1" lang="pt-BR" sz="1400" dirty="0" smtClean="0">
                <a:latin typeface="Courier New" pitchFamily="49" charset="0"/>
                <a:ea typeface="メイリオ" pitchFamily="50" charset="-128"/>
                <a:cs typeface="Courier New" pitchFamily="49" charset="0"/>
              </a:rPr>
              <a:t>T1 arg1, T2 arg2, T3 arg3, T4 arg4)</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匿名関数 </a:t>
            </a:r>
            <a:r>
              <a:rPr kumimoji="1" altLang="ja-JP" dirty="0" smtClean="0"/>
              <a:t>(Anonymous Function)</a:t>
            </a:r>
            <a:endParaRPr kumimoji="1" lang="ja-JP" altLang="en-US" dirty="0"/>
          </a:p>
        </p:txBody>
      </p:sp>
      <p:sp>
        <p:nvSpPr>
          <p:cNvPr id="3" name="コンテンツ プレースホルダ 2"/>
          <p:cNvSpPr>
            <a:spLocks noGrp="1"/>
          </p:cNvSpPr>
          <p:nvPr>
            <p:ph idx="1"/>
          </p:nvPr>
        </p:nvSpPr>
        <p:spPr>
          <a:xfrm>
            <a:off x="368300" y="1347788"/>
            <a:ext cx="8382000" cy="2852063"/>
          </a:xfrm>
        </p:spPr>
        <p:txBody>
          <a:bodyPr/>
          <a:lstStyle/>
          <a:p>
            <a:r>
              <a:rPr kumimoji="1" lang="en-US" altLang="ja-JP" dirty="0" smtClean="0"/>
              <a:t>C# Language Specification 3.0 </a:t>
            </a:r>
            <a:r>
              <a:rPr kumimoji="1" lang="ja-JP" altLang="en-US" dirty="0" smtClean="0"/>
              <a:t>の用語</a:t>
            </a:r>
          </a:p>
          <a:p>
            <a:endParaRPr lang="ja-JP" altLang="en-US" dirty="0" smtClean="0"/>
          </a:p>
          <a:p>
            <a:r>
              <a:rPr kumimoji="1" lang="en-US" altLang="ja-JP" dirty="0" smtClean="0"/>
              <a:t>6.5 </a:t>
            </a:r>
            <a:r>
              <a:rPr kumimoji="1" lang="ja-JP" altLang="en-US" dirty="0" smtClean="0"/>
              <a:t>「</a:t>
            </a:r>
            <a:r>
              <a:rPr kumimoji="1" lang="en-US" altLang="ja-JP" dirty="0" smtClean="0"/>
              <a:t>Anonymous function conversions</a:t>
            </a:r>
            <a:r>
              <a:rPr kumimoji="1" lang="ja-JP" altLang="en-US" dirty="0" smtClean="0"/>
              <a:t>」</a:t>
            </a:r>
          </a:p>
          <a:p>
            <a:pPr lvl="1"/>
            <a:r>
              <a:rPr lang="en-US" altLang="ja-JP" dirty="0" smtClean="0"/>
              <a:t>anonymous-method </a:t>
            </a:r>
            <a:r>
              <a:rPr lang="ja-JP" altLang="en-US" dirty="0" smtClean="0"/>
              <a:t>式か</a:t>
            </a:r>
            <a:r>
              <a:rPr lang="en-US" altLang="ja-JP" dirty="0" smtClean="0"/>
              <a:t> lambda </a:t>
            </a:r>
            <a:r>
              <a:rPr lang="ja-JP" altLang="en-US" dirty="0" smtClean="0"/>
              <a:t>式が匿名関数に分類される</a:t>
            </a:r>
          </a:p>
          <a:p>
            <a:pPr lvl="1"/>
            <a:r>
              <a:rPr kumimoji="1" lang="ja-JP" altLang="en-US" dirty="0" smtClean="0"/>
              <a:t>匿名関数は型は持た</a:t>
            </a:r>
            <a:r>
              <a:rPr lang="ja-JP" altLang="en-US" dirty="0" smtClean="0"/>
              <a:t>ず</a:t>
            </a:r>
            <a:r>
              <a:rPr kumimoji="1" lang="ja-JP" altLang="en-US" dirty="0" smtClean="0"/>
              <a:t>、デリゲート型</a:t>
            </a:r>
            <a:r>
              <a:rPr lang="ja-JP" altLang="en-US" dirty="0" smtClean="0"/>
              <a:t>か</a:t>
            </a:r>
            <a:r>
              <a:rPr kumimoji="1" lang="ja-JP" altLang="en-US" dirty="0" smtClean="0"/>
              <a:t> </a:t>
            </a:r>
            <a:r>
              <a:rPr kumimoji="1" lang="en-US" altLang="ja-JP" dirty="0" smtClean="0"/>
              <a:t>Expression Tree </a:t>
            </a:r>
            <a:r>
              <a:rPr kumimoji="1" lang="ja-JP" altLang="en-US" dirty="0" smtClean="0"/>
              <a:t>型に暗黙に変換することができる</a:t>
            </a:r>
            <a:endParaRPr kumimoji="1" lang="ja-JP" altLang="en-US" dirty="0"/>
          </a:p>
        </p:txBody>
      </p:sp>
      <p:sp>
        <p:nvSpPr>
          <p:cNvPr id="4" name="Rounded Rectangle 3"/>
          <p:cNvSpPr/>
          <p:nvPr/>
        </p:nvSpPr>
        <p:spPr bwMode="blackWhite">
          <a:xfrm>
            <a:off x="368299" y="4410635"/>
            <a:ext cx="8407401" cy="2272553"/>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 name="Content Placeholder 4"/>
          <p:cNvSpPr txBox="1">
            <a:spLocks/>
          </p:cNvSpPr>
          <p:nvPr/>
        </p:nvSpPr>
        <p:spPr>
          <a:xfrm>
            <a:off x="722312" y="4561634"/>
            <a:ext cx="7689851" cy="2021066"/>
          </a:xfrm>
          <a:prstGeom prst="rect">
            <a:avLst/>
          </a:prstGeom>
        </p:spPr>
        <p:txBody>
          <a:bodyPr vert="horz" wrap="square" lIns="0" tIns="0" rIns="0" bIns="0" rtlCol="0">
            <a:spAutoFit/>
          </a:bodyPr>
          <a:lstStyle/>
          <a:p>
            <a:pPr marL="384939" lvl="0" indent="-384939">
              <a:lnSpc>
                <a:spcPct val="90000"/>
              </a:lnSpc>
              <a:spcBef>
                <a:spcPts val="700"/>
              </a:spcBef>
              <a:defRPr/>
            </a:pPr>
            <a:r>
              <a:rPr kumimoji="1" lang="pt-BR" sz="2400" dirty="0" smtClean="0">
                <a:latin typeface="Courier New" pitchFamily="49" charset="0"/>
                <a:ea typeface="メイリオ" pitchFamily="50" charset="-128"/>
                <a:cs typeface="Courier New" pitchFamily="49" charset="0"/>
              </a:rPr>
              <a:t>anonymous-method </a:t>
            </a:r>
            <a:r>
              <a:rPr kumimoji="1" lang="ja-JP" altLang="en-US" sz="2400" dirty="0" smtClean="0">
                <a:latin typeface="Courier New" pitchFamily="49" charset="0"/>
                <a:ea typeface="メイリオ" pitchFamily="50" charset="-128"/>
                <a:cs typeface="Courier New" pitchFamily="49" charset="0"/>
              </a:rPr>
              <a:t>式</a:t>
            </a:r>
          </a:p>
          <a:p>
            <a:pPr marL="384939" lvl="0" indent="-384939">
              <a:lnSpc>
                <a:spcPct val="90000"/>
              </a:lnSpc>
              <a:spcBef>
                <a:spcPts val="700"/>
              </a:spcBef>
              <a:defRPr/>
            </a:pPr>
            <a:r>
              <a:rPr kumimoji="1" lang="ja-JP" altLang="en-US" sz="2400" dirty="0" smtClean="0">
                <a:latin typeface="Courier New" pitchFamily="49" charset="0"/>
                <a:ea typeface="メイリオ" pitchFamily="50" charset="-128"/>
                <a:cs typeface="Courier New" pitchFamily="49" charset="0"/>
              </a:rPr>
              <a:t>	</a:t>
            </a:r>
            <a:r>
              <a:rPr kumimoji="1" lang="en-US" altLang="ja-JP" sz="2400" dirty="0" err="1" smtClean="0">
                <a:latin typeface="Courier New" pitchFamily="49" charset="0"/>
                <a:ea typeface="メイリオ" pitchFamily="50" charset="-128"/>
                <a:cs typeface="Courier New" pitchFamily="49" charset="0"/>
              </a:rPr>
              <a:t>deledate</a:t>
            </a:r>
            <a:r>
              <a:rPr kumimoji="1" lang="en-US" altLang="ja-JP" sz="2400" dirty="0" smtClean="0">
                <a:latin typeface="Courier New" pitchFamily="49" charset="0"/>
                <a:ea typeface="メイリオ" pitchFamily="50" charset="-128"/>
                <a:cs typeface="Courier New" pitchFamily="49" charset="0"/>
              </a:rPr>
              <a:t>(</a:t>
            </a:r>
            <a:r>
              <a:rPr kumimoji="1" lang="en-US" altLang="ja-JP" sz="2400" dirty="0" err="1" smtClean="0">
                <a:latin typeface="Courier New" pitchFamily="49" charset="0"/>
                <a:ea typeface="メイリオ" pitchFamily="50" charset="-128"/>
                <a:cs typeface="Courier New" pitchFamily="49" charset="0"/>
              </a:rPr>
              <a:t>int</a:t>
            </a:r>
            <a:r>
              <a:rPr kumimoji="1" lang="en-US" altLang="ja-JP" sz="2400" dirty="0" smtClean="0">
                <a:latin typeface="Courier New" pitchFamily="49" charset="0"/>
                <a:ea typeface="メイリオ" pitchFamily="50" charset="-128"/>
                <a:cs typeface="Courier New" pitchFamily="49" charset="0"/>
              </a:rPr>
              <a:t> </a:t>
            </a:r>
            <a:r>
              <a:rPr kumimoji="1" lang="en-US" altLang="ja-JP" sz="2400" dirty="0" err="1" smtClean="0">
                <a:latin typeface="Courier New" pitchFamily="49" charset="0"/>
                <a:ea typeface="メイリオ" pitchFamily="50" charset="-128"/>
                <a:cs typeface="Courier New" pitchFamily="49" charset="0"/>
              </a:rPr>
              <a:t>i</a:t>
            </a:r>
            <a:r>
              <a:rPr kumimoji="1" lang="en-US" altLang="ja-JP" sz="2400" dirty="0" smtClean="0">
                <a:latin typeface="Courier New" pitchFamily="49" charset="0"/>
                <a:ea typeface="メイリオ" pitchFamily="50" charset="-128"/>
                <a:cs typeface="Courier New" pitchFamily="49" charset="0"/>
              </a:rPr>
              <a:t>) { return </a:t>
            </a:r>
            <a:r>
              <a:rPr kumimoji="1" lang="en-US" altLang="ja-JP" sz="2400" dirty="0" err="1" smtClean="0">
                <a:latin typeface="Courier New" pitchFamily="49" charset="0"/>
                <a:ea typeface="メイリオ" pitchFamily="50" charset="-128"/>
                <a:cs typeface="Courier New" pitchFamily="49" charset="0"/>
              </a:rPr>
              <a:t>i</a:t>
            </a:r>
            <a:r>
              <a:rPr kumimoji="1" lang="en-US" altLang="ja-JP" sz="2400" dirty="0" smtClean="0">
                <a:latin typeface="Courier New" pitchFamily="49" charset="0"/>
                <a:ea typeface="メイリオ" pitchFamily="50" charset="-128"/>
                <a:cs typeface="Courier New" pitchFamily="49" charset="0"/>
              </a:rPr>
              <a:t> * 2; }</a:t>
            </a:r>
          </a:p>
          <a:p>
            <a:pPr marL="384939" lvl="0" indent="-384939">
              <a:lnSpc>
                <a:spcPct val="90000"/>
              </a:lnSpc>
              <a:spcBef>
                <a:spcPts val="700"/>
              </a:spcBef>
              <a:defRPr/>
            </a:pPr>
            <a:endParaRPr kumimoji="1" lang="en-US" sz="2400" dirty="0" smtClean="0">
              <a:latin typeface="Courier New" pitchFamily="49" charset="0"/>
              <a:ea typeface="メイリオ" pitchFamily="50" charset="-128"/>
              <a:cs typeface="Courier New" pitchFamily="49" charset="0"/>
            </a:endParaRPr>
          </a:p>
          <a:p>
            <a:pPr marL="384939" lvl="0" indent="-384939">
              <a:lnSpc>
                <a:spcPct val="90000"/>
              </a:lnSpc>
              <a:spcBef>
                <a:spcPts val="700"/>
              </a:spcBef>
              <a:defRPr/>
            </a:pPr>
            <a:r>
              <a:rPr kumimoji="1" lang="en-US" sz="2400" dirty="0" smtClean="0">
                <a:latin typeface="Courier New" pitchFamily="49" charset="0"/>
                <a:ea typeface="メイリオ" pitchFamily="50" charset="-128"/>
                <a:cs typeface="Courier New" pitchFamily="49" charset="0"/>
              </a:rPr>
              <a:t>lambda </a:t>
            </a:r>
            <a:r>
              <a:rPr kumimoji="1" lang="ja-JP" altLang="en-US" sz="2400" dirty="0" smtClean="0">
                <a:latin typeface="Courier New" pitchFamily="49" charset="0"/>
                <a:ea typeface="メイリオ" pitchFamily="50" charset="-128"/>
                <a:cs typeface="Courier New" pitchFamily="49" charset="0"/>
              </a:rPr>
              <a:t>式</a:t>
            </a:r>
          </a:p>
          <a:p>
            <a:pPr marL="384939" lvl="0" indent="-384939">
              <a:lnSpc>
                <a:spcPct val="90000"/>
              </a:lnSpc>
              <a:spcBef>
                <a:spcPts val="700"/>
              </a:spcBef>
              <a:defRPr/>
            </a:pPr>
            <a:r>
              <a:rPr kumimoji="1" lang="en-US" sz="2400" dirty="0" smtClean="0">
                <a:latin typeface="Courier New" pitchFamily="49" charset="0"/>
                <a:ea typeface="メイリオ" pitchFamily="50" charset="-128"/>
                <a:cs typeface="Courier New" pitchFamily="49" charset="0"/>
              </a:rPr>
              <a:t>	</a:t>
            </a:r>
            <a:r>
              <a:rPr kumimoji="1" lang="en-US" sz="2400" dirty="0" err="1" smtClean="0">
                <a:latin typeface="Courier New" pitchFamily="49" charset="0"/>
                <a:ea typeface="メイリオ" pitchFamily="50" charset="-128"/>
                <a:cs typeface="Courier New" pitchFamily="49" charset="0"/>
              </a:rPr>
              <a:t>i</a:t>
            </a:r>
            <a:r>
              <a:rPr kumimoji="1" lang="en-US" sz="2400" dirty="0" smtClean="0">
                <a:latin typeface="Courier New" pitchFamily="49" charset="0"/>
                <a:ea typeface="メイリオ" pitchFamily="50" charset="-128"/>
                <a:cs typeface="Courier New" pitchFamily="49" charset="0"/>
              </a:rPr>
              <a:t> =&gt; </a:t>
            </a:r>
            <a:r>
              <a:rPr kumimoji="1" lang="en-US" sz="2400" dirty="0" err="1" smtClean="0">
                <a:latin typeface="Courier New" pitchFamily="49" charset="0"/>
                <a:ea typeface="メイリオ" pitchFamily="50" charset="-128"/>
                <a:cs typeface="Courier New" pitchFamily="49" charset="0"/>
              </a:rPr>
              <a:t>i</a:t>
            </a:r>
            <a:r>
              <a:rPr kumimoji="1" lang="en-US" sz="2400" dirty="0" smtClean="0">
                <a:latin typeface="Courier New" pitchFamily="49" charset="0"/>
                <a:ea typeface="メイリオ" pitchFamily="50" charset="-128"/>
                <a:cs typeface="Courier New" pitchFamily="49" charset="0"/>
              </a:rPr>
              <a:t> * 2</a:t>
            </a:r>
            <a:endParaRPr kumimoji="1" lang="pt-BR" sz="2400" dirty="0" smtClean="0">
              <a:latin typeface="Courier New" pitchFamily="49" charset="0"/>
              <a:ea typeface="メイリオ" pitchFamily="50" charset="-128"/>
              <a:cs typeface="Courier New" pitchFamily="49"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y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21926C7F9F97B4EBBC5982A1F31D49D" ma:contentTypeVersion="0" ma:contentTypeDescription="新しいドキュメントを作成します。" ma:contentTypeScope="" ma:versionID="04fade9213391c050a5cc6cdd23a951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0FE56C5-8C52-4B18-AC2E-9F71B4AFEB5D}">
  <ds:schemaRefs>
    <ds:schemaRef ds:uri="http://schemas.microsoft.com/sharepoint/v3/contenttype/forms"/>
  </ds:schemaRefs>
</ds:datastoreItem>
</file>

<file path=customXml/itemProps2.xml><?xml version="1.0" encoding="utf-8"?>
<ds:datastoreItem xmlns:ds="http://schemas.openxmlformats.org/officeDocument/2006/customXml" ds:itemID="{A8045745-FFB9-4D66-8904-2EA52DB35CB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C0F40D1B-1FDF-416C-810A-49F15ECBB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MyTemplate</Template>
  <TotalTime>911</TotalTime>
  <Words>699</Words>
  <Application>Microsoft Office PowerPoint</Application>
  <PresentationFormat>画面に合わせる (4:3)</PresentationFormat>
  <Paragraphs>224</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MyTemplate</vt:lpstr>
      <vt:lpstr>LINQ の内側</vt:lpstr>
      <vt:lpstr>自己紹介</vt:lpstr>
      <vt:lpstr>LINQ to Object サンプル</vt:lpstr>
      <vt:lpstr>LINQ to SQL サンプル</vt:lpstr>
      <vt:lpstr>コンパイラの気持ちになってみる LINQ to Object 編　　その 1</vt:lpstr>
      <vt:lpstr>コンパイラの気持ちになってみる LINQ to Object 編　　その 2</vt:lpstr>
      <vt:lpstr>コンパイラの気持ちになってみる LINQ to Object 編　　その 3</vt:lpstr>
      <vt:lpstr>Func&lt;TSource, TResult&gt; って何？</vt:lpstr>
      <vt:lpstr>匿名関数 (Anonymous Function)</vt:lpstr>
      <vt:lpstr>Expression Tree 型　　その 1</vt:lpstr>
      <vt:lpstr>Expression Tree 型　　その 2</vt:lpstr>
      <vt:lpstr>コンパイラの気持ちになってみる LINQ to SQL 編　　その 1</vt:lpstr>
      <vt:lpstr>コンパイラの気持ちになってみる LINQ to Object 編　　その 2</vt:lpstr>
      <vt:lpstr>コンパイラの気持ちになってみる LINQ to SQL 編　　その 3</vt:lpstr>
      <vt:lpstr>動的に Where 式を作る</vt:lpstr>
      <vt:lpstr>もっと動的に Where 式を作る</vt:lpstr>
      <vt:lpstr>LINQ の概念図</vt:lpstr>
      <vt:lpstr>LINQ to ほげほげ</vt:lpstr>
      <vt:lpstr>まとめ</vt:lpstr>
      <vt:lpstr>[参考] ExpressionTreeVisualizer</vt:lpstr>
      <vt:lpstr>参考資料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LINQ の内側</dc:title>
  <dc:creator>Shinichi Aoyagi</dc:creator>
  <cp:lastModifiedBy>中 博俊</cp:lastModifiedBy>
  <cp:revision>100</cp:revision>
  <dcterms:created xsi:type="dcterms:W3CDTF">2007-11-20T13:55:33Z</dcterms:created>
  <dcterms:modified xsi:type="dcterms:W3CDTF">2008-04-07T11:40:17Z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