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9" r:id="rId11"/>
    <p:sldId id="274" r:id="rId12"/>
    <p:sldId id="275" r:id="rId13"/>
    <p:sldId id="276" r:id="rId14"/>
    <p:sldId id="277" r:id="rId15"/>
    <p:sldId id="280" r:id="rId16"/>
  </p:sldIdLst>
  <p:sldSz cx="9144000" cy="6858000" type="screen4x3"/>
  <p:notesSz cx="6735763" cy="98663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0000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44" y="-7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B3640EA-02B7-4787-9542-B2D3A4786866}" type="datetimeFigureOut">
              <a:rPr lang="ja-JP" altLang="en-US"/>
              <a:pPr>
                <a:defRPr/>
              </a:pPr>
              <a:t>2008/4/15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F1A34BFF-E54F-4766-A93F-32C9413A52A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localnaka\Desktop\3.png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名古屋勉強会 </a:t>
            </a:r>
            <a:r>
              <a:rPr kumimoji="0" lang="en-US" altLang="ja-JP" sz="2300">
                <a:solidFill>
                  <a:schemeClr val="tx2"/>
                </a:solidFill>
                <a:ea typeface="ＭＳ Ｐゴシック" pitchFamily="50" charset="-128"/>
              </a:rPr>
              <a:t>#1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3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crosoft.com/downloads/details.aspx?FamilyID=7614fe22-8a64-4dfb-aa0c-db53035f40a0&amp;DisplayLang=j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crosoft.com/japan/windows/virtualpc/default.msp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4425" y="2492375"/>
            <a:ext cx="6913563" cy="936625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ja-JP" altLang="en-US" sz="5400" smtClean="0">
                <a:latin typeface="メイリオ" pitchFamily="50" charset="-128"/>
                <a:ea typeface="メイリオ" pitchFamily="50" charset="-128"/>
              </a:rPr>
              <a:t>V</a:t>
            </a:r>
            <a:r>
              <a:rPr lang="en-US" altLang="ja-JP" sz="5400" smtClean="0">
                <a:latin typeface="メイリオ" pitchFamily="50" charset="-128"/>
                <a:ea typeface="メイリオ" pitchFamily="50" charset="-128"/>
              </a:rPr>
              <a:t>ista </a:t>
            </a:r>
            <a:r>
              <a:rPr lang="ja-JP" altLang="en-US" sz="5400" smtClean="0">
                <a:latin typeface="メイリオ" pitchFamily="50" charset="-128"/>
                <a:ea typeface="メイリオ" pitchFamily="50" charset="-128"/>
              </a:rPr>
              <a:t>で動かす </a:t>
            </a:r>
            <a:r>
              <a:rPr lang="en-US" altLang="ja-JP" sz="5400" smtClean="0">
                <a:latin typeface="メイリオ" pitchFamily="50" charset="-128"/>
                <a:ea typeface="メイリオ" pitchFamily="50" charset="-128"/>
              </a:rPr>
              <a:t>MFC</a:t>
            </a:r>
            <a:endParaRPr lang="ja-JP" altLang="ja-JP" sz="540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011863" y="4437063"/>
            <a:ext cx="1657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2000"/>
              <a:t>by </a:t>
            </a:r>
            <a:r>
              <a:rPr lang="ja-JP" altLang="en-US" sz="2000">
                <a:solidFill>
                  <a:srgbClr val="0000CC"/>
                </a:solidFill>
              </a:rPr>
              <a:t>りょーいち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427538" y="5084763"/>
            <a:ext cx="33131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2000"/>
              <a:t>ryoichi@wankuma.com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276600" y="5445125"/>
            <a:ext cx="446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/>
              <a:t>http://blogs.wankuma.com/ryoichi/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Vista </a:t>
            </a:r>
            <a:r>
              <a:rPr lang="ja-JP" altLang="en-US" smtClean="0"/>
              <a:t>に対応したアプリをつくってみる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mtClean="0">
                <a:solidFill>
                  <a:srgbClr val="0000CC"/>
                </a:solidFill>
              </a:rPr>
              <a:t>Visual Studio 2005 </a:t>
            </a:r>
            <a:r>
              <a:rPr lang="ja-JP" altLang="en-US" smtClean="0">
                <a:solidFill>
                  <a:srgbClr val="0000CC"/>
                </a:solidFill>
              </a:rPr>
              <a:t>で </a:t>
            </a:r>
            <a:r>
              <a:rPr lang="en-US" altLang="ja-JP" smtClean="0">
                <a:solidFill>
                  <a:srgbClr val="0000CC"/>
                </a:solidFill>
              </a:rPr>
              <a:t>Vista </a:t>
            </a:r>
            <a:r>
              <a:rPr lang="ja-JP" altLang="en-US" smtClean="0">
                <a:solidFill>
                  <a:srgbClr val="0000CC"/>
                </a:solidFill>
              </a:rPr>
              <a:t>に対応したアプリを作るには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971550" y="2276475"/>
            <a:ext cx="74882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ja-JP" altLang="en-US" sz="2400"/>
              <a:t>・</a:t>
            </a:r>
            <a:r>
              <a:rPr lang="en-US" altLang="ja-JP" sz="2400"/>
              <a:t>Windows SDK </a:t>
            </a:r>
            <a:r>
              <a:rPr lang="ja-JP" altLang="en-US" sz="2400"/>
              <a:t>をインストール</a:t>
            </a:r>
          </a:p>
          <a:p>
            <a:pPr algn="l"/>
            <a:r>
              <a:rPr lang="en-US" altLang="ja-JP">
                <a:hlinkClick r:id="rId2"/>
              </a:rPr>
              <a:t>http://www.microsoft.com/downloads/details.aspx?FamilyID=7614fe22-8a64-4dfb-aa0c-db53035f40a0&amp;DisplayLang=ja</a:t>
            </a:r>
            <a:endParaRPr lang="ja-JP" altLang="en-US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971550" y="3429000"/>
            <a:ext cx="333375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2400"/>
              <a:t>・パスの設定</a:t>
            </a:r>
          </a:p>
          <a:p>
            <a:pPr algn="l"/>
            <a:r>
              <a:rPr lang="ja-JP" altLang="en-US"/>
              <a:t>　</a:t>
            </a:r>
            <a:r>
              <a:rPr lang="en-US" altLang="ja-JP"/>
              <a:t>Lib </a:t>
            </a:r>
            <a:r>
              <a:rPr lang="ja-JP" altLang="en-US"/>
              <a:t>パスとか、</a:t>
            </a:r>
            <a:r>
              <a:rPr lang="en-US" altLang="ja-JP"/>
              <a:t>Include </a:t>
            </a:r>
            <a:r>
              <a:rPr lang="ja-JP" altLang="en-US"/>
              <a:t>パスとか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042988" y="4652963"/>
            <a:ext cx="37957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2400"/>
              <a:t>・バージョン情報の書き換え</a:t>
            </a:r>
          </a:p>
          <a:p>
            <a:pPr algn="l"/>
            <a:r>
              <a:rPr lang="ja-JP" altLang="en-US" sz="2400"/>
              <a:t>　</a:t>
            </a:r>
            <a:r>
              <a:rPr lang="en-US" altLang="ja-JP"/>
              <a:t>#define WINVER </a:t>
            </a:r>
            <a:r>
              <a:rPr lang="ja-JP" altLang="en-US"/>
              <a:t>を </a:t>
            </a:r>
            <a:r>
              <a:rPr lang="en-US" altLang="ja-JP"/>
              <a:t>0x600 </a:t>
            </a:r>
            <a:r>
              <a:rPr lang="ja-JP" altLang="en-US"/>
              <a:t>に変更</a:t>
            </a:r>
            <a:endParaRPr lang="en-US" altLang="ja-JP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Vista </a:t>
            </a:r>
            <a:r>
              <a:rPr lang="ja-JP" altLang="en-US" smtClean="0"/>
              <a:t>に対応したアプリをつくってみる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7570788" cy="5762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mtClean="0">
                <a:solidFill>
                  <a:srgbClr val="0000CC"/>
                </a:solidFill>
              </a:rPr>
              <a:t>新しい </a:t>
            </a:r>
            <a:r>
              <a:rPr lang="en-US" altLang="ja-JP" smtClean="0">
                <a:solidFill>
                  <a:srgbClr val="0000CC"/>
                </a:solidFill>
              </a:rPr>
              <a:t>UI </a:t>
            </a:r>
            <a:r>
              <a:rPr lang="ja-JP" altLang="en-US" smtClean="0">
                <a:solidFill>
                  <a:srgbClr val="0000CC"/>
                </a:solidFill>
              </a:rPr>
              <a:t>を使ってみたい</a:t>
            </a:r>
            <a:endParaRPr lang="ja-JP" altLang="en-US" smtClean="0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755650" y="1916113"/>
            <a:ext cx="177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シールドアイコン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500563" y="1916113"/>
            <a:ext cx="20716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コマンドリンクボタン</a:t>
            </a:r>
          </a:p>
        </p:txBody>
      </p:sp>
      <p:pic>
        <p:nvPicPr>
          <p:cNvPr id="27654" name="Picture 6" descr="シールドアイコン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2349500"/>
            <a:ext cx="3097212" cy="476250"/>
          </a:xfrm>
          <a:prstGeom prst="rect">
            <a:avLst/>
          </a:prstGeom>
          <a:noFill/>
        </p:spPr>
      </p:pic>
      <p:pic>
        <p:nvPicPr>
          <p:cNvPr id="27655" name="Picture 7" descr="コマンドリンク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463" y="2276475"/>
            <a:ext cx="3405187" cy="3816350"/>
          </a:xfrm>
          <a:prstGeom prst="rect">
            <a:avLst/>
          </a:prstGeom>
          <a:noFill/>
        </p:spPr>
      </p:pic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871663" y="4292600"/>
            <a:ext cx="54006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ja-JP" altLang="en-US" sz="3200"/>
              <a:t>実際に作ってみましょう。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Vista </a:t>
            </a:r>
            <a:r>
              <a:rPr lang="ja-JP" altLang="en-US" smtClean="0"/>
              <a:t>に対応したアプリをつくってみる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mtClean="0">
                <a:solidFill>
                  <a:srgbClr val="0000CC"/>
                </a:solidFill>
              </a:rPr>
              <a:t>UAC </a:t>
            </a:r>
            <a:r>
              <a:rPr lang="ja-JP" altLang="en-US" smtClean="0">
                <a:solidFill>
                  <a:srgbClr val="0000CC"/>
                </a:solidFill>
              </a:rPr>
              <a:t>が絡んでくるとどうなるか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900113" y="1773238"/>
            <a:ext cx="76327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 sz="2000"/>
              <a:t>レジストリや特定のフォルダへのアクセスが制限されたり、</a:t>
            </a:r>
          </a:p>
          <a:p>
            <a:pPr algn="l">
              <a:spcBef>
                <a:spcPct val="50000"/>
              </a:spcBef>
            </a:pPr>
            <a:r>
              <a:rPr lang="ja-JP" altLang="en-US" sz="2000"/>
              <a:t>リダイレクトされたりする。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087563" y="3860800"/>
            <a:ext cx="4968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3200"/>
              <a:t>実際に試してみましょう。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Vista </a:t>
            </a:r>
            <a:r>
              <a:rPr lang="ja-JP" altLang="en-US" smtClean="0"/>
              <a:t>に対応したアプリをつくってみる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mtClean="0">
                <a:solidFill>
                  <a:srgbClr val="0000CC"/>
                </a:solidFill>
              </a:rPr>
              <a:t>過去の </a:t>
            </a:r>
            <a:r>
              <a:rPr lang="en-US" altLang="ja-JP" smtClean="0">
                <a:solidFill>
                  <a:srgbClr val="0000CC"/>
                </a:solidFill>
              </a:rPr>
              <a:t>OS </a:t>
            </a:r>
            <a:r>
              <a:rPr lang="ja-JP" altLang="en-US" smtClean="0">
                <a:solidFill>
                  <a:srgbClr val="0000CC"/>
                </a:solidFill>
              </a:rPr>
              <a:t>との互換性を維持したい </a:t>
            </a:r>
            <a:endParaRPr lang="ja-JP" altLang="en-US" smtClean="0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27088" y="1916113"/>
            <a:ext cx="25447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基本的なことですが。。。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258888" y="2349500"/>
            <a:ext cx="6437312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2800"/>
              <a:t>・バージョンチェックをする。</a:t>
            </a:r>
          </a:p>
          <a:p>
            <a:pPr algn="l"/>
            <a:endParaRPr lang="ja-JP" altLang="en-US" sz="2800"/>
          </a:p>
          <a:p>
            <a:pPr algn="l"/>
            <a:r>
              <a:rPr lang="ja-JP" altLang="en-US" sz="2800"/>
              <a:t>・システムフォルダのパスを直書きしない。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2339975" y="4149725"/>
            <a:ext cx="44291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800"/>
              <a:t>従来から言われていることを</a:t>
            </a:r>
          </a:p>
          <a:p>
            <a:r>
              <a:rPr lang="ja-JP" altLang="en-US" sz="2800"/>
              <a:t>きっちりやっていれば</a:t>
            </a:r>
          </a:p>
          <a:p>
            <a:r>
              <a:rPr lang="ja-JP" altLang="en-US" sz="2800"/>
              <a:t>それほど困らない。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/>
      <p:bldP spid="2970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solidFill>
                  <a:srgbClr val="0000CC"/>
                </a:solidFill>
              </a:rPr>
              <a:t>Visual Stuido 2008 </a:t>
            </a:r>
            <a:r>
              <a:rPr lang="ja-JP" altLang="en-US" smtClean="0">
                <a:solidFill>
                  <a:srgbClr val="0000CC"/>
                </a:solidFill>
              </a:rPr>
              <a:t>を使ってみる。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229600" cy="1152525"/>
          </a:xfrm>
        </p:spPr>
        <p:txBody>
          <a:bodyPr/>
          <a:lstStyle/>
          <a:p>
            <a:pPr algn="ctr">
              <a:buFontTx/>
              <a:buNone/>
            </a:pPr>
            <a:r>
              <a:rPr lang="ja-JP" altLang="en-US" sz="2800" smtClean="0"/>
              <a:t>先月 </a:t>
            </a:r>
            <a:r>
              <a:rPr lang="en-US" altLang="ja-JP" sz="2800" smtClean="0"/>
              <a:t>Visual Studio 2008 </a:t>
            </a:r>
            <a:r>
              <a:rPr lang="ja-JP" altLang="en-US" sz="2800" smtClean="0"/>
              <a:t>が</a:t>
            </a:r>
            <a:r>
              <a:rPr lang="en-US" altLang="ja-JP" sz="2800" smtClean="0"/>
              <a:t>RTM</a:t>
            </a:r>
            <a:r>
              <a:rPr lang="ja-JP" altLang="en-US" sz="2800" smtClean="0"/>
              <a:t>しました。</a:t>
            </a:r>
          </a:p>
          <a:p>
            <a:pPr algn="ctr">
              <a:buFontTx/>
              <a:buNone/>
            </a:pPr>
            <a:r>
              <a:rPr lang="ja-JP" altLang="en-US" sz="2800" smtClean="0"/>
              <a:t>日本語版も間もなく公開されるでしょう。</a:t>
            </a:r>
            <a:endParaRPr lang="ja-JP" altLang="en-US" smtClean="0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11188" y="3357563"/>
            <a:ext cx="7921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3200"/>
              <a:t>.NET 3.5 </a:t>
            </a:r>
            <a:r>
              <a:rPr lang="ja-JP" altLang="en-US" sz="3200"/>
              <a:t>とかしか聞かないけど、</a:t>
            </a:r>
            <a:r>
              <a:rPr lang="en-US" altLang="ja-JP" sz="3200">
                <a:solidFill>
                  <a:srgbClr val="FF0000"/>
                </a:solidFill>
              </a:rPr>
              <a:t>MFC</a:t>
            </a:r>
            <a:r>
              <a:rPr lang="ja-JP" altLang="en-US" sz="3200"/>
              <a:t>は？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187450" y="4437063"/>
            <a:ext cx="6456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sz="2400"/>
              <a:t>Vista </a:t>
            </a:r>
            <a:r>
              <a:rPr lang="ja-JP" altLang="en-US" sz="2400"/>
              <a:t>向けのメンバ関数などちゃんと増えてます。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  <p:bldP spid="307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3617913" y="1484313"/>
            <a:ext cx="1908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000"/>
              <a:t>そういうわけで。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755650" y="2492375"/>
            <a:ext cx="76327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ja-JP" sz="3600"/>
              <a:t>Windows Vista </a:t>
            </a:r>
            <a:r>
              <a:rPr lang="ja-JP" altLang="en-US" sz="3600"/>
              <a:t>に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1952625" y="3284538"/>
            <a:ext cx="52371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3600"/>
              <a:t>置き換えちゃってください。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/>
      <p:bldP spid="3380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274638"/>
            <a:ext cx="8229600" cy="706437"/>
          </a:xfrm>
        </p:spPr>
        <p:txBody>
          <a:bodyPr/>
          <a:lstStyle/>
          <a:p>
            <a:r>
              <a:rPr lang="ja-JP" altLang="en-US" smtClean="0"/>
              <a:t>まずは自己紹介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0538" y="1052513"/>
            <a:ext cx="8229600" cy="1081087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ja-JP" altLang="en-US" smtClean="0">
                <a:solidFill>
                  <a:srgbClr val="0000CC"/>
                </a:solidFill>
              </a:rPr>
              <a:t>りょーいち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ja-JP" altLang="en-US" sz="2800" smtClean="0"/>
              <a:t>東京在住。愛知県産。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79425" y="2276475"/>
            <a:ext cx="8229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ja-JP" altLang="en-US" sz="2400"/>
              <a:t>今は無き西春町</a:t>
            </a:r>
            <a:r>
              <a:rPr lang="en-US" altLang="ja-JP" sz="2400"/>
              <a:t>(</a:t>
            </a:r>
            <a:r>
              <a:rPr lang="ja-JP" altLang="en-US" sz="2400"/>
              <a:t>現北名古屋市</a:t>
            </a:r>
            <a:r>
              <a:rPr lang="en-US" altLang="ja-JP" sz="2400"/>
              <a:t>)</a:t>
            </a:r>
            <a:r>
              <a:rPr lang="ja-JP" altLang="en-US" sz="2400"/>
              <a:t>で地味に成長。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 sz="2400"/>
              <a:t>某自動車系の仕事ばかりで飽きた</a:t>
            </a:r>
            <a:r>
              <a:rPr lang="en-US" altLang="ja-JP" sz="2400"/>
              <a:t>!! </a:t>
            </a:r>
            <a:r>
              <a:rPr lang="ja-JP" altLang="en-US" sz="2400"/>
              <a:t>って東京へ。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4006850" y="3213100"/>
            <a:ext cx="11525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ja-JP" altLang="en-US" sz="2800">
                <a:solidFill>
                  <a:srgbClr val="FF0000"/>
                </a:solidFill>
              </a:rPr>
              <a:t>しかし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468313" y="5013325"/>
            <a:ext cx="8229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ja-JP" altLang="en-US" sz="2400"/>
              <a:t>地元の方が住みやすかったなーとか思いつつも、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 sz="2400"/>
              <a:t>結婚しちゃったし、都内でマンションも買ってしまって永住決定。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774825" y="3860800"/>
            <a:ext cx="5616575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ja-JP" altLang="en-US" sz="3200">
                <a:solidFill>
                  <a:srgbClr val="FF0000"/>
                </a:solidFill>
              </a:rPr>
              <a:t>名古屋と比べて人が多すぎ</a:t>
            </a:r>
            <a:r>
              <a:rPr lang="en-US" altLang="ja-JP" sz="3200">
                <a:solidFill>
                  <a:srgbClr val="FF0000"/>
                </a:solidFill>
              </a:rPr>
              <a:t>!!</a:t>
            </a:r>
          </a:p>
          <a:p>
            <a:r>
              <a:rPr lang="ja-JP" altLang="en-US" sz="2400"/>
              <a:t>体感的に</a:t>
            </a:r>
            <a:r>
              <a:rPr lang="en-US" altLang="ja-JP" sz="2400"/>
              <a:t>3</a:t>
            </a:r>
            <a:r>
              <a:rPr lang="ja-JP" altLang="en-US" sz="2400"/>
              <a:t>～</a:t>
            </a:r>
            <a:r>
              <a:rPr lang="en-US" altLang="ja-JP" sz="2400"/>
              <a:t>4</a:t>
            </a:r>
            <a:r>
              <a:rPr lang="ja-JP" altLang="en-US" sz="2400"/>
              <a:t>倍はいる気がする・・・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/>
      <p:bldP spid="19462" grpId="0"/>
      <p:bldP spid="194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06438"/>
          </a:xfrm>
        </p:spPr>
        <p:txBody>
          <a:bodyPr/>
          <a:lstStyle/>
          <a:p>
            <a:r>
              <a:rPr lang="ja-JP" altLang="en-US" smtClean="0"/>
              <a:t>まずは自己紹介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95288" y="1341438"/>
            <a:ext cx="82073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ja-JP" altLang="en-US" sz="2400"/>
              <a:t>でも地元も好きだから、こっちにも色々還元しないと</a:t>
            </a:r>
            <a:r>
              <a:rPr lang="en-US" altLang="ja-JP" sz="2400"/>
              <a:t>!!</a:t>
            </a:r>
          </a:p>
          <a:p>
            <a:pPr marL="342900" indent="-342900">
              <a:spcBef>
                <a:spcPct val="20000"/>
              </a:spcBef>
            </a:pPr>
            <a:endParaRPr lang="en-US" altLang="ja-JP" sz="2400"/>
          </a:p>
          <a:p>
            <a:pPr marL="342900" indent="-342900">
              <a:spcBef>
                <a:spcPct val="20000"/>
              </a:spcBef>
            </a:pPr>
            <a:r>
              <a:rPr lang="ja-JP" altLang="en-US" sz="2400"/>
              <a:t>って事で、このわんくま名古屋勉強会を提案。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700338" y="3141663"/>
            <a:ext cx="36687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800"/>
              <a:t>じゃあ。。。</a:t>
            </a:r>
          </a:p>
          <a:p>
            <a:r>
              <a:rPr lang="ja-JP" altLang="en-US" sz="3200">
                <a:solidFill>
                  <a:srgbClr val="FF0000"/>
                </a:solidFill>
              </a:rPr>
              <a:t>スピーカーよろしく♪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264025" y="32178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ja-JP" altLang="en-US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2479675" y="4724400"/>
            <a:ext cx="41862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3600"/>
              <a:t>って事で初登壇です</a:t>
            </a:r>
            <a:r>
              <a:rPr lang="en-US" altLang="ja-JP" sz="3600"/>
              <a:t>!</a:t>
            </a:r>
            <a:endParaRPr lang="ja-JP" altLang="en-US" sz="36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/>
      <p:bldP spid="204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今日のお話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mtClean="0">
                <a:solidFill>
                  <a:srgbClr val="0000CC"/>
                </a:solidFill>
              </a:rPr>
              <a:t>開発環境のノウハウ</a:t>
            </a:r>
          </a:p>
          <a:p>
            <a:pPr>
              <a:buFontTx/>
              <a:buNone/>
            </a:pPr>
            <a:endParaRPr lang="ja-JP" altLang="en-US" smtClean="0">
              <a:solidFill>
                <a:srgbClr val="0000CC"/>
              </a:solidFill>
            </a:endParaRPr>
          </a:p>
          <a:p>
            <a:r>
              <a:rPr lang="en-US" altLang="ja-JP" smtClean="0">
                <a:solidFill>
                  <a:srgbClr val="0000CC"/>
                </a:solidFill>
              </a:rPr>
              <a:t>Vista </a:t>
            </a:r>
            <a:r>
              <a:rPr lang="ja-JP" altLang="en-US" smtClean="0">
                <a:solidFill>
                  <a:srgbClr val="0000CC"/>
                </a:solidFill>
              </a:rPr>
              <a:t>に対応したアプリを作ってみる</a:t>
            </a:r>
          </a:p>
          <a:p>
            <a:pPr>
              <a:buFontTx/>
              <a:buNone/>
            </a:pPr>
            <a:endParaRPr lang="ja-JP" altLang="en-US" smtClean="0">
              <a:solidFill>
                <a:srgbClr val="0000CC"/>
              </a:solidFill>
            </a:endParaRPr>
          </a:p>
          <a:p>
            <a:r>
              <a:rPr lang="en-US" altLang="ja-JP" smtClean="0">
                <a:solidFill>
                  <a:srgbClr val="0000CC"/>
                </a:solidFill>
              </a:rPr>
              <a:t>Visual Stuido 2008 </a:t>
            </a:r>
            <a:r>
              <a:rPr lang="ja-JP" altLang="en-US" smtClean="0">
                <a:solidFill>
                  <a:srgbClr val="0000CC"/>
                </a:solidFill>
              </a:rPr>
              <a:t>を使ってみる。</a:t>
            </a:r>
          </a:p>
          <a:p>
            <a:endParaRPr lang="ja-JP" altLang="en-US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開発環境のノウハウ</a:t>
            </a:r>
            <a:endParaRPr lang="en-US" altLang="ja-JP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7859713" cy="1152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mtClean="0">
                <a:solidFill>
                  <a:srgbClr val="0000CC"/>
                </a:solidFill>
              </a:rPr>
              <a:t>みなさんの開発環境は？</a:t>
            </a:r>
          </a:p>
          <a:p>
            <a:pPr>
              <a:lnSpc>
                <a:spcPct val="90000"/>
              </a:lnSpc>
            </a:pPr>
            <a:r>
              <a:rPr lang="en-US" altLang="ja-JP" smtClean="0">
                <a:solidFill>
                  <a:srgbClr val="0000CC"/>
                </a:solidFill>
              </a:rPr>
              <a:t>OS</a:t>
            </a:r>
            <a:r>
              <a:rPr lang="ja-JP" altLang="en-US" smtClean="0">
                <a:solidFill>
                  <a:srgbClr val="0000CC"/>
                </a:solidFill>
              </a:rPr>
              <a:t>は？ </a:t>
            </a:r>
            <a:r>
              <a:rPr lang="en-US" altLang="ja-JP" smtClean="0">
                <a:solidFill>
                  <a:srgbClr val="0000CC"/>
                </a:solidFill>
              </a:rPr>
              <a:t>VIsual Studio </a:t>
            </a:r>
            <a:r>
              <a:rPr lang="ja-JP" altLang="en-US" smtClean="0">
                <a:solidFill>
                  <a:srgbClr val="0000CC"/>
                </a:solidFill>
              </a:rPr>
              <a:t>は？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403350" y="2276475"/>
            <a:ext cx="5567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sz="2400"/>
              <a:t>Windows XP + Visual Studio 2003/2005</a:t>
            </a:r>
          </a:p>
          <a:p>
            <a:pPr algn="l"/>
            <a:r>
              <a:rPr lang="ja-JP" altLang="en-US" sz="2400"/>
              <a:t>あたりが多いのではないかと思います。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323850" y="3716338"/>
            <a:ext cx="78597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ja-JP" sz="3200">
                <a:solidFill>
                  <a:srgbClr val="0000CC"/>
                </a:solidFill>
              </a:rPr>
              <a:t>Windows Vista </a:t>
            </a:r>
            <a:r>
              <a:rPr lang="ja-JP" altLang="en-US" sz="3200">
                <a:solidFill>
                  <a:srgbClr val="0000CC"/>
                </a:solidFill>
              </a:rPr>
              <a:t>にしないの？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755650" y="4437063"/>
            <a:ext cx="7848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ja-JP" altLang="en-US" sz="2400"/>
              <a:t>使ってみたいけど、客先ターゲットが </a:t>
            </a:r>
            <a:r>
              <a:rPr lang="en-US" altLang="ja-JP" sz="2400"/>
              <a:t>Windows XP </a:t>
            </a:r>
            <a:r>
              <a:rPr lang="ja-JP" altLang="en-US" sz="2400"/>
              <a:t>だし。</a:t>
            </a:r>
          </a:p>
          <a:p>
            <a:pPr algn="l"/>
            <a:r>
              <a:rPr lang="en-US" altLang="ja-JP" sz="2400"/>
              <a:t>UAC </a:t>
            </a:r>
            <a:r>
              <a:rPr lang="ja-JP" altLang="en-US" sz="2400"/>
              <a:t>とかのせいでいろいろ互換性に問題発生しそうだし。</a:t>
            </a:r>
          </a:p>
          <a:p>
            <a:pPr algn="l"/>
            <a:r>
              <a:rPr lang="ja-JP" altLang="en-US" sz="2400"/>
              <a:t>って理由で </a:t>
            </a:r>
            <a:r>
              <a:rPr lang="en-US" altLang="ja-JP" sz="2400"/>
              <a:t>Windows XP </a:t>
            </a:r>
            <a:r>
              <a:rPr lang="ja-JP" altLang="en-US" sz="2400"/>
              <a:t>から離れられず。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開発環境のノウハウ</a:t>
            </a:r>
            <a:endParaRPr lang="en-US" altLang="ja-JP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762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mtClean="0">
                <a:solidFill>
                  <a:srgbClr val="0000CC"/>
                </a:solidFill>
              </a:rPr>
              <a:t>実際はどうなのか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714375" y="1844675"/>
            <a:ext cx="3506788" cy="11874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400"/>
              <a:t>Vista</a:t>
            </a:r>
          </a:p>
          <a:p>
            <a:r>
              <a:rPr lang="en-US" altLang="ja-JP" sz="2400"/>
              <a:t>+</a:t>
            </a:r>
          </a:p>
          <a:p>
            <a:r>
              <a:rPr lang="en-US" altLang="ja-JP" sz="2400"/>
              <a:t>Visual Studio .NET 2003</a:t>
            </a:r>
            <a:endParaRPr lang="ja-JP" altLang="en-US" sz="2400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755650" y="3573463"/>
            <a:ext cx="3384550" cy="11874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sz="2400"/>
              <a:t>Vista</a:t>
            </a:r>
          </a:p>
          <a:p>
            <a:r>
              <a:rPr lang="en-US" altLang="ja-JP" sz="2400"/>
              <a:t>+</a:t>
            </a:r>
          </a:p>
          <a:p>
            <a:r>
              <a:rPr lang="en-US" altLang="ja-JP" sz="2400"/>
              <a:t>Visual Studio 2005</a:t>
            </a:r>
            <a:endParaRPr lang="ja-JP" altLang="en-US" sz="2400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4356100" y="1844675"/>
            <a:ext cx="403383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問題あり。</a:t>
            </a:r>
          </a:p>
          <a:p>
            <a:r>
              <a:rPr lang="ja-JP" altLang="en-US"/>
              <a:t>予想外の挙動したり、</a:t>
            </a:r>
            <a:r>
              <a:rPr lang="en-US" altLang="ja-JP"/>
              <a:t>UI </a:t>
            </a:r>
            <a:r>
              <a:rPr lang="ja-JP" altLang="en-US"/>
              <a:t>表示がおかしくなったり、まともに使えなかった。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539750" y="3284538"/>
            <a:ext cx="784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4284663" y="3716338"/>
            <a:ext cx="40338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ja-JP" altLang="en-US"/>
              <a:t>管理者権限で起動すれば</a:t>
            </a:r>
          </a:p>
          <a:p>
            <a:r>
              <a:rPr lang="ja-JP" altLang="en-US"/>
              <a:t>とりあえず困らない。</a:t>
            </a:r>
          </a:p>
          <a:p>
            <a:r>
              <a:rPr lang="ja-JP" altLang="en-US"/>
              <a:t>若干 </a:t>
            </a:r>
            <a:r>
              <a:rPr lang="en-US" altLang="ja-JP"/>
              <a:t>UI </a:t>
            </a:r>
            <a:r>
              <a:rPr lang="ja-JP" altLang="en-US"/>
              <a:t>が不自然だけど。</a:t>
            </a: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3302000" y="4941888"/>
            <a:ext cx="2538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2400">
                <a:solidFill>
                  <a:srgbClr val="0000CC"/>
                </a:solidFill>
              </a:rPr>
              <a:t>現状これがお勧め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1258888" y="5516563"/>
            <a:ext cx="6827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u="sng"/>
              <a:t>VS 2005 SP1</a:t>
            </a:r>
            <a:r>
              <a:rPr lang="en-US" altLang="ja-JP"/>
              <a:t> </a:t>
            </a:r>
            <a:r>
              <a:rPr lang="ja-JP" altLang="en-US"/>
              <a:t>と </a:t>
            </a:r>
            <a:r>
              <a:rPr lang="en-US" altLang="ja-JP" u="sng"/>
              <a:t>VS2005 SP1 Update for Vista</a:t>
            </a:r>
            <a:r>
              <a:rPr lang="en-US" altLang="ja-JP"/>
              <a:t> </a:t>
            </a:r>
            <a:r>
              <a:rPr lang="ja-JP" altLang="en-US"/>
              <a:t>も忘れずに入れて。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/>
      <p:bldP spid="23565" grpId="0"/>
      <p:bldP spid="235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開発環境のノウハウ</a:t>
            </a:r>
            <a:endParaRPr lang="en-US" altLang="ja-JP" smtClean="0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971550" y="1700213"/>
            <a:ext cx="2952750" cy="11874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sz="2400"/>
              <a:t>Vista</a:t>
            </a:r>
          </a:p>
          <a:p>
            <a:r>
              <a:rPr lang="en-US" altLang="ja-JP" sz="2400"/>
              <a:t> + </a:t>
            </a:r>
          </a:p>
          <a:p>
            <a:r>
              <a:rPr lang="en-US" altLang="ja-JP" sz="2400"/>
              <a:t>Visual Studio 2008</a:t>
            </a:r>
            <a:endParaRPr lang="ja-JP" altLang="en-US" sz="2400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835150" y="3213100"/>
            <a:ext cx="54244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000"/>
              <a:t>そうは言っても、現状の客先の問題とかあるし。</a:t>
            </a:r>
          </a:p>
          <a:p>
            <a:r>
              <a:rPr lang="en-US" altLang="ja-JP" sz="2000"/>
              <a:t>Windos XP </a:t>
            </a:r>
            <a:r>
              <a:rPr lang="ja-JP" altLang="en-US" sz="2000"/>
              <a:t>とか </a:t>
            </a:r>
            <a:r>
              <a:rPr lang="en-US" altLang="ja-JP" sz="2000"/>
              <a:t>Windows 2000 </a:t>
            </a:r>
            <a:r>
              <a:rPr lang="ja-JP" altLang="en-US" sz="2000"/>
              <a:t>で</a:t>
            </a:r>
          </a:p>
          <a:p>
            <a:r>
              <a:rPr lang="en-US" altLang="ja-JP" sz="2000"/>
              <a:t>Visual Studio .NET 2003 </a:t>
            </a:r>
            <a:r>
              <a:rPr lang="ja-JP" altLang="en-US" sz="2000"/>
              <a:t>の仕事も抱えてる。。。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4427538" y="1989138"/>
            <a:ext cx="3671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sz="2400"/>
              <a:t>Vista </a:t>
            </a:r>
            <a:r>
              <a:rPr lang="ja-JP" altLang="en-US" sz="2400"/>
              <a:t>はもちろん正式対応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1476375" y="4437063"/>
            <a:ext cx="61769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000"/>
              <a:t>開発マシンリプレースしなきゃ。</a:t>
            </a:r>
          </a:p>
          <a:p>
            <a:r>
              <a:rPr lang="ja-JP" altLang="en-US" sz="2000"/>
              <a:t>新規購入で </a:t>
            </a:r>
            <a:r>
              <a:rPr lang="en-US" altLang="ja-JP" sz="2000"/>
              <a:t>XP </a:t>
            </a:r>
            <a:r>
              <a:rPr lang="ja-JP" altLang="en-US" sz="2000"/>
              <a:t>がインストール済みマシンも減ってきた。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3924300" y="5445125"/>
            <a:ext cx="1568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2000"/>
              <a:t>そんな場合。</a:t>
            </a:r>
          </a:p>
        </p:txBody>
      </p:sp>
      <p:sp>
        <p:nvSpPr>
          <p:cNvPr id="24587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76263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mtClean="0">
                <a:solidFill>
                  <a:srgbClr val="0000CC"/>
                </a:solidFill>
              </a:rPr>
              <a:t>そして今後は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/>
      <p:bldP spid="24583" grpId="0"/>
      <p:bldP spid="24585" grpId="0"/>
      <p:bldP spid="245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開発環境のノウハウ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mtClean="0">
                <a:solidFill>
                  <a:srgbClr val="0000CC"/>
                </a:solidFill>
              </a:rPr>
              <a:t>Virtual PC </a:t>
            </a:r>
            <a:r>
              <a:rPr lang="ja-JP" altLang="en-US" smtClean="0">
                <a:solidFill>
                  <a:srgbClr val="0000CC"/>
                </a:solidFill>
              </a:rPr>
              <a:t>を使いましょう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042988" y="1700213"/>
            <a:ext cx="63722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sz="2000"/>
              <a:t>Windows Vista </a:t>
            </a:r>
            <a:r>
              <a:rPr lang="ja-JP" altLang="en-US" sz="2000"/>
              <a:t>マシンに </a:t>
            </a:r>
            <a:r>
              <a:rPr lang="en-US" altLang="ja-JP" sz="2000"/>
              <a:t>Virtual PC </a:t>
            </a:r>
            <a:r>
              <a:rPr lang="ja-JP" altLang="en-US" sz="2000"/>
              <a:t>を入れて</a:t>
            </a:r>
          </a:p>
          <a:p>
            <a:pPr algn="l"/>
            <a:r>
              <a:rPr lang="ja-JP" altLang="en-US" sz="2000"/>
              <a:t>そこで </a:t>
            </a:r>
            <a:r>
              <a:rPr lang="en-US" altLang="ja-JP" sz="2000"/>
              <a:t>Windows XP </a:t>
            </a:r>
            <a:r>
              <a:rPr lang="ja-JP" altLang="en-US" sz="2000"/>
              <a:t>を動かし</a:t>
            </a:r>
          </a:p>
          <a:p>
            <a:pPr algn="l"/>
            <a:r>
              <a:rPr lang="ja-JP" altLang="en-US" sz="2000"/>
              <a:t>そのうえで </a:t>
            </a:r>
            <a:r>
              <a:rPr lang="en-US" altLang="ja-JP" sz="2000"/>
              <a:t>Visual Studio .NET 2003 </a:t>
            </a:r>
            <a:r>
              <a:rPr lang="ja-JP" altLang="en-US" sz="2000"/>
              <a:t>を動かすのが無難。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187450" y="3068638"/>
            <a:ext cx="657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>
                <a:hlinkClick r:id="rId2"/>
              </a:rPr>
              <a:t>http://www.microsoft.com/japan/windows/virtualpc/default.mspx</a:t>
            </a:r>
            <a:endParaRPr lang="ja-JP" alt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1116013" y="3933825"/>
            <a:ext cx="6069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ja-JP" altLang="en-US" sz="2000"/>
              <a:t>実際に </a:t>
            </a:r>
            <a:r>
              <a:rPr lang="en-US" altLang="ja-JP" sz="2000"/>
              <a:t>Virtual PC </a:t>
            </a:r>
            <a:r>
              <a:rPr lang="ja-JP" altLang="en-US" sz="2000"/>
              <a:t>で </a:t>
            </a:r>
            <a:r>
              <a:rPr lang="en-US" altLang="ja-JP" sz="2000"/>
              <a:t>Windows XP </a:t>
            </a:r>
            <a:r>
              <a:rPr lang="ja-JP" altLang="en-US" sz="2000"/>
              <a:t>を動かしてみます。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Vista </a:t>
            </a:r>
            <a:r>
              <a:rPr lang="ja-JP" altLang="en-US" smtClean="0"/>
              <a:t>に対応したアプリをつくってみる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mtClean="0">
                <a:solidFill>
                  <a:srgbClr val="0000CC"/>
                </a:solidFill>
              </a:rPr>
              <a:t>Visual Studio 2005 </a:t>
            </a:r>
            <a:r>
              <a:rPr lang="ja-JP" altLang="en-US" smtClean="0">
                <a:solidFill>
                  <a:srgbClr val="0000CC"/>
                </a:solidFill>
              </a:rPr>
              <a:t>で </a:t>
            </a:r>
            <a:r>
              <a:rPr lang="en-US" altLang="ja-JP" smtClean="0">
                <a:solidFill>
                  <a:srgbClr val="0000CC"/>
                </a:solidFill>
              </a:rPr>
              <a:t>Vista </a:t>
            </a:r>
            <a:r>
              <a:rPr lang="ja-JP" altLang="en-US" smtClean="0">
                <a:solidFill>
                  <a:srgbClr val="0000CC"/>
                </a:solidFill>
              </a:rPr>
              <a:t>に対応したアプリを作るには </a:t>
            </a:r>
          </a:p>
          <a:p>
            <a:endParaRPr lang="ja-JP" altLang="en-US" smtClean="0">
              <a:solidFill>
                <a:srgbClr val="0000CC"/>
              </a:solidFill>
            </a:endParaRPr>
          </a:p>
          <a:p>
            <a:r>
              <a:rPr lang="ja-JP" altLang="en-US" smtClean="0">
                <a:solidFill>
                  <a:srgbClr val="0000CC"/>
                </a:solidFill>
              </a:rPr>
              <a:t>新しい </a:t>
            </a:r>
            <a:r>
              <a:rPr lang="en-US" altLang="ja-JP" smtClean="0">
                <a:solidFill>
                  <a:srgbClr val="0000CC"/>
                </a:solidFill>
              </a:rPr>
              <a:t>UI </a:t>
            </a:r>
            <a:r>
              <a:rPr lang="ja-JP" altLang="en-US" smtClean="0">
                <a:solidFill>
                  <a:srgbClr val="0000CC"/>
                </a:solidFill>
              </a:rPr>
              <a:t>を使ってみたい</a:t>
            </a:r>
          </a:p>
          <a:p>
            <a:pPr>
              <a:buFontTx/>
              <a:buNone/>
            </a:pPr>
            <a:endParaRPr lang="ja-JP" altLang="en-US" smtClean="0">
              <a:solidFill>
                <a:srgbClr val="0000CC"/>
              </a:solidFill>
            </a:endParaRPr>
          </a:p>
          <a:p>
            <a:r>
              <a:rPr lang="en-US" altLang="ja-JP" smtClean="0">
                <a:solidFill>
                  <a:srgbClr val="0000CC"/>
                </a:solidFill>
              </a:rPr>
              <a:t>UAC </a:t>
            </a:r>
            <a:r>
              <a:rPr lang="ja-JP" altLang="en-US" smtClean="0">
                <a:solidFill>
                  <a:srgbClr val="0000CC"/>
                </a:solidFill>
              </a:rPr>
              <a:t>が絡んでくるとどうなるか</a:t>
            </a:r>
          </a:p>
          <a:p>
            <a:endParaRPr lang="ja-JP" altLang="en-US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10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</TotalTime>
  <Words>661</Words>
  <Application>Microsoft Office PowerPoint</Application>
  <PresentationFormat>画面に合わせる (4:3)</PresentationFormat>
  <Paragraphs>111</Paragraphs>
  <Slides>15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スライドマスタT10</vt:lpstr>
      <vt:lpstr>スライド 1</vt:lpstr>
      <vt:lpstr>まずは自己紹介</vt:lpstr>
      <vt:lpstr>まずは自己紹介</vt:lpstr>
      <vt:lpstr>今日のお話</vt:lpstr>
      <vt:lpstr>開発環境のノウハウ</vt:lpstr>
      <vt:lpstr>開発環境のノウハウ</vt:lpstr>
      <vt:lpstr>開発環境のノウハウ</vt:lpstr>
      <vt:lpstr>開発環境のノウハウ</vt:lpstr>
      <vt:lpstr>Vista に対応したアプリをつくってみる</vt:lpstr>
      <vt:lpstr>Vista に対応したアプリをつくってみる</vt:lpstr>
      <vt:lpstr>Vista に対応したアプリをつくってみる</vt:lpstr>
      <vt:lpstr>Vista に対応したアプリをつくってみる</vt:lpstr>
      <vt:lpstr>Vista に対応したアプリをつくってみる</vt:lpstr>
      <vt:lpstr>Visual Stuido 2008 を使ってみる。</vt:lpstr>
      <vt:lpstr>スライド 15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中　博俊</dc:creator>
  <cp:lastModifiedBy>中 博俊</cp:lastModifiedBy>
  <cp:revision>12</cp:revision>
  <dcterms:created xsi:type="dcterms:W3CDTF">2007-07-25T12:30:42Z</dcterms:created>
  <dcterms:modified xsi:type="dcterms:W3CDTF">2008-04-15T12:08:39Z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