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25"/>
  </p:handoutMasterIdLst>
  <p:sldIdLst>
    <p:sldId id="256" r:id="rId2"/>
    <p:sldId id="286" r:id="rId3"/>
    <p:sldId id="259" r:id="rId4"/>
    <p:sldId id="260" r:id="rId5"/>
    <p:sldId id="273" r:id="rId6"/>
    <p:sldId id="258" r:id="rId7"/>
    <p:sldId id="280" r:id="rId8"/>
    <p:sldId id="282" r:id="rId9"/>
    <p:sldId id="285" r:id="rId10"/>
    <p:sldId id="281" r:id="rId11"/>
    <p:sldId id="269" r:id="rId12"/>
    <p:sldId id="283" r:id="rId13"/>
    <p:sldId id="279" r:id="rId14"/>
    <p:sldId id="266" r:id="rId15"/>
    <p:sldId id="287" r:id="rId16"/>
    <p:sldId id="288" r:id="rId17"/>
    <p:sldId id="293" r:id="rId18"/>
    <p:sldId id="289" r:id="rId19"/>
    <p:sldId id="292" r:id="rId20"/>
    <p:sldId id="291" r:id="rId21"/>
    <p:sldId id="290" r:id="rId22"/>
    <p:sldId id="276" r:id="rId23"/>
    <p:sldId id="277"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68" autoAdjust="0"/>
    <p:restoredTop sz="86392" autoAdjust="0"/>
  </p:normalViewPr>
  <p:slideViewPr>
    <p:cSldViewPr>
      <p:cViewPr varScale="1">
        <p:scale>
          <a:sx n="80" d="100"/>
          <a:sy n="80" d="100"/>
        </p:scale>
        <p:origin x="-1026" y="-78"/>
      </p:cViewPr>
      <p:guideLst>
        <p:guide orient="horz" pos="2160"/>
        <p:guide pos="2880"/>
      </p:guideLst>
    </p:cSldViewPr>
  </p:slideViewPr>
  <p:outlineViewPr>
    <p:cViewPr>
      <p:scale>
        <a:sx n="33" d="100"/>
        <a:sy n="33" d="100"/>
      </p:scale>
      <p:origin x="0" y="6990"/>
    </p:cViewPr>
  </p:outlin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6D62652-AEAF-4576-A49C-52A5DB2E5FF2}" type="datetimeFigureOut">
              <a:rPr kumimoji="1" lang="ja-JP" altLang="en-US" smtClean="0"/>
              <a:pPr/>
              <a:t>2008/6/15</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0380D0-3E3C-402F-8A9A-9E4054EE304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フリーフォーム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19" name="フッター プレースホルダ 18"/>
          <p:cNvSpPr>
            <a:spLocks noGrp="1"/>
          </p:cNvSpPr>
          <p:nvPr>
            <p:ph type="ftr" sz="quarter" idx="11"/>
          </p:nvPr>
        </p:nvSpPr>
        <p:spPr/>
        <p:txBody>
          <a:bodyPr/>
          <a:lstStyle/>
          <a:p>
            <a:endParaRPr kumimoji="1" lang="ja-JP" altLang="en-US"/>
          </a:p>
        </p:txBody>
      </p:sp>
      <p:sp>
        <p:nvSpPr>
          <p:cNvPr id="27" name="スライド番号プレースホルダ 26"/>
          <p:cNvSpPr>
            <a:spLocks noGrp="1"/>
          </p:cNvSpPr>
          <p:nvPr>
            <p:ph type="sldNum" sz="quarter" idx="12"/>
          </p:nvPr>
        </p:nvSpPr>
        <p:spPr/>
        <p:txBody>
          <a:bodyPr/>
          <a:lstStyle/>
          <a:p>
            <a:fld id="{3DC0E856-E696-48EB-9736-A3A2457187E3}"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C0E856-E696-48EB-9736-A3A2457187E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C0E856-E696-48EB-9736-A3A2457187E3}"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l">
              <a:defRPr/>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C0E856-E696-48EB-9736-A3A2457187E3}"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フリーフォーム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タイトル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C0E856-E696-48EB-9736-A3A2457187E3}"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C0E856-E696-48EB-9736-A3A2457187E3}"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DC0E856-E696-48EB-9736-A3A2457187E3}"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320"/>
            <a:ext cx="7470648" cy="1143000"/>
          </a:xfrm>
        </p:spPr>
        <p:txBody>
          <a:bodyPr anchor="ctr"/>
          <a:lstStyle>
            <a:lvl1pPr algn="l">
              <a:defRPr sz="4600"/>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8" name="スライド番号プレースホルダ 7"/>
          <p:cNvSpPr>
            <a:spLocks noGrp="1"/>
          </p:cNvSpPr>
          <p:nvPr>
            <p:ph type="sldNum" sz="quarter" idx="11"/>
          </p:nvPr>
        </p:nvSpPr>
        <p:spPr/>
        <p:txBody>
          <a:bodyPr/>
          <a:lstStyle/>
          <a:p>
            <a:fld id="{3DC0E856-E696-48EB-9736-A3A2457187E3}" type="slidenum">
              <a:rPr kumimoji="1" lang="ja-JP" altLang="en-US" smtClean="0"/>
              <a:pPr/>
              <a:t>&lt;#&gt;</a:t>
            </a:fld>
            <a:endParaRPr kumimoji="1" lang="ja-JP" altLang="en-US"/>
          </a:p>
        </p:txBody>
      </p:sp>
      <p:sp>
        <p:nvSpPr>
          <p:cNvPr id="9" name="フッター プレースホルダ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DC0E856-E696-48EB-9736-A3A2457187E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574F1092-836D-446D-9E81-CD143C9EF0E2}" type="datetimeFigureOut">
              <a:rPr kumimoji="1" lang="ja-JP" altLang="en-US" smtClean="0"/>
              <a:pPr/>
              <a:t>2008/6/15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8156448" y="6422064"/>
            <a:ext cx="762000" cy="365125"/>
          </a:xfrm>
        </p:spPr>
        <p:txBody>
          <a:bodyPr/>
          <a:lstStyle/>
          <a:p>
            <a:fld id="{3DC0E856-E696-48EB-9736-A3A2457187E3}"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457200" y="6422064"/>
            <a:ext cx="2133600" cy="365125"/>
          </a:xfrm>
        </p:spPr>
        <p:txBody>
          <a:bodyPr/>
          <a:lstStyle/>
          <a:p>
            <a:fld id="{574F1092-836D-446D-9E81-CD143C9EF0E2}" type="datetimeFigureOut">
              <a:rPr kumimoji="1" lang="ja-JP" altLang="en-US" smtClean="0"/>
              <a:pPr/>
              <a:t>2008/6/15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C0E856-E696-48EB-9736-A3A2457187E3}"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フリーフォーム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フリーフォーム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プレースホルダ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74F1092-836D-446D-9E81-CD143C9EF0E2}" type="datetimeFigureOut">
              <a:rPr kumimoji="1" lang="ja-JP" altLang="en-US" smtClean="0"/>
              <a:pPr/>
              <a:t>2008/6/15</a:t>
            </a:fld>
            <a:endParaRPr kumimoji="1" lang="ja-JP" altLang="en-US"/>
          </a:p>
        </p:txBody>
      </p:sp>
      <p:sp>
        <p:nvSpPr>
          <p:cNvPr id="22" name="フッター プレースホルダ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kumimoji="1" lang="ja-JP" altLang="en-US"/>
          </a:p>
        </p:txBody>
      </p:sp>
      <p:sp>
        <p:nvSpPr>
          <p:cNvPr id="18" name="スライド番号プレースホルダ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DC0E856-E696-48EB-9736-A3A2457187E3}" type="slidenum">
              <a:rPr kumimoji="1" lang="ja-JP" altLang="en-US" smtClean="0"/>
              <a:pPr/>
              <a:t>&lt;#&gt;</a:t>
            </a:fld>
            <a:endParaRPr kumimoji="1" lang="ja-JP" alt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1"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1"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1"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1"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1"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1"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1"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1"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msdn2.microsoft.com/ja-jp/library/3t7htc9c(VS.80).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hidori.spaces.live.com/" TargetMode="External"/><Relationship Id="rId2" Type="http://schemas.openxmlformats.org/officeDocument/2006/relationships/hyperlink" Target="http://hidori.jp/"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0844" y="1571612"/>
            <a:ext cx="6480048" cy="1714512"/>
          </a:xfrm>
        </p:spPr>
        <p:txBody>
          <a:bodyPr/>
          <a:lstStyle/>
          <a:p>
            <a:r>
              <a:rPr altLang="ja-JP" dirty="0" smtClean="0"/>
              <a:t>.NET </a:t>
            </a:r>
            <a:r>
              <a:rPr lang="ja-JP" altLang="en-US" dirty="0" smtClean="0"/>
              <a:t>における</a:t>
            </a:r>
            <a:r>
              <a:rPr altLang="ja-JP" dirty="0" smtClean="0"/>
              <a:t/>
            </a:r>
            <a:br>
              <a:rPr altLang="ja-JP" dirty="0" smtClean="0"/>
            </a:br>
            <a:r>
              <a:rPr lang="ja-JP" altLang="en-US" dirty="0" smtClean="0"/>
              <a:t>画像処理＆表示のキホン</a:t>
            </a:r>
            <a:endParaRPr kumimoji="1" lang="ja-JP" altLang="en-US" dirty="0"/>
          </a:p>
        </p:txBody>
      </p:sp>
      <p:sp>
        <p:nvSpPr>
          <p:cNvPr id="3" name="サブタイトル 2"/>
          <p:cNvSpPr>
            <a:spLocks noGrp="1"/>
          </p:cNvSpPr>
          <p:nvPr>
            <p:ph type="subTitle" idx="1"/>
          </p:nvPr>
        </p:nvSpPr>
        <p:spPr>
          <a:xfrm>
            <a:off x="520844" y="3214686"/>
            <a:ext cx="6480048" cy="500066"/>
          </a:xfrm>
        </p:spPr>
        <p:txBody>
          <a:bodyPr>
            <a:normAutofit/>
          </a:bodyPr>
          <a:lstStyle/>
          <a:p>
            <a:r>
              <a:rPr kumimoji="1" lang="ja-JP" altLang="en-US" sz="2400" smtClean="0"/>
              <a:t>～</a:t>
            </a:r>
            <a:r>
              <a:rPr kumimoji="1" lang="en-US" altLang="ja-JP" sz="2400" smtClean="0"/>
              <a:t>PictureBox </a:t>
            </a:r>
            <a:r>
              <a:rPr kumimoji="1" lang="ja-JP" altLang="en-US" sz="2400" smtClean="0"/>
              <a:t>に自前で描画したらコロス～</a:t>
            </a:r>
            <a:endParaRPr kumimoji="1" lang="ja-JP" altLang="en-US" sz="2400" dirty="0"/>
          </a:p>
        </p:txBody>
      </p:sp>
      <p:sp>
        <p:nvSpPr>
          <p:cNvPr id="4" name="サブタイトル 2"/>
          <p:cNvSpPr txBox="1">
            <a:spLocks/>
          </p:cNvSpPr>
          <p:nvPr/>
        </p:nvSpPr>
        <p:spPr>
          <a:xfrm>
            <a:off x="663720" y="5357826"/>
            <a:ext cx="6480048" cy="642942"/>
          </a:xfrm>
          <a:prstGeom prst="rect">
            <a:avLst/>
          </a:prstGeom>
        </p:spPr>
        <p:txBody>
          <a:bodyPr vert="horz" tIns="0" rIns="45720" bIns="0" anchor="b">
            <a:normAutofit/>
          </a:bodyPr>
          <a:lstStyle/>
          <a:p>
            <a:pPr marL="0" marR="0" lvl="0" indent="0"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ja-JP" altLang="en-US" sz="3200" dirty="0" smtClean="0"/>
              <a:t>渋木宏明</a:t>
            </a:r>
            <a:r>
              <a:rPr lang="en-US" altLang="ja-JP" sz="3200" dirty="0" smtClean="0"/>
              <a:t>(</a:t>
            </a:r>
            <a:r>
              <a:rPr lang="ja-JP" altLang="en-US" sz="3200" dirty="0" smtClean="0"/>
              <a:t>ひどり</a:t>
            </a:r>
            <a:r>
              <a:rPr lang="en-US" altLang="ja-JP" sz="3200" dirty="0" smtClean="0"/>
              <a:t>)</a:t>
            </a: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サブタイトル 2"/>
          <p:cNvSpPr txBox="1">
            <a:spLocks/>
          </p:cNvSpPr>
          <p:nvPr/>
        </p:nvSpPr>
        <p:spPr>
          <a:xfrm>
            <a:off x="663720" y="4643446"/>
            <a:ext cx="6480048" cy="642942"/>
          </a:xfrm>
          <a:prstGeom prst="rect">
            <a:avLst/>
          </a:prstGeom>
        </p:spPr>
        <p:txBody>
          <a:bodyPr vert="horz" tIns="0" rIns="45720" bIns="0" anchor="b">
            <a:normAutofit/>
          </a:bodyPr>
          <a:lstStyle/>
          <a:p>
            <a:pPr marL="0" marR="0" lvl="0" indent="0"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lang="en-US" altLang="ja-JP" dirty="0" smtClean="0"/>
              <a:t>Microsoft MVP for Visual Developer – Visual C#</a:t>
            </a:r>
            <a:endParaRPr kumimoji="1" lang="ja-JP" altLang="en-US"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さらにもう１点</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Image.FromFile() </a:t>
            </a:r>
            <a:r>
              <a:rPr lang="ja-JP" altLang="en-US" dirty="0" smtClean="0"/>
              <a:t>メソッドは問題アリ</a:t>
            </a:r>
            <a:endParaRPr lang="en-US" altLang="ja-JP" dirty="0" smtClean="0"/>
          </a:p>
          <a:p>
            <a:pPr lvl="1"/>
            <a:r>
              <a:rPr lang="en-US" altLang="ja-JP" dirty="0" smtClean="0"/>
              <a:t>Image.FromFile() </a:t>
            </a:r>
            <a:r>
              <a:rPr lang="ja-JP" altLang="en-US" dirty="0" smtClean="0"/>
              <a:t>メソッドを使用して </a:t>
            </a:r>
            <a:r>
              <a:rPr lang="en-US" altLang="ja-JP" dirty="0" smtClean="0"/>
              <a:t>Bitmap </a:t>
            </a:r>
            <a:r>
              <a:rPr lang="ja-JP" altLang="en-US" dirty="0" smtClean="0"/>
              <a:t>クラスのインスタンスを作成すると、画像ファイルが「使用中」のままになる</a:t>
            </a:r>
            <a:endParaRPr lang="en-US" altLang="ja-JP" dirty="0" smtClean="0"/>
          </a:p>
          <a:p>
            <a:pPr lvl="1"/>
            <a:r>
              <a:rPr lang="ja-JP" altLang="en-US" dirty="0" smtClean="0"/>
              <a:t>この問題は </a:t>
            </a:r>
            <a:r>
              <a:rPr lang="en-US" altLang="ja-JP" dirty="0" smtClean="0"/>
              <a:t>.NET Framework 2.0 SP1</a:t>
            </a:r>
            <a:r>
              <a:rPr lang="ja-JP" altLang="en-US" dirty="0" smtClean="0"/>
              <a:t> でも改善されていない</a:t>
            </a:r>
            <a:endParaRPr lang="en-US" altLang="ja-JP" dirty="0" smtClean="0"/>
          </a:p>
          <a:p>
            <a:pPr lvl="1"/>
            <a:r>
              <a:rPr lang="en-US" altLang="ja-JP" dirty="0" smtClean="0"/>
              <a:t>.NET Framework 2.0 SP1 </a:t>
            </a:r>
            <a:r>
              <a:rPr lang="ja-JP" altLang="en-US" dirty="0" smtClean="0"/>
              <a:t>をコアとする、</a:t>
            </a:r>
            <a:r>
              <a:rPr lang="en-US" altLang="ja-JP" dirty="0" smtClean="0"/>
              <a:t>.NET Framework 3.0, 3.5</a:t>
            </a:r>
            <a:r>
              <a:rPr lang="ja-JP" altLang="en-US" dirty="0" smtClean="0"/>
              <a:t> でも同様</a:t>
            </a:r>
            <a:endParaRPr lang="en-US" altLang="ja-JP"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よりよい実装は？</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t>戦略</a:t>
            </a:r>
            <a:endParaRPr lang="en-US" altLang="ja-JP" dirty="0" smtClean="0"/>
          </a:p>
          <a:p>
            <a:pPr lvl="1"/>
            <a:r>
              <a:rPr lang="ja-JP" altLang="en-US" dirty="0" smtClean="0"/>
              <a:t>「画像」は </a:t>
            </a:r>
            <a:r>
              <a:rPr lang="en-US" altLang="ja-JP" dirty="0" smtClean="0"/>
              <a:t>Bitmap </a:t>
            </a:r>
            <a:r>
              <a:rPr lang="ja-JP" altLang="en-US" dirty="0" smtClean="0"/>
              <a:t>クラスを使用して扱う</a:t>
            </a:r>
            <a:endParaRPr lang="en-US" altLang="ja-JP" dirty="0" smtClean="0"/>
          </a:p>
          <a:p>
            <a:pPr lvl="1"/>
            <a:r>
              <a:rPr lang="en-US" altLang="ja-JP" dirty="0" smtClean="0"/>
              <a:t>PictureBox </a:t>
            </a:r>
            <a:r>
              <a:rPr lang="ja-JP" altLang="en-US" dirty="0" smtClean="0"/>
              <a:t>コントロールには「画像の表示」だけを任せる</a:t>
            </a:r>
            <a:endParaRPr lang="en-US" altLang="ja-JP" dirty="0" smtClean="0"/>
          </a:p>
          <a:p>
            <a:pPr lvl="1"/>
            <a:r>
              <a:rPr lang="en-US" altLang="ja-JP" dirty="0" smtClean="0"/>
              <a:t>MemoryStream </a:t>
            </a:r>
            <a:r>
              <a:rPr lang="ja-JP" altLang="en-US" dirty="0" smtClean="0"/>
              <a:t>クラスと </a:t>
            </a:r>
            <a:r>
              <a:rPr lang="en-US" altLang="ja-JP" dirty="0" smtClean="0"/>
              <a:t>Image.FromStream() </a:t>
            </a:r>
            <a:r>
              <a:rPr lang="ja-JP" altLang="en-US" dirty="0" smtClean="0"/>
              <a:t>メソッドを使用して、</a:t>
            </a:r>
            <a:r>
              <a:rPr lang="en-US" altLang="ja-JP" dirty="0" smtClean="0"/>
              <a:t>Image.FromFile() </a:t>
            </a:r>
            <a:r>
              <a:rPr lang="ja-JP" altLang="en-US" dirty="0" smtClean="0"/>
              <a:t>メソッドの問題点を回避</a:t>
            </a:r>
            <a:endParaRPr lang="en-US" altLang="ja-JP" dirty="0" smtClean="0"/>
          </a:p>
          <a:p>
            <a:r>
              <a:rPr lang="ja-JP" altLang="en-US" dirty="0" smtClean="0"/>
              <a:t>実装例</a:t>
            </a:r>
            <a:endParaRPr lang="en-US" altLang="ja-JP" dirty="0" smtClean="0"/>
          </a:p>
          <a:p>
            <a:pPr lvl="1"/>
            <a:r>
              <a:rPr lang="en-US" altLang="ja-JP" dirty="0" smtClean="0"/>
              <a:t>Sample2 </a:t>
            </a:r>
            <a:r>
              <a:rPr lang="ja-JP" altLang="en-US" dirty="0" smtClean="0"/>
              <a:t>参照</a:t>
            </a:r>
            <a:endParaRPr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おまけ</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Windows.Forms </a:t>
            </a:r>
            <a:r>
              <a:rPr lang="ja-JP" altLang="en-US" dirty="0" smtClean="0"/>
              <a:t>のダブル バッファリングを利用するのも１案</a:t>
            </a:r>
            <a:endParaRPr lang="en-US" altLang="ja-JP" dirty="0" smtClean="0"/>
          </a:p>
          <a:p>
            <a:pPr lvl="1"/>
            <a:r>
              <a:rPr lang="en-US" altLang="ja-JP" dirty="0" smtClean="0"/>
              <a:t>MSDN </a:t>
            </a:r>
            <a:r>
              <a:rPr lang="ja-JP" altLang="en-US" dirty="0" smtClean="0"/>
              <a:t>ライブラリ</a:t>
            </a:r>
            <a:r>
              <a:rPr lang="en-US" altLang="ja-JP" dirty="0" smtClean="0"/>
              <a:t/>
            </a:r>
            <a:br>
              <a:rPr lang="en-US" altLang="ja-JP" dirty="0" smtClean="0"/>
            </a:br>
            <a:r>
              <a:rPr lang="ja-JP" altLang="en-US" dirty="0" smtClean="0"/>
              <a:t>「方法 </a:t>
            </a:r>
            <a:r>
              <a:rPr lang="en-US" altLang="ja-JP" dirty="0" smtClean="0"/>
              <a:t>: </a:t>
            </a:r>
            <a:r>
              <a:rPr lang="ja-JP" altLang="en-US" dirty="0" smtClean="0"/>
              <a:t>フォームとコントロールのダブル バッファリングを行うことによってグラフィックスのちらつきを軽減する」</a:t>
            </a:r>
            <a:r>
              <a:rPr lang="en-US" altLang="ja-JP" dirty="0" smtClean="0"/>
              <a:t/>
            </a:r>
            <a:br>
              <a:rPr lang="en-US" altLang="ja-JP" dirty="0" smtClean="0"/>
            </a:br>
            <a:r>
              <a:rPr lang="en-US" altLang="ja-JP" dirty="0" smtClean="0">
                <a:hlinkClick r:id="rId2"/>
              </a:rPr>
              <a:t>http://msdn2.microsoft.com/ja-jp/library/3t7htc9c(VS.80).aspx</a:t>
            </a:r>
            <a:endParaRPr lang="en-US" altLang="ja-JP" dirty="0" smtClean="0"/>
          </a:p>
          <a:p>
            <a:r>
              <a:rPr lang="en-US" altLang="ja-JP" dirty="0" smtClean="0"/>
              <a:t>WPF </a:t>
            </a:r>
            <a:r>
              <a:rPr lang="ja-JP" altLang="en-US" dirty="0" smtClean="0"/>
              <a:t>ではこの辺の事情がガラッと変わってしまう！</a:t>
            </a:r>
          </a:p>
          <a:p>
            <a:endParaRPr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29064" y="3337560"/>
            <a:ext cx="8286340" cy="2301240"/>
          </a:xfrm>
        </p:spPr>
        <p:txBody>
          <a:bodyPr/>
          <a:lstStyle/>
          <a:p>
            <a:pPr algn="ctr"/>
            <a:r>
              <a:rPr kumimoji="1" lang="ja-JP" altLang="en-US" dirty="0" smtClean="0"/>
              <a:t>画像</a:t>
            </a:r>
            <a:r>
              <a:rPr lang="ja-JP" altLang="en-US" dirty="0" smtClean="0"/>
              <a:t>処理</a:t>
            </a:r>
            <a:r>
              <a:rPr kumimoji="1" lang="ja-JP" altLang="en-US" dirty="0" smtClean="0"/>
              <a:t>のキホン</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簡単な画像処理 </a:t>
            </a:r>
            <a:r>
              <a:rPr lang="en-US" altLang="ja-JP" dirty="0" smtClean="0"/>
              <a:t>–</a:t>
            </a:r>
            <a:r>
              <a:rPr lang="ja-JP" altLang="en-US" dirty="0" smtClean="0"/>
              <a:t> その１</a:t>
            </a:r>
            <a:endParaRPr lang="ja-JP" altLang="en-US" dirty="0"/>
          </a:p>
        </p:txBody>
      </p:sp>
      <p:sp>
        <p:nvSpPr>
          <p:cNvPr id="3" name="コンテンツ プレースホルダ 2"/>
          <p:cNvSpPr>
            <a:spLocks noGrp="1"/>
          </p:cNvSpPr>
          <p:nvPr>
            <p:ph idx="1"/>
          </p:nvPr>
        </p:nvSpPr>
        <p:spPr/>
        <p:txBody>
          <a:bodyPr/>
          <a:lstStyle/>
          <a:p>
            <a:r>
              <a:rPr lang="ja-JP" altLang="en-US" dirty="0" smtClean="0"/>
              <a:t>シナリオ</a:t>
            </a:r>
            <a:endParaRPr lang="en-US" altLang="ja-JP" dirty="0" smtClean="0"/>
          </a:p>
          <a:p>
            <a:pPr lvl="1"/>
            <a:r>
              <a:rPr lang="ja-JP" altLang="en-US" dirty="0" smtClean="0"/>
              <a:t>画像ファイルを読み込み、</a:t>
            </a:r>
            <a:r>
              <a:rPr lang="en-US" altLang="ja-JP" dirty="0" smtClean="0"/>
              <a:t>PictureBox </a:t>
            </a:r>
            <a:r>
              <a:rPr lang="ja-JP" altLang="en-US" dirty="0" smtClean="0"/>
              <a:t>コントロールに表示する</a:t>
            </a:r>
            <a:endParaRPr lang="en-US" altLang="ja-JP" dirty="0" smtClean="0"/>
          </a:p>
          <a:p>
            <a:pPr lvl="1"/>
            <a:r>
              <a:rPr lang="ja-JP" altLang="en-US" dirty="0" smtClean="0"/>
              <a:t>画像に適当な図形を上書き描画する</a:t>
            </a:r>
            <a:endParaRPr lang="en-US" altLang="ja-JP" dirty="0" smtClean="0"/>
          </a:p>
          <a:p>
            <a:pPr lvl="1"/>
            <a:r>
              <a:rPr lang="ja-JP" altLang="en-US" dirty="0" smtClean="0"/>
              <a:t>描画結果をファイル保存する</a:t>
            </a:r>
            <a:endParaRPr lang="en-US" altLang="ja-JP" dirty="0" smtClean="0"/>
          </a:p>
          <a:p>
            <a:r>
              <a:rPr lang="ja-JP" altLang="en-US" dirty="0" smtClean="0"/>
              <a:t>実装例</a:t>
            </a:r>
            <a:endParaRPr lang="en-US" altLang="ja-JP" dirty="0" smtClean="0"/>
          </a:p>
          <a:p>
            <a:pPr lvl="1"/>
            <a:r>
              <a:rPr lang="en-US" altLang="ja-JP" dirty="0" smtClean="0"/>
              <a:t>Sample3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簡単な画像処理 </a:t>
            </a:r>
            <a:r>
              <a:rPr lang="en-US" altLang="ja-JP" dirty="0" smtClean="0"/>
              <a:t>–</a:t>
            </a:r>
            <a:r>
              <a:rPr lang="ja-JP" altLang="en-US" dirty="0" smtClean="0"/>
              <a:t> その２</a:t>
            </a:r>
            <a:endParaRPr lang="ja-JP" altLang="en-US" dirty="0"/>
          </a:p>
        </p:txBody>
      </p:sp>
      <p:sp>
        <p:nvSpPr>
          <p:cNvPr id="3" name="コンテンツ プレースホルダ 2"/>
          <p:cNvSpPr>
            <a:spLocks noGrp="1"/>
          </p:cNvSpPr>
          <p:nvPr>
            <p:ph idx="1"/>
          </p:nvPr>
        </p:nvSpPr>
        <p:spPr/>
        <p:txBody>
          <a:bodyPr/>
          <a:lstStyle/>
          <a:p>
            <a:r>
              <a:rPr lang="ja-JP" altLang="en-US" dirty="0" smtClean="0"/>
              <a:t>シナリオ</a:t>
            </a:r>
            <a:endParaRPr lang="en-US" altLang="ja-JP" dirty="0" smtClean="0"/>
          </a:p>
          <a:p>
            <a:pPr lvl="1"/>
            <a:r>
              <a:rPr lang="ja-JP" altLang="en-US" dirty="0" smtClean="0"/>
              <a:t>画像ファイルを読み込み、</a:t>
            </a:r>
            <a:r>
              <a:rPr lang="en-US" altLang="ja-JP" dirty="0" smtClean="0"/>
              <a:t>PictureBox </a:t>
            </a:r>
            <a:r>
              <a:rPr lang="ja-JP" altLang="en-US" dirty="0" smtClean="0"/>
              <a:t>コントロールに表示する</a:t>
            </a:r>
            <a:endParaRPr lang="en-US" altLang="ja-JP" dirty="0" smtClean="0"/>
          </a:p>
          <a:p>
            <a:pPr lvl="1"/>
            <a:r>
              <a:rPr lang="ja-JP" altLang="en-US" dirty="0" smtClean="0"/>
              <a:t>画像に「ぼかし（簡略化した平滑化）」処理を行う</a:t>
            </a:r>
            <a:endParaRPr lang="en-US" altLang="ja-JP" dirty="0" smtClean="0"/>
          </a:p>
          <a:p>
            <a:pPr lvl="1"/>
            <a:r>
              <a:rPr lang="ja-JP" altLang="en-US" dirty="0" smtClean="0"/>
              <a:t>「ぼかし」処理に要した時間を表示する</a:t>
            </a:r>
            <a:endParaRPr lang="en-US" altLang="ja-JP" dirty="0" smtClean="0"/>
          </a:p>
          <a:p>
            <a:r>
              <a:rPr lang="ja-JP" altLang="en-US" dirty="0" smtClean="0"/>
              <a:t>実装例</a:t>
            </a:r>
            <a:endParaRPr lang="en-US" altLang="ja-JP" dirty="0" smtClean="0"/>
          </a:p>
          <a:p>
            <a:pPr lvl="1"/>
            <a:r>
              <a:rPr lang="en-US" altLang="ja-JP" dirty="0" smtClean="0"/>
              <a:t>Sample4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「ぼかし」処理の概要</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着目点およびの周囲８点の </a:t>
            </a:r>
            <a:r>
              <a:rPr lang="en-US" altLang="ja-JP" dirty="0" smtClean="0"/>
              <a:t>Color </a:t>
            </a:r>
            <a:r>
              <a:rPr lang="ja-JP" altLang="en-US" dirty="0" smtClean="0"/>
              <a:t>を取得</a:t>
            </a:r>
            <a:endParaRPr lang="en-US" altLang="ja-JP" dirty="0" smtClean="0"/>
          </a:p>
          <a:p>
            <a:r>
              <a:rPr lang="en-US" altLang="ja-JP" dirty="0" smtClean="0"/>
              <a:t>R, G, B </a:t>
            </a:r>
            <a:r>
              <a:rPr lang="ja-JP" altLang="en-US" dirty="0" smtClean="0"/>
              <a:t>それぞれの平均値を求め、新たに着目点の </a:t>
            </a:r>
            <a:r>
              <a:rPr lang="en-US" altLang="ja-JP" dirty="0" smtClean="0"/>
              <a:t>Color </a:t>
            </a:r>
            <a:r>
              <a:rPr lang="ja-JP" altLang="en-US" dirty="0" smtClean="0"/>
              <a:t>とする</a:t>
            </a:r>
            <a:endParaRPr kumimoji="1" lang="ja-JP" altLang="en-US" dirty="0"/>
          </a:p>
        </p:txBody>
      </p:sp>
      <p:sp>
        <p:nvSpPr>
          <p:cNvPr id="8" name="正方形/長方形 7"/>
          <p:cNvSpPr/>
          <p:nvPr/>
        </p:nvSpPr>
        <p:spPr>
          <a:xfrm>
            <a:off x="1142976" y="3500438"/>
            <a:ext cx="6500858" cy="2428892"/>
          </a:xfrm>
          <a:prstGeom prst="rect">
            <a:avLst/>
          </a:prstGeom>
          <a:solidFill>
            <a:schemeClr val="tx1"/>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643042" y="3774048"/>
            <a:ext cx="357190" cy="35719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214546" y="3774048"/>
            <a:ext cx="357190" cy="35719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786050" y="3774048"/>
            <a:ext cx="357190" cy="35719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643042" y="4274114"/>
            <a:ext cx="357190" cy="35719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214546" y="4286256"/>
            <a:ext cx="357190" cy="357190"/>
          </a:xfrm>
          <a:prstGeom prst="rect">
            <a:avLst/>
          </a:prstGeom>
          <a:solidFill>
            <a:schemeClr val="accent1">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786050" y="4274114"/>
            <a:ext cx="357190" cy="35719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643042" y="4774180"/>
            <a:ext cx="357190" cy="35719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214546" y="4774180"/>
            <a:ext cx="357190" cy="35719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786050" y="4774180"/>
            <a:ext cx="357190" cy="35719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rot="5400000" flipH="1" flipV="1">
            <a:off x="1714480" y="4774180"/>
            <a:ext cx="1000132" cy="285752"/>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500166" y="5417122"/>
            <a:ext cx="1214446" cy="369332"/>
          </a:xfrm>
          <a:prstGeom prst="rect">
            <a:avLst/>
          </a:prstGeom>
          <a:noFill/>
        </p:spPr>
        <p:txBody>
          <a:bodyPr wrap="square" rtlCol="0">
            <a:spAutoFit/>
          </a:bodyPr>
          <a:lstStyle/>
          <a:p>
            <a:pPr algn="ctr"/>
            <a:r>
              <a:rPr lang="ja-JP" altLang="en-US" dirty="0" smtClean="0">
                <a:solidFill>
                  <a:schemeClr val="bg2"/>
                </a:solidFill>
              </a:rPr>
              <a:t>着目点</a:t>
            </a:r>
            <a:endParaRPr kumimoji="1" lang="en-US" altLang="ja-JP" dirty="0" smtClean="0">
              <a:solidFill>
                <a:schemeClr val="bg2"/>
              </a:solidFill>
            </a:endParaRPr>
          </a:p>
        </p:txBody>
      </p:sp>
      <p:sp>
        <p:nvSpPr>
          <p:cNvPr id="24" name="右矢印 23"/>
          <p:cNvSpPr/>
          <p:nvPr/>
        </p:nvSpPr>
        <p:spPr>
          <a:xfrm>
            <a:off x="3714744" y="4286256"/>
            <a:ext cx="1643074"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5643570" y="3786190"/>
            <a:ext cx="357190" cy="357190"/>
          </a:xfrm>
          <a:prstGeom prst="rect">
            <a:avLst/>
          </a:prstGeom>
          <a:solidFill>
            <a:schemeClr val="tx1"/>
          </a:solid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215074" y="3786190"/>
            <a:ext cx="357190" cy="357190"/>
          </a:xfrm>
          <a:prstGeom prst="rect">
            <a:avLst/>
          </a:prstGeom>
          <a:solidFill>
            <a:schemeClr val="tx1"/>
          </a:solid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6786578" y="3786190"/>
            <a:ext cx="357190" cy="357190"/>
          </a:xfrm>
          <a:prstGeom prst="rect">
            <a:avLst/>
          </a:prstGeom>
          <a:solidFill>
            <a:schemeClr val="tx1"/>
          </a:solid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643570" y="4286256"/>
            <a:ext cx="357190" cy="357190"/>
          </a:xfrm>
          <a:prstGeom prst="rect">
            <a:avLst/>
          </a:prstGeom>
          <a:solidFill>
            <a:schemeClr val="tx1"/>
          </a:solid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215074" y="4286256"/>
            <a:ext cx="357190" cy="357190"/>
          </a:xfrm>
          <a:prstGeom prst="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6786578" y="4286256"/>
            <a:ext cx="357190" cy="357190"/>
          </a:xfrm>
          <a:prstGeom prst="rect">
            <a:avLst/>
          </a:prstGeom>
          <a:solidFill>
            <a:schemeClr val="tx1"/>
          </a:solid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643570" y="4786322"/>
            <a:ext cx="357190" cy="357190"/>
          </a:xfrm>
          <a:prstGeom prst="rect">
            <a:avLst/>
          </a:prstGeom>
          <a:solidFill>
            <a:schemeClr val="tx1"/>
          </a:solid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6215074" y="4786322"/>
            <a:ext cx="357190" cy="357190"/>
          </a:xfrm>
          <a:prstGeom prst="rect">
            <a:avLst/>
          </a:prstGeom>
          <a:solidFill>
            <a:schemeClr val="tx1"/>
          </a:solid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6786578" y="4786322"/>
            <a:ext cx="357190" cy="357190"/>
          </a:xfrm>
          <a:prstGeom prst="rect">
            <a:avLst/>
          </a:prstGeom>
          <a:solidFill>
            <a:schemeClr val="tx1"/>
          </a:solidFill>
          <a:ln>
            <a:solidFill>
              <a:schemeClr val="accent1">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3143240" y="5059932"/>
            <a:ext cx="2500330" cy="646331"/>
          </a:xfrm>
          <a:prstGeom prst="rect">
            <a:avLst/>
          </a:prstGeom>
          <a:noFill/>
        </p:spPr>
        <p:txBody>
          <a:bodyPr wrap="square" rtlCol="0">
            <a:spAutoFit/>
          </a:bodyPr>
          <a:lstStyle/>
          <a:p>
            <a:pPr algn="ctr"/>
            <a:r>
              <a:rPr lang="ja-JP" altLang="en-US" dirty="0" smtClean="0">
                <a:solidFill>
                  <a:schemeClr val="bg2"/>
                </a:solidFill>
              </a:rPr>
              <a:t>着目点および周囲８点の色情報を平均化</a:t>
            </a:r>
            <a:endParaRPr kumimoji="1" lang="en-US" altLang="ja-JP" dirty="0" smtClean="0">
              <a:solidFill>
                <a:schemeClr val="bg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結果</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とても遅い</a:t>
            </a:r>
            <a:r>
              <a:rPr kumimoji="1" lang="en-US" altLang="ja-JP" dirty="0" smtClean="0"/>
              <a:t>…</a:t>
            </a:r>
          </a:p>
          <a:p>
            <a:r>
              <a:rPr lang="en-US" altLang="ja-JP" dirty="0" err="1" smtClean="0"/>
              <a:t>Bitmap.GetPixel</a:t>
            </a:r>
            <a:r>
              <a:rPr lang="en-US" altLang="ja-JP" dirty="0" smtClean="0"/>
              <a:t>(), </a:t>
            </a:r>
            <a:r>
              <a:rPr lang="en-US" altLang="ja-JP" dirty="0" err="1" smtClean="0"/>
              <a:t>Bitmap.SetPixel</a:t>
            </a:r>
            <a:r>
              <a:rPr lang="en-US" altLang="ja-JP" dirty="0" smtClean="0"/>
              <a:t>() </a:t>
            </a:r>
            <a:r>
              <a:rPr lang="ja-JP" altLang="en-US" smtClean="0"/>
              <a:t>メソッドが「遅い」から！？</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問題の背景</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Bitmap.GetPixel</a:t>
            </a:r>
            <a:r>
              <a:rPr kumimoji="1" lang="en-US" altLang="ja-JP" dirty="0" smtClean="0"/>
              <a:t>(), </a:t>
            </a:r>
            <a:r>
              <a:rPr kumimoji="1" lang="en-US" altLang="ja-JP" dirty="0" err="1" smtClean="0"/>
              <a:t>Bitmap.SetPixel</a:t>
            </a:r>
            <a:r>
              <a:rPr kumimoji="1" lang="en-US" altLang="ja-JP" dirty="0" smtClean="0"/>
              <a:t>() </a:t>
            </a:r>
            <a:r>
              <a:rPr kumimoji="1" lang="ja-JP" altLang="en-US" dirty="0" smtClean="0"/>
              <a:t>メソッド</a:t>
            </a:r>
            <a:r>
              <a:rPr lang="ja-JP" altLang="en-US" dirty="0" smtClean="0"/>
              <a:t>が「遅い」のは定説</a:t>
            </a:r>
            <a:endParaRPr lang="en-US" altLang="ja-JP" dirty="0" smtClean="0"/>
          </a:p>
          <a:p>
            <a:r>
              <a:rPr lang="ja-JP" altLang="en-US" dirty="0" smtClean="0"/>
              <a:t>多量のピクセル処理が必要なシナリオには不適</a:t>
            </a:r>
            <a:endParaRPr lang="en-US" altLang="ja-JP"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解決策は？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戦略</a:t>
            </a:r>
            <a:endParaRPr kumimoji="1" lang="en-US" altLang="ja-JP" dirty="0" smtClean="0"/>
          </a:p>
          <a:p>
            <a:pPr lvl="1"/>
            <a:r>
              <a:rPr kumimoji="1" lang="en-US" altLang="ja-JP" dirty="0" err="1" smtClean="0"/>
              <a:t>Bitmap.LockBits</a:t>
            </a:r>
            <a:r>
              <a:rPr kumimoji="1" lang="en-US" altLang="ja-JP" dirty="0" smtClean="0"/>
              <a:t>() </a:t>
            </a:r>
            <a:r>
              <a:rPr kumimoji="1" lang="ja-JP" altLang="en-US" dirty="0" smtClean="0"/>
              <a:t>メソッドを使用して、</a:t>
            </a:r>
            <a:r>
              <a:rPr kumimoji="1" lang="en-US" altLang="ja-JP" dirty="0" smtClean="0"/>
              <a:t>Bitmap</a:t>
            </a:r>
            <a:r>
              <a:rPr kumimoji="1" lang="ja-JP" altLang="en-US" dirty="0" smtClean="0"/>
              <a:t> </a:t>
            </a:r>
            <a:r>
              <a:rPr lang="ja-JP" altLang="en-US" dirty="0" smtClean="0"/>
              <a:t>クラスが保持するビットマップデータを直接操作</a:t>
            </a:r>
            <a:endParaRPr kumimoji="1" lang="en-US" altLang="ja-JP" dirty="0" smtClean="0"/>
          </a:p>
          <a:p>
            <a:r>
              <a:rPr lang="ja-JP" altLang="en-US" dirty="0" smtClean="0"/>
              <a:t>実装例</a:t>
            </a:r>
            <a:endParaRPr lang="en-US" altLang="ja-JP" dirty="0" smtClean="0"/>
          </a:p>
          <a:p>
            <a:pPr lvl="1"/>
            <a:r>
              <a:rPr kumimoji="1" lang="en-US" altLang="ja-JP" dirty="0" smtClean="0"/>
              <a:t>Sample5 </a:t>
            </a:r>
            <a:r>
              <a:rPr kumimoji="1" lang="ja-JP" altLang="en-US" dirty="0" smtClean="0"/>
              <a:t>参照</a:t>
            </a:r>
            <a:endParaRPr kumimoji="1" lang="en-US" altLang="ja-JP" dirty="0" smtClean="0"/>
          </a:p>
          <a:p>
            <a:pPr lvl="1"/>
            <a:r>
              <a:rPr lang="ja-JP" altLang="en-US" dirty="0" smtClean="0"/>
              <a:t>注意</a:t>
            </a:r>
            <a:r>
              <a:rPr lang="en-US" altLang="ja-JP" dirty="0" smtClean="0"/>
              <a:t>: </a:t>
            </a:r>
            <a:r>
              <a:rPr lang="ja-JP" altLang="en-US" dirty="0" smtClean="0"/>
              <a:t>長くなるので、エラー処理などかなり簡略化してます</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29064" y="3337560"/>
            <a:ext cx="8286340" cy="2301240"/>
          </a:xfrm>
        </p:spPr>
        <p:txBody>
          <a:bodyPr/>
          <a:lstStyle/>
          <a:p>
            <a:pPr algn="ctr"/>
            <a:r>
              <a:rPr lang="ja-JP" altLang="en-US" dirty="0" smtClean="0"/>
              <a:t>はじめに</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実装のポイント</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en-US" altLang="ja-JP" dirty="0" smtClean="0"/>
              <a:t>unsafe </a:t>
            </a:r>
            <a:r>
              <a:rPr kumimoji="1" lang="ja-JP" altLang="en-US" dirty="0" smtClean="0"/>
              <a:t>を避けるため、</a:t>
            </a:r>
            <a:r>
              <a:rPr kumimoji="1" lang="en-US" altLang="ja-JP" dirty="0" smtClean="0"/>
              <a:t>Bitmap </a:t>
            </a:r>
            <a:r>
              <a:rPr kumimoji="1" lang="ja-JP" altLang="en-US" dirty="0" smtClean="0"/>
              <a:t>クラスが保持するビットマップデータを</a:t>
            </a:r>
            <a:r>
              <a:rPr kumimoji="1" lang="en-US" altLang="ja-JP" dirty="0" err="1" smtClean="0"/>
              <a:t>Marshal.Copy</a:t>
            </a:r>
            <a:r>
              <a:rPr kumimoji="1" lang="en-US" altLang="ja-JP" dirty="0" smtClean="0"/>
              <a:t>() </a:t>
            </a:r>
            <a:r>
              <a:rPr kumimoji="1" lang="ja-JP" altLang="en-US" dirty="0" smtClean="0"/>
              <a:t>メソッドで </a:t>
            </a:r>
            <a:r>
              <a:rPr kumimoji="1" lang="en-US" altLang="ja-JP" dirty="0" err="1" smtClean="0"/>
              <a:t>int</a:t>
            </a:r>
            <a:r>
              <a:rPr kumimoji="1" lang="en-US" altLang="ja-JP" dirty="0" smtClean="0"/>
              <a:t> </a:t>
            </a:r>
            <a:r>
              <a:rPr kumimoji="1" lang="ja-JP" altLang="en-US" dirty="0" smtClean="0"/>
              <a:t>型の配列にコピーしている</a:t>
            </a:r>
            <a:endParaRPr kumimoji="1" lang="en-US" altLang="ja-JP" dirty="0" smtClean="0"/>
          </a:p>
          <a:p>
            <a:r>
              <a:rPr lang="ja-JP" altLang="en-US" dirty="0" smtClean="0"/>
              <a:t>多くの場合、ビットマップデータのコピーのコストよりもフィルタ処理のコストの方が高いため、元が取れる</a:t>
            </a:r>
            <a:endParaRPr lang="en-US" altLang="ja-JP" dirty="0" smtClean="0"/>
          </a:p>
          <a:p>
            <a:r>
              <a:rPr lang="ja-JP" altLang="en-US" dirty="0" smtClean="0"/>
              <a:t>処理性能の限界に挑戦する場合、局所的に </a:t>
            </a:r>
            <a:r>
              <a:rPr kumimoji="1" lang="en-US" altLang="ja-JP" dirty="0" smtClean="0"/>
              <a:t>unsafe </a:t>
            </a:r>
            <a:r>
              <a:rPr kumimoji="1" lang="ja-JP" altLang="en-US" dirty="0" smtClean="0"/>
              <a:t>を使用することになるが、そこまでするなら </a:t>
            </a:r>
            <a:r>
              <a:rPr lang="en-US" altLang="ja-JP" dirty="0" smtClean="0"/>
              <a:t>C++ </a:t>
            </a:r>
            <a:r>
              <a:rPr lang="ja-JP" altLang="en-US" dirty="0" smtClean="0"/>
              <a:t>等で記述した方が早くね？</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「画像」は </a:t>
            </a:r>
            <a:r>
              <a:rPr kumimoji="1" lang="en-US" altLang="ja-JP" dirty="0" smtClean="0"/>
              <a:t>Bitmap </a:t>
            </a:r>
            <a:r>
              <a:rPr kumimoji="1" lang="ja-JP" altLang="en-US" dirty="0" smtClean="0"/>
              <a:t>クラスで扱う</a:t>
            </a:r>
            <a:endParaRPr kumimoji="1" lang="en-US" altLang="ja-JP" dirty="0" smtClean="0"/>
          </a:p>
          <a:p>
            <a:r>
              <a:rPr kumimoji="1" lang="ja-JP" altLang="en-US" dirty="0" smtClean="0"/>
              <a:t>「画像表示（静止画像の表示）」は </a:t>
            </a:r>
            <a:r>
              <a:rPr kumimoji="1" lang="en-US" altLang="ja-JP" dirty="0" smtClean="0"/>
              <a:t>PictureBox </a:t>
            </a:r>
            <a:r>
              <a:rPr kumimoji="1" lang="ja-JP" altLang="en-US" dirty="0" smtClean="0"/>
              <a:t>に任せる</a:t>
            </a:r>
            <a:endParaRPr kumimoji="1" lang="en-US" altLang="ja-JP" dirty="0" smtClean="0"/>
          </a:p>
          <a:p>
            <a:r>
              <a:rPr kumimoji="1" lang="ja-JP" altLang="en-US" dirty="0" smtClean="0"/>
              <a:t>多量の</a:t>
            </a:r>
            <a:r>
              <a:rPr lang="ja-JP" altLang="en-US" dirty="0" smtClean="0"/>
              <a:t>ピクセル処理を伴う</a:t>
            </a:r>
            <a:r>
              <a:rPr kumimoji="1" lang="ja-JP" altLang="en-US" dirty="0" smtClean="0"/>
              <a:t>「画像処理」には </a:t>
            </a:r>
            <a:r>
              <a:rPr kumimoji="1" lang="en-US" altLang="ja-JP" dirty="0" err="1" smtClean="0"/>
              <a:t>Bitmap.LockBits</a:t>
            </a:r>
            <a:r>
              <a:rPr kumimoji="1" lang="en-US" altLang="ja-JP" dirty="0" smtClean="0"/>
              <a:t>() </a:t>
            </a:r>
            <a:r>
              <a:rPr kumimoji="1" lang="ja-JP" altLang="en-US" dirty="0" smtClean="0"/>
              <a:t>を使用する</a:t>
            </a:r>
            <a:endParaRPr kumimoji="1" lang="en-US" altLang="ja-JP"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85800" y="2888521"/>
            <a:ext cx="6629400" cy="1826363"/>
          </a:xfrm>
        </p:spPr>
        <p:txBody>
          <a:bodyPr>
            <a:normAutofit/>
          </a:bodyPr>
          <a:lstStyle/>
          <a:p>
            <a:r>
              <a:rPr lang="ja-JP" altLang="en-US" sz="4000" dirty="0" smtClean="0"/>
              <a:t>Ｑ＆Ａ</a:t>
            </a:r>
            <a:endParaRPr kumimoji="1" lang="ja-JP" altLang="en-US" sz="4000" dirty="0"/>
          </a:p>
        </p:txBody>
      </p:sp>
      <p:sp>
        <p:nvSpPr>
          <p:cNvPr id="5" name="テキスト プレースホルダ 4"/>
          <p:cNvSpPr>
            <a:spLocks noGrp="1"/>
          </p:cNvSpPr>
          <p:nvPr>
            <p:ph type="body" idx="1"/>
          </p:nvPr>
        </p:nvSpPr>
        <p:spPr>
          <a:xfrm>
            <a:off x="685800" y="4700378"/>
            <a:ext cx="6629400" cy="1586142"/>
          </a:xfrm>
        </p:spPr>
        <p:txBody>
          <a:bodyPr>
            <a:normAutofit/>
          </a:bodyPr>
          <a:lstStyle/>
          <a:p>
            <a:endParaRPr lang="en-US" altLang="ja-JP"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85800" y="2888521"/>
            <a:ext cx="6629400" cy="1826363"/>
          </a:xfrm>
        </p:spPr>
        <p:txBody>
          <a:bodyPr>
            <a:normAutofit/>
          </a:bodyPr>
          <a:lstStyle/>
          <a:p>
            <a:r>
              <a:rPr kumimoji="1" lang="ja-JP" altLang="en-US" sz="4000" dirty="0" smtClean="0"/>
              <a:t>ご清聴ありがとうございました</a:t>
            </a:r>
            <a:endParaRPr kumimoji="1" lang="ja-JP" altLang="en-US" sz="4000" dirty="0"/>
          </a:p>
        </p:txBody>
      </p:sp>
      <p:sp>
        <p:nvSpPr>
          <p:cNvPr id="5" name="テキスト プレースホルダ 4"/>
          <p:cNvSpPr>
            <a:spLocks noGrp="1"/>
          </p:cNvSpPr>
          <p:nvPr>
            <p:ph type="body" idx="1"/>
          </p:nvPr>
        </p:nvSpPr>
        <p:spPr>
          <a:xfrm>
            <a:off x="685800" y="4700378"/>
            <a:ext cx="6629400" cy="1443266"/>
          </a:xfrm>
        </p:spPr>
        <p:txBody>
          <a:bodyPr>
            <a:normAutofit lnSpcReduction="10000"/>
          </a:bodyPr>
          <a:lstStyle/>
          <a:p>
            <a:r>
              <a:rPr kumimoji="1" lang="en-US" altLang="ja-JP" dirty="0" smtClean="0"/>
              <a:t>HIDORI on The Web</a:t>
            </a:r>
            <a:br>
              <a:rPr kumimoji="1" lang="en-US" altLang="ja-JP" dirty="0" smtClean="0"/>
            </a:br>
            <a:r>
              <a:rPr kumimoji="1" lang="en-US" altLang="ja-JP" dirty="0" smtClean="0">
                <a:hlinkClick r:id="rId2"/>
              </a:rPr>
              <a:t>http://hidori.jp/</a:t>
            </a:r>
            <a:r>
              <a:rPr lang="en-US" altLang="ja-JP" dirty="0" smtClean="0"/>
              <a:t/>
            </a:r>
            <a:br>
              <a:rPr lang="en-US" altLang="ja-JP" dirty="0" smtClean="0"/>
            </a:br>
            <a:r>
              <a:rPr lang="en-US" altLang="ja-JP" dirty="0" smtClean="0"/>
              <a:t/>
            </a:r>
            <a:br>
              <a:rPr lang="en-US" altLang="ja-JP" dirty="0" smtClean="0"/>
            </a:br>
            <a:r>
              <a:rPr lang="ja-JP" altLang="en-US" dirty="0" smtClean="0"/>
              <a:t>渋木宏明</a:t>
            </a:r>
            <a:r>
              <a:rPr lang="en-US" altLang="ja-JP" dirty="0" smtClean="0"/>
              <a:t>(</a:t>
            </a:r>
            <a:r>
              <a:rPr lang="ja-JP" altLang="en-US" dirty="0" smtClean="0"/>
              <a:t>ひどり</a:t>
            </a:r>
            <a:r>
              <a:rPr lang="en-US" altLang="ja-JP" dirty="0" smtClean="0"/>
              <a:t>) blog</a:t>
            </a:r>
            <a:br>
              <a:rPr lang="en-US" altLang="ja-JP" dirty="0" smtClean="0"/>
            </a:br>
            <a:r>
              <a:rPr lang="en-US" altLang="ja-JP" dirty="0" smtClean="0">
                <a:hlinkClick r:id="rId3"/>
              </a:rPr>
              <a:t>http://hidori.spaces.live.com/</a:t>
            </a:r>
            <a:endParaRPr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対象</a:t>
            </a:r>
            <a:endParaRPr lang="ja-JP" altLang="en-US" dirty="0"/>
          </a:p>
        </p:txBody>
      </p:sp>
      <p:sp>
        <p:nvSpPr>
          <p:cNvPr id="3" name="コンテンツ プレースホルダ 2"/>
          <p:cNvSpPr>
            <a:spLocks noGrp="1"/>
          </p:cNvSpPr>
          <p:nvPr>
            <p:ph idx="1"/>
          </p:nvPr>
        </p:nvSpPr>
        <p:spPr/>
        <p:txBody>
          <a:bodyPr/>
          <a:lstStyle/>
          <a:p>
            <a:r>
              <a:rPr lang="en-US" altLang="ja-JP" dirty="0" smtClean="0"/>
              <a:t>Windows.Forms </a:t>
            </a:r>
            <a:r>
              <a:rPr lang="ja-JP" altLang="en-US" dirty="0" smtClean="0"/>
              <a:t>アプリケーション</a:t>
            </a:r>
            <a:endParaRPr lang="en-US" altLang="ja-JP" dirty="0" smtClean="0"/>
          </a:p>
          <a:p>
            <a:r>
              <a:rPr lang="ja-JP" altLang="en-US" dirty="0" smtClean="0"/>
              <a:t>一部、</a:t>
            </a:r>
            <a:r>
              <a:rPr lang="en-US" altLang="ja-JP" dirty="0" smtClean="0"/>
              <a:t>ASP.NET </a:t>
            </a:r>
            <a:r>
              <a:rPr lang="ja-JP" altLang="en-US" dirty="0" smtClean="0"/>
              <a:t>アプリケーションにも適用</a:t>
            </a:r>
            <a:endParaRPr lang="en-US" altLang="ja-JP" dirty="0" smtClean="0"/>
          </a:p>
          <a:p>
            <a:r>
              <a:rPr lang="en-US" altLang="ja-JP" dirty="0" smtClean="0"/>
              <a:t>WPF </a:t>
            </a:r>
            <a:r>
              <a:rPr lang="ja-JP" altLang="en-US" dirty="0" smtClean="0"/>
              <a:t>アプリケーションは対象外</a:t>
            </a:r>
            <a:endParaRPr lang="en-US" altLang="ja-JP"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「画像」の定義</a:t>
            </a:r>
            <a:endParaRPr lang="ja-JP" altLang="en-US" dirty="0"/>
          </a:p>
        </p:txBody>
      </p:sp>
      <p:sp>
        <p:nvSpPr>
          <p:cNvPr id="3" name="コンテンツ プレースホルダ 2"/>
          <p:cNvSpPr>
            <a:spLocks noGrp="1"/>
          </p:cNvSpPr>
          <p:nvPr>
            <p:ph idx="1"/>
          </p:nvPr>
        </p:nvSpPr>
        <p:spPr/>
        <p:txBody>
          <a:bodyPr/>
          <a:lstStyle/>
          <a:p>
            <a:r>
              <a:rPr lang="ja-JP" altLang="en-US" dirty="0" smtClean="0"/>
              <a:t>一般に、計算機で扱うことができるのは「デジタル画像」</a:t>
            </a:r>
            <a:endParaRPr lang="en-US" altLang="ja-JP" dirty="0" smtClean="0"/>
          </a:p>
          <a:p>
            <a:r>
              <a:rPr lang="ja-JP" altLang="en-US" dirty="0" smtClean="0"/>
              <a:t>今回は </a:t>
            </a:r>
            <a:r>
              <a:rPr lang="en-US" altLang="ja-JP" dirty="0" smtClean="0"/>
              <a:t>.NET </a:t>
            </a:r>
            <a:r>
              <a:rPr lang="ja-JP" altLang="en-US" dirty="0" smtClean="0"/>
              <a:t>の </a:t>
            </a:r>
            <a:r>
              <a:rPr lang="en-US" altLang="ja-JP" dirty="0" smtClean="0"/>
              <a:t>System.Drawing.Bitmap </a:t>
            </a:r>
            <a:r>
              <a:rPr lang="ja-JP" altLang="en-US" dirty="0" smtClean="0"/>
              <a:t>クラスで扱える「デジタル画像」</a:t>
            </a:r>
            <a:endParaRPr lang="en-US" altLang="ja-JP" dirty="0" smtClean="0"/>
          </a:p>
          <a:p>
            <a:r>
              <a:rPr lang="ja-JP" altLang="en-US" dirty="0" smtClean="0"/>
              <a:t>せいぜい表示画面サイズ程度の静止画</a:t>
            </a:r>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29064" y="3337560"/>
            <a:ext cx="8286340" cy="2301240"/>
          </a:xfrm>
        </p:spPr>
        <p:txBody>
          <a:bodyPr/>
          <a:lstStyle/>
          <a:p>
            <a:pPr algn="ctr"/>
            <a:r>
              <a:rPr kumimoji="1" lang="ja-JP" altLang="en-US" dirty="0" smtClean="0"/>
              <a:t>画像表示のキホン</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問 </a:t>
            </a:r>
            <a:r>
              <a:rPr lang="en-US" altLang="ja-JP" dirty="0" smtClean="0"/>
              <a:t>– </a:t>
            </a:r>
            <a:r>
              <a:rPr lang="ja-JP" altLang="en-US" dirty="0" smtClean="0"/>
              <a:t>この実装は適切？</a:t>
            </a:r>
            <a:endParaRPr lang="ja-JP" altLang="en-US" dirty="0"/>
          </a:p>
        </p:txBody>
      </p:sp>
      <p:sp>
        <p:nvSpPr>
          <p:cNvPr id="3" name="コンテンツ プレースホルダ 2"/>
          <p:cNvSpPr>
            <a:spLocks noGrp="1"/>
          </p:cNvSpPr>
          <p:nvPr>
            <p:ph idx="1"/>
          </p:nvPr>
        </p:nvSpPr>
        <p:spPr/>
        <p:txBody>
          <a:bodyPr/>
          <a:lstStyle/>
          <a:p>
            <a:r>
              <a:rPr lang="ja-JP" altLang="en-US" dirty="0" smtClean="0"/>
              <a:t>シナリオ</a:t>
            </a:r>
            <a:endParaRPr lang="en-US" altLang="ja-JP" dirty="0" smtClean="0"/>
          </a:p>
          <a:p>
            <a:pPr lvl="1"/>
            <a:r>
              <a:rPr lang="ja-JP" altLang="en-US" dirty="0" smtClean="0"/>
              <a:t>画像ファイルを読み込み、</a:t>
            </a:r>
            <a:r>
              <a:rPr lang="en-US" altLang="ja-JP" dirty="0" smtClean="0"/>
              <a:t>PictureBox</a:t>
            </a:r>
            <a:r>
              <a:rPr lang="ja-JP" altLang="en-US" dirty="0" smtClean="0"/>
              <a:t> コントロールに表示する</a:t>
            </a:r>
            <a:endParaRPr lang="en-US" altLang="ja-JP" dirty="0" smtClean="0"/>
          </a:p>
          <a:p>
            <a:r>
              <a:rPr lang="ja-JP" altLang="en-US" dirty="0" smtClean="0"/>
              <a:t>実装例</a:t>
            </a:r>
            <a:endParaRPr lang="en-US" altLang="ja-JP" dirty="0" smtClean="0"/>
          </a:p>
          <a:p>
            <a:pPr lvl="1"/>
            <a:r>
              <a:rPr lang="en-US" altLang="ja-JP" dirty="0" smtClean="0"/>
              <a:t>Sample1 </a:t>
            </a:r>
            <a:r>
              <a:rPr lang="ja-JP" altLang="en-US" dirty="0" smtClean="0"/>
              <a:t>参照</a:t>
            </a:r>
            <a:endParaRPr lang="en-US" altLang="ja-JP"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答 </a:t>
            </a:r>
            <a:r>
              <a:rPr lang="en-US" altLang="ja-JP" dirty="0" smtClean="0"/>
              <a:t>– </a:t>
            </a:r>
            <a:r>
              <a:rPr lang="ja-JP" altLang="en-US" dirty="0" smtClean="0"/>
              <a:t>適切とは言えない</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t>問題点</a:t>
            </a:r>
            <a:endParaRPr lang="en-US" altLang="ja-JP" dirty="0" smtClean="0"/>
          </a:p>
          <a:p>
            <a:pPr lvl="1"/>
            <a:r>
              <a:rPr lang="ja-JP" altLang="en-US" dirty="0" smtClean="0"/>
              <a:t>僅かながらも、陰で無駄な処理が行われる</a:t>
            </a:r>
            <a:endParaRPr lang="en-US" altLang="ja-JP" dirty="0" smtClean="0"/>
          </a:p>
          <a:p>
            <a:pPr lvl="1"/>
            <a:r>
              <a:rPr lang="ja-JP" altLang="en-US" dirty="0" smtClean="0"/>
              <a:t>実行環境によっては、いわゆる「チラつき」が生じる</a:t>
            </a:r>
            <a:endParaRPr lang="en-US" altLang="ja-JP" dirty="0" smtClean="0"/>
          </a:p>
          <a:p>
            <a:pPr lvl="1"/>
            <a:r>
              <a:rPr lang="ja-JP" altLang="en-US" dirty="0" smtClean="0"/>
              <a:t>「描画結果を保存」等の応用で苦しむことになる</a:t>
            </a:r>
            <a:endParaRPr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問題の背景</a:t>
            </a:r>
            <a:endParaRPr lang="ja-JP" altLang="en-US" dirty="0"/>
          </a:p>
        </p:txBody>
      </p:sp>
      <p:sp>
        <p:nvSpPr>
          <p:cNvPr id="3" name="コンテンツ プレースホルダ 2"/>
          <p:cNvSpPr>
            <a:spLocks noGrp="1"/>
          </p:cNvSpPr>
          <p:nvPr>
            <p:ph idx="1"/>
          </p:nvPr>
        </p:nvSpPr>
        <p:spPr/>
        <p:txBody>
          <a:bodyPr/>
          <a:lstStyle/>
          <a:p>
            <a:r>
              <a:rPr lang="en-US" altLang="ja-JP" dirty="0" smtClean="0"/>
              <a:t>Windows </a:t>
            </a:r>
            <a:r>
              <a:rPr lang="ja-JP" altLang="en-US" dirty="0" smtClean="0"/>
              <a:t>の、ウィンドウおよびコントロールの描画手順が大元の原因</a:t>
            </a:r>
            <a:endParaRPr lang="en-US" altLang="ja-JP" dirty="0" smtClean="0"/>
          </a:p>
          <a:p>
            <a:r>
              <a:rPr lang="ja-JP" altLang="en-US" dirty="0" smtClean="0"/>
              <a:t>原則として、</a:t>
            </a:r>
            <a:r>
              <a:rPr lang="en-US" altLang="ja-JP" dirty="0" smtClean="0"/>
              <a:t>Paint </a:t>
            </a:r>
            <a:r>
              <a:rPr lang="ja-JP" altLang="en-US" dirty="0" smtClean="0"/>
              <a:t>イベントは「背景色による塗りつぶし」が行われた後に発生する</a:t>
            </a:r>
            <a:endParaRPr lang="en-US" altLang="ja-JP" dirty="0" smtClean="0"/>
          </a:p>
          <a:p>
            <a:r>
              <a:rPr lang="ja-JP" altLang="en-US" dirty="0" smtClean="0"/>
              <a:t>画面外や他のウィンドウと重なった箇所などは、描画が行われない</a:t>
            </a:r>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結果的に</a:t>
            </a:r>
            <a:r>
              <a:rPr lang="en-US" altLang="ja-JP" dirty="0" smtClean="0"/>
              <a:t>…</a:t>
            </a:r>
            <a:endParaRPr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後から「画像」によって上書きされる個所への「背景色による塗りつぶし」はまったくの無駄な処理となる</a:t>
            </a:r>
            <a:endParaRPr lang="en-US" altLang="ja-JP" dirty="0" smtClean="0"/>
          </a:p>
          <a:p>
            <a:r>
              <a:rPr lang="ja-JP" altLang="en-US" dirty="0" smtClean="0"/>
              <a:t>実行環境によっては、「背景色の塗りつぶし→画像の描画」が順に実行さる過程が「チラつき」として認識されることがある</a:t>
            </a:r>
            <a:endParaRPr lang="en-US" altLang="ja-JP" dirty="0" smtClean="0"/>
          </a:p>
          <a:p>
            <a:r>
              <a:rPr lang="ja-JP" altLang="en-US" dirty="0" smtClean="0"/>
              <a:t>画面外や他のウィンドウと重なった箇所に「表示されたはず」の領域を含む表示結果をファイル保存したりはできない</a:t>
            </a:r>
            <a:endParaRPr lang="en-US" altLang="ja-JP" dirty="0" smtClean="0"/>
          </a:p>
        </p:txBody>
      </p:sp>
    </p:spTree>
  </p:cSld>
  <p:clrMapOvr>
    <a:masterClrMapping/>
  </p:clrMapOvr>
</p:sld>
</file>

<file path=ppt/theme/theme1.xml><?xml version="1.0" encoding="utf-8"?>
<a:theme xmlns:a="http://schemas.openxmlformats.org/drawingml/2006/main" name="テクノロジー">
  <a:themeElements>
    <a:clrScheme name="テクノロジー">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テクノロジー">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テクノロジー">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3749</TotalTime>
  <Words>755</Words>
  <Application>Microsoft Office PowerPoint</Application>
  <PresentationFormat>画面に合わせる (4:3)</PresentationFormat>
  <Paragraphs>91</Paragraphs>
  <Slides>23</Slides>
  <Notes>0</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テクノロジー</vt:lpstr>
      <vt:lpstr>.NET における 画像処理＆表示のキホン</vt:lpstr>
      <vt:lpstr>はじめに</vt:lpstr>
      <vt:lpstr>対象</vt:lpstr>
      <vt:lpstr>「画像」の定義</vt:lpstr>
      <vt:lpstr>画像表示のキホン</vt:lpstr>
      <vt:lpstr>問 – この実装は適切？</vt:lpstr>
      <vt:lpstr>答 – 適切とは言えない</vt:lpstr>
      <vt:lpstr>問題の背景</vt:lpstr>
      <vt:lpstr>結果的に…</vt:lpstr>
      <vt:lpstr>さらにもう１点</vt:lpstr>
      <vt:lpstr>よりよい実装は？</vt:lpstr>
      <vt:lpstr>おまけ</vt:lpstr>
      <vt:lpstr>画像処理のキホン</vt:lpstr>
      <vt:lpstr>簡単な画像処理 – その１</vt:lpstr>
      <vt:lpstr>簡単な画像処理 – その２</vt:lpstr>
      <vt:lpstr>「ぼかし」処理の概要</vt:lpstr>
      <vt:lpstr>結果</vt:lpstr>
      <vt:lpstr>問題の背景</vt:lpstr>
      <vt:lpstr>解決策は？</vt:lpstr>
      <vt:lpstr>実装のポイント</vt:lpstr>
      <vt:lpstr>まとめ</vt:lpstr>
      <vt:lpstr>Ｑ＆Ａ</vt:lpstr>
      <vt:lpstr>ご清聴ありがとうございました</vt:lpstr>
    </vt:vector>
  </TitlesOfParts>
  <Company>hidori.jp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 における 画像処理＆表示のキホン</dc:title>
  <dc:creator>渋木宏明</dc:creator>
  <cp:lastModifiedBy>中 博俊</cp:lastModifiedBy>
  <cp:revision>568</cp:revision>
  <dcterms:created xsi:type="dcterms:W3CDTF">2008-01-21T10:31:22Z</dcterms:created>
  <dcterms:modified xsi:type="dcterms:W3CDTF">2008-06-15T09:07:13Z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