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4" r:id="rId10"/>
    <p:sldId id="275" r:id="rId11"/>
    <p:sldId id="273" r:id="rId1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26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2008/2/5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smtClean="0">
                <a:solidFill>
                  <a:schemeClr val="tx2"/>
                </a:solidFill>
                <a:ea typeface="ＭＳ Ｐゴシック" pitchFamily="50" charset="-128"/>
              </a:rPr>
              <a:t>#17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571868" y="1214422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 smtClean="0">
                <a:latin typeface="HGS行書体" pitchFamily="66" charset="-128"/>
                <a:ea typeface="HGS行書体" pitchFamily="66" charset="-128"/>
              </a:rPr>
              <a:t>中国茶</a:t>
            </a:r>
            <a:endParaRPr kumimoji="1" lang="ja-JP" altLang="en-US" sz="8000" dirty="0">
              <a:latin typeface="HGS行書体" pitchFamily="66" charset="-128"/>
              <a:ea typeface="HGS行書体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43042" y="3357562"/>
            <a:ext cx="615553" cy="27860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 smtClean="0">
                <a:latin typeface="HGS行書体" pitchFamily="66" charset="-128"/>
                <a:ea typeface="HGS行書体" pitchFamily="66" charset="-128"/>
              </a:rPr>
              <a:t>恵比寿亭遺銘</a:t>
            </a:r>
            <a:endParaRPr kumimoji="1" lang="ja-JP" altLang="en-US" sz="2800" dirty="0">
              <a:latin typeface="HGS行書体" pitchFamily="66" charset="-128"/>
              <a:ea typeface="HGS行書体" pitchFamily="66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14546" y="2786058"/>
            <a:ext cx="615553" cy="27860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800" dirty="0" err="1" smtClean="0">
                <a:latin typeface="HGS行書体" pitchFamily="66" charset="-128"/>
                <a:ea typeface="HGS行書体" pitchFamily="66" charset="-128"/>
              </a:rPr>
              <a:t>わんくま</a:t>
            </a:r>
            <a:r>
              <a:rPr lang="ja-JP" altLang="en-US" sz="2800" dirty="0" smtClean="0">
                <a:latin typeface="HGS行書体" pitchFamily="66" charset="-128"/>
                <a:ea typeface="HGS行書体" pitchFamily="66" charset="-128"/>
              </a:rPr>
              <a:t>同盟</a:t>
            </a:r>
            <a:endParaRPr kumimoji="1" lang="ja-JP" altLang="en-US" sz="2800" dirty="0">
              <a:latin typeface="HGS行書体" pitchFamily="66" charset="-128"/>
              <a:ea typeface="HGS行書体" pitchFamily="66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14876" y="857232"/>
            <a:ext cx="615553" cy="27860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 smtClean="0">
                <a:latin typeface="HGS行書体" pitchFamily="66" charset="-128"/>
                <a:ea typeface="HGS行書体" pitchFamily="66" charset="-128"/>
              </a:rPr>
              <a:t>短刻理解的</a:t>
            </a:r>
            <a:endParaRPr kumimoji="1" lang="ja-JP" altLang="en-US" sz="2800" dirty="0">
              <a:latin typeface="HGS行書体" pitchFamily="66" charset="-128"/>
              <a:ea typeface="HGS行書体" pitchFamily="66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r>
              <a:rPr kumimoji="1" lang="ja-JP" altLang="en-US" sz="8000" dirty="0" smtClean="0">
                <a:latin typeface="HGS行書体" pitchFamily="66" charset="-128"/>
                <a:ea typeface="HGS行書体" pitchFamily="66" charset="-128"/>
              </a:rPr>
              <a:t>茶器</a:t>
            </a:r>
            <a:endParaRPr kumimoji="1" lang="ja-JP" altLang="en-US" sz="8000" dirty="0">
              <a:latin typeface="HGS行書体" pitchFamily="66" charset="-128"/>
              <a:ea typeface="HGS行書体" pitchFamily="66" charset="-128"/>
            </a:endParaRPr>
          </a:p>
        </p:txBody>
      </p:sp>
      <p:pic>
        <p:nvPicPr>
          <p:cNvPr id="8" name="図 7" descr="がいわん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2571744"/>
            <a:ext cx="1524000" cy="1123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図 8" descr="ちゃふう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12" y="1142984"/>
            <a:ext cx="1524000" cy="114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図 11" descr="ちゃばん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3042" y="4357694"/>
            <a:ext cx="1524000" cy="114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図 12" descr="もんこう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0496" y="4000504"/>
            <a:ext cx="1524000" cy="1133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図 13" descr="ちゃかい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00562" y="2143116"/>
            <a:ext cx="1524000" cy="114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r>
              <a:rPr kumimoji="1" lang="ja-JP" altLang="en-US" sz="6600" dirty="0" smtClean="0">
                <a:latin typeface="HGS行書体" pitchFamily="66" charset="-128"/>
                <a:ea typeface="HGS行書体" pitchFamily="66" charset="-128"/>
              </a:rPr>
              <a:t>旨い茶のコツ</a:t>
            </a:r>
            <a:endParaRPr kumimoji="1" lang="ja-JP" altLang="en-US" sz="6600" dirty="0">
              <a:latin typeface="HGS行書体" pitchFamily="66" charset="-128"/>
              <a:ea typeface="HGS行書体" pitchFamily="66" charset="-128"/>
            </a:endParaRP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72066" y="1071546"/>
            <a:ext cx="1590644" cy="4500594"/>
          </a:xfrm>
        </p:spPr>
        <p:txBody>
          <a:bodyPr/>
          <a:lstStyle/>
          <a:p>
            <a:r>
              <a:rPr lang="ja-JP" altLang="en-US" dirty="0" smtClean="0">
                <a:latin typeface="HGS行書体" pitchFamily="66" charset="-128"/>
                <a:ea typeface="HGS行書体" pitchFamily="66" charset="-128"/>
              </a:rPr>
              <a:t>原則として熱湯</a:t>
            </a:r>
            <a:endParaRPr lang="en-US" altLang="ja-JP" dirty="0" smtClean="0">
              <a:latin typeface="HGS行書体" pitchFamily="66" charset="-128"/>
              <a:ea typeface="HGS行書体" pitchFamily="66" charset="-128"/>
            </a:endParaRPr>
          </a:p>
          <a:p>
            <a:r>
              <a:rPr lang="ja-JP" altLang="en-US" dirty="0" smtClean="0">
                <a:latin typeface="HGS行書体" pitchFamily="66" charset="-128"/>
                <a:ea typeface="HGS行書体" pitchFamily="66" charset="-128"/>
              </a:rPr>
              <a:t>茶葉をケチらないこと</a:t>
            </a:r>
            <a:endParaRPr lang="en-US" altLang="ja-JP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kumimoji="1" lang="ja-JP" altLang="en-US" dirty="0" smtClean="0">
                <a:latin typeface="HGS行書体" pitchFamily="66" charset="-128"/>
                <a:ea typeface="HGS行書体" pitchFamily="66" charset="-128"/>
              </a:rPr>
              <a:t>　　</a:t>
            </a:r>
            <a:endParaRPr kumimoji="1" lang="en-US" altLang="ja-JP" dirty="0" smtClean="0">
              <a:latin typeface="HGS行書体" pitchFamily="66" charset="-128"/>
              <a:ea typeface="HGS行書体" pitchFamily="66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14744" y="928670"/>
            <a:ext cx="861774" cy="404213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400" dirty="0" smtClean="0">
                <a:latin typeface="HGS行書体" pitchFamily="66" charset="-128"/>
                <a:ea typeface="HGS行書体" pitchFamily="66" charset="-128"/>
              </a:rPr>
              <a:t>保存時の留意点</a:t>
            </a:r>
            <a:endParaRPr kumimoji="1" lang="ja-JP" altLang="en-US" sz="4400" dirty="0">
              <a:latin typeface="HGS行書体" pitchFamily="66" charset="-128"/>
              <a:ea typeface="HGS行書体" pitchFamily="66" charset="-128"/>
            </a:endParaRPr>
          </a:p>
        </p:txBody>
      </p:sp>
      <p:sp>
        <p:nvSpPr>
          <p:cNvPr id="10" name="縦書きテキスト プレースホルダ 2"/>
          <p:cNvSpPr txBox="1">
            <a:spLocks/>
          </p:cNvSpPr>
          <p:nvPr/>
        </p:nvSpPr>
        <p:spPr bwMode="auto">
          <a:xfrm>
            <a:off x="2000232" y="1071546"/>
            <a:ext cx="1590644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3200" kern="0" dirty="0" smtClean="0">
                <a:latin typeface="HGS行書体" pitchFamily="66" charset="-128"/>
                <a:ea typeface="HGS行書体" pitchFamily="66" charset="-128"/>
              </a:rPr>
              <a:t>光を避けよ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S行書体" pitchFamily="66" charset="-128"/>
              <a:ea typeface="HGS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3200" kern="0" dirty="0" smtClean="0">
                <a:latin typeface="HGS行書体" pitchFamily="66" charset="-128"/>
                <a:ea typeface="HGS行書体" pitchFamily="66" charset="-128"/>
              </a:rPr>
              <a:t>熱を避けよ</a:t>
            </a:r>
            <a:endParaRPr lang="en-US" altLang="ja-JP" sz="3200" kern="0" dirty="0" smtClean="0">
              <a:latin typeface="HGS行書体" pitchFamily="66" charset="-128"/>
              <a:ea typeface="HGS行書体" pitchFamily="66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S行書体" pitchFamily="66" charset="-128"/>
                <a:ea typeface="HGS行書体" pitchFamily="66" charset="-128"/>
                <a:cs typeface="+mn-cs"/>
              </a:rPr>
              <a:t>臭いを避けよ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S行書体" pitchFamily="66" charset="-128"/>
              <a:ea typeface="HGS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S行書体" pitchFamily="66" charset="-128"/>
                <a:ea typeface="HGS行書体" pitchFamily="66" charset="-128"/>
                <a:cs typeface="+mn-cs"/>
              </a:rPr>
              <a:t>　　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S行書体" pitchFamily="66" charset="-128"/>
              <a:ea typeface="HGS行書体" pitchFamily="66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r>
              <a:rPr kumimoji="1" lang="ja-JP" altLang="en-US" sz="3600" dirty="0" smtClean="0">
                <a:latin typeface="HGS行書体" pitchFamily="66" charset="-128"/>
                <a:ea typeface="HGS行書体" pitchFamily="66" charset="-128"/>
              </a:rPr>
              <a:t>中国茶の六</a:t>
            </a:r>
            <a:r>
              <a:rPr kumimoji="1" lang="en-US" altLang="ja-JP" sz="3600" dirty="0" smtClean="0">
                <a:latin typeface="HGS行書体" pitchFamily="66" charset="-128"/>
                <a:ea typeface="HGS行書体" pitchFamily="66" charset="-128"/>
              </a:rPr>
              <a:t>(+</a:t>
            </a:r>
            <a:r>
              <a:rPr kumimoji="1" lang="ja-JP" altLang="en-US" sz="3600" dirty="0" smtClean="0">
                <a:latin typeface="HGS行書体" pitchFamily="66" charset="-128"/>
                <a:ea typeface="HGS行書体" pitchFamily="66" charset="-128"/>
              </a:rPr>
              <a:t>一</a:t>
            </a:r>
            <a:r>
              <a:rPr kumimoji="1" lang="en-US" altLang="ja-JP" sz="3600" dirty="0" smtClean="0">
                <a:latin typeface="HGS行書体" pitchFamily="66" charset="-128"/>
                <a:ea typeface="HGS行書体" pitchFamily="66" charset="-128"/>
              </a:rPr>
              <a:t>)</a:t>
            </a:r>
            <a:r>
              <a:rPr kumimoji="1" lang="ja-JP" altLang="en-US" sz="3600" dirty="0" smtClean="0">
                <a:latin typeface="HGS行書体" pitchFamily="66" charset="-128"/>
                <a:ea typeface="HGS行書体" pitchFamily="66" charset="-128"/>
              </a:rPr>
              <a:t>大分類</a:t>
            </a:r>
            <a:endParaRPr kumimoji="1" lang="ja-JP" altLang="en-US" sz="3600" dirty="0">
              <a:latin typeface="HGS行書体" pitchFamily="66" charset="-128"/>
              <a:ea typeface="HGS行書体" pitchFamily="66" charset="-128"/>
            </a:endParaRP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42910" y="1071546"/>
            <a:ext cx="6019800" cy="1857388"/>
          </a:xfrm>
        </p:spPr>
        <p:txBody>
          <a:bodyPr/>
          <a:lstStyle/>
          <a:p>
            <a:r>
              <a:rPr kumimoji="1" lang="ja-JP" altLang="en-US" sz="4400" dirty="0" smtClean="0">
                <a:latin typeface="HGS行書体" pitchFamily="66" charset="-128"/>
                <a:ea typeface="HGS行書体" pitchFamily="66" charset="-128"/>
              </a:rPr>
              <a:t>緑茶</a:t>
            </a:r>
            <a:endParaRPr kumimoji="1" lang="en-US" altLang="ja-JP" sz="4400" dirty="0" smtClean="0">
              <a:latin typeface="HGS行書体" pitchFamily="66" charset="-128"/>
              <a:ea typeface="HGS行書体" pitchFamily="66" charset="-128"/>
            </a:endParaRPr>
          </a:p>
          <a:p>
            <a:r>
              <a:rPr lang="ja-JP" altLang="en-US" sz="4400" dirty="0" smtClean="0">
                <a:latin typeface="HGS行書体" pitchFamily="66" charset="-128"/>
                <a:ea typeface="HGS行書体" pitchFamily="66" charset="-128"/>
              </a:rPr>
              <a:t>白茶</a:t>
            </a:r>
            <a:endParaRPr lang="en-US" altLang="ja-JP" sz="4400" dirty="0" smtClean="0">
              <a:latin typeface="HGS行書体" pitchFamily="66" charset="-128"/>
              <a:ea typeface="HGS行書体" pitchFamily="66" charset="-128"/>
            </a:endParaRPr>
          </a:p>
          <a:p>
            <a:r>
              <a:rPr kumimoji="1" lang="ja-JP" altLang="en-US" sz="4400" dirty="0" smtClean="0">
                <a:latin typeface="HGS行書体" pitchFamily="66" charset="-128"/>
                <a:ea typeface="HGS行書体" pitchFamily="66" charset="-128"/>
              </a:rPr>
              <a:t>黄茶</a:t>
            </a:r>
            <a:endParaRPr kumimoji="1" lang="en-US" altLang="ja-JP" sz="4400" dirty="0" smtClean="0">
              <a:latin typeface="HGS行書体" pitchFamily="66" charset="-128"/>
              <a:ea typeface="HGS行書体" pitchFamily="66" charset="-128"/>
            </a:endParaRPr>
          </a:p>
          <a:p>
            <a:r>
              <a:rPr lang="ja-JP" altLang="en-US" sz="4400" dirty="0" smtClean="0">
                <a:latin typeface="HGS行書体" pitchFamily="66" charset="-128"/>
                <a:ea typeface="HGS行書体" pitchFamily="66" charset="-128"/>
              </a:rPr>
              <a:t>青茶</a:t>
            </a:r>
            <a:endParaRPr lang="en-US" altLang="ja-JP" sz="4400" dirty="0" smtClean="0">
              <a:latin typeface="HGS行書体" pitchFamily="66" charset="-128"/>
              <a:ea typeface="HGS行書体" pitchFamily="66" charset="-128"/>
            </a:endParaRPr>
          </a:p>
          <a:p>
            <a:r>
              <a:rPr kumimoji="1" lang="ja-JP" altLang="en-US" sz="4400" dirty="0" smtClean="0">
                <a:latin typeface="HGS行書体" pitchFamily="66" charset="-128"/>
                <a:ea typeface="HGS行書体" pitchFamily="66" charset="-128"/>
              </a:rPr>
              <a:t>紅茶</a:t>
            </a:r>
            <a:endParaRPr kumimoji="1" lang="en-US" altLang="ja-JP" sz="4400" dirty="0" smtClean="0">
              <a:latin typeface="HGS行書体" pitchFamily="66" charset="-128"/>
              <a:ea typeface="HGS行書体" pitchFamily="66" charset="-128"/>
            </a:endParaRPr>
          </a:p>
          <a:p>
            <a:r>
              <a:rPr lang="ja-JP" altLang="en-US" sz="4400" dirty="0" smtClean="0">
                <a:latin typeface="HGS行書体" pitchFamily="66" charset="-128"/>
                <a:ea typeface="HGS行書体" pitchFamily="66" charset="-128"/>
              </a:rPr>
              <a:t>黒茶</a:t>
            </a:r>
            <a:endParaRPr lang="en-US" altLang="ja-JP" sz="4400" dirty="0" smtClean="0">
              <a:latin typeface="HGS行書体" pitchFamily="66" charset="-128"/>
              <a:ea typeface="HGS行書体" pitchFamily="66" charset="-128"/>
            </a:endParaRPr>
          </a:p>
          <a:p>
            <a:r>
              <a:rPr kumimoji="1" lang="ja-JP" altLang="en-US" sz="4400" dirty="0" smtClean="0">
                <a:latin typeface="HGS行書体" pitchFamily="66" charset="-128"/>
                <a:ea typeface="HGS行書体" pitchFamily="66" charset="-128"/>
              </a:rPr>
              <a:t>花茶</a:t>
            </a:r>
            <a:endParaRPr kumimoji="1" lang="ja-JP" altLang="en-US" sz="4400" dirty="0">
              <a:latin typeface="HGS行書体" pitchFamily="66" charset="-128"/>
              <a:ea typeface="HGS行書体" pitchFamily="66" charset="-128"/>
            </a:endParaRPr>
          </a:p>
        </p:txBody>
      </p:sp>
      <p:sp>
        <p:nvSpPr>
          <p:cNvPr id="5" name="縦書きテキスト プレースホルダ 2"/>
          <p:cNvSpPr txBox="1">
            <a:spLocks/>
          </p:cNvSpPr>
          <p:nvPr/>
        </p:nvSpPr>
        <p:spPr bwMode="auto">
          <a:xfrm>
            <a:off x="714348" y="2928934"/>
            <a:ext cx="601980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S行書体" pitchFamily="66" charset="-128"/>
                <a:ea typeface="HGS行書体" pitchFamily="66" charset="-128"/>
                <a:cs typeface="+mn-cs"/>
              </a:rPr>
              <a:t>無醗酵</a:t>
            </a:r>
            <a:endParaRPr kumimoji="1" lang="en-US" altLang="ja-JP" sz="4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S行書体" pitchFamily="66" charset="-128"/>
              <a:ea typeface="HGS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4400" kern="0" dirty="0" smtClean="0">
                <a:latin typeface="HGS行書体" pitchFamily="66" charset="-128"/>
                <a:ea typeface="HGS行書体" pitchFamily="66" charset="-128"/>
              </a:rPr>
              <a:t>微醗酵</a:t>
            </a:r>
            <a:endParaRPr kumimoji="1" lang="en-US" altLang="ja-JP" sz="4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S行書体" pitchFamily="66" charset="-128"/>
              <a:ea typeface="HGS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S行書体" pitchFamily="66" charset="-128"/>
                <a:ea typeface="HGS行書体" pitchFamily="66" charset="-128"/>
                <a:cs typeface="+mn-cs"/>
              </a:rPr>
              <a:t>弱</a:t>
            </a:r>
            <a:r>
              <a:rPr lang="ja-JP" altLang="en-US" sz="4400" kern="0" dirty="0" smtClean="0">
                <a:latin typeface="HGS行書体" pitchFamily="66" charset="-128"/>
                <a:ea typeface="HGS行書体" pitchFamily="66" charset="-128"/>
              </a:rPr>
              <a:t>後醗酵</a:t>
            </a:r>
            <a:endParaRPr kumimoji="1" lang="en-US" altLang="ja-JP" sz="4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S行書体" pitchFamily="66" charset="-128"/>
              <a:ea typeface="HGS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4400" kern="0" dirty="0" smtClean="0">
                <a:latin typeface="HGS行書体" pitchFamily="66" charset="-128"/>
                <a:ea typeface="HGS行書体" pitchFamily="66" charset="-128"/>
              </a:rPr>
              <a:t>半発酵</a:t>
            </a:r>
            <a:endParaRPr kumimoji="1" lang="en-US" altLang="ja-JP" sz="4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S行書体" pitchFamily="66" charset="-128"/>
              <a:ea typeface="HGS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4400" kern="0" dirty="0" smtClean="0">
                <a:latin typeface="HGS行書体" pitchFamily="66" charset="-128"/>
                <a:ea typeface="HGS行書体" pitchFamily="66" charset="-128"/>
              </a:rPr>
              <a:t>完全発酵</a:t>
            </a:r>
            <a:endParaRPr kumimoji="1" lang="en-US" altLang="ja-JP" sz="4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S行書体" pitchFamily="66" charset="-128"/>
              <a:ea typeface="HGS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S行書体" pitchFamily="66" charset="-128"/>
                <a:ea typeface="HGS行書体" pitchFamily="66" charset="-128"/>
                <a:cs typeface="+mn-cs"/>
              </a:rPr>
              <a:t>後醗酵</a:t>
            </a:r>
            <a:endParaRPr kumimoji="1" lang="en-US" altLang="ja-JP" sz="4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S行書体" pitchFamily="66" charset="-128"/>
              <a:ea typeface="HGS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4400" kern="0" dirty="0" smtClean="0">
                <a:latin typeface="HGS行書体" pitchFamily="66" charset="-128"/>
                <a:ea typeface="HGS行書体" pitchFamily="66" charset="-128"/>
              </a:rPr>
              <a:t>着香緑茶</a:t>
            </a:r>
            <a:endParaRPr kumimoji="1" lang="ja-JP" altLang="en-US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S行書体" pitchFamily="66" charset="-128"/>
              <a:ea typeface="HGS行書体" pitchFamily="66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r>
              <a:rPr kumimoji="1" lang="ja-JP" altLang="en-US" sz="8000" dirty="0" smtClean="0">
                <a:latin typeface="HGS行書体" pitchFamily="66" charset="-128"/>
                <a:ea typeface="HGS行書体" pitchFamily="66" charset="-128"/>
              </a:rPr>
              <a:t>緑茶</a:t>
            </a:r>
            <a:endParaRPr kumimoji="1" lang="ja-JP" altLang="en-US" sz="8000" dirty="0">
              <a:latin typeface="HGS行書体" pitchFamily="66" charset="-128"/>
              <a:ea typeface="HGS行書体" pitchFamily="66" charset="-128"/>
            </a:endParaRP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429124" y="1071546"/>
            <a:ext cx="2233586" cy="4500594"/>
          </a:xfrm>
        </p:spPr>
        <p:txBody>
          <a:bodyPr/>
          <a:lstStyle/>
          <a:p>
            <a:r>
              <a:rPr lang="ja-JP" altLang="en-US" dirty="0" smtClean="0">
                <a:latin typeface="HGS行書体" pitchFamily="66" charset="-128"/>
                <a:ea typeface="HGS行書体" pitchFamily="66" charset="-128"/>
              </a:rPr>
              <a:t>全生産量の六割以上</a:t>
            </a:r>
            <a:endParaRPr lang="en-US" altLang="ja-JP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lang="ja-JP" altLang="en-US" dirty="0" smtClean="0">
                <a:latin typeface="HGS行書体" pitchFamily="66" charset="-128"/>
                <a:ea typeface="HGS行書体" pitchFamily="66" charset="-128"/>
              </a:rPr>
              <a:t>　　龍井</a:t>
            </a:r>
            <a:endParaRPr lang="en-US" altLang="ja-JP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kumimoji="1" lang="ja-JP" altLang="en-US" dirty="0" smtClean="0">
                <a:latin typeface="HGS行書体" pitchFamily="66" charset="-128"/>
                <a:ea typeface="HGS行書体" pitchFamily="66" charset="-128"/>
              </a:rPr>
              <a:t>　　碧螺春</a:t>
            </a:r>
            <a:endParaRPr kumimoji="1" lang="en-US" altLang="ja-JP" dirty="0" smtClean="0">
              <a:latin typeface="HGS行書体" pitchFamily="66" charset="-128"/>
              <a:ea typeface="HGS行書体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42976" y="1500174"/>
            <a:ext cx="31213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中国茶のほとんどは炒り茶。</a:t>
            </a:r>
            <a:endParaRPr kumimoji="1" lang="en-US" altLang="ja-JP" dirty="0" smtClean="0"/>
          </a:p>
          <a:p>
            <a:r>
              <a:rPr lang="ja-JP" altLang="en-US" dirty="0" smtClean="0"/>
              <a:t>日本茶のほとんどは蒸し茶。</a:t>
            </a:r>
            <a:endParaRPr lang="en-US" altLang="ja-JP" dirty="0" smtClean="0"/>
          </a:p>
          <a:p>
            <a:r>
              <a:rPr kumimoji="1" lang="ja-JP" altLang="en-US" dirty="0" smtClean="0"/>
              <a:t>日本茶よりもカラッとしてます。</a:t>
            </a:r>
            <a:endParaRPr kumimoji="1" lang="ja-JP" altLang="en-US" dirty="0"/>
          </a:p>
        </p:txBody>
      </p:sp>
      <p:pic>
        <p:nvPicPr>
          <p:cNvPr id="5" name="図 4" descr="ろんじん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3500438"/>
            <a:ext cx="2880360" cy="2156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図 6" descr="ぴるちゅん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2786058"/>
            <a:ext cx="2506980" cy="18973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r>
              <a:rPr lang="ja-JP" altLang="en-US" sz="8000" dirty="0" smtClean="0">
                <a:latin typeface="HGS行書体" pitchFamily="66" charset="-128"/>
                <a:ea typeface="HGS行書体" pitchFamily="66" charset="-128"/>
              </a:rPr>
              <a:t>白</a:t>
            </a:r>
            <a:r>
              <a:rPr kumimoji="1" lang="ja-JP" altLang="en-US" sz="8000" dirty="0" smtClean="0">
                <a:latin typeface="HGS行書体" pitchFamily="66" charset="-128"/>
                <a:ea typeface="HGS行書体" pitchFamily="66" charset="-128"/>
              </a:rPr>
              <a:t>茶</a:t>
            </a:r>
            <a:endParaRPr kumimoji="1" lang="ja-JP" altLang="en-US" sz="8000" dirty="0">
              <a:latin typeface="HGS行書体" pitchFamily="66" charset="-128"/>
              <a:ea typeface="HGS行書体" pitchFamily="66" charset="-128"/>
            </a:endParaRP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429124" y="1071546"/>
            <a:ext cx="2233586" cy="4500594"/>
          </a:xfrm>
        </p:spPr>
        <p:txBody>
          <a:bodyPr/>
          <a:lstStyle/>
          <a:p>
            <a:r>
              <a:rPr lang="ja-JP" altLang="en-US" dirty="0" smtClean="0">
                <a:latin typeface="HGS行書体" pitchFamily="66" charset="-128"/>
                <a:ea typeface="HGS行書体" pitchFamily="66" charset="-128"/>
              </a:rPr>
              <a:t>わずかに醗酵の後加熱</a:t>
            </a:r>
            <a:endParaRPr lang="en-US" altLang="ja-JP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lang="ja-JP" altLang="en-US" dirty="0" smtClean="0">
                <a:latin typeface="HGS行書体" pitchFamily="66" charset="-128"/>
                <a:ea typeface="HGS行書体" pitchFamily="66" charset="-128"/>
              </a:rPr>
              <a:t>　　</a:t>
            </a: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白毫銀針</a:t>
            </a:r>
            <a:endParaRPr lang="en-US" altLang="ja-JP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kumimoji="1" lang="ja-JP" altLang="en-US" dirty="0" smtClean="0">
                <a:latin typeface="HGS行書体" pitchFamily="66" charset="-128"/>
                <a:ea typeface="HGS行書体" pitchFamily="66" charset="-128"/>
              </a:rPr>
              <a:t>　　白牡丹</a:t>
            </a:r>
            <a:endParaRPr kumimoji="1" lang="en-US" altLang="ja-JP" dirty="0" smtClean="0">
              <a:latin typeface="HGS行書体" pitchFamily="66" charset="-128"/>
              <a:ea typeface="HGS行書体" pitchFamily="66" charset="-128"/>
            </a:endParaRPr>
          </a:p>
        </p:txBody>
      </p:sp>
      <p:cxnSp>
        <p:nvCxnSpPr>
          <p:cNvPr id="5" name="直線矢印コネクタ 4"/>
          <p:cNvCxnSpPr>
            <a:stCxn id="8" idx="3"/>
          </p:cNvCxnSpPr>
          <p:nvPr/>
        </p:nvCxnSpPr>
        <p:spPr>
          <a:xfrm>
            <a:off x="3559928" y="1609026"/>
            <a:ext cx="1369262" cy="124847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214414" y="1285860"/>
            <a:ext cx="2345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火照りを抑える夏の茶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淡ぁい紅茶みたいな</a:t>
            </a:r>
            <a:endParaRPr kumimoji="1" lang="ja-JP" altLang="en-US" dirty="0"/>
          </a:p>
        </p:txBody>
      </p:sp>
      <p:pic>
        <p:nvPicPr>
          <p:cNvPr id="6" name="図 5" descr="はくごうぎんしん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857496"/>
            <a:ext cx="3857652" cy="2696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r>
              <a:rPr lang="ja-JP" altLang="en-US" sz="8000" dirty="0" smtClean="0">
                <a:latin typeface="HGS行書体" pitchFamily="66" charset="-128"/>
                <a:ea typeface="HGS行書体" pitchFamily="66" charset="-128"/>
              </a:rPr>
              <a:t>黄</a:t>
            </a:r>
            <a:r>
              <a:rPr kumimoji="1" lang="ja-JP" altLang="en-US" sz="8000" dirty="0" smtClean="0">
                <a:latin typeface="HGS行書体" pitchFamily="66" charset="-128"/>
                <a:ea typeface="HGS行書体" pitchFamily="66" charset="-128"/>
              </a:rPr>
              <a:t>茶</a:t>
            </a:r>
            <a:endParaRPr kumimoji="1" lang="ja-JP" altLang="en-US" sz="8000" dirty="0">
              <a:latin typeface="HGS行書体" pitchFamily="66" charset="-128"/>
              <a:ea typeface="HGS行書体" pitchFamily="66" charset="-128"/>
            </a:endParaRP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429124" y="1071546"/>
            <a:ext cx="2233586" cy="4500594"/>
          </a:xfrm>
        </p:spPr>
        <p:txBody>
          <a:bodyPr/>
          <a:lstStyle/>
          <a:p>
            <a:r>
              <a:rPr lang="ja-JP" altLang="en-US" dirty="0" smtClean="0">
                <a:latin typeface="HGS行書体" pitchFamily="66" charset="-128"/>
                <a:ea typeface="HGS行書体" pitchFamily="66" charset="-128"/>
              </a:rPr>
              <a:t>菌によりわずかに醗酵</a:t>
            </a:r>
            <a:endParaRPr lang="en-US" altLang="ja-JP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lang="ja-JP" altLang="en-US" dirty="0" smtClean="0">
                <a:latin typeface="HGS行書体" pitchFamily="66" charset="-128"/>
                <a:ea typeface="HGS行書体" pitchFamily="66" charset="-128"/>
              </a:rPr>
              <a:t>　　</a:t>
            </a: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君山銀針</a:t>
            </a:r>
            <a:endParaRPr lang="en-US" altLang="ja-JP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kumimoji="1" lang="ja-JP" altLang="en-US" dirty="0" smtClean="0">
                <a:latin typeface="HGS行書体" pitchFamily="66" charset="-128"/>
                <a:ea typeface="HGS行書体" pitchFamily="66" charset="-128"/>
              </a:rPr>
              <a:t>　　</a:t>
            </a: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霍山黄芽</a:t>
            </a:r>
            <a:endParaRPr kumimoji="1" lang="en-US" altLang="ja-JP" dirty="0" smtClean="0">
              <a:latin typeface="HGS行書体" pitchFamily="66" charset="-128"/>
              <a:ea typeface="HGS行書体" pitchFamily="66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28728" y="1071546"/>
            <a:ext cx="24320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ぶっちゃ</a:t>
            </a:r>
            <a:r>
              <a:rPr lang="ja-JP" altLang="en-US" dirty="0" err="1" smtClean="0"/>
              <a:t>け</a:t>
            </a:r>
            <a:endParaRPr lang="en-US" altLang="ja-JP" dirty="0" smtClean="0"/>
          </a:p>
          <a:p>
            <a:r>
              <a:rPr kumimoji="1" lang="ja-JP" altLang="en-US" dirty="0" smtClean="0"/>
              <a:t>「塩気のないお吸い物」</a:t>
            </a:r>
            <a:endParaRPr kumimoji="1" lang="en-US" altLang="ja-JP" dirty="0" smtClean="0"/>
          </a:p>
          <a:p>
            <a:r>
              <a:rPr lang="ja-JP" altLang="en-US" dirty="0" smtClean="0"/>
              <a:t>の味</a:t>
            </a:r>
            <a:r>
              <a:rPr lang="en-US" altLang="ja-JP" dirty="0" smtClean="0"/>
              <a:t>(</a:t>
            </a:r>
            <a:r>
              <a:rPr lang="ja-JP" altLang="en-US" dirty="0" smtClean="0"/>
              <a:t>本当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pic>
        <p:nvPicPr>
          <p:cNvPr id="5" name="図 4" descr="くんざんぎんしん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3786190"/>
            <a:ext cx="2788920" cy="18973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図 5" descr="かくざんこうが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2357430"/>
            <a:ext cx="2735580" cy="1889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r>
              <a:rPr lang="ja-JP" altLang="en-US" sz="8000" dirty="0" smtClean="0">
                <a:latin typeface="HGS行書体" pitchFamily="66" charset="-128"/>
                <a:ea typeface="HGS行書体" pitchFamily="66" charset="-128"/>
              </a:rPr>
              <a:t>青</a:t>
            </a:r>
            <a:r>
              <a:rPr kumimoji="1" lang="ja-JP" altLang="en-US" sz="8000" dirty="0" smtClean="0">
                <a:latin typeface="HGS行書体" pitchFamily="66" charset="-128"/>
                <a:ea typeface="HGS行書体" pitchFamily="66" charset="-128"/>
              </a:rPr>
              <a:t>茶</a:t>
            </a:r>
            <a:endParaRPr kumimoji="1" lang="ja-JP" altLang="en-US" sz="8000" dirty="0">
              <a:latin typeface="HGS行書体" pitchFamily="66" charset="-128"/>
              <a:ea typeface="HGS行書体" pitchFamily="66" charset="-128"/>
            </a:endParaRP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928926" y="1071546"/>
            <a:ext cx="3733784" cy="4500594"/>
          </a:xfrm>
        </p:spPr>
        <p:txBody>
          <a:bodyPr/>
          <a:lstStyle/>
          <a:p>
            <a:r>
              <a:rPr lang="ja-JP" altLang="en-US" dirty="0" smtClean="0">
                <a:latin typeface="HGS行書体" pitchFamily="66" charset="-128"/>
                <a:ea typeface="HGS行書体" pitchFamily="66" charset="-128"/>
              </a:rPr>
              <a:t>いわゆる烏龍茶</a:t>
            </a:r>
            <a:endParaRPr lang="en-US" altLang="ja-JP" dirty="0" smtClean="0">
              <a:latin typeface="HGS行書体" pitchFamily="66" charset="-128"/>
              <a:ea typeface="HGS行書体" pitchFamily="66" charset="-128"/>
            </a:endParaRPr>
          </a:p>
          <a:p>
            <a:r>
              <a:rPr lang="ja-JP" altLang="en-US" dirty="0" smtClean="0">
                <a:latin typeface="HGS行書体" pitchFamily="66" charset="-128"/>
                <a:ea typeface="HGS行書体" pitchFamily="66" charset="-128"/>
              </a:rPr>
              <a:t>発酵度合一割～七割</a:t>
            </a:r>
            <a:endParaRPr lang="en-US" altLang="ja-JP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lang="ja-JP" altLang="en-US" dirty="0" smtClean="0">
                <a:latin typeface="HGS行書体" pitchFamily="66" charset="-128"/>
                <a:ea typeface="HGS行書体" pitchFamily="66" charset="-128"/>
              </a:rPr>
              <a:t>　　文山包種</a:t>
            </a:r>
            <a:endParaRPr lang="en-US" altLang="ja-JP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　　</a:t>
            </a: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鉄</a:t>
            </a: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観音</a:t>
            </a:r>
            <a:endParaRPr lang="en-US" altLang="ja-JP" b="1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　　水仙</a:t>
            </a:r>
            <a:endParaRPr lang="en-US" altLang="ja-JP" b="1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　　凍頂</a:t>
            </a:r>
            <a:endParaRPr lang="en-US" altLang="ja-JP" b="1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　　東方美人</a:t>
            </a:r>
            <a:endParaRPr lang="en-US" altLang="ja-JP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kumimoji="1" lang="ja-JP" altLang="en-US" dirty="0" smtClean="0">
                <a:latin typeface="HGS行書体" pitchFamily="66" charset="-128"/>
                <a:ea typeface="HGS行書体" pitchFamily="66" charset="-128"/>
              </a:rPr>
              <a:t>　　</a:t>
            </a:r>
            <a:endParaRPr kumimoji="1" lang="en-US" altLang="ja-JP" dirty="0" smtClean="0">
              <a:latin typeface="HGS行書体" pitchFamily="66" charset="-128"/>
              <a:ea typeface="HGS行書体" pitchFamily="66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43042" y="714356"/>
            <a:ext cx="2258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バリエーション豊富♪</a:t>
            </a:r>
            <a:endParaRPr kumimoji="1" lang="en-US" altLang="ja-JP" dirty="0" smtClean="0"/>
          </a:p>
        </p:txBody>
      </p:sp>
      <p:cxnSp>
        <p:nvCxnSpPr>
          <p:cNvPr id="6" name="直線矢印コネクタ 5"/>
          <p:cNvCxnSpPr/>
          <p:nvPr/>
        </p:nvCxnSpPr>
        <p:spPr>
          <a:xfrm rot="16200000" flipH="1">
            <a:off x="2178827" y="1678769"/>
            <a:ext cx="500066" cy="42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4143372" y="1500174"/>
            <a:ext cx="928694" cy="42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357290" y="1214422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ほとんど紅茶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357554" y="1071546"/>
            <a:ext cx="125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かなり</a:t>
            </a:r>
            <a:r>
              <a:rPr kumimoji="1" lang="ja-JP" altLang="en-US" dirty="0" smtClean="0"/>
              <a:t>緑茶</a:t>
            </a:r>
            <a:endParaRPr kumimoji="1" lang="ja-JP" altLang="en-US" dirty="0"/>
          </a:p>
        </p:txBody>
      </p:sp>
      <p:pic>
        <p:nvPicPr>
          <p:cNvPr id="9" name="図 8" descr="ぶんさんほうしゅ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1088" y="3571877"/>
            <a:ext cx="2664663" cy="2000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図 10" descr="とうほうびじん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3643314"/>
            <a:ext cx="2571768" cy="19254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r>
              <a:rPr kumimoji="1" lang="ja-JP" altLang="en-US" sz="8000" dirty="0" smtClean="0">
                <a:latin typeface="HGS行書体" pitchFamily="66" charset="-128"/>
                <a:ea typeface="HGS行書体" pitchFamily="66" charset="-128"/>
              </a:rPr>
              <a:t>紅茶</a:t>
            </a:r>
            <a:endParaRPr kumimoji="1" lang="ja-JP" altLang="en-US" sz="8000" dirty="0">
              <a:latin typeface="HGS行書体" pitchFamily="66" charset="-128"/>
              <a:ea typeface="HGS行書体" pitchFamily="66" charset="-128"/>
            </a:endParaRP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928926" y="1071546"/>
            <a:ext cx="3733784" cy="4500594"/>
          </a:xfrm>
        </p:spPr>
        <p:txBody>
          <a:bodyPr/>
          <a:lstStyle/>
          <a:p>
            <a:r>
              <a:rPr lang="ja-JP" altLang="en-US" dirty="0" smtClean="0">
                <a:latin typeface="HGS行書体" pitchFamily="66" charset="-128"/>
                <a:ea typeface="HGS行書体" pitchFamily="66" charset="-128"/>
              </a:rPr>
              <a:t>完全発酵</a:t>
            </a:r>
            <a:endParaRPr lang="en-US" altLang="ja-JP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lang="ja-JP" altLang="en-US" dirty="0" smtClean="0">
                <a:latin typeface="HGS行書体" pitchFamily="66" charset="-128"/>
                <a:ea typeface="HGS行書体" pitchFamily="66" charset="-128"/>
              </a:rPr>
              <a:t>　　</a:t>
            </a: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祁門</a:t>
            </a:r>
            <a:endParaRPr lang="en-US" altLang="ja-JP" b="1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　　　　</a:t>
            </a:r>
            <a:r>
              <a:rPr lang="en-US" altLang="ja-JP" b="1" dirty="0" smtClean="0">
                <a:latin typeface="HGS行書体" pitchFamily="66" charset="-128"/>
                <a:ea typeface="HGS行書体" pitchFamily="66" charset="-128"/>
              </a:rPr>
              <a:t>(</a:t>
            </a: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キーマン</a:t>
            </a:r>
            <a:r>
              <a:rPr lang="en-US" altLang="ja-JP" b="1" dirty="0" smtClean="0">
                <a:latin typeface="HGS行書体" pitchFamily="66" charset="-128"/>
                <a:ea typeface="HGS行書体" pitchFamily="66" charset="-128"/>
              </a:rPr>
              <a:t>)</a:t>
            </a:r>
            <a:endParaRPr lang="en-US" altLang="ja-JP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　　正山小種</a:t>
            </a:r>
            <a:endParaRPr lang="en-US" altLang="ja-JP" b="1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　　　　</a:t>
            </a:r>
            <a:r>
              <a:rPr lang="en-US" altLang="ja-JP" b="1" dirty="0" smtClean="0">
                <a:latin typeface="HGS行書体" pitchFamily="66" charset="-128"/>
                <a:ea typeface="HGS行書体" pitchFamily="66" charset="-128"/>
              </a:rPr>
              <a:t>(</a:t>
            </a: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ラプサン</a:t>
            </a:r>
            <a:endParaRPr lang="en-US" altLang="ja-JP" b="1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　　　　　スーチョン</a:t>
            </a:r>
            <a:r>
              <a:rPr lang="en-US" altLang="ja-JP" b="1" dirty="0" smtClean="0">
                <a:latin typeface="HGS行書体" pitchFamily="66" charset="-128"/>
                <a:ea typeface="HGS行書体" pitchFamily="66" charset="-128"/>
              </a:rPr>
              <a:t>)</a:t>
            </a:r>
          </a:p>
          <a:p>
            <a:pPr>
              <a:buNone/>
            </a:pP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　　</a:t>
            </a:r>
            <a:endParaRPr lang="en-US" altLang="ja-JP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kumimoji="1" lang="ja-JP" altLang="en-US" dirty="0" smtClean="0">
                <a:latin typeface="HGS行書体" pitchFamily="66" charset="-128"/>
                <a:ea typeface="HGS行書体" pitchFamily="66" charset="-128"/>
              </a:rPr>
              <a:t>　　</a:t>
            </a:r>
            <a:endParaRPr kumimoji="1" lang="en-US" altLang="ja-JP" dirty="0" smtClean="0">
              <a:latin typeface="HGS行書体" pitchFamily="66" charset="-128"/>
              <a:ea typeface="HGS行書体" pitchFamily="66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1142984"/>
            <a:ext cx="24176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ダージリンは中国種を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インドに植えたもの。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アッサムはインド原種。</a:t>
            </a:r>
            <a:endParaRPr kumimoji="1" lang="ja-JP" altLang="en-US" dirty="0"/>
          </a:p>
        </p:txBody>
      </p:sp>
      <p:pic>
        <p:nvPicPr>
          <p:cNvPr id="5" name="図 4" descr="きーまん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143116"/>
            <a:ext cx="2453640" cy="1752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図 5" descr="らぷさん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3857628"/>
            <a:ext cx="2400300" cy="17221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r>
              <a:rPr kumimoji="1" lang="ja-JP" altLang="en-US" sz="8000" dirty="0" smtClean="0">
                <a:latin typeface="HGS行書体" pitchFamily="66" charset="-128"/>
                <a:ea typeface="HGS行書体" pitchFamily="66" charset="-128"/>
              </a:rPr>
              <a:t>黒茶</a:t>
            </a:r>
            <a:endParaRPr kumimoji="1" lang="ja-JP" altLang="en-US" sz="8000" dirty="0">
              <a:latin typeface="HGS行書体" pitchFamily="66" charset="-128"/>
              <a:ea typeface="HGS行書体" pitchFamily="66" charset="-128"/>
            </a:endParaRP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429124" y="1071546"/>
            <a:ext cx="2233586" cy="4500594"/>
          </a:xfrm>
        </p:spPr>
        <p:txBody>
          <a:bodyPr/>
          <a:lstStyle/>
          <a:p>
            <a:r>
              <a:rPr lang="ja-JP" altLang="en-US" dirty="0" smtClean="0">
                <a:latin typeface="HGS行書体" pitchFamily="66" charset="-128"/>
                <a:ea typeface="HGS行書体" pitchFamily="66" charset="-128"/>
              </a:rPr>
              <a:t>菌による長期醗酵</a:t>
            </a:r>
            <a:endParaRPr lang="en-US" altLang="ja-JP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lang="ja-JP" altLang="en-US" dirty="0" smtClean="0">
                <a:latin typeface="HGS行書体" pitchFamily="66" charset="-128"/>
                <a:ea typeface="HGS行書体" pitchFamily="66" charset="-128"/>
              </a:rPr>
              <a:t>　　</a:t>
            </a: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普洱</a:t>
            </a:r>
            <a:r>
              <a:rPr lang="en-US" altLang="ja-JP" b="1" dirty="0" smtClean="0">
                <a:latin typeface="HGS行書体" pitchFamily="66" charset="-128"/>
                <a:ea typeface="HGS行書体" pitchFamily="66" charset="-128"/>
              </a:rPr>
              <a:t>(</a:t>
            </a: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プーアル</a:t>
            </a:r>
            <a:r>
              <a:rPr lang="en-US" altLang="ja-JP" b="1" dirty="0" smtClean="0">
                <a:latin typeface="HGS行書体" pitchFamily="66" charset="-128"/>
                <a:ea typeface="HGS行書体" pitchFamily="66" charset="-128"/>
              </a:rPr>
              <a:t>)</a:t>
            </a:r>
            <a:endParaRPr lang="en-US" altLang="ja-JP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kumimoji="1" lang="ja-JP" altLang="en-US" dirty="0" smtClean="0">
                <a:latin typeface="HGS行書体" pitchFamily="66" charset="-128"/>
                <a:ea typeface="HGS行書体" pitchFamily="66" charset="-128"/>
              </a:rPr>
              <a:t>　　</a:t>
            </a:r>
            <a:endParaRPr kumimoji="1" lang="en-US" altLang="ja-JP" dirty="0" smtClean="0">
              <a:latin typeface="HGS行書体" pitchFamily="66" charset="-128"/>
              <a:ea typeface="HGS行書体" pitchFamily="66" charset="-128"/>
            </a:endParaRPr>
          </a:p>
        </p:txBody>
      </p:sp>
      <p:cxnSp>
        <p:nvCxnSpPr>
          <p:cNvPr id="5" name="直線矢印コネクタ 4"/>
          <p:cNvCxnSpPr>
            <a:stCxn id="8" idx="0"/>
          </p:cNvCxnSpPr>
          <p:nvPr/>
        </p:nvCxnSpPr>
        <p:spPr>
          <a:xfrm rot="5400000" flipH="1" flipV="1">
            <a:off x="3865542" y="3222608"/>
            <a:ext cx="2357454" cy="9128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3786182" y="4857760"/>
            <a:ext cx="1603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フォントがねぇ</a:t>
            </a:r>
            <a:r>
              <a:rPr kumimoji="1" lang="en-US" altLang="ja-JP" dirty="0" smtClean="0"/>
              <a:t>!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42976" y="1428736"/>
            <a:ext cx="307167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ビンテージ・プーアルは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ぶったまげるほど高価。</a:t>
            </a:r>
            <a:endParaRPr kumimoji="1" lang="en-US" altLang="ja-JP" dirty="0" smtClean="0"/>
          </a:p>
          <a:p>
            <a:r>
              <a:rPr lang="ja-JP" altLang="en-US" dirty="0" smtClean="0"/>
              <a:t>百年モノなんて</a:t>
            </a:r>
            <a:r>
              <a:rPr lang="ja-JP" altLang="en-US" dirty="0" err="1" smtClean="0"/>
              <a:t>のも</a:t>
            </a:r>
            <a:r>
              <a:rPr lang="ja-JP" altLang="en-US" dirty="0" smtClean="0"/>
              <a:t>あるです。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埃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カビっぽいのは安物</a:t>
            </a:r>
            <a:endParaRPr kumimoji="1" lang="ja-JP" altLang="en-US" dirty="0"/>
          </a:p>
        </p:txBody>
      </p:sp>
      <p:pic>
        <p:nvPicPr>
          <p:cNvPr id="7" name="図 6" descr="ぷーある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3143248"/>
            <a:ext cx="2880360" cy="2156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r>
              <a:rPr lang="ja-JP" altLang="en-US" sz="8000" dirty="0" smtClean="0">
                <a:latin typeface="HGS行書体" pitchFamily="66" charset="-128"/>
                <a:ea typeface="HGS行書体" pitchFamily="66" charset="-128"/>
              </a:rPr>
              <a:t>花</a:t>
            </a:r>
            <a:r>
              <a:rPr kumimoji="1" lang="ja-JP" altLang="en-US" sz="8000" dirty="0" smtClean="0">
                <a:latin typeface="HGS行書体" pitchFamily="66" charset="-128"/>
                <a:ea typeface="HGS行書体" pitchFamily="66" charset="-128"/>
              </a:rPr>
              <a:t>茶</a:t>
            </a:r>
            <a:endParaRPr kumimoji="1" lang="ja-JP" altLang="en-US" sz="8000" dirty="0">
              <a:latin typeface="HGS行書体" pitchFamily="66" charset="-128"/>
              <a:ea typeface="HGS行書体" pitchFamily="66" charset="-128"/>
            </a:endParaRP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429124" y="1071546"/>
            <a:ext cx="2233586" cy="4500594"/>
          </a:xfrm>
        </p:spPr>
        <p:txBody>
          <a:bodyPr/>
          <a:lstStyle/>
          <a:p>
            <a:r>
              <a:rPr lang="ja-JP" altLang="en-US" dirty="0" smtClean="0">
                <a:latin typeface="HGS行書体" pitchFamily="66" charset="-128"/>
                <a:ea typeface="HGS行書体" pitchFamily="66" charset="-128"/>
              </a:rPr>
              <a:t>緑茶に花の香を</a:t>
            </a:r>
            <a:endParaRPr lang="en-US" altLang="ja-JP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lang="ja-JP" altLang="en-US" dirty="0" smtClean="0">
                <a:latin typeface="HGS行書体" pitchFamily="66" charset="-128"/>
                <a:ea typeface="HGS行書体" pitchFamily="66" charset="-128"/>
              </a:rPr>
              <a:t>　　　　　つけたもの</a:t>
            </a:r>
            <a:endParaRPr lang="en-US" altLang="ja-JP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lang="ja-JP" altLang="en-US" dirty="0" smtClean="0">
                <a:latin typeface="HGS行書体" pitchFamily="66" charset="-128"/>
                <a:ea typeface="HGS行書体" pitchFamily="66" charset="-128"/>
              </a:rPr>
              <a:t>　　</a:t>
            </a: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茉莉花</a:t>
            </a:r>
            <a:r>
              <a:rPr lang="en-US" altLang="ja-JP" b="1" dirty="0" smtClean="0">
                <a:latin typeface="HGS行書体" pitchFamily="66" charset="-128"/>
                <a:ea typeface="HGS行書体" pitchFamily="66" charset="-128"/>
              </a:rPr>
              <a:t>(</a:t>
            </a: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ジャスミン</a:t>
            </a:r>
            <a:r>
              <a:rPr lang="en-US" altLang="ja-JP" b="1" dirty="0" smtClean="0">
                <a:latin typeface="HGS行書体" pitchFamily="66" charset="-128"/>
                <a:ea typeface="HGS行書体" pitchFamily="66" charset="-128"/>
              </a:rPr>
              <a:t>)</a:t>
            </a:r>
            <a:endParaRPr lang="en-US" altLang="ja-JP" dirty="0" smtClean="0">
              <a:latin typeface="HGS行書体" pitchFamily="66" charset="-128"/>
              <a:ea typeface="HGS行書体" pitchFamily="66" charset="-128"/>
            </a:endParaRPr>
          </a:p>
          <a:p>
            <a:pPr>
              <a:buNone/>
            </a:pPr>
            <a:r>
              <a:rPr kumimoji="1" lang="ja-JP" altLang="en-US" dirty="0" smtClean="0">
                <a:latin typeface="HGS行書体" pitchFamily="66" charset="-128"/>
                <a:ea typeface="HGS行書体" pitchFamily="66" charset="-128"/>
              </a:rPr>
              <a:t>　　</a:t>
            </a: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玖瑰</a:t>
            </a:r>
            <a:r>
              <a:rPr lang="en-US" altLang="ja-JP" b="1" dirty="0" smtClean="0">
                <a:latin typeface="HGS行書体" pitchFamily="66" charset="-128"/>
                <a:ea typeface="HGS行書体" pitchFamily="66" charset="-128"/>
              </a:rPr>
              <a:t>(</a:t>
            </a:r>
            <a:r>
              <a:rPr lang="ja-JP" altLang="en-US" b="1" dirty="0" smtClean="0">
                <a:latin typeface="HGS行書体" pitchFamily="66" charset="-128"/>
                <a:ea typeface="HGS行書体" pitchFamily="66" charset="-128"/>
              </a:rPr>
              <a:t>ハマナス</a:t>
            </a:r>
            <a:r>
              <a:rPr lang="en-US" altLang="ja-JP" b="1" dirty="0" smtClean="0">
                <a:latin typeface="HGS行書体" pitchFamily="66" charset="-128"/>
                <a:ea typeface="HGS行書体" pitchFamily="66" charset="-128"/>
              </a:rPr>
              <a:t>)</a:t>
            </a:r>
            <a:endParaRPr kumimoji="1" lang="en-US" altLang="ja-JP" dirty="0" smtClean="0">
              <a:latin typeface="HGS行書体" pitchFamily="66" charset="-128"/>
              <a:ea typeface="HGS行書体" pitchFamily="66" charset="-128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4000496" y="1285860"/>
            <a:ext cx="2071702" cy="3571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000232" y="928670"/>
            <a:ext cx="19463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青茶に着香させた</a:t>
            </a:r>
            <a:endParaRPr kumimoji="1" lang="en-US" altLang="ja-JP" dirty="0" smtClean="0"/>
          </a:p>
          <a:p>
            <a:r>
              <a:rPr kumimoji="1" lang="ja-JP" altLang="en-US" dirty="0" err="1" smtClean="0"/>
              <a:t>のも</a:t>
            </a:r>
            <a:r>
              <a:rPr kumimoji="1" lang="ja-JP" altLang="en-US" dirty="0" smtClean="0"/>
              <a:t>あるます。</a:t>
            </a:r>
            <a:endParaRPr kumimoji="1" lang="ja-JP" altLang="en-US" dirty="0"/>
          </a:p>
        </p:txBody>
      </p:sp>
      <p:pic>
        <p:nvPicPr>
          <p:cNvPr id="6" name="図 5" descr="じゃすみん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3857628"/>
            <a:ext cx="2316480" cy="1706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図 6" descr="めいくい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1857364"/>
            <a:ext cx="2362200" cy="1752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17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スライドマスタT17</Template>
  <TotalTime>90</TotalTime>
  <Words>186</Words>
  <Application>Microsoft Office PowerPoint</Application>
  <PresentationFormat>画面に合わせる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スライドマスタT17</vt:lpstr>
      <vt:lpstr>スライド 1</vt:lpstr>
      <vt:lpstr>中国茶の六(+一)大分類</vt:lpstr>
      <vt:lpstr>緑茶</vt:lpstr>
      <vt:lpstr>白茶</vt:lpstr>
      <vt:lpstr>黄茶</vt:lpstr>
      <vt:lpstr>青茶</vt:lpstr>
      <vt:lpstr>紅茶</vt:lpstr>
      <vt:lpstr>黒茶</vt:lpstr>
      <vt:lpstr>花茶</vt:lpstr>
      <vt:lpstr>茶器</vt:lpstr>
      <vt:lpstr>旨い茶のコツ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episteme</dc:creator>
  <cp:lastModifiedBy>episteme</cp:lastModifiedBy>
  <cp:revision>11</cp:revision>
  <dcterms:created xsi:type="dcterms:W3CDTF">2008-02-01T17:59:26Z</dcterms:created>
  <dcterms:modified xsi:type="dcterms:W3CDTF">2008-02-05T15:05:53Z</dcterms:modified>
</cp:coreProperties>
</file>