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sldIdLst>
    <p:sldId id="266" r:id="rId2"/>
    <p:sldId id="265" r:id="rId3"/>
    <p:sldId id="284" r:id="rId4"/>
    <p:sldId id="267" r:id="rId5"/>
    <p:sldId id="268" r:id="rId6"/>
    <p:sldId id="269" r:id="rId7"/>
    <p:sldId id="276" r:id="rId8"/>
    <p:sldId id="275" r:id="rId9"/>
    <p:sldId id="277" r:id="rId10"/>
    <p:sldId id="279" r:id="rId11"/>
    <p:sldId id="280" r:id="rId12"/>
    <p:sldId id="281" r:id="rId13"/>
    <p:sldId id="282" r:id="rId14"/>
    <p:sldId id="278" r:id="rId15"/>
    <p:sldId id="270" r:id="rId16"/>
    <p:sldId id="271" r:id="rId17"/>
    <p:sldId id="272" r:id="rId18"/>
    <p:sldId id="273" r:id="rId19"/>
    <p:sldId id="283" r:id="rId20"/>
    <p:sldId id="274" r:id="rId21"/>
    <p:sldId id="285" r:id="rId22"/>
    <p:sldId id="293" r:id="rId23"/>
    <p:sldId id="286" r:id="rId24"/>
    <p:sldId id="287" r:id="rId25"/>
    <p:sldId id="289" r:id="rId26"/>
    <p:sldId id="290" r:id="rId27"/>
    <p:sldId id="291" r:id="rId28"/>
    <p:sldId id="292" r:id="rId29"/>
    <p:sldId id="294" r:id="rId30"/>
    <p:sldId id="295" r:id="rId31"/>
    <p:sldId id="296" r:id="rId32"/>
    <p:sldId id="297" r:id="rId3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2008/2/20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smtClean="0">
                <a:solidFill>
                  <a:schemeClr val="tx2"/>
                </a:solidFill>
                <a:ea typeface="ＭＳ Ｐゴシック" pitchFamily="50" charset="-128"/>
              </a:rPr>
              <a:t>#17</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ailight.jp/blog/mnow/" TargetMode="External"/><Relationship Id="rId3" Type="http://schemas.openxmlformats.org/officeDocument/2006/relationships/image" Target="../media/image4.png"/><Relationship Id="rId7" Type="http://schemas.openxmlformats.org/officeDocument/2006/relationships/hyperlink" Target="http://blogs.wankuma.com/mnow/"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mnow.wankuma.com/" TargetMode="Externa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714348" y="500042"/>
            <a:ext cx="7143800" cy="1071570"/>
          </a:xfrm>
          <a:prstGeom prst="rect">
            <a:avLst/>
          </a:prstGeom>
        </p:spPr>
        <p:txBody>
          <a:bodyPr>
            <a:noAutofit/>
          </a:bodyPr>
          <a:lstStyle/>
          <a:p>
            <a:pPr lvl="0" algn="ctr"/>
            <a:r>
              <a:rPr kumimoji="1" lang="ja-JP" altLang="en-US" sz="4800" b="0" i="0" u="none" strike="noStrike" kern="0" cap="none" spc="0" normalizeH="0" baseline="0" noProof="0" dirty="0" smtClean="0">
                <a:ln>
                  <a:noFill/>
                </a:ln>
                <a:solidFill>
                  <a:schemeClr val="tx2"/>
                </a:solidFill>
                <a:effectLst/>
                <a:uLnTx/>
                <a:uFillTx/>
                <a:latin typeface="+mj-lt"/>
                <a:ea typeface="+mj-ea"/>
                <a:cs typeface="+mj-cs"/>
              </a:rPr>
              <a:t>Ｌｉｎｑ</a:t>
            </a:r>
            <a:r>
              <a:rPr lang="ja-JP" altLang="en-US" sz="4800" dirty="0" smtClean="0"/>
              <a:t>その効果的な使い方</a:t>
            </a:r>
            <a:endParaRPr kumimoji="1" lang="ja-JP" altLang="en-US" sz="4800" b="0" i="0" u="none" strike="noStrike" kern="0" cap="none" spc="0" normalizeH="0" baseline="0" noProof="0" dirty="0">
              <a:ln>
                <a:noFill/>
              </a:ln>
              <a:solidFill>
                <a:schemeClr val="tx2"/>
              </a:solidFill>
              <a:effectLst/>
              <a:uLnTx/>
              <a:uFillTx/>
              <a:latin typeface="+mj-lt"/>
              <a:ea typeface="+mj-ea"/>
              <a:cs typeface="+mj-cs"/>
            </a:endParaRPr>
          </a:p>
        </p:txBody>
      </p:sp>
      <p:pic>
        <p:nvPicPr>
          <p:cNvPr id="3" name="コンテンツ プレースホルダ 9" descr="uxlablogo.bmp"/>
          <p:cNvPicPr>
            <a:picLocks noChangeAspect="1"/>
          </p:cNvPicPr>
          <p:nvPr/>
        </p:nvPicPr>
        <p:blipFill>
          <a:blip r:embed="rId2" cstate="print"/>
          <a:stretch>
            <a:fillRect/>
          </a:stretch>
        </p:blipFill>
        <p:spPr>
          <a:xfrm>
            <a:off x="380459" y="5129071"/>
            <a:ext cx="2905657" cy="871697"/>
          </a:xfrm>
          <a:prstGeom prst="rect">
            <a:avLst/>
          </a:prstGeom>
        </p:spPr>
      </p:pic>
      <p:pic>
        <p:nvPicPr>
          <p:cNvPr id="4" name="図 3" descr="MVP_Horizontal_FullColor.png"/>
          <p:cNvPicPr>
            <a:picLocks noChangeAspect="1"/>
          </p:cNvPicPr>
          <p:nvPr/>
        </p:nvPicPr>
        <p:blipFill>
          <a:blip r:embed="rId3"/>
          <a:stretch>
            <a:fillRect/>
          </a:stretch>
        </p:blipFill>
        <p:spPr>
          <a:xfrm>
            <a:off x="6000760" y="1785926"/>
            <a:ext cx="2105868" cy="857256"/>
          </a:xfrm>
          <a:prstGeom prst="rect">
            <a:avLst/>
          </a:prstGeom>
        </p:spPr>
      </p:pic>
      <p:pic>
        <p:nvPicPr>
          <p:cNvPr id="5" name="図 4" descr="kuma.jpg"/>
          <p:cNvPicPr>
            <a:picLocks noChangeAspect="1"/>
          </p:cNvPicPr>
          <p:nvPr/>
        </p:nvPicPr>
        <p:blipFill>
          <a:blip r:embed="rId4"/>
          <a:stretch>
            <a:fillRect/>
          </a:stretch>
        </p:blipFill>
        <p:spPr>
          <a:xfrm>
            <a:off x="6215074" y="5143512"/>
            <a:ext cx="2449303" cy="857256"/>
          </a:xfrm>
          <a:prstGeom prst="rect">
            <a:avLst/>
          </a:prstGeom>
        </p:spPr>
      </p:pic>
      <p:pic>
        <p:nvPicPr>
          <p:cNvPr id="6" name="図 5" descr="mnowlogo.jpg"/>
          <p:cNvPicPr>
            <a:picLocks noChangeAspect="1"/>
          </p:cNvPicPr>
          <p:nvPr/>
        </p:nvPicPr>
        <p:blipFill>
          <a:blip r:embed="rId5" cstate="print"/>
          <a:stretch>
            <a:fillRect/>
          </a:stretch>
        </p:blipFill>
        <p:spPr>
          <a:xfrm>
            <a:off x="3337145" y="5143512"/>
            <a:ext cx="2857518" cy="857256"/>
          </a:xfrm>
          <a:prstGeom prst="rect">
            <a:avLst/>
          </a:prstGeom>
        </p:spPr>
      </p:pic>
      <p:sp>
        <p:nvSpPr>
          <p:cNvPr id="7" name="サブタイトル 2"/>
          <p:cNvSpPr txBox="1">
            <a:spLocks/>
          </p:cNvSpPr>
          <p:nvPr/>
        </p:nvSpPr>
        <p:spPr>
          <a:xfrm>
            <a:off x="1214414" y="2071678"/>
            <a:ext cx="6400800" cy="278608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えムナウ　（児玉宏之）</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http://mnow.jp/</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http://mnow.wankuma.com/</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7"/>
              </a:rPr>
              <a:t>http://blogs.wankuma.com/mnow/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8"/>
              </a:rPr>
              <a:t>http://www.ailight.jp/blog/mnow/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kern="0" dirty="0" smtClean="0">
              <a:solidFill>
                <a:schemeClr val="tx2"/>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graphicFrame>
        <p:nvGraphicFramePr>
          <p:cNvPr id="3" name="コンテンツ プレースホルダ 6"/>
          <p:cNvGraphicFramePr>
            <a:graphicFrameLocks/>
          </p:cNvGraphicFramePr>
          <p:nvPr/>
        </p:nvGraphicFramePr>
        <p:xfrm>
          <a:off x="357158" y="1142984"/>
          <a:ext cx="8215370" cy="3630740"/>
        </p:xfrm>
        <a:graphic>
          <a:graphicData uri="http://schemas.openxmlformats.org/drawingml/2006/table">
            <a:tbl>
              <a:tblPr>
                <a:tableStyleId>{5940675A-B579-460E-94D1-54222C63F5DA}</a:tableStyleId>
              </a:tblPr>
              <a:tblGrid>
                <a:gridCol w="2643206"/>
                <a:gridCol w="5572164"/>
              </a:tblGrid>
              <a:tr h="500066">
                <a:tc>
                  <a:txBody>
                    <a:bodyPr/>
                    <a:lstStyle/>
                    <a:p>
                      <a:r>
                        <a:rPr lang="en-US" sz="1600" b="1" dirty="0" smtClean="0"/>
                        <a:t>Enumerable</a:t>
                      </a:r>
                      <a:r>
                        <a:rPr lang="ja-JP" altLang="en-US" sz="1600" b="1" dirty="0" smtClean="0"/>
                        <a:t>メソッド</a:t>
                      </a:r>
                      <a:endParaRPr lang="ja-JP" altLang="en-US" sz="1600" b="1" dirty="0"/>
                    </a:p>
                  </a:txBody>
                  <a:tcPr marL="0" marR="0" marT="0" marB="0" anchor="ctr"/>
                </a:tc>
                <a:tc>
                  <a:txBody>
                    <a:bodyPr/>
                    <a:lstStyle/>
                    <a:p>
                      <a:r>
                        <a:rPr lang="ja-JP" altLang="en-US" sz="1600" b="1" dirty="0" smtClean="0"/>
                        <a:t>機能</a:t>
                      </a:r>
                      <a:endParaRPr lang="ja-JP" altLang="en-US" sz="1600" b="1" dirty="0"/>
                    </a:p>
                  </a:txBody>
                  <a:tcPr marL="0" marR="0" marT="0" marB="0" anchor="ctr"/>
                </a:tc>
              </a:tr>
              <a:tr h="306764">
                <a:tc>
                  <a:txBody>
                    <a:bodyPr/>
                    <a:lstStyle/>
                    <a:p>
                      <a:r>
                        <a:rPr lang="en-US" sz="1600" b="1" dirty="0" err="1" smtClean="0"/>
                        <a:t>Concat</a:t>
                      </a:r>
                      <a:endParaRPr lang="en-US" sz="1600" b="1" dirty="0"/>
                    </a:p>
                  </a:txBody>
                  <a:tcPr marL="0" marR="0" marT="0" marB="0" anchor="ctr"/>
                </a:tc>
                <a:tc>
                  <a:txBody>
                    <a:bodyPr/>
                    <a:lstStyle/>
                    <a:p>
                      <a:r>
                        <a:rPr lang="en-US" altLang="ja-JP" sz="1600" b="1" dirty="0" smtClean="0"/>
                        <a:t>2</a:t>
                      </a:r>
                      <a:r>
                        <a:rPr lang="ja-JP" altLang="en-US" sz="1600" b="1" dirty="0" err="1" smtClean="0"/>
                        <a:t>つの</a:t>
                      </a:r>
                      <a:r>
                        <a:rPr lang="en-US" sz="1600" b="1" dirty="0" err="1" smtClean="0"/>
                        <a:t>I</a:t>
                      </a:r>
                      <a:r>
                        <a:rPr lang="en-US" altLang="ja-JP" sz="1600" b="1" dirty="0" err="1" smtClean="0"/>
                        <a:t>E</a:t>
                      </a:r>
                      <a:r>
                        <a:rPr lang="en-US" sz="1600" b="1" dirty="0" err="1" smtClean="0"/>
                        <a:t>numerable</a:t>
                      </a:r>
                      <a:r>
                        <a:rPr lang="ja-JP" altLang="en-US" sz="1600" b="1" dirty="0" smtClean="0"/>
                        <a:t>の</a:t>
                      </a:r>
                      <a:r>
                        <a:rPr lang="ja-JP" altLang="en-US" sz="1600" b="1" dirty="0" smtClean="0"/>
                        <a:t>連結</a:t>
                      </a:r>
                      <a:endParaRPr lang="en-US" sz="1600" b="1" dirty="0"/>
                    </a:p>
                  </a:txBody>
                  <a:tcPr marL="0" marR="0" marT="0" marB="0" anchor="ctr"/>
                </a:tc>
              </a:tr>
              <a:tr h="306764">
                <a:tc>
                  <a:txBody>
                    <a:bodyPr/>
                    <a:lstStyle/>
                    <a:p>
                      <a:r>
                        <a:rPr lang="en-US" sz="1600" b="1" dirty="0" smtClean="0"/>
                        <a:t>Contains</a:t>
                      </a:r>
                      <a:endParaRPr lang="en-US" sz="1600" b="1" dirty="0"/>
                    </a:p>
                  </a:txBody>
                  <a:tcPr marL="0" marR="0" marT="0" marB="0" anchor="ctr"/>
                </a:tc>
                <a:tc>
                  <a:txBody>
                    <a:bodyPr/>
                    <a:lstStyle/>
                    <a:p>
                      <a:r>
                        <a:rPr lang="ja-JP" altLang="en-US" sz="1600" b="1" dirty="0" smtClean="0"/>
                        <a:t>要素が</a:t>
                      </a:r>
                      <a:r>
                        <a:rPr lang="en-US" sz="1600" b="1" dirty="0" err="1" smtClean="0"/>
                        <a:t>I</a:t>
                      </a:r>
                      <a:r>
                        <a:rPr lang="en-US" altLang="ja-JP" sz="1600" b="1" dirty="0" err="1" smtClean="0"/>
                        <a:t>E</a:t>
                      </a:r>
                      <a:r>
                        <a:rPr lang="en-US" sz="1600" b="1" dirty="0" err="1" smtClean="0"/>
                        <a:t>numerable</a:t>
                      </a:r>
                      <a:r>
                        <a:rPr lang="ja-JP" altLang="en-US" sz="1600" b="1" dirty="0" smtClean="0"/>
                        <a:t>に格納されているかどうかを判断</a:t>
                      </a:r>
                      <a:endParaRPr lang="en-US" sz="1600" b="1" dirty="0"/>
                    </a:p>
                  </a:txBody>
                  <a:tcPr marL="0" marR="0" marT="0" marB="0" anchor="ctr"/>
                </a:tc>
              </a:tr>
              <a:tr h="344584">
                <a:tc>
                  <a:txBody>
                    <a:bodyPr/>
                    <a:lstStyle/>
                    <a:p>
                      <a:r>
                        <a:rPr lang="en-US" altLang="ja-JP" sz="1600" b="1" dirty="0" smtClean="0"/>
                        <a:t>Except</a:t>
                      </a:r>
                      <a:endParaRPr lang="en-US" sz="1600" b="1" dirty="0"/>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b="1" dirty="0" smtClean="0"/>
                        <a:t>1</a:t>
                      </a:r>
                      <a:r>
                        <a:rPr lang="ja-JP" altLang="en-US" sz="1600" b="1" dirty="0" smtClean="0"/>
                        <a:t>つめの</a:t>
                      </a:r>
                      <a:r>
                        <a:rPr lang="en-US" sz="1600" b="1" dirty="0" err="1" smtClean="0"/>
                        <a:t>I</a:t>
                      </a:r>
                      <a:r>
                        <a:rPr lang="en-US" altLang="ja-JP" sz="1600" b="1" dirty="0" err="1" smtClean="0"/>
                        <a:t>E</a:t>
                      </a:r>
                      <a:r>
                        <a:rPr lang="en-US" sz="1600" b="1" dirty="0" err="1" smtClean="0"/>
                        <a:t>numerable</a:t>
                      </a:r>
                      <a:r>
                        <a:rPr lang="ja-JP" altLang="en-US" sz="1600" b="1" dirty="0" smtClean="0"/>
                        <a:t>から２つめの</a:t>
                      </a:r>
                      <a:r>
                        <a:rPr lang="en-US" sz="1600" b="1" dirty="0" err="1" smtClean="0"/>
                        <a:t>I</a:t>
                      </a:r>
                      <a:r>
                        <a:rPr lang="en-US" altLang="ja-JP" sz="1600" b="1" dirty="0" err="1" smtClean="0"/>
                        <a:t>E</a:t>
                      </a:r>
                      <a:r>
                        <a:rPr lang="en-US" sz="1600" b="1" dirty="0" err="1" smtClean="0"/>
                        <a:t>numerable</a:t>
                      </a:r>
                      <a:r>
                        <a:rPr lang="ja-JP" altLang="en-US" sz="1600" b="1" dirty="0" smtClean="0"/>
                        <a:t>の要素を</a:t>
                      </a:r>
                      <a:r>
                        <a:rPr lang="ja-JP" altLang="en-US" sz="1600" b="1" dirty="0" smtClean="0"/>
                        <a:t>削除</a:t>
                      </a:r>
                      <a:endParaRPr lang="en-US" sz="1600" b="1" dirty="0" smtClean="0"/>
                    </a:p>
                  </a:txBody>
                  <a:tcPr marL="0" marR="0" marT="0" marB="0" anchor="ctr"/>
                </a:tc>
              </a:tr>
              <a:tr h="306764">
                <a:tc>
                  <a:txBody>
                    <a:bodyPr/>
                    <a:lstStyle/>
                    <a:p>
                      <a:r>
                        <a:rPr lang="en-US" altLang="ja-JP" sz="1600" b="1" dirty="0" smtClean="0"/>
                        <a:t>Intersect</a:t>
                      </a:r>
                      <a:endParaRPr lang="en-US" sz="1600" b="1" dirty="0"/>
                    </a:p>
                  </a:txBody>
                  <a:tcPr marL="0" marR="0" marT="0" marB="0" anchor="ctr"/>
                </a:tc>
                <a:tc>
                  <a:txBody>
                    <a:bodyPr/>
                    <a:lstStyle/>
                    <a:p>
                      <a:r>
                        <a:rPr lang="en-US" altLang="ja-JP" sz="1600" b="1" dirty="0" smtClean="0"/>
                        <a:t>2</a:t>
                      </a:r>
                      <a:r>
                        <a:rPr lang="ja-JP" altLang="en-US" sz="1600" b="1" dirty="0" err="1" smtClean="0"/>
                        <a:t>つの</a:t>
                      </a:r>
                      <a:r>
                        <a:rPr lang="en-US" sz="1600" b="1" dirty="0" err="1" smtClean="0"/>
                        <a:t>I</a:t>
                      </a:r>
                      <a:r>
                        <a:rPr lang="en-US" altLang="ja-JP" sz="1600" b="1" dirty="0" err="1" smtClean="0"/>
                        <a:t>E</a:t>
                      </a:r>
                      <a:r>
                        <a:rPr lang="en-US" sz="1600" b="1" dirty="0" err="1" smtClean="0"/>
                        <a:t>numerable</a:t>
                      </a:r>
                      <a:r>
                        <a:rPr lang="ja-JP" altLang="en-US" sz="1600" b="1" dirty="0" smtClean="0"/>
                        <a:t>の積集合</a:t>
                      </a:r>
                      <a:endParaRPr lang="en-US" sz="1600" b="1" dirty="0"/>
                    </a:p>
                  </a:txBody>
                  <a:tcPr marL="0" marR="0" marT="0" marB="0" anchor="ctr"/>
                </a:tc>
              </a:tr>
              <a:tr h="306764">
                <a:tc>
                  <a:txBody>
                    <a:bodyPr/>
                    <a:lstStyle/>
                    <a:p>
                      <a:r>
                        <a:rPr lang="en-US" altLang="ja-JP" sz="1600" b="1" dirty="0" err="1" smtClean="0"/>
                        <a:t>OfType</a:t>
                      </a:r>
                      <a:r>
                        <a:rPr lang="en-US" altLang="ja-JP" sz="1600" b="1" dirty="0" smtClean="0"/>
                        <a:t>&lt;Type&gt;</a:t>
                      </a:r>
                      <a:endParaRPr lang="en-US" sz="1600" b="1" dirty="0"/>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b="1" dirty="0" smtClean="0"/>
                        <a:t>Type</a:t>
                      </a:r>
                      <a:r>
                        <a:rPr lang="ja-JP" altLang="en-US" sz="1600" b="1" dirty="0" smtClean="0"/>
                        <a:t>で指定された型の物だけ抜き出す</a:t>
                      </a:r>
                      <a:endParaRPr lang="en-US" sz="1600" b="1" dirty="0" smtClean="0"/>
                    </a:p>
                  </a:txBody>
                  <a:tcPr marL="0" marR="0" marT="0" marB="0" anchor="ctr"/>
                </a:tc>
              </a:tr>
              <a:tr h="331978">
                <a:tc>
                  <a:txBody>
                    <a:bodyPr/>
                    <a:lstStyle/>
                    <a:p>
                      <a:r>
                        <a:rPr lang="en-US" altLang="ja-JP" sz="1600" b="1" dirty="0" smtClean="0"/>
                        <a:t>Range</a:t>
                      </a:r>
                      <a:endParaRPr lang="en-US" sz="1600" b="1" dirty="0"/>
                    </a:p>
                  </a:txBody>
                  <a:tcPr marL="0" marR="0" marT="0" marB="0" anchor="ctr"/>
                </a:tc>
                <a:tc>
                  <a:txBody>
                    <a:bodyPr/>
                    <a:lstStyle/>
                    <a:p>
                      <a:r>
                        <a:rPr lang="ja-JP" altLang="en-US" sz="1600" b="1" dirty="0" smtClean="0"/>
                        <a:t>指定範囲の整数の</a:t>
                      </a:r>
                      <a:r>
                        <a:rPr lang="en-US" sz="1600" b="1" dirty="0" err="1" smtClean="0"/>
                        <a:t>I</a:t>
                      </a:r>
                      <a:r>
                        <a:rPr lang="en-US" altLang="ja-JP" sz="1600" b="1" dirty="0" err="1" smtClean="0"/>
                        <a:t>E</a:t>
                      </a:r>
                      <a:r>
                        <a:rPr lang="en-US" sz="1600" b="1" dirty="0" err="1" smtClean="0"/>
                        <a:t>numerable</a:t>
                      </a:r>
                      <a:r>
                        <a:rPr lang="ja-JP" altLang="en-US" sz="1600" b="1" dirty="0" smtClean="0"/>
                        <a:t>を作成</a:t>
                      </a:r>
                      <a:endParaRPr lang="en-US" sz="1600" b="1" dirty="0"/>
                    </a:p>
                  </a:txBody>
                  <a:tcPr marL="0" marR="0" marT="0" marB="0" anchor="ctr"/>
                </a:tc>
              </a:tr>
              <a:tr h="306764">
                <a:tc>
                  <a:txBody>
                    <a:bodyPr/>
                    <a:lstStyle/>
                    <a:p>
                      <a:r>
                        <a:rPr lang="en-US" altLang="ja-JP" sz="1600" b="1" dirty="0" smtClean="0"/>
                        <a:t>Repeat</a:t>
                      </a:r>
                      <a:endParaRPr lang="en-US" sz="1600" b="1" dirty="0"/>
                    </a:p>
                  </a:txBody>
                  <a:tcPr marL="0" marR="0" marT="0" marB="0" anchor="ctr"/>
                </a:tc>
                <a:tc>
                  <a:txBody>
                    <a:bodyPr/>
                    <a:lstStyle/>
                    <a:p>
                      <a:r>
                        <a:rPr lang="ja-JP" altLang="en-US" sz="1600" b="1" dirty="0" smtClean="0"/>
                        <a:t>一つの要素を繰り返し作成</a:t>
                      </a:r>
                      <a:endParaRPr lang="en-US" sz="1600" b="1" dirty="0"/>
                    </a:p>
                  </a:txBody>
                  <a:tcPr marL="0" marR="0" marT="0" marB="0" anchor="ctr"/>
                </a:tc>
              </a:tr>
              <a:tr h="306764">
                <a:tc>
                  <a:txBody>
                    <a:bodyPr/>
                    <a:lstStyle/>
                    <a:p>
                      <a:r>
                        <a:rPr lang="en-US" altLang="ja-JP" sz="1600" b="1" dirty="0" smtClean="0"/>
                        <a:t>Reverse</a:t>
                      </a:r>
                      <a:endParaRPr lang="en-US" sz="1600" b="1" dirty="0"/>
                    </a:p>
                  </a:txBody>
                  <a:tcPr marL="0" marR="0" marT="0" marB="0" anchor="ctr"/>
                </a:tc>
                <a:tc>
                  <a:txBody>
                    <a:bodyPr/>
                    <a:lstStyle/>
                    <a:p>
                      <a:r>
                        <a:rPr lang="en-US" sz="1600" b="1" dirty="0" err="1" smtClean="0"/>
                        <a:t>I</a:t>
                      </a:r>
                      <a:r>
                        <a:rPr lang="en-US" altLang="ja-JP" sz="1600" b="1" dirty="0" err="1" smtClean="0"/>
                        <a:t>E</a:t>
                      </a:r>
                      <a:r>
                        <a:rPr lang="en-US" sz="1600" b="1" dirty="0" err="1" smtClean="0"/>
                        <a:t>numerable</a:t>
                      </a:r>
                      <a:r>
                        <a:rPr lang="ja-JP" altLang="en-US" sz="1600" b="1" dirty="0" smtClean="0"/>
                        <a:t>の要素の順番を反転</a:t>
                      </a:r>
                      <a:endParaRPr lang="en-US" sz="1600" b="1" dirty="0"/>
                    </a:p>
                  </a:txBody>
                  <a:tcPr marL="0" marR="0" marT="0" marB="0" anchor="ctr"/>
                </a:tc>
              </a:tr>
              <a:tr h="306764">
                <a:tc>
                  <a:txBody>
                    <a:bodyPr/>
                    <a:lstStyle/>
                    <a:p>
                      <a:r>
                        <a:rPr lang="en-US" altLang="ja-JP" sz="1600" b="1" dirty="0" err="1" smtClean="0"/>
                        <a:t>SequenceEqual</a:t>
                      </a:r>
                      <a:endParaRPr lang="en-US" sz="1600" b="1" dirty="0"/>
                    </a:p>
                  </a:txBody>
                  <a:tcPr marL="0" marR="0" marT="0" marB="0" anchor="ctr"/>
                </a:tc>
                <a:tc>
                  <a:txBody>
                    <a:bodyPr/>
                    <a:lstStyle/>
                    <a:p>
                      <a:r>
                        <a:rPr lang="en-US" altLang="ja-JP" sz="1600" b="1" dirty="0" smtClean="0"/>
                        <a:t>2</a:t>
                      </a:r>
                      <a:r>
                        <a:rPr lang="ja-JP" altLang="en-US" sz="1600" b="1" dirty="0" err="1" smtClean="0"/>
                        <a:t>つの</a:t>
                      </a:r>
                      <a:r>
                        <a:rPr lang="en-US" sz="1600" b="1" dirty="0" err="1" smtClean="0"/>
                        <a:t>I</a:t>
                      </a:r>
                      <a:r>
                        <a:rPr lang="en-US" altLang="ja-JP" sz="1600" b="1" dirty="0" err="1" smtClean="0"/>
                        <a:t>E</a:t>
                      </a:r>
                      <a:r>
                        <a:rPr lang="en-US" sz="1600" b="1" dirty="0" err="1" smtClean="0"/>
                        <a:t>numerable</a:t>
                      </a:r>
                      <a:r>
                        <a:rPr lang="ja-JP" altLang="en-US" sz="1600" b="1" dirty="0" smtClean="0"/>
                        <a:t>が等しいか比較</a:t>
                      </a:r>
                      <a:endParaRPr lang="en-US" sz="1600" b="1" dirty="0"/>
                    </a:p>
                  </a:txBody>
                  <a:tcPr marL="0" marR="0" marT="0" marB="0" anchor="ctr"/>
                </a:tc>
              </a:tr>
              <a:tr h="306764">
                <a:tc>
                  <a:txBody>
                    <a:bodyPr/>
                    <a:lstStyle/>
                    <a:p>
                      <a:r>
                        <a:rPr lang="en-US" altLang="ja-JP" sz="1600" b="1" dirty="0" smtClean="0"/>
                        <a:t>Union</a:t>
                      </a:r>
                      <a:endParaRPr lang="en-US" sz="1600" b="1" dirty="0"/>
                    </a:p>
                  </a:txBody>
                  <a:tcPr marL="0" marR="0" marT="0" marB="0" anchor="ctr"/>
                </a:tc>
                <a:tc>
                  <a:txBody>
                    <a:bodyPr/>
                    <a:lstStyle/>
                    <a:p>
                      <a:r>
                        <a:rPr lang="en-US" altLang="ja-JP" sz="1600" b="1" dirty="0" smtClean="0"/>
                        <a:t>2</a:t>
                      </a:r>
                      <a:r>
                        <a:rPr lang="ja-JP" altLang="en-US" sz="1600" b="1" dirty="0" err="1" smtClean="0"/>
                        <a:t>つの</a:t>
                      </a:r>
                      <a:r>
                        <a:rPr lang="en-US" sz="1600" b="1" dirty="0" err="1" smtClean="0"/>
                        <a:t>I</a:t>
                      </a:r>
                      <a:r>
                        <a:rPr lang="en-US" altLang="ja-JP" sz="1600" b="1" dirty="0" err="1" smtClean="0"/>
                        <a:t>E</a:t>
                      </a:r>
                      <a:r>
                        <a:rPr lang="en-US" sz="1600" b="1" dirty="0" err="1" smtClean="0"/>
                        <a:t>numerable</a:t>
                      </a:r>
                      <a:r>
                        <a:rPr lang="ja-JP" altLang="en-US" sz="1600" b="1" dirty="0" smtClean="0"/>
                        <a:t>の和集合</a:t>
                      </a:r>
                      <a:endParaRPr lang="en-US" sz="1600" b="1" dirty="0"/>
                    </a:p>
                  </a:txBody>
                  <a:tcPr marL="0" marR="0" marT="0" marB="0"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graphicFrame>
        <p:nvGraphicFramePr>
          <p:cNvPr id="3" name="コンテンツ プレースホルダ 6"/>
          <p:cNvGraphicFramePr>
            <a:graphicFrameLocks/>
          </p:cNvGraphicFramePr>
          <p:nvPr/>
        </p:nvGraphicFramePr>
        <p:xfrm>
          <a:off x="357158" y="1142984"/>
          <a:ext cx="8215370" cy="4857796"/>
        </p:xfrm>
        <a:graphic>
          <a:graphicData uri="http://schemas.openxmlformats.org/drawingml/2006/table">
            <a:tbl>
              <a:tblPr>
                <a:tableStyleId>{5940675A-B579-460E-94D1-54222C63F5DA}</a:tableStyleId>
              </a:tblPr>
              <a:tblGrid>
                <a:gridCol w="2643206"/>
                <a:gridCol w="5572164"/>
              </a:tblGrid>
              <a:tr h="500066">
                <a:tc>
                  <a:txBody>
                    <a:bodyPr/>
                    <a:lstStyle/>
                    <a:p>
                      <a:r>
                        <a:rPr lang="en-US" sz="1600" b="1" dirty="0" smtClean="0"/>
                        <a:t>Enumerable</a:t>
                      </a:r>
                      <a:r>
                        <a:rPr lang="ja-JP" altLang="en-US" sz="1600" b="1" dirty="0" smtClean="0"/>
                        <a:t>メソッド</a:t>
                      </a:r>
                      <a:endParaRPr lang="ja-JP" altLang="en-US" sz="1600" b="1" dirty="0"/>
                    </a:p>
                  </a:txBody>
                  <a:tcPr marL="0" marR="0" marT="0" marB="0" anchor="ctr"/>
                </a:tc>
                <a:tc>
                  <a:txBody>
                    <a:bodyPr/>
                    <a:lstStyle/>
                    <a:p>
                      <a:r>
                        <a:rPr lang="ja-JP" altLang="en-US" sz="1600" b="1" dirty="0" smtClean="0"/>
                        <a:t>機能</a:t>
                      </a:r>
                      <a:endParaRPr lang="ja-JP" altLang="en-US" sz="1600" b="1" dirty="0"/>
                    </a:p>
                  </a:txBody>
                  <a:tcPr marL="0" marR="0" marT="0" marB="0" anchor="ctr"/>
                </a:tc>
              </a:tr>
              <a:tr h="306764">
                <a:tc>
                  <a:txBody>
                    <a:bodyPr/>
                    <a:lstStyle/>
                    <a:p>
                      <a:r>
                        <a:rPr lang="en-US" sz="1600" b="1" dirty="0" err="1" smtClean="0"/>
                        <a:t>DefaultIfEmpty</a:t>
                      </a:r>
                      <a:endParaRPr lang="en-US" sz="1600" b="1" dirty="0"/>
                    </a:p>
                  </a:txBody>
                  <a:tcPr marL="0" marR="0" marT="0" marB="0" anchor="ctr"/>
                </a:tc>
                <a:tc>
                  <a:txBody>
                    <a:bodyPr/>
                    <a:lstStyle/>
                    <a:p>
                      <a:r>
                        <a:rPr lang="en-US" sz="1600" b="1" dirty="0" err="1" smtClean="0"/>
                        <a:t>I</a:t>
                      </a:r>
                      <a:r>
                        <a:rPr lang="en-US" altLang="ja-JP" sz="1600" b="1" dirty="0" err="1" smtClean="0"/>
                        <a:t>E</a:t>
                      </a:r>
                      <a:r>
                        <a:rPr lang="en-US" sz="1600" b="1" dirty="0" err="1" smtClean="0"/>
                        <a:t>numerable</a:t>
                      </a:r>
                      <a:r>
                        <a:rPr lang="ja-JP" altLang="en-US" sz="1600" b="1" dirty="0" smtClean="0"/>
                        <a:t>が空でなければそのまま、空ならデフォルト値</a:t>
                      </a:r>
                      <a:endParaRPr lang="en-US" sz="1600" b="1" dirty="0"/>
                    </a:p>
                  </a:txBody>
                  <a:tcPr marL="0" marR="0" marT="0" marB="0" anchor="ctr"/>
                </a:tc>
              </a:tr>
              <a:tr h="306764">
                <a:tc>
                  <a:txBody>
                    <a:bodyPr/>
                    <a:lstStyle/>
                    <a:p>
                      <a:r>
                        <a:rPr lang="en-US" altLang="ja-JP" sz="1600" b="1" dirty="0" err="1" smtClean="0"/>
                        <a:t>ElementAt</a:t>
                      </a:r>
                      <a:endParaRPr lang="en-US" sz="1600" b="1" dirty="0"/>
                    </a:p>
                  </a:txBody>
                  <a:tcPr marL="0" marR="0" marT="0" marB="0" anchor="ctr"/>
                </a:tc>
                <a:tc>
                  <a:txBody>
                    <a:bodyPr/>
                    <a:lstStyle/>
                    <a:p>
                      <a:r>
                        <a:rPr lang="ja-JP" altLang="en-US" sz="1600" b="1" dirty="0" smtClean="0"/>
                        <a:t>インデックス位置にある要素</a:t>
                      </a:r>
                      <a:endParaRPr lang="en-US" sz="1600" b="1" dirty="0"/>
                    </a:p>
                  </a:txBody>
                  <a:tcPr marL="0" marR="0" marT="0" marB="0" anchor="ctr"/>
                </a:tc>
              </a:tr>
              <a:tr h="344584">
                <a:tc>
                  <a:txBody>
                    <a:bodyPr/>
                    <a:lstStyle/>
                    <a:p>
                      <a:r>
                        <a:rPr lang="en-US" altLang="ja-JP" sz="1600" b="1" dirty="0" err="1" smtClean="0"/>
                        <a:t>ElementAtOrDefault</a:t>
                      </a:r>
                      <a:endParaRPr lang="en-US" sz="1600" b="1" dirty="0"/>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t>インデックス位置にある要素、空ならデフォルト値</a:t>
                      </a:r>
                      <a:endParaRPr lang="en-US" sz="1600" b="1" dirty="0" smtClean="0"/>
                    </a:p>
                  </a:txBody>
                  <a:tcPr marL="0" marR="0" marT="0" marB="0" anchor="ctr"/>
                </a:tc>
              </a:tr>
              <a:tr h="306764">
                <a:tc>
                  <a:txBody>
                    <a:bodyPr/>
                    <a:lstStyle/>
                    <a:p>
                      <a:r>
                        <a:rPr lang="en-US" altLang="ja-JP" sz="1600" b="1" dirty="0" smtClean="0"/>
                        <a:t>Empty</a:t>
                      </a:r>
                      <a:endParaRPr lang="en-US" sz="1600" b="1" dirty="0"/>
                    </a:p>
                  </a:txBody>
                  <a:tcPr marL="0" marR="0" marT="0" marB="0" anchor="ctr"/>
                </a:tc>
                <a:tc>
                  <a:txBody>
                    <a:bodyPr/>
                    <a:lstStyle/>
                    <a:p>
                      <a:r>
                        <a:rPr lang="ja-JP" altLang="en-US" sz="1600" b="1" dirty="0" smtClean="0"/>
                        <a:t>空の</a:t>
                      </a:r>
                      <a:r>
                        <a:rPr lang="en-US" sz="1600" b="1" dirty="0" err="1" smtClean="0"/>
                        <a:t>I</a:t>
                      </a:r>
                      <a:r>
                        <a:rPr lang="en-US" altLang="ja-JP" sz="1600" b="1" dirty="0" err="1" smtClean="0"/>
                        <a:t>E</a:t>
                      </a:r>
                      <a:r>
                        <a:rPr lang="en-US" sz="1600" b="1" dirty="0" err="1" smtClean="0"/>
                        <a:t>numerable</a:t>
                      </a:r>
                      <a:endParaRPr lang="en-US" sz="1600" b="1" dirty="0"/>
                    </a:p>
                  </a:txBody>
                  <a:tcPr marL="0" marR="0" marT="0" marB="0" anchor="ctr"/>
                </a:tc>
              </a:tr>
              <a:tr h="306764">
                <a:tc>
                  <a:txBody>
                    <a:bodyPr/>
                    <a:lstStyle/>
                    <a:p>
                      <a:r>
                        <a:rPr lang="en-US" altLang="ja-JP" sz="1600" b="1" dirty="0" smtClean="0"/>
                        <a:t>First</a:t>
                      </a:r>
                      <a:endParaRPr lang="en-US" sz="1600" b="1" dirty="0"/>
                    </a:p>
                  </a:txBody>
                  <a:tcPr marL="0" marR="0" marT="0" marB="0" anchor="ctr"/>
                </a:tc>
                <a:tc>
                  <a:txBody>
                    <a:bodyPr/>
                    <a:lstStyle/>
                    <a:p>
                      <a:r>
                        <a:rPr lang="ja-JP" altLang="en-US" sz="1600" b="1" dirty="0" smtClean="0"/>
                        <a:t>先頭の要素</a:t>
                      </a:r>
                      <a:endParaRPr lang="en-US" sz="1600" b="1" dirty="0"/>
                    </a:p>
                  </a:txBody>
                  <a:tcPr marL="0" marR="0" marT="0" marB="0" anchor="ctr"/>
                </a:tc>
              </a:tr>
              <a:tr h="331978">
                <a:tc>
                  <a:txBody>
                    <a:bodyPr/>
                    <a:lstStyle/>
                    <a:p>
                      <a:r>
                        <a:rPr lang="en-US" altLang="ja-JP" sz="1600" b="1" dirty="0" err="1" smtClean="0"/>
                        <a:t>FirstOrDefault</a:t>
                      </a:r>
                      <a:endParaRPr lang="en-US" sz="1600" b="1" dirty="0"/>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t>先頭の要素、空ならデフォルト値</a:t>
                      </a:r>
                      <a:endParaRPr lang="en-US" sz="1600" b="1" dirty="0" smtClean="0"/>
                    </a:p>
                  </a:txBody>
                  <a:tcPr marL="0" marR="0" marT="0" marB="0" anchor="ctr"/>
                </a:tc>
              </a:tr>
              <a:tr h="306764">
                <a:tc>
                  <a:txBody>
                    <a:bodyPr/>
                    <a:lstStyle/>
                    <a:p>
                      <a:r>
                        <a:rPr lang="en-US" altLang="ja-JP" sz="1600" b="1" dirty="0" smtClean="0"/>
                        <a:t>Last</a:t>
                      </a:r>
                      <a:endParaRPr lang="en-US" sz="1600" b="1" dirty="0"/>
                    </a:p>
                  </a:txBody>
                  <a:tcPr marL="0" marR="0" marT="0" marB="0" anchor="ctr"/>
                </a:tc>
                <a:tc>
                  <a:txBody>
                    <a:bodyPr/>
                    <a:lstStyle/>
                    <a:p>
                      <a:r>
                        <a:rPr lang="ja-JP" altLang="en-US" sz="1600" b="1" dirty="0" smtClean="0"/>
                        <a:t>最後の要素</a:t>
                      </a:r>
                      <a:endParaRPr lang="en-US" sz="1600" b="1" dirty="0"/>
                    </a:p>
                  </a:txBody>
                  <a:tcPr marL="0" marR="0" marT="0" marB="0" anchor="ctr"/>
                </a:tc>
              </a:tr>
              <a:tr h="306764">
                <a:tc>
                  <a:txBody>
                    <a:bodyPr/>
                    <a:lstStyle/>
                    <a:p>
                      <a:r>
                        <a:rPr lang="en-US" altLang="ja-JP" sz="1600" b="1" dirty="0" err="1" smtClean="0"/>
                        <a:t>LastOrDefault</a:t>
                      </a:r>
                      <a:endParaRPr lang="en-US" sz="1600" b="1" dirty="0"/>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t>最後の要素、空ならデフォルト値</a:t>
                      </a:r>
                      <a:endParaRPr lang="en-US" sz="1600" b="1" dirty="0" smtClean="0"/>
                    </a:p>
                  </a:txBody>
                  <a:tcPr marL="0" marR="0" marT="0" marB="0" anchor="ctr"/>
                </a:tc>
              </a:tr>
              <a:tr h="306764">
                <a:tc>
                  <a:txBody>
                    <a:bodyPr/>
                    <a:lstStyle/>
                    <a:p>
                      <a:r>
                        <a:rPr lang="en-US" altLang="ja-JP" sz="1600" b="1" dirty="0" smtClean="0"/>
                        <a:t>Single</a:t>
                      </a:r>
                      <a:endParaRPr lang="en-US" sz="1600" b="1" dirty="0"/>
                    </a:p>
                  </a:txBody>
                  <a:tcPr marL="0" marR="0" marT="0" marB="0" anchor="ctr"/>
                </a:tc>
                <a:tc>
                  <a:txBody>
                    <a:bodyPr/>
                    <a:lstStyle/>
                    <a:p>
                      <a:r>
                        <a:rPr lang="ja-JP" altLang="en-US" sz="1600" b="1" dirty="0" smtClean="0"/>
                        <a:t>要素が一つか確認し取り出す</a:t>
                      </a:r>
                      <a:endParaRPr lang="en-US" sz="1600" b="1" dirty="0"/>
                    </a:p>
                  </a:txBody>
                  <a:tcPr marL="0" marR="0" marT="0" marB="0" anchor="ctr"/>
                </a:tc>
              </a:tr>
              <a:tr h="306764">
                <a:tc>
                  <a:txBody>
                    <a:bodyPr/>
                    <a:lstStyle/>
                    <a:p>
                      <a:r>
                        <a:rPr lang="en-US" altLang="ja-JP" sz="1600" b="1" dirty="0" err="1" smtClean="0"/>
                        <a:t>SingleOrDefault</a:t>
                      </a:r>
                      <a:endParaRPr lang="en-US" sz="1600" b="1" dirty="0"/>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t>要素が一つか確認し取り出す、空ならデフォルト値</a:t>
                      </a:r>
                      <a:endParaRPr lang="en-US" sz="1600" b="1" dirty="0" smtClean="0"/>
                    </a:p>
                  </a:txBody>
                  <a:tcPr marL="0" marR="0" marT="0" marB="0" anchor="ctr"/>
                </a:tc>
              </a:tr>
              <a:tr h="306764">
                <a:tc>
                  <a:txBody>
                    <a:bodyPr/>
                    <a:lstStyle/>
                    <a:p>
                      <a:r>
                        <a:rPr lang="en-US" altLang="ja-JP" sz="1600" b="1" dirty="0" err="1" smtClean="0"/>
                        <a:t>ToArray</a:t>
                      </a:r>
                      <a:endParaRPr lang="en-US" sz="1600" b="1" dirty="0"/>
                    </a:p>
                  </a:txBody>
                  <a:tcPr marL="0" marR="0" marT="0" marB="0" anchor="ctr"/>
                </a:tc>
                <a:tc>
                  <a:txBody>
                    <a:bodyPr/>
                    <a:lstStyle/>
                    <a:p>
                      <a:r>
                        <a:rPr lang="en-US" altLang="ja-JP" sz="1600" b="1" dirty="0" smtClean="0"/>
                        <a:t>Array</a:t>
                      </a:r>
                      <a:r>
                        <a:rPr lang="ja-JP" altLang="en-US" sz="1600" b="1" dirty="0" smtClean="0"/>
                        <a:t>に変換する</a:t>
                      </a:r>
                      <a:endParaRPr lang="en-US" sz="1600" b="1" dirty="0"/>
                    </a:p>
                  </a:txBody>
                  <a:tcPr marL="0" marR="0" marT="0" marB="0" anchor="ctr"/>
                </a:tc>
              </a:tr>
              <a:tr h="306764">
                <a:tc>
                  <a:txBody>
                    <a:bodyPr/>
                    <a:lstStyle/>
                    <a:p>
                      <a:r>
                        <a:rPr lang="en-US" altLang="ja-JP" sz="1600" b="1" dirty="0" err="1" smtClean="0"/>
                        <a:t>ToDictionary</a:t>
                      </a:r>
                      <a:endParaRPr lang="en-US" sz="1600" b="1" dirty="0"/>
                    </a:p>
                  </a:txBody>
                  <a:tcPr marL="0" marR="0" marT="0" marB="0" anchor="ctr"/>
                </a:tc>
                <a:tc>
                  <a:txBody>
                    <a:bodyPr/>
                    <a:lstStyle/>
                    <a:p>
                      <a:r>
                        <a:rPr lang="en-US" altLang="ja-JP" sz="1600" b="1" dirty="0" smtClean="0"/>
                        <a:t>Dictionary</a:t>
                      </a:r>
                      <a:r>
                        <a:rPr lang="ja-JP" altLang="en-US" sz="1600" b="1" dirty="0" smtClean="0"/>
                        <a:t>に変換する</a:t>
                      </a:r>
                      <a:endParaRPr lang="en-US" sz="1600" b="1" dirty="0"/>
                    </a:p>
                  </a:txBody>
                  <a:tcPr marL="0" marR="0" marT="0" marB="0" anchor="ctr"/>
                </a:tc>
              </a:tr>
              <a:tr h="306764">
                <a:tc>
                  <a:txBody>
                    <a:bodyPr/>
                    <a:lstStyle/>
                    <a:p>
                      <a:r>
                        <a:rPr lang="en-US" altLang="ja-JP" sz="1600" b="1" dirty="0" err="1" smtClean="0"/>
                        <a:t>ToList</a:t>
                      </a:r>
                      <a:endParaRPr lang="en-US" altLang="ja-JP" sz="1600" b="1" dirty="0" smtClean="0"/>
                    </a:p>
                  </a:txBody>
                  <a:tcPr marL="0" marR="0" marT="0" marB="0" anchor="ctr"/>
                </a:tc>
                <a:tc>
                  <a:txBody>
                    <a:bodyPr/>
                    <a:lstStyle/>
                    <a:p>
                      <a:r>
                        <a:rPr lang="en-US" altLang="ja-JP" sz="1600" b="1" dirty="0" smtClean="0"/>
                        <a:t>List</a:t>
                      </a:r>
                      <a:r>
                        <a:rPr lang="ja-JP" altLang="en-US" sz="1600" b="1" dirty="0" smtClean="0"/>
                        <a:t>に変換する</a:t>
                      </a:r>
                      <a:endParaRPr lang="en-US" sz="1600" b="1" dirty="0"/>
                    </a:p>
                  </a:txBody>
                  <a:tcPr marL="0" marR="0" marT="0" marB="0" anchor="ctr"/>
                </a:tc>
              </a:tr>
              <a:tr h="306764">
                <a:tc>
                  <a:txBody>
                    <a:bodyPr/>
                    <a:lstStyle/>
                    <a:p>
                      <a:r>
                        <a:rPr lang="en-US" altLang="ja-JP" sz="1600" b="1" dirty="0" err="1" smtClean="0"/>
                        <a:t>ToLookup</a:t>
                      </a:r>
                      <a:endParaRPr lang="en-US" altLang="ja-JP" sz="1600" b="1" dirty="0" smtClean="0"/>
                    </a:p>
                  </a:txBody>
                  <a:tcPr marL="0" marR="0" marT="0" marB="0" anchor="ctr"/>
                </a:tc>
                <a:tc>
                  <a:txBody>
                    <a:bodyPr/>
                    <a:lstStyle/>
                    <a:p>
                      <a:r>
                        <a:rPr lang="en-US" altLang="ja-JP" sz="1600" b="1" dirty="0" smtClean="0"/>
                        <a:t>Lookup</a:t>
                      </a:r>
                      <a:r>
                        <a:rPr lang="ja-JP" altLang="en-US" sz="1600" b="1" dirty="0" smtClean="0"/>
                        <a:t>に変換する</a:t>
                      </a:r>
                      <a:endParaRPr lang="en-US" sz="1600" b="1" dirty="0"/>
                    </a:p>
                  </a:txBody>
                  <a:tcPr marL="0" marR="0" marT="0" marB="0"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デフォルト値って？</a:t>
            </a:r>
            <a:endParaRPr kumimoji="1" lang="en-US" altLang="ja-JP" dirty="0" smtClean="0"/>
          </a:p>
          <a:p>
            <a:pPr lvl="1"/>
            <a:r>
              <a:rPr lang="ja-JP" altLang="en-US" dirty="0" smtClean="0"/>
              <a:t>数値の場合</a:t>
            </a:r>
            <a:r>
              <a:rPr lang="ja-JP" altLang="en-US" dirty="0" smtClean="0"/>
              <a:t>は０です。</a:t>
            </a:r>
            <a:endParaRPr lang="en-US" altLang="ja-JP" dirty="0" smtClean="0"/>
          </a:p>
          <a:p>
            <a:pPr lvl="1"/>
            <a:r>
              <a:rPr lang="en-US" altLang="ja-JP" dirty="0" err="1" smtClean="0"/>
              <a:t>b</a:t>
            </a:r>
            <a:r>
              <a:rPr kumimoji="1" lang="en-US" altLang="ja-JP" dirty="0" err="1" smtClean="0"/>
              <a:t>ool</a:t>
            </a:r>
            <a:r>
              <a:rPr kumimoji="1" lang="en-US" altLang="ja-JP" dirty="0" smtClean="0"/>
              <a:t> </a:t>
            </a:r>
            <a:r>
              <a:rPr kumimoji="1" lang="ja-JP" altLang="en-US" dirty="0" smtClean="0"/>
              <a:t>は </a:t>
            </a:r>
            <a:r>
              <a:rPr kumimoji="1" lang="en-US" altLang="ja-JP" dirty="0" smtClean="0"/>
              <a:t>false </a:t>
            </a:r>
            <a:r>
              <a:rPr kumimoji="1" lang="ja-JP" altLang="en-US" dirty="0" smtClean="0"/>
              <a:t>です。</a:t>
            </a:r>
            <a:endParaRPr kumimoji="1" lang="en-US" altLang="ja-JP" dirty="0" smtClean="0"/>
          </a:p>
          <a:p>
            <a:pPr lvl="1"/>
            <a:r>
              <a:rPr lang="ja-JP" altLang="en-US" dirty="0" smtClean="0"/>
              <a:t>参照型</a:t>
            </a:r>
            <a:r>
              <a:rPr lang="ja-JP" altLang="en-US" dirty="0" smtClean="0"/>
              <a:t>は </a:t>
            </a:r>
            <a:r>
              <a:rPr lang="en-US" altLang="ja-JP" dirty="0" smtClean="0"/>
              <a:t>null </a:t>
            </a:r>
            <a:r>
              <a:rPr lang="ja-JP" altLang="en-US" dirty="0" smtClean="0"/>
              <a:t>です。</a:t>
            </a:r>
            <a:endParaRPr kumimoji="1" lang="en-US" altLang="ja-JP" dirty="0" smtClean="0"/>
          </a:p>
          <a:p>
            <a:pPr lvl="1"/>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4" name="テキスト ボックス 3"/>
          <p:cNvSpPr txBox="1"/>
          <p:nvPr/>
        </p:nvSpPr>
        <p:spPr>
          <a:xfrm>
            <a:off x="500034" y="2643182"/>
            <a:ext cx="7094891" cy="2862322"/>
          </a:xfrm>
          <a:prstGeom prst="rect">
            <a:avLst/>
          </a:prstGeom>
          <a:noFill/>
        </p:spPr>
        <p:txBody>
          <a:bodyPr wrap="none" rtlCol="0">
            <a:spAutoFit/>
          </a:bodyPr>
          <a:lstStyle/>
          <a:p>
            <a:r>
              <a:rPr lang="en-US" altLang="ja-JP" dirty="0" smtClean="0"/>
              <a:t>delegate T Y&lt;T&gt;(Y&lt;T&gt; y</a:t>
            </a:r>
            <a:r>
              <a:rPr lang="en-US" altLang="ja-JP" dirty="0" smtClean="0"/>
              <a:t>);</a:t>
            </a:r>
          </a:p>
          <a:p>
            <a:endParaRPr lang="en-US" altLang="ja-JP" dirty="0" smtClean="0"/>
          </a:p>
          <a:p>
            <a:r>
              <a:rPr lang="en-US" altLang="ja-JP" dirty="0" smtClean="0"/>
              <a:t>Y&lt;</a:t>
            </a:r>
            <a:r>
              <a:rPr lang="en-US" altLang="ja-JP" dirty="0" err="1" smtClean="0"/>
              <a:t>Func</a:t>
            </a:r>
            <a:r>
              <a:rPr lang="en-US" altLang="ja-JP" dirty="0" smtClean="0"/>
              <a:t>&lt;</a:t>
            </a:r>
            <a:r>
              <a:rPr lang="en-US" altLang="ja-JP" dirty="0" err="1" smtClean="0"/>
              <a:t>Func</a:t>
            </a:r>
            <a:r>
              <a:rPr lang="en-US" altLang="ja-JP" dirty="0" smtClean="0"/>
              <a:t>&lt;</a:t>
            </a:r>
            <a:r>
              <a:rPr lang="en-US" altLang="ja-JP" dirty="0" err="1" smtClean="0"/>
              <a:t>Func</a:t>
            </a:r>
            <a:r>
              <a:rPr lang="en-US" altLang="ja-JP" dirty="0" smtClean="0"/>
              <a:t>&lt;</a:t>
            </a:r>
            <a:r>
              <a:rPr lang="en-US" altLang="ja-JP" dirty="0" err="1" smtClean="0"/>
              <a:t>int</a:t>
            </a:r>
            <a:r>
              <a:rPr lang="en-US" altLang="ja-JP" dirty="0" smtClean="0"/>
              <a:t>, </a:t>
            </a:r>
            <a:r>
              <a:rPr lang="en-US" altLang="ja-JP" dirty="0" err="1" smtClean="0"/>
              <a:t>int</a:t>
            </a:r>
            <a:r>
              <a:rPr lang="en-US" altLang="ja-JP" dirty="0" smtClean="0"/>
              <a:t>&gt;, </a:t>
            </a:r>
            <a:r>
              <a:rPr lang="en-US" altLang="ja-JP" dirty="0" err="1" smtClean="0"/>
              <a:t>Func</a:t>
            </a:r>
            <a:r>
              <a:rPr lang="en-US" altLang="ja-JP" dirty="0" smtClean="0"/>
              <a:t>&lt;</a:t>
            </a:r>
            <a:r>
              <a:rPr lang="en-US" altLang="ja-JP" dirty="0" err="1" smtClean="0"/>
              <a:t>int</a:t>
            </a:r>
            <a:r>
              <a:rPr lang="en-US" altLang="ja-JP" dirty="0" smtClean="0"/>
              <a:t>, </a:t>
            </a:r>
            <a:r>
              <a:rPr lang="en-US" altLang="ja-JP" dirty="0" err="1" smtClean="0"/>
              <a:t>int</a:t>
            </a:r>
            <a:r>
              <a:rPr lang="en-US" altLang="ja-JP" dirty="0" smtClean="0"/>
              <a:t>&gt;&gt;, </a:t>
            </a:r>
            <a:r>
              <a:rPr lang="en-US" altLang="ja-JP" dirty="0" err="1" smtClean="0"/>
              <a:t>Func</a:t>
            </a:r>
            <a:r>
              <a:rPr lang="en-US" altLang="ja-JP" dirty="0" smtClean="0"/>
              <a:t>&lt;</a:t>
            </a:r>
            <a:r>
              <a:rPr lang="en-US" altLang="ja-JP" dirty="0" err="1" smtClean="0"/>
              <a:t>int</a:t>
            </a:r>
            <a:r>
              <a:rPr lang="en-US" altLang="ja-JP" dirty="0" smtClean="0"/>
              <a:t>, </a:t>
            </a:r>
            <a:r>
              <a:rPr lang="en-US" altLang="ja-JP" dirty="0" err="1" smtClean="0"/>
              <a:t>int</a:t>
            </a:r>
            <a:r>
              <a:rPr lang="en-US" altLang="ja-JP" dirty="0" smtClean="0"/>
              <a:t>&gt;&gt;&gt; Y = </a:t>
            </a:r>
            <a:endParaRPr lang="en-US" altLang="ja-JP" dirty="0" smtClean="0"/>
          </a:p>
          <a:p>
            <a:r>
              <a:rPr lang="en-US" altLang="ja-JP" dirty="0" smtClean="0"/>
              <a:t>	</a:t>
            </a:r>
            <a:r>
              <a:rPr lang="en-US" altLang="ja-JP" dirty="0" smtClean="0"/>
              <a:t>y </a:t>
            </a:r>
            <a:r>
              <a:rPr lang="en-US" altLang="ja-JP" dirty="0" smtClean="0"/>
              <a:t>=&gt; f =&gt; x =&gt; f(y(y)(f))(x</a:t>
            </a:r>
            <a:r>
              <a:rPr lang="en-US" altLang="ja-JP" dirty="0" smtClean="0"/>
              <a:t>);</a:t>
            </a:r>
          </a:p>
          <a:p>
            <a:endParaRPr lang="en-US" altLang="ja-JP" dirty="0" smtClean="0"/>
          </a:p>
          <a:p>
            <a:r>
              <a:rPr lang="en-US" altLang="ja-JP" dirty="0" err="1" smtClean="0"/>
              <a:t>Func</a:t>
            </a:r>
            <a:r>
              <a:rPr lang="en-US" altLang="ja-JP" dirty="0" smtClean="0"/>
              <a:t>&lt;</a:t>
            </a:r>
            <a:r>
              <a:rPr lang="en-US" altLang="ja-JP" dirty="0" err="1" smtClean="0"/>
              <a:t>Func</a:t>
            </a:r>
            <a:r>
              <a:rPr lang="en-US" altLang="ja-JP" dirty="0" smtClean="0"/>
              <a:t>&lt;</a:t>
            </a:r>
            <a:r>
              <a:rPr lang="en-US" altLang="ja-JP" dirty="0" err="1" smtClean="0"/>
              <a:t>int</a:t>
            </a:r>
            <a:r>
              <a:rPr lang="en-US" altLang="ja-JP" dirty="0" smtClean="0"/>
              <a:t>, </a:t>
            </a:r>
            <a:r>
              <a:rPr lang="en-US" altLang="ja-JP" dirty="0" err="1" smtClean="0"/>
              <a:t>int</a:t>
            </a:r>
            <a:r>
              <a:rPr lang="en-US" altLang="ja-JP" dirty="0" smtClean="0"/>
              <a:t>&gt;, </a:t>
            </a:r>
            <a:r>
              <a:rPr lang="en-US" altLang="ja-JP" dirty="0" err="1" smtClean="0"/>
              <a:t>Func</a:t>
            </a:r>
            <a:r>
              <a:rPr lang="en-US" altLang="ja-JP" dirty="0" smtClean="0"/>
              <a:t>&lt;</a:t>
            </a:r>
            <a:r>
              <a:rPr lang="en-US" altLang="ja-JP" dirty="0" err="1" smtClean="0"/>
              <a:t>int</a:t>
            </a:r>
            <a:r>
              <a:rPr lang="en-US" altLang="ja-JP" dirty="0" smtClean="0"/>
              <a:t>, </a:t>
            </a:r>
            <a:r>
              <a:rPr lang="en-US" altLang="ja-JP" dirty="0" err="1" smtClean="0"/>
              <a:t>int</a:t>
            </a:r>
            <a:r>
              <a:rPr lang="en-US" altLang="ja-JP" dirty="0" smtClean="0"/>
              <a:t>&gt;&gt; g = </a:t>
            </a:r>
          </a:p>
          <a:p>
            <a:r>
              <a:rPr lang="en-US" altLang="ja-JP" dirty="0" smtClean="0"/>
              <a:t>	f =&gt; x =&gt; x == 0 ? 1 : x * f(x - 1</a:t>
            </a:r>
            <a:r>
              <a:rPr lang="en-US" altLang="ja-JP" dirty="0" smtClean="0"/>
              <a:t>);</a:t>
            </a:r>
          </a:p>
          <a:p>
            <a:r>
              <a:rPr lang="en-US" altLang="ja-JP" dirty="0" err="1" smtClean="0"/>
              <a:t>var</a:t>
            </a:r>
            <a:r>
              <a:rPr lang="en-US" altLang="ja-JP" dirty="0" smtClean="0"/>
              <a:t> </a:t>
            </a:r>
            <a:r>
              <a:rPr lang="en-US" altLang="ja-JP" dirty="0" smtClean="0"/>
              <a:t>fact = from </a:t>
            </a:r>
            <a:r>
              <a:rPr lang="en-US" altLang="ja-JP" dirty="0" err="1" smtClean="0"/>
              <a:t>i</a:t>
            </a:r>
            <a:r>
              <a:rPr lang="en-US" altLang="ja-JP" dirty="0" smtClean="0"/>
              <a:t> in </a:t>
            </a:r>
            <a:r>
              <a:rPr lang="en-US" altLang="ja-JP" dirty="0" err="1" smtClean="0">
                <a:solidFill>
                  <a:srgbClr val="0000FF"/>
                </a:solidFill>
              </a:rPr>
              <a:t>Enumerable.Range</a:t>
            </a:r>
            <a:r>
              <a:rPr lang="en-US" altLang="ja-JP" dirty="0" smtClean="0"/>
              <a:t>(1, 10) select Y(Y)(g)(</a:t>
            </a:r>
            <a:r>
              <a:rPr lang="en-US" altLang="ja-JP" dirty="0" err="1" smtClean="0"/>
              <a:t>i</a:t>
            </a:r>
            <a:r>
              <a:rPr lang="en-US" altLang="ja-JP" dirty="0" smtClean="0"/>
              <a:t>);</a:t>
            </a:r>
          </a:p>
          <a:p>
            <a:r>
              <a:rPr lang="en-US" altLang="ja-JP" dirty="0" err="1" smtClean="0"/>
              <a:t>foreach</a:t>
            </a:r>
            <a:r>
              <a:rPr lang="en-US" altLang="ja-JP" dirty="0" smtClean="0"/>
              <a:t> (</a:t>
            </a:r>
            <a:r>
              <a:rPr lang="en-US" altLang="ja-JP" dirty="0" err="1" smtClean="0"/>
              <a:t>var</a:t>
            </a:r>
            <a:r>
              <a:rPr lang="en-US" altLang="ja-JP" dirty="0" smtClean="0"/>
              <a:t> </a:t>
            </a:r>
            <a:r>
              <a:rPr lang="en-US" altLang="ja-JP" dirty="0" err="1" smtClean="0"/>
              <a:t>i</a:t>
            </a:r>
            <a:r>
              <a:rPr lang="en-US" altLang="ja-JP" dirty="0" smtClean="0"/>
              <a:t> in fact) </a:t>
            </a:r>
            <a:r>
              <a:rPr lang="en-US" altLang="ja-JP" dirty="0" err="1" smtClean="0"/>
              <a:t>Console.WriteLine</a:t>
            </a:r>
            <a:r>
              <a:rPr lang="en-US" altLang="ja-JP" dirty="0" smtClean="0"/>
              <a:t>(</a:t>
            </a:r>
            <a:r>
              <a:rPr lang="en-US" altLang="ja-JP" dirty="0" err="1" smtClean="0"/>
              <a:t>i</a:t>
            </a:r>
            <a:r>
              <a:rPr lang="en-US" altLang="ja-JP" dirty="0" smtClean="0"/>
              <a:t>);</a:t>
            </a:r>
          </a:p>
          <a:p>
            <a:endParaRPr kumimoji="1" lang="ja-JP" altLang="en-US" dirty="0"/>
          </a:p>
        </p:txBody>
      </p:sp>
      <p:sp>
        <p:nvSpPr>
          <p:cNvPr id="5" name="コンテンツ プレースホルダ 2"/>
          <p:cNvSpPr>
            <a:spLocks noGrp="1"/>
          </p:cNvSpPr>
          <p:nvPr>
            <p:ph idx="1"/>
          </p:nvPr>
        </p:nvSpPr>
        <p:spPr>
          <a:xfrm>
            <a:off x="457200" y="1052513"/>
            <a:ext cx="8229600" cy="5073650"/>
          </a:xfrm>
        </p:spPr>
        <p:txBody>
          <a:bodyPr/>
          <a:lstStyle/>
          <a:p>
            <a:r>
              <a:rPr kumimoji="1" lang="en-US" altLang="ja-JP" dirty="0" smtClean="0"/>
              <a:t>For</a:t>
            </a:r>
            <a:r>
              <a:rPr kumimoji="1" lang="ja-JP" altLang="en-US" dirty="0" smtClean="0"/>
              <a:t> ループの置き換え</a:t>
            </a:r>
            <a:endParaRPr kumimoji="1" lang="en-US" altLang="ja-JP" dirty="0" smtClean="0"/>
          </a:p>
          <a:p>
            <a:pPr lvl="1"/>
            <a:r>
              <a:rPr kumimoji="1" lang="ja-JP" altLang="en-US" dirty="0" smtClean="0"/>
              <a:t>でも </a:t>
            </a:r>
            <a:r>
              <a:rPr kumimoji="1" lang="en-US" altLang="ja-JP" dirty="0" err="1" smtClean="0"/>
              <a:t>foreach</a:t>
            </a:r>
            <a:r>
              <a:rPr kumimoji="1" lang="en-US" altLang="ja-JP" dirty="0" smtClean="0"/>
              <a:t> </a:t>
            </a:r>
            <a:r>
              <a:rPr kumimoji="1" lang="ja-JP" altLang="en-US" dirty="0" smtClean="0"/>
              <a:t>でダンプしちゃつまんないけどね</a:t>
            </a:r>
            <a:endParaRPr kumimoji="1" lang="en-US" altLang="ja-JP"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a:t>
            </a:r>
            <a:endParaRPr kumimoji="1" lang="en-US" altLang="ja-JP" dirty="0" smtClean="0"/>
          </a:p>
          <a:p>
            <a:pPr lvl="1"/>
            <a:r>
              <a:rPr lang="ja-JP" altLang="en-US" dirty="0" smtClean="0"/>
              <a:t>データベースの</a:t>
            </a:r>
            <a:r>
              <a:rPr lang="en-US" altLang="ja-JP" dirty="0" smtClean="0"/>
              <a:t>SQL</a:t>
            </a:r>
            <a:r>
              <a:rPr lang="ja-JP" altLang="en-US" dirty="0" smtClean="0"/>
              <a:t>文のようなクエリ式の構文が用意</a:t>
            </a:r>
            <a:endParaRPr lang="en-US" dirty="0" smtClean="0"/>
          </a:p>
          <a:p>
            <a:pPr lvl="1"/>
            <a:r>
              <a:rPr lang="en-US" dirty="0" smtClean="0"/>
              <a:t>Visual Basic</a:t>
            </a:r>
            <a:r>
              <a:rPr lang="ja-JP" altLang="en-US" dirty="0" smtClean="0"/>
              <a:t> </a:t>
            </a:r>
            <a:r>
              <a:rPr lang="ja-JP" altLang="en-US" dirty="0" smtClean="0"/>
              <a:t>は、言語サポートがしっかりしている、</a:t>
            </a:r>
            <a:r>
              <a:rPr lang="en-US" altLang="ja-JP" dirty="0" smtClean="0"/>
              <a:t>C#</a:t>
            </a:r>
            <a:r>
              <a:rPr lang="ja-JP" altLang="en-US" dirty="0" smtClean="0"/>
              <a:t> はそんなに困らない程度のサポート</a:t>
            </a:r>
            <a:endParaRPr lang="en-US" altLang="ja-JP" dirty="0" smtClean="0"/>
          </a:p>
          <a:p>
            <a:pPr lvl="1"/>
            <a:r>
              <a:rPr lang="ja-JP" altLang="en-US" dirty="0" smtClean="0"/>
              <a:t>色々と組み合わせて</a:t>
            </a:r>
            <a:r>
              <a:rPr lang="ja-JP" altLang="en-US" dirty="0" smtClean="0"/>
              <a:t>使うととても</a:t>
            </a:r>
            <a:r>
              <a:rPr lang="ja-JP" altLang="en-US" dirty="0" smtClean="0"/>
              <a:t>便利</a:t>
            </a:r>
            <a:endParaRPr lang="en-US" altLang="ja-JP" dirty="0" smtClean="0"/>
          </a:p>
          <a:p>
            <a:pPr lvl="1"/>
            <a:endParaRPr kumimoji="1"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Linq</a:t>
            </a:r>
            <a:r>
              <a:rPr lang="ja-JP" altLang="en-US" dirty="0" smtClean="0"/>
              <a:t> </a:t>
            </a:r>
            <a:r>
              <a:rPr lang="en-US" altLang="ja-JP" dirty="0" smtClean="0"/>
              <a:t>to Object </a:t>
            </a:r>
            <a:r>
              <a:rPr lang="ja-JP" altLang="en-US" dirty="0" smtClean="0"/>
              <a:t>の正体</a:t>
            </a:r>
            <a:endParaRPr kumimoji="1" lang="ja-JP" altLang="en-US" dirty="0"/>
          </a:p>
        </p:txBody>
      </p:sp>
      <p:sp>
        <p:nvSpPr>
          <p:cNvPr id="3" name="コンテンツ プレースホルダ 2"/>
          <p:cNvSpPr>
            <a:spLocks noGrp="1"/>
          </p:cNvSpPr>
          <p:nvPr>
            <p:ph idx="1"/>
          </p:nvPr>
        </p:nvSpPr>
        <p:spPr/>
        <p:txBody>
          <a:bodyPr/>
          <a:lstStyle/>
          <a:p>
            <a:r>
              <a:rPr lang="en-US" dirty="0" err="1" smtClean="0"/>
              <a:t>どちらが簡単で分かりやすくてなおかつ速いのでしょうか</a:t>
            </a:r>
            <a:r>
              <a:rPr lang="en-US" dirty="0" smtClean="0"/>
              <a:t>？</a:t>
            </a:r>
            <a:endParaRPr kumimoji="1" lang="ja-JP" altLang="en-US" dirty="0"/>
          </a:p>
        </p:txBody>
      </p:sp>
      <p:sp>
        <p:nvSpPr>
          <p:cNvPr id="5" name="テキスト ボックス 4"/>
          <p:cNvSpPr txBox="1"/>
          <p:nvPr/>
        </p:nvSpPr>
        <p:spPr>
          <a:xfrm>
            <a:off x="428596" y="2214554"/>
            <a:ext cx="8215370" cy="4031873"/>
          </a:xfrm>
          <a:prstGeom prst="rect">
            <a:avLst/>
          </a:prstGeom>
          <a:noFill/>
        </p:spPr>
        <p:txBody>
          <a:bodyPr wrap="square" rtlCol="0">
            <a:spAutoFit/>
          </a:bodyPr>
          <a:lstStyle/>
          <a:p>
            <a:r>
              <a:rPr lang="en-US" altLang="ja-JP" sz="2000" dirty="0" smtClean="0"/>
              <a:t>A)</a:t>
            </a:r>
            <a:endParaRPr lang="ja-JP" altLang="en-US" sz="2000" dirty="0" smtClean="0"/>
          </a:p>
          <a:p>
            <a:r>
              <a:rPr lang="ja-JP" altLang="en-US" sz="2000" dirty="0" smtClean="0"/>
              <a:t>    </a:t>
            </a:r>
            <a:r>
              <a:rPr lang="en-US" sz="2000" dirty="0" err="1" smtClean="0"/>
              <a:t>var</a:t>
            </a:r>
            <a:r>
              <a:rPr lang="en-US" sz="2000" dirty="0" smtClean="0"/>
              <a:t> accounts = from a in al</a:t>
            </a:r>
          </a:p>
          <a:p>
            <a:r>
              <a:rPr lang="en-US" sz="2000" dirty="0" smtClean="0"/>
              <a:t>                   where </a:t>
            </a:r>
            <a:r>
              <a:rPr lang="en-US" sz="2000" dirty="0" err="1" smtClean="0"/>
              <a:t>a.ZipCode</a:t>
            </a:r>
            <a:r>
              <a:rPr lang="en-US" sz="2000" dirty="0" smtClean="0"/>
              <a:t> == "168-0064"</a:t>
            </a:r>
          </a:p>
          <a:p>
            <a:r>
              <a:rPr lang="en-US" sz="2000" dirty="0" smtClean="0"/>
              <a:t>                   select new { Name = </a:t>
            </a:r>
            <a:r>
              <a:rPr lang="en-US" sz="2000" dirty="0" err="1" smtClean="0"/>
              <a:t>a.Name</a:t>
            </a:r>
            <a:r>
              <a:rPr lang="en-US" sz="2000" dirty="0" smtClean="0"/>
              <a:t>, </a:t>
            </a:r>
            <a:r>
              <a:rPr lang="en-US" sz="2000" dirty="0" err="1" smtClean="0"/>
              <a:t>ZipCode</a:t>
            </a:r>
            <a:r>
              <a:rPr lang="en-US" sz="2000" dirty="0" smtClean="0"/>
              <a:t> = </a:t>
            </a:r>
            <a:r>
              <a:rPr lang="en-US" sz="2000" dirty="0" err="1" smtClean="0"/>
              <a:t>a.ZipCode</a:t>
            </a:r>
            <a:r>
              <a:rPr lang="en-US" sz="2000" dirty="0" smtClean="0"/>
              <a:t> };</a:t>
            </a:r>
          </a:p>
          <a:p>
            <a:r>
              <a:rPr lang="ja-JP" altLang="en-US" sz="2000" dirty="0" smtClean="0"/>
              <a:t>　</a:t>
            </a:r>
            <a:r>
              <a:rPr lang="en-US" sz="2000" dirty="0" err="1" smtClean="0"/>
              <a:t>foreach</a:t>
            </a:r>
            <a:r>
              <a:rPr lang="en-US" sz="2000" dirty="0" smtClean="0"/>
              <a:t> (</a:t>
            </a:r>
            <a:r>
              <a:rPr lang="en-US" sz="2000" dirty="0" err="1" smtClean="0"/>
              <a:t>var</a:t>
            </a:r>
            <a:r>
              <a:rPr lang="en-US" sz="2000" dirty="0" smtClean="0"/>
              <a:t> account in accounts)</a:t>
            </a:r>
          </a:p>
          <a:p>
            <a:r>
              <a:rPr lang="en-US" sz="2000" dirty="0" smtClean="0"/>
              <a:t>        </a:t>
            </a:r>
            <a:r>
              <a:rPr lang="en-US" sz="2000" dirty="0" err="1" smtClean="0"/>
              <a:t>Console.WriteLine</a:t>
            </a:r>
            <a:r>
              <a:rPr lang="en-US" sz="2000" dirty="0" smtClean="0"/>
              <a:t>(</a:t>
            </a:r>
            <a:r>
              <a:rPr lang="en-US" sz="2000" dirty="0" err="1" smtClean="0"/>
              <a:t>account.Name</a:t>
            </a:r>
            <a:r>
              <a:rPr lang="en-US" sz="2000" dirty="0" smtClean="0"/>
              <a:t> + "(" + </a:t>
            </a:r>
            <a:r>
              <a:rPr lang="en-US" sz="2000" dirty="0" err="1" smtClean="0"/>
              <a:t>account.ZipCode</a:t>
            </a:r>
            <a:r>
              <a:rPr lang="en-US" sz="2000" dirty="0" smtClean="0"/>
              <a:t> + ")");</a:t>
            </a:r>
          </a:p>
          <a:p>
            <a:endParaRPr lang="en-US" altLang="ja-JP" sz="2000" dirty="0" smtClean="0"/>
          </a:p>
          <a:p>
            <a:r>
              <a:rPr lang="en-US" altLang="ja-JP" sz="2000" dirty="0" smtClean="0"/>
              <a:t>B</a:t>
            </a:r>
            <a:r>
              <a:rPr lang="en-US" altLang="ja-JP" sz="2000" dirty="0" smtClean="0"/>
              <a:t>)</a:t>
            </a:r>
            <a:endParaRPr lang="en-US" sz="2000" dirty="0" smtClean="0"/>
          </a:p>
          <a:p>
            <a:r>
              <a:rPr lang="ja-JP" altLang="en-US" sz="2000" dirty="0" smtClean="0"/>
              <a:t>　</a:t>
            </a:r>
            <a:r>
              <a:rPr lang="en-US" sz="2000" dirty="0" err="1" smtClean="0"/>
              <a:t>foreach</a:t>
            </a:r>
            <a:r>
              <a:rPr lang="en-US" sz="2000" dirty="0" smtClean="0"/>
              <a:t> (</a:t>
            </a:r>
            <a:r>
              <a:rPr lang="en-US" sz="2000" dirty="0" err="1" smtClean="0"/>
              <a:t>var</a:t>
            </a:r>
            <a:r>
              <a:rPr lang="en-US" sz="2000" dirty="0" smtClean="0"/>
              <a:t> a in al)</a:t>
            </a:r>
          </a:p>
          <a:p>
            <a:r>
              <a:rPr lang="en-US" sz="2000" dirty="0" smtClean="0"/>
              <a:t>        if (</a:t>
            </a:r>
            <a:r>
              <a:rPr lang="en-US" sz="2000" dirty="0" err="1" smtClean="0"/>
              <a:t>a.ZipCode</a:t>
            </a:r>
            <a:r>
              <a:rPr lang="en-US" sz="2000" dirty="0" smtClean="0"/>
              <a:t> == "168-0064")</a:t>
            </a:r>
          </a:p>
          <a:p>
            <a:r>
              <a:rPr lang="en-US" sz="2000" dirty="0" smtClean="0"/>
              <a:t>            </a:t>
            </a:r>
            <a:r>
              <a:rPr lang="en-US" sz="2000" dirty="0" err="1" smtClean="0"/>
              <a:t>Console.WriteLine</a:t>
            </a:r>
            <a:r>
              <a:rPr lang="en-US" sz="2000" dirty="0" smtClean="0"/>
              <a:t>(</a:t>
            </a:r>
            <a:r>
              <a:rPr lang="en-US" sz="2000" dirty="0" err="1" smtClean="0"/>
              <a:t>a.Name</a:t>
            </a:r>
            <a:r>
              <a:rPr lang="en-US" sz="2000" dirty="0" smtClean="0"/>
              <a:t> + "(" + </a:t>
            </a:r>
            <a:r>
              <a:rPr lang="en-US" sz="2000" dirty="0" err="1" smtClean="0"/>
              <a:t>a.ZipCode</a:t>
            </a:r>
            <a:r>
              <a:rPr lang="en-US" sz="2000" dirty="0" smtClean="0"/>
              <a:t> + ")");</a:t>
            </a:r>
          </a:p>
          <a:p>
            <a:endParaRPr lang="en-US" dirty="0" smtClean="0"/>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の正体</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どちらが速いでしょうか？</a:t>
            </a:r>
            <a:endParaRPr kumimoji="1" lang="ja-JP" altLang="en-US" dirty="0"/>
          </a:p>
        </p:txBody>
      </p:sp>
      <p:sp>
        <p:nvSpPr>
          <p:cNvPr id="5" name="テキスト ボックス 4"/>
          <p:cNvSpPr txBox="1"/>
          <p:nvPr/>
        </p:nvSpPr>
        <p:spPr>
          <a:xfrm>
            <a:off x="500034" y="1785926"/>
            <a:ext cx="3799951" cy="4308872"/>
          </a:xfrm>
          <a:prstGeom prst="rect">
            <a:avLst/>
          </a:prstGeom>
          <a:noFill/>
        </p:spPr>
        <p:txBody>
          <a:bodyPr wrap="none" rtlCol="0">
            <a:spAutoFit/>
          </a:bodyPr>
          <a:lstStyle/>
          <a:p>
            <a:r>
              <a:rPr lang="en-US" sz="1600" dirty="0" smtClean="0"/>
              <a:t>A)</a:t>
            </a:r>
          </a:p>
          <a:p>
            <a:r>
              <a:rPr lang="en-US" sz="1600" dirty="0" smtClean="0"/>
              <a:t>static </a:t>
            </a:r>
            <a:r>
              <a:rPr lang="en-US" sz="1600" dirty="0" err="1" smtClean="0"/>
              <a:t>int</a:t>
            </a:r>
            <a:r>
              <a:rPr lang="en-US" sz="1600" dirty="0" smtClean="0"/>
              <a:t>[] cal1(</a:t>
            </a:r>
            <a:r>
              <a:rPr lang="en-US" sz="1600" dirty="0" err="1" smtClean="0"/>
              <a:t>int</a:t>
            </a:r>
            <a:r>
              <a:rPr lang="en-US" sz="1600" dirty="0" smtClean="0"/>
              <a:t>[] </a:t>
            </a:r>
            <a:r>
              <a:rPr lang="en-US" sz="1600" dirty="0" err="1" smtClean="0"/>
              <a:t>arr</a:t>
            </a:r>
            <a:r>
              <a:rPr lang="en-US" sz="1600" dirty="0" smtClean="0"/>
              <a:t>)</a:t>
            </a:r>
          </a:p>
          <a:p>
            <a:r>
              <a:rPr lang="en-US" sz="1600" dirty="0" smtClean="0"/>
              <a:t>{</a:t>
            </a:r>
          </a:p>
          <a:p>
            <a:r>
              <a:rPr lang="en-US" sz="1600" dirty="0" smtClean="0"/>
              <a:t>    </a:t>
            </a:r>
            <a:r>
              <a:rPr lang="en-US" sz="1600" dirty="0" err="1" smtClean="0"/>
              <a:t>int</a:t>
            </a:r>
            <a:r>
              <a:rPr lang="en-US" sz="1600" dirty="0" smtClean="0"/>
              <a:t> sum = 0;</a:t>
            </a:r>
          </a:p>
          <a:p>
            <a:r>
              <a:rPr lang="en-US" sz="1600" dirty="0" smtClean="0"/>
              <a:t>    </a:t>
            </a:r>
            <a:r>
              <a:rPr lang="en-US" sz="1600" dirty="0" err="1" smtClean="0"/>
              <a:t>int</a:t>
            </a:r>
            <a:r>
              <a:rPr lang="en-US" sz="1600" dirty="0" smtClean="0"/>
              <a:t> count = 0;</a:t>
            </a:r>
          </a:p>
          <a:p>
            <a:r>
              <a:rPr lang="en-US" sz="1600" dirty="0" smtClean="0"/>
              <a:t>    </a:t>
            </a:r>
            <a:r>
              <a:rPr lang="en-US" sz="1600" dirty="0" err="1" smtClean="0"/>
              <a:t>int</a:t>
            </a:r>
            <a:r>
              <a:rPr lang="en-US" sz="1600" dirty="0" smtClean="0"/>
              <a:t> max = </a:t>
            </a:r>
            <a:r>
              <a:rPr lang="en-US" sz="1600" dirty="0" err="1" smtClean="0"/>
              <a:t>int.MinValue</a:t>
            </a:r>
            <a:r>
              <a:rPr lang="en-US" sz="1600" dirty="0" smtClean="0"/>
              <a:t>;</a:t>
            </a:r>
          </a:p>
          <a:p>
            <a:r>
              <a:rPr lang="en-US" sz="1600" dirty="0" smtClean="0"/>
              <a:t>    </a:t>
            </a:r>
            <a:r>
              <a:rPr lang="en-US" sz="1600" dirty="0" err="1" smtClean="0"/>
              <a:t>int</a:t>
            </a:r>
            <a:r>
              <a:rPr lang="en-US" sz="1600" dirty="0" smtClean="0"/>
              <a:t> min = </a:t>
            </a:r>
            <a:r>
              <a:rPr lang="en-US" sz="1600" dirty="0" err="1" smtClean="0"/>
              <a:t>int.MaxValue</a:t>
            </a:r>
            <a:r>
              <a:rPr lang="en-US" sz="1600" dirty="0" smtClean="0"/>
              <a:t>;</a:t>
            </a:r>
          </a:p>
          <a:p>
            <a:r>
              <a:rPr lang="en-US" sz="1600" dirty="0" smtClean="0"/>
              <a:t>    </a:t>
            </a:r>
            <a:r>
              <a:rPr lang="en-US" sz="1600" dirty="0" err="1" smtClean="0"/>
              <a:t>foreach</a:t>
            </a:r>
            <a:r>
              <a:rPr lang="en-US" sz="1600" dirty="0" smtClean="0"/>
              <a:t> (</a:t>
            </a:r>
            <a:r>
              <a:rPr lang="en-US" sz="1600" dirty="0" err="1" smtClean="0"/>
              <a:t>int</a:t>
            </a:r>
            <a:r>
              <a:rPr lang="en-US" sz="1600" dirty="0" smtClean="0"/>
              <a:t> a in </a:t>
            </a:r>
            <a:r>
              <a:rPr lang="en-US" sz="1600" dirty="0" err="1" smtClean="0"/>
              <a:t>arr</a:t>
            </a:r>
            <a:r>
              <a:rPr lang="en-US" sz="1600" dirty="0" smtClean="0"/>
              <a:t>)</a:t>
            </a:r>
          </a:p>
          <a:p>
            <a:r>
              <a:rPr lang="en-US" sz="1600" dirty="0" smtClean="0"/>
              <a:t>    {</a:t>
            </a:r>
          </a:p>
          <a:p>
            <a:r>
              <a:rPr lang="en-US" sz="1600" dirty="0" smtClean="0"/>
              <a:t>        sum += a;</a:t>
            </a:r>
          </a:p>
          <a:p>
            <a:r>
              <a:rPr lang="en-US" sz="1600" dirty="0" smtClean="0"/>
              <a:t>        count++;</a:t>
            </a:r>
          </a:p>
          <a:p>
            <a:r>
              <a:rPr lang="en-US" sz="1600" dirty="0" smtClean="0"/>
              <a:t>        if (max &lt; a) max = a;</a:t>
            </a:r>
          </a:p>
          <a:p>
            <a:r>
              <a:rPr lang="en-US" sz="1600" dirty="0" smtClean="0"/>
              <a:t>        if (min &gt; a) min = a;</a:t>
            </a:r>
          </a:p>
          <a:p>
            <a:r>
              <a:rPr lang="en-US" sz="1600" dirty="0" smtClean="0"/>
              <a:t>    }</a:t>
            </a:r>
          </a:p>
          <a:p>
            <a:r>
              <a:rPr lang="en-US" sz="1600" dirty="0" smtClean="0"/>
              <a:t>    return new </a:t>
            </a:r>
            <a:r>
              <a:rPr lang="en-US" sz="1600" dirty="0" err="1" smtClean="0"/>
              <a:t>int</a:t>
            </a:r>
            <a:r>
              <a:rPr lang="en-US" sz="1600" dirty="0" smtClean="0"/>
              <a:t>[] { sum, count, max, min };</a:t>
            </a:r>
          </a:p>
          <a:p>
            <a:r>
              <a:rPr lang="en-US" sz="1600" dirty="0" smtClean="0"/>
              <a:t>}</a:t>
            </a:r>
          </a:p>
          <a:p>
            <a:endParaRPr kumimoji="1" lang="ja-JP" altLang="en-US" dirty="0"/>
          </a:p>
        </p:txBody>
      </p:sp>
      <p:sp>
        <p:nvSpPr>
          <p:cNvPr id="6" name="テキスト ボックス 5"/>
          <p:cNvSpPr txBox="1"/>
          <p:nvPr/>
        </p:nvSpPr>
        <p:spPr>
          <a:xfrm>
            <a:off x="4572000" y="1857364"/>
            <a:ext cx="2410403" cy="3139321"/>
          </a:xfrm>
          <a:prstGeom prst="rect">
            <a:avLst/>
          </a:prstGeom>
          <a:noFill/>
        </p:spPr>
        <p:txBody>
          <a:bodyPr wrap="none" rtlCol="0">
            <a:spAutoFit/>
          </a:bodyPr>
          <a:lstStyle/>
          <a:p>
            <a:r>
              <a:rPr lang="en-US" dirty="0" smtClean="0"/>
              <a:t>B)</a:t>
            </a:r>
          </a:p>
          <a:p>
            <a:r>
              <a:rPr lang="en-US" dirty="0" smtClean="0"/>
              <a:t>static </a:t>
            </a:r>
            <a:r>
              <a:rPr lang="en-US" dirty="0" err="1" smtClean="0"/>
              <a:t>int</a:t>
            </a:r>
            <a:r>
              <a:rPr lang="en-US" dirty="0" smtClean="0"/>
              <a:t>[] cal2(</a:t>
            </a:r>
            <a:r>
              <a:rPr lang="en-US" dirty="0" err="1" smtClean="0"/>
              <a:t>int</a:t>
            </a:r>
            <a:r>
              <a:rPr lang="en-US" dirty="0" smtClean="0"/>
              <a:t>[] </a:t>
            </a:r>
            <a:r>
              <a:rPr lang="en-US" dirty="0" err="1" smtClean="0"/>
              <a:t>arr</a:t>
            </a:r>
            <a:r>
              <a:rPr lang="en-US" dirty="0" smtClean="0"/>
              <a:t>)</a:t>
            </a:r>
          </a:p>
          <a:p>
            <a:r>
              <a:rPr lang="en-US" dirty="0" smtClean="0"/>
              <a:t>{</a:t>
            </a:r>
          </a:p>
          <a:p>
            <a:r>
              <a:rPr lang="en-US" dirty="0" smtClean="0"/>
              <a:t>    return new </a:t>
            </a:r>
            <a:r>
              <a:rPr lang="en-US" dirty="0" err="1" smtClean="0"/>
              <a:t>int</a:t>
            </a:r>
            <a:r>
              <a:rPr lang="en-US" dirty="0" smtClean="0"/>
              <a:t>[] { </a:t>
            </a:r>
          </a:p>
          <a:p>
            <a:r>
              <a:rPr lang="en-US" dirty="0" smtClean="0"/>
              <a:t>        </a:t>
            </a:r>
            <a:r>
              <a:rPr lang="en-US" dirty="0" err="1" smtClean="0"/>
              <a:t>arr.Sum</a:t>
            </a:r>
            <a:r>
              <a:rPr lang="en-US" dirty="0" smtClean="0"/>
              <a:t>(),</a:t>
            </a:r>
          </a:p>
          <a:p>
            <a:r>
              <a:rPr lang="en-US" dirty="0" smtClean="0"/>
              <a:t>        </a:t>
            </a:r>
            <a:r>
              <a:rPr lang="en-US" dirty="0" err="1" smtClean="0"/>
              <a:t>arr.Count</a:t>
            </a:r>
            <a:r>
              <a:rPr lang="en-US" dirty="0" smtClean="0"/>
              <a:t>(),</a:t>
            </a:r>
          </a:p>
          <a:p>
            <a:r>
              <a:rPr lang="en-US" dirty="0" smtClean="0"/>
              <a:t>        </a:t>
            </a:r>
            <a:r>
              <a:rPr lang="en-US" dirty="0" err="1" smtClean="0"/>
              <a:t>arr.Max</a:t>
            </a:r>
            <a:r>
              <a:rPr lang="en-US" dirty="0" smtClean="0"/>
              <a:t>(),</a:t>
            </a:r>
          </a:p>
          <a:p>
            <a:r>
              <a:rPr lang="en-US" dirty="0" smtClean="0"/>
              <a:t>        </a:t>
            </a:r>
            <a:r>
              <a:rPr lang="en-US" dirty="0" err="1" smtClean="0"/>
              <a:t>arr.Min</a:t>
            </a:r>
            <a:r>
              <a:rPr lang="en-US" dirty="0" smtClean="0"/>
              <a:t>()</a:t>
            </a:r>
          </a:p>
          <a:p>
            <a:r>
              <a:rPr lang="en-US" dirty="0" smtClean="0"/>
              <a:t>    };</a:t>
            </a:r>
          </a:p>
          <a:p>
            <a:r>
              <a:rPr lang="en-US" dirty="0" smtClean="0"/>
              <a:t>}</a:t>
            </a:r>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の正体</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は、</a:t>
            </a:r>
            <a:r>
              <a:rPr lang="en-US" altLang="ja-JP" dirty="0" smtClean="0"/>
              <a:t> </a:t>
            </a:r>
            <a:r>
              <a:rPr lang="en-US" altLang="ja-JP" dirty="0" err="1" smtClean="0"/>
              <a:t>IEnumerable</a:t>
            </a:r>
            <a:r>
              <a:rPr lang="en-US" altLang="ja-JP" dirty="0" smtClean="0"/>
              <a:t>&lt;T&gt;</a:t>
            </a:r>
            <a:r>
              <a:rPr lang="ja-JP" altLang="en-US" dirty="0" smtClean="0"/>
              <a:t> によるパイプラインという見方もできます。</a:t>
            </a:r>
            <a:endParaRPr lang="en-US" altLang="ja-JP" dirty="0" smtClean="0"/>
          </a:p>
          <a:p>
            <a:r>
              <a:rPr lang="en-US" altLang="ja-JP" dirty="0" err="1" smtClean="0"/>
              <a:t>IEnumerable</a:t>
            </a:r>
            <a:r>
              <a:rPr lang="en-US" altLang="ja-JP" dirty="0" smtClean="0"/>
              <a:t>&lt;T&gt;</a:t>
            </a:r>
            <a:r>
              <a:rPr lang="ja-JP" altLang="en-US" dirty="0" smtClean="0"/>
              <a:t> ですから、</a:t>
            </a:r>
            <a:r>
              <a:rPr lang="en-US" altLang="ja-JP" dirty="0" smtClean="0"/>
              <a:t> </a:t>
            </a:r>
            <a:r>
              <a:rPr lang="en-US" altLang="ja-JP" dirty="0" err="1" smtClean="0"/>
              <a:t>Linq</a:t>
            </a:r>
            <a:r>
              <a:rPr lang="ja-JP" altLang="en-US" dirty="0" smtClean="0"/>
              <a:t> </a:t>
            </a:r>
            <a:r>
              <a:rPr lang="en-US" altLang="ja-JP" dirty="0" smtClean="0"/>
              <a:t>to Object </a:t>
            </a:r>
            <a:r>
              <a:rPr lang="ja-JP" altLang="en-US" dirty="0" smtClean="0"/>
              <a:t>のメソッドは、一般に </a:t>
            </a:r>
            <a:r>
              <a:rPr lang="en-US" altLang="ja-JP" dirty="0" err="1" smtClean="0"/>
              <a:t>foreach</a:t>
            </a:r>
            <a:r>
              <a:rPr lang="en-US" altLang="ja-JP" dirty="0" smtClean="0"/>
              <a:t> </a:t>
            </a:r>
            <a:r>
              <a:rPr lang="ja-JP" altLang="en-US" dirty="0" smtClean="0"/>
              <a:t>を内部で使っていますので、あまり高速性能を発揮できません。</a:t>
            </a:r>
            <a:endParaRPr lang="en-US" altLang="ja-JP" dirty="0" smtClean="0"/>
          </a:p>
          <a:p>
            <a:endParaRPr lang="ja-JP"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の正体</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例えば右のメソッドは </a:t>
            </a:r>
            <a:r>
              <a:rPr kumimoji="1" lang="en-US" altLang="ja-JP" dirty="0" err="1" smtClean="0"/>
              <a:t>foreach</a:t>
            </a:r>
            <a:r>
              <a:rPr kumimoji="1" lang="en-US" altLang="ja-JP" dirty="0" smtClean="0"/>
              <a:t> </a:t>
            </a:r>
            <a:r>
              <a:rPr kumimoji="1" lang="ja-JP" altLang="en-US" dirty="0" smtClean="0"/>
              <a:t>何回ループするでしょうか？</a:t>
            </a:r>
            <a:endParaRPr kumimoji="1" lang="en-US" altLang="ja-JP" dirty="0" smtClean="0"/>
          </a:p>
          <a:p>
            <a:r>
              <a:rPr kumimoji="1" lang="en-US" altLang="ja-JP" dirty="0" smtClean="0"/>
              <a:t>Sum</a:t>
            </a:r>
            <a:r>
              <a:rPr kumimoji="1" lang="ja-JP" altLang="en-US" dirty="0" err="1" smtClean="0"/>
              <a:t>、</a:t>
            </a:r>
            <a:r>
              <a:rPr kumimoji="1" lang="en-US" altLang="ja-JP" dirty="0" smtClean="0"/>
              <a:t>Count</a:t>
            </a:r>
            <a:r>
              <a:rPr kumimoji="1" lang="ja-JP" altLang="en-US" dirty="0" err="1" smtClean="0"/>
              <a:t>、</a:t>
            </a:r>
            <a:r>
              <a:rPr kumimoji="1" lang="en-US" altLang="ja-JP" dirty="0" smtClean="0"/>
              <a:t>Max</a:t>
            </a:r>
            <a:r>
              <a:rPr kumimoji="1" lang="ja-JP" altLang="en-US" dirty="0" err="1" smtClean="0"/>
              <a:t>、</a:t>
            </a:r>
            <a:r>
              <a:rPr kumimoji="1" lang="en-US" altLang="ja-JP" dirty="0" smtClean="0"/>
              <a:t>Min</a:t>
            </a:r>
            <a:r>
              <a:rPr kumimoji="1" lang="ja-JP" altLang="en-US" dirty="0" smtClean="0"/>
              <a:t>が別々のパイプラインです。</a:t>
            </a:r>
            <a:endParaRPr kumimoji="1" lang="en-US" altLang="ja-JP" dirty="0" smtClean="0"/>
          </a:p>
          <a:p>
            <a:r>
              <a:rPr lang="ja-JP" altLang="en-US" dirty="0" smtClean="0"/>
              <a:t>４回の</a:t>
            </a:r>
            <a:r>
              <a:rPr lang="en-US" altLang="ja-JP" dirty="0" smtClean="0"/>
              <a:t> </a:t>
            </a:r>
            <a:r>
              <a:rPr lang="en-US" altLang="ja-JP" dirty="0" err="1" smtClean="0"/>
              <a:t>foreach</a:t>
            </a:r>
            <a:r>
              <a:rPr lang="en-US" altLang="ja-JP" dirty="0" smtClean="0"/>
              <a:t> </a:t>
            </a:r>
            <a:r>
              <a:rPr lang="ja-JP" altLang="en-US" dirty="0" smtClean="0"/>
              <a:t>を内部で</a:t>
            </a:r>
            <a:endParaRPr lang="en-US" altLang="ja-JP" dirty="0" smtClean="0"/>
          </a:p>
          <a:p>
            <a:pPr>
              <a:buNone/>
            </a:pPr>
            <a:r>
              <a:rPr lang="ja-JP" altLang="en-US" dirty="0" smtClean="0"/>
              <a:t>　行なうことになります。</a:t>
            </a:r>
            <a:endParaRPr kumimoji="1" lang="ja-JP" altLang="en-US" dirty="0"/>
          </a:p>
        </p:txBody>
      </p:sp>
      <p:sp>
        <p:nvSpPr>
          <p:cNvPr id="5" name="テキスト ボックス 4"/>
          <p:cNvSpPr txBox="1"/>
          <p:nvPr/>
        </p:nvSpPr>
        <p:spPr>
          <a:xfrm>
            <a:off x="5643570" y="3000372"/>
            <a:ext cx="2410403" cy="2862322"/>
          </a:xfrm>
          <a:prstGeom prst="rect">
            <a:avLst/>
          </a:prstGeom>
          <a:noFill/>
        </p:spPr>
        <p:txBody>
          <a:bodyPr wrap="none" rtlCol="0">
            <a:spAutoFit/>
          </a:bodyPr>
          <a:lstStyle/>
          <a:p>
            <a:r>
              <a:rPr lang="en-US" dirty="0" smtClean="0"/>
              <a:t>static </a:t>
            </a:r>
            <a:r>
              <a:rPr lang="en-US" dirty="0" err="1" smtClean="0"/>
              <a:t>int</a:t>
            </a:r>
            <a:r>
              <a:rPr lang="en-US" dirty="0" smtClean="0"/>
              <a:t>[] cal2(</a:t>
            </a:r>
            <a:r>
              <a:rPr lang="en-US" dirty="0" err="1" smtClean="0"/>
              <a:t>int</a:t>
            </a:r>
            <a:r>
              <a:rPr lang="en-US" dirty="0" smtClean="0"/>
              <a:t>[] </a:t>
            </a:r>
            <a:r>
              <a:rPr lang="en-US" dirty="0" err="1" smtClean="0"/>
              <a:t>arr</a:t>
            </a:r>
            <a:r>
              <a:rPr lang="en-US" dirty="0" smtClean="0"/>
              <a:t>)</a:t>
            </a:r>
          </a:p>
          <a:p>
            <a:r>
              <a:rPr lang="en-US" dirty="0" smtClean="0"/>
              <a:t>{</a:t>
            </a:r>
          </a:p>
          <a:p>
            <a:r>
              <a:rPr lang="en-US" dirty="0" smtClean="0"/>
              <a:t>    return new </a:t>
            </a:r>
            <a:r>
              <a:rPr lang="en-US" dirty="0" err="1" smtClean="0"/>
              <a:t>int</a:t>
            </a:r>
            <a:r>
              <a:rPr lang="en-US" dirty="0" smtClean="0"/>
              <a:t>[] { </a:t>
            </a:r>
          </a:p>
          <a:p>
            <a:r>
              <a:rPr lang="en-US" dirty="0" smtClean="0"/>
              <a:t>        </a:t>
            </a:r>
            <a:r>
              <a:rPr lang="en-US" dirty="0" err="1" smtClean="0"/>
              <a:t>arr.Sum</a:t>
            </a:r>
            <a:r>
              <a:rPr lang="en-US" dirty="0" smtClean="0"/>
              <a:t>(),</a:t>
            </a:r>
          </a:p>
          <a:p>
            <a:r>
              <a:rPr lang="en-US" dirty="0" smtClean="0"/>
              <a:t>        </a:t>
            </a:r>
            <a:r>
              <a:rPr lang="en-US" dirty="0" err="1" smtClean="0"/>
              <a:t>arr.Count</a:t>
            </a:r>
            <a:r>
              <a:rPr lang="en-US" dirty="0" smtClean="0"/>
              <a:t>(),</a:t>
            </a:r>
          </a:p>
          <a:p>
            <a:r>
              <a:rPr lang="en-US" dirty="0" smtClean="0"/>
              <a:t>        </a:t>
            </a:r>
            <a:r>
              <a:rPr lang="en-US" dirty="0" err="1" smtClean="0"/>
              <a:t>arr.Max</a:t>
            </a:r>
            <a:r>
              <a:rPr lang="en-US" dirty="0" smtClean="0"/>
              <a:t>(),</a:t>
            </a:r>
          </a:p>
          <a:p>
            <a:r>
              <a:rPr lang="en-US" dirty="0" smtClean="0"/>
              <a:t>        </a:t>
            </a:r>
            <a:r>
              <a:rPr lang="en-US" dirty="0" err="1" smtClean="0"/>
              <a:t>arr.Min</a:t>
            </a:r>
            <a:r>
              <a:rPr lang="en-US" dirty="0" smtClean="0"/>
              <a:t>()</a:t>
            </a:r>
          </a:p>
          <a:p>
            <a:r>
              <a:rPr lang="en-US" dirty="0" smtClean="0"/>
              <a:t>    };</a:t>
            </a:r>
          </a:p>
          <a:p>
            <a:r>
              <a:rPr lang="en-US" dirty="0" smtClean="0"/>
              <a:t>}</a:t>
            </a:r>
          </a:p>
          <a:p>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同じ </a:t>
            </a:r>
            <a:r>
              <a:rPr kumimoji="1" lang="en-US" altLang="ja-JP" dirty="0" err="1" smtClean="0"/>
              <a:t>Linq</a:t>
            </a:r>
            <a:r>
              <a:rPr kumimoji="1" lang="en-US" altLang="ja-JP" dirty="0" smtClean="0"/>
              <a:t> </a:t>
            </a:r>
            <a:r>
              <a:rPr kumimoji="1" lang="ja-JP" altLang="en-US" dirty="0" smtClean="0"/>
              <a:t>の </a:t>
            </a:r>
            <a:r>
              <a:rPr kumimoji="1" lang="en-US" altLang="ja-JP" dirty="0" err="1" smtClean="0"/>
              <a:t>foreach</a:t>
            </a:r>
            <a:r>
              <a:rPr kumimoji="1" lang="en-US" altLang="ja-JP" dirty="0" smtClean="0"/>
              <a:t> </a:t>
            </a:r>
            <a:r>
              <a:rPr kumimoji="1" lang="ja-JP" altLang="en-US" dirty="0" smtClean="0"/>
              <a:t>を何回もやるんであれば </a:t>
            </a:r>
            <a:r>
              <a:rPr kumimoji="1" lang="en-US" altLang="ja-JP" dirty="0" err="1" smtClean="0"/>
              <a:t>ToArray</a:t>
            </a:r>
            <a:r>
              <a:rPr kumimoji="1" lang="ja-JP" altLang="en-US" dirty="0" smtClean="0"/>
              <a:t> しておくのがお勧め</a:t>
            </a:r>
            <a:endParaRPr kumimoji="1" lang="en-US" altLang="ja-JP" dirty="0" smtClean="0"/>
          </a:p>
          <a:p>
            <a:endParaRPr lang="en-US" altLang="ja-JP" dirty="0" smtClean="0"/>
          </a:p>
          <a:p>
            <a:pPr>
              <a:buNone/>
            </a:pPr>
            <a:r>
              <a:rPr lang="en-US" dirty="0" smtClean="0"/>
              <a:t>10000</a:t>
            </a:r>
            <a:r>
              <a:rPr lang="ja-JP" altLang="en-US" dirty="0" smtClean="0"/>
              <a:t> </a:t>
            </a:r>
            <a:r>
              <a:rPr lang="ja-JP" altLang="en-US" dirty="0" err="1" smtClean="0"/>
              <a:t>ｘ</a:t>
            </a:r>
            <a:r>
              <a:rPr lang="ja-JP" altLang="en-US" dirty="0" smtClean="0"/>
              <a:t> </a:t>
            </a:r>
            <a:r>
              <a:rPr lang="en-US" dirty="0" smtClean="0"/>
              <a:t>1000</a:t>
            </a:r>
            <a:r>
              <a:rPr lang="ja-JP" altLang="en-US" dirty="0" smtClean="0"/>
              <a:t> ループで、</a:t>
            </a:r>
            <a:endParaRPr lang="en-US" altLang="ja-JP" dirty="0" smtClean="0"/>
          </a:p>
          <a:p>
            <a:pPr>
              <a:buNone/>
            </a:pPr>
            <a:r>
              <a:rPr lang="ja-JP" altLang="en-US" dirty="0" smtClean="0"/>
              <a:t>当社比なんと</a:t>
            </a:r>
            <a:r>
              <a:rPr lang="en-US" altLang="ja-JP" sz="9600" dirty="0" smtClean="0">
                <a:solidFill>
                  <a:srgbClr val="00B050"/>
                </a:solidFill>
              </a:rPr>
              <a:t>52</a:t>
            </a:r>
            <a:r>
              <a:rPr lang="ja-JP" altLang="en-US" sz="9600" dirty="0" smtClean="0">
                <a:solidFill>
                  <a:srgbClr val="00B050"/>
                </a:solidFill>
              </a:rPr>
              <a:t>倍</a:t>
            </a:r>
            <a:endParaRPr kumimoji="1" lang="en-US" altLang="ja-JP" sz="9600" dirty="0" smtClean="0">
              <a:solidFill>
                <a:srgbClr val="00B050"/>
              </a:solidFill>
            </a:endParaRPr>
          </a:p>
          <a:p>
            <a:pPr>
              <a:buNone/>
            </a:pP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アジェンダ</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t>はじめに</a:t>
            </a:r>
            <a:endParaRPr lang="en-US" altLang="ja-JP" dirty="0" smtClean="0"/>
          </a:p>
          <a:p>
            <a:r>
              <a:rPr lang="en-US" altLang="ja-JP" dirty="0" err="1" smtClean="0"/>
              <a:t>Linq</a:t>
            </a:r>
            <a:r>
              <a:rPr lang="ja-JP" altLang="en-US" dirty="0" smtClean="0"/>
              <a:t> </a:t>
            </a:r>
            <a:r>
              <a:rPr lang="en-US" altLang="ja-JP" dirty="0" smtClean="0"/>
              <a:t>to Object </a:t>
            </a:r>
            <a:r>
              <a:rPr lang="ja-JP" altLang="en-US" dirty="0" smtClean="0"/>
              <a:t>をながめて</a:t>
            </a:r>
            <a:r>
              <a:rPr lang="ja-JP" altLang="en-US" dirty="0" smtClean="0"/>
              <a:t>みる</a:t>
            </a:r>
            <a:endParaRPr lang="en-US" altLang="ja-JP" dirty="0" smtClean="0"/>
          </a:p>
          <a:p>
            <a:r>
              <a:rPr lang="en-US" altLang="ja-JP" dirty="0" err="1" smtClean="0"/>
              <a:t>Linq</a:t>
            </a:r>
            <a:r>
              <a:rPr lang="ja-JP" altLang="en-US" dirty="0" smtClean="0"/>
              <a:t> </a:t>
            </a:r>
            <a:r>
              <a:rPr lang="en-US" altLang="ja-JP" dirty="0" smtClean="0"/>
              <a:t>to Object </a:t>
            </a:r>
            <a:r>
              <a:rPr lang="ja-JP" altLang="en-US" dirty="0" smtClean="0"/>
              <a:t>の正体</a:t>
            </a:r>
            <a:endParaRPr lang="en-US" altLang="ja-JP" dirty="0" smtClean="0"/>
          </a:p>
          <a:p>
            <a:r>
              <a:rPr lang="en-US" altLang="ja-JP" dirty="0" err="1" smtClean="0"/>
              <a:t>Linq</a:t>
            </a:r>
            <a:r>
              <a:rPr lang="ja-JP" altLang="en-US" dirty="0" smtClean="0"/>
              <a:t> </a:t>
            </a:r>
            <a:r>
              <a:rPr lang="en-US" altLang="ja-JP" dirty="0" smtClean="0"/>
              <a:t>to SQL </a:t>
            </a:r>
            <a:r>
              <a:rPr lang="ja-JP" altLang="en-US" dirty="0" smtClean="0"/>
              <a:t>の使い</a:t>
            </a:r>
            <a:r>
              <a:rPr lang="ja-JP" altLang="en-US" dirty="0" smtClean="0"/>
              <a:t>どころ</a:t>
            </a:r>
            <a:endParaRPr lang="en-US" altLang="ja-JP" dirty="0" smtClean="0"/>
          </a:p>
          <a:p>
            <a:r>
              <a:rPr lang="ja-JP" altLang="en-US" dirty="0" smtClean="0"/>
              <a:t>まとめ</a:t>
            </a:r>
            <a:endParaRPr lang="en-US" altLang="ja-JP" dirty="0" smtClean="0"/>
          </a:p>
          <a:p>
            <a:endParaRPr lang="ja-JP" altLang="ja-JP"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の正体</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a:t>
            </a:r>
            <a:endParaRPr kumimoji="1" lang="en-US" altLang="ja-JP" dirty="0" smtClean="0"/>
          </a:p>
          <a:p>
            <a:pPr lvl="1"/>
            <a:r>
              <a:rPr kumimoji="1" lang="en-US" altLang="ja-JP" dirty="0" err="1" smtClean="0"/>
              <a:t>Linq</a:t>
            </a:r>
            <a:r>
              <a:rPr kumimoji="1" lang="ja-JP" altLang="en-US" dirty="0" smtClean="0"/>
              <a:t> </a:t>
            </a:r>
            <a:r>
              <a:rPr kumimoji="1" lang="en-US" altLang="ja-JP" dirty="0" smtClean="0"/>
              <a:t>to Object </a:t>
            </a:r>
            <a:r>
              <a:rPr kumimoji="1" lang="ja-JP" altLang="en-US" dirty="0" smtClean="0"/>
              <a:t>は、</a:t>
            </a:r>
            <a:r>
              <a:rPr lang="en-US" altLang="ja-JP" dirty="0" smtClean="0"/>
              <a:t> </a:t>
            </a:r>
            <a:r>
              <a:rPr lang="en-US" altLang="ja-JP" dirty="0" err="1" smtClean="0"/>
              <a:t>IEnumerable</a:t>
            </a:r>
            <a:r>
              <a:rPr lang="en-US" altLang="ja-JP" dirty="0" smtClean="0"/>
              <a:t>&lt;T&gt;</a:t>
            </a:r>
            <a:r>
              <a:rPr lang="ja-JP" altLang="en-US" dirty="0" smtClean="0"/>
              <a:t> によるパイプライン</a:t>
            </a:r>
            <a:endParaRPr lang="en-US" altLang="ja-JP" dirty="0" smtClean="0"/>
          </a:p>
          <a:p>
            <a:pPr lvl="1"/>
            <a:r>
              <a:rPr kumimoji="1" lang="ja-JP" altLang="en-US" dirty="0" smtClean="0"/>
              <a:t>便利に使うことができる反面、メソッドの内部で使用する </a:t>
            </a:r>
            <a:r>
              <a:rPr kumimoji="1" lang="en-US" altLang="ja-JP" dirty="0" err="1" smtClean="0"/>
              <a:t>foreach</a:t>
            </a:r>
            <a:r>
              <a:rPr kumimoji="1" lang="en-US" altLang="ja-JP" dirty="0" smtClean="0"/>
              <a:t> </a:t>
            </a:r>
            <a:r>
              <a:rPr kumimoji="1" lang="ja-JP" altLang="en-US" dirty="0" smtClean="0"/>
              <a:t>の回数に注意を払わないと、効率が悪い場合もある</a:t>
            </a:r>
            <a:endParaRPr kumimoji="1" lang="en-US" altLang="ja-JP" dirty="0" smtClean="0"/>
          </a:p>
          <a:p>
            <a:pPr lvl="1"/>
            <a:r>
              <a:rPr lang="ja-JP" altLang="en-US" dirty="0" smtClean="0"/>
              <a:t>同じ </a:t>
            </a:r>
            <a:r>
              <a:rPr lang="en-US" altLang="ja-JP" dirty="0" err="1" smtClean="0"/>
              <a:t>Linq</a:t>
            </a:r>
            <a:r>
              <a:rPr lang="en-US" altLang="ja-JP" dirty="0" smtClean="0"/>
              <a:t> </a:t>
            </a:r>
            <a:r>
              <a:rPr lang="ja-JP" altLang="en-US" dirty="0" smtClean="0"/>
              <a:t>の </a:t>
            </a:r>
            <a:r>
              <a:rPr lang="en-US" altLang="ja-JP" dirty="0" err="1" smtClean="0"/>
              <a:t>foreach</a:t>
            </a:r>
            <a:r>
              <a:rPr lang="en-US" altLang="ja-JP" dirty="0" smtClean="0"/>
              <a:t> </a:t>
            </a:r>
            <a:r>
              <a:rPr lang="ja-JP" altLang="en-US" dirty="0" smtClean="0"/>
              <a:t>を何回もやるんであれば </a:t>
            </a:r>
            <a:r>
              <a:rPr lang="en-US" altLang="ja-JP" dirty="0" err="1" smtClean="0"/>
              <a:t>ToArray</a:t>
            </a: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Linq</a:t>
            </a:r>
            <a:r>
              <a:rPr kumimoji="1" lang="ja-JP" altLang="en-US" dirty="0" smtClean="0"/>
              <a:t> </a:t>
            </a:r>
            <a:r>
              <a:rPr kumimoji="1" lang="en-US" altLang="ja-JP" dirty="0" smtClean="0"/>
              <a:t>to SQL </a:t>
            </a:r>
            <a:r>
              <a:rPr kumimoji="1"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a:t>
            </a:r>
            <a:r>
              <a:rPr kumimoji="1" lang="en-US" altLang="ja-JP" dirty="0" smtClean="0"/>
              <a:t>N</a:t>
            </a:r>
            <a:r>
              <a:rPr kumimoji="1" lang="ja-JP" altLang="en-US" dirty="0" smtClean="0"/>
              <a:t>氏談＞</a:t>
            </a:r>
            <a:endParaRPr kumimoji="1" lang="en-US" altLang="ja-JP" dirty="0" smtClean="0"/>
          </a:p>
          <a:p>
            <a:pPr algn="ctr">
              <a:buNone/>
            </a:pPr>
            <a:r>
              <a:rPr lang="ja-JP" altLang="en-US" dirty="0" smtClean="0"/>
              <a:t>　</a:t>
            </a:r>
            <a:r>
              <a:rPr lang="ja-JP" altLang="en-US" sz="2400" dirty="0" smtClean="0"/>
              <a:t>すくなくとも今のところ大規模案件で</a:t>
            </a:r>
            <a:r>
              <a:rPr lang="ja-JP" altLang="en-US" sz="2400" b="1" dirty="0" smtClean="0"/>
              <a:t>使う気はない</a:t>
            </a:r>
            <a:r>
              <a:rPr lang="ja-JP" altLang="en-US" sz="2400" dirty="0" smtClean="0"/>
              <a:t>です</a:t>
            </a:r>
            <a:r>
              <a:rPr lang="ja-JP" altLang="en-US" sz="2400" dirty="0" smtClean="0"/>
              <a:t>。</a:t>
            </a:r>
            <a:endParaRPr lang="en-US" altLang="ja-JP" sz="2400" dirty="0" smtClean="0"/>
          </a:p>
          <a:p>
            <a:pPr algn="ctr">
              <a:buNone/>
            </a:pPr>
            <a:r>
              <a:rPr lang="ja-JP" altLang="en-US" dirty="0" smtClean="0"/>
              <a:t>　</a:t>
            </a:r>
            <a:r>
              <a:rPr lang="ja-JP" altLang="en-US" sz="4400" dirty="0" smtClean="0"/>
              <a:t>大規模</a:t>
            </a:r>
            <a:r>
              <a:rPr lang="ja-JP" altLang="en-US" sz="4400" dirty="0" smtClean="0"/>
              <a:t>案件で</a:t>
            </a:r>
            <a:r>
              <a:rPr lang="ja-JP" altLang="en-US" sz="4400" b="1" dirty="0" smtClean="0"/>
              <a:t>使う気はない</a:t>
            </a:r>
            <a:r>
              <a:rPr lang="ja-JP" altLang="en-US" sz="4400" dirty="0" smtClean="0"/>
              <a:t>です</a:t>
            </a:r>
            <a:r>
              <a:rPr lang="ja-JP" altLang="en-US" sz="4400" dirty="0" smtClean="0"/>
              <a:t>。</a:t>
            </a:r>
            <a:endParaRPr lang="en-US" altLang="ja-JP" sz="4400" dirty="0" smtClean="0"/>
          </a:p>
          <a:p>
            <a:pPr algn="ctr">
              <a:buNone/>
            </a:pPr>
            <a:r>
              <a:rPr lang="ja-JP" altLang="en-US" sz="6600" b="1" dirty="0" smtClean="0"/>
              <a:t>　使う</a:t>
            </a:r>
            <a:r>
              <a:rPr lang="ja-JP" altLang="en-US" sz="6600" b="1" dirty="0" smtClean="0"/>
              <a:t>気はない</a:t>
            </a:r>
            <a:r>
              <a:rPr lang="ja-JP" altLang="en-US" sz="6600" dirty="0" smtClean="0"/>
              <a:t>です</a:t>
            </a:r>
            <a:endParaRPr lang="en-US" altLang="ja-JP" sz="6600" dirty="0" smtClean="0"/>
          </a:p>
          <a:p>
            <a:pPr algn="ctr">
              <a:buNone/>
            </a:pPr>
            <a:r>
              <a:rPr lang="ja-JP" altLang="en-US" sz="9600" b="1" dirty="0" smtClean="0">
                <a:solidFill>
                  <a:srgbClr val="0000FF"/>
                </a:solidFill>
              </a:rPr>
              <a:t>使う気は</a:t>
            </a:r>
            <a:r>
              <a:rPr lang="ja-JP" altLang="en-US" sz="9600" b="1" dirty="0" smtClean="0">
                <a:solidFill>
                  <a:srgbClr val="0000FF"/>
                </a:solidFill>
              </a:rPr>
              <a:t>ない</a:t>
            </a:r>
            <a:endParaRPr kumimoji="1" lang="ja-JP" altLang="en-US" sz="9600" dirty="0">
              <a:solidFill>
                <a:srgbClr val="0000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ja-JP" altLang="en-US" dirty="0" smtClean="0"/>
              <a:t> は </a:t>
            </a:r>
            <a:r>
              <a:rPr lang="en-US" altLang="ja-JP" dirty="0" smtClean="0"/>
              <a:t>Q</a:t>
            </a:r>
            <a:r>
              <a:rPr kumimoji="1" lang="en-US" altLang="ja-JP" dirty="0" smtClean="0"/>
              <a:t>uery</a:t>
            </a:r>
            <a:r>
              <a:rPr kumimoji="1" lang="ja-JP" altLang="en-US" dirty="0" smtClean="0"/>
              <a:t> ですが </a:t>
            </a:r>
            <a:r>
              <a:rPr kumimoji="1" lang="en-US" altLang="ja-JP" dirty="0" err="1" smtClean="0"/>
              <a:t>Linq</a:t>
            </a:r>
            <a:r>
              <a:rPr kumimoji="1" lang="ja-JP" altLang="en-US" dirty="0" smtClean="0"/>
              <a:t> </a:t>
            </a:r>
            <a:r>
              <a:rPr kumimoji="1" lang="en-US" altLang="ja-JP" dirty="0" smtClean="0"/>
              <a:t>to SQL </a:t>
            </a:r>
            <a:r>
              <a:rPr kumimoji="1" lang="ja-JP" altLang="en-US" dirty="0" smtClean="0"/>
              <a:t>の母体になる </a:t>
            </a:r>
            <a:r>
              <a:rPr kumimoji="1" lang="en-US" altLang="ja-JP" dirty="0" err="1" smtClean="0"/>
              <a:t>DataContext</a:t>
            </a:r>
            <a:r>
              <a:rPr kumimoji="1" lang="ja-JP" altLang="en-US" dirty="0" smtClean="0"/>
              <a:t> は </a:t>
            </a:r>
            <a:r>
              <a:rPr kumimoji="1" lang="en-US" altLang="ja-JP" dirty="0" smtClean="0"/>
              <a:t>Dataset</a:t>
            </a:r>
            <a:r>
              <a:rPr kumimoji="1" lang="ja-JP" altLang="en-US" dirty="0" smtClean="0"/>
              <a:t> より進化しています。</a:t>
            </a:r>
            <a:endParaRPr kumimoji="1" lang="en-US" altLang="ja-JP" dirty="0" smtClean="0"/>
          </a:p>
          <a:p>
            <a:pPr lvl="1"/>
            <a:r>
              <a:rPr lang="en-US" altLang="ja-JP" dirty="0" smtClean="0"/>
              <a:t>Row</a:t>
            </a:r>
            <a:r>
              <a:rPr lang="ja-JP" altLang="en-US" dirty="0" smtClean="0"/>
              <a:t> は </a:t>
            </a:r>
            <a:r>
              <a:rPr lang="en-US" altLang="ja-JP" dirty="0" err="1" smtClean="0"/>
              <a:t>INotifyPropertyChanging</a:t>
            </a:r>
            <a:r>
              <a:rPr lang="ja-JP" altLang="en-US" dirty="0" smtClean="0"/>
              <a:t> や </a:t>
            </a:r>
            <a:r>
              <a:rPr lang="en-US" altLang="ja-JP" dirty="0" err="1" smtClean="0"/>
              <a:t>INotifyPropertyChanged</a:t>
            </a:r>
            <a:r>
              <a:rPr lang="ja-JP" altLang="en-US" dirty="0" smtClean="0"/>
              <a:t> を実装した</a:t>
            </a:r>
            <a:r>
              <a:rPr lang="en-US" altLang="ja-JP" dirty="0" smtClean="0"/>
              <a:t>Object</a:t>
            </a:r>
            <a:r>
              <a:rPr lang="ja-JP" altLang="en-US" dirty="0" smtClean="0"/>
              <a:t>です。</a:t>
            </a:r>
            <a:endParaRPr lang="en-US" altLang="ja-JP" dirty="0" smtClean="0"/>
          </a:p>
          <a:p>
            <a:pPr lvl="1"/>
            <a:r>
              <a:rPr kumimoji="1" lang="ja-JP" altLang="en-US" dirty="0" smtClean="0"/>
              <a:t>当然 </a:t>
            </a:r>
            <a:r>
              <a:rPr kumimoji="1" lang="en-US" altLang="ja-JP" dirty="0" smtClean="0"/>
              <a:t>Insert Update Delete </a:t>
            </a:r>
            <a:r>
              <a:rPr kumimoji="1" lang="ja-JP" altLang="en-US" dirty="0" smtClean="0"/>
              <a:t>ストアド も使えます。</a:t>
            </a:r>
            <a:endParaRPr kumimoji="1" lang="en-US" altLang="ja-JP" dirty="0" smtClean="0"/>
          </a:p>
          <a:p>
            <a:pPr lvl="1"/>
            <a:r>
              <a:rPr kumimoji="1" lang="ja-JP" altLang="en-US" dirty="0" smtClean="0"/>
              <a:t>あらかじめ必要な </a:t>
            </a:r>
            <a:r>
              <a:rPr kumimoji="1" lang="en-US" altLang="ja-JP" dirty="0" smtClean="0"/>
              <a:t>partial method </a:t>
            </a:r>
            <a:r>
              <a:rPr kumimoji="1" lang="ja-JP" altLang="en-US" dirty="0" smtClean="0"/>
              <a:t>が仕込まれています。</a:t>
            </a:r>
            <a:endParaRPr kumimoji="1" lang="en-US" altLang="ja-JP" dirty="0" smtClean="0"/>
          </a:p>
          <a:p>
            <a:pPr lvl="1"/>
            <a:r>
              <a:rPr lang="ja-JP" altLang="en-US" dirty="0" smtClean="0"/>
              <a:t>同時実行制御で競合の解決がサポートされています</a:t>
            </a:r>
            <a:r>
              <a:rPr lang="ja-JP" altLang="en-US" dirty="0" smtClean="0"/>
              <a:t>。</a:t>
            </a:r>
            <a:endParaRPr lang="en-US" altLang="ja-JP" dirty="0" smtClean="0"/>
          </a:p>
          <a:p>
            <a:pPr lvl="1"/>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データの一部を表示する場合</a:t>
            </a:r>
            <a:endParaRPr kumimoji="1" lang="en-US" altLang="ja-JP" dirty="0" smtClean="0"/>
          </a:p>
          <a:p>
            <a:pPr lvl="1"/>
            <a:r>
              <a:rPr lang="ja-JP" altLang="en-US" dirty="0" smtClean="0"/>
              <a:t>コンボボックスに表示するだけ</a:t>
            </a:r>
            <a:r>
              <a:rPr lang="ja-JP" altLang="en-US" dirty="0" smtClean="0"/>
              <a:t>なのに、</a:t>
            </a:r>
            <a:r>
              <a:rPr lang="en-US" altLang="ja-JP" dirty="0" smtClean="0"/>
              <a:t>Dataset</a:t>
            </a:r>
            <a:r>
              <a:rPr lang="ja-JP" altLang="en-US" dirty="0" smtClean="0"/>
              <a:t> </a:t>
            </a:r>
            <a:r>
              <a:rPr lang="en-US" altLang="ja-JP" dirty="0" err="1" smtClean="0"/>
              <a:t>DataTable</a:t>
            </a:r>
            <a:r>
              <a:rPr lang="ja-JP" altLang="en-US" dirty="0" smtClean="0"/>
              <a:t> </a:t>
            </a:r>
            <a:r>
              <a:rPr lang="en-US" altLang="ja-JP" dirty="0" err="1" smtClean="0"/>
              <a:t>DataRow</a:t>
            </a:r>
            <a:r>
              <a:rPr lang="ja-JP" altLang="en-US" dirty="0" smtClean="0"/>
              <a:t> </a:t>
            </a:r>
            <a:r>
              <a:rPr lang="ja-JP" altLang="en-US" dirty="0" smtClean="0"/>
              <a:t>みたいにフルセットのインスタンスなんか必要なの？</a:t>
            </a:r>
            <a:endParaRPr lang="en-US" altLang="ja-JP" dirty="0" smtClean="0"/>
          </a:p>
          <a:p>
            <a:pPr lvl="1"/>
            <a:r>
              <a:rPr lang="ja-JP" altLang="en-US" dirty="0" smtClean="0"/>
              <a:t>コンボボックスに表示するだけなのに、一々ストアド作んなきゃいけないの？</a:t>
            </a:r>
            <a:endParaRPr lang="en-US" altLang="ja-JP" dirty="0" smtClean="0"/>
          </a:p>
          <a:p>
            <a:pPr lvl="1"/>
            <a:r>
              <a:rPr lang="en-US" altLang="ja-JP" dirty="0" err="1" smtClean="0"/>
              <a:t>Linq</a:t>
            </a:r>
            <a:r>
              <a:rPr lang="ja-JP" altLang="en-US" dirty="0" smtClean="0"/>
              <a:t> </a:t>
            </a:r>
            <a:r>
              <a:rPr lang="en-US" altLang="ja-JP" dirty="0" smtClean="0"/>
              <a:t>to </a:t>
            </a:r>
            <a:r>
              <a:rPr lang="en-US" altLang="ja-JP" dirty="0" smtClean="0"/>
              <a:t>SQL</a:t>
            </a:r>
            <a:r>
              <a:rPr lang="ja-JP" altLang="en-US" dirty="0" smtClean="0"/>
              <a:t> なら 匿名型を使って軽いコンボボックス用のインスタンスを作れる</a:t>
            </a:r>
            <a:endParaRPr lang="en-US" altLang="ja-JP" dirty="0" smtClean="0"/>
          </a:p>
          <a:p>
            <a:pPr lvl="1"/>
            <a:r>
              <a:rPr lang="en-US" altLang="ja-JP" dirty="0" err="1" smtClean="0"/>
              <a:t>Linq</a:t>
            </a:r>
            <a:r>
              <a:rPr lang="ja-JP" altLang="en-US" dirty="0" smtClean="0"/>
              <a:t> </a:t>
            </a:r>
            <a:r>
              <a:rPr lang="en-US" altLang="ja-JP" dirty="0" smtClean="0"/>
              <a:t>to SQL</a:t>
            </a:r>
            <a:r>
              <a:rPr lang="ja-JP" altLang="en-US" dirty="0" smtClean="0"/>
              <a:t> </a:t>
            </a:r>
            <a:r>
              <a:rPr lang="ja-JP" altLang="en-US" dirty="0" smtClean="0"/>
              <a:t>なら ストアドに対応することもできる</a:t>
            </a: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4" name="テキスト ボックス 3"/>
          <p:cNvSpPr txBox="1"/>
          <p:nvPr/>
        </p:nvSpPr>
        <p:spPr>
          <a:xfrm>
            <a:off x="285720" y="2928934"/>
            <a:ext cx="8533233" cy="2862322"/>
          </a:xfrm>
          <a:prstGeom prst="rect">
            <a:avLst/>
          </a:prstGeom>
          <a:noFill/>
        </p:spPr>
        <p:txBody>
          <a:bodyPr wrap="none" rtlCol="0">
            <a:spAutoFit/>
          </a:bodyPr>
          <a:lstStyle/>
          <a:p>
            <a:r>
              <a:rPr lang="en-US" altLang="ja-JP" dirty="0" smtClean="0"/>
              <a:t>using (</a:t>
            </a:r>
            <a:r>
              <a:rPr lang="en-US" altLang="ja-JP" dirty="0" err="1" smtClean="0"/>
              <a:t>NWDataContext</a:t>
            </a:r>
            <a:r>
              <a:rPr lang="en-US" altLang="ja-JP" dirty="0" smtClean="0"/>
              <a:t> context = new </a:t>
            </a:r>
            <a:r>
              <a:rPr lang="en-US" altLang="ja-JP" dirty="0" err="1" smtClean="0"/>
              <a:t>NWDataContext</a:t>
            </a:r>
            <a:r>
              <a:rPr lang="en-US" altLang="ja-JP" dirty="0" smtClean="0"/>
              <a:t>())</a:t>
            </a:r>
          </a:p>
          <a:p>
            <a:r>
              <a:rPr lang="en-US" altLang="ja-JP" dirty="0" smtClean="0"/>
              <a:t>{</a:t>
            </a:r>
          </a:p>
          <a:p>
            <a:r>
              <a:rPr lang="en-US" altLang="ja-JP" dirty="0" smtClean="0"/>
              <a:t>    </a:t>
            </a:r>
            <a:r>
              <a:rPr lang="en-US" altLang="ja-JP" dirty="0" err="1" smtClean="0"/>
              <a:t>var</a:t>
            </a:r>
            <a:r>
              <a:rPr lang="en-US" altLang="ja-JP" dirty="0" smtClean="0"/>
              <a:t> </a:t>
            </a:r>
            <a:r>
              <a:rPr lang="en-US" altLang="ja-JP" dirty="0" err="1" smtClean="0"/>
              <a:t>customerComboBoxQuery</a:t>
            </a:r>
            <a:r>
              <a:rPr lang="en-US" altLang="ja-JP" dirty="0" smtClean="0"/>
              <a:t> =</a:t>
            </a:r>
          </a:p>
          <a:p>
            <a:r>
              <a:rPr lang="en-US" altLang="ja-JP" dirty="0" smtClean="0"/>
              <a:t>        from customer in </a:t>
            </a:r>
            <a:r>
              <a:rPr lang="en-US" altLang="ja-JP" dirty="0" err="1" smtClean="0"/>
              <a:t>context.Customers</a:t>
            </a:r>
            <a:endParaRPr lang="en-US" altLang="ja-JP" dirty="0" smtClean="0"/>
          </a:p>
          <a:p>
            <a:r>
              <a:rPr lang="en-US" altLang="ja-JP" dirty="0" smtClean="0"/>
              <a:t>        select new { ID = </a:t>
            </a:r>
            <a:r>
              <a:rPr lang="en-US" altLang="ja-JP" dirty="0" err="1" smtClean="0"/>
              <a:t>customer.CustomerID</a:t>
            </a:r>
            <a:r>
              <a:rPr lang="en-US" altLang="ja-JP" dirty="0" smtClean="0"/>
              <a:t>, Name = </a:t>
            </a:r>
            <a:r>
              <a:rPr lang="en-US" altLang="ja-JP" dirty="0" err="1" smtClean="0"/>
              <a:t>customer.CompanyName</a:t>
            </a:r>
            <a:r>
              <a:rPr lang="en-US" altLang="ja-JP" dirty="0" smtClean="0"/>
              <a:t> };</a:t>
            </a:r>
          </a:p>
          <a:p>
            <a:r>
              <a:rPr lang="en-US" altLang="ja-JP" dirty="0" smtClean="0"/>
              <a:t>    this.comboBox1.ItemsSource = </a:t>
            </a:r>
            <a:r>
              <a:rPr lang="en-US" altLang="ja-JP" dirty="0" err="1" smtClean="0"/>
              <a:t>customerComboBoxQuery</a:t>
            </a:r>
            <a:r>
              <a:rPr lang="en-US" altLang="ja-JP" dirty="0" smtClean="0"/>
              <a:t>;</a:t>
            </a:r>
          </a:p>
          <a:p>
            <a:r>
              <a:rPr lang="en-US" altLang="ja-JP" dirty="0" smtClean="0"/>
              <a:t>    this.comboBox1.SelectedValuePath = "ID";</a:t>
            </a:r>
          </a:p>
          <a:p>
            <a:r>
              <a:rPr lang="en-US" altLang="ja-JP" dirty="0" smtClean="0"/>
              <a:t>    this.comboBox1.DisplayMemberPath = "Name";</a:t>
            </a:r>
          </a:p>
          <a:p>
            <a:r>
              <a:rPr lang="en-US" altLang="ja-JP" dirty="0" smtClean="0"/>
              <a:t>}</a:t>
            </a:r>
          </a:p>
          <a:p>
            <a:endParaRPr kumimoji="1" lang="ja-JP" altLang="en-US" dirty="0"/>
          </a:p>
        </p:txBody>
      </p:sp>
      <p:sp>
        <p:nvSpPr>
          <p:cNvPr id="5" name="コンテンツ プレースホルダ 2"/>
          <p:cNvSpPr>
            <a:spLocks noGrp="1"/>
          </p:cNvSpPr>
          <p:nvPr>
            <p:ph idx="1"/>
          </p:nvPr>
        </p:nvSpPr>
        <p:spPr>
          <a:xfrm>
            <a:off x="457200" y="1052513"/>
            <a:ext cx="8229600" cy="5073650"/>
          </a:xfrm>
        </p:spPr>
        <p:txBody>
          <a:bodyPr/>
          <a:lstStyle/>
          <a:p>
            <a:r>
              <a:rPr kumimoji="1" lang="ja-JP" altLang="en-US" dirty="0" smtClean="0"/>
              <a:t>たったこれだけのソースで、</a:t>
            </a:r>
            <a:r>
              <a:rPr kumimoji="1" lang="en-US" altLang="ja-JP" dirty="0" smtClean="0"/>
              <a:t>WPF</a:t>
            </a:r>
            <a:r>
              <a:rPr kumimoji="1" lang="ja-JP" altLang="en-US" dirty="0" smtClean="0"/>
              <a:t>のコンボボックスの選択可能なデータがセットできます。</a:t>
            </a:r>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lang="zh-TW" altLang="en-US" dirty="0" smtClean="0"/>
              <a:t>同時実行</a:t>
            </a:r>
            <a:r>
              <a:rPr lang="zh-TW" altLang="en-US" dirty="0" smtClean="0"/>
              <a:t>制御</a:t>
            </a:r>
            <a:r>
              <a:rPr lang="ja-JP" altLang="en-US" dirty="0" smtClean="0"/>
              <a:t>がすごいことになっています</a:t>
            </a:r>
            <a:endParaRPr lang="en-US" altLang="ja-JP" dirty="0" smtClean="0"/>
          </a:p>
          <a:p>
            <a:pPr lvl="1"/>
            <a:r>
              <a:rPr lang="en-US" dirty="0" smtClean="0"/>
              <a:t>Timestamp</a:t>
            </a:r>
            <a:r>
              <a:rPr lang="ja-JP" altLang="en-US" dirty="0" smtClean="0"/>
              <a:t> 列のあるなしで自動的に最適な楽観的</a:t>
            </a:r>
            <a:r>
              <a:rPr lang="zh-TW" altLang="en-US" dirty="0" smtClean="0"/>
              <a:t>同時実行</a:t>
            </a:r>
            <a:r>
              <a:rPr lang="zh-TW" altLang="en-US" dirty="0" smtClean="0"/>
              <a:t>制御</a:t>
            </a:r>
            <a:r>
              <a:rPr lang="ja-JP" altLang="en-US" dirty="0" smtClean="0"/>
              <a:t>のコードを作ってくれます。</a:t>
            </a:r>
            <a:endParaRPr lang="en-US" altLang="ja-JP" dirty="0" smtClean="0"/>
          </a:p>
          <a:p>
            <a:pPr lvl="1"/>
            <a:r>
              <a:rPr lang="ja-JP" altLang="en-US" dirty="0" smtClean="0"/>
              <a:t>同時実行制御で競合の解決がサポートされて</a:t>
            </a:r>
            <a:r>
              <a:rPr lang="ja-JP" altLang="en-US" dirty="0" smtClean="0"/>
              <a:t>います。</a:t>
            </a:r>
            <a:endParaRPr lang="en-US" altLang="ja-JP" dirty="0" smtClean="0"/>
          </a:p>
          <a:p>
            <a:pPr lvl="1"/>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タイムスタンプと同時実行制御</a:t>
            </a:r>
            <a:endParaRPr lang="en-US" altLang="ja-JP" dirty="0" smtClean="0"/>
          </a:p>
          <a:p>
            <a:pPr lvl="1"/>
            <a:r>
              <a:rPr lang="ja-JP" altLang="en-US" dirty="0" smtClean="0"/>
              <a:t>タイムスタンプ</a:t>
            </a:r>
            <a:r>
              <a:rPr lang="ja-JP" altLang="en-US" dirty="0" smtClean="0"/>
              <a:t>が</a:t>
            </a:r>
            <a:r>
              <a:rPr lang="ja-JP" altLang="en-US" dirty="0" smtClean="0"/>
              <a:t>ないテーブル</a:t>
            </a:r>
            <a:r>
              <a:rPr lang="ja-JP" altLang="en-US" dirty="0" smtClean="0"/>
              <a:t/>
            </a:r>
            <a:br>
              <a:rPr lang="ja-JP" altLang="en-US" dirty="0" smtClean="0"/>
            </a:br>
            <a:r>
              <a:rPr lang="en-US" sz="2400" dirty="0" smtClean="0"/>
              <a:t>WHERE ([ID] = @p0) AND ([TEXT1] = @p1) AND ([TEXT2] = @p2</a:t>
            </a:r>
            <a:r>
              <a:rPr lang="en-US" sz="2400" dirty="0" smtClean="0"/>
              <a:t>)</a:t>
            </a:r>
          </a:p>
          <a:p>
            <a:pPr lvl="1"/>
            <a:endParaRPr lang="en-US" dirty="0" smtClean="0"/>
          </a:p>
          <a:p>
            <a:pPr lvl="1"/>
            <a:r>
              <a:rPr lang="ja-JP" altLang="en-US" dirty="0" smtClean="0"/>
              <a:t>タイムスタンプ</a:t>
            </a:r>
            <a:r>
              <a:rPr lang="ja-JP" altLang="en-US" dirty="0" smtClean="0"/>
              <a:t>が</a:t>
            </a:r>
            <a:r>
              <a:rPr lang="ja-JP" altLang="en-US" dirty="0" smtClean="0"/>
              <a:t>あるテーブル</a:t>
            </a:r>
            <a:r>
              <a:rPr lang="ja-JP" altLang="en-US" dirty="0" smtClean="0"/>
              <a:t/>
            </a:r>
            <a:br>
              <a:rPr lang="ja-JP" altLang="en-US" dirty="0" smtClean="0"/>
            </a:br>
            <a:r>
              <a:rPr lang="en-US" sz="2400" dirty="0" smtClean="0"/>
              <a:t>WHERE ([ID] = @p0) AND ([timestamp] = @p1) </a:t>
            </a:r>
            <a:r>
              <a:rPr lang="en-US" dirty="0" smtClean="0"/>
              <a:t/>
            </a:r>
            <a:br>
              <a:rPr lang="en-US" dirty="0" smtClean="0"/>
            </a:br>
            <a:r>
              <a:rPr lang="en-US" dirty="0" smtClean="0"/>
              <a:t>timestamp</a:t>
            </a:r>
            <a:r>
              <a:rPr lang="ja-JP" altLang="en-US" dirty="0" smtClean="0"/>
              <a:t>の読み直しもきちんと行われています</a:t>
            </a:r>
            <a:r>
              <a:rPr lang="ja-JP" altLang="en-US" dirty="0" smtClean="0"/>
              <a:t>。</a:t>
            </a:r>
            <a:endParaRPr lang="en-US" altLang="ja-JP" dirty="0" smtClean="0"/>
          </a:p>
          <a:p>
            <a:pPr lvl="1"/>
            <a:endParaRPr kumimoji="1" lang="en-US" altLang="ja-JP" dirty="0" smtClean="0"/>
          </a:p>
          <a:p>
            <a:pPr lvl="1"/>
            <a:r>
              <a:rPr lang="ja-JP" altLang="en-US" dirty="0" smtClean="0"/>
              <a:t>（</a:t>
            </a:r>
            <a:r>
              <a:rPr lang="en-US" altLang="ja-JP" dirty="0" smtClean="0"/>
              <a:t>Dataset</a:t>
            </a:r>
            <a:r>
              <a:rPr lang="ja-JP" altLang="en-US" dirty="0" smtClean="0"/>
              <a:t>でもちゃんとやってます）</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同時実行制御で競合の</a:t>
            </a:r>
            <a:r>
              <a:rPr lang="ja-JP" altLang="en-US" dirty="0" smtClean="0"/>
              <a:t>解決</a:t>
            </a:r>
            <a:endParaRPr lang="en-US" altLang="ja-JP" dirty="0" smtClean="0"/>
          </a:p>
          <a:p>
            <a:pPr lvl="1"/>
            <a:r>
              <a:rPr lang="ja-JP" altLang="en-US" dirty="0" smtClean="0"/>
              <a:t>競合している行単位で競合の</a:t>
            </a:r>
            <a:r>
              <a:rPr lang="ja-JP" altLang="en-US" dirty="0" smtClean="0"/>
              <a:t>解決</a:t>
            </a:r>
            <a:endParaRPr lang="en-US" altLang="ja-JP" dirty="0" smtClean="0"/>
          </a:p>
          <a:p>
            <a:pPr lvl="2"/>
            <a:r>
              <a:rPr lang="ja-JP" altLang="en-US" dirty="0" smtClean="0"/>
              <a:t>最新</a:t>
            </a:r>
            <a:r>
              <a:rPr lang="ja-JP" altLang="en-US" dirty="0" smtClean="0"/>
              <a:t>を取得してユーザーには再入力をしてもらうことに</a:t>
            </a:r>
            <a:r>
              <a:rPr lang="ja-JP" altLang="en-US" dirty="0" smtClean="0"/>
              <a:t>なります。</a:t>
            </a:r>
            <a:r>
              <a:rPr lang="en-US" dirty="0" smtClean="0"/>
              <a:t> </a:t>
            </a:r>
          </a:p>
          <a:p>
            <a:pPr>
              <a:buNone/>
            </a:pPr>
            <a:r>
              <a:rPr lang="en-US" sz="2000" dirty="0" err="1" smtClean="0"/>
              <a:t>conflict.Resolve</a:t>
            </a:r>
            <a:r>
              <a:rPr lang="en-US" sz="2000" dirty="0" smtClean="0"/>
              <a:t>(</a:t>
            </a:r>
            <a:r>
              <a:rPr lang="en-US" sz="2000" dirty="0" err="1" smtClean="0"/>
              <a:t>Data.Linq.RefreshMode.OverwriteCurrentValues</a:t>
            </a:r>
            <a:r>
              <a:rPr lang="en-US" sz="2000" dirty="0" smtClean="0"/>
              <a:t>)</a:t>
            </a:r>
            <a:endParaRPr lang="en-US" altLang="ja-JP" sz="2000" dirty="0" smtClean="0"/>
          </a:p>
          <a:p>
            <a:pPr lvl="2"/>
            <a:r>
              <a:rPr lang="ja-JP" altLang="en-US" dirty="0" smtClean="0"/>
              <a:t>元</a:t>
            </a:r>
            <a:r>
              <a:rPr lang="ja-JP" altLang="en-US" dirty="0" smtClean="0"/>
              <a:t>の値とユーザーが変更した値で更新が行われ競合を発生させた他者の変更は上書きされます</a:t>
            </a:r>
            <a:r>
              <a:rPr lang="ja-JP" altLang="en-US" dirty="0" smtClean="0"/>
              <a:t>。</a:t>
            </a:r>
            <a:endParaRPr lang="en-US" altLang="ja-JP" dirty="0" smtClean="0"/>
          </a:p>
          <a:p>
            <a:pPr>
              <a:buNone/>
            </a:pPr>
            <a:r>
              <a:rPr lang="en-US" sz="2000" dirty="0" err="1" smtClean="0"/>
              <a:t>conflict.Resolve</a:t>
            </a:r>
            <a:r>
              <a:rPr lang="en-US" sz="2000" dirty="0" smtClean="0"/>
              <a:t>(</a:t>
            </a:r>
            <a:r>
              <a:rPr lang="en-US" sz="2000" dirty="0" err="1" smtClean="0"/>
              <a:t>Data.Linq.RefreshMode.KeepCurrentValues</a:t>
            </a:r>
            <a:r>
              <a:rPr lang="en-US" sz="2000" dirty="0" smtClean="0"/>
              <a:t>)</a:t>
            </a:r>
            <a:endParaRPr lang="en-US" altLang="ja-JP" sz="2000" dirty="0" smtClean="0"/>
          </a:p>
          <a:p>
            <a:pPr lvl="2"/>
            <a:r>
              <a:rPr lang="ja-JP" altLang="en-US" dirty="0" smtClean="0"/>
              <a:t>他者</a:t>
            </a:r>
            <a:r>
              <a:rPr lang="ja-JP" altLang="en-US" dirty="0" smtClean="0"/>
              <a:t>の変更とユーザーの変更をマージします。両方が変更した列はユーザーの変更を優先します</a:t>
            </a:r>
            <a:r>
              <a:rPr lang="ja-JP" altLang="en-US" dirty="0" smtClean="0"/>
              <a:t>。</a:t>
            </a:r>
            <a:endParaRPr lang="en-US" altLang="ja-JP" dirty="0" smtClean="0"/>
          </a:p>
          <a:p>
            <a:pPr>
              <a:buNone/>
            </a:pPr>
            <a:r>
              <a:rPr lang="en-US" sz="2000" dirty="0" err="1" smtClean="0"/>
              <a:t>conflict.Resolve</a:t>
            </a:r>
            <a:r>
              <a:rPr lang="en-US" sz="2000" dirty="0" smtClean="0"/>
              <a:t>(</a:t>
            </a:r>
            <a:r>
              <a:rPr lang="en-US" sz="2000" dirty="0" err="1" smtClean="0"/>
              <a:t>Data.Linq.RefreshMode.KeepChanges</a:t>
            </a:r>
            <a:r>
              <a:rPr lang="en-US" sz="2000" dirty="0" smtClean="0"/>
              <a:t>)</a:t>
            </a:r>
            <a:endParaRPr kumimoji="1" lang="ja-JP" alt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同時実行制御で競合の解決</a:t>
            </a:r>
            <a:endParaRPr lang="en-US" altLang="ja-JP" dirty="0" smtClean="0"/>
          </a:p>
          <a:p>
            <a:pPr lvl="1"/>
            <a:r>
              <a:rPr lang="ja-JP" altLang="en-US" dirty="0" smtClean="0"/>
              <a:t>競合している</a:t>
            </a:r>
            <a:r>
              <a:rPr lang="ja-JP" altLang="en-US" dirty="0" smtClean="0"/>
              <a:t>行ごとの</a:t>
            </a:r>
            <a:r>
              <a:rPr lang="ja-JP" altLang="en-US" dirty="0" smtClean="0"/>
              <a:t>列単位で競合の解決</a:t>
            </a:r>
            <a:endParaRPr lang="en-US" altLang="ja-JP" dirty="0" smtClean="0"/>
          </a:p>
          <a:p>
            <a:pPr lvl="2"/>
            <a:r>
              <a:rPr lang="ja-JP" altLang="en-US" dirty="0" smtClean="0"/>
              <a:t>最新を取得してユーザーには再入力をしてもらうことになります。</a:t>
            </a:r>
            <a:r>
              <a:rPr lang="en-US" dirty="0" smtClean="0"/>
              <a:t> </a:t>
            </a:r>
          </a:p>
          <a:p>
            <a:pPr>
              <a:buNone/>
            </a:pPr>
            <a:r>
              <a:rPr lang="en-US" sz="2000" dirty="0" err="1" smtClean="0"/>
              <a:t>member.Resolve</a:t>
            </a:r>
            <a:r>
              <a:rPr lang="en-US" sz="2000" dirty="0" smtClean="0"/>
              <a:t>(</a:t>
            </a:r>
            <a:r>
              <a:rPr lang="en-US" sz="2000" dirty="0" err="1" smtClean="0"/>
              <a:t>Data.Linq.RefreshMode.OverwriteCurrentValues</a:t>
            </a:r>
            <a:r>
              <a:rPr lang="en-US" sz="2000" dirty="0" smtClean="0"/>
              <a:t>)</a:t>
            </a:r>
            <a:endParaRPr lang="en-US" altLang="ja-JP" sz="2000" dirty="0" smtClean="0"/>
          </a:p>
          <a:p>
            <a:pPr lvl="2"/>
            <a:r>
              <a:rPr lang="ja-JP" altLang="en-US" dirty="0" smtClean="0"/>
              <a:t>元の値とユーザーが変更した値で更新が行われ競合を発生させた他者の変更は上書きされます。</a:t>
            </a:r>
            <a:endParaRPr lang="en-US" altLang="ja-JP" dirty="0" smtClean="0"/>
          </a:p>
          <a:p>
            <a:pPr>
              <a:buNone/>
            </a:pPr>
            <a:r>
              <a:rPr lang="en-US" sz="2000" dirty="0" err="1" smtClean="0"/>
              <a:t>member.Resolve</a:t>
            </a:r>
            <a:r>
              <a:rPr lang="en-US" sz="2000" dirty="0" smtClean="0"/>
              <a:t>(</a:t>
            </a:r>
            <a:r>
              <a:rPr lang="en-US" sz="2000" dirty="0" err="1" smtClean="0"/>
              <a:t>Data.Linq.RefreshMode.KeepCurrentValues</a:t>
            </a:r>
            <a:r>
              <a:rPr lang="en-US" sz="2000" dirty="0" smtClean="0"/>
              <a:t>)</a:t>
            </a:r>
            <a:endParaRPr lang="en-US" altLang="ja-JP" sz="20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遅いんじゃないの？</a:t>
            </a:r>
            <a:endParaRPr kumimoji="1" lang="en-US" altLang="ja-JP" dirty="0" smtClean="0"/>
          </a:p>
          <a:p>
            <a:pPr lvl="1"/>
            <a:r>
              <a:rPr lang="ja-JP" altLang="en-US" dirty="0" smtClean="0"/>
              <a:t>件数によって</a:t>
            </a:r>
            <a:r>
              <a:rPr lang="ja-JP" altLang="en-US" dirty="0" smtClean="0"/>
              <a:t>は</a:t>
            </a:r>
            <a:endParaRPr lang="en-US" altLang="ja-JP" dirty="0" smtClean="0"/>
          </a:p>
          <a:p>
            <a:pPr lvl="1">
              <a:buNone/>
            </a:pPr>
            <a:r>
              <a:rPr lang="ja-JP" altLang="en-US" dirty="0" smtClean="0"/>
              <a:t>　</a:t>
            </a:r>
            <a:r>
              <a:rPr lang="ja-JP" altLang="en-US" dirty="0" smtClean="0"/>
              <a:t>速いです</a:t>
            </a:r>
            <a:endParaRPr lang="en-US" altLang="ja-JP" dirty="0" smtClean="0"/>
          </a:p>
          <a:p>
            <a:pPr lvl="1">
              <a:buNone/>
            </a:pPr>
            <a:endParaRPr kumimoji="1" lang="ja-JP" altLang="en-US" dirty="0"/>
          </a:p>
        </p:txBody>
      </p:sp>
      <p:pic>
        <p:nvPicPr>
          <p:cNvPr id="4" name="図 3" descr="LinqtoSQL2.jpg"/>
          <p:cNvPicPr>
            <a:picLocks noChangeAspect="1"/>
          </p:cNvPicPr>
          <p:nvPr/>
        </p:nvPicPr>
        <p:blipFill>
          <a:blip r:embed="rId2"/>
          <a:stretch>
            <a:fillRect/>
          </a:stretch>
        </p:blipFill>
        <p:spPr>
          <a:xfrm>
            <a:off x="4357686" y="928670"/>
            <a:ext cx="4516682" cy="507209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ja-JP" altLang="en-US" dirty="0" smtClean="0"/>
              <a:t> のセッションや勉強会、</a:t>
            </a:r>
            <a:r>
              <a:rPr kumimoji="1" lang="en-US" altLang="ja-JP" dirty="0" smtClean="0"/>
              <a:t>Web</a:t>
            </a:r>
            <a:r>
              <a:rPr kumimoji="1" lang="ja-JP" altLang="en-US" dirty="0" err="1" smtClean="0"/>
              <a:t>での</a:t>
            </a:r>
            <a:r>
              <a:rPr kumimoji="1" lang="ja-JP" altLang="en-US" dirty="0" smtClean="0"/>
              <a:t>情報も結構出てきていて、そろそろ飽きてきている方もいると思います。</a:t>
            </a:r>
            <a:endParaRPr kumimoji="1" lang="en-US" altLang="ja-JP" dirty="0" smtClean="0"/>
          </a:p>
          <a:p>
            <a:r>
              <a:rPr lang="ja-JP" altLang="en-US" dirty="0" smtClean="0"/>
              <a:t>そろそろ仕事でも使ってみようとしている方も多いと思います。</a:t>
            </a:r>
            <a:endParaRPr lang="en-US" altLang="ja-JP" dirty="0" smtClean="0"/>
          </a:p>
          <a:p>
            <a:r>
              <a:rPr kumimoji="1" lang="ja-JP" altLang="en-US" dirty="0" smtClean="0"/>
              <a:t>そこで今日は</a:t>
            </a:r>
            <a:r>
              <a:rPr kumimoji="1" lang="en-US" altLang="ja-JP" dirty="0" err="1" smtClean="0"/>
              <a:t>Linq</a:t>
            </a:r>
            <a:r>
              <a:rPr kumimoji="1" lang="ja-JP" altLang="en-US" dirty="0" smtClean="0"/>
              <a:t> </a:t>
            </a:r>
            <a:r>
              <a:rPr kumimoji="1" lang="en-US" altLang="ja-JP" dirty="0" smtClean="0"/>
              <a:t>to Object </a:t>
            </a:r>
            <a:r>
              <a:rPr kumimoji="1" lang="ja-JP" altLang="en-US" dirty="0" smtClean="0"/>
              <a:t>・ </a:t>
            </a:r>
            <a:r>
              <a:rPr kumimoji="1" lang="en-US" altLang="ja-JP" dirty="0" err="1" smtClean="0"/>
              <a:t>Linq</a:t>
            </a:r>
            <a:r>
              <a:rPr kumimoji="1" lang="ja-JP" altLang="en-US" dirty="0" smtClean="0"/>
              <a:t> </a:t>
            </a:r>
            <a:r>
              <a:rPr kumimoji="1" lang="en-US" altLang="ja-JP" dirty="0" smtClean="0"/>
              <a:t>to SQL </a:t>
            </a:r>
            <a:r>
              <a:rPr kumimoji="1" lang="ja-JP" altLang="en-US" dirty="0" smtClean="0"/>
              <a:t>の全体像と使うときの注意点を見ていきたいと思います。</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さらに速くする方法もあります</a:t>
            </a:r>
            <a:endParaRPr kumimoji="1" lang="en-US" altLang="ja-JP" dirty="0" smtClean="0"/>
          </a:p>
          <a:p>
            <a:pPr lvl="1"/>
            <a:r>
              <a:rPr lang="en-US" dirty="0" err="1" smtClean="0"/>
              <a:t>CompiledQuery.Compile</a:t>
            </a:r>
            <a:endParaRPr lang="en-US" dirty="0" smtClean="0"/>
          </a:p>
          <a:p>
            <a:pPr lvl="1"/>
            <a:endParaRPr kumimoji="1" lang="en-US" altLang="ja-JP" dirty="0" smtClean="0"/>
          </a:p>
          <a:p>
            <a:pPr lvl="1"/>
            <a:endParaRPr lang="en-US" altLang="ja-JP" dirty="0" smtClean="0"/>
          </a:p>
          <a:p>
            <a:pPr lvl="1"/>
            <a:endParaRPr kumimoji="1" lang="en-US" altLang="ja-JP" dirty="0" smtClean="0"/>
          </a:p>
          <a:p>
            <a:pPr lvl="1"/>
            <a:r>
              <a:rPr lang="en-US" dirty="0" err="1" smtClean="0"/>
              <a:t>context.ObjectTrackingEnabled</a:t>
            </a:r>
            <a:r>
              <a:rPr lang="en-US" dirty="0" smtClean="0"/>
              <a:t> = false</a:t>
            </a:r>
            <a:r>
              <a:rPr lang="en-US" dirty="0" smtClean="0"/>
              <a:t>;</a:t>
            </a:r>
          </a:p>
          <a:p>
            <a:pPr lvl="2"/>
            <a:r>
              <a:rPr kumimoji="1" lang="ja-JP" altLang="en-US" dirty="0" smtClean="0"/>
              <a:t>データの変更を追跡</a:t>
            </a:r>
            <a:r>
              <a:rPr kumimoji="1" lang="ja-JP" altLang="en-US" dirty="0" smtClean="0"/>
              <a:t>しない </a:t>
            </a:r>
            <a:r>
              <a:rPr kumimoji="1" lang="en-US" altLang="ja-JP" dirty="0" smtClean="0"/>
              <a:t>Query</a:t>
            </a:r>
            <a:r>
              <a:rPr kumimoji="1" lang="ja-JP" altLang="en-US" dirty="0" smtClean="0"/>
              <a:t> にみの場合に利用できます。</a:t>
            </a:r>
            <a:endParaRPr kumimoji="1" lang="ja-JP" altLang="en-US" dirty="0"/>
          </a:p>
        </p:txBody>
      </p:sp>
      <p:sp>
        <p:nvSpPr>
          <p:cNvPr id="4" name="テキスト ボックス 3"/>
          <p:cNvSpPr txBox="1"/>
          <p:nvPr/>
        </p:nvSpPr>
        <p:spPr>
          <a:xfrm>
            <a:off x="1285852" y="2214554"/>
            <a:ext cx="6643734" cy="1477328"/>
          </a:xfrm>
          <a:prstGeom prst="rect">
            <a:avLst/>
          </a:prstGeom>
          <a:noFill/>
        </p:spPr>
        <p:txBody>
          <a:bodyPr wrap="square" rtlCol="0">
            <a:spAutoFit/>
          </a:bodyPr>
          <a:lstStyle/>
          <a:p>
            <a:r>
              <a:rPr lang="en-US" dirty="0" err="1" smtClean="0"/>
              <a:t>var</a:t>
            </a:r>
            <a:r>
              <a:rPr lang="en-US" dirty="0" smtClean="0"/>
              <a:t> query = </a:t>
            </a:r>
            <a:r>
              <a:rPr lang="en-US" dirty="0" err="1" smtClean="0"/>
              <a:t>CompiledQuery.Compile</a:t>
            </a:r>
            <a:r>
              <a:rPr lang="en-US" dirty="0" smtClean="0"/>
              <a:t>(</a:t>
            </a:r>
          </a:p>
          <a:p>
            <a:r>
              <a:rPr lang="en-US" dirty="0" smtClean="0"/>
              <a:t>    (</a:t>
            </a:r>
            <a:r>
              <a:rPr lang="en-US" dirty="0" err="1" smtClean="0"/>
              <a:t>LinqTestDataContext</a:t>
            </a:r>
            <a:r>
              <a:rPr lang="en-US" dirty="0" smtClean="0"/>
              <a:t> db) =&gt; from a in db.Table_1 select a</a:t>
            </a:r>
          </a:p>
          <a:p>
            <a:r>
              <a:rPr lang="en-US" dirty="0" smtClean="0"/>
              <a:t>    );</a:t>
            </a:r>
          </a:p>
          <a:p>
            <a:endParaRPr kumimoji="1" lang="en-US" altLang="ja-JP" dirty="0" smtClean="0"/>
          </a:p>
          <a:p>
            <a:r>
              <a:rPr kumimoji="1" lang="ja-JP" altLang="en-US" dirty="0" smtClean="0"/>
              <a:t>使い方： </a:t>
            </a:r>
            <a:r>
              <a:rPr lang="en-US" dirty="0" err="1" smtClean="0"/>
              <a:t>foreach</a:t>
            </a:r>
            <a:r>
              <a:rPr lang="en-US" dirty="0" smtClean="0"/>
              <a:t> (</a:t>
            </a:r>
            <a:r>
              <a:rPr lang="en-US" dirty="0" err="1" smtClean="0"/>
              <a:t>var</a:t>
            </a:r>
            <a:r>
              <a:rPr lang="en-US" dirty="0" smtClean="0"/>
              <a:t> a in query(context))</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SQL </a:t>
            </a:r>
            <a:r>
              <a:rPr lang="ja-JP" altLang="en-US" dirty="0" smtClean="0"/>
              <a:t>の使いどころ</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a:t>
            </a:r>
            <a:endParaRPr kumimoji="1" lang="en-US" altLang="ja-JP" dirty="0" smtClean="0"/>
          </a:p>
          <a:p>
            <a:pPr lvl="1"/>
            <a:r>
              <a:rPr lang="en-US" altLang="ja-JP" dirty="0" err="1" smtClean="0"/>
              <a:t>DataContext</a:t>
            </a:r>
            <a:r>
              <a:rPr lang="ja-JP" altLang="en-US" dirty="0" smtClean="0"/>
              <a:t> は </a:t>
            </a:r>
            <a:r>
              <a:rPr lang="en-US" altLang="ja-JP" dirty="0" smtClean="0"/>
              <a:t>Dataset</a:t>
            </a:r>
            <a:r>
              <a:rPr lang="ja-JP" altLang="en-US" dirty="0" smtClean="0"/>
              <a:t> より進化しています</a:t>
            </a:r>
            <a:r>
              <a:rPr lang="ja-JP" altLang="en-US" dirty="0" smtClean="0"/>
              <a:t>。</a:t>
            </a:r>
            <a:endParaRPr lang="en-US" altLang="ja-JP" dirty="0" smtClean="0"/>
          </a:p>
          <a:p>
            <a:pPr lvl="1"/>
            <a:r>
              <a:rPr lang="ja-JP" altLang="en-US" dirty="0" smtClean="0"/>
              <a:t>データの一部を表示する</a:t>
            </a:r>
            <a:r>
              <a:rPr lang="ja-JP" altLang="en-US" dirty="0" smtClean="0"/>
              <a:t>場合は楽です。</a:t>
            </a:r>
            <a:endParaRPr lang="en-US" altLang="ja-JP" dirty="0" smtClean="0"/>
          </a:p>
          <a:p>
            <a:pPr lvl="1"/>
            <a:r>
              <a:rPr lang="ja-JP" altLang="en-US" dirty="0" smtClean="0"/>
              <a:t>同時実行制御で競合の</a:t>
            </a:r>
            <a:r>
              <a:rPr lang="ja-JP" altLang="en-US" dirty="0" smtClean="0"/>
              <a:t>解決もできます。</a:t>
            </a:r>
            <a:endParaRPr lang="en-US" altLang="ja-JP" dirty="0" smtClean="0"/>
          </a:p>
          <a:p>
            <a:pPr lvl="1"/>
            <a:r>
              <a:rPr lang="ja-JP" altLang="en-US" dirty="0" smtClean="0"/>
              <a:t>速くするための方法も</a:t>
            </a:r>
            <a:r>
              <a:rPr lang="ja-JP" altLang="en-US" dirty="0" smtClean="0"/>
              <a:t>あります。</a:t>
            </a:r>
            <a:endParaRPr lang="en-US" altLang="ja-JP" dirty="0" smtClean="0"/>
          </a:p>
          <a:p>
            <a:pPr lvl="1"/>
            <a:endParaRPr lang="en-US" altLang="ja-JP" dirty="0" smtClean="0"/>
          </a:p>
          <a:p>
            <a:pPr lvl="1"/>
            <a:r>
              <a:rPr lang="ja-JP" altLang="en-US" dirty="0" smtClean="0"/>
              <a:t>なにより、長年の念願であった「</a:t>
            </a:r>
            <a:r>
              <a:rPr lang="en-US" altLang="ja-JP" dirty="0" smtClean="0"/>
              <a:t>Object</a:t>
            </a:r>
            <a:r>
              <a:rPr lang="ja-JP" altLang="en-US" dirty="0" smtClean="0"/>
              <a:t>」なんです。</a:t>
            </a:r>
            <a:endParaRPr lang="en-US" altLang="ja-JP" dirty="0" smtClean="0"/>
          </a:p>
          <a:p>
            <a:pPr lvl="1"/>
            <a:r>
              <a:rPr lang="en-US" altLang="ja-JP" dirty="0" err="1" smtClean="0"/>
              <a:t>Linq</a:t>
            </a:r>
            <a:r>
              <a:rPr lang="ja-JP" altLang="en-US" dirty="0" smtClean="0"/>
              <a:t> </a:t>
            </a:r>
            <a:r>
              <a:rPr lang="en-US" altLang="ja-JP" dirty="0" smtClean="0"/>
              <a:t>to </a:t>
            </a:r>
            <a:r>
              <a:rPr lang="en-US" altLang="ja-JP" dirty="0" smtClean="0"/>
              <a:t>SQL</a:t>
            </a:r>
            <a:r>
              <a:rPr lang="ja-JP" altLang="en-US" dirty="0" smtClean="0"/>
              <a:t> を使って自由を満喫しましょう。</a:t>
            </a:r>
            <a:endParaRPr lang="en-US" altLang="ja-JP" dirty="0" smtClean="0"/>
          </a:p>
          <a:p>
            <a:pPr lvl="1"/>
            <a:endParaRPr kumimoji="1" lang="en-US" altLang="ja-JP" dirty="0" smtClean="0"/>
          </a:p>
          <a:p>
            <a:pPr lvl="1"/>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は、</a:t>
            </a:r>
            <a:r>
              <a:rPr lang="en-US" altLang="ja-JP" dirty="0" smtClean="0"/>
              <a:t> </a:t>
            </a:r>
            <a:r>
              <a:rPr lang="en-US" altLang="ja-JP" dirty="0" err="1" smtClean="0"/>
              <a:t>IEnumerable</a:t>
            </a:r>
            <a:r>
              <a:rPr lang="en-US" altLang="ja-JP" dirty="0" smtClean="0"/>
              <a:t>&lt;T&gt;</a:t>
            </a:r>
            <a:r>
              <a:rPr lang="ja-JP" altLang="en-US" dirty="0" smtClean="0"/>
              <a:t> による</a:t>
            </a:r>
            <a:r>
              <a:rPr lang="ja-JP" altLang="en-US" dirty="0" smtClean="0"/>
              <a:t>パイプライン</a:t>
            </a:r>
            <a:r>
              <a:rPr lang="ja-JP" altLang="en-US" dirty="0" smtClean="0"/>
              <a:t>色々と組み合わせて使うととても</a:t>
            </a:r>
            <a:r>
              <a:rPr lang="ja-JP" altLang="en-US" dirty="0" smtClean="0"/>
              <a:t>便利</a:t>
            </a:r>
            <a:endParaRPr lang="en-US" altLang="ja-JP" dirty="0" smtClean="0"/>
          </a:p>
          <a:p>
            <a:r>
              <a:rPr lang="en-US" altLang="ja-JP" dirty="0" err="1" smtClean="0"/>
              <a:t>Linq</a:t>
            </a:r>
            <a:r>
              <a:rPr lang="ja-JP" altLang="en-US" dirty="0" smtClean="0"/>
              <a:t> </a:t>
            </a:r>
            <a:r>
              <a:rPr lang="en-US" altLang="ja-JP" dirty="0" smtClean="0"/>
              <a:t>to </a:t>
            </a:r>
            <a:r>
              <a:rPr lang="en-US" altLang="ja-JP" dirty="0" smtClean="0"/>
              <a:t>SQL</a:t>
            </a:r>
            <a:r>
              <a:rPr lang="ja-JP" altLang="en-US" dirty="0" smtClean="0"/>
              <a:t>は、</a:t>
            </a:r>
            <a:r>
              <a:rPr lang="en-US" altLang="ja-JP" dirty="0" smtClean="0"/>
              <a:t> Dataset</a:t>
            </a:r>
            <a:r>
              <a:rPr lang="ja-JP" altLang="en-US" dirty="0" smtClean="0"/>
              <a:t> より進化</a:t>
            </a:r>
            <a:r>
              <a:rPr lang="ja-JP" altLang="en-US" dirty="0" smtClean="0"/>
              <a:t>していて、</a:t>
            </a:r>
            <a:r>
              <a:rPr lang="ja-JP" altLang="en-US" dirty="0" smtClean="0"/>
              <a:t>長年の念願であった「</a:t>
            </a:r>
            <a:r>
              <a:rPr lang="en-US" altLang="ja-JP" dirty="0" smtClean="0"/>
              <a:t>Object</a:t>
            </a:r>
            <a:r>
              <a:rPr lang="ja-JP" altLang="en-US" dirty="0" smtClean="0"/>
              <a:t>」</a:t>
            </a:r>
            <a:endParaRPr lang="en-US" altLang="ja-JP" dirty="0" smtClean="0"/>
          </a:p>
          <a:p>
            <a:endParaRPr kumimoji="1" lang="en-US" altLang="ja-JP" dirty="0" smtClean="0"/>
          </a:p>
          <a:p>
            <a:r>
              <a:rPr lang="ja-JP" altLang="en-US" smtClean="0"/>
              <a:t>利点と欠点を理解して上手に使っていきましょう。</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ja-JP" altLang="en-US" dirty="0" smtClean="0"/>
              <a:t> はあらかじめ </a:t>
            </a:r>
            <a:r>
              <a:rPr lang="ja-JP" altLang="en-US" dirty="0" smtClean="0"/>
              <a:t>データベースの</a:t>
            </a:r>
            <a:r>
              <a:rPr kumimoji="1" lang="en-US" altLang="ja-JP" dirty="0" smtClean="0"/>
              <a:t>SQL</a:t>
            </a:r>
            <a:r>
              <a:rPr kumimoji="1" lang="ja-JP" altLang="en-US" dirty="0" smtClean="0"/>
              <a:t>文のような</a:t>
            </a:r>
            <a:r>
              <a:rPr lang="ja-JP" altLang="en-US" dirty="0" smtClean="0"/>
              <a:t>クエリ式の構文が用意されています。</a:t>
            </a:r>
            <a:endParaRPr lang="en-US" altLang="ja-JP" dirty="0" smtClean="0"/>
          </a:p>
          <a:p>
            <a:r>
              <a:rPr lang="en-US" altLang="ja-JP" dirty="0" smtClean="0"/>
              <a:t>C#</a:t>
            </a:r>
            <a:r>
              <a:rPr lang="ja-JP" altLang="en-US" dirty="0" smtClean="0"/>
              <a:t> は、メソッドベースでしかサポートされていない機能もありますが、</a:t>
            </a:r>
            <a:r>
              <a:rPr lang="en-US" dirty="0" smtClean="0"/>
              <a:t>Visual Basic</a:t>
            </a:r>
            <a:r>
              <a:rPr lang="ja-JP" altLang="en-US" dirty="0" smtClean="0"/>
              <a:t> ではクエリ式の構文が用意されています。</a:t>
            </a:r>
            <a:endParaRPr lang="en-US" altLang="ja-JP" dirty="0" smtClean="0"/>
          </a:p>
          <a:p>
            <a:r>
              <a:rPr kumimoji="1" lang="ja-JP" altLang="en-US" dirty="0" smtClean="0"/>
              <a:t>いっぱいあるので組み合わせて使うととても便利です。</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graphicFrame>
        <p:nvGraphicFramePr>
          <p:cNvPr id="7" name="コンテンツ プレースホルダ 6"/>
          <p:cNvGraphicFramePr>
            <a:graphicFrameLocks noGrp="1"/>
          </p:cNvGraphicFramePr>
          <p:nvPr>
            <p:ph idx="1"/>
          </p:nvPr>
        </p:nvGraphicFramePr>
        <p:xfrm>
          <a:off x="357158" y="1142984"/>
          <a:ext cx="8286808" cy="4523107"/>
        </p:xfrm>
        <a:graphic>
          <a:graphicData uri="http://schemas.openxmlformats.org/drawingml/2006/table">
            <a:tbl>
              <a:tblPr>
                <a:tableStyleId>{5940675A-B579-460E-94D1-54222C63F5DA}</a:tableStyleId>
              </a:tblPr>
              <a:tblGrid>
                <a:gridCol w="2071702"/>
                <a:gridCol w="3071834"/>
                <a:gridCol w="3143272"/>
              </a:tblGrid>
              <a:tr h="504542">
                <a:tc>
                  <a:txBody>
                    <a:bodyPr/>
                    <a:lstStyle/>
                    <a:p>
                      <a:r>
                        <a:rPr lang="en-US" sz="1600" b="1" dirty="0" err="1" smtClean="0"/>
                        <a:t>IEnumerable</a:t>
                      </a:r>
                      <a:r>
                        <a:rPr lang="ja-JP" altLang="en-US" sz="1600" b="1" dirty="0" smtClean="0"/>
                        <a:t>メソッド</a:t>
                      </a:r>
                      <a:endParaRPr lang="ja-JP" altLang="en-US" sz="1600" b="1" dirty="0"/>
                    </a:p>
                  </a:txBody>
                  <a:tcPr marL="0" marR="0" marT="0" marB="0" anchor="ctr"/>
                </a:tc>
                <a:tc>
                  <a:txBody>
                    <a:bodyPr/>
                    <a:lstStyle/>
                    <a:p>
                      <a:r>
                        <a:rPr lang="en-US" altLang="ja-JP" sz="1600" b="1" dirty="0"/>
                        <a:t>C# </a:t>
                      </a:r>
                      <a:r>
                        <a:rPr lang="ja-JP" altLang="en-US" sz="1600" b="1" dirty="0"/>
                        <a:t>のクエリ式の構文</a:t>
                      </a:r>
                    </a:p>
                  </a:txBody>
                  <a:tcPr marL="0" marR="0" marT="0" marB="0" anchor="ctr"/>
                </a:tc>
                <a:tc>
                  <a:txBody>
                    <a:bodyPr/>
                    <a:lstStyle/>
                    <a:p>
                      <a:r>
                        <a:rPr lang="en-US" sz="1600" b="1" dirty="0"/>
                        <a:t>Visual Basic </a:t>
                      </a:r>
                      <a:r>
                        <a:rPr lang="ja-JP" altLang="en-US" sz="1600" b="1" dirty="0"/>
                        <a:t>のクエリ式の構文</a:t>
                      </a:r>
                    </a:p>
                  </a:txBody>
                  <a:tcPr marL="0" marR="0" marT="0" marB="0" anchor="ctr"/>
                </a:tc>
              </a:tr>
              <a:tr h="252273">
                <a:tc>
                  <a:txBody>
                    <a:bodyPr/>
                    <a:lstStyle/>
                    <a:p>
                      <a:r>
                        <a:rPr lang="en-US" sz="1600" b="1" dirty="0"/>
                        <a:t>Cast</a:t>
                      </a:r>
                    </a:p>
                  </a:txBody>
                  <a:tcPr marL="0" marR="0" marT="0" marB="0" anchor="ctr"/>
                </a:tc>
                <a:tc>
                  <a:txBody>
                    <a:bodyPr/>
                    <a:lstStyle/>
                    <a:p>
                      <a:r>
                        <a:rPr lang="en-US" sz="1600" b="1" dirty="0"/>
                        <a:t>from </a:t>
                      </a:r>
                      <a:r>
                        <a:rPr lang="en-US" altLang="ja-JP" sz="1600" b="1" dirty="0" smtClean="0"/>
                        <a:t>type</a:t>
                      </a:r>
                      <a:r>
                        <a:rPr lang="en-US" sz="1600" b="1" dirty="0" smtClean="0"/>
                        <a:t> </a:t>
                      </a:r>
                      <a:r>
                        <a:rPr lang="en-US" sz="1600" b="1" dirty="0" err="1"/>
                        <a:t>i</a:t>
                      </a:r>
                      <a:r>
                        <a:rPr lang="en-US" sz="1600" b="1" dirty="0"/>
                        <a:t> in numbers</a:t>
                      </a:r>
                    </a:p>
                  </a:txBody>
                  <a:tcPr marL="0" marR="0" marT="0" marB="0" anchor="ctr"/>
                </a:tc>
                <a:tc>
                  <a:txBody>
                    <a:bodyPr/>
                    <a:lstStyle/>
                    <a:p>
                      <a:r>
                        <a:rPr lang="en-US" sz="1600" b="1"/>
                        <a:t>From … As …</a:t>
                      </a:r>
                    </a:p>
                  </a:txBody>
                  <a:tcPr marL="0" marR="0" marT="0" marB="0" anchor="ctr"/>
                </a:tc>
              </a:tr>
              <a:tr h="252273">
                <a:tc rowSpan="2">
                  <a:txBody>
                    <a:bodyPr/>
                    <a:lstStyle/>
                    <a:p>
                      <a:r>
                        <a:rPr lang="en-US" sz="1600" b="1" dirty="0" err="1"/>
                        <a:t>GroupBy</a:t>
                      </a:r>
                      <a:endParaRPr lang="en-US" sz="1600" b="1" dirty="0"/>
                    </a:p>
                    <a:p>
                      <a:r>
                        <a:rPr lang="ja-JP" altLang="en-US" sz="1600" b="1" dirty="0"/>
                        <a:t>　</a:t>
                      </a:r>
                    </a:p>
                  </a:txBody>
                  <a:tcPr marL="0" marR="0" marT="0" marB="0" anchor="ctr"/>
                </a:tc>
                <a:tc>
                  <a:txBody>
                    <a:bodyPr/>
                    <a:lstStyle/>
                    <a:p>
                      <a:r>
                        <a:rPr lang="en-US" sz="1600" b="1"/>
                        <a:t>group … by</a:t>
                      </a:r>
                    </a:p>
                  </a:txBody>
                  <a:tcPr marL="0" marR="0" marT="0" marB="0" anchor="ctr"/>
                </a:tc>
                <a:tc rowSpan="2">
                  <a:txBody>
                    <a:bodyPr/>
                    <a:lstStyle/>
                    <a:p>
                      <a:r>
                        <a:rPr lang="en-US" sz="1600" b="1" dirty="0"/>
                        <a:t>Group … By … Into …</a:t>
                      </a:r>
                    </a:p>
                    <a:p>
                      <a:r>
                        <a:rPr lang="ja-JP" altLang="en-US" sz="1600" b="1" dirty="0"/>
                        <a:t>　</a:t>
                      </a:r>
                    </a:p>
                  </a:txBody>
                  <a:tcPr marL="0" marR="0" marT="0" marB="0" anchor="ctr"/>
                </a:tc>
              </a:tr>
              <a:tr h="252273">
                <a:tc vMerge="1">
                  <a:txBody>
                    <a:bodyPr/>
                    <a:lstStyle/>
                    <a:p>
                      <a:endParaRPr lang="ja-JP" altLang="en-US" sz="2000" dirty="0"/>
                    </a:p>
                  </a:txBody>
                  <a:tcPr marL="0" marR="0" marT="0" marB="0" anchor="ctr"/>
                </a:tc>
                <a:tc>
                  <a:txBody>
                    <a:bodyPr/>
                    <a:lstStyle/>
                    <a:p>
                      <a:r>
                        <a:rPr lang="en-US" sz="1600" b="1"/>
                        <a:t>group … by … into …</a:t>
                      </a:r>
                    </a:p>
                  </a:txBody>
                  <a:tcPr marL="0" marR="0" marT="0" marB="0" anchor="ctr"/>
                </a:tc>
                <a:tc vMerge="1">
                  <a:txBody>
                    <a:bodyPr/>
                    <a:lstStyle/>
                    <a:p>
                      <a:endParaRPr lang="ja-JP" altLang="en-US" sz="2000" dirty="0"/>
                    </a:p>
                  </a:txBody>
                  <a:tcPr marL="0" marR="0" marT="0" marB="0" anchor="ctr"/>
                </a:tc>
              </a:tr>
              <a:tr h="333398">
                <a:tc>
                  <a:txBody>
                    <a:bodyPr/>
                    <a:lstStyle/>
                    <a:p>
                      <a:r>
                        <a:rPr lang="en-US" sz="1600" b="1" dirty="0" err="1"/>
                        <a:t>GroupJoin</a:t>
                      </a:r>
                      <a:endParaRPr lang="en-US" sz="1600" b="1" dirty="0"/>
                    </a:p>
                  </a:txBody>
                  <a:tcPr marL="0" marR="0" marT="0" marB="0" anchor="ctr"/>
                </a:tc>
                <a:tc>
                  <a:txBody>
                    <a:bodyPr/>
                    <a:lstStyle/>
                    <a:p>
                      <a:r>
                        <a:rPr lang="en-US" sz="1600" b="1" dirty="0"/>
                        <a:t>join … in … on … equals … into …</a:t>
                      </a:r>
                    </a:p>
                  </a:txBody>
                  <a:tcPr marL="0" marR="0" marT="0" marB="0" anchor="ctr"/>
                </a:tc>
                <a:tc>
                  <a:txBody>
                    <a:bodyPr/>
                    <a:lstStyle/>
                    <a:p>
                      <a:r>
                        <a:rPr lang="en-US" sz="1600" b="1" dirty="0"/>
                        <a:t>Group Join … In … On …</a:t>
                      </a:r>
                    </a:p>
                  </a:txBody>
                  <a:tcPr marL="0" marR="0" marT="0" marB="0" anchor="ctr"/>
                </a:tc>
              </a:tr>
              <a:tr h="405505">
                <a:tc rowSpan="2">
                  <a:txBody>
                    <a:bodyPr/>
                    <a:lstStyle/>
                    <a:p>
                      <a:r>
                        <a:rPr lang="en-US" sz="1600" b="1" dirty="0"/>
                        <a:t>Join</a:t>
                      </a:r>
                    </a:p>
                    <a:p>
                      <a:r>
                        <a:rPr lang="ja-JP" altLang="en-US" sz="1600" b="1" dirty="0"/>
                        <a:t>　</a:t>
                      </a:r>
                    </a:p>
                  </a:txBody>
                  <a:tcPr marL="0" marR="0" marT="0" marB="0" anchor="ctr"/>
                </a:tc>
                <a:tc rowSpan="2">
                  <a:txBody>
                    <a:bodyPr/>
                    <a:lstStyle/>
                    <a:p>
                      <a:r>
                        <a:rPr lang="en-US" sz="1600" b="1" dirty="0"/>
                        <a:t>join … in … on … equals …</a:t>
                      </a:r>
                    </a:p>
                    <a:p>
                      <a:r>
                        <a:rPr lang="ja-JP" altLang="en-US" sz="1600" b="1" dirty="0"/>
                        <a:t>　</a:t>
                      </a:r>
                    </a:p>
                  </a:txBody>
                  <a:tcPr marL="0" marR="0" marT="0" marB="0" anchor="ctr"/>
                </a:tc>
                <a:tc>
                  <a:txBody>
                    <a:bodyPr/>
                    <a:lstStyle/>
                    <a:p>
                      <a:r>
                        <a:rPr lang="en-US" sz="1600" b="1" dirty="0"/>
                        <a:t>From x In </a:t>
                      </a:r>
                      <a:r>
                        <a:rPr lang="en-US" sz="1600" b="1" dirty="0" smtClean="0"/>
                        <a:t>, </a:t>
                      </a:r>
                      <a:r>
                        <a:rPr lang="en-US" sz="1600" b="1" dirty="0"/>
                        <a:t>y In </a:t>
                      </a:r>
                      <a:r>
                        <a:rPr lang="en-US" sz="1600" b="1" dirty="0" smtClean="0"/>
                        <a:t> </a:t>
                      </a:r>
                      <a:r>
                        <a:rPr lang="en-US" sz="1600" b="1" dirty="0"/>
                        <a:t>Where </a:t>
                      </a:r>
                      <a:r>
                        <a:rPr lang="en-US" sz="1600" b="1" dirty="0" err="1"/>
                        <a:t>x.a</a:t>
                      </a:r>
                      <a:r>
                        <a:rPr lang="en-US" sz="1600" b="1" dirty="0"/>
                        <a:t> = </a:t>
                      </a:r>
                      <a:r>
                        <a:rPr lang="ja-JP" altLang="en-US" sz="1600" b="1" dirty="0" err="1" smtClean="0"/>
                        <a:t>ｙ</a:t>
                      </a:r>
                      <a:r>
                        <a:rPr lang="en-US" sz="1600" b="1" dirty="0" smtClean="0"/>
                        <a:t>.</a:t>
                      </a:r>
                      <a:r>
                        <a:rPr lang="en-US" sz="1600" b="1" dirty="0"/>
                        <a:t>a</a:t>
                      </a:r>
                    </a:p>
                  </a:txBody>
                  <a:tcPr marL="0" marR="0" marT="0" marB="0" anchor="ctr"/>
                </a:tc>
              </a:tr>
              <a:tr h="350377">
                <a:tc vMerge="1">
                  <a:txBody>
                    <a:bodyPr/>
                    <a:lstStyle/>
                    <a:p>
                      <a:endParaRPr lang="ja-JP" altLang="en-US" sz="2000" dirty="0"/>
                    </a:p>
                  </a:txBody>
                  <a:tcPr marL="0" marR="0" marT="0" marB="0" anchor="ctr"/>
                </a:tc>
                <a:tc vMerge="1">
                  <a:txBody>
                    <a:bodyPr/>
                    <a:lstStyle/>
                    <a:p>
                      <a:endParaRPr lang="ja-JP" altLang="en-US" sz="2000" dirty="0"/>
                    </a:p>
                  </a:txBody>
                  <a:tcPr marL="0" marR="0" marT="0" marB="0" anchor="ctr"/>
                </a:tc>
                <a:tc>
                  <a:txBody>
                    <a:bodyPr/>
                    <a:lstStyle/>
                    <a:p>
                      <a:r>
                        <a:rPr lang="en-US" sz="1600" b="1" dirty="0"/>
                        <a:t>Join … [As …]In … On …</a:t>
                      </a:r>
                    </a:p>
                  </a:txBody>
                  <a:tcPr marL="0" marR="0" marT="0" marB="0" anchor="ctr"/>
                </a:tc>
              </a:tr>
              <a:tr h="252273">
                <a:tc>
                  <a:txBody>
                    <a:bodyPr/>
                    <a:lstStyle/>
                    <a:p>
                      <a:endParaRPr lang="en-US" sz="1600" b="1" dirty="0"/>
                    </a:p>
                  </a:txBody>
                  <a:tcPr marL="0" marR="0" marT="0" marB="0" anchor="ctr"/>
                </a:tc>
                <a:tc>
                  <a:txBody>
                    <a:bodyPr/>
                    <a:lstStyle/>
                    <a:p>
                      <a:r>
                        <a:rPr lang="en-US" sz="1600" b="1" dirty="0" smtClean="0"/>
                        <a:t>let … = …</a:t>
                      </a:r>
                      <a:endParaRPr lang="en-US" sz="1600" b="1" dirty="0"/>
                    </a:p>
                  </a:txBody>
                  <a:tcPr marL="0" marR="0" marT="0" marB="0" anchor="ctr"/>
                </a:tc>
                <a:tc>
                  <a:txBody>
                    <a:bodyPr/>
                    <a:lstStyle/>
                    <a:p>
                      <a:r>
                        <a:rPr lang="en-US" sz="1600" b="1" dirty="0" smtClean="0"/>
                        <a:t>Let … = …</a:t>
                      </a:r>
                      <a:endParaRPr lang="en-US" sz="1600" b="1" dirty="0"/>
                    </a:p>
                  </a:txBody>
                  <a:tcPr marL="0" marR="0" marT="0" marB="0" anchor="ctr"/>
                </a:tc>
              </a:tr>
              <a:tr h="252273">
                <a:tc>
                  <a:txBody>
                    <a:bodyPr/>
                    <a:lstStyle/>
                    <a:p>
                      <a:r>
                        <a:rPr lang="en-US" sz="1600" b="1" dirty="0" err="1"/>
                        <a:t>OrderBy</a:t>
                      </a:r>
                      <a:endParaRPr lang="en-US" sz="1600" b="1" dirty="0"/>
                    </a:p>
                  </a:txBody>
                  <a:tcPr marL="0" marR="0" marT="0" marB="0" anchor="ctr"/>
                </a:tc>
                <a:tc>
                  <a:txBody>
                    <a:bodyPr/>
                    <a:lstStyle/>
                    <a:p>
                      <a:r>
                        <a:rPr lang="en-US" sz="1600" b="1" dirty="0" err="1" smtClean="0"/>
                        <a:t>orderby</a:t>
                      </a:r>
                      <a:r>
                        <a:rPr lang="en-US" sz="1600" b="1" dirty="0" smtClean="0"/>
                        <a:t> …</a:t>
                      </a:r>
                      <a:endParaRPr lang="en-US" sz="1600" b="1" dirty="0"/>
                    </a:p>
                  </a:txBody>
                  <a:tcPr marL="0" marR="0" marT="0" marB="0" anchor="ctr"/>
                </a:tc>
                <a:tc>
                  <a:txBody>
                    <a:bodyPr/>
                    <a:lstStyle/>
                    <a:p>
                      <a:r>
                        <a:rPr lang="en-US" sz="1600" b="1" dirty="0"/>
                        <a:t>Order </a:t>
                      </a:r>
                      <a:r>
                        <a:rPr lang="en-US" sz="1600" b="1" dirty="0" smtClean="0"/>
                        <a:t>By …</a:t>
                      </a:r>
                      <a:endParaRPr lang="en-US" sz="1600" b="1" dirty="0"/>
                    </a:p>
                  </a:txBody>
                  <a:tcPr marL="0" marR="0" marT="0" marB="0" anchor="ctr"/>
                </a:tc>
              </a:tr>
              <a:tr h="252273">
                <a:tc>
                  <a:txBody>
                    <a:bodyPr/>
                    <a:lstStyle/>
                    <a:p>
                      <a:r>
                        <a:rPr lang="en-US" sz="1600" b="1"/>
                        <a:t>OrderByDescending</a:t>
                      </a:r>
                    </a:p>
                  </a:txBody>
                  <a:tcPr marL="0" marR="0" marT="0" marB="0" anchor="ctr"/>
                </a:tc>
                <a:tc>
                  <a:txBody>
                    <a:bodyPr/>
                    <a:lstStyle/>
                    <a:p>
                      <a:r>
                        <a:rPr lang="en-US" sz="1600" b="1" dirty="0" err="1"/>
                        <a:t>orderby</a:t>
                      </a:r>
                      <a:r>
                        <a:rPr lang="en-US" sz="1600" b="1" dirty="0"/>
                        <a:t> … descending</a:t>
                      </a:r>
                    </a:p>
                  </a:txBody>
                  <a:tcPr marL="0" marR="0" marT="0" marB="0" anchor="ctr"/>
                </a:tc>
                <a:tc>
                  <a:txBody>
                    <a:bodyPr/>
                    <a:lstStyle/>
                    <a:p>
                      <a:r>
                        <a:rPr lang="en-US" sz="1600" b="1"/>
                        <a:t>Order By … Descending</a:t>
                      </a:r>
                    </a:p>
                  </a:txBody>
                  <a:tcPr marL="0" marR="0" marT="0" marB="0" anchor="ctr"/>
                </a:tc>
              </a:tr>
              <a:tr h="252273">
                <a:tc>
                  <a:txBody>
                    <a:bodyPr/>
                    <a:lstStyle/>
                    <a:p>
                      <a:r>
                        <a:rPr lang="en-US" sz="1600" b="1" dirty="0"/>
                        <a:t>Select</a:t>
                      </a:r>
                    </a:p>
                  </a:txBody>
                  <a:tcPr marL="0" marR="0" marT="0" marB="0" anchor="ctr"/>
                </a:tc>
                <a:tc>
                  <a:txBody>
                    <a:bodyPr/>
                    <a:lstStyle/>
                    <a:p>
                      <a:r>
                        <a:rPr lang="en-US" sz="1600" b="1" dirty="0"/>
                        <a:t>select</a:t>
                      </a:r>
                    </a:p>
                  </a:txBody>
                  <a:tcPr marL="0" marR="0" marT="0" marB="0" anchor="ctr"/>
                </a:tc>
                <a:tc>
                  <a:txBody>
                    <a:bodyPr/>
                    <a:lstStyle/>
                    <a:p>
                      <a:r>
                        <a:rPr lang="en-US" sz="1600" b="1"/>
                        <a:t>Select</a:t>
                      </a:r>
                    </a:p>
                  </a:txBody>
                  <a:tcPr marL="0" marR="0" marT="0" marB="0" anchor="ctr"/>
                </a:tc>
              </a:tr>
              <a:tr h="252273">
                <a:tc>
                  <a:txBody>
                    <a:bodyPr/>
                    <a:lstStyle/>
                    <a:p>
                      <a:r>
                        <a:rPr lang="en-US" sz="1600" b="1"/>
                        <a:t>SelectMany</a:t>
                      </a:r>
                    </a:p>
                  </a:txBody>
                  <a:tcPr marL="0" marR="0" marT="0" marB="0" anchor="ctr"/>
                </a:tc>
                <a:tc>
                  <a:txBody>
                    <a:bodyPr/>
                    <a:lstStyle/>
                    <a:p>
                      <a:r>
                        <a:rPr lang="ja-JP" altLang="en-US" sz="1600" b="1" dirty="0"/>
                        <a:t>複数の </a:t>
                      </a:r>
                      <a:r>
                        <a:rPr lang="en-US" sz="1600" b="1" dirty="0"/>
                        <a:t>from </a:t>
                      </a:r>
                      <a:r>
                        <a:rPr lang="ja-JP" altLang="en-US" sz="1600" b="1" dirty="0"/>
                        <a:t>句。</a:t>
                      </a:r>
                    </a:p>
                  </a:txBody>
                  <a:tcPr marL="0" marR="0" marT="0" marB="0" anchor="ctr"/>
                </a:tc>
                <a:tc>
                  <a:txBody>
                    <a:bodyPr/>
                    <a:lstStyle/>
                    <a:p>
                      <a:r>
                        <a:rPr lang="ja-JP" altLang="en-US" sz="1600" b="1" dirty="0"/>
                        <a:t>複数の </a:t>
                      </a:r>
                      <a:r>
                        <a:rPr lang="en-US" sz="1600" b="1" dirty="0"/>
                        <a:t>From </a:t>
                      </a:r>
                      <a:r>
                        <a:rPr lang="ja-JP" altLang="en-US" sz="1600" b="1" dirty="0"/>
                        <a:t>句。</a:t>
                      </a:r>
                    </a:p>
                  </a:txBody>
                  <a:tcPr marL="0" marR="0" marT="0" marB="0" anchor="ctr"/>
                </a:tc>
              </a:tr>
              <a:tr h="252273">
                <a:tc>
                  <a:txBody>
                    <a:bodyPr/>
                    <a:lstStyle/>
                    <a:p>
                      <a:r>
                        <a:rPr lang="en-US" sz="1600" b="1" dirty="0" err="1"/>
                        <a:t>ThenBy</a:t>
                      </a:r>
                      <a:endParaRPr lang="en-US" sz="1600" b="1" dirty="0"/>
                    </a:p>
                  </a:txBody>
                  <a:tcPr marL="0" marR="0" marT="0" marB="0" anchor="ctr"/>
                </a:tc>
                <a:tc>
                  <a:txBody>
                    <a:bodyPr/>
                    <a:lstStyle/>
                    <a:p>
                      <a:r>
                        <a:rPr lang="en-US" sz="1600" b="1" dirty="0" err="1"/>
                        <a:t>orderby</a:t>
                      </a:r>
                      <a:r>
                        <a:rPr lang="en-US" sz="1600" b="1" dirty="0"/>
                        <a:t> </a:t>
                      </a:r>
                      <a:r>
                        <a:rPr lang="en-US" sz="1600" b="1" dirty="0" smtClean="0"/>
                        <a:t>…, …</a:t>
                      </a:r>
                      <a:endParaRPr lang="en-US" sz="1600" b="1" dirty="0"/>
                    </a:p>
                  </a:txBody>
                  <a:tcPr marL="0" marR="0" marT="0" marB="0" anchor="ctr"/>
                </a:tc>
                <a:tc>
                  <a:txBody>
                    <a:bodyPr/>
                    <a:lstStyle/>
                    <a:p>
                      <a:r>
                        <a:rPr lang="en-US" sz="1600" b="1" dirty="0"/>
                        <a:t>Order By </a:t>
                      </a:r>
                      <a:r>
                        <a:rPr lang="en-US" sz="1600" b="1" dirty="0" smtClean="0"/>
                        <a:t>…, …</a:t>
                      </a:r>
                      <a:endParaRPr lang="en-US" sz="1600" b="1" dirty="0"/>
                    </a:p>
                  </a:txBody>
                  <a:tcPr marL="0" marR="0" marT="0" marB="0" anchor="ctr"/>
                </a:tc>
              </a:tr>
              <a:tr h="252273">
                <a:tc>
                  <a:txBody>
                    <a:bodyPr/>
                    <a:lstStyle/>
                    <a:p>
                      <a:r>
                        <a:rPr lang="en-US" sz="1600" b="1"/>
                        <a:t>ThenByDescending</a:t>
                      </a:r>
                    </a:p>
                  </a:txBody>
                  <a:tcPr marL="0" marR="0" marT="0" marB="0" anchor="ctr"/>
                </a:tc>
                <a:tc>
                  <a:txBody>
                    <a:bodyPr/>
                    <a:lstStyle/>
                    <a:p>
                      <a:r>
                        <a:rPr lang="en-US" sz="1600" b="1" dirty="0" err="1"/>
                        <a:t>orderby</a:t>
                      </a:r>
                      <a:r>
                        <a:rPr lang="en-US" sz="1600" b="1" dirty="0"/>
                        <a:t> </a:t>
                      </a:r>
                      <a:r>
                        <a:rPr lang="en-US" sz="1600" b="1" dirty="0" smtClean="0"/>
                        <a:t>…, … </a:t>
                      </a:r>
                      <a:r>
                        <a:rPr lang="en-US" sz="1600" b="1" dirty="0"/>
                        <a:t>descending</a:t>
                      </a:r>
                    </a:p>
                  </a:txBody>
                  <a:tcPr marL="0" marR="0" marT="0" marB="0" anchor="ctr"/>
                </a:tc>
                <a:tc>
                  <a:txBody>
                    <a:bodyPr/>
                    <a:lstStyle/>
                    <a:p>
                      <a:r>
                        <a:rPr lang="en-US" sz="1600" b="1" dirty="0"/>
                        <a:t>Order By </a:t>
                      </a:r>
                      <a:r>
                        <a:rPr lang="en-US" sz="1600" b="1" dirty="0" smtClean="0"/>
                        <a:t>…, … </a:t>
                      </a:r>
                      <a:r>
                        <a:rPr lang="en-US" sz="1600" b="1" dirty="0"/>
                        <a:t>Descending</a:t>
                      </a:r>
                    </a:p>
                  </a:txBody>
                  <a:tcPr marL="0" marR="0" marT="0" marB="0" anchor="ctr"/>
                </a:tc>
              </a:tr>
              <a:tr h="252273">
                <a:tc>
                  <a:txBody>
                    <a:bodyPr/>
                    <a:lstStyle/>
                    <a:p>
                      <a:r>
                        <a:rPr lang="en-US" sz="1600" b="1" dirty="0"/>
                        <a:t>Where</a:t>
                      </a:r>
                    </a:p>
                  </a:txBody>
                  <a:tcPr marL="0" marR="0" marT="0" marB="0" anchor="ctr"/>
                </a:tc>
                <a:tc>
                  <a:txBody>
                    <a:bodyPr/>
                    <a:lstStyle/>
                    <a:p>
                      <a:r>
                        <a:rPr lang="en-US" sz="1600" b="1"/>
                        <a:t>where</a:t>
                      </a:r>
                    </a:p>
                  </a:txBody>
                  <a:tcPr marL="0" marR="0" marT="0" marB="0" anchor="ctr"/>
                </a:tc>
                <a:tc>
                  <a:txBody>
                    <a:bodyPr/>
                    <a:lstStyle/>
                    <a:p>
                      <a:r>
                        <a:rPr lang="en-US" sz="1600" b="1" dirty="0"/>
                        <a:t>Where</a:t>
                      </a:r>
                    </a:p>
                  </a:txBody>
                  <a:tcPr marL="0" marR="0" marT="0" marB="0"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graphicFrame>
        <p:nvGraphicFramePr>
          <p:cNvPr id="5" name="コンテンツ プレースホルダ 6"/>
          <p:cNvGraphicFramePr>
            <a:graphicFrameLocks/>
          </p:cNvGraphicFramePr>
          <p:nvPr/>
        </p:nvGraphicFramePr>
        <p:xfrm>
          <a:off x="357158" y="1142984"/>
          <a:ext cx="8286808" cy="4551032"/>
        </p:xfrm>
        <a:graphic>
          <a:graphicData uri="http://schemas.openxmlformats.org/drawingml/2006/table">
            <a:tbl>
              <a:tblPr>
                <a:tableStyleId>{5940675A-B579-460E-94D1-54222C63F5DA}</a:tableStyleId>
              </a:tblPr>
              <a:tblGrid>
                <a:gridCol w="1928826"/>
                <a:gridCol w="2857520"/>
                <a:gridCol w="3500462"/>
              </a:tblGrid>
              <a:tr h="500066">
                <a:tc>
                  <a:txBody>
                    <a:bodyPr/>
                    <a:lstStyle/>
                    <a:p>
                      <a:r>
                        <a:rPr lang="en-US" sz="1600" b="1" dirty="0" err="1" smtClean="0"/>
                        <a:t>IEnumerable</a:t>
                      </a:r>
                      <a:r>
                        <a:rPr lang="ja-JP" altLang="en-US" sz="1600" b="1" dirty="0" smtClean="0"/>
                        <a:t>メソッド</a:t>
                      </a:r>
                      <a:endParaRPr lang="ja-JP" altLang="en-US" sz="1600" b="1" dirty="0"/>
                    </a:p>
                  </a:txBody>
                  <a:tcPr marL="0" marR="0" marT="0" marB="0" anchor="ctr"/>
                </a:tc>
                <a:tc>
                  <a:txBody>
                    <a:bodyPr/>
                    <a:lstStyle/>
                    <a:p>
                      <a:r>
                        <a:rPr lang="en-US" altLang="ja-JP" sz="1600" b="1"/>
                        <a:t>C# </a:t>
                      </a:r>
                      <a:r>
                        <a:rPr lang="ja-JP" altLang="en-US" sz="1600" b="1"/>
                        <a:t>のクエリ式の構文</a:t>
                      </a:r>
                    </a:p>
                  </a:txBody>
                  <a:tcPr marL="0" marR="0" marT="0" marB="0" anchor="ctr"/>
                </a:tc>
                <a:tc>
                  <a:txBody>
                    <a:bodyPr/>
                    <a:lstStyle/>
                    <a:p>
                      <a:r>
                        <a:rPr lang="en-US" sz="1600" b="1" dirty="0"/>
                        <a:t>Visual Basic </a:t>
                      </a:r>
                      <a:r>
                        <a:rPr lang="ja-JP" altLang="en-US" sz="1600" b="1" dirty="0"/>
                        <a:t>のクエリ式の構文</a:t>
                      </a:r>
                    </a:p>
                  </a:txBody>
                  <a:tcPr marL="0" marR="0" marT="0" marB="0" anchor="ctr"/>
                </a:tc>
              </a:tr>
              <a:tr h="306764">
                <a:tc>
                  <a:txBody>
                    <a:bodyPr/>
                    <a:lstStyle/>
                    <a:p>
                      <a:r>
                        <a:rPr lang="en-US" sz="1600" b="1" dirty="0"/>
                        <a:t>All</a:t>
                      </a:r>
                    </a:p>
                  </a:txBody>
                  <a:tcPr marL="0" marR="0" marT="0" marB="0" anchor="ctr"/>
                </a:tc>
                <a:tc>
                  <a:txBody>
                    <a:bodyPr/>
                    <a:lstStyle/>
                    <a:p>
                      <a:r>
                        <a:rPr lang="ja-JP" altLang="en-US" sz="1600" b="1"/>
                        <a:t>該当なし</a:t>
                      </a:r>
                    </a:p>
                  </a:txBody>
                  <a:tcPr marL="0" marR="0" marT="0" marB="0" anchor="ctr"/>
                </a:tc>
                <a:tc>
                  <a:txBody>
                    <a:bodyPr/>
                    <a:lstStyle/>
                    <a:p>
                      <a:r>
                        <a:rPr lang="en-US" sz="1600" b="1"/>
                        <a:t>Aggregate … In … Into All(…)</a:t>
                      </a:r>
                    </a:p>
                  </a:txBody>
                  <a:tcPr marL="0" marR="0" marT="0" marB="0" anchor="ctr"/>
                </a:tc>
              </a:tr>
              <a:tr h="306764">
                <a:tc>
                  <a:txBody>
                    <a:bodyPr/>
                    <a:lstStyle/>
                    <a:p>
                      <a:r>
                        <a:rPr lang="en-US" sz="1600" b="1"/>
                        <a:t>Any</a:t>
                      </a:r>
                    </a:p>
                  </a:txBody>
                  <a:tcPr marL="0" marR="0" marT="0" marB="0" anchor="ctr"/>
                </a:tc>
                <a:tc>
                  <a:txBody>
                    <a:bodyPr/>
                    <a:lstStyle/>
                    <a:p>
                      <a:r>
                        <a:rPr lang="ja-JP" altLang="en-US" sz="1600" b="1"/>
                        <a:t>該当なし</a:t>
                      </a:r>
                    </a:p>
                  </a:txBody>
                  <a:tcPr marL="0" marR="0" marT="0" marB="0" anchor="ctr"/>
                </a:tc>
                <a:tc>
                  <a:txBody>
                    <a:bodyPr/>
                    <a:lstStyle/>
                    <a:p>
                      <a:r>
                        <a:rPr lang="en-US" sz="1600" b="1"/>
                        <a:t>Aggregate … In … Into Any()</a:t>
                      </a:r>
                    </a:p>
                  </a:txBody>
                  <a:tcPr marL="0" marR="0" marT="0" marB="0" anchor="ctr"/>
                </a:tc>
              </a:tr>
              <a:tr h="344584">
                <a:tc>
                  <a:txBody>
                    <a:bodyPr/>
                    <a:lstStyle/>
                    <a:p>
                      <a:r>
                        <a:rPr lang="en-US" sz="1600" b="1" dirty="0"/>
                        <a:t>Average</a:t>
                      </a:r>
                    </a:p>
                  </a:txBody>
                  <a:tcPr marL="0" marR="0" marT="0" marB="0" anchor="ctr"/>
                </a:tc>
                <a:tc>
                  <a:txBody>
                    <a:bodyPr/>
                    <a:lstStyle/>
                    <a:p>
                      <a:r>
                        <a:rPr lang="ja-JP" altLang="en-US" sz="1600" b="1"/>
                        <a:t>該当なし</a:t>
                      </a:r>
                    </a:p>
                  </a:txBody>
                  <a:tcPr marL="0" marR="0" marT="0" marB="0" anchor="ctr"/>
                </a:tc>
                <a:tc>
                  <a:txBody>
                    <a:bodyPr/>
                    <a:lstStyle/>
                    <a:p>
                      <a:r>
                        <a:rPr lang="en-US" sz="1600" b="1"/>
                        <a:t>Aggregate … In … Into Average()</a:t>
                      </a:r>
                    </a:p>
                  </a:txBody>
                  <a:tcPr marL="0" marR="0" marT="0" marB="0" anchor="ctr"/>
                </a:tc>
              </a:tr>
              <a:tr h="306764">
                <a:tc>
                  <a:txBody>
                    <a:bodyPr/>
                    <a:lstStyle/>
                    <a:p>
                      <a:r>
                        <a:rPr lang="en-US" sz="1600" b="1" dirty="0"/>
                        <a:t>Count</a:t>
                      </a:r>
                    </a:p>
                  </a:txBody>
                  <a:tcPr marL="0" marR="0" marT="0" marB="0" anchor="ctr"/>
                </a:tc>
                <a:tc>
                  <a:txBody>
                    <a:bodyPr/>
                    <a:lstStyle/>
                    <a:p>
                      <a:r>
                        <a:rPr lang="ja-JP" altLang="en-US" sz="1600" b="1"/>
                        <a:t>該当なし</a:t>
                      </a:r>
                    </a:p>
                  </a:txBody>
                  <a:tcPr marL="0" marR="0" marT="0" marB="0" anchor="ctr"/>
                </a:tc>
                <a:tc>
                  <a:txBody>
                    <a:bodyPr/>
                    <a:lstStyle/>
                    <a:p>
                      <a:r>
                        <a:rPr lang="en-US" sz="1600" b="1"/>
                        <a:t>Aggregate … In … Into Count()</a:t>
                      </a:r>
                    </a:p>
                  </a:txBody>
                  <a:tcPr marL="0" marR="0" marT="0" marB="0" anchor="ctr"/>
                </a:tc>
              </a:tr>
              <a:tr h="306764">
                <a:tc>
                  <a:txBody>
                    <a:bodyPr/>
                    <a:lstStyle/>
                    <a:p>
                      <a:r>
                        <a:rPr lang="en-US" sz="1600" b="1"/>
                        <a:t>Distinct</a:t>
                      </a:r>
                    </a:p>
                  </a:txBody>
                  <a:tcPr marL="0" marR="0" marT="0" marB="0" anchor="ctr"/>
                </a:tc>
                <a:tc>
                  <a:txBody>
                    <a:bodyPr/>
                    <a:lstStyle/>
                    <a:p>
                      <a:r>
                        <a:rPr lang="ja-JP" altLang="en-US" sz="1600" b="1"/>
                        <a:t>該当なし</a:t>
                      </a:r>
                    </a:p>
                  </a:txBody>
                  <a:tcPr marL="0" marR="0" marT="0" marB="0" anchor="ctr"/>
                </a:tc>
                <a:tc>
                  <a:txBody>
                    <a:bodyPr/>
                    <a:lstStyle/>
                    <a:p>
                      <a:r>
                        <a:rPr lang="en-US" sz="1600" b="1"/>
                        <a:t>Distinct</a:t>
                      </a:r>
                    </a:p>
                  </a:txBody>
                  <a:tcPr marL="0" marR="0" marT="0" marB="0" anchor="ctr"/>
                </a:tc>
              </a:tr>
              <a:tr h="331978">
                <a:tc>
                  <a:txBody>
                    <a:bodyPr/>
                    <a:lstStyle/>
                    <a:p>
                      <a:r>
                        <a:rPr lang="en-US" sz="1600" b="1" dirty="0" err="1"/>
                        <a:t>LongCount</a:t>
                      </a:r>
                      <a:endParaRPr lang="en-US" sz="1600" b="1" dirty="0"/>
                    </a:p>
                  </a:txBody>
                  <a:tcPr marL="0" marR="0" marT="0" marB="0" anchor="ctr"/>
                </a:tc>
                <a:tc>
                  <a:txBody>
                    <a:bodyPr/>
                    <a:lstStyle/>
                    <a:p>
                      <a:r>
                        <a:rPr lang="ja-JP" altLang="en-US" sz="1600" b="1"/>
                        <a:t>該当なし</a:t>
                      </a:r>
                    </a:p>
                  </a:txBody>
                  <a:tcPr marL="0" marR="0" marT="0" marB="0" anchor="ctr"/>
                </a:tc>
                <a:tc>
                  <a:txBody>
                    <a:bodyPr/>
                    <a:lstStyle/>
                    <a:p>
                      <a:r>
                        <a:rPr lang="en-US" sz="1600" b="1" dirty="0"/>
                        <a:t>Aggregate … In … Into </a:t>
                      </a:r>
                      <a:r>
                        <a:rPr lang="en-US" sz="1600" b="1" dirty="0" err="1"/>
                        <a:t>LongCount</a:t>
                      </a:r>
                      <a:r>
                        <a:rPr lang="en-US" sz="1600" b="1" dirty="0"/>
                        <a:t>()</a:t>
                      </a:r>
                    </a:p>
                  </a:txBody>
                  <a:tcPr marL="0" marR="0" marT="0" marB="0" anchor="ctr"/>
                </a:tc>
              </a:tr>
              <a:tr h="306764">
                <a:tc>
                  <a:txBody>
                    <a:bodyPr/>
                    <a:lstStyle/>
                    <a:p>
                      <a:r>
                        <a:rPr lang="en-US" sz="1600" b="1"/>
                        <a:t>Max</a:t>
                      </a:r>
                    </a:p>
                  </a:txBody>
                  <a:tcPr marL="0" marR="0" marT="0" marB="0" anchor="ctr"/>
                </a:tc>
                <a:tc>
                  <a:txBody>
                    <a:bodyPr/>
                    <a:lstStyle/>
                    <a:p>
                      <a:r>
                        <a:rPr lang="ja-JP" altLang="en-US" sz="1600" b="1"/>
                        <a:t>該当なし</a:t>
                      </a:r>
                    </a:p>
                  </a:txBody>
                  <a:tcPr marL="0" marR="0" marT="0" marB="0" anchor="ctr"/>
                </a:tc>
                <a:tc>
                  <a:txBody>
                    <a:bodyPr/>
                    <a:lstStyle/>
                    <a:p>
                      <a:r>
                        <a:rPr lang="en-US" sz="1600" b="1"/>
                        <a:t>Aggregate … In … Into Max()</a:t>
                      </a:r>
                    </a:p>
                  </a:txBody>
                  <a:tcPr marL="0" marR="0" marT="0" marB="0" anchor="ctr"/>
                </a:tc>
              </a:tr>
              <a:tr h="306764">
                <a:tc>
                  <a:txBody>
                    <a:bodyPr/>
                    <a:lstStyle/>
                    <a:p>
                      <a:r>
                        <a:rPr lang="en-US" sz="1600" b="1"/>
                        <a:t>Min</a:t>
                      </a:r>
                    </a:p>
                  </a:txBody>
                  <a:tcPr marL="0" marR="0" marT="0" marB="0" anchor="ctr"/>
                </a:tc>
                <a:tc>
                  <a:txBody>
                    <a:bodyPr/>
                    <a:lstStyle/>
                    <a:p>
                      <a:r>
                        <a:rPr lang="ja-JP" altLang="en-US" sz="1600" b="1"/>
                        <a:t>該当なし</a:t>
                      </a:r>
                    </a:p>
                  </a:txBody>
                  <a:tcPr marL="0" marR="0" marT="0" marB="0" anchor="ctr"/>
                </a:tc>
                <a:tc>
                  <a:txBody>
                    <a:bodyPr/>
                    <a:lstStyle/>
                    <a:p>
                      <a:r>
                        <a:rPr lang="en-US" sz="1600" b="1"/>
                        <a:t>Aggregate … In … Into Min()</a:t>
                      </a:r>
                    </a:p>
                  </a:txBody>
                  <a:tcPr marL="0" marR="0" marT="0" marB="0" anchor="ctr"/>
                </a:tc>
              </a:tr>
              <a:tr h="306764">
                <a:tc>
                  <a:txBody>
                    <a:bodyPr/>
                    <a:lstStyle/>
                    <a:p>
                      <a:r>
                        <a:rPr lang="en-US" sz="1600" b="1" dirty="0"/>
                        <a:t>Skip</a:t>
                      </a:r>
                    </a:p>
                  </a:txBody>
                  <a:tcPr marL="0" marR="0" marT="0" marB="0" anchor="ctr"/>
                </a:tc>
                <a:tc>
                  <a:txBody>
                    <a:bodyPr/>
                    <a:lstStyle/>
                    <a:p>
                      <a:r>
                        <a:rPr lang="ja-JP" altLang="en-US" sz="1600" b="1"/>
                        <a:t>該当なし</a:t>
                      </a:r>
                    </a:p>
                  </a:txBody>
                  <a:tcPr marL="0" marR="0" marT="0" marB="0" anchor="ctr"/>
                </a:tc>
                <a:tc>
                  <a:txBody>
                    <a:bodyPr/>
                    <a:lstStyle/>
                    <a:p>
                      <a:r>
                        <a:rPr lang="en-US" sz="1600" b="1"/>
                        <a:t>Skip</a:t>
                      </a:r>
                    </a:p>
                  </a:txBody>
                  <a:tcPr marL="0" marR="0" marT="0" marB="0" anchor="ctr"/>
                </a:tc>
              </a:tr>
              <a:tr h="306764">
                <a:tc>
                  <a:txBody>
                    <a:bodyPr/>
                    <a:lstStyle/>
                    <a:p>
                      <a:r>
                        <a:rPr lang="en-US" sz="1600" b="1"/>
                        <a:t>SkipWhile</a:t>
                      </a:r>
                    </a:p>
                  </a:txBody>
                  <a:tcPr marL="0" marR="0" marT="0" marB="0" anchor="ctr"/>
                </a:tc>
                <a:tc>
                  <a:txBody>
                    <a:bodyPr/>
                    <a:lstStyle/>
                    <a:p>
                      <a:r>
                        <a:rPr lang="ja-JP" altLang="en-US" sz="1600" b="1"/>
                        <a:t>該当なし</a:t>
                      </a:r>
                    </a:p>
                  </a:txBody>
                  <a:tcPr marL="0" marR="0" marT="0" marB="0" anchor="ctr"/>
                </a:tc>
                <a:tc>
                  <a:txBody>
                    <a:bodyPr/>
                    <a:lstStyle/>
                    <a:p>
                      <a:r>
                        <a:rPr lang="en-US" sz="1600" b="1"/>
                        <a:t>Skip While</a:t>
                      </a:r>
                    </a:p>
                  </a:txBody>
                  <a:tcPr marL="0" marR="0" marT="0" marB="0" anchor="ctr"/>
                </a:tc>
              </a:tr>
              <a:tr h="306764">
                <a:tc>
                  <a:txBody>
                    <a:bodyPr/>
                    <a:lstStyle/>
                    <a:p>
                      <a:r>
                        <a:rPr lang="en-US" sz="1600" b="1"/>
                        <a:t>Sum</a:t>
                      </a:r>
                    </a:p>
                  </a:txBody>
                  <a:tcPr marL="0" marR="0" marT="0" marB="0" anchor="ctr"/>
                </a:tc>
                <a:tc>
                  <a:txBody>
                    <a:bodyPr/>
                    <a:lstStyle/>
                    <a:p>
                      <a:r>
                        <a:rPr lang="ja-JP" altLang="en-US" sz="1600" b="1"/>
                        <a:t>該当なし</a:t>
                      </a:r>
                    </a:p>
                  </a:txBody>
                  <a:tcPr marL="0" marR="0" marT="0" marB="0" anchor="ctr"/>
                </a:tc>
                <a:tc>
                  <a:txBody>
                    <a:bodyPr/>
                    <a:lstStyle/>
                    <a:p>
                      <a:r>
                        <a:rPr lang="en-US" sz="1600" b="1"/>
                        <a:t>Aggregate … In … Into Sum()</a:t>
                      </a:r>
                    </a:p>
                  </a:txBody>
                  <a:tcPr marL="0" marR="0" marT="0" marB="0" anchor="ctr"/>
                </a:tc>
              </a:tr>
              <a:tr h="306764">
                <a:tc>
                  <a:txBody>
                    <a:bodyPr/>
                    <a:lstStyle/>
                    <a:p>
                      <a:r>
                        <a:rPr lang="en-US" sz="1600" b="1"/>
                        <a:t>Take</a:t>
                      </a:r>
                    </a:p>
                  </a:txBody>
                  <a:tcPr marL="0" marR="0" marT="0" marB="0" anchor="ctr"/>
                </a:tc>
                <a:tc>
                  <a:txBody>
                    <a:bodyPr/>
                    <a:lstStyle/>
                    <a:p>
                      <a:r>
                        <a:rPr lang="ja-JP" altLang="en-US" sz="1600" b="1"/>
                        <a:t>該当なし</a:t>
                      </a:r>
                    </a:p>
                  </a:txBody>
                  <a:tcPr marL="0" marR="0" marT="0" marB="0" anchor="ctr"/>
                </a:tc>
                <a:tc>
                  <a:txBody>
                    <a:bodyPr/>
                    <a:lstStyle/>
                    <a:p>
                      <a:r>
                        <a:rPr lang="en-US" sz="1600" b="1"/>
                        <a:t>Take</a:t>
                      </a:r>
                    </a:p>
                  </a:txBody>
                  <a:tcPr marL="0" marR="0" marT="0" marB="0" anchor="ctr"/>
                </a:tc>
              </a:tr>
              <a:tr h="306764">
                <a:tc>
                  <a:txBody>
                    <a:bodyPr/>
                    <a:lstStyle/>
                    <a:p>
                      <a:r>
                        <a:rPr lang="en-US" sz="1600" b="1"/>
                        <a:t>TakeWhile</a:t>
                      </a:r>
                    </a:p>
                  </a:txBody>
                  <a:tcPr marL="0" marR="0" marT="0" marB="0" anchor="ctr"/>
                </a:tc>
                <a:tc>
                  <a:txBody>
                    <a:bodyPr/>
                    <a:lstStyle/>
                    <a:p>
                      <a:r>
                        <a:rPr lang="ja-JP" altLang="en-US" sz="1600" b="1"/>
                        <a:t>該当なし</a:t>
                      </a:r>
                    </a:p>
                  </a:txBody>
                  <a:tcPr marL="0" marR="0" marT="0" marB="0" anchor="ctr"/>
                </a:tc>
                <a:tc>
                  <a:txBody>
                    <a:bodyPr/>
                    <a:lstStyle/>
                    <a:p>
                      <a:r>
                        <a:rPr lang="en-US" sz="1600" b="1" dirty="0"/>
                        <a:t>Take While</a:t>
                      </a:r>
                    </a:p>
                  </a:txBody>
                  <a:tcPr marL="0" marR="0" marT="0" marB="0"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 </a:t>
            </a:r>
            <a:r>
              <a:rPr kumimoji="1" lang="ja-JP" altLang="en-US" dirty="0" err="1" smtClean="0"/>
              <a:t>って</a:t>
            </a:r>
            <a:r>
              <a:rPr kumimoji="1" lang="ja-JP" altLang="en-US" dirty="0" smtClean="0"/>
              <a:t>言語のサポートが少ない</a:t>
            </a:r>
            <a:endParaRPr kumimoji="1" lang="en-US" altLang="ja-JP" dirty="0" smtClean="0"/>
          </a:p>
          <a:p>
            <a:pPr lvl="1"/>
            <a:r>
              <a:rPr lang="ja-JP" altLang="en-US" dirty="0" smtClean="0"/>
              <a:t>不便だよ</a:t>
            </a:r>
            <a:r>
              <a:rPr lang="ja-JP" altLang="en-US" dirty="0" smtClean="0"/>
              <a:t>ねぇ</a:t>
            </a:r>
            <a:endParaRPr lang="en-US" altLang="ja-JP" dirty="0" smtClean="0"/>
          </a:p>
          <a:p>
            <a:pPr lvl="1"/>
            <a:r>
              <a:rPr kumimoji="1" lang="ja-JP" altLang="en-US" dirty="0" smtClean="0"/>
              <a:t>どうせ</a:t>
            </a:r>
            <a:r>
              <a:rPr kumimoji="1" lang="ja-JP" altLang="en-US" dirty="0" smtClean="0"/>
              <a:t>だったらフルサポートすればいいのに</a:t>
            </a:r>
            <a:endParaRPr kumimoji="1" lang="en-US" altLang="ja-JP" dirty="0" smtClean="0"/>
          </a:p>
          <a:p>
            <a:pPr lvl="1"/>
            <a:r>
              <a:rPr lang="en-US" dirty="0" smtClean="0"/>
              <a:t>Visual </a:t>
            </a:r>
            <a:r>
              <a:rPr lang="en-US" dirty="0" smtClean="0"/>
              <a:t>Basic</a:t>
            </a:r>
            <a:r>
              <a:rPr lang="ja-JP" altLang="en-US" dirty="0" smtClean="0"/>
              <a:t> </a:t>
            </a:r>
            <a:r>
              <a:rPr lang="ja-JP" altLang="en-US" dirty="0" err="1" smtClean="0"/>
              <a:t>って</a:t>
            </a:r>
            <a:r>
              <a:rPr lang="ja-JP" altLang="en-US" dirty="0" smtClean="0"/>
              <a:t>いいなぁ</a:t>
            </a:r>
            <a:endParaRPr lang="en-US" altLang="ja-JP" dirty="0" smtClean="0"/>
          </a:p>
          <a:p>
            <a:pPr lvl="1">
              <a:buNone/>
            </a:pPr>
            <a:r>
              <a:rPr lang="en-US" sz="4000" dirty="0" smtClean="0"/>
              <a:t>Visual Basic </a:t>
            </a:r>
            <a:r>
              <a:rPr lang="ja-JP" altLang="en-US" sz="4000" dirty="0" smtClean="0"/>
              <a:t>に乗り換えちゃおうか</a:t>
            </a:r>
            <a:endParaRPr lang="en-US" altLang="ja-JP" sz="4000" dirty="0" smtClean="0"/>
          </a:p>
          <a:p>
            <a:pPr lvl="1">
              <a:buNone/>
            </a:pPr>
            <a:r>
              <a:rPr lang="ja-JP" altLang="en-US" sz="9600" dirty="0" smtClean="0">
                <a:solidFill>
                  <a:srgbClr val="0000FF"/>
                </a:solidFill>
              </a:rPr>
              <a:t>ちょっと待って</a:t>
            </a:r>
            <a:endParaRPr kumimoji="1" lang="en-US" altLang="ja-JP" sz="9600" dirty="0" smtClean="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4" name="テキスト ボックス 3"/>
          <p:cNvSpPr txBox="1"/>
          <p:nvPr/>
        </p:nvSpPr>
        <p:spPr>
          <a:xfrm>
            <a:off x="357158" y="1500174"/>
            <a:ext cx="4272323" cy="2308324"/>
          </a:xfrm>
          <a:prstGeom prst="rect">
            <a:avLst/>
          </a:prstGeom>
          <a:noFill/>
        </p:spPr>
        <p:txBody>
          <a:bodyPr wrap="none" rtlCol="0">
            <a:spAutoFit/>
          </a:bodyPr>
          <a:lstStyle/>
          <a:p>
            <a:r>
              <a:rPr lang="en-US" dirty="0" smtClean="0"/>
              <a:t>string[] strings = </a:t>
            </a:r>
            <a:endParaRPr lang="ja-JP" altLang="en-US" dirty="0" smtClean="0"/>
          </a:p>
          <a:p>
            <a:r>
              <a:rPr lang="en-US" dirty="0" smtClean="0"/>
              <a:t>{</a:t>
            </a:r>
            <a:endParaRPr lang="ja-JP" altLang="en-US" dirty="0" smtClean="0"/>
          </a:p>
          <a:p>
            <a:r>
              <a:rPr lang="en-US" dirty="0" smtClean="0"/>
              <a:t>    "A penny saved is a penny earned.",</a:t>
            </a:r>
            <a:endParaRPr lang="ja-JP" altLang="en-US" dirty="0" smtClean="0"/>
          </a:p>
          <a:p>
            <a:r>
              <a:rPr lang="en-US" dirty="0" smtClean="0"/>
              <a:t>    "The early bird catches the worm.",</a:t>
            </a:r>
            <a:endParaRPr lang="ja-JP" altLang="en-US" dirty="0" smtClean="0"/>
          </a:p>
          <a:p>
            <a:r>
              <a:rPr lang="en-US" dirty="0" smtClean="0"/>
              <a:t>    "The pen is mightier than the sword.",</a:t>
            </a:r>
            <a:endParaRPr lang="ja-JP" altLang="en-US" dirty="0" smtClean="0"/>
          </a:p>
          <a:p>
            <a:r>
              <a:rPr lang="en-US" dirty="0" smtClean="0"/>
              <a:t>    "My name is </a:t>
            </a:r>
            <a:r>
              <a:rPr lang="en-US" altLang="ja-JP" dirty="0" smtClean="0"/>
              <a:t>M-now</a:t>
            </a:r>
            <a:r>
              <a:rPr lang="en-US" dirty="0" smtClean="0"/>
              <a:t>."</a:t>
            </a:r>
            <a:endParaRPr lang="ja-JP" altLang="en-US" dirty="0" smtClean="0"/>
          </a:p>
          <a:p>
            <a:r>
              <a:rPr lang="en-US" dirty="0" smtClean="0"/>
              <a:t>};</a:t>
            </a:r>
            <a:endParaRPr lang="ja-JP" altLang="en-US" dirty="0" smtClean="0"/>
          </a:p>
          <a:p>
            <a:endParaRPr kumimoji="1" lang="ja-JP" altLang="en-US" dirty="0"/>
          </a:p>
        </p:txBody>
      </p:sp>
      <p:sp>
        <p:nvSpPr>
          <p:cNvPr id="5" name="テキスト ボックス 4"/>
          <p:cNvSpPr txBox="1"/>
          <p:nvPr/>
        </p:nvSpPr>
        <p:spPr>
          <a:xfrm>
            <a:off x="4286248" y="1357298"/>
            <a:ext cx="4476418" cy="3416320"/>
          </a:xfrm>
          <a:prstGeom prst="rect">
            <a:avLst/>
          </a:prstGeom>
          <a:noFill/>
        </p:spPr>
        <p:txBody>
          <a:bodyPr wrap="none" rtlCol="0">
            <a:spAutoFit/>
          </a:bodyPr>
          <a:lstStyle/>
          <a:p>
            <a:r>
              <a:rPr lang="en-US" dirty="0" err="1" smtClean="0"/>
              <a:t>var</a:t>
            </a:r>
            <a:r>
              <a:rPr lang="en-US" dirty="0" smtClean="0"/>
              <a:t> </a:t>
            </a:r>
            <a:r>
              <a:rPr lang="en-US" dirty="0" err="1" smtClean="0"/>
              <a:t>earlyBirdQuery</a:t>
            </a:r>
            <a:r>
              <a:rPr lang="en-US" dirty="0" smtClean="0"/>
              <a:t> =</a:t>
            </a:r>
            <a:endParaRPr lang="ja-JP" altLang="en-US" dirty="0" smtClean="0"/>
          </a:p>
          <a:p>
            <a:r>
              <a:rPr lang="en-US" dirty="0" smtClean="0"/>
              <a:t>    </a:t>
            </a:r>
            <a:r>
              <a:rPr lang="en-US" dirty="0" smtClean="0">
                <a:solidFill>
                  <a:srgbClr val="0000FF"/>
                </a:solidFill>
              </a:rPr>
              <a:t>from</a:t>
            </a:r>
            <a:r>
              <a:rPr lang="en-US" dirty="0" smtClean="0"/>
              <a:t> sentence in strings</a:t>
            </a:r>
            <a:endParaRPr lang="ja-JP" altLang="en-US" dirty="0" smtClean="0"/>
          </a:p>
          <a:p>
            <a:r>
              <a:rPr lang="en-US" dirty="0" smtClean="0"/>
              <a:t>    </a:t>
            </a:r>
            <a:r>
              <a:rPr lang="en-US" dirty="0" smtClean="0">
                <a:solidFill>
                  <a:srgbClr val="0000FF"/>
                </a:solidFill>
              </a:rPr>
              <a:t>let</a:t>
            </a:r>
            <a:r>
              <a:rPr lang="en-US" dirty="0" smtClean="0"/>
              <a:t> words = </a:t>
            </a:r>
            <a:r>
              <a:rPr lang="en-US" dirty="0" err="1" smtClean="0"/>
              <a:t>sentence.Split</a:t>
            </a:r>
            <a:r>
              <a:rPr lang="en-US" dirty="0" smtClean="0"/>
              <a:t>(' ', '.')</a:t>
            </a:r>
            <a:endParaRPr lang="ja-JP" altLang="en-US" dirty="0" smtClean="0"/>
          </a:p>
          <a:p>
            <a:r>
              <a:rPr lang="en-US" dirty="0" smtClean="0"/>
              <a:t>    </a:t>
            </a:r>
            <a:r>
              <a:rPr lang="en-US" dirty="0" smtClean="0">
                <a:solidFill>
                  <a:srgbClr val="0000FF"/>
                </a:solidFill>
              </a:rPr>
              <a:t>from</a:t>
            </a:r>
            <a:r>
              <a:rPr lang="en-US" dirty="0" smtClean="0"/>
              <a:t> word in words</a:t>
            </a:r>
            <a:endParaRPr lang="ja-JP" altLang="en-US" dirty="0" smtClean="0"/>
          </a:p>
          <a:p>
            <a:r>
              <a:rPr lang="en-US" dirty="0" smtClean="0"/>
              <a:t>    </a:t>
            </a:r>
            <a:r>
              <a:rPr lang="en-US" dirty="0" smtClean="0">
                <a:solidFill>
                  <a:srgbClr val="0000FF"/>
                </a:solidFill>
              </a:rPr>
              <a:t>where</a:t>
            </a:r>
            <a:r>
              <a:rPr lang="en-US" dirty="0" smtClean="0"/>
              <a:t> !</a:t>
            </a:r>
            <a:r>
              <a:rPr lang="en-US" dirty="0" err="1" smtClean="0"/>
              <a:t>string.IsNullOrEmpty</a:t>
            </a:r>
            <a:r>
              <a:rPr lang="en-US" dirty="0" smtClean="0"/>
              <a:t>(word)</a:t>
            </a:r>
            <a:endParaRPr lang="ja-JP" altLang="en-US" dirty="0" smtClean="0"/>
          </a:p>
          <a:p>
            <a:r>
              <a:rPr lang="en-US" dirty="0" smtClean="0"/>
              <a:t>    </a:t>
            </a:r>
            <a:r>
              <a:rPr lang="en-US" dirty="0" smtClean="0">
                <a:solidFill>
                  <a:srgbClr val="0000FF"/>
                </a:solidFill>
              </a:rPr>
              <a:t>let</a:t>
            </a:r>
            <a:r>
              <a:rPr lang="en-US" dirty="0" smtClean="0"/>
              <a:t> w = </a:t>
            </a:r>
            <a:r>
              <a:rPr lang="en-US" dirty="0" err="1" smtClean="0"/>
              <a:t>word.ToLower</a:t>
            </a:r>
            <a:r>
              <a:rPr lang="en-US" dirty="0" smtClean="0"/>
              <a:t>()</a:t>
            </a:r>
            <a:endParaRPr lang="ja-JP" altLang="en-US" dirty="0" smtClean="0"/>
          </a:p>
          <a:p>
            <a:r>
              <a:rPr lang="en-US" dirty="0" smtClean="0">
                <a:solidFill>
                  <a:srgbClr val="FF0000"/>
                </a:solidFill>
              </a:rPr>
              <a:t>    </a:t>
            </a:r>
            <a:r>
              <a:rPr lang="en-US" dirty="0" err="1" smtClean="0">
                <a:solidFill>
                  <a:srgbClr val="0000FF"/>
                </a:solidFill>
              </a:rPr>
              <a:t>orderby</a:t>
            </a:r>
            <a:r>
              <a:rPr lang="en-US" dirty="0" smtClean="0"/>
              <a:t> </a:t>
            </a:r>
            <a:r>
              <a:rPr lang="en-US" dirty="0" smtClean="0"/>
              <a:t>w</a:t>
            </a:r>
            <a:endParaRPr lang="ja-JP" altLang="en-US" dirty="0" smtClean="0"/>
          </a:p>
          <a:p>
            <a:r>
              <a:rPr lang="en-US" dirty="0" smtClean="0"/>
              <a:t>    </a:t>
            </a:r>
            <a:r>
              <a:rPr lang="en-US" dirty="0" smtClean="0">
                <a:solidFill>
                  <a:srgbClr val="0000FF"/>
                </a:solidFill>
              </a:rPr>
              <a:t>select</a:t>
            </a:r>
            <a:r>
              <a:rPr lang="en-US" dirty="0" smtClean="0"/>
              <a:t> w;</a:t>
            </a:r>
            <a:endParaRPr lang="ja-JP" altLang="en-US" dirty="0" smtClean="0"/>
          </a:p>
          <a:p>
            <a:r>
              <a:rPr lang="en-US" dirty="0" smtClean="0"/>
              <a:t> </a:t>
            </a:r>
            <a:endParaRPr lang="ja-JP" altLang="en-US" dirty="0" smtClean="0"/>
          </a:p>
          <a:p>
            <a:r>
              <a:rPr lang="en-US" dirty="0" err="1" smtClean="0"/>
              <a:t>foreach</a:t>
            </a:r>
            <a:r>
              <a:rPr lang="en-US" dirty="0" smtClean="0"/>
              <a:t> (</a:t>
            </a:r>
            <a:r>
              <a:rPr lang="en-US" dirty="0" err="1" smtClean="0"/>
              <a:t>var</a:t>
            </a:r>
            <a:r>
              <a:rPr lang="en-US" dirty="0" smtClean="0"/>
              <a:t> v in </a:t>
            </a:r>
            <a:r>
              <a:rPr lang="en-US" dirty="0" err="1" smtClean="0"/>
              <a:t>earlyBirdQuery.</a:t>
            </a:r>
            <a:r>
              <a:rPr lang="en-US" dirty="0" err="1" smtClean="0">
                <a:solidFill>
                  <a:srgbClr val="0000FF"/>
                </a:solidFill>
              </a:rPr>
              <a:t>Distinct</a:t>
            </a:r>
            <a:r>
              <a:rPr lang="en-US" dirty="0" smtClean="0"/>
              <a:t>())</a:t>
            </a:r>
            <a:endParaRPr lang="ja-JP" altLang="en-US" dirty="0" smtClean="0"/>
          </a:p>
          <a:p>
            <a:r>
              <a:rPr lang="en-US" dirty="0" smtClean="0"/>
              <a:t>    </a:t>
            </a:r>
            <a:r>
              <a:rPr lang="en-US" dirty="0" err="1" smtClean="0"/>
              <a:t>Console.WriteLine</a:t>
            </a:r>
            <a:r>
              <a:rPr lang="en-US" dirty="0" smtClean="0"/>
              <a:t>(v);</a:t>
            </a:r>
            <a:endParaRPr lang="ja-JP" altLang="en-US" dirty="0" smtClean="0"/>
          </a:p>
          <a:p>
            <a:endParaRPr kumimoji="1" lang="ja-JP" altLang="en-US" dirty="0"/>
          </a:p>
        </p:txBody>
      </p:sp>
      <p:sp>
        <p:nvSpPr>
          <p:cNvPr id="6" name="テキスト ボックス 5"/>
          <p:cNvSpPr txBox="1"/>
          <p:nvPr/>
        </p:nvSpPr>
        <p:spPr>
          <a:xfrm>
            <a:off x="714348" y="4429132"/>
            <a:ext cx="7000634" cy="1200329"/>
          </a:xfrm>
          <a:prstGeom prst="rect">
            <a:avLst/>
          </a:prstGeom>
          <a:noFill/>
        </p:spPr>
        <p:txBody>
          <a:bodyPr wrap="none" rtlCol="0">
            <a:spAutoFit/>
          </a:bodyPr>
          <a:lstStyle/>
          <a:p>
            <a:r>
              <a:rPr kumimoji="1" lang="ja-JP" altLang="en-US" sz="7200" dirty="0" smtClean="0">
                <a:solidFill>
                  <a:srgbClr val="00B050"/>
                </a:solidFill>
              </a:rPr>
              <a:t>そんなに困らない</a:t>
            </a:r>
            <a:endParaRPr kumimoji="1" lang="ja-JP" altLang="en-US" sz="7200"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 </a:t>
            </a:r>
            <a:r>
              <a:rPr lang="en-US" altLang="ja-JP" dirty="0" smtClean="0"/>
              <a:t>to Object </a:t>
            </a:r>
            <a:r>
              <a:rPr lang="ja-JP" altLang="en-US" dirty="0" smtClean="0"/>
              <a:t>をながめてみる</a:t>
            </a:r>
            <a:endParaRPr kumimoji="1" lang="ja-JP" altLang="en-US" dirty="0"/>
          </a:p>
        </p:txBody>
      </p:sp>
      <p:sp>
        <p:nvSpPr>
          <p:cNvPr id="4" name="テキスト ボックス 3"/>
          <p:cNvSpPr txBox="1"/>
          <p:nvPr/>
        </p:nvSpPr>
        <p:spPr>
          <a:xfrm>
            <a:off x="785786" y="1071546"/>
            <a:ext cx="6543266" cy="3416320"/>
          </a:xfrm>
          <a:prstGeom prst="rect">
            <a:avLst/>
          </a:prstGeom>
          <a:noFill/>
        </p:spPr>
        <p:txBody>
          <a:bodyPr wrap="none" rtlCol="0">
            <a:spAutoFit/>
          </a:bodyPr>
          <a:lstStyle/>
          <a:p>
            <a:r>
              <a:rPr lang="en-US" altLang="ja-JP" dirty="0" smtClean="0"/>
              <a:t>double[] value = {1.2, 3.6, 2.1, 10.5, 4.8, 6.3};</a:t>
            </a:r>
          </a:p>
          <a:p>
            <a:r>
              <a:rPr lang="en-US" altLang="ja-JP" dirty="0" err="1" smtClean="0"/>
              <a:t>var</a:t>
            </a:r>
            <a:r>
              <a:rPr lang="en-US" altLang="ja-JP" dirty="0" smtClean="0"/>
              <a:t> </a:t>
            </a:r>
            <a:r>
              <a:rPr lang="en-US" altLang="ja-JP" dirty="0" err="1" smtClean="0"/>
              <a:t>calcQuery</a:t>
            </a:r>
            <a:r>
              <a:rPr lang="en-US" altLang="ja-JP" dirty="0" smtClean="0"/>
              <a:t> =</a:t>
            </a:r>
          </a:p>
          <a:p>
            <a:r>
              <a:rPr lang="en-US" altLang="ja-JP" dirty="0" smtClean="0"/>
              <a:t>    </a:t>
            </a:r>
            <a:r>
              <a:rPr lang="en-US" altLang="ja-JP" dirty="0" smtClean="0">
                <a:solidFill>
                  <a:srgbClr val="0000FF"/>
                </a:solidFill>
              </a:rPr>
              <a:t>from</a:t>
            </a:r>
            <a:r>
              <a:rPr lang="en-US" altLang="ja-JP" dirty="0" smtClean="0"/>
              <a:t> v in value</a:t>
            </a:r>
          </a:p>
          <a:p>
            <a:r>
              <a:rPr lang="en-US" altLang="ja-JP" dirty="0" smtClean="0"/>
              <a:t>    </a:t>
            </a:r>
            <a:r>
              <a:rPr lang="en-US" altLang="ja-JP" dirty="0" err="1" smtClean="0">
                <a:solidFill>
                  <a:srgbClr val="0000FF"/>
                </a:solidFill>
              </a:rPr>
              <a:t>orderby</a:t>
            </a:r>
            <a:r>
              <a:rPr lang="en-US" altLang="ja-JP" dirty="0" smtClean="0"/>
              <a:t> v</a:t>
            </a:r>
          </a:p>
          <a:p>
            <a:r>
              <a:rPr lang="en-US" altLang="ja-JP" dirty="0" smtClean="0"/>
              <a:t>    </a:t>
            </a:r>
            <a:r>
              <a:rPr lang="en-US" altLang="ja-JP" dirty="0" smtClean="0">
                <a:solidFill>
                  <a:srgbClr val="0000FF"/>
                </a:solidFill>
              </a:rPr>
              <a:t>select</a:t>
            </a:r>
            <a:r>
              <a:rPr lang="en-US" altLang="ja-JP" dirty="0" smtClean="0"/>
              <a:t> v;</a:t>
            </a:r>
          </a:p>
          <a:p>
            <a:r>
              <a:rPr lang="en-US" altLang="ja-JP" dirty="0" err="1" smtClean="0"/>
              <a:t>var</a:t>
            </a:r>
            <a:r>
              <a:rPr lang="en-US" altLang="ja-JP" dirty="0" smtClean="0"/>
              <a:t> </a:t>
            </a:r>
            <a:r>
              <a:rPr lang="en-US" altLang="ja-JP" dirty="0" err="1" smtClean="0"/>
              <a:t>cutQuery</a:t>
            </a:r>
            <a:r>
              <a:rPr lang="en-US" altLang="ja-JP" dirty="0" smtClean="0"/>
              <a:t> = </a:t>
            </a:r>
            <a:r>
              <a:rPr lang="en-US" altLang="ja-JP" dirty="0" err="1" smtClean="0"/>
              <a:t>calcQuery.</a:t>
            </a:r>
            <a:r>
              <a:rPr lang="en-US" altLang="ja-JP" dirty="0" err="1" smtClean="0">
                <a:solidFill>
                  <a:srgbClr val="0000FF"/>
                </a:solidFill>
              </a:rPr>
              <a:t>Skip</a:t>
            </a:r>
            <a:r>
              <a:rPr lang="en-US" altLang="ja-JP" dirty="0" smtClean="0"/>
              <a:t>(1).</a:t>
            </a:r>
            <a:r>
              <a:rPr lang="en-US" altLang="ja-JP" dirty="0" smtClean="0">
                <a:solidFill>
                  <a:srgbClr val="0000FF"/>
                </a:solidFill>
              </a:rPr>
              <a:t>Take</a:t>
            </a:r>
            <a:r>
              <a:rPr lang="en-US" altLang="ja-JP" dirty="0" smtClean="0"/>
              <a:t>(</a:t>
            </a:r>
            <a:r>
              <a:rPr lang="en-US" altLang="ja-JP" dirty="0" err="1" smtClean="0"/>
              <a:t>calcQuery.</a:t>
            </a:r>
            <a:r>
              <a:rPr lang="en-US" altLang="ja-JP" dirty="0" err="1" smtClean="0">
                <a:solidFill>
                  <a:srgbClr val="0000FF"/>
                </a:solidFill>
              </a:rPr>
              <a:t>Count</a:t>
            </a:r>
            <a:r>
              <a:rPr lang="en-US" altLang="ja-JP" dirty="0" smtClean="0"/>
              <a:t>() - 2);</a:t>
            </a:r>
          </a:p>
          <a:p>
            <a:r>
              <a:rPr lang="en-US" altLang="ja-JP" dirty="0" err="1" smtClean="0"/>
              <a:t>Console.WriteLine</a:t>
            </a:r>
            <a:r>
              <a:rPr lang="en-US" altLang="ja-JP" dirty="0" smtClean="0"/>
              <a:t>("Count=" + </a:t>
            </a:r>
            <a:r>
              <a:rPr lang="en-US" altLang="ja-JP" dirty="0" err="1" smtClean="0"/>
              <a:t>cutQuery.</a:t>
            </a:r>
            <a:r>
              <a:rPr lang="en-US" altLang="ja-JP" dirty="0" err="1" smtClean="0">
                <a:solidFill>
                  <a:srgbClr val="0000FF"/>
                </a:solidFill>
              </a:rPr>
              <a:t>Count</a:t>
            </a:r>
            <a:r>
              <a:rPr lang="en-US" altLang="ja-JP" dirty="0" smtClean="0"/>
              <a:t>());</a:t>
            </a:r>
          </a:p>
          <a:p>
            <a:r>
              <a:rPr lang="en-US" altLang="ja-JP" dirty="0" err="1" smtClean="0"/>
              <a:t>Console.WriteLine</a:t>
            </a:r>
            <a:r>
              <a:rPr lang="en-US" altLang="ja-JP" dirty="0" smtClean="0"/>
              <a:t>("Sum=" + </a:t>
            </a:r>
            <a:r>
              <a:rPr lang="en-US" altLang="ja-JP" dirty="0" err="1" smtClean="0"/>
              <a:t>cutQuery.</a:t>
            </a:r>
            <a:r>
              <a:rPr lang="en-US" altLang="ja-JP" dirty="0" err="1" smtClean="0">
                <a:solidFill>
                  <a:srgbClr val="0000FF"/>
                </a:solidFill>
              </a:rPr>
              <a:t>Sum</a:t>
            </a:r>
            <a:r>
              <a:rPr lang="en-US" altLang="ja-JP" dirty="0" smtClean="0"/>
              <a:t>());</a:t>
            </a:r>
          </a:p>
          <a:p>
            <a:r>
              <a:rPr lang="en-US" altLang="ja-JP" dirty="0" err="1" smtClean="0"/>
              <a:t>Console.WriteLine</a:t>
            </a:r>
            <a:r>
              <a:rPr lang="en-US" altLang="ja-JP" dirty="0" smtClean="0"/>
              <a:t>("Average=" + </a:t>
            </a:r>
            <a:r>
              <a:rPr lang="en-US" altLang="ja-JP" dirty="0" err="1" smtClean="0"/>
              <a:t>cutQuery.</a:t>
            </a:r>
            <a:r>
              <a:rPr lang="en-US" altLang="ja-JP" dirty="0" err="1" smtClean="0">
                <a:solidFill>
                  <a:srgbClr val="0000FF"/>
                </a:solidFill>
              </a:rPr>
              <a:t>Average</a:t>
            </a:r>
            <a:r>
              <a:rPr lang="en-US" altLang="ja-JP" dirty="0" smtClean="0"/>
              <a:t>());</a:t>
            </a:r>
          </a:p>
          <a:p>
            <a:r>
              <a:rPr lang="en-US" altLang="ja-JP" dirty="0" err="1" smtClean="0"/>
              <a:t>Console.WriteLine</a:t>
            </a:r>
            <a:r>
              <a:rPr lang="en-US" altLang="ja-JP" dirty="0" smtClean="0"/>
              <a:t>("Max=" + </a:t>
            </a:r>
            <a:r>
              <a:rPr lang="en-US" altLang="ja-JP" dirty="0" err="1" smtClean="0"/>
              <a:t>cutQuery.</a:t>
            </a:r>
            <a:r>
              <a:rPr lang="en-US" altLang="ja-JP" dirty="0" err="1" smtClean="0">
                <a:solidFill>
                  <a:srgbClr val="0000FF"/>
                </a:solidFill>
              </a:rPr>
              <a:t>Max</a:t>
            </a:r>
            <a:r>
              <a:rPr lang="en-US" altLang="ja-JP" dirty="0" smtClean="0"/>
              <a:t>());</a:t>
            </a:r>
          </a:p>
          <a:p>
            <a:r>
              <a:rPr lang="en-US" altLang="ja-JP" dirty="0" err="1" smtClean="0"/>
              <a:t>Console.WriteLine</a:t>
            </a:r>
            <a:r>
              <a:rPr lang="en-US" altLang="ja-JP" dirty="0" smtClean="0"/>
              <a:t>("Mix=" + </a:t>
            </a:r>
            <a:r>
              <a:rPr lang="en-US" altLang="ja-JP" dirty="0" err="1" smtClean="0"/>
              <a:t>cutQuery.</a:t>
            </a:r>
            <a:r>
              <a:rPr lang="en-US" altLang="ja-JP" dirty="0" err="1" smtClean="0">
                <a:solidFill>
                  <a:srgbClr val="0000FF"/>
                </a:solidFill>
              </a:rPr>
              <a:t>Min</a:t>
            </a:r>
            <a:r>
              <a:rPr lang="en-US" altLang="ja-JP" dirty="0" smtClean="0"/>
              <a:t>());</a:t>
            </a:r>
          </a:p>
          <a:p>
            <a:endParaRPr kumimoji="1" lang="ja-JP" altLang="en-US" dirty="0"/>
          </a:p>
        </p:txBody>
      </p:sp>
      <p:sp>
        <p:nvSpPr>
          <p:cNvPr id="5" name="テキスト ボックス 4"/>
          <p:cNvSpPr txBox="1"/>
          <p:nvPr/>
        </p:nvSpPr>
        <p:spPr>
          <a:xfrm>
            <a:off x="714348" y="4429132"/>
            <a:ext cx="6202339" cy="1200329"/>
          </a:xfrm>
          <a:prstGeom prst="rect">
            <a:avLst/>
          </a:prstGeom>
          <a:noFill/>
        </p:spPr>
        <p:txBody>
          <a:bodyPr wrap="none" rtlCol="0">
            <a:spAutoFit/>
          </a:bodyPr>
          <a:lstStyle/>
          <a:p>
            <a:r>
              <a:rPr kumimoji="1" lang="ja-JP" altLang="en-US" sz="7200" dirty="0" smtClean="0">
                <a:solidFill>
                  <a:srgbClr val="00B050"/>
                </a:solidFill>
              </a:rPr>
              <a:t>困らないよ～～</a:t>
            </a:r>
            <a:endParaRPr kumimoji="1" lang="ja-JP" altLang="en-US" sz="7200" dirty="0">
              <a:solidFill>
                <a:srgbClr val="00B050"/>
              </a:solidFill>
            </a:endParaRPr>
          </a:p>
        </p:txBody>
      </p:sp>
    </p:spTree>
  </p:cSld>
  <p:clrMapOvr>
    <a:masterClrMapping/>
  </p:clrMapOvr>
</p:sld>
</file>

<file path=ppt/theme/theme1.xml><?xml version="1.0" encoding="utf-8"?>
<a:theme xmlns:a="http://schemas.openxmlformats.org/drawingml/2006/main" name="スライドマスタT17">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スライドマスタT17</Template>
  <TotalTime>562</TotalTime>
  <Words>1939</Words>
  <Application>Microsoft Office PowerPoint</Application>
  <PresentationFormat>画面に合わせる (4:3)</PresentationFormat>
  <Paragraphs>380</Paragraphs>
  <Slides>32</Slides>
  <Notes>0</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スライドマスタT17</vt:lpstr>
      <vt:lpstr>スライド 1</vt:lpstr>
      <vt:lpstr>アジェンダ</vt:lpstr>
      <vt:lpstr>はじめに</vt:lpstr>
      <vt:lpstr>Linq to Object をながめてみる</vt:lpstr>
      <vt:lpstr>Linq to Object をながめてみる</vt:lpstr>
      <vt:lpstr>Linq to Object をながめてみる</vt:lpstr>
      <vt:lpstr>Linq to Object をながめてみる</vt:lpstr>
      <vt:lpstr>Linq to Object をながめてみる</vt:lpstr>
      <vt:lpstr>Linq to Object をながめてみる</vt:lpstr>
      <vt:lpstr>Linq to Object をながめてみる</vt:lpstr>
      <vt:lpstr>Linq to Object をながめてみる</vt:lpstr>
      <vt:lpstr>Linq to Object をながめてみる</vt:lpstr>
      <vt:lpstr>Linq to Object をながめてみる</vt:lpstr>
      <vt:lpstr>Linq to Object をながめてみる</vt:lpstr>
      <vt:lpstr>Linq to Object の正体</vt:lpstr>
      <vt:lpstr>Linq to Object の正体</vt:lpstr>
      <vt:lpstr>Linq to Object の正体</vt:lpstr>
      <vt:lpstr>Linq to Object の正体</vt:lpstr>
      <vt:lpstr>Linq to Object をながめてみる</vt:lpstr>
      <vt:lpstr>Linq to Object の正体</vt:lpstr>
      <vt:lpstr>Linq to SQL の使いどころ</vt:lpstr>
      <vt:lpstr>Linq to SQL の使いどころ</vt:lpstr>
      <vt:lpstr>Linq to SQL の使いどころ</vt:lpstr>
      <vt:lpstr>Linq to SQL の使いどころ</vt:lpstr>
      <vt:lpstr>Linq to SQL の使いどころ</vt:lpstr>
      <vt:lpstr>Linq to SQL の使いどころ</vt:lpstr>
      <vt:lpstr>Linq to SQL の使いどころ</vt:lpstr>
      <vt:lpstr>Linq to SQL の使いどころ</vt:lpstr>
      <vt:lpstr>Linq to SQL の使いどころ</vt:lpstr>
      <vt:lpstr>Linq to SQL の使いどころ</vt:lpstr>
      <vt:lpstr>Linq to SQL の使いどころ</vt:lpstr>
      <vt:lpstr>まとめ</vt:lpstr>
    </vt:vector>
  </TitlesOfParts>
  <Company>児玉ソフト工房</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児玉 宏之</dc:creator>
  <cp:lastModifiedBy>児玉 宏之</cp:lastModifiedBy>
  <cp:revision>54</cp:revision>
  <dcterms:created xsi:type="dcterms:W3CDTF">2008-02-20T06:10:36Z</dcterms:created>
  <dcterms:modified xsi:type="dcterms:W3CDTF">2008-02-20T15:32:55Z</dcterms:modified>
</cp:coreProperties>
</file>