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1"/>
  </p:notesMasterIdLst>
  <p:sldIdLst>
    <p:sldId id="256" r:id="rId2"/>
    <p:sldId id="257" r:id="rId3"/>
    <p:sldId id="258" r:id="rId4"/>
    <p:sldId id="259" r:id="rId5"/>
    <p:sldId id="272" r:id="rId6"/>
    <p:sldId id="273" r:id="rId7"/>
    <p:sldId id="280" r:id="rId8"/>
    <p:sldId id="281" r:id="rId9"/>
    <p:sldId id="282" r:id="rId10"/>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clrMru>
    <a:srgbClr val="FFA605"/>
    <a:srgbClr val="333399"/>
    <a:srgbClr val="FF66FF"/>
    <a:srgbClr val="FF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145" autoAdjust="0"/>
    <p:restoredTop sz="94700" autoAdjust="0"/>
  </p:normalViewPr>
  <p:slideViewPr>
    <p:cSldViewPr>
      <p:cViewPr>
        <p:scale>
          <a:sx n="66" d="100"/>
          <a:sy n="66" d="100"/>
        </p:scale>
        <p:origin x="-1530" y="-143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22531"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F4BA5FD3-6E75-43BC-BD54-A3BED85E5AC2}" type="datetimeFigureOut">
              <a:rPr lang="ja-JP" altLang="en-US"/>
              <a:pPr>
                <a:defRPr/>
              </a:pPr>
              <a:t>2008/9/12</a:t>
            </a:fld>
            <a:endParaRPr lang="en-US" altLang="ja-JP"/>
          </a:p>
        </p:txBody>
      </p:sp>
      <p:sp>
        <p:nvSpPr>
          <p:cNvPr id="21508" name="Rectangle 4"/>
          <p:cNvSpPr>
            <a:spLocks noGrp="1" noRot="1" noChangeAspect="1" noChangeArrowheads="1" noTextEdit="1"/>
          </p:cNvSpPr>
          <p:nvPr>
            <p:ph type="sldImg" idx="2"/>
          </p:nvPr>
        </p:nvSpPr>
        <p:spPr bwMode="auto">
          <a:xfrm>
            <a:off x="901700" y="739775"/>
            <a:ext cx="4932363" cy="3700463"/>
          </a:xfrm>
          <a:prstGeom prst="rect">
            <a:avLst/>
          </a:prstGeom>
          <a:noFill/>
          <a:ln w="9525">
            <a:solidFill>
              <a:srgbClr val="000000"/>
            </a:solidFill>
            <a:miter lim="800000"/>
            <a:headEnd/>
            <a:tailEnd/>
          </a:ln>
        </p:spPr>
      </p:sp>
      <p:sp>
        <p:nvSpPr>
          <p:cNvPr id="2253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2253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2253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5ABA1767-CC66-4059-96D4-AB4FAAFB18F2}" type="slidenum">
              <a:rPr lang="ja-JP" altLang="en-US"/>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1pPr>
    <a:lvl2pPr marL="4572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2pPr>
    <a:lvl3pPr marL="9144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3pPr>
    <a:lvl4pPr marL="13716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4pPr>
    <a:lvl5pPr marL="18288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pPr eaLnBrk="1" hangingPunct="1"/>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p:spPr>
        <p:txBody>
          <a:bodyPr/>
          <a:lstStyle/>
          <a:p>
            <a:pPr eaLnBrk="1" hangingPunct="1"/>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pPr eaLnBrk="1" hangingPunct="1"/>
            <a:endParaRPr lang="ja-JP"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5ABA1767-CC66-4059-96D4-AB4FAAFB18F2}" type="slidenum">
              <a:rPr lang="ja-JP" altLang="en-US" smtClean="0"/>
              <a:pPr>
                <a:defRPr/>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5ABA1767-CC66-4059-96D4-AB4FAAFB18F2}" type="slidenum">
              <a:rPr lang="ja-JP" altLang="en-US" smtClean="0"/>
              <a:pPr>
                <a:defRPr/>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ティノラスのチェスター　画像はオークションから</a:t>
            </a:r>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5ABA1767-CC66-4059-96D4-AB4FAAFB18F2}" type="slidenum">
              <a:rPr lang="ja-JP" altLang="en-US" smtClean="0"/>
              <a:pPr>
                <a:defRPr/>
              </a:pPr>
              <a:t>7</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アクアスキュータムのトレンチ</a:t>
            </a:r>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5ABA1767-CC66-4059-96D4-AB4FAAFB18F2}" type="slidenum">
              <a:rPr lang="ja-JP" altLang="en-US" smtClean="0"/>
              <a:pPr>
                <a:defRPr/>
              </a:pPr>
              <a:t>8</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err="1" smtClean="0"/>
              <a:t>Groverall</a:t>
            </a:r>
            <a:r>
              <a:rPr kumimoji="1" lang="ja-JP" altLang="en-US" dirty="0" smtClean="0"/>
              <a:t>の</a:t>
            </a:r>
            <a:r>
              <a:rPr kumimoji="1" lang="en-US" altLang="ja-JP" dirty="0" smtClean="0"/>
              <a:t>P</a:t>
            </a:r>
            <a:r>
              <a:rPr kumimoji="1" lang="ja-JP" altLang="en-US" dirty="0" smtClean="0"/>
              <a:t>コート </a:t>
            </a:r>
            <a:r>
              <a:rPr kumimoji="1" lang="en-US" altLang="ja-JP" dirty="0" err="1" smtClean="0"/>
              <a:t>Ukism</a:t>
            </a:r>
            <a:r>
              <a:rPr kumimoji="1" lang="ja-JP" altLang="en-US" dirty="0" smtClean="0"/>
              <a:t>から</a:t>
            </a:r>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5ABA1767-CC66-4059-96D4-AB4FAAFB18F2}" type="slidenum">
              <a:rPr lang="ja-JP" altLang="en-US" smtClean="0"/>
              <a:pPr>
                <a:defRPr/>
              </a:pPr>
              <a:t>9</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クリックしてタイトルを入力</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4" descr="C:\Users\localnaka\Desktop\wankuma-logo20.bmp"/>
          <p:cNvPicPr>
            <a:picLocks noChangeAspect="1" noChangeArrowheads="1"/>
          </p:cNvPicPr>
          <p:nvPr userDrawn="1"/>
        </p:nvPicPr>
        <p:blipFill>
          <a:blip r:embed="rId14"/>
          <a:srcRect/>
          <a:stretch>
            <a:fillRect/>
          </a:stretch>
        </p:blipFill>
        <p:spPr bwMode="auto">
          <a:xfrm>
            <a:off x="0" y="0"/>
            <a:ext cx="9144000" cy="64643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pic>
        <p:nvPicPr>
          <p:cNvPr id="1029" name="Picture 4"/>
          <p:cNvPicPr>
            <a:picLocks noChangeAspect="1" noChangeArrowheads="1"/>
          </p:cNvPicPr>
          <p:nvPr/>
        </p:nvPicPr>
        <p:blipFill>
          <a:blip r:embed="rId15"/>
          <a:srcRect/>
          <a:stretch>
            <a:fillRect/>
          </a:stretch>
        </p:blipFill>
        <p:spPr bwMode="auto">
          <a:xfrm>
            <a:off x="468313" y="6165850"/>
            <a:ext cx="1524000" cy="571500"/>
          </a:xfrm>
          <a:prstGeom prst="rect">
            <a:avLst/>
          </a:prstGeom>
          <a:noFill/>
          <a:ln w="9525">
            <a:noFill/>
            <a:miter lim="800000"/>
            <a:headEnd/>
            <a:tailEnd/>
          </a:ln>
        </p:spPr>
      </p:pic>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400" dirty="0" err="1">
                <a:solidFill>
                  <a:schemeClr val="tx2"/>
                </a:solidFill>
              </a:rPr>
              <a:t>わんくま</a:t>
            </a:r>
            <a:r>
              <a:rPr kumimoji="0" lang="ja-JP" altLang="en-US" sz="2400" dirty="0">
                <a:solidFill>
                  <a:schemeClr val="tx2"/>
                </a:solidFill>
              </a:rPr>
              <a:t>同盟 東京勉強会 </a:t>
            </a:r>
            <a:r>
              <a:rPr kumimoji="0" lang="en-US" altLang="ja-JP" sz="2400" dirty="0" smtClean="0">
                <a:solidFill>
                  <a:schemeClr val="tx2"/>
                </a:solidFill>
              </a:rPr>
              <a:t>#</a:t>
            </a:r>
            <a:r>
              <a:rPr kumimoji="0" lang="en-US" altLang="ja-JP" sz="2400" dirty="0" smtClean="0">
                <a:solidFill>
                  <a:schemeClr val="tx2"/>
                </a:solidFill>
              </a:rPr>
              <a:t>18</a:t>
            </a:r>
            <a:endParaRPr kumimoji="0" lang="ja-JP" altLang="en-US" sz="2400" dirty="0">
              <a:solidFill>
                <a:schemeClr val="tx2"/>
              </a:solidFill>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ea typeface="ＭＳ Ｐゴシック" pitchFamily="50" charset="-128"/>
        </a:defRPr>
      </a:lvl2pPr>
      <a:lvl3pPr algn="ctr" rtl="0" eaLnBrk="0" fontAlgn="base" hangingPunct="0">
        <a:spcBef>
          <a:spcPct val="0"/>
        </a:spcBef>
        <a:spcAft>
          <a:spcPct val="0"/>
        </a:spcAft>
        <a:defRPr sz="2400">
          <a:solidFill>
            <a:schemeClr val="tx2"/>
          </a:solidFill>
          <a:latin typeface="Arial" charset="0"/>
          <a:ea typeface="ＭＳ Ｐゴシック" pitchFamily="50" charset="-128"/>
        </a:defRPr>
      </a:lvl3pPr>
      <a:lvl4pPr algn="ctr" rtl="0" eaLnBrk="0" fontAlgn="base" hangingPunct="0">
        <a:spcBef>
          <a:spcPct val="0"/>
        </a:spcBef>
        <a:spcAft>
          <a:spcPct val="0"/>
        </a:spcAft>
        <a:defRPr sz="2400">
          <a:solidFill>
            <a:schemeClr val="tx2"/>
          </a:solidFill>
          <a:latin typeface="Arial" charset="0"/>
          <a:ea typeface="ＭＳ Ｐゴシック" pitchFamily="50" charset="-128"/>
        </a:defRPr>
      </a:lvl4pPr>
      <a:lvl5pPr algn="ctr" rtl="0" eaLnBrk="0" fontAlgn="base" hangingPunct="0">
        <a:spcBef>
          <a:spcPct val="0"/>
        </a:spcBef>
        <a:spcAft>
          <a:spcPct val="0"/>
        </a:spcAft>
        <a:defRPr sz="2400">
          <a:solidFill>
            <a:schemeClr val="tx2"/>
          </a:solidFill>
          <a:latin typeface="Arial" charset="0"/>
          <a:ea typeface="ＭＳ Ｐゴシック" pitchFamily="50" charset="-128"/>
        </a:defRPr>
      </a:lvl5pPr>
      <a:lvl6pPr marL="457200" algn="ctr" rtl="0" fontAlgn="base">
        <a:spcBef>
          <a:spcPct val="0"/>
        </a:spcBef>
        <a:spcAft>
          <a:spcPct val="0"/>
        </a:spcAft>
        <a:defRPr sz="2400">
          <a:solidFill>
            <a:schemeClr val="tx2"/>
          </a:solidFill>
          <a:latin typeface="Arial" charset="0"/>
          <a:ea typeface="ＭＳ Ｐゴシック" pitchFamily="50" charset="-128"/>
        </a:defRPr>
      </a:lvl6pPr>
      <a:lvl7pPr marL="914400" algn="ctr" rtl="0" fontAlgn="base">
        <a:spcBef>
          <a:spcPct val="0"/>
        </a:spcBef>
        <a:spcAft>
          <a:spcPct val="0"/>
        </a:spcAft>
        <a:defRPr sz="2400">
          <a:solidFill>
            <a:schemeClr val="tx2"/>
          </a:solidFill>
          <a:latin typeface="Arial" charset="0"/>
          <a:ea typeface="ＭＳ Ｐゴシック" pitchFamily="50" charset="-128"/>
        </a:defRPr>
      </a:lvl7pPr>
      <a:lvl8pPr marL="1371600" algn="ctr" rtl="0" fontAlgn="base">
        <a:spcBef>
          <a:spcPct val="0"/>
        </a:spcBef>
        <a:spcAft>
          <a:spcPct val="0"/>
        </a:spcAft>
        <a:defRPr sz="2400">
          <a:solidFill>
            <a:schemeClr val="tx2"/>
          </a:solidFill>
          <a:latin typeface="Arial" charset="0"/>
          <a:ea typeface="ＭＳ Ｐゴシック" pitchFamily="50" charset="-128"/>
        </a:defRPr>
      </a:lvl8pPr>
      <a:lvl9pPr marL="1828800" algn="ctr" rtl="0" fontAlgn="base">
        <a:spcBef>
          <a:spcPct val="0"/>
        </a:spcBef>
        <a:spcAft>
          <a:spcPct val="0"/>
        </a:spcAft>
        <a:defRPr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11188" y="2130425"/>
            <a:ext cx="7847012" cy="2451100"/>
          </a:xfrm>
        </p:spPr>
        <p:txBody>
          <a:bodyPr/>
          <a:lstStyle/>
          <a:p>
            <a:r>
              <a:rPr lang="ja-JP" altLang="en-US" sz="6000" b="1" smtClean="0"/>
              <a:t>脱オタク系</a:t>
            </a:r>
            <a:br>
              <a:rPr lang="ja-JP" altLang="en-US" sz="6000" b="1" smtClean="0"/>
            </a:br>
            <a:r>
              <a:rPr lang="ja-JP" altLang="en-US" sz="6000" b="1" smtClean="0"/>
              <a:t>ステキだし爽やか</a:t>
            </a:r>
            <a:br>
              <a:rPr lang="ja-JP" altLang="en-US" sz="6000" b="1" smtClean="0"/>
            </a:br>
            <a:r>
              <a:rPr lang="ja-JP" altLang="en-US" sz="6000" b="1" smtClean="0"/>
              <a:t>ファッション講座</a:t>
            </a:r>
            <a:endParaRPr lang="ja-JP" altLang="en-US" sz="6000" b="1" dirty="0" smtClean="0"/>
          </a:p>
        </p:txBody>
      </p:sp>
      <p:sp>
        <p:nvSpPr>
          <p:cNvPr id="2051" name="Text Box 4"/>
          <p:cNvSpPr txBox="1">
            <a:spLocks noChangeArrowheads="1"/>
          </p:cNvSpPr>
          <p:nvPr/>
        </p:nvSpPr>
        <p:spPr bwMode="auto">
          <a:xfrm>
            <a:off x="7308850" y="5300663"/>
            <a:ext cx="1441450" cy="366712"/>
          </a:xfrm>
          <a:prstGeom prst="rect">
            <a:avLst/>
          </a:prstGeom>
          <a:noFill/>
          <a:ln w="9525">
            <a:noFill/>
            <a:miter lim="800000"/>
            <a:headEnd/>
            <a:tailEnd/>
          </a:ln>
        </p:spPr>
        <p:txBody>
          <a:bodyPr>
            <a:spAutoFit/>
          </a:bodyPr>
          <a:lstStyle/>
          <a:p>
            <a:pPr>
              <a:spcBef>
                <a:spcPct val="50000"/>
              </a:spcBef>
            </a:pPr>
            <a:r>
              <a:rPr lang="en-US" altLang="ja-JP" b="1"/>
              <a:t>By taka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ja-JP" altLang="en-US" dirty="0" smtClean="0"/>
              <a:t>今回のテーマ</a:t>
            </a:r>
          </a:p>
        </p:txBody>
      </p:sp>
      <p:sp>
        <p:nvSpPr>
          <p:cNvPr id="4" name="Content Placeholder 3"/>
          <p:cNvSpPr>
            <a:spLocks noGrp="1"/>
          </p:cNvSpPr>
          <p:nvPr>
            <p:ph idx="1"/>
          </p:nvPr>
        </p:nvSpPr>
        <p:spPr>
          <a:xfrm>
            <a:off x="1428728" y="2714620"/>
            <a:ext cx="6215106" cy="1571636"/>
          </a:xfrm>
        </p:spPr>
        <p:txBody>
          <a:bodyPr/>
          <a:lstStyle/>
          <a:p>
            <a:pPr>
              <a:buNone/>
            </a:pPr>
            <a:r>
              <a:rPr lang="ja-JP" altLang="en-US" sz="9600" smtClean="0"/>
              <a:t>色について</a:t>
            </a:r>
            <a:endParaRPr kumimoji="1" lang="ja-JP" altLang="en-US" sz="96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6"/>
          <p:cNvSpPr>
            <a:spLocks noGrp="1" noChangeArrowheads="1"/>
          </p:cNvSpPr>
          <p:nvPr>
            <p:ph type="title"/>
          </p:nvPr>
        </p:nvSpPr>
        <p:spPr/>
        <p:txBody>
          <a:bodyPr/>
          <a:lstStyle/>
          <a:p>
            <a:r>
              <a:rPr lang="ja-JP" altLang="en-US" b="1" smtClean="0"/>
              <a:t>今回お話する内容</a:t>
            </a:r>
            <a:endParaRPr lang="ja-JP" altLang="en-US" b="1" dirty="0" smtClean="0"/>
          </a:p>
        </p:txBody>
      </p:sp>
      <p:sp>
        <p:nvSpPr>
          <p:cNvPr id="4099" name="Rectangle 17"/>
          <p:cNvSpPr>
            <a:spLocks noGrp="1" noChangeArrowheads="1"/>
          </p:cNvSpPr>
          <p:nvPr>
            <p:ph idx="1"/>
          </p:nvPr>
        </p:nvSpPr>
        <p:spPr>
          <a:xfrm>
            <a:off x="500034" y="2143116"/>
            <a:ext cx="8229600" cy="2305049"/>
          </a:xfrm>
        </p:spPr>
        <p:txBody>
          <a:bodyPr/>
          <a:lstStyle/>
          <a:p>
            <a:r>
              <a:rPr lang="ja-JP" altLang="en-US" smtClean="0"/>
              <a:t>僕が普段半ば無意識に行っている色あわせについて語ります。</a:t>
            </a:r>
            <a:endParaRPr lang="en-US" altLang="ja-JP" dirty="0" smtClean="0"/>
          </a:p>
          <a:p>
            <a:r>
              <a:rPr lang="ja-JP" altLang="en-US" smtClean="0"/>
              <a:t>僕の独断と偏見です。そのへんご容赦ください。</a:t>
            </a:r>
            <a:endParaRPr lang="en-US" altLang="ja-JP" dirty="0" smtClean="0"/>
          </a:p>
        </p:txBody>
      </p:sp>
    </p:spTree>
  </p:cSld>
  <p:clrMapOvr>
    <a:masterClrMapping/>
  </p:clrMapOvr>
  <p:transition>
    <p:blind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ja-JP" altLang="en-US" b="1" smtClean="0"/>
              <a:t>基本ルール</a:t>
            </a:r>
            <a:endParaRPr lang="ja-JP" altLang="en-US" b="1" dirty="0" smtClean="0"/>
          </a:p>
        </p:txBody>
      </p:sp>
      <p:sp>
        <p:nvSpPr>
          <p:cNvPr id="5123" name="Rectangle 3"/>
          <p:cNvSpPr>
            <a:spLocks noGrp="1" noChangeArrowheads="1"/>
          </p:cNvSpPr>
          <p:nvPr>
            <p:ph idx="1"/>
          </p:nvPr>
        </p:nvSpPr>
        <p:spPr>
          <a:xfrm>
            <a:off x="285720" y="1052513"/>
            <a:ext cx="8643998" cy="1519231"/>
          </a:xfrm>
        </p:spPr>
        <p:txBody>
          <a:bodyPr/>
          <a:lstStyle/>
          <a:p>
            <a:r>
              <a:rPr lang="ja-JP" altLang="en-US" smtClean="0"/>
              <a:t>多くとも５色程度で抑える</a:t>
            </a:r>
            <a:endParaRPr lang="en-US" altLang="ja-JP" dirty="0" smtClean="0"/>
          </a:p>
          <a:p>
            <a:r>
              <a:rPr lang="ja-JP" altLang="en-US" smtClean="0"/>
              <a:t>彩度、明度は色相が大体同じなら１色とする</a:t>
            </a:r>
            <a:endParaRPr lang="en-US" altLang="ja-JP" dirty="0" smtClean="0"/>
          </a:p>
        </p:txBody>
      </p:sp>
      <p:sp>
        <p:nvSpPr>
          <p:cNvPr id="4" name="TextBox 3"/>
          <p:cNvSpPr txBox="1"/>
          <p:nvPr/>
        </p:nvSpPr>
        <p:spPr>
          <a:xfrm>
            <a:off x="785786" y="3929066"/>
            <a:ext cx="7786742" cy="954107"/>
          </a:xfrm>
          <a:prstGeom prst="rect">
            <a:avLst/>
          </a:prstGeom>
          <a:noFill/>
          <a:ln>
            <a:solidFill>
              <a:schemeClr val="tx1"/>
            </a:solidFill>
          </a:ln>
        </p:spPr>
        <p:txBody>
          <a:bodyPr wrap="square" rtlCol="0">
            <a:spAutoFit/>
          </a:bodyPr>
          <a:lstStyle/>
          <a:p>
            <a:r>
              <a:rPr kumimoji="1" lang="ja-JP" altLang="en-US" sz="2800" smtClean="0"/>
              <a:t>さて、彩度、明度、色相なんてのが出てきましたね。</a:t>
            </a:r>
            <a:endParaRPr kumimoji="1" lang="en-US" altLang="ja-JP" sz="2800" dirty="0" smtClean="0"/>
          </a:p>
          <a:p>
            <a:r>
              <a:rPr lang="ja-JP" altLang="en-US" sz="2800" smtClean="0"/>
              <a:t>次ページ以降でご説明します。</a:t>
            </a:r>
            <a:endParaRPr kumimoji="1" lang="ja-JP" altLang="en-US" sz="28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smtClean="0"/>
              <a:t>ご説明（僕オリジナル）</a:t>
            </a:r>
            <a:endParaRPr kumimoji="1" lang="ja-JP" altLang="en-US" b="1" dirty="0"/>
          </a:p>
        </p:txBody>
      </p:sp>
      <p:sp>
        <p:nvSpPr>
          <p:cNvPr id="3" name="テキスト プレースホルダ 2"/>
          <p:cNvSpPr>
            <a:spLocks noGrp="1"/>
          </p:cNvSpPr>
          <p:nvPr>
            <p:ph type="body" idx="1"/>
          </p:nvPr>
        </p:nvSpPr>
        <p:spPr/>
        <p:txBody>
          <a:bodyPr/>
          <a:lstStyle/>
          <a:p>
            <a:pPr>
              <a:buNone/>
            </a:pPr>
            <a:r>
              <a:rPr lang="ja-JP" altLang="en-US" sz="2400" b="1" smtClean="0"/>
              <a:t>彩度　：　鮮やかさ（</a:t>
            </a:r>
            <a:r>
              <a:rPr lang="ja-JP" altLang="en-US" sz="2400" b="1" dirty="0" smtClean="0"/>
              <a:t>わ</a:t>
            </a:r>
            <a:r>
              <a:rPr lang="ja-JP" altLang="en-US" sz="2400" b="1" smtClean="0"/>
              <a:t>かりづれー</a:t>
            </a:r>
            <a:endParaRPr lang="en-US" altLang="ja-JP" sz="2400" b="1" dirty="0" smtClean="0"/>
          </a:p>
          <a:p>
            <a:pPr>
              <a:buNone/>
            </a:pPr>
            <a:r>
              <a:rPr lang="ja-JP" altLang="en-US" sz="2400" b="1" smtClean="0"/>
              <a:t>平たく言うとその色がどれだけはっきりとしているか？</a:t>
            </a:r>
            <a:endParaRPr lang="en-US" altLang="ja-JP" sz="2400" b="1" dirty="0" smtClean="0"/>
          </a:p>
          <a:p>
            <a:pPr>
              <a:buNone/>
            </a:pPr>
            <a:r>
              <a:rPr lang="ja-JP" altLang="en-US" sz="2400" b="1" smtClean="0"/>
              <a:t>発色がいいといえば良いか？</a:t>
            </a:r>
            <a:endParaRPr lang="en-US" altLang="ja-JP" sz="2400" b="1" dirty="0" smtClean="0"/>
          </a:p>
          <a:p>
            <a:pPr>
              <a:buNone/>
            </a:pPr>
            <a:endParaRPr lang="en-US" altLang="ja-JP" sz="2400" b="1" dirty="0" smtClean="0"/>
          </a:p>
          <a:p>
            <a:pPr>
              <a:buNone/>
            </a:pPr>
            <a:r>
              <a:rPr lang="ja-JP" altLang="en-US" sz="2400" b="1" smtClean="0"/>
              <a:t>明度　：　これは簡単、明るさ。</a:t>
            </a:r>
            <a:endParaRPr lang="en-US" altLang="ja-JP" sz="2400" b="1" dirty="0" smtClean="0"/>
          </a:p>
          <a:p>
            <a:pPr>
              <a:buNone/>
            </a:pPr>
            <a:r>
              <a:rPr lang="ja-JP" altLang="en-US" sz="2400" b="1" smtClean="0"/>
              <a:t>化学繊維のほうが明度は高くしやすい。繊維でいうといかに光を反射するかによって明るさが決まる（と思う</a:t>
            </a:r>
            <a:endParaRPr lang="en-US" altLang="ja-JP" sz="2400" b="1" dirty="0" smtClean="0"/>
          </a:p>
          <a:p>
            <a:pPr>
              <a:buNone/>
            </a:pPr>
            <a:endParaRPr lang="en-US" altLang="ja-JP" sz="2400" b="1" dirty="0" smtClean="0"/>
          </a:p>
          <a:p>
            <a:pPr>
              <a:buNone/>
            </a:pPr>
            <a:r>
              <a:rPr lang="ja-JP" altLang="en-US" sz="2400" b="1" smtClean="0"/>
              <a:t>色相　：　説明が難しい。</a:t>
            </a:r>
            <a:endParaRPr lang="en-US" altLang="ja-JP" sz="2400" b="1" dirty="0" smtClean="0"/>
          </a:p>
          <a:p>
            <a:pPr>
              <a:buNone/>
            </a:pPr>
            <a:r>
              <a:rPr lang="ja-JP" altLang="en-US" sz="2400" b="1" smtClean="0"/>
              <a:t>簡単に言うと</a:t>
            </a:r>
            <a:r>
              <a:rPr lang="ja-JP" altLang="en-US" sz="2400" b="1" smtClean="0">
                <a:solidFill>
                  <a:schemeClr val="accent2"/>
                </a:solidFill>
              </a:rPr>
              <a:t>青系</a:t>
            </a:r>
            <a:r>
              <a:rPr lang="ja-JP" altLang="en-US" sz="2400" b="1" smtClean="0"/>
              <a:t>とか</a:t>
            </a:r>
            <a:r>
              <a:rPr lang="ja-JP" altLang="en-US" sz="2400" b="1" smtClean="0">
                <a:solidFill>
                  <a:srgbClr val="FF0000"/>
                </a:solidFill>
              </a:rPr>
              <a:t>赤系</a:t>
            </a:r>
            <a:r>
              <a:rPr lang="ja-JP" altLang="en-US" sz="2400" b="1" smtClean="0"/>
              <a:t>とかそんな感じ。</a:t>
            </a:r>
            <a:endParaRPr lang="en-US" altLang="ja-JP" sz="2400" b="1" dirty="0" smtClean="0"/>
          </a:p>
          <a:p>
            <a:pPr>
              <a:buNone/>
            </a:pPr>
            <a:r>
              <a:rPr lang="ja-JP" altLang="en-US" sz="2400" b="1" smtClean="0"/>
              <a:t>次ページでイメージをお見せしましょう。</a:t>
            </a:r>
            <a:endParaRPr lang="en-US" altLang="ja-JP" sz="2400" b="1"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色相イメージ図</a:t>
            </a:r>
            <a:endParaRPr kumimoji="1" lang="ja-JP" altLang="en-US" dirty="0"/>
          </a:p>
        </p:txBody>
      </p:sp>
      <p:pic>
        <p:nvPicPr>
          <p:cNvPr id="1026" name="Picture 2" descr="C:\Users\高橋 裕樹\Pictures\huecircle.jpg"/>
          <p:cNvPicPr>
            <a:picLocks noChangeAspect="1" noChangeArrowheads="1"/>
          </p:cNvPicPr>
          <p:nvPr/>
        </p:nvPicPr>
        <p:blipFill>
          <a:blip r:embed="rId3"/>
          <a:srcRect/>
          <a:stretch>
            <a:fillRect/>
          </a:stretch>
        </p:blipFill>
        <p:spPr bwMode="auto">
          <a:xfrm>
            <a:off x="2143108" y="1071546"/>
            <a:ext cx="4857784" cy="4857784"/>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でイメージをお見せしたわけですが・・・</a:t>
            </a:r>
            <a:endParaRPr kumimoji="1" lang="ja-JP" altLang="en-US" dirty="0"/>
          </a:p>
        </p:txBody>
      </p:sp>
      <p:sp>
        <p:nvSpPr>
          <p:cNvPr id="6" name="Content Placeholder 5"/>
          <p:cNvSpPr>
            <a:spLocks noGrp="1"/>
          </p:cNvSpPr>
          <p:nvPr>
            <p:ph idx="1"/>
          </p:nvPr>
        </p:nvSpPr>
        <p:spPr>
          <a:xfrm>
            <a:off x="457200" y="1052513"/>
            <a:ext cx="8258204" cy="5073650"/>
          </a:xfrm>
        </p:spPr>
        <p:txBody>
          <a:bodyPr/>
          <a:lstStyle/>
          <a:p>
            <a:pPr>
              <a:buNone/>
            </a:pPr>
            <a:r>
              <a:rPr lang="ja-JP" altLang="en-US" smtClean="0"/>
              <a:t>ここからこの色とこの色を・・・</a:t>
            </a:r>
            <a:endParaRPr lang="en-US" altLang="ja-JP" dirty="0" smtClean="0"/>
          </a:p>
          <a:p>
            <a:pPr>
              <a:buNone/>
            </a:pPr>
            <a:r>
              <a:rPr lang="ja-JP" altLang="en-US" smtClean="0"/>
              <a:t>などと説明しようと思ったのですが法則が見出せません・・</a:t>
            </a:r>
            <a:endParaRPr lang="en-US" altLang="ja-JP" dirty="0" smtClean="0"/>
          </a:p>
          <a:p>
            <a:pPr>
              <a:buNone/>
            </a:pPr>
            <a:endParaRPr lang="en-US" altLang="ja-JP"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smtClean="0"/>
              <a:t>結局僕が言える事は</a:t>
            </a:r>
            <a:endParaRPr kumimoji="1" lang="ja-JP" altLang="en-US" b="1" dirty="0"/>
          </a:p>
        </p:txBody>
      </p:sp>
      <p:sp>
        <p:nvSpPr>
          <p:cNvPr id="6" name="Content Placeholder 5"/>
          <p:cNvSpPr>
            <a:spLocks noGrp="1"/>
          </p:cNvSpPr>
          <p:nvPr>
            <p:ph idx="1"/>
          </p:nvPr>
        </p:nvSpPr>
        <p:spPr>
          <a:xfrm>
            <a:off x="457200" y="1052513"/>
            <a:ext cx="8401080" cy="5073650"/>
          </a:xfrm>
        </p:spPr>
        <p:txBody>
          <a:bodyPr/>
          <a:lstStyle/>
          <a:p>
            <a:r>
              <a:rPr kumimoji="1" lang="ja-JP" altLang="en-US" smtClean="0"/>
              <a:t>ベースは暗めで</a:t>
            </a:r>
            <a:endParaRPr kumimoji="1" lang="en-US" altLang="ja-JP" dirty="0" smtClean="0"/>
          </a:p>
          <a:p>
            <a:r>
              <a:rPr lang="ja-JP" altLang="en-US" smtClean="0"/>
              <a:t>明るい場合は無彩色</a:t>
            </a:r>
            <a:endParaRPr lang="en-US" altLang="ja-JP" dirty="0" smtClean="0"/>
          </a:p>
          <a:p>
            <a:r>
              <a:rPr kumimoji="1" lang="ja-JP" altLang="en-US" smtClean="0"/>
              <a:t>明るい色をベースに持ってくる場合はさし色も明るく</a:t>
            </a:r>
            <a:endParaRPr kumimoji="1" lang="en-US" altLang="ja-JP" dirty="0" smtClean="0"/>
          </a:p>
          <a:p>
            <a:r>
              <a:rPr lang="ja-JP" altLang="en-US" smtClean="0"/>
              <a:t>ってかベースが暗くてもさし色は明るいほうがいいと思います。個人的に</a:t>
            </a:r>
            <a:endParaRPr lang="en-US" altLang="ja-JP" dirty="0" smtClean="0"/>
          </a:p>
          <a:p>
            <a:r>
              <a:rPr lang="ja-JP" altLang="en-US" smtClean="0"/>
              <a:t>でも全部明るいと浮きますよ。おそらく・・・</a:t>
            </a:r>
            <a:endParaRPr lang="en-US" altLang="ja-JP" dirty="0" smtClean="0"/>
          </a:p>
          <a:p>
            <a:pPr>
              <a:buNone/>
            </a:pPr>
            <a:endParaRPr lang="en-US" altLang="ja-JP"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smtClean="0"/>
              <a:t>終わりに</a:t>
            </a:r>
            <a:endParaRPr kumimoji="1" lang="ja-JP" altLang="en-US" b="1" dirty="0"/>
          </a:p>
        </p:txBody>
      </p:sp>
      <p:sp>
        <p:nvSpPr>
          <p:cNvPr id="6" name="Content Placeholder 5"/>
          <p:cNvSpPr>
            <a:spLocks noGrp="1"/>
          </p:cNvSpPr>
          <p:nvPr>
            <p:ph idx="1"/>
          </p:nvPr>
        </p:nvSpPr>
        <p:spPr>
          <a:xfrm>
            <a:off x="457200" y="1052513"/>
            <a:ext cx="8186766" cy="5073650"/>
          </a:xfrm>
        </p:spPr>
        <p:txBody>
          <a:bodyPr/>
          <a:lstStyle/>
          <a:p>
            <a:r>
              <a:rPr kumimoji="1" lang="ja-JP" altLang="en-US" smtClean="0"/>
              <a:t>日本の場合は年をとると地味になる傾向にある</a:t>
            </a:r>
            <a:endParaRPr kumimoji="1" lang="en-US" altLang="ja-JP" dirty="0" smtClean="0"/>
          </a:p>
          <a:p>
            <a:r>
              <a:rPr lang="ja-JP" altLang="en-US" smtClean="0"/>
              <a:t>しかし欧米は逆らしい</a:t>
            </a:r>
            <a:endParaRPr lang="en-US" altLang="ja-JP" dirty="0" smtClean="0"/>
          </a:p>
          <a:p>
            <a:r>
              <a:rPr lang="ja-JP" altLang="en-US" smtClean="0"/>
              <a:t>年齢によりふさわしい色はあるとは思いますが決して年だから地味な色目を選ぶ必要はないと僕は思います</a:t>
            </a:r>
            <a:endParaRPr lang="en-US" altLang="ja-JP" dirty="0" smtClean="0"/>
          </a:p>
          <a:p>
            <a:r>
              <a:rPr lang="ja-JP" altLang="en-US" smtClean="0"/>
              <a:t>表が派手にできないなら裏地や、もしくはちっちゃなスペースを派手な色目にするだけでも効果的。ぜひトライしてみてください</a:t>
            </a:r>
            <a:endParaRPr lang="en-US" altLang="ja-JP" dirty="0" smtClean="0"/>
          </a:p>
          <a:p>
            <a:pPr>
              <a:buNone/>
            </a:pPr>
            <a:endParaRPr kumimoji="1" lang="ja-JP" altLang="en-US"/>
          </a:p>
        </p:txBody>
      </p:sp>
    </p:spTree>
  </p:cSld>
  <p:clrMapOvr>
    <a:masterClrMapping/>
  </p:clrMapOvr>
</p:sld>
</file>

<file path=ppt/theme/theme1.xml><?xml version="1.0" encoding="utf-8"?>
<a:theme xmlns:a="http://schemas.openxmlformats.org/drawingml/2006/main" name="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823</TotalTime>
  <Words>272</Words>
  <Application>Microsoft Office PowerPoint</Application>
  <PresentationFormat>画面に合わせる (4:3)</PresentationFormat>
  <Paragraphs>46</Paragraphs>
  <Slides>9</Slides>
  <Notes>9</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プレゼンテーション1</vt:lpstr>
      <vt:lpstr>脱オタク系 ステキだし爽やか ファッション講座</vt:lpstr>
      <vt:lpstr>今回のテーマ</vt:lpstr>
      <vt:lpstr>今回お話する内容</vt:lpstr>
      <vt:lpstr>基本ルール</vt:lpstr>
      <vt:lpstr>ご説明（僕オリジナル）</vt:lpstr>
      <vt:lpstr>色相イメージ図</vt:lpstr>
      <vt:lpstr>でイメージをお見せしたわけですが・・・</vt:lpstr>
      <vt:lpstr>結局僕が言える事は</vt:lpstr>
      <vt:lpstr>終わりに</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東京勉強会 #18</dc:title>
  <dc:creator>中 博俊</dc:creator>
  <cp:lastModifiedBy>T.Fukatsu</cp:lastModifiedBy>
  <cp:revision>108</cp:revision>
  <dcterms:created xsi:type="dcterms:W3CDTF">2006-05-15T04:25:02Z</dcterms:created>
  <dcterms:modified xsi:type="dcterms:W3CDTF">2008-09-12T13:05:54Z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