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GB"/>
    </a:defPPr>
    <a:lvl1pPr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pitchFamily="50" charset="-128"/>
        <a:cs typeface="+mn-cs"/>
      </a:defRPr>
    </a:lvl1pPr>
    <a:lvl2pPr marL="4572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pitchFamily="50" charset="-128"/>
        <a:cs typeface="+mn-cs"/>
      </a:defRPr>
    </a:lvl2pPr>
    <a:lvl3pPr marL="9144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pitchFamily="50" charset="-128"/>
        <a:cs typeface="+mn-cs"/>
      </a:defRPr>
    </a:lvl3pPr>
    <a:lvl4pPr marL="13716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pitchFamily="50" charset="-128"/>
        <a:cs typeface="+mn-cs"/>
      </a:defRPr>
    </a:lvl4pPr>
    <a:lvl5pPr marL="18288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pitchFamily="50" charset="-128"/>
        <a:cs typeface="+mn-cs"/>
      </a:defRPr>
    </a:lvl5pPr>
    <a:lvl6pPr marL="2286000" algn="l" defTabSz="914400" rtl="0" eaLnBrk="1" latinLnBrk="0" hangingPunct="1">
      <a:defRPr kern="1200">
        <a:solidFill>
          <a:schemeClr val="bg1"/>
        </a:solidFill>
        <a:latin typeface="Arial" charset="0"/>
        <a:ea typeface="ＭＳ Ｐゴシック" pitchFamily="50" charset="-128"/>
        <a:cs typeface="+mn-cs"/>
      </a:defRPr>
    </a:lvl6pPr>
    <a:lvl7pPr marL="2743200" algn="l" defTabSz="914400" rtl="0" eaLnBrk="1" latinLnBrk="0" hangingPunct="1">
      <a:defRPr kern="1200">
        <a:solidFill>
          <a:schemeClr val="bg1"/>
        </a:solidFill>
        <a:latin typeface="Arial" charset="0"/>
        <a:ea typeface="ＭＳ Ｐゴシック" pitchFamily="50" charset="-128"/>
        <a:cs typeface="+mn-cs"/>
      </a:defRPr>
    </a:lvl7pPr>
    <a:lvl8pPr marL="3200400" algn="l" defTabSz="914400" rtl="0" eaLnBrk="1" latinLnBrk="0" hangingPunct="1">
      <a:defRPr kern="1200">
        <a:solidFill>
          <a:schemeClr val="bg1"/>
        </a:solidFill>
        <a:latin typeface="Arial" charset="0"/>
        <a:ea typeface="ＭＳ Ｐゴシック" pitchFamily="50" charset="-128"/>
        <a:cs typeface="+mn-cs"/>
      </a:defRPr>
    </a:lvl8pPr>
    <a:lvl9pPr marL="3657600" algn="l" defTabSz="914400" rtl="0" eaLnBrk="1" latinLnBrk="0" hangingPunct="1">
      <a:defRPr kern="1200">
        <a:solidFill>
          <a:schemeClr val="bg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7" d="100"/>
          <a:sy n="127" d="100"/>
        </p:scale>
        <p:origin x="-33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ja-JP" altLang="en-US"/>
          </a:p>
        </p:txBody>
      </p:sp>
      <p:sp>
        <p:nvSpPr>
          <p:cNvPr id="2050" name="Rectangle 2"/>
          <p:cNvSpPr>
            <a:spLocks noGrp="1" noChangeArrowheads="1"/>
          </p:cNvSpPr>
          <p:nvPr>
            <p:ph type="sldImg"/>
          </p:nvPr>
        </p:nvSpPr>
        <p:spPr bwMode="auto">
          <a:xfrm>
            <a:off x="-11798300" y="-11796713"/>
            <a:ext cx="11796712" cy="12490451"/>
          </a:xfrm>
          <a:prstGeom prst="rect">
            <a:avLst/>
          </a:prstGeom>
          <a:noFill/>
          <a:ln w="9525">
            <a:noFill/>
            <a:round/>
            <a:headEnd/>
            <a:tailEnd/>
          </a:ln>
          <a:effectLst/>
        </p:spPr>
      </p:sp>
      <p:sp>
        <p:nvSpPr>
          <p:cNvPr id="2051" name="Rectangle 3"/>
          <p:cNvSpPr>
            <a:spLocks noGrp="1" noChangeArrowheads="1"/>
          </p:cNvSpPr>
          <p:nvPr>
            <p:ph type="body"/>
          </p:nvPr>
        </p:nvSpPr>
        <p:spPr bwMode="auto">
          <a:xfrm>
            <a:off x="685800" y="4343400"/>
            <a:ext cx="5483225" cy="41116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ja-JP" altLang="ja-JP"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18434"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7650"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8674"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9698"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0722"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1746"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2770"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19458"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0482"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1506"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2530"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3554"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4578"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5602"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6626" name="Rectangle 2"/>
          <p:cNvSpPr txBox="1">
            <a:spLocks noChangeArrowheads="1"/>
          </p:cNvSpPr>
          <p:nvPr>
            <p:ph type="body"/>
          </p:nvPr>
        </p:nvSpPr>
        <p:spPr bwMode="auto">
          <a:xfrm>
            <a:off x="685800" y="4343400"/>
            <a:ext cx="5484813" cy="4114800"/>
          </a:xfrm>
          <a:prstGeom prst="rect">
            <a:avLst/>
          </a:prstGeom>
          <a:noFill/>
          <a:ln>
            <a:round/>
            <a:headEnd/>
            <a:tailEnd/>
          </a:ln>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7813" y="274638"/>
            <a:ext cx="2055812" cy="58483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8213" cy="58483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7013" cy="5070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6613" y="1052513"/>
            <a:ext cx="4037012" cy="5070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457200" y="274638"/>
            <a:ext cx="8226425" cy="70326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457200" y="1052513"/>
            <a:ext cx="8226425" cy="50704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46800" rIns="90000" bIns="46800"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300">
                <a:solidFill>
                  <a:srgbClr val="000000"/>
                </a:solidFill>
              </a:rPr>
              <a:t>わんくま同盟 東京勉強会 #18</a:t>
            </a:r>
          </a:p>
        </p:txBody>
      </p:sp>
      <p:pic>
        <p:nvPicPr>
          <p:cNvPr id="1029" name="Picture 5"/>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mj-lt"/>
          <a:ea typeface="+mj-ea"/>
          <a:cs typeface="+mj-cs"/>
        </a:defRPr>
      </a:lvl1pPr>
      <a:lvl2pPr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2pPr>
      <a:lvl3pPr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3pPr>
      <a:lvl4pPr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4pPr>
      <a:lvl5pPr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5pPr>
      <a:lvl6pPr marL="457200"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6pPr>
      <a:lvl7pPr marL="914400"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7pPr>
      <a:lvl8pPr marL="1371600"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8pPr>
      <a:lvl9pPr marL="1828800" algn="ctr" defTabSz="449263" rtl="0" fontAlgn="base">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pitchFamily="50" charset="-128"/>
        </a:defRPr>
      </a:lvl9pPr>
    </p:titleStyle>
    <p:bodyStyle>
      <a:lvl1pPr marL="339725" indent="-339725" algn="l" defTabSz="449263" rtl="0" fontAlgn="base">
        <a:lnSpc>
          <a:spcPct val="87000"/>
        </a:lnSpc>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39775" indent="-282575" algn="l" defTabSz="449263" rtl="0" fontAlgn="base">
        <a:lnSpc>
          <a:spcPct val="87000"/>
        </a:lnSpc>
        <a:spcBef>
          <a:spcPts val="700"/>
        </a:spcBef>
        <a:spcAft>
          <a:spcPct val="0"/>
        </a:spcAft>
        <a:buClr>
          <a:srgbClr val="000000"/>
        </a:buClr>
        <a:buSzPct val="100000"/>
        <a:buFont typeface="Arial" charset="0"/>
        <a:buChar char="–"/>
        <a:defRPr sz="2800">
          <a:solidFill>
            <a:srgbClr val="000000"/>
          </a:solidFill>
          <a:latin typeface="+mn-lt"/>
          <a:ea typeface="+mn-ea"/>
        </a:defRPr>
      </a:lvl2pPr>
      <a:lvl3pPr marL="1143000" indent="-228600" algn="l" defTabSz="449263" rtl="0" fontAlgn="base">
        <a:lnSpc>
          <a:spcPct val="87000"/>
        </a:lnSpc>
        <a:spcBef>
          <a:spcPts val="600"/>
        </a:spcBef>
        <a:spcAft>
          <a:spcPct val="0"/>
        </a:spcAft>
        <a:buClr>
          <a:srgbClr val="000000"/>
        </a:buClr>
        <a:buSzPct val="100000"/>
        <a:buFont typeface="Arial" charset="0"/>
        <a:buChar char="•"/>
        <a:defRPr sz="2400">
          <a:solidFill>
            <a:srgbClr val="000000"/>
          </a:solidFill>
          <a:latin typeface="+mn-lt"/>
          <a:ea typeface="+mn-ea"/>
        </a:defRPr>
      </a:lvl3pPr>
      <a:lvl4pPr marL="16002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4pPr>
      <a:lvl5pPr marL="20574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5pPr>
      <a:lvl6pPr marL="25146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49263" rtl="0" fontAlgn="base">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685800" y="2130425"/>
            <a:ext cx="7772400" cy="1470025"/>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a:solidFill>
                  <a:srgbClr val="000000"/>
                </a:solidFill>
              </a:rPr>
              <a:t>ASP.NET開発標準化を考えてみよう！</a:t>
            </a:r>
          </a:p>
        </p:txBody>
      </p:sp>
      <p:sp>
        <p:nvSpPr>
          <p:cNvPr id="3074" name="Text Box 2"/>
          <p:cNvSpPr txBox="1">
            <a:spLocks noChangeArrowheads="1"/>
          </p:cNvSpPr>
          <p:nvPr/>
        </p:nvSpPr>
        <p:spPr bwMode="auto">
          <a:xfrm>
            <a:off x="1371600" y="3886200"/>
            <a:ext cx="6400800" cy="1757363"/>
          </a:xfrm>
          <a:prstGeom prst="rect">
            <a:avLst/>
          </a:prstGeom>
          <a:noFill/>
          <a:ln w="9525">
            <a:noFill/>
            <a:round/>
            <a:headEnd/>
            <a:tailEnd/>
          </a:ln>
          <a:effectLst/>
        </p:spPr>
        <p:txBody>
          <a:bodyP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solidFill>
                  <a:srgbClr val="000000"/>
                </a:solidFill>
              </a:rPr>
              <a:t>わんくま同盟 東京勉強会#18</a:t>
            </a:r>
          </a:p>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solidFill>
                  <a:srgbClr val="000000"/>
                </a:solidFill>
              </a:rPr>
              <a:t>2008/03/15</a:t>
            </a:r>
          </a:p>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solidFill>
                  <a:srgbClr val="000000"/>
                </a:solidFill>
              </a:rPr>
              <a:t>mxb &amp; 片桐継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2290"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2. ASPXコーディングルール</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2.1.	ファイルヘッダコメント</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2.2.	@ Pageディレクティブ</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2.3.	文書型宣言</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3314"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400">
                <a:solidFill>
                  <a:srgbClr val="000000"/>
                </a:solidFill>
              </a:rPr>
              <a:t>3.	CSSコーディングルール</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3.1.	利用可能CSS勧告について</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3.2.	スタイルの定義方法</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3.3.	コメント／コーディング規約</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4338"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400">
                <a:solidFill>
                  <a:srgbClr val="000000"/>
                </a:solidFill>
              </a:rPr>
              <a:t>4.	HTMLコーディングルール</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4.1.	準拠するHTMLバージョン</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4.2.	使用を禁止する要素</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4.3.	HTMLコーディングルール</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5362"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400">
                <a:solidFill>
                  <a:srgbClr val="000000"/>
                </a:solidFill>
              </a:rPr>
              <a:t>5.	JavaScriptコーディングルール</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5.1.	JavaScriptの定義方法</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5.2.	ファイルヘッダコメント</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5.3.	関数ヘッダコメント</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5.4.	変数ヘッダコメント</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5.5.	スクリプト定義部</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5.6.	JavaScriptコーディングルール</a:t>
            </a:r>
          </a:p>
          <a:p>
            <a:pPr marL="739775" lvl="1" indent="-282575">
              <a:lnSpc>
                <a:spcPct val="100000"/>
              </a:lnSpc>
              <a:spcBef>
                <a:spcPts val="500"/>
              </a:spcBef>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sz="20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6386"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今回のASP.NETコーディング基準書にはまだまだ足りない部分が多いです。</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WPF</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Ajax</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Silverlight</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XAML</a:t>
            </a:r>
          </a:p>
          <a:p>
            <a:pPr marL="739775" lvl="1" indent="-282575">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等…</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a:solidFill>
                  <a:srgbClr val="000000"/>
                </a:solidFill>
              </a:rPr>
              <a:t>是非皆さんのご意見を頂きたい！！！</a:t>
            </a:r>
          </a:p>
          <a:p>
            <a:pPr marL="339725" indent="-339725">
              <a:lnSpc>
                <a:spcPct val="100000"/>
              </a:lnSpc>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sz="32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400">
                <a:solidFill>
                  <a:srgbClr val="000000"/>
                </a:solidFill>
              </a:rPr>
              <a:t>ASP.NET</a:t>
            </a:r>
            <a:r>
              <a:rPr lang="ja-JP" altLang="en-GB" sz="2400">
                <a:solidFill>
                  <a:srgbClr val="000000"/>
                </a:solidFill>
              </a:rPr>
              <a:t>開発標準化を考えてみよう！</a:t>
            </a:r>
          </a:p>
        </p:txBody>
      </p:sp>
      <p:sp>
        <p:nvSpPr>
          <p:cNvPr id="17410"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gn="ctr">
              <a:lnSpc>
                <a:spcPct val="100000"/>
              </a:lnSpc>
              <a:spcBef>
                <a:spcPts val="7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4400" b="1">
                <a:solidFill>
                  <a:srgbClr val="FF3366"/>
                </a:solidFill>
              </a:rPr>
              <a:t>Special Thanks</a:t>
            </a:r>
          </a:p>
          <a:p>
            <a:pPr marL="339725" indent="-339725" algn="ctr">
              <a:lnSpc>
                <a:spcPct val="100000"/>
              </a:lnSpc>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a:solidFill>
                  <a:srgbClr val="000000"/>
                </a:solidFill>
              </a:rPr>
              <a:t>Moo</a:t>
            </a:r>
            <a:r>
              <a:rPr lang="ja-JP" altLang="en-GB" sz="3200">
                <a:solidFill>
                  <a:srgbClr val="000000"/>
                </a:solidFill>
              </a:rPr>
              <a:t>さん</a:t>
            </a:r>
          </a:p>
          <a:p>
            <a:pPr marL="339725" indent="-339725" algn="ctr">
              <a:lnSpc>
                <a:spcPct val="100000"/>
              </a:lnSpc>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a:solidFill>
                  <a:srgbClr val="000000"/>
                </a:solidFill>
              </a:rPr>
              <a:t>Jitta</a:t>
            </a:r>
            <a:r>
              <a:rPr lang="ja-JP" altLang="en-GB" sz="3200">
                <a:solidFill>
                  <a:srgbClr val="000000"/>
                </a:solidFill>
              </a:rPr>
              <a:t>さん</a:t>
            </a:r>
          </a:p>
          <a:p>
            <a:pPr marL="339725" indent="-339725" algn="ctr">
              <a:lnSpc>
                <a:spcPct val="100000"/>
              </a:lnSpc>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ぽぴ王子 </a:t>
            </a:r>
          </a:p>
          <a:p>
            <a:pPr marL="339725" indent="-339725" algn="ctr">
              <a:lnSpc>
                <a:spcPct val="100000"/>
              </a:lnSpc>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その他わんくま同盟の皆さん</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 calcmode="lin" valueType="num">
                                      <p:cBhvr additive="base">
                                        <p:cTn id="7" dur="5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0">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7410">
                                            <p:txEl>
                                              <p:pRg st="1" end="1"/>
                                            </p:txEl>
                                          </p:spTgt>
                                        </p:tgtEl>
                                        <p:attrNameLst>
                                          <p:attrName>style.visibility</p:attrName>
                                        </p:attrNameLst>
                                      </p:cBhvr>
                                      <p:to>
                                        <p:strVal val="visible"/>
                                      </p:to>
                                    </p:set>
                                    <p:anim calcmode="lin" valueType="num">
                                      <p:cBhvr additive="base">
                                        <p:cTn id="12" dur="500" fill="hold"/>
                                        <p:tgtEl>
                                          <p:spTgt spid="17410">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7410">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7410">
                                            <p:txEl>
                                              <p:pRg st="2" end="2"/>
                                            </p:txEl>
                                          </p:spTgt>
                                        </p:tgtEl>
                                        <p:attrNameLst>
                                          <p:attrName>style.visibility</p:attrName>
                                        </p:attrNameLst>
                                      </p:cBhvr>
                                      <p:to>
                                        <p:strVal val="visible"/>
                                      </p:to>
                                    </p:set>
                                    <p:anim calcmode="lin" valueType="num">
                                      <p:cBhvr additive="base">
                                        <p:cTn id="17" dur="500" fill="hold"/>
                                        <p:tgtEl>
                                          <p:spTgt spid="174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410">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7410">
                                            <p:txEl>
                                              <p:pRg st="3" end="3"/>
                                            </p:txEl>
                                          </p:spTgt>
                                        </p:tgtEl>
                                        <p:attrNameLst>
                                          <p:attrName>style.visibility</p:attrName>
                                        </p:attrNameLst>
                                      </p:cBhvr>
                                      <p:to>
                                        <p:strVal val="visible"/>
                                      </p:to>
                                    </p:set>
                                    <p:anim calcmode="lin" valueType="num">
                                      <p:cBhvr additive="base">
                                        <p:cTn id="22" dur="500" fill="hold"/>
                                        <p:tgtEl>
                                          <p:spTgt spid="17410">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7410">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7410">
                                            <p:txEl>
                                              <p:pRg st="4" end="4"/>
                                            </p:txEl>
                                          </p:spTgt>
                                        </p:tgtEl>
                                        <p:attrNameLst>
                                          <p:attrName>style.visibility</p:attrName>
                                        </p:attrNameLst>
                                      </p:cBhvr>
                                      <p:to>
                                        <p:strVal val="visible"/>
                                      </p:to>
                                    </p:set>
                                    <p:anim calcmode="lin" valueType="num">
                                      <p:cBhvr additive="base">
                                        <p:cTn id="27" dur="500" fill="hold"/>
                                        <p:tgtEl>
                                          <p:spTgt spid="174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74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4098"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a:solidFill>
                  <a:srgbClr val="000000"/>
                </a:solidFill>
              </a:rPr>
              <a:t>システム開発では最低限下記のことを決めておく必要がある。</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システム名称</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システム範囲</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システム形態</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開発期間</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開発費用</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開発体制</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標準化・基準</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5122"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a:solidFill>
                  <a:srgbClr val="000000"/>
                </a:solidFill>
              </a:rPr>
              <a:t>実は大切だと思っていてもなかなかできないのが</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標準化</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ガイドライン作成</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基準作成</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基準準拠</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基準尊守</a:t>
            </a:r>
          </a:p>
          <a:p>
            <a:pPr marL="739775" lvl="1" indent="-282575">
              <a:lnSpc>
                <a:spcPct val="100000"/>
              </a:lnSpc>
              <a:spcBef>
                <a:spcPts val="7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sz="280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6146"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a:solidFill>
                  <a:srgbClr val="000000"/>
                </a:solidFill>
              </a:rPr>
              <a:t>標準化するものには</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開発環境</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開発手順、方法、処理方式</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各種設計資料の命名規則</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各種設計資料のフォーマット、記述レベル</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プロジェクト、実行形態、名前空間、クラスなどの分割基準</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ファイル名、プロジェクト名、クラス名、変数名などの命名規則</a:t>
            </a:r>
          </a:p>
          <a:p>
            <a:pPr marL="739775" lvl="1" indent="-282575">
              <a:lnSpc>
                <a:spcPct val="100000"/>
              </a:lnSpc>
              <a:spcBef>
                <a:spcPts val="7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800">
                <a:solidFill>
                  <a:srgbClr val="000000"/>
                </a:solidFill>
              </a:rPr>
              <a:t>等…</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400">
                <a:solidFill>
                  <a:srgbClr val="000000"/>
                </a:solidFill>
              </a:rPr>
              <a:t>ASP.NET</a:t>
            </a:r>
            <a:r>
              <a:rPr lang="ja-JP" altLang="en-GB" sz="2400">
                <a:solidFill>
                  <a:srgbClr val="000000"/>
                </a:solidFill>
              </a:rPr>
              <a:t>開発標準化を考えてみよう！</a:t>
            </a:r>
          </a:p>
        </p:txBody>
      </p:sp>
      <p:sp>
        <p:nvSpPr>
          <p:cNvPr id="7170"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標準化作業は広範囲にわたり、とても大変</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特に基準書や規約、ガイドライン作成にはシステム形態や使用する開発手法や言語によって観点が変わるため、それぞれの専門知識が必要</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これを失敗すると．．．</a:t>
            </a:r>
          </a:p>
          <a:p>
            <a:pPr marL="339725" indent="-339725">
              <a:lnSpc>
                <a:spcPct val="100000"/>
              </a:lnSpc>
              <a:spcBef>
                <a:spcPts val="1000"/>
              </a:spcBef>
              <a:buClr>
                <a:srgbClr val="FF0000"/>
              </a:buClr>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4000">
                <a:solidFill>
                  <a:srgbClr val="FF0000"/>
                </a:solidFill>
              </a:rPr>
              <a:t>あとでとんでもないことになりますよ</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fill="hold" nodeType="clickEffect">
                                  <p:stCondLst>
                                    <p:cond delay="0"/>
                                  </p:stCondLst>
                                  <p:iterate type="lt">
                                    <p:tmPct val="10000"/>
                                  </p:iterate>
                                  <p:childTnLst>
                                    <p:set>
                                      <p:cBhvr additive="repl">
                                        <p:cTn id="6" dur="1" fill="hold">
                                          <p:stCondLst>
                                            <p:cond delay="0"/>
                                          </p:stCondLst>
                                        </p:cTn>
                                        <p:tgtEl>
                                          <p:spTgt spid="7170">
                                            <p:txEl>
                                              <p:pRg st="3" end="3"/>
                                            </p:txEl>
                                          </p:spTgt>
                                        </p:tgtEl>
                                        <p:attrNameLst>
                                          <p:attrName>style.visibility</p:attrName>
                                        </p:attrNameLst>
                                      </p:cBhvr>
                                      <p:to>
                                        <p:strVal val="visible"/>
                                      </p:to>
                                    </p:set>
                                    <p:animEffect transition="in" filter="fade">
                                      <p:cBhvr additive="repl">
                                        <p:cTn id="7" dur="2000"/>
                                        <p:tgtEl>
                                          <p:spTgt spid="7170">
                                            <p:txEl>
                                              <p:pRg st="3" end="3"/>
                                            </p:txEl>
                                          </p:spTgt>
                                        </p:tgtEl>
                                      </p:cBhvr>
                                    </p:animEffect>
                                    <p:anim calcmode="lin" valueType="num">
                                      <p:cBhvr additive="repl">
                                        <p:cTn id="8" dur="2000" fill="hold"/>
                                        <p:tgtEl>
                                          <p:spTgt spid="7170">
                                            <p:txEl>
                                              <p:pRg st="3" end="3"/>
                                            </p:txEl>
                                          </p:spTgt>
                                        </p:tgtEl>
                                        <p:attrNameLst>
                                          <p:attrName>ppt_w</p:attrName>
                                        </p:attrNameLst>
                                      </p:cBhvr>
                                      <p:tavLst>
                                        <p:tav tm="0" fmla="#ppt_w*sin(2.5*pi*$)">
                                          <p:val>
                                            <p:fltVal val="0"/>
                                          </p:val>
                                        </p:tav>
                                        <p:tav tm="100000">
                                          <p:val>
                                            <p:fltVal val="1"/>
                                          </p:val>
                                        </p:tav>
                                      </p:tavLst>
                                    </p:anim>
                                    <p:anim calcmode="lin" valueType="num">
                                      <p:cBhvr additive="repl">
                                        <p:cTn id="9" dur="2000" fill="hold"/>
                                        <p:tgtEl>
                                          <p:spTgt spid="7170">
                                            <p:txEl>
                                              <p:pRg st="3" end="3"/>
                                            </p:txEl>
                                          </p:spTgt>
                                        </p:tgtEl>
                                        <p:attrNameLst>
                                          <p:attrName>ppt_h</p:attrName>
                                        </p:attrNameLst>
                                      </p:cBhvr>
                                      <p:tavLst>
                                        <p:tav tm="10000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400">
                <a:solidFill>
                  <a:srgbClr val="000000"/>
                </a:solidFill>
              </a:rPr>
              <a:t>ASP.NET</a:t>
            </a:r>
            <a:r>
              <a:rPr lang="ja-JP" altLang="en-GB" sz="2400">
                <a:solidFill>
                  <a:srgbClr val="000000"/>
                </a:solidFill>
              </a:rPr>
              <a:t>開発標準化を考えてみよう！</a:t>
            </a:r>
          </a:p>
        </p:txBody>
      </p:sp>
      <p:sp>
        <p:nvSpPr>
          <p:cNvPr id="8194"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そこで、これらの作業を少しでも軽減できたらな～と考え</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a:t>
            </a:r>
            <a:r>
              <a:rPr lang="en-GB" altLang="ja-JP" sz="3200">
                <a:solidFill>
                  <a:srgbClr val="000000"/>
                </a:solidFill>
              </a:rPr>
              <a:t>ASP.NET</a:t>
            </a:r>
            <a:r>
              <a:rPr lang="ja-JP" altLang="en-GB" sz="3200">
                <a:solidFill>
                  <a:srgbClr val="000000"/>
                </a:solidFill>
              </a:rPr>
              <a:t>コーディング基準わんくま同盟版」を作成してみました。</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今セッションでの公開版はあくまでも草案です。</a:t>
            </a:r>
          </a:p>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a:solidFill>
                  <a:srgbClr val="000000"/>
                </a:solidFill>
              </a:rPr>
              <a:t>わんくま同盟</a:t>
            </a:r>
            <a:r>
              <a:rPr lang="en-GB" altLang="ja-JP" sz="3200">
                <a:solidFill>
                  <a:srgbClr val="000000"/>
                </a:solidFill>
              </a:rPr>
              <a:t>blog</a:t>
            </a:r>
            <a:r>
              <a:rPr lang="ja-JP" altLang="en-GB" sz="3200">
                <a:solidFill>
                  <a:srgbClr val="000000"/>
                </a:solidFill>
              </a:rPr>
              <a:t>に掲載しますので、皆さんのご意見を集めて、より良いものを作っていきたいと思います。</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9218" name="Text Box 2"/>
          <p:cNvSpPr txBox="1">
            <a:spLocks noChangeArrowheads="1"/>
          </p:cNvSpPr>
          <p:nvPr/>
        </p:nvSpPr>
        <p:spPr bwMode="auto">
          <a:xfrm>
            <a:off x="457200" y="1052513"/>
            <a:ext cx="8229600" cy="5116512"/>
          </a:xfrm>
          <a:prstGeom prst="rect">
            <a:avLst/>
          </a:prstGeom>
          <a:noFill/>
          <a:ln w="9525">
            <a:noFill/>
            <a:round/>
            <a:headEnd/>
            <a:tailEnd/>
          </a:ln>
          <a:effectLst/>
        </p:spPr>
        <p:txBody>
          <a:bodyPr/>
          <a:lstStyle/>
          <a:p>
            <a:pPr marL="339725" indent="-339725">
              <a:lnSpc>
                <a:spcPct val="100000"/>
              </a:lnSpc>
              <a:spcBef>
                <a:spcPts val="8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3200">
                <a:solidFill>
                  <a:srgbClr val="000000"/>
                </a:solidFill>
              </a:rPr>
              <a:t>このコーディング基準は以下の流れで構成されています。</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第１章　ネーミングルール</a:t>
            </a:r>
          </a:p>
          <a:p>
            <a:pPr marL="1143000" lvl="2" indent="-228600">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各種オブジェクトのネーミングルールについて説明</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第２章　ASP/ASP.NETコーディングルール</a:t>
            </a:r>
          </a:p>
          <a:p>
            <a:pPr marL="1143000" lvl="2" indent="-228600">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ASPファイルのコーディングルールについて説明</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第３章　CSSコーディングルール</a:t>
            </a:r>
          </a:p>
          <a:p>
            <a:pPr marL="1143000" lvl="2" indent="-228600">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CSSファイルのコーディングルールについて説明</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第４章　HTMLコーディングルール</a:t>
            </a:r>
          </a:p>
          <a:p>
            <a:pPr marL="1143000" lvl="2" indent="-228600">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HTMLにおけるコーディングルールについて説明</a:t>
            </a:r>
          </a:p>
          <a:p>
            <a:pPr marL="739775" lvl="1" indent="-282575">
              <a:lnSpc>
                <a:spcPct val="100000"/>
              </a:lnSpc>
              <a:spcBef>
                <a:spcPts val="6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400">
                <a:solidFill>
                  <a:srgbClr val="000000"/>
                </a:solidFill>
              </a:rPr>
              <a:t>第５章　JavaScriptコーディングルール</a:t>
            </a:r>
          </a:p>
          <a:p>
            <a:pPr marL="1143000" lvl="2" indent="-228600">
              <a:lnSpc>
                <a:spcPct val="100000"/>
              </a:lnSpc>
              <a:spcBef>
                <a:spcPts val="500"/>
              </a:spcBef>
              <a:buFont typeface="Arial"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sz="2000">
                <a:solidFill>
                  <a:srgbClr val="000000"/>
                </a:solidFill>
              </a:rPr>
              <a:t>JavaScriptにおけるコーディングルールについて説明</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0242" name="Text Box 2"/>
          <p:cNvSpPr txBox="1">
            <a:spLocks noChangeArrowheads="1"/>
          </p:cNvSpPr>
          <p:nvPr/>
        </p:nvSpPr>
        <p:spPr bwMode="auto">
          <a:xfrm>
            <a:off x="457200" y="1052513"/>
            <a:ext cx="8229600" cy="524510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400">
                <a:solidFill>
                  <a:srgbClr val="000000"/>
                </a:solidFill>
              </a:rPr>
              <a:t>1.	命名規則</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	共通事項</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1.2.	ソリューション名称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1.3.	プロジェクト名称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1.4.	ソースファイル(クラスファイル)名称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1.5.	ネームスペース名称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1.6.	クラス名称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1.7.	インタフェース名称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1.8.	構造体名称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1.9.	メソッド名称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1.10.	プロパティ名称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1.11.	列挙型名称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1.12.	イベントおよびデリゲートの名称</a:t>
            </a:r>
          </a:p>
          <a:p>
            <a:pPr marL="739775" lvl="1" indent="-282575">
              <a:lnSpc>
                <a:spcPct val="100000"/>
              </a:lnSpc>
              <a:spcBef>
                <a:spcPts val="500"/>
              </a:spcBef>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sz="20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274638"/>
            <a:ext cx="8229600" cy="706437"/>
          </a:xfrm>
          <a:prstGeom prst="rect">
            <a:avLst/>
          </a:prstGeom>
          <a:noFill/>
          <a:ln w="9525">
            <a:noFill/>
            <a:round/>
            <a:headEnd/>
            <a:tailEnd/>
          </a:ln>
          <a:effectLst/>
        </p:spPr>
        <p:txBody>
          <a:bodyPr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a:solidFill>
                  <a:srgbClr val="000000"/>
                </a:solidFill>
              </a:rPr>
              <a:t>ASP.NET開発標準化を考えてみよう！</a:t>
            </a:r>
          </a:p>
        </p:txBody>
      </p:sp>
      <p:sp>
        <p:nvSpPr>
          <p:cNvPr id="11266" name="Text Box 2"/>
          <p:cNvSpPr txBox="1">
            <a:spLocks noChangeArrowheads="1"/>
          </p:cNvSpPr>
          <p:nvPr/>
        </p:nvSpPr>
        <p:spPr bwMode="auto">
          <a:xfrm>
            <a:off x="457200" y="1052513"/>
            <a:ext cx="8229600" cy="5073650"/>
          </a:xfrm>
          <a:prstGeom prst="rect">
            <a:avLst/>
          </a:prstGeom>
          <a:noFill/>
          <a:ln w="9525">
            <a:noFill/>
            <a:round/>
            <a:headEnd/>
            <a:tailEnd/>
          </a:ln>
          <a:effectLst/>
        </p:spPr>
        <p:txBody>
          <a:bodyPr/>
          <a:lstStyle/>
          <a:p>
            <a:pPr marL="339725" indent="-339725">
              <a:lnSpc>
                <a:spcPct val="100000"/>
              </a:lnSpc>
              <a:spcBef>
                <a:spcPts val="6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400">
                <a:solidFill>
                  <a:srgbClr val="000000"/>
                </a:solidFill>
              </a:rPr>
              <a:t>1.	命名規則</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1.13.	パラメータ名称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1.14. 	スタイルシートファイル名称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1.15. 	JavaScriptファイル名称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1.16. 	JavaScript関数の名称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1.17.	変数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1.18.	定数</a:t>
            </a:r>
          </a:p>
          <a:p>
            <a:pPr marL="739775" lvl="1" indent="-282575">
              <a:lnSpc>
                <a:spcPct val="100000"/>
              </a:lnSpc>
              <a:spcBef>
                <a:spcPts val="500"/>
              </a:spcBef>
              <a:buFont typeface="Arial"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sz="2000">
                <a:solidFill>
                  <a:srgbClr val="000000"/>
                </a:solidFill>
              </a:rPr>
              <a:t>1.19.	その他</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pitchFamily="50"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284</Words>
  <PresentationFormat>画面に合わせる (4:3)</PresentationFormat>
  <Paragraphs>111</Paragraphs>
  <Slides>15</Slides>
  <Notes>15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15</vt:i4>
      </vt:variant>
    </vt:vector>
  </HeadingPairs>
  <TitlesOfParts>
    <vt:vector size="19" baseType="lpstr">
      <vt:lpstr>Times New Roman</vt:lpstr>
      <vt:lpstr>Arial</vt:lpstr>
      <vt:lpstr>ＭＳ Ｐゴシック</vt: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ASP.NET開発標準化を考えてみよう！</dc:title>
  <dc:creator>Toshihiro Tsuyuki</dc:creator>
  <cp:lastModifiedBy>T.Fukatsu</cp:lastModifiedBy>
  <cp:revision>1</cp:revision>
  <dcterms:modified xsi:type="dcterms:W3CDTF">2008-09-12T13:11:02Z</dcterms:modified>
</cp:coreProperties>
</file>