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0"/>
  </p:notesMasterIdLst>
  <p:sldIdLst>
    <p:sldId id="265" r:id="rId2"/>
    <p:sldId id="296" r:id="rId3"/>
    <p:sldId id="266" r:id="rId4"/>
    <p:sldId id="283" r:id="rId5"/>
    <p:sldId id="284" r:id="rId6"/>
    <p:sldId id="267" r:id="rId7"/>
    <p:sldId id="285" r:id="rId8"/>
    <p:sldId id="287" r:id="rId9"/>
    <p:sldId id="288" r:id="rId10"/>
    <p:sldId id="274" r:id="rId11"/>
    <p:sldId id="297" r:id="rId12"/>
    <p:sldId id="301" r:id="rId13"/>
    <p:sldId id="298" r:id="rId14"/>
    <p:sldId id="299" r:id="rId15"/>
    <p:sldId id="302" r:id="rId16"/>
    <p:sldId id="303" r:id="rId17"/>
    <p:sldId id="304" r:id="rId18"/>
    <p:sldId id="295" r:id="rId19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shift_jis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1110" y="-6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3C5432-9B07-48EE-A2E3-DE7F89C8A23D}" type="datetimeFigureOut">
              <a:rPr kumimoji="1" lang="ja-JP" altLang="en-US" smtClean="0"/>
              <a:pPr/>
              <a:t>2008/9/12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189C3-70FD-45C8-AA34-3D07BFDF182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localnaka\Desktop\3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57158" y="285728"/>
            <a:ext cx="8286808" cy="5709181"/>
          </a:xfrm>
          <a:prstGeom prst="rect">
            <a:avLst/>
          </a:prstGeom>
          <a:noFill/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</a:t>
            </a:r>
            <a:r>
              <a:rPr kumimoji="0" lang="ja-JP" altLang="en-US" sz="2300" dirty="0" smtClean="0">
                <a:solidFill>
                  <a:schemeClr val="tx2"/>
                </a:solidFill>
                <a:ea typeface="ＭＳ Ｐゴシック" pitchFamily="50" charset="-128"/>
              </a:rPr>
              <a:t>東京勉強会 </a:t>
            </a:r>
            <a:r>
              <a:rPr kumimoji="0" lang="en-US" altLang="ja-JP" sz="2300" dirty="0" smtClean="0">
                <a:solidFill>
                  <a:schemeClr val="tx2"/>
                </a:solidFill>
                <a:ea typeface="ＭＳ Ｐゴシック" pitchFamily="50" charset="-128"/>
              </a:rPr>
              <a:t>#</a:t>
            </a:r>
            <a:r>
              <a:rPr kumimoji="0" lang="en-US" altLang="ja-JP" sz="2300" dirty="0" smtClean="0">
                <a:solidFill>
                  <a:schemeClr val="tx2"/>
                </a:solidFill>
                <a:ea typeface="ＭＳ Ｐゴシック" pitchFamily="50" charset="-128"/>
              </a:rPr>
              <a:t>18</a:t>
            </a:r>
            <a:endParaRPr kumimoji="0" lang="en-US" altLang="ja-JP" sz="2300" dirty="0">
              <a:solidFill>
                <a:schemeClr val="tx2"/>
              </a:solidFill>
              <a:ea typeface="ＭＳ Ｐゴシック" pitchFamily="50" charset="-128"/>
            </a:endParaRPr>
          </a:p>
        </p:txBody>
      </p:sp>
      <p:pic>
        <p:nvPicPr>
          <p:cNvPr id="1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28596" y="6165056"/>
            <a:ext cx="1643074" cy="57295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ja-JP" altLang="ja-JP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6000" dirty="0" smtClean="0">
                <a:latin typeface="メイリオ" pitchFamily="50" charset="-128"/>
                <a:ea typeface="メイリオ" pitchFamily="50" charset="-128"/>
                <a:cs typeface="Arial Unicode MS" pitchFamily="50" charset="-128"/>
              </a:rPr>
              <a:t>How To WPF</a:t>
            </a:r>
          </a:p>
          <a:p>
            <a:pPr algn="ctr">
              <a:buNone/>
            </a:pPr>
            <a:r>
              <a:rPr lang="ja-JP" altLang="en-US" sz="6000" dirty="0" smtClean="0">
                <a:latin typeface="メイリオ" pitchFamily="50" charset="-128"/>
                <a:ea typeface="メイリオ" pitchFamily="50" charset="-128"/>
                <a:cs typeface="Arial Unicode MS" pitchFamily="50" charset="-128"/>
              </a:rPr>
              <a:t>アプリケーション </a:t>
            </a:r>
            <a:r>
              <a:rPr lang="en-US" sz="6000" dirty="0" smtClean="0">
                <a:latin typeface="メイリオ" pitchFamily="50" charset="-128"/>
                <a:ea typeface="メイリオ" pitchFamily="50" charset="-128"/>
                <a:cs typeface="Arial Unicode MS" pitchFamily="50" charset="-128"/>
              </a:rPr>
              <a:t>Part4</a:t>
            </a:r>
          </a:p>
          <a:p>
            <a:pPr algn="ctr">
              <a:buNone/>
            </a:pPr>
            <a:r>
              <a:rPr lang="en-US" altLang="ja-JP" sz="6000" dirty="0" smtClean="0">
                <a:latin typeface="メイリオ" pitchFamily="50" charset="-128"/>
                <a:ea typeface="メイリオ" pitchFamily="50" charset="-128"/>
                <a:cs typeface="Arial Unicode MS" pitchFamily="50" charset="-128"/>
              </a:rPr>
              <a:t>By</a:t>
            </a:r>
            <a:r>
              <a:rPr lang="ja-JP" altLang="en-US" sz="6000" dirty="0" smtClean="0">
                <a:latin typeface="メイリオ" pitchFamily="50" charset="-128"/>
                <a:ea typeface="メイリオ" pitchFamily="50" charset="-128"/>
                <a:cs typeface="Arial Unicode MS" pitchFamily="50" charset="-128"/>
              </a:rPr>
              <a:t> 中博俊</a:t>
            </a:r>
            <a:endParaRPr lang="ja-JP" altLang="ja-JP" sz="6000" dirty="0" smtClean="0">
              <a:latin typeface="メイリオ" pitchFamily="50" charset="-128"/>
              <a:ea typeface="メイリオ" pitchFamily="50" charset="-128"/>
              <a:cs typeface="Arial Unicode MS" pitchFamily="50" charset="-128"/>
            </a:endParaRPr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200000"/>
              </a:lnSpc>
              <a:buNone/>
            </a:pPr>
            <a:r>
              <a:rPr kumimoji="1" lang="en-US" altLang="ja-JP" sz="11500" dirty="0" smtClean="0"/>
              <a:t>DEMO1</a:t>
            </a:r>
            <a:endParaRPr kumimoji="1" lang="ja-JP" altLang="en-US" sz="11500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ListView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052513"/>
            <a:ext cx="4972056" cy="5073650"/>
          </a:xfrm>
        </p:spPr>
        <p:txBody>
          <a:bodyPr/>
          <a:lstStyle/>
          <a:p>
            <a:pPr marL="514350" indent="-514350"/>
            <a:r>
              <a:rPr lang="ja-JP" altLang="en-US" dirty="0" smtClean="0"/>
              <a:t>幅を変更するのもできます。</a:t>
            </a:r>
            <a:endParaRPr lang="en-US" altLang="ja-JP" dirty="0" smtClean="0"/>
          </a:p>
          <a:p>
            <a:pPr marL="514350" indent="-514350"/>
            <a:r>
              <a:rPr lang="ja-JP" altLang="en-US" dirty="0" smtClean="0"/>
              <a:t>セルの順番が勝手に入れ替えられる可能性を考慮してください。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(</a:t>
            </a:r>
            <a:r>
              <a:rPr lang="ja-JP" altLang="en-US" dirty="0" smtClean="0"/>
              <a:t>というか無関心でいられるかがポイント</a:t>
            </a:r>
            <a:r>
              <a:rPr lang="en-US" altLang="ja-JP" dirty="0" smtClean="0"/>
              <a:t>)</a:t>
            </a:r>
          </a:p>
          <a:p>
            <a:pPr marL="514350" indent="-514350"/>
            <a:endParaRPr lang="en-US" altLang="ja-JP" dirty="0" smtClean="0"/>
          </a:p>
          <a:p>
            <a:pPr marL="514350" indent="-514350"/>
            <a:endParaRPr lang="en-US" altLang="ja-JP" dirty="0" smtClean="0"/>
          </a:p>
          <a:p>
            <a:pPr marL="514350" indent="-514350"/>
            <a:endParaRPr lang="en-US" altLang="ja-JP" dirty="0" smtClean="0"/>
          </a:p>
          <a:p>
            <a:pPr marL="514350" indent="-514350"/>
            <a:endParaRPr kumimoji="1" lang="ja-JP" alt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94" y="1142984"/>
            <a:ext cx="2143140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円/楕円 6"/>
          <p:cNvSpPr/>
          <p:nvPr/>
        </p:nvSpPr>
        <p:spPr>
          <a:xfrm>
            <a:off x="5643570" y="1071546"/>
            <a:ext cx="357190" cy="221457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0694" y="3429000"/>
            <a:ext cx="2143140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ソートくらい</a:t>
            </a:r>
            <a:r>
              <a:rPr kumimoji="1" lang="ja-JP" altLang="en-US" dirty="0" err="1" smtClean="0"/>
              <a:t>つけましょ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200000"/>
              </a:lnSpc>
              <a:buNone/>
            </a:pPr>
            <a:r>
              <a:rPr kumimoji="1" lang="en-US" altLang="ja-JP" sz="11500" dirty="0" smtClean="0"/>
              <a:t>DEMO2</a:t>
            </a:r>
            <a:endParaRPr kumimoji="1" lang="ja-JP" altLang="en-US" sz="11500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WPF</a:t>
            </a:r>
            <a:r>
              <a:rPr kumimoji="1" lang="ja-JP" altLang="en-US" dirty="0" smtClean="0"/>
              <a:t>はコンテンツが置けるところ何でも差し替え可能です。</a:t>
            </a:r>
            <a:endParaRPr kumimoji="1" lang="en-US" altLang="ja-JP" dirty="0" smtClean="0"/>
          </a:p>
          <a:p>
            <a:r>
              <a:rPr lang="ja-JP" altLang="en-US" dirty="0" smtClean="0"/>
              <a:t>しかもこの</a:t>
            </a:r>
            <a:r>
              <a:rPr lang="en-US" altLang="ja-JP" dirty="0" err="1" smtClean="0"/>
              <a:t>GridView</a:t>
            </a:r>
            <a:r>
              <a:rPr lang="ja-JP" altLang="en-US" dirty="0" err="1" smtClean="0"/>
              <a:t>には</a:t>
            </a:r>
            <a:r>
              <a:rPr lang="ja-JP" altLang="en-US" dirty="0" smtClean="0"/>
              <a:t>テンプレート機能が・・・</a:t>
            </a:r>
            <a:endParaRPr kumimoji="1" lang="ja-JP" altLang="en-US" dirty="0"/>
          </a:p>
        </p:txBody>
      </p:sp>
      <p:sp>
        <p:nvSpPr>
          <p:cNvPr id="4" name="テキスト プレースホルダ 2"/>
          <p:cNvSpPr txBox="1">
            <a:spLocks/>
          </p:cNvSpPr>
          <p:nvPr/>
        </p:nvSpPr>
        <p:spPr bwMode="auto">
          <a:xfrm>
            <a:off x="609600" y="3714752"/>
            <a:ext cx="8229600" cy="2563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DEMO3</a:t>
            </a:r>
            <a:endParaRPr kumimoji="1" lang="ja-JP" altLang="en-US" sz="115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214421"/>
            <a:ext cx="6715172" cy="4507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円/楕円 4"/>
          <p:cNvSpPr/>
          <p:nvPr/>
        </p:nvSpPr>
        <p:spPr>
          <a:xfrm>
            <a:off x="4429124" y="2786058"/>
            <a:ext cx="571504" cy="71438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円/楕円 5"/>
          <p:cNvSpPr/>
          <p:nvPr/>
        </p:nvSpPr>
        <p:spPr>
          <a:xfrm>
            <a:off x="4429124" y="4071942"/>
            <a:ext cx="571504" cy="71438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ObservableCollection</a:t>
            </a:r>
            <a:r>
              <a:rPr lang="en-US" altLang="ja-JP" dirty="0" smtClean="0"/>
              <a:t>&lt;T&gt;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いままでデータソースには</a:t>
            </a:r>
            <a:r>
              <a:rPr lang="en-US" altLang="ja-JP" dirty="0" smtClean="0"/>
              <a:t>Row[]</a:t>
            </a:r>
            <a:r>
              <a:rPr lang="ja-JP" altLang="en-US" dirty="0" smtClean="0"/>
              <a:t>を使ってました。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 smtClean="0"/>
              <a:t> </a:t>
            </a:r>
            <a:r>
              <a:rPr lang="en-US" altLang="ja-JP" sz="1600" dirty="0" smtClean="0"/>
              <a:t>private Row[] _rows = new[]</a:t>
            </a:r>
          </a:p>
          <a:p>
            <a:pPr>
              <a:buNone/>
            </a:pPr>
            <a:r>
              <a:rPr lang="ja-JP" altLang="en-US" sz="1600" dirty="0" smtClean="0"/>
              <a:t>        </a:t>
            </a:r>
            <a:r>
              <a:rPr lang="en-US" altLang="ja-JP" sz="1600" dirty="0" smtClean="0"/>
              <a:t>{</a:t>
            </a:r>
          </a:p>
          <a:p>
            <a:pPr>
              <a:buNone/>
            </a:pPr>
            <a:r>
              <a:rPr lang="en-US" altLang="ja-JP" sz="1600" dirty="0" smtClean="0"/>
              <a:t>                new Row {</a:t>
            </a:r>
            <a:r>
              <a:rPr lang="ja-JP" altLang="en-US" sz="1600" dirty="0" smtClean="0"/>
              <a:t>名前</a:t>
            </a:r>
            <a:r>
              <a:rPr lang="en-US" altLang="ja-JP" sz="1600" dirty="0" smtClean="0"/>
              <a:t>="</a:t>
            </a:r>
            <a:r>
              <a:rPr lang="ja-JP" altLang="en-US" sz="1600" dirty="0" smtClean="0"/>
              <a:t>なか</a:t>
            </a:r>
            <a:r>
              <a:rPr lang="en-US" altLang="ja-JP" sz="1600" dirty="0" smtClean="0"/>
              <a:t>",</a:t>
            </a:r>
            <a:r>
              <a:rPr lang="ja-JP" altLang="en-US" sz="1600" dirty="0" smtClean="0"/>
              <a:t>年齢 </a:t>
            </a:r>
            <a:r>
              <a:rPr lang="en-US" altLang="ja-JP" sz="1600" dirty="0" smtClean="0"/>
              <a:t>= 32, </a:t>
            </a:r>
            <a:r>
              <a:rPr lang="ja-JP" altLang="en-US" sz="1600" dirty="0" smtClean="0"/>
              <a:t>性別</a:t>
            </a:r>
            <a:r>
              <a:rPr lang="en-US" altLang="ja-JP" sz="1600" dirty="0" smtClean="0"/>
              <a:t>=</a:t>
            </a:r>
            <a:r>
              <a:rPr lang="ja-JP" altLang="en-US" sz="1600" dirty="0" smtClean="0"/>
              <a:t>性別</a:t>
            </a:r>
            <a:r>
              <a:rPr lang="en-US" altLang="ja-JP" sz="1600" dirty="0" err="1" smtClean="0"/>
              <a:t>Enum</a:t>
            </a:r>
            <a:r>
              <a:rPr lang="en-US" altLang="ja-JP" sz="1600" dirty="0" smtClean="0"/>
              <a:t>.</a:t>
            </a:r>
            <a:r>
              <a:rPr lang="ja-JP" altLang="en-US" sz="1600" dirty="0" smtClean="0"/>
              <a:t>男</a:t>
            </a:r>
            <a:r>
              <a:rPr lang="en-US" altLang="ja-JP" sz="1600" dirty="0" smtClean="0"/>
              <a:t>},</a:t>
            </a:r>
          </a:p>
          <a:p>
            <a:pPr>
              <a:buNone/>
            </a:pPr>
            <a:r>
              <a:rPr lang="en-US" altLang="ja-JP" sz="1600" dirty="0" smtClean="0"/>
              <a:t>                new Row {</a:t>
            </a:r>
            <a:r>
              <a:rPr lang="ja-JP" altLang="en-US" sz="1600" dirty="0" smtClean="0"/>
              <a:t>名前</a:t>
            </a:r>
            <a:r>
              <a:rPr lang="en-US" altLang="ja-JP" sz="1600" dirty="0" smtClean="0"/>
              <a:t>="</a:t>
            </a:r>
            <a:r>
              <a:rPr lang="ja-JP" altLang="en-US" sz="1600" dirty="0" smtClean="0"/>
              <a:t>えムナウ</a:t>
            </a:r>
            <a:r>
              <a:rPr lang="en-US" altLang="ja-JP" sz="1600" dirty="0" smtClean="0"/>
              <a:t>",</a:t>
            </a:r>
            <a:r>
              <a:rPr lang="ja-JP" altLang="en-US" sz="1600" dirty="0" smtClean="0"/>
              <a:t>年齢 </a:t>
            </a:r>
            <a:r>
              <a:rPr lang="en-US" altLang="ja-JP" sz="1600" dirty="0" smtClean="0"/>
              <a:t>= 21, </a:t>
            </a:r>
            <a:r>
              <a:rPr lang="ja-JP" altLang="en-US" sz="1600" dirty="0" smtClean="0"/>
              <a:t>性別</a:t>
            </a:r>
            <a:r>
              <a:rPr lang="en-US" altLang="ja-JP" sz="1600" dirty="0" smtClean="0"/>
              <a:t>=</a:t>
            </a:r>
            <a:r>
              <a:rPr lang="ja-JP" altLang="en-US" sz="1600" dirty="0" smtClean="0"/>
              <a:t>性別</a:t>
            </a:r>
            <a:r>
              <a:rPr lang="en-US" altLang="ja-JP" sz="1600" dirty="0" err="1" smtClean="0"/>
              <a:t>Enum</a:t>
            </a:r>
            <a:r>
              <a:rPr lang="en-US" altLang="ja-JP" sz="1600" dirty="0" smtClean="0"/>
              <a:t>.</a:t>
            </a:r>
            <a:r>
              <a:rPr lang="ja-JP" altLang="en-US" sz="1600" dirty="0" smtClean="0"/>
              <a:t>男</a:t>
            </a:r>
            <a:r>
              <a:rPr lang="en-US" altLang="ja-JP" sz="1600" dirty="0" smtClean="0"/>
              <a:t>},</a:t>
            </a:r>
          </a:p>
          <a:p>
            <a:pPr>
              <a:buNone/>
            </a:pPr>
            <a:r>
              <a:rPr lang="en-US" altLang="ja-JP" sz="1600" dirty="0" smtClean="0"/>
              <a:t>                new Row {</a:t>
            </a:r>
            <a:r>
              <a:rPr lang="ja-JP" altLang="en-US" sz="1600" dirty="0" smtClean="0"/>
              <a:t>名前</a:t>
            </a:r>
            <a:r>
              <a:rPr lang="en-US" altLang="ja-JP" sz="1600" dirty="0" smtClean="0"/>
              <a:t>="R</a:t>
            </a:r>
            <a:r>
              <a:rPr lang="ja-JP" altLang="en-US" sz="1600" dirty="0" smtClean="0"/>
              <a:t>田中</a:t>
            </a:r>
            <a:r>
              <a:rPr lang="en-US" altLang="ja-JP" sz="1600" dirty="0" smtClean="0"/>
              <a:t>",</a:t>
            </a:r>
            <a:r>
              <a:rPr lang="ja-JP" altLang="en-US" sz="1600" dirty="0" smtClean="0"/>
              <a:t>年齢 </a:t>
            </a:r>
            <a:r>
              <a:rPr lang="en-US" altLang="ja-JP" sz="1600" dirty="0" smtClean="0"/>
              <a:t>= 18, </a:t>
            </a:r>
            <a:r>
              <a:rPr lang="ja-JP" altLang="en-US" sz="1600" dirty="0" smtClean="0"/>
              <a:t>性別</a:t>
            </a:r>
            <a:r>
              <a:rPr lang="en-US" altLang="ja-JP" sz="1600" dirty="0" smtClean="0"/>
              <a:t>=</a:t>
            </a:r>
            <a:r>
              <a:rPr lang="ja-JP" altLang="en-US" sz="1600" dirty="0" smtClean="0"/>
              <a:t>性別</a:t>
            </a:r>
            <a:r>
              <a:rPr lang="en-US" altLang="ja-JP" sz="1600" dirty="0" err="1" smtClean="0"/>
              <a:t>Enum</a:t>
            </a:r>
            <a:r>
              <a:rPr lang="en-US" altLang="ja-JP" sz="1600" dirty="0" smtClean="0"/>
              <a:t>.</a:t>
            </a:r>
            <a:r>
              <a:rPr lang="ja-JP" altLang="en-US" sz="1600" dirty="0" smtClean="0"/>
              <a:t>シラネ</a:t>
            </a:r>
            <a:r>
              <a:rPr lang="en-US" altLang="ja-JP" sz="1600" dirty="0" smtClean="0"/>
              <a:t>}</a:t>
            </a:r>
          </a:p>
          <a:p>
            <a:pPr>
              <a:buNone/>
            </a:pPr>
            <a:r>
              <a:rPr lang="ja-JP" altLang="en-US" sz="1600" dirty="0" smtClean="0"/>
              <a:t>        </a:t>
            </a:r>
            <a:r>
              <a:rPr lang="en-US" altLang="ja-JP" sz="1600" dirty="0" smtClean="0"/>
              <a:t>};</a:t>
            </a:r>
          </a:p>
          <a:p>
            <a:pPr>
              <a:buNone/>
            </a:pPr>
            <a:endParaRPr kumimoji="1" lang="en-US" altLang="ja-JP" sz="1600" dirty="0" smtClean="0"/>
          </a:p>
          <a:p>
            <a:pPr>
              <a:buNone/>
            </a:pPr>
            <a:r>
              <a:rPr lang="ja-JP" altLang="en-US" dirty="0" smtClean="0"/>
              <a:t>でもこれお勧めできません。</a:t>
            </a:r>
            <a:endParaRPr lang="en-US" altLang="ja-JP" dirty="0" smtClean="0"/>
          </a:p>
          <a:p>
            <a:pPr>
              <a:buNone/>
            </a:pPr>
            <a:r>
              <a:rPr lang="en-US" altLang="ja-JP" dirty="0" err="1" smtClean="0"/>
              <a:t>ObservableCollection</a:t>
            </a:r>
            <a:r>
              <a:rPr lang="en-US" altLang="ja-JP" dirty="0" smtClean="0"/>
              <a:t>&lt;T&gt;</a:t>
            </a:r>
            <a:r>
              <a:rPr lang="ja-JP" altLang="en-US" dirty="0" smtClean="0"/>
              <a:t>を使いましょう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ObservableCollection</a:t>
            </a:r>
            <a:r>
              <a:rPr lang="en-US" altLang="ja-JP" dirty="0" smtClean="0"/>
              <a:t>&lt;T&gt;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err="1" smtClean="0"/>
              <a:t>ObservableCollection</a:t>
            </a:r>
            <a:r>
              <a:rPr lang="en-US" altLang="ja-JP" dirty="0" smtClean="0"/>
              <a:t>&lt;T&gt;</a:t>
            </a:r>
            <a:r>
              <a:rPr lang="ja-JP" altLang="en-US" dirty="0" smtClean="0"/>
              <a:t>は</a:t>
            </a:r>
            <a:r>
              <a:rPr lang="en-US" altLang="ja-JP" dirty="0" err="1" smtClean="0"/>
              <a:t>INotifyCollectionChanged</a:t>
            </a:r>
            <a:r>
              <a:rPr lang="ja-JP" altLang="en-US" dirty="0" smtClean="0"/>
              <a:t>を実装しています。</a:t>
            </a:r>
          </a:p>
          <a:p>
            <a:r>
              <a:rPr lang="en-US" altLang="ja-JP" dirty="0" err="1" smtClean="0"/>
              <a:t>INotifyCollectionChanged</a:t>
            </a:r>
            <a:r>
              <a:rPr lang="ja-JP" altLang="en-US" dirty="0" smtClean="0"/>
              <a:t>は</a:t>
            </a:r>
            <a:r>
              <a:rPr lang="en-US" altLang="ja-JP" dirty="0" err="1" smtClean="0"/>
              <a:t>INotifyPropertyChanged</a:t>
            </a:r>
            <a:r>
              <a:rPr lang="ja-JP" altLang="en-US" dirty="0" smtClean="0"/>
              <a:t>のコレクション版です。</a:t>
            </a:r>
          </a:p>
          <a:p>
            <a:r>
              <a:rPr lang="ja-JP" altLang="en-US" dirty="0" smtClean="0"/>
              <a:t>データが増えたりすると、通知をあげてくれます。</a:t>
            </a:r>
            <a:endParaRPr lang="en-US" altLang="ja-JP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テキスト プレースホルダ 2"/>
          <p:cNvSpPr txBox="1">
            <a:spLocks/>
          </p:cNvSpPr>
          <p:nvPr/>
        </p:nvSpPr>
        <p:spPr bwMode="auto">
          <a:xfrm>
            <a:off x="428596" y="2000240"/>
            <a:ext cx="8229600" cy="4206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5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DEMO4</a:t>
            </a:r>
            <a:endParaRPr kumimoji="1" lang="ja-JP" altLang="en-US" sz="115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ListView</a:t>
            </a:r>
            <a:r>
              <a:rPr kumimoji="1" lang="ja-JP" altLang="en-US" dirty="0" smtClean="0"/>
              <a:t> カッコいいでしょ？</a:t>
            </a:r>
            <a:endParaRPr kumimoji="1" lang="en-US" altLang="ja-JP" dirty="0" smtClean="0"/>
          </a:p>
          <a:p>
            <a:r>
              <a:rPr lang="ja-JP" altLang="en-US" dirty="0" smtClean="0"/>
              <a:t>これさえあれば</a:t>
            </a:r>
            <a:r>
              <a:rPr lang="en-US" altLang="ja-JP" dirty="0" err="1" smtClean="0"/>
              <a:t>DataGrid</a:t>
            </a:r>
            <a:r>
              <a:rPr lang="ja-JP" altLang="en-US" dirty="0" smtClean="0"/>
              <a:t>も</a:t>
            </a:r>
            <a:r>
              <a:rPr lang="en-US" altLang="ja-JP" dirty="0" err="1" smtClean="0"/>
              <a:t>GridView</a:t>
            </a:r>
            <a:r>
              <a:rPr lang="ja-JP" altLang="en-US" dirty="0" smtClean="0"/>
              <a:t>もイラネ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と思っていたのですが、夏ごろに追加されるかもだそうです。</a:t>
            </a:r>
            <a:endParaRPr lang="en-US" altLang="ja-JP" dirty="0" smtClean="0"/>
          </a:p>
          <a:p>
            <a:r>
              <a:rPr kumimoji="1" lang="ja-JP" altLang="en-US" dirty="0" smtClean="0"/>
              <a:t>まだまだ</a:t>
            </a:r>
            <a:r>
              <a:rPr kumimoji="1" lang="en-US" altLang="ja-JP" dirty="0" smtClean="0"/>
              <a:t>WPF</a:t>
            </a:r>
            <a:r>
              <a:rPr kumimoji="1" lang="ja-JP" altLang="en-US" dirty="0" smtClean="0"/>
              <a:t>関連から目が離せませんね。</a:t>
            </a:r>
            <a:endParaRPr kumimoji="1" lang="ja-JP" altLang="en-US" dirty="0"/>
          </a:p>
        </p:txBody>
      </p:sp>
      <p:sp>
        <p:nvSpPr>
          <p:cNvPr id="4" name="右矢印 3"/>
          <p:cNvSpPr/>
          <p:nvPr/>
        </p:nvSpPr>
        <p:spPr>
          <a:xfrm>
            <a:off x="2786050" y="4714884"/>
            <a:ext cx="5786478" cy="1143008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 smtClean="0"/>
              <a:t>Enjoy WPF</a:t>
            </a:r>
            <a:endParaRPr kumimoji="1" lang="ja-JP" altLang="en-US" sz="3200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WPF</a:t>
            </a:r>
            <a:r>
              <a:rPr kumimoji="1" lang="ja-JP" altLang="en-US" dirty="0" smtClean="0"/>
              <a:t>とは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sz="2800" dirty="0" smtClean="0"/>
              <a:t>いちおう</a:t>
            </a:r>
            <a:r>
              <a:rPr kumimoji="1" lang="en-US" altLang="ja-JP" sz="2800" dirty="0" smtClean="0"/>
              <a:t>Windows Vista</a:t>
            </a:r>
            <a:r>
              <a:rPr kumimoji="1" lang="ja-JP" altLang="en-US" sz="2800" dirty="0" smtClean="0"/>
              <a:t>向けに出荷された</a:t>
            </a:r>
            <a:r>
              <a:rPr kumimoji="1" lang="en-US" altLang="ja-JP" sz="2800" dirty="0" smtClean="0"/>
              <a:t>.NET3.0</a:t>
            </a:r>
            <a:r>
              <a:rPr kumimoji="1" lang="ja-JP" altLang="en-US" sz="2800" dirty="0" smtClean="0"/>
              <a:t>で</a:t>
            </a:r>
            <a:r>
              <a:rPr lang="ja-JP" altLang="en-US" sz="2800" dirty="0" smtClean="0"/>
              <a:t>、</a:t>
            </a:r>
            <a:r>
              <a:rPr kumimoji="1" lang="ja-JP" altLang="en-US" sz="2800" dirty="0" smtClean="0"/>
              <a:t>初搭載された</a:t>
            </a:r>
            <a:r>
              <a:rPr kumimoji="1" lang="en-US" altLang="ja-JP" sz="2800" dirty="0" smtClean="0"/>
              <a:t>Windows</a:t>
            </a:r>
            <a:r>
              <a:rPr kumimoji="1" lang="ja-JP" altLang="en-US" sz="2800" dirty="0" smtClean="0"/>
              <a:t>クライアントプログラムの一形態</a:t>
            </a:r>
            <a:endParaRPr kumimoji="1" lang="en-US" altLang="ja-JP" sz="2800" dirty="0" smtClean="0"/>
          </a:p>
          <a:p>
            <a:r>
              <a:rPr lang="ja-JP" altLang="en-US" sz="2800" dirty="0" smtClean="0"/>
              <a:t>現在の最新バージョンは</a:t>
            </a:r>
            <a:r>
              <a:rPr lang="en-US" altLang="ja-JP" sz="2800" dirty="0" smtClean="0"/>
              <a:t>3.5</a:t>
            </a:r>
            <a:endParaRPr kumimoji="1" lang="en-US" altLang="ja-JP" sz="2800" dirty="0" smtClean="0"/>
          </a:p>
          <a:p>
            <a:r>
              <a:rPr lang="ja-JP" altLang="en-US" sz="2800" dirty="0" smtClean="0"/>
              <a:t>いちおう</a:t>
            </a:r>
            <a:r>
              <a:rPr lang="en-US" altLang="ja-JP" sz="2800" dirty="0" smtClean="0"/>
              <a:t>Windows Forms</a:t>
            </a:r>
            <a:r>
              <a:rPr lang="ja-JP" altLang="en-US" sz="2800" dirty="0" smtClean="0"/>
              <a:t>の置き換え</a:t>
            </a:r>
            <a:endParaRPr lang="en-US" altLang="ja-JP" sz="2800" dirty="0" smtClean="0"/>
          </a:p>
          <a:p>
            <a:r>
              <a:rPr lang="ja-JP" altLang="en-US" sz="2800" dirty="0" smtClean="0"/>
              <a:t>クライアントの表現を豊かにしてくれるツールとしてこれから期待しています。</a:t>
            </a:r>
            <a:endParaRPr lang="en-US" altLang="ja-JP" sz="2800" dirty="0" smtClean="0"/>
          </a:p>
          <a:p>
            <a:r>
              <a:rPr kumimoji="1" lang="en-US" altLang="ja-JP" sz="2800" dirty="0" smtClean="0"/>
              <a:t>XAML</a:t>
            </a:r>
            <a:r>
              <a:rPr kumimoji="1" lang="ja-JP" altLang="en-US" sz="2800" dirty="0" smtClean="0"/>
              <a:t>というもので</a:t>
            </a:r>
            <a:r>
              <a:rPr kumimoji="1" lang="en-US" altLang="ja-JP" sz="2800" dirty="0" smtClean="0"/>
              <a:t>UI</a:t>
            </a:r>
            <a:r>
              <a:rPr kumimoji="1" lang="ja-JP" altLang="en-US" sz="2800" dirty="0" smtClean="0"/>
              <a:t>を記述することができます。</a:t>
            </a:r>
            <a:endParaRPr kumimoji="1" lang="en-US" altLang="ja-JP" sz="2800" dirty="0" smtClean="0"/>
          </a:p>
          <a:p>
            <a:r>
              <a:rPr lang="en-US" altLang="ja-JP" sz="2800" dirty="0" err="1" smtClean="0"/>
              <a:t>Silverlight</a:t>
            </a:r>
            <a:r>
              <a:rPr lang="ja-JP" altLang="en-US" sz="2800" dirty="0" smtClean="0"/>
              <a:t>でも</a:t>
            </a:r>
            <a:r>
              <a:rPr lang="en-US" altLang="ja-JP" sz="2800" dirty="0" smtClean="0"/>
              <a:t>XAML</a:t>
            </a:r>
            <a:r>
              <a:rPr lang="ja-JP" altLang="en-US" sz="2800" dirty="0" smtClean="0"/>
              <a:t>を使います。</a:t>
            </a:r>
            <a:endParaRPr kumimoji="1" lang="ja-JP" altLang="en-US" sz="2800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おさらい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第１回は</a:t>
            </a:r>
            <a:r>
              <a:rPr kumimoji="1" lang="en-US" altLang="ja-JP" dirty="0" smtClean="0"/>
              <a:t>Button</a:t>
            </a:r>
            <a:r>
              <a:rPr lang="ja-JP" altLang="en-US" dirty="0" smtClean="0"/>
              <a:t>と</a:t>
            </a:r>
            <a:r>
              <a:rPr lang="en-US" altLang="ja-JP" dirty="0" err="1" smtClean="0"/>
              <a:t>TextBox</a:t>
            </a:r>
            <a:r>
              <a:rPr lang="ja-JP" altLang="en-US" dirty="0" smtClean="0"/>
              <a:t>を使った簡単なアプリケーションの作り方でした。</a:t>
            </a:r>
            <a:endParaRPr lang="en-US" altLang="ja-JP" dirty="0" smtClean="0"/>
          </a:p>
          <a:p>
            <a:r>
              <a:rPr kumimoji="1" lang="en-US" altLang="ja-JP" dirty="0" smtClean="0"/>
              <a:t>WPF</a:t>
            </a:r>
            <a:r>
              <a:rPr kumimoji="1" lang="ja-JP" altLang="en-US" dirty="0" smtClean="0"/>
              <a:t>アプリケーションは</a:t>
            </a:r>
            <a:r>
              <a:rPr kumimoji="1" lang="en-US" altLang="ja-JP" dirty="0" smtClean="0"/>
              <a:t>Document-View</a:t>
            </a:r>
            <a:r>
              <a:rPr kumimoji="1" lang="ja-JP" altLang="en-US" dirty="0" smtClean="0"/>
              <a:t>として完全に</a:t>
            </a:r>
            <a:r>
              <a:rPr kumimoji="1" lang="en-US" altLang="ja-JP" dirty="0" smtClean="0"/>
              <a:t>UI</a:t>
            </a:r>
            <a:r>
              <a:rPr kumimoji="1" lang="ja-JP" altLang="en-US" dirty="0" smtClean="0"/>
              <a:t>とドキュメントを分けて考えましょう。</a:t>
            </a:r>
            <a:endParaRPr kumimoji="1" lang="en-US" altLang="ja-JP" dirty="0" smtClean="0"/>
          </a:p>
          <a:p>
            <a:r>
              <a:rPr kumimoji="1" lang="ja-JP" altLang="en-US" dirty="0" smtClean="0"/>
              <a:t>そして</a:t>
            </a:r>
            <a:r>
              <a:rPr kumimoji="1" lang="en-US" altLang="ja-JP" dirty="0" err="1" smtClean="0"/>
              <a:t>INotifyPropertyChanged</a:t>
            </a:r>
            <a:r>
              <a:rPr kumimoji="1" lang="ja-JP" altLang="en-US" dirty="0" smtClean="0"/>
              <a:t>のインターフェイスを究めようという内容でした。</a:t>
            </a:r>
            <a:endParaRPr kumimoji="1" lang="en-US" altLang="ja-JP" dirty="0" smtClean="0"/>
          </a:p>
          <a:p>
            <a:r>
              <a:rPr lang="en-US" altLang="ja-JP" dirty="0" err="1" smtClean="0"/>
              <a:t>NotifyPropertyChangedBase</a:t>
            </a:r>
            <a:r>
              <a:rPr lang="ja-JP" altLang="en-US" dirty="0" smtClean="0"/>
              <a:t>は今回も出てきますのでおさらい</a:t>
            </a:r>
            <a:endParaRPr kumimoji="1" lang="en-US" altLang="ja-JP" dirty="0" smtClean="0"/>
          </a:p>
          <a:p>
            <a:pPr>
              <a:buNone/>
            </a:pPr>
            <a:endParaRPr kumimoji="1" lang="ja-JP" altLang="en-US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NotifyPropertyChangedBase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052513"/>
            <a:ext cx="8043890" cy="5073650"/>
          </a:xfrm>
          <a:solidFill>
            <a:schemeClr val="accent3"/>
          </a:solidFill>
        </p:spPr>
        <p:txBody>
          <a:bodyPr/>
          <a:lstStyle/>
          <a:p>
            <a:pPr>
              <a:buNone/>
            </a:pPr>
            <a:r>
              <a:rPr lang="en-US" altLang="ja-JP" sz="2400" dirty="0" smtClean="0">
                <a:solidFill>
                  <a:schemeClr val="accent6"/>
                </a:solidFill>
              </a:rPr>
              <a:t>public</a:t>
            </a:r>
            <a:r>
              <a:rPr lang="en-US" altLang="ja-JP" sz="2400" dirty="0" smtClean="0"/>
              <a:t> </a:t>
            </a:r>
            <a:r>
              <a:rPr lang="en-US" altLang="ja-JP" sz="2400" dirty="0" smtClean="0">
                <a:solidFill>
                  <a:schemeClr val="accent6"/>
                </a:solidFill>
              </a:rPr>
              <a:t>class</a:t>
            </a:r>
            <a:r>
              <a:rPr lang="en-US" altLang="ja-JP" sz="2400" dirty="0" smtClean="0"/>
              <a:t> </a:t>
            </a:r>
            <a:r>
              <a:rPr lang="en-US" altLang="ja-JP" sz="2400" dirty="0" err="1" smtClean="0">
                <a:solidFill>
                  <a:schemeClr val="accent1">
                    <a:lumMod val="50000"/>
                  </a:schemeClr>
                </a:solidFill>
              </a:rPr>
              <a:t>NotifyPropertyChangedBase</a:t>
            </a:r>
            <a:r>
              <a:rPr lang="en-US" altLang="ja-JP" sz="2400" dirty="0" smtClean="0"/>
              <a:t> : </a:t>
            </a:r>
            <a:r>
              <a:rPr lang="en-US" altLang="ja-JP" sz="2400" dirty="0" err="1" smtClean="0">
                <a:solidFill>
                  <a:schemeClr val="accent1">
                    <a:lumMod val="50000"/>
                  </a:schemeClr>
                </a:solidFill>
              </a:rPr>
              <a:t>INotifyPropertyChanged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{</a:t>
            </a:r>
          </a:p>
          <a:p>
            <a:pPr>
              <a:buNone/>
            </a:pPr>
            <a:r>
              <a:rPr lang="en-US" altLang="ja-JP" sz="2400" dirty="0" smtClean="0"/>
              <a:t>  </a:t>
            </a:r>
            <a:r>
              <a:rPr lang="en-US" altLang="ja-JP" sz="2400" dirty="0" smtClean="0">
                <a:solidFill>
                  <a:schemeClr val="accent6"/>
                </a:solidFill>
              </a:rPr>
              <a:t>public</a:t>
            </a:r>
            <a:r>
              <a:rPr lang="en-US" altLang="ja-JP" sz="2400" dirty="0" smtClean="0"/>
              <a:t> </a:t>
            </a:r>
            <a:r>
              <a:rPr lang="en-US" altLang="ja-JP" sz="2400" dirty="0" smtClean="0">
                <a:solidFill>
                  <a:schemeClr val="accent6"/>
                </a:solidFill>
              </a:rPr>
              <a:t>event</a:t>
            </a:r>
            <a:r>
              <a:rPr lang="en-US" altLang="ja-JP" sz="2400" dirty="0" smtClean="0"/>
              <a:t> </a:t>
            </a:r>
            <a:r>
              <a:rPr lang="en-US" altLang="ja-JP" sz="2400" dirty="0" err="1" smtClean="0">
                <a:solidFill>
                  <a:schemeClr val="accent1">
                    <a:lumMod val="50000"/>
                  </a:schemeClr>
                </a:solidFill>
              </a:rPr>
              <a:t>PropertyChangedEventHandler</a:t>
            </a:r>
            <a:r>
              <a:rPr lang="en-US" altLang="ja-JP" sz="2400" dirty="0" smtClean="0"/>
              <a:t> </a:t>
            </a:r>
            <a:r>
              <a:rPr lang="en-US" altLang="ja-JP" sz="2400" dirty="0" err="1" smtClean="0"/>
              <a:t>PropertyChanged</a:t>
            </a:r>
            <a:r>
              <a:rPr lang="en-US" altLang="ja-JP" sz="2400" dirty="0" smtClean="0"/>
              <a:t>;</a:t>
            </a:r>
          </a:p>
          <a:p>
            <a:pPr>
              <a:buNone/>
            </a:pPr>
            <a:r>
              <a:rPr lang="en-US" altLang="ja-JP" sz="2400" dirty="0" smtClean="0"/>
              <a:t>  </a:t>
            </a:r>
            <a:r>
              <a:rPr lang="en-US" altLang="ja-JP" sz="2400" dirty="0" smtClean="0">
                <a:solidFill>
                  <a:schemeClr val="accent6"/>
                </a:solidFill>
              </a:rPr>
              <a:t>protected</a:t>
            </a:r>
            <a:r>
              <a:rPr lang="en-US" altLang="ja-JP" sz="2400" dirty="0" smtClean="0"/>
              <a:t> </a:t>
            </a:r>
            <a:r>
              <a:rPr lang="en-US" altLang="ja-JP" sz="2400" dirty="0" smtClean="0">
                <a:solidFill>
                  <a:schemeClr val="accent6"/>
                </a:solidFill>
              </a:rPr>
              <a:t>void</a:t>
            </a:r>
            <a:r>
              <a:rPr lang="en-US" altLang="ja-JP" sz="2400" dirty="0" smtClean="0"/>
              <a:t> </a:t>
            </a:r>
            <a:r>
              <a:rPr lang="en-US" altLang="ja-JP" sz="2400" dirty="0" err="1" smtClean="0"/>
              <a:t>FirePropertyChanged</a:t>
            </a:r>
            <a:r>
              <a:rPr lang="en-US" altLang="ja-JP" sz="2400" dirty="0" smtClean="0"/>
              <a:t>(</a:t>
            </a:r>
          </a:p>
          <a:p>
            <a:pPr>
              <a:buNone/>
            </a:pPr>
            <a:r>
              <a:rPr lang="en-US" altLang="ja-JP" sz="2400" dirty="0" smtClean="0">
                <a:solidFill>
                  <a:schemeClr val="accent6"/>
                </a:solidFill>
              </a:rPr>
              <a:t>	string</a:t>
            </a:r>
            <a:r>
              <a:rPr lang="en-US" altLang="ja-JP" sz="2400" dirty="0" smtClean="0"/>
              <a:t> </a:t>
            </a:r>
            <a:r>
              <a:rPr lang="en-US" altLang="ja-JP" sz="2400" dirty="0" err="1" smtClean="0"/>
              <a:t>PropertyName</a:t>
            </a:r>
            <a:r>
              <a:rPr lang="en-US" altLang="ja-JP" sz="2400" dirty="0" smtClean="0"/>
              <a:t>)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{</a:t>
            </a:r>
            <a:r>
              <a:rPr lang="ja-JP" altLang="en-US" sz="2400" dirty="0" smtClean="0"/>
              <a:t> </a:t>
            </a:r>
            <a:endParaRPr lang="en-US" altLang="ja-JP" sz="2400" dirty="0" smtClean="0"/>
          </a:p>
          <a:p>
            <a:pPr>
              <a:buNone/>
            </a:pPr>
            <a:r>
              <a:rPr lang="ja-JP" altLang="en-US" sz="2400" dirty="0" smtClean="0"/>
              <a:t>   </a:t>
            </a:r>
            <a:r>
              <a:rPr lang="en-US" altLang="ja-JP" sz="2400" dirty="0" smtClean="0"/>
              <a:t> if (</a:t>
            </a:r>
            <a:r>
              <a:rPr lang="en-US" altLang="ja-JP" sz="2400" dirty="0" err="1" smtClean="0">
                <a:solidFill>
                  <a:schemeClr val="accent6"/>
                </a:solidFill>
              </a:rPr>
              <a:t>this</a:t>
            </a:r>
            <a:r>
              <a:rPr lang="en-US" altLang="ja-JP" sz="2400" dirty="0" err="1" smtClean="0"/>
              <a:t>.PropertyChanged</a:t>
            </a:r>
            <a:r>
              <a:rPr lang="en-US" altLang="ja-JP" sz="2400" dirty="0" smtClean="0"/>
              <a:t> != </a:t>
            </a:r>
            <a:r>
              <a:rPr lang="en-US" altLang="ja-JP" sz="2400" dirty="0" smtClean="0">
                <a:solidFill>
                  <a:schemeClr val="accent6"/>
                </a:solidFill>
              </a:rPr>
              <a:t>null</a:t>
            </a:r>
            <a:r>
              <a:rPr lang="en-US" altLang="ja-JP" sz="2400" dirty="0" smtClean="0"/>
              <a:t>)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{</a:t>
            </a:r>
          </a:p>
          <a:p>
            <a:pPr>
              <a:buNone/>
            </a:pPr>
            <a:r>
              <a:rPr lang="en-US" altLang="ja-JP" sz="2400" dirty="0" smtClean="0"/>
              <a:t>      </a:t>
            </a:r>
            <a:r>
              <a:rPr lang="en-US" altLang="ja-JP" sz="2400" dirty="0" err="1" smtClean="0">
                <a:solidFill>
                  <a:schemeClr val="accent6"/>
                </a:solidFill>
              </a:rPr>
              <a:t>this</a:t>
            </a:r>
            <a:r>
              <a:rPr lang="en-US" altLang="ja-JP" sz="2400" dirty="0" err="1" smtClean="0"/>
              <a:t>.PropertyChanged</a:t>
            </a:r>
            <a:r>
              <a:rPr lang="en-US" altLang="ja-JP" sz="2400" dirty="0" smtClean="0"/>
              <a:t>(</a:t>
            </a:r>
            <a:r>
              <a:rPr lang="en-US" altLang="ja-JP" sz="2400" dirty="0" smtClean="0">
                <a:solidFill>
                  <a:schemeClr val="accent6"/>
                </a:solidFill>
              </a:rPr>
              <a:t>this</a:t>
            </a:r>
            <a:r>
              <a:rPr lang="en-US" altLang="ja-JP" sz="2400" dirty="0" smtClean="0"/>
              <a:t>,</a:t>
            </a:r>
          </a:p>
          <a:p>
            <a:pPr>
              <a:buNone/>
            </a:pPr>
            <a:r>
              <a:rPr lang="en-US" altLang="ja-JP" sz="2400" dirty="0" smtClean="0"/>
              <a:t>		</a:t>
            </a:r>
            <a:r>
              <a:rPr lang="en-US" altLang="ja-JP" sz="2400" dirty="0" smtClean="0">
                <a:solidFill>
                  <a:schemeClr val="accent6"/>
                </a:solidFill>
              </a:rPr>
              <a:t>new</a:t>
            </a:r>
            <a:r>
              <a:rPr lang="en-US" altLang="ja-JP" sz="2400" dirty="0" smtClean="0"/>
              <a:t> </a:t>
            </a:r>
            <a:r>
              <a:rPr lang="en-US" altLang="ja-JP" sz="2400" dirty="0" err="1" smtClean="0">
                <a:solidFill>
                  <a:schemeClr val="accent1">
                    <a:lumMod val="50000"/>
                  </a:schemeClr>
                </a:solidFill>
              </a:rPr>
              <a:t>PropertyChangedEventArgs</a:t>
            </a:r>
            <a:r>
              <a:rPr lang="en-US" altLang="ja-JP" sz="2400" dirty="0" smtClean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en-US" altLang="ja-JP" sz="2400" dirty="0" err="1" smtClean="0">
                <a:solidFill>
                  <a:schemeClr val="accent1">
                    <a:lumMod val="50000"/>
                  </a:schemeClr>
                </a:solidFill>
              </a:rPr>
              <a:t>PropertyName</a:t>
            </a:r>
            <a:r>
              <a:rPr lang="en-US" altLang="ja-JP" sz="2400" dirty="0" smtClean="0"/>
              <a:t>));</a:t>
            </a:r>
          </a:p>
          <a:p>
            <a:pPr>
              <a:buNone/>
            </a:pPr>
            <a:r>
              <a:rPr lang="ja-JP" altLang="en-US" sz="2400" dirty="0" smtClean="0"/>
              <a:t>    </a:t>
            </a:r>
            <a:r>
              <a:rPr lang="en-US" altLang="ja-JP" sz="2400" dirty="0" smtClean="0"/>
              <a:t>}</a:t>
            </a:r>
          </a:p>
          <a:p>
            <a:pPr>
              <a:buNone/>
            </a:pPr>
            <a:r>
              <a:rPr lang="ja-JP" altLang="en-US" sz="2400" dirty="0" smtClean="0"/>
              <a:t>  </a:t>
            </a:r>
            <a:r>
              <a:rPr lang="en-US" altLang="ja-JP" sz="2400" dirty="0" smtClean="0"/>
              <a:t>}</a:t>
            </a:r>
            <a:endParaRPr lang="ja-JP" altLang="en-US" sz="2400" dirty="0" smtClean="0"/>
          </a:p>
          <a:p>
            <a:pPr>
              <a:buNone/>
            </a:pPr>
            <a:r>
              <a:rPr lang="en-US" altLang="ja-JP" sz="2400" dirty="0" smtClean="0"/>
              <a:t>}</a:t>
            </a:r>
          </a:p>
          <a:p>
            <a:pPr>
              <a:buNone/>
            </a:pPr>
            <a:endParaRPr kumimoji="1" lang="ja-JP" altLang="en-US" sz="2400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おさらい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第２回はコンバータと、ラジオボタンの制御についてでした。</a:t>
            </a:r>
            <a:endParaRPr kumimoji="1" lang="en-US" altLang="ja-JP" dirty="0" smtClean="0"/>
          </a:p>
          <a:p>
            <a:r>
              <a:rPr lang="ja-JP" altLang="en-US" dirty="0" smtClean="0"/>
              <a:t>コンバータは</a:t>
            </a:r>
            <a:r>
              <a:rPr lang="en-US" altLang="ja-JP" dirty="0" err="1" smtClean="0"/>
              <a:t>IValueConverter</a:t>
            </a:r>
            <a:r>
              <a:rPr lang="ja-JP" altLang="en-US" dirty="0" smtClean="0"/>
              <a:t>を使い、</a:t>
            </a:r>
            <a:r>
              <a:rPr lang="en-US" altLang="ja-JP" dirty="0" smtClean="0"/>
              <a:t>Convert</a:t>
            </a:r>
            <a:r>
              <a:rPr lang="ja-JP" altLang="en-US" dirty="0" smtClean="0"/>
              <a:t>と</a:t>
            </a:r>
            <a:r>
              <a:rPr lang="en-US" altLang="ja-JP" dirty="0" err="1" smtClean="0"/>
              <a:t>ConvertBack</a:t>
            </a:r>
            <a:r>
              <a:rPr lang="ja-JP" altLang="en-US" dirty="0" smtClean="0"/>
              <a:t>を用意するというところを解説しました。</a:t>
            </a:r>
            <a:endParaRPr lang="en-US" altLang="ja-JP" dirty="0" smtClean="0"/>
          </a:p>
          <a:p>
            <a:r>
              <a:rPr lang="ja-JP" altLang="en-US" dirty="0" smtClean="0"/>
              <a:t>第</a:t>
            </a:r>
            <a:r>
              <a:rPr lang="en-US" altLang="ja-JP" dirty="0" smtClean="0"/>
              <a:t>3</a:t>
            </a:r>
            <a:r>
              <a:rPr lang="ja-JP" altLang="en-US" dirty="0" smtClean="0"/>
              <a:t>回はコンボボックスを使い</a:t>
            </a:r>
            <a:r>
              <a:rPr lang="en-US" altLang="ja-JP" dirty="0" smtClean="0"/>
              <a:t>Ancestor</a:t>
            </a:r>
            <a:r>
              <a:rPr lang="ja-JP" altLang="en-US" dirty="0" smtClean="0"/>
              <a:t>を使い</a:t>
            </a:r>
            <a:r>
              <a:rPr lang="en-US" altLang="ja-JP" dirty="0" smtClean="0"/>
              <a:t>Visual Tree</a:t>
            </a:r>
            <a:r>
              <a:rPr lang="ja-JP" altLang="en-US" dirty="0" smtClean="0"/>
              <a:t>をちょっとだけ操作してみました。</a:t>
            </a:r>
            <a:endParaRPr lang="en-US" altLang="ja-JP" dirty="0" smtClean="0"/>
          </a:p>
          <a:p>
            <a:pPr>
              <a:buNone/>
            </a:pPr>
            <a:endParaRPr kumimoji="1" lang="ja-JP" altLang="en-US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今回のアジェンダ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sz="4400" dirty="0" err="1" smtClean="0"/>
              <a:t>ListView</a:t>
            </a:r>
            <a:endParaRPr lang="en-US" altLang="ja-JP" sz="4400" dirty="0" smtClean="0"/>
          </a:p>
          <a:p>
            <a:pPr lvl="1"/>
            <a:r>
              <a:rPr kumimoji="1" lang="ja-JP" altLang="en-US" sz="4000" dirty="0" smtClean="0"/>
              <a:t>一覧を表示しよう</a:t>
            </a:r>
            <a:endParaRPr kumimoji="1" lang="en-US" altLang="ja-JP" sz="4000" dirty="0" smtClean="0"/>
          </a:p>
          <a:p>
            <a:pPr lvl="1"/>
            <a:r>
              <a:rPr lang="ja-JP" altLang="en-US" sz="4000" dirty="0" smtClean="0"/>
              <a:t>ソートしよう</a:t>
            </a:r>
            <a:endParaRPr lang="en-US" altLang="ja-JP" sz="4000" dirty="0" smtClean="0"/>
          </a:p>
          <a:p>
            <a:pPr lvl="1"/>
            <a:r>
              <a:rPr kumimoji="1" lang="ja-JP" altLang="en-US" sz="4000" dirty="0" smtClean="0"/>
              <a:t>編集しよう</a:t>
            </a:r>
            <a:endParaRPr kumimoji="1" lang="en-US" altLang="ja-JP" sz="4000" dirty="0" smtClean="0"/>
          </a:p>
          <a:p>
            <a:pPr lvl="1"/>
            <a:r>
              <a:rPr lang="ja-JP" altLang="en-US" sz="4000" dirty="0" smtClean="0"/>
              <a:t>レコード追加しよう</a:t>
            </a:r>
            <a:endParaRPr kumimoji="1" lang="en-US" altLang="ja-JP" sz="4000" dirty="0" smtClean="0"/>
          </a:p>
          <a:p>
            <a:pPr lvl="1"/>
            <a:r>
              <a:rPr kumimoji="1" lang="ja-JP" altLang="en-US" sz="4000" dirty="0" smtClean="0"/>
              <a:t>データグリッドなくてもいいよね？</a:t>
            </a:r>
            <a:endParaRPr kumimoji="1" lang="en-US" altLang="ja-JP" sz="4000" dirty="0" smtClean="0"/>
          </a:p>
          <a:p>
            <a:pPr lvl="1"/>
            <a:endParaRPr kumimoji="1" lang="en-US" altLang="ja-JP" sz="4000" dirty="0" smtClean="0"/>
          </a:p>
          <a:p>
            <a:pPr lvl="1"/>
            <a:endParaRPr kumimoji="1" lang="en-US" altLang="ja-JP" sz="4000" dirty="0" smtClean="0"/>
          </a:p>
          <a:p>
            <a:endParaRPr lang="en-US" altLang="ja-JP" sz="4400" dirty="0" smtClean="0"/>
          </a:p>
          <a:p>
            <a:endParaRPr kumimoji="1" lang="en-US" altLang="ja-JP" sz="4400" dirty="0" smtClean="0"/>
          </a:p>
          <a:p>
            <a:endParaRPr kumimoji="1" lang="ja-JP" altLang="en-US" sz="4400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ListView</a:t>
            </a:r>
            <a:r>
              <a:rPr kumimoji="1" lang="ja-JP" altLang="en-US" dirty="0" smtClean="0"/>
              <a:t>とは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052513"/>
            <a:ext cx="5829312" cy="5073650"/>
          </a:xfrm>
        </p:spPr>
        <p:txBody>
          <a:bodyPr/>
          <a:lstStyle/>
          <a:p>
            <a:r>
              <a:rPr lang="ja-JP" altLang="en-US" dirty="0" smtClean="0"/>
              <a:t>一覧を表示する</a:t>
            </a:r>
            <a:endParaRPr lang="en-US" altLang="ja-JP" dirty="0" smtClean="0"/>
          </a:p>
          <a:p>
            <a:r>
              <a:rPr kumimoji="1" lang="ja-JP" altLang="en-US" dirty="0" smtClean="0"/>
              <a:t>アイコンモード、詳細モードなどがある</a:t>
            </a:r>
            <a:endParaRPr kumimoji="1" lang="en-US" altLang="ja-JP" dirty="0" smtClean="0"/>
          </a:p>
          <a:p>
            <a:r>
              <a:rPr lang="ja-JP" altLang="en-US" dirty="0" smtClean="0"/>
              <a:t>エクスプローラのあれ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でも</a:t>
            </a:r>
            <a:r>
              <a:rPr lang="en-US" altLang="ja-JP" dirty="0" smtClean="0"/>
              <a:t>WPF</a:t>
            </a:r>
            <a:r>
              <a:rPr lang="ja-JP" altLang="en-US" dirty="0" smtClean="0"/>
              <a:t>の</a:t>
            </a:r>
            <a:r>
              <a:rPr lang="en-US" altLang="ja-JP" dirty="0" err="1" smtClean="0"/>
              <a:t>Listview</a:t>
            </a:r>
            <a:r>
              <a:rPr lang="ja-JP" altLang="en-US" dirty="0" err="1" smtClean="0"/>
              <a:t>には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ラージアイコンなどはまだ</a:t>
            </a:r>
            <a:r>
              <a:rPr lang="en-US" altLang="ja-JP" dirty="0" smtClean="0"/>
              <a:t>?</a:t>
            </a:r>
            <a:br>
              <a:rPr lang="en-US" altLang="ja-JP" dirty="0" smtClean="0"/>
            </a:br>
            <a:r>
              <a:rPr lang="ja-JP" altLang="en-US" dirty="0" smtClean="0"/>
              <a:t>実装されていない。</a:t>
            </a:r>
            <a:endParaRPr lang="en-US" altLang="ja-JP" dirty="0" smtClean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500826" y="642918"/>
            <a:ext cx="18389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Windows Forms</a:t>
            </a:r>
            <a:endParaRPr kumimoji="1" lang="ja-JP" alt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15074" y="1071546"/>
            <a:ext cx="2247900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43702" y="2786058"/>
            <a:ext cx="18383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72264" y="4643446"/>
            <a:ext cx="1590672" cy="1373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下矢印 11"/>
          <p:cNvSpPr/>
          <p:nvPr/>
        </p:nvSpPr>
        <p:spPr>
          <a:xfrm rot="19317683">
            <a:off x="5338037" y="2918891"/>
            <a:ext cx="500066" cy="2890599"/>
          </a:xfrm>
          <a:prstGeom prst="down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31408" y="1142985"/>
            <a:ext cx="8355434" cy="4936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DEMO</a:t>
            </a:r>
            <a:r>
              <a:rPr kumimoji="1" lang="ja-JP" altLang="en-US" dirty="0" smtClean="0"/>
              <a:t>のデータたち（前回と同じ）</a:t>
            </a:r>
            <a:endParaRPr kumimoji="1" lang="ja-JP" altLang="en-US" dirty="0"/>
          </a:p>
        </p:txBody>
      </p:sp>
      <p:cxnSp>
        <p:nvCxnSpPr>
          <p:cNvPr id="9" name="直線矢印コネクタ 8"/>
          <p:cNvCxnSpPr/>
          <p:nvPr/>
        </p:nvCxnSpPr>
        <p:spPr>
          <a:xfrm rot="5400000">
            <a:off x="4964909" y="3679033"/>
            <a:ext cx="1571636" cy="135732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4929190" y="5143512"/>
            <a:ext cx="7489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/>
              <a:t>Int</a:t>
            </a:r>
            <a:endParaRPr kumimoji="1" lang="en-US" altLang="ja-JP" dirty="0" smtClean="0"/>
          </a:p>
          <a:p>
            <a:r>
              <a:rPr lang="en-US" altLang="ja-JP" dirty="0" smtClean="0"/>
              <a:t>string</a:t>
            </a:r>
            <a:endParaRPr kumimoji="1" lang="ja-JP" altLang="en-US" dirty="0"/>
          </a:p>
        </p:txBody>
      </p:sp>
      <p:cxnSp>
        <p:nvCxnSpPr>
          <p:cNvPr id="11" name="直線矢印コネクタ 10"/>
          <p:cNvCxnSpPr/>
          <p:nvPr/>
        </p:nvCxnSpPr>
        <p:spPr>
          <a:xfrm rot="10800000" flipV="1">
            <a:off x="2000232" y="3643314"/>
            <a:ext cx="1785950" cy="150019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/>
          <p:nvPr/>
        </p:nvCxnSpPr>
        <p:spPr>
          <a:xfrm rot="10800000" flipV="1">
            <a:off x="2000232" y="3795714"/>
            <a:ext cx="1938350" cy="134779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/>
          <p:nvPr/>
        </p:nvCxnSpPr>
        <p:spPr>
          <a:xfrm rot="10800000" flipV="1">
            <a:off x="2000232" y="3948114"/>
            <a:ext cx="2090750" cy="119539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6643702" y="3143248"/>
            <a:ext cx="1556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ISO5218</a:t>
            </a:r>
            <a:r>
              <a:rPr lang="ja-JP" altLang="en-US" dirty="0" smtClean="0"/>
              <a:t>準拠</a:t>
            </a:r>
            <a:endParaRPr kumimoji="1" lang="ja-JP" altLang="en-US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DEMO2</a:t>
            </a:r>
            <a:r>
              <a:rPr lang="ja-JP" altLang="en-US" dirty="0" smtClean="0"/>
              <a:t>のデータたち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ja-JP" sz="2000" b="1" dirty="0" smtClean="0"/>
              <a:t> public class Document : </a:t>
            </a:r>
            <a:r>
              <a:rPr lang="en-US" altLang="ja-JP" sz="2000" b="1" dirty="0" err="1" smtClean="0"/>
              <a:t>NotifyPropertyChangedBase</a:t>
            </a:r>
            <a:r>
              <a:rPr lang="en-US" altLang="ja-JP" sz="2000" b="1" dirty="0" smtClean="0"/>
              <a:t> {</a:t>
            </a:r>
          </a:p>
          <a:p>
            <a:pPr>
              <a:buNone/>
            </a:pPr>
            <a:r>
              <a:rPr lang="en-US" altLang="ja-JP" sz="2000" b="1" dirty="0" smtClean="0"/>
              <a:t>        public Row[] rows {</a:t>
            </a:r>
          </a:p>
          <a:p>
            <a:pPr>
              <a:buNone/>
            </a:pPr>
            <a:r>
              <a:rPr lang="en-US" altLang="ja-JP" sz="2000" b="1" dirty="0" smtClean="0"/>
              <a:t>            get { return _rows; }</a:t>
            </a:r>
          </a:p>
          <a:p>
            <a:pPr>
              <a:buNone/>
            </a:pPr>
            <a:r>
              <a:rPr lang="en-US" altLang="ja-JP" sz="2000" b="1" dirty="0" smtClean="0"/>
              <a:t>            set { _rows = value; }</a:t>
            </a:r>
          </a:p>
          <a:p>
            <a:pPr>
              <a:buNone/>
            </a:pPr>
            <a:r>
              <a:rPr lang="ja-JP" altLang="en-US" sz="2000" b="1" dirty="0" smtClean="0"/>
              <a:t>        </a:t>
            </a:r>
            <a:r>
              <a:rPr lang="en-US" altLang="ja-JP" sz="2000" b="1" dirty="0" smtClean="0"/>
              <a:t>}</a:t>
            </a:r>
          </a:p>
          <a:p>
            <a:pPr>
              <a:buNone/>
            </a:pPr>
            <a:endParaRPr lang="ja-JP" altLang="en-US" sz="2000" b="1" dirty="0" smtClean="0"/>
          </a:p>
          <a:p>
            <a:pPr>
              <a:buNone/>
            </a:pPr>
            <a:r>
              <a:rPr lang="en-US" altLang="ja-JP" sz="2000" b="1" dirty="0" smtClean="0"/>
              <a:t>        private Row[] _rows = new Row[]</a:t>
            </a:r>
          </a:p>
          <a:p>
            <a:pPr>
              <a:buNone/>
            </a:pPr>
            <a:r>
              <a:rPr lang="ja-JP" altLang="en-US" sz="2000" b="1" dirty="0" smtClean="0"/>
              <a:t>        </a:t>
            </a:r>
            <a:r>
              <a:rPr lang="en-US" altLang="ja-JP" sz="2000" b="1" dirty="0" smtClean="0"/>
              <a:t>{</a:t>
            </a:r>
          </a:p>
          <a:p>
            <a:pPr>
              <a:buNone/>
            </a:pPr>
            <a:r>
              <a:rPr lang="en-US" altLang="ja-JP" sz="2000" b="1" dirty="0" smtClean="0"/>
              <a:t>               new Row(){</a:t>
            </a:r>
            <a:r>
              <a:rPr lang="ja-JP" altLang="en-US" sz="2000" b="1" dirty="0" smtClean="0"/>
              <a:t>名前</a:t>
            </a:r>
            <a:r>
              <a:rPr lang="en-US" altLang="ja-JP" sz="2000" b="1" dirty="0" smtClean="0"/>
              <a:t>="</a:t>
            </a:r>
            <a:r>
              <a:rPr lang="ja-JP" altLang="en-US" sz="2000" b="1" dirty="0" smtClean="0"/>
              <a:t>なか</a:t>
            </a:r>
            <a:r>
              <a:rPr lang="en-US" altLang="ja-JP" sz="2000" b="1" dirty="0" smtClean="0"/>
              <a:t>",</a:t>
            </a:r>
            <a:r>
              <a:rPr lang="ja-JP" altLang="en-US" sz="2000" b="1" dirty="0" smtClean="0"/>
              <a:t>年齢 </a:t>
            </a:r>
            <a:r>
              <a:rPr lang="en-US" altLang="ja-JP" sz="2000" b="1" dirty="0" smtClean="0"/>
              <a:t>= 32, </a:t>
            </a:r>
            <a:r>
              <a:rPr lang="ja-JP" altLang="en-US" sz="2000" b="1" dirty="0" smtClean="0"/>
              <a:t>性別</a:t>
            </a:r>
            <a:r>
              <a:rPr lang="en-US" altLang="ja-JP" sz="2000" b="1" dirty="0" smtClean="0"/>
              <a:t>=</a:t>
            </a:r>
            <a:r>
              <a:rPr lang="ja-JP" altLang="en-US" sz="2000" b="1" dirty="0" smtClean="0"/>
              <a:t>性別</a:t>
            </a:r>
            <a:r>
              <a:rPr lang="en-US" altLang="ja-JP" sz="2000" b="1" dirty="0" err="1" smtClean="0"/>
              <a:t>Enum</a:t>
            </a:r>
            <a:r>
              <a:rPr lang="en-US" altLang="ja-JP" sz="2000" b="1" dirty="0" smtClean="0"/>
              <a:t>.</a:t>
            </a:r>
            <a:r>
              <a:rPr lang="ja-JP" altLang="en-US" sz="2000" b="1" dirty="0" smtClean="0"/>
              <a:t>男</a:t>
            </a:r>
            <a:r>
              <a:rPr lang="en-US" altLang="ja-JP" sz="2000" b="1" dirty="0" smtClean="0"/>
              <a:t>},</a:t>
            </a:r>
          </a:p>
          <a:p>
            <a:pPr>
              <a:buNone/>
            </a:pPr>
            <a:r>
              <a:rPr lang="en-US" altLang="ja-JP" sz="2000" b="1" dirty="0" smtClean="0"/>
              <a:t>               new Row(){</a:t>
            </a:r>
            <a:r>
              <a:rPr lang="ja-JP" altLang="en-US" sz="2000" b="1" dirty="0" smtClean="0"/>
              <a:t>名前</a:t>
            </a:r>
            <a:r>
              <a:rPr lang="en-US" altLang="ja-JP" sz="2000" b="1" dirty="0" smtClean="0"/>
              <a:t>="</a:t>
            </a:r>
            <a:r>
              <a:rPr lang="ja-JP" altLang="en-US" sz="2000" b="1" dirty="0" smtClean="0"/>
              <a:t>えムナウ</a:t>
            </a:r>
            <a:r>
              <a:rPr lang="en-US" altLang="ja-JP" sz="2000" b="1" dirty="0" smtClean="0"/>
              <a:t>",</a:t>
            </a:r>
            <a:r>
              <a:rPr lang="ja-JP" altLang="en-US" sz="2000" b="1" dirty="0" smtClean="0"/>
              <a:t>年齢 </a:t>
            </a:r>
            <a:r>
              <a:rPr lang="en-US" altLang="ja-JP" sz="2000" b="1" dirty="0" smtClean="0"/>
              <a:t>= 21, </a:t>
            </a:r>
            <a:r>
              <a:rPr lang="ja-JP" altLang="en-US" sz="2000" b="1" dirty="0" smtClean="0"/>
              <a:t>性別</a:t>
            </a:r>
            <a:r>
              <a:rPr lang="en-US" altLang="ja-JP" sz="2000" b="1" dirty="0" smtClean="0"/>
              <a:t>=</a:t>
            </a:r>
            <a:r>
              <a:rPr lang="ja-JP" altLang="en-US" sz="2000" b="1" dirty="0" smtClean="0"/>
              <a:t>性別</a:t>
            </a:r>
            <a:r>
              <a:rPr lang="en-US" altLang="ja-JP" sz="2000" b="1" dirty="0" err="1" smtClean="0"/>
              <a:t>Enum</a:t>
            </a:r>
            <a:r>
              <a:rPr lang="en-US" altLang="ja-JP" sz="2000" b="1" dirty="0" smtClean="0"/>
              <a:t>.</a:t>
            </a:r>
            <a:r>
              <a:rPr lang="ja-JP" altLang="en-US" sz="2000" b="1" dirty="0" smtClean="0"/>
              <a:t>男</a:t>
            </a:r>
            <a:r>
              <a:rPr lang="en-US" altLang="ja-JP" sz="2000" b="1" dirty="0" smtClean="0"/>
              <a:t>},</a:t>
            </a:r>
          </a:p>
          <a:p>
            <a:pPr>
              <a:buNone/>
            </a:pPr>
            <a:r>
              <a:rPr lang="en-US" altLang="ja-JP" sz="2000" b="1" dirty="0" smtClean="0"/>
              <a:t>               new Row(){</a:t>
            </a:r>
            <a:r>
              <a:rPr lang="ja-JP" altLang="en-US" sz="2000" b="1" dirty="0" smtClean="0"/>
              <a:t>名前</a:t>
            </a:r>
            <a:r>
              <a:rPr lang="en-US" altLang="ja-JP" sz="2000" b="1" dirty="0" smtClean="0"/>
              <a:t>="R</a:t>
            </a:r>
            <a:r>
              <a:rPr lang="ja-JP" altLang="en-US" sz="2000" b="1" dirty="0" smtClean="0"/>
              <a:t>田中</a:t>
            </a:r>
            <a:r>
              <a:rPr lang="en-US" altLang="ja-JP" sz="2000" b="1" dirty="0" smtClean="0"/>
              <a:t>",</a:t>
            </a:r>
            <a:r>
              <a:rPr lang="ja-JP" altLang="en-US" sz="2000" b="1" dirty="0" smtClean="0"/>
              <a:t>年齢 </a:t>
            </a:r>
            <a:r>
              <a:rPr lang="en-US" altLang="ja-JP" sz="2000" b="1" dirty="0" smtClean="0"/>
              <a:t>= 18, </a:t>
            </a:r>
            <a:r>
              <a:rPr lang="ja-JP" altLang="en-US" sz="2000" b="1" dirty="0" smtClean="0"/>
              <a:t>性別</a:t>
            </a:r>
            <a:r>
              <a:rPr lang="en-US" altLang="ja-JP" sz="2000" b="1" dirty="0" smtClean="0"/>
              <a:t>=</a:t>
            </a:r>
            <a:r>
              <a:rPr lang="ja-JP" altLang="en-US" sz="2000" b="1" dirty="0" smtClean="0"/>
              <a:t>性別</a:t>
            </a:r>
            <a:r>
              <a:rPr lang="en-US" altLang="ja-JP" sz="2000" b="1" dirty="0" err="1" smtClean="0"/>
              <a:t>Enum</a:t>
            </a:r>
            <a:r>
              <a:rPr lang="en-US" altLang="ja-JP" sz="2000" b="1" dirty="0" smtClean="0"/>
              <a:t>.</a:t>
            </a:r>
            <a:r>
              <a:rPr lang="ja-JP" altLang="en-US" sz="2000" b="1" dirty="0" smtClean="0"/>
              <a:t>シラネ</a:t>
            </a:r>
            <a:r>
              <a:rPr lang="en-US" altLang="ja-JP" sz="2000" b="1" dirty="0" smtClean="0"/>
              <a:t>}</a:t>
            </a:r>
          </a:p>
          <a:p>
            <a:pPr>
              <a:buNone/>
            </a:pPr>
            <a:r>
              <a:rPr lang="ja-JP" altLang="en-US" sz="2000" b="1" dirty="0" smtClean="0"/>
              <a:t>        </a:t>
            </a:r>
            <a:r>
              <a:rPr lang="en-US" altLang="ja-JP" sz="2000" b="1" dirty="0" smtClean="0"/>
              <a:t>};</a:t>
            </a:r>
          </a:p>
          <a:p>
            <a:pPr>
              <a:buNone/>
            </a:pPr>
            <a:r>
              <a:rPr lang="ja-JP" altLang="en-US" sz="2000" b="1" dirty="0" smtClean="0"/>
              <a:t>    </a:t>
            </a:r>
            <a:r>
              <a:rPr lang="en-US" altLang="ja-JP" sz="2000" b="1" dirty="0" smtClean="0"/>
              <a:t>}</a:t>
            </a:r>
            <a:endParaRPr kumimoji="1" lang="ja-JP" altLang="en-US" sz="8000" b="1" dirty="0"/>
          </a:p>
        </p:txBody>
      </p:sp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スライドマスタT16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7345</TotalTime>
  <Words>573</Words>
  <Application>Microsoft Office PowerPoint</Application>
  <PresentationFormat>画面に合わせる (4:3)</PresentationFormat>
  <Paragraphs>98</Paragraphs>
  <Slides>18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18</vt:i4>
      </vt:variant>
    </vt:vector>
  </HeadingPairs>
  <TitlesOfParts>
    <vt:vector size="19" baseType="lpstr">
      <vt:lpstr>スライドマスタT16</vt:lpstr>
      <vt:lpstr>スライド 1</vt:lpstr>
      <vt:lpstr>WPFとは</vt:lpstr>
      <vt:lpstr>おさらい</vt:lpstr>
      <vt:lpstr>NotifyPropertyChangedBase</vt:lpstr>
      <vt:lpstr>おさらい</vt:lpstr>
      <vt:lpstr>今回のアジェンダ</vt:lpstr>
      <vt:lpstr>ListViewとは</vt:lpstr>
      <vt:lpstr>DEMOのデータたち（前回と同じ）</vt:lpstr>
      <vt:lpstr>DEMO2のデータたち</vt:lpstr>
      <vt:lpstr>スライド 10</vt:lpstr>
      <vt:lpstr>ListView</vt:lpstr>
      <vt:lpstr>ソートくらいつけましょ</vt:lpstr>
      <vt:lpstr>スライド 13</vt:lpstr>
      <vt:lpstr>スライド 14</vt:lpstr>
      <vt:lpstr>ObservableCollection&lt;T&gt;</vt:lpstr>
      <vt:lpstr>ObservableCollection&lt;T&gt;</vt:lpstr>
      <vt:lpstr>スライド 17</vt:lpstr>
      <vt:lpstr>スライド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localnaka</dc:creator>
  <cp:lastModifiedBy>T.Fukatsu</cp:lastModifiedBy>
  <cp:revision>148</cp:revision>
  <dcterms:created xsi:type="dcterms:W3CDTF">2008-01-18T14:37:39Z</dcterms:created>
  <dcterms:modified xsi:type="dcterms:W3CDTF">2008-09-12T13:15:12Z</dcterms:modified>
  <cp:contentStatus>最終版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