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sldIdLst>
    <p:sldId id="266" r:id="rId2"/>
    <p:sldId id="265" r:id="rId3"/>
    <p:sldId id="267" r:id="rId4"/>
    <p:sldId id="268" r:id="rId5"/>
    <p:sldId id="269" r:id="rId6"/>
    <p:sldId id="270" r:id="rId7"/>
    <p:sldId id="271" r:id="rId8"/>
    <p:sldId id="296" r:id="rId9"/>
    <p:sldId id="272" r:id="rId10"/>
    <p:sldId id="273" r:id="rId11"/>
    <p:sldId id="283" r:id="rId12"/>
    <p:sldId id="274" r:id="rId13"/>
    <p:sldId id="275" r:id="rId14"/>
    <p:sldId id="276" r:id="rId15"/>
    <p:sldId id="282" r:id="rId16"/>
    <p:sldId id="278" r:id="rId17"/>
    <p:sldId id="277" r:id="rId18"/>
    <p:sldId id="279" r:id="rId19"/>
    <p:sldId id="280" r:id="rId20"/>
    <p:sldId id="281" r:id="rId21"/>
    <p:sldId id="285" r:id="rId22"/>
    <p:sldId id="286" r:id="rId23"/>
    <p:sldId id="287" r:id="rId24"/>
    <p:sldId id="288" r:id="rId25"/>
    <p:sldId id="289" r:id="rId26"/>
    <p:sldId id="290" r:id="rId27"/>
    <p:sldId id="291" r:id="rId28"/>
    <p:sldId id="293" r:id="rId29"/>
    <p:sldId id="294" r:id="rId30"/>
    <p:sldId id="295" r:id="rId31"/>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toshi" initials="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FFFFFF"/>
    <a:srgbClr val="0000FF"/>
    <a:srgbClr val="00602B"/>
    <a:srgbClr val="003300"/>
    <a:srgbClr val="000066"/>
    <a:srgbClr val="00B7C0"/>
    <a:srgbClr val="F43E0C"/>
    <a:srgbClr val="DEDEDE"/>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1" autoAdjust="0"/>
    <p:restoredTop sz="80897" autoAdjust="0"/>
  </p:normalViewPr>
  <p:slideViewPr>
    <p:cSldViewPr>
      <p:cViewPr>
        <p:scale>
          <a:sx n="75" d="100"/>
          <a:sy n="75" d="100"/>
        </p:scale>
        <p:origin x="-1830" y="-8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2008/9/12</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ﾊｲｼｮｸ</a:t>
            </a:r>
            <a:r>
              <a:rPr kumimoji="1" lang="en-US" altLang="ja-JP" dirty="0" smtClean="0"/>
              <a:t>&amp;</a:t>
            </a:r>
            <a:r>
              <a:rPr kumimoji="1" lang="ja-JP" altLang="en-US" dirty="0" smtClean="0"/>
              <a:t>ﾃﾞｻﾞｲﾝｾﾝｽﾅｶｯﾀ</a:t>
            </a:r>
            <a:r>
              <a:rPr kumimoji="1" lang="en-US" altLang="ja-JP" dirty="0" smtClean="0"/>
              <a:t>…</a:t>
            </a:r>
            <a:r>
              <a:rPr kumimoji="1" lang="en-US" altLang="ja-JP" dirty="0" err="1" smtClean="0"/>
              <a:t>orz</a:t>
            </a:r>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小さくてすいません（汗）</a:t>
            </a:r>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プログラムの変数のようなもの</a:t>
            </a:r>
            <a:endParaRPr kumimoji="1" lang="en-US" altLang="ja-JP" dirty="0" smtClean="0"/>
          </a:p>
          <a:p>
            <a:r>
              <a:rPr kumimoji="1" lang="en-US" altLang="ja-JP" dirty="0" smtClean="0"/>
              <a:t>GDI</a:t>
            </a:r>
            <a:r>
              <a:rPr kumimoji="1" lang="ja-JP" altLang="en-US" dirty="0" smtClean="0"/>
              <a:t>の</a:t>
            </a:r>
            <a:r>
              <a:rPr kumimoji="1" lang="en-US" altLang="ja-JP" dirty="0" err="1" smtClean="0"/>
              <a:t>DeviceContext</a:t>
            </a:r>
            <a:r>
              <a:rPr kumimoji="1" lang="ja-JP" altLang="en-US" dirty="0" err="1" smtClean="0"/>
              <a:t>のような</a:t>
            </a:r>
            <a:r>
              <a:rPr kumimoji="1" lang="ja-JP" altLang="en-US" dirty="0" smtClean="0"/>
              <a:t>もの</a:t>
            </a:r>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画像は重要なところなのですが</a:t>
            </a:r>
            <a:r>
              <a:rPr kumimoji="1" lang="en-US" altLang="ja-JP" dirty="0" smtClean="0"/>
              <a:t>…</a:t>
            </a:r>
          </a:p>
          <a:p>
            <a:r>
              <a:rPr kumimoji="1" lang="ja-JP" altLang="en-US" dirty="0" smtClean="0"/>
              <a:t>時間的にもスライド的にも</a:t>
            </a:r>
            <a:r>
              <a:rPr kumimoji="1" lang="en-US" altLang="ja-JP" dirty="0" smtClean="0"/>
              <a:t>…</a:t>
            </a:r>
            <a:r>
              <a:rPr kumimoji="1" lang="ja-JP" altLang="en-US" dirty="0" smtClean="0"/>
              <a:t>余裕がないです</a:t>
            </a:r>
            <a:r>
              <a:rPr kumimoji="1" lang="en-US" altLang="ja-JP" dirty="0" smtClean="0"/>
              <a:t>…</a:t>
            </a:r>
            <a:r>
              <a:rPr kumimoji="1" lang="en-US" altLang="ja-JP" dirty="0" err="1" smtClean="0"/>
              <a:t>orz</a:t>
            </a:r>
            <a:endParaRPr kumimoji="1" lang="en-US" altLang="ja-JP" dirty="0" smtClean="0"/>
          </a:p>
          <a:p>
            <a:r>
              <a:rPr kumimoji="1" lang="ja-JP" altLang="en-US" dirty="0" smtClean="0"/>
              <a:t>省略で</a:t>
            </a:r>
            <a:r>
              <a:rPr kumimoji="1" lang="en-US" altLang="ja-JP" dirty="0" smtClean="0"/>
              <a:t>…</a:t>
            </a:r>
            <a:r>
              <a:rPr kumimoji="1" lang="ja-JP" altLang="en-US" dirty="0" smtClean="0"/>
              <a:t>（汗）</a:t>
            </a:r>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26</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はみ出てしまいました（汗）</a:t>
            </a:r>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27</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28</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47500" lnSpcReduction="20000"/>
          </a:bodyPr>
          <a:lstStyle/>
          <a:p>
            <a:r>
              <a:rPr kumimoji="1" lang="en-US" altLang="ja-JP" sz="1200" kern="1200" dirty="0" smtClean="0">
                <a:solidFill>
                  <a:schemeClr val="tx1"/>
                </a:solidFill>
                <a:latin typeface="+mn-lt"/>
                <a:ea typeface="+mn-ea"/>
                <a:cs typeface="+mn-cs"/>
              </a:rPr>
              <a:t>%</a:t>
            </a:r>
            <a:r>
              <a:rPr kumimoji="1" lang="ja-JP" altLang="en-US" sz="1200" b="0" kern="1200" dirty="0" smtClean="0">
                <a:solidFill>
                  <a:schemeClr val="tx1"/>
                </a:solidFill>
                <a:latin typeface="+mn-lt"/>
                <a:ea typeface="+mn-ea"/>
                <a:cs typeface="+mn-cs"/>
              </a:rPr>
              <a:t>小さく書いた部分</a:t>
            </a:r>
            <a:r>
              <a:rPr kumimoji="1" lang="en-US" altLang="ja-JP" sz="1200" b="0" kern="1200" dirty="0" smtClean="0">
                <a:solidFill>
                  <a:schemeClr val="tx1"/>
                </a:solidFill>
                <a:latin typeface="+mn-lt"/>
                <a:ea typeface="+mn-ea"/>
                <a:cs typeface="+mn-cs"/>
              </a:rPr>
              <a:t>(</a:t>
            </a:r>
            <a:r>
              <a:rPr lang="ja-JP" altLang="en-US" b="0" dirty="0" smtClean="0">
                <a:solidFill>
                  <a:schemeClr val="tx1"/>
                </a:solidFill>
              </a:rPr>
              <a:t>「ＭＳ Ｐゴシック」を使用している</a:t>
            </a:r>
            <a:r>
              <a:rPr lang="en-US" altLang="ja-JP" b="0" dirty="0" smtClean="0">
                <a:solidFill>
                  <a:schemeClr val="tx1"/>
                </a:solidFill>
              </a:rPr>
              <a:t>PDF</a:t>
            </a:r>
            <a:r>
              <a:rPr lang="ja-JP" altLang="en-US" b="0" dirty="0" smtClean="0">
                <a:solidFill>
                  <a:schemeClr val="tx1"/>
                </a:solidFill>
              </a:rPr>
              <a:t>から</a:t>
            </a:r>
            <a:r>
              <a:rPr kumimoji="1" lang="ja-JP" altLang="en-US" sz="1200" b="0" kern="1200" dirty="0" smtClean="0">
                <a:solidFill>
                  <a:schemeClr val="tx1"/>
                </a:solidFill>
                <a:latin typeface="+mn-lt"/>
                <a:ea typeface="+mn-ea"/>
                <a:cs typeface="+mn-cs"/>
              </a:rPr>
              <a:t>抜粋</a:t>
            </a:r>
            <a:r>
              <a:rPr kumimoji="1" lang="en-US" altLang="ja-JP" sz="1200" b="0" kern="1200" dirty="0" smtClean="0">
                <a:solidFill>
                  <a:schemeClr val="tx1"/>
                </a:solidFill>
                <a:latin typeface="+mn-lt"/>
                <a:ea typeface="+mn-ea"/>
                <a:cs typeface="+mn-cs"/>
              </a:rPr>
              <a:t>)</a:t>
            </a:r>
          </a:p>
          <a:p>
            <a:r>
              <a:rPr kumimoji="1" lang="en-US" altLang="ja-JP" sz="1200" kern="1200" dirty="0" smtClean="0">
                <a:solidFill>
                  <a:schemeClr val="tx1"/>
                </a:solidFill>
                <a:latin typeface="+mn-lt"/>
                <a:ea typeface="+mn-ea"/>
                <a:cs typeface="+mn-cs"/>
              </a:rPr>
              <a:t>7 0 </a:t>
            </a:r>
            <a:r>
              <a:rPr kumimoji="1" lang="en-US" altLang="ja-JP" sz="1200" kern="1200" dirty="0" err="1" smtClean="0">
                <a:solidFill>
                  <a:schemeClr val="tx1"/>
                </a:solidFill>
                <a:latin typeface="+mn-lt"/>
                <a:ea typeface="+mn-ea"/>
                <a:cs typeface="+mn-cs"/>
              </a:rPr>
              <a:t>obj</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&lt;&lt;</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/Type /Font</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/Subtype /Type0</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a:t>
            </a:r>
            <a:r>
              <a:rPr kumimoji="1" lang="en-US" altLang="ja-JP" sz="1200" kern="1200" dirty="0" err="1" smtClean="0">
                <a:solidFill>
                  <a:schemeClr val="tx1"/>
                </a:solidFill>
                <a:latin typeface="+mn-lt"/>
                <a:ea typeface="+mn-ea"/>
                <a:cs typeface="+mn-cs"/>
              </a:rPr>
              <a:t>BaseFont</a:t>
            </a:r>
            <a:r>
              <a:rPr kumimoji="1" lang="en-US" altLang="ja-JP" sz="1200" kern="1200" dirty="0" smtClean="0">
                <a:solidFill>
                  <a:schemeClr val="tx1"/>
                </a:solidFill>
                <a:latin typeface="+mn-lt"/>
                <a:ea typeface="+mn-ea"/>
                <a:cs typeface="+mn-cs"/>
              </a:rPr>
              <a:t> /</a:t>
            </a:r>
            <a:r>
              <a:rPr kumimoji="1" lang="en-US" altLang="ja-JP" sz="1200" kern="1200" dirty="0" err="1" smtClean="0">
                <a:solidFill>
                  <a:schemeClr val="tx1"/>
                </a:solidFill>
                <a:latin typeface="+mn-lt"/>
                <a:ea typeface="+mn-ea"/>
                <a:cs typeface="+mn-cs"/>
              </a:rPr>
              <a:t>MSPGothic</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/Encoding /90msp-RKSJ-H</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a:t>
            </a:r>
            <a:r>
              <a:rPr kumimoji="1" lang="en-US" altLang="ja-JP" sz="1200" kern="1200" dirty="0" err="1" smtClean="0">
                <a:solidFill>
                  <a:schemeClr val="tx1"/>
                </a:solidFill>
                <a:latin typeface="+mn-lt"/>
                <a:ea typeface="+mn-ea"/>
                <a:cs typeface="+mn-cs"/>
              </a:rPr>
              <a:t>DescendantFonts</a:t>
            </a:r>
            <a:r>
              <a:rPr kumimoji="1" lang="en-US" altLang="ja-JP" sz="1200" kern="1200" dirty="0" smtClean="0">
                <a:solidFill>
                  <a:schemeClr val="tx1"/>
                </a:solidFill>
                <a:latin typeface="+mn-lt"/>
                <a:ea typeface="+mn-ea"/>
                <a:cs typeface="+mn-cs"/>
              </a:rPr>
              <a:t> [8 0 R]</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&gt;&gt;</a:t>
            </a:r>
            <a:endParaRPr kumimoji="1" lang="ja-JP" altLang="en-US" sz="1200" kern="1200" dirty="0" smtClean="0">
              <a:solidFill>
                <a:schemeClr val="tx1"/>
              </a:solidFill>
              <a:latin typeface="+mn-lt"/>
              <a:ea typeface="+mn-ea"/>
              <a:cs typeface="+mn-cs"/>
            </a:endParaRPr>
          </a:p>
          <a:p>
            <a:r>
              <a:rPr kumimoji="1" lang="en-US" altLang="ja-JP" sz="1200" kern="1200" dirty="0" err="1" smtClean="0">
                <a:solidFill>
                  <a:schemeClr val="tx1"/>
                </a:solidFill>
                <a:latin typeface="+mn-lt"/>
                <a:ea typeface="+mn-ea"/>
                <a:cs typeface="+mn-cs"/>
              </a:rPr>
              <a:t>endobj</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8 0 </a:t>
            </a:r>
            <a:r>
              <a:rPr kumimoji="1" lang="en-US" altLang="ja-JP" sz="1200" kern="1200" dirty="0" err="1" smtClean="0">
                <a:solidFill>
                  <a:schemeClr val="tx1"/>
                </a:solidFill>
                <a:latin typeface="+mn-lt"/>
                <a:ea typeface="+mn-ea"/>
                <a:cs typeface="+mn-cs"/>
              </a:rPr>
              <a:t>obj</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&lt;&lt;</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/Type /Font</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/Subtype /CIDFontType2</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a:t>
            </a:r>
            <a:r>
              <a:rPr kumimoji="1" lang="en-US" altLang="ja-JP" sz="1200" kern="1200" dirty="0" err="1" smtClean="0">
                <a:solidFill>
                  <a:schemeClr val="tx1"/>
                </a:solidFill>
                <a:latin typeface="+mn-lt"/>
                <a:ea typeface="+mn-ea"/>
                <a:cs typeface="+mn-cs"/>
              </a:rPr>
              <a:t>BaseFont</a:t>
            </a:r>
            <a:r>
              <a:rPr kumimoji="1" lang="en-US" altLang="ja-JP" sz="1200" kern="1200" dirty="0" smtClean="0">
                <a:solidFill>
                  <a:schemeClr val="tx1"/>
                </a:solidFill>
                <a:latin typeface="+mn-lt"/>
                <a:ea typeface="+mn-ea"/>
                <a:cs typeface="+mn-cs"/>
              </a:rPr>
              <a:t> /</a:t>
            </a:r>
            <a:r>
              <a:rPr kumimoji="1" lang="en-US" altLang="ja-JP" sz="1200" kern="1200" dirty="0" err="1" smtClean="0">
                <a:solidFill>
                  <a:schemeClr val="tx1"/>
                </a:solidFill>
                <a:latin typeface="+mn-lt"/>
                <a:ea typeface="+mn-ea"/>
                <a:cs typeface="+mn-cs"/>
              </a:rPr>
              <a:t>MSPGothic</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a:t>
            </a:r>
            <a:r>
              <a:rPr kumimoji="1" lang="en-US" altLang="ja-JP" sz="1200" kern="1200" dirty="0" err="1" smtClean="0">
                <a:solidFill>
                  <a:schemeClr val="tx1"/>
                </a:solidFill>
                <a:latin typeface="+mn-lt"/>
                <a:ea typeface="+mn-ea"/>
                <a:cs typeface="+mn-cs"/>
              </a:rPr>
              <a:t>FontDescriptor</a:t>
            </a:r>
            <a:r>
              <a:rPr kumimoji="1" lang="en-US" altLang="ja-JP" sz="1200" kern="1200" dirty="0" smtClean="0">
                <a:solidFill>
                  <a:schemeClr val="tx1"/>
                </a:solidFill>
                <a:latin typeface="+mn-lt"/>
                <a:ea typeface="+mn-ea"/>
                <a:cs typeface="+mn-cs"/>
              </a:rPr>
              <a:t> 9 0 R</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a:t>
            </a:r>
            <a:r>
              <a:rPr kumimoji="1" lang="en-US" altLang="ja-JP" sz="1200" kern="1200" dirty="0" err="1" smtClean="0">
                <a:solidFill>
                  <a:schemeClr val="tx1"/>
                </a:solidFill>
                <a:latin typeface="+mn-lt"/>
                <a:ea typeface="+mn-ea"/>
                <a:cs typeface="+mn-cs"/>
              </a:rPr>
              <a:t>CIDSystemInfo</a:t>
            </a:r>
            <a:r>
              <a:rPr kumimoji="1" lang="en-US" altLang="ja-JP" sz="1200" kern="1200" dirty="0" smtClean="0">
                <a:solidFill>
                  <a:schemeClr val="tx1"/>
                </a:solidFill>
                <a:latin typeface="+mn-lt"/>
                <a:ea typeface="+mn-ea"/>
                <a:cs typeface="+mn-cs"/>
              </a:rPr>
              <a:t> &lt;&lt; /Registry (Adobe) /Ordering (Japan1) /Supplement 2 &gt;&gt;</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/W 10 0 R</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/DW 1000</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&gt;&gt;</a:t>
            </a:r>
            <a:endParaRPr kumimoji="1" lang="ja-JP" altLang="en-US" sz="1200" kern="1200" dirty="0" smtClean="0">
              <a:solidFill>
                <a:schemeClr val="tx1"/>
              </a:solidFill>
              <a:latin typeface="+mn-lt"/>
              <a:ea typeface="+mn-ea"/>
              <a:cs typeface="+mn-cs"/>
            </a:endParaRPr>
          </a:p>
          <a:p>
            <a:r>
              <a:rPr kumimoji="1" lang="en-US" altLang="ja-JP" sz="1200" kern="1200" dirty="0" err="1" smtClean="0">
                <a:solidFill>
                  <a:schemeClr val="tx1"/>
                </a:solidFill>
                <a:latin typeface="+mn-lt"/>
                <a:ea typeface="+mn-ea"/>
                <a:cs typeface="+mn-cs"/>
              </a:rPr>
              <a:t>endobj</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9 0 </a:t>
            </a:r>
            <a:r>
              <a:rPr kumimoji="1" lang="en-US" altLang="ja-JP" sz="1200" kern="1200" dirty="0" err="1" smtClean="0">
                <a:solidFill>
                  <a:schemeClr val="tx1"/>
                </a:solidFill>
                <a:latin typeface="+mn-lt"/>
                <a:ea typeface="+mn-ea"/>
                <a:cs typeface="+mn-cs"/>
              </a:rPr>
              <a:t>obj</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&lt;&lt;</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/Type /</a:t>
            </a:r>
            <a:r>
              <a:rPr kumimoji="1" lang="en-US" altLang="ja-JP" sz="1200" kern="1200" dirty="0" err="1" smtClean="0">
                <a:solidFill>
                  <a:schemeClr val="tx1"/>
                </a:solidFill>
                <a:latin typeface="+mn-lt"/>
                <a:ea typeface="+mn-ea"/>
                <a:cs typeface="+mn-cs"/>
              </a:rPr>
              <a:t>FontDescriptor</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/Ascent 859</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a:t>
            </a:r>
            <a:r>
              <a:rPr kumimoji="1" lang="en-US" altLang="ja-JP" sz="1200" kern="1200" dirty="0" err="1" smtClean="0">
                <a:solidFill>
                  <a:schemeClr val="tx1"/>
                </a:solidFill>
                <a:latin typeface="+mn-lt"/>
                <a:ea typeface="+mn-ea"/>
                <a:cs typeface="+mn-cs"/>
              </a:rPr>
              <a:t>CapHeight</a:t>
            </a:r>
            <a:r>
              <a:rPr kumimoji="1" lang="en-US" altLang="ja-JP" sz="1200" kern="1200" dirty="0" smtClean="0">
                <a:solidFill>
                  <a:schemeClr val="tx1"/>
                </a:solidFill>
                <a:latin typeface="+mn-lt"/>
                <a:ea typeface="+mn-ea"/>
                <a:cs typeface="+mn-cs"/>
              </a:rPr>
              <a:t> 859</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/Descent -141</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/Flags 6</a:t>
            </a:r>
            <a:endParaRPr kumimoji="1" lang="ja-JP" altLang="en-US" sz="1200" kern="1200" dirty="0" smtClean="0">
              <a:solidFill>
                <a:schemeClr val="tx1"/>
              </a:solidFill>
              <a:latin typeface="+mn-lt"/>
              <a:ea typeface="+mn-ea"/>
              <a:cs typeface="+mn-cs"/>
            </a:endParaRPr>
          </a:p>
          <a:p>
            <a:r>
              <a:rPr kumimoji="1" lang="fr-FR" altLang="ja-JP" sz="1200" kern="1200" dirty="0" smtClean="0">
                <a:solidFill>
                  <a:schemeClr val="tx1"/>
                </a:solidFill>
                <a:latin typeface="+mn-lt"/>
                <a:ea typeface="+mn-ea"/>
                <a:cs typeface="+mn-cs"/>
              </a:rPr>
              <a:t>/FontBBox [-100 -141 842 1000]</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a:t>
            </a:r>
            <a:r>
              <a:rPr kumimoji="1" lang="en-US" altLang="ja-JP" sz="1200" kern="1200" dirty="0" err="1" smtClean="0">
                <a:solidFill>
                  <a:schemeClr val="tx1"/>
                </a:solidFill>
                <a:latin typeface="+mn-lt"/>
                <a:ea typeface="+mn-ea"/>
                <a:cs typeface="+mn-cs"/>
              </a:rPr>
              <a:t>FontName</a:t>
            </a:r>
            <a:r>
              <a:rPr kumimoji="1" lang="en-US" altLang="ja-JP" sz="1200" kern="1200" dirty="0" smtClean="0">
                <a:solidFill>
                  <a:schemeClr val="tx1"/>
                </a:solidFill>
                <a:latin typeface="+mn-lt"/>
                <a:ea typeface="+mn-ea"/>
                <a:cs typeface="+mn-cs"/>
              </a:rPr>
              <a:t> /</a:t>
            </a:r>
            <a:r>
              <a:rPr kumimoji="1" lang="en-US" altLang="ja-JP" sz="1200" kern="1200" dirty="0" err="1" smtClean="0">
                <a:solidFill>
                  <a:schemeClr val="tx1"/>
                </a:solidFill>
                <a:latin typeface="+mn-lt"/>
                <a:ea typeface="+mn-ea"/>
                <a:cs typeface="+mn-cs"/>
              </a:rPr>
              <a:t>MSPGothic</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a:t>
            </a:r>
            <a:r>
              <a:rPr kumimoji="1" lang="en-US" altLang="ja-JP" sz="1200" kern="1200" dirty="0" err="1" smtClean="0">
                <a:solidFill>
                  <a:schemeClr val="tx1"/>
                </a:solidFill>
                <a:latin typeface="+mn-lt"/>
                <a:ea typeface="+mn-ea"/>
                <a:cs typeface="+mn-cs"/>
              </a:rPr>
              <a:t>ItalicAngle</a:t>
            </a:r>
            <a:r>
              <a:rPr kumimoji="1" lang="en-US" altLang="ja-JP" sz="1200" kern="1200" dirty="0" smtClean="0">
                <a:solidFill>
                  <a:schemeClr val="tx1"/>
                </a:solidFill>
                <a:latin typeface="+mn-lt"/>
                <a:ea typeface="+mn-ea"/>
                <a:cs typeface="+mn-cs"/>
              </a:rPr>
              <a:t> 0</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a:t>
            </a:r>
            <a:r>
              <a:rPr kumimoji="1" lang="en-US" altLang="ja-JP" sz="1200" kern="1200" dirty="0" err="1" smtClean="0">
                <a:solidFill>
                  <a:schemeClr val="tx1"/>
                </a:solidFill>
                <a:latin typeface="+mn-lt"/>
                <a:ea typeface="+mn-ea"/>
                <a:cs typeface="+mn-cs"/>
              </a:rPr>
              <a:t>StemV</a:t>
            </a:r>
            <a:r>
              <a:rPr kumimoji="1" lang="en-US" altLang="ja-JP" sz="1200" kern="1200" dirty="0" smtClean="0">
                <a:solidFill>
                  <a:schemeClr val="tx1"/>
                </a:solidFill>
                <a:latin typeface="+mn-lt"/>
                <a:ea typeface="+mn-ea"/>
                <a:cs typeface="+mn-cs"/>
              </a:rPr>
              <a:t> 76</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a:t>
            </a:r>
            <a:r>
              <a:rPr kumimoji="1" lang="en-US" altLang="ja-JP" sz="1200" kern="1200" dirty="0" err="1" smtClean="0">
                <a:solidFill>
                  <a:schemeClr val="tx1"/>
                </a:solidFill>
                <a:latin typeface="+mn-lt"/>
                <a:ea typeface="+mn-ea"/>
                <a:cs typeface="+mn-cs"/>
              </a:rPr>
              <a:t>XHeight</a:t>
            </a:r>
            <a:r>
              <a:rPr kumimoji="1" lang="en-US" altLang="ja-JP" sz="1200" kern="1200" dirty="0" smtClean="0">
                <a:solidFill>
                  <a:schemeClr val="tx1"/>
                </a:solidFill>
                <a:latin typeface="+mn-lt"/>
                <a:ea typeface="+mn-ea"/>
                <a:cs typeface="+mn-cs"/>
              </a:rPr>
              <a:t> 430</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a:t>
            </a:r>
            <a:r>
              <a:rPr kumimoji="1" lang="en-US" altLang="ja-JP" sz="1200" kern="1200" dirty="0" err="1" smtClean="0">
                <a:solidFill>
                  <a:schemeClr val="tx1"/>
                </a:solidFill>
                <a:latin typeface="+mn-lt"/>
                <a:ea typeface="+mn-ea"/>
                <a:cs typeface="+mn-cs"/>
              </a:rPr>
              <a:t>StemH</a:t>
            </a:r>
            <a:r>
              <a:rPr kumimoji="1" lang="en-US" altLang="ja-JP" sz="1200" kern="1200" dirty="0" smtClean="0">
                <a:solidFill>
                  <a:schemeClr val="tx1"/>
                </a:solidFill>
                <a:latin typeface="+mn-lt"/>
                <a:ea typeface="+mn-ea"/>
                <a:cs typeface="+mn-cs"/>
              </a:rPr>
              <a:t> 76</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a:t>
            </a:r>
            <a:r>
              <a:rPr kumimoji="1" lang="en-US" altLang="ja-JP" sz="1200" kern="1200" dirty="0" err="1" smtClean="0">
                <a:solidFill>
                  <a:schemeClr val="tx1"/>
                </a:solidFill>
                <a:latin typeface="+mn-lt"/>
                <a:ea typeface="+mn-ea"/>
                <a:cs typeface="+mn-cs"/>
              </a:rPr>
              <a:t>MissingWidth</a:t>
            </a:r>
            <a:r>
              <a:rPr kumimoji="1" lang="en-US" altLang="ja-JP" sz="1200" kern="1200" dirty="0" smtClean="0">
                <a:solidFill>
                  <a:schemeClr val="tx1"/>
                </a:solidFill>
                <a:latin typeface="+mn-lt"/>
                <a:ea typeface="+mn-ea"/>
                <a:cs typeface="+mn-cs"/>
              </a:rPr>
              <a:t> 418</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a:t>
            </a:r>
            <a:r>
              <a:rPr kumimoji="1" lang="en-US" altLang="ja-JP" sz="1200" kern="1200" dirty="0" err="1" smtClean="0">
                <a:solidFill>
                  <a:schemeClr val="tx1"/>
                </a:solidFill>
                <a:latin typeface="+mn-lt"/>
                <a:ea typeface="+mn-ea"/>
                <a:cs typeface="+mn-cs"/>
              </a:rPr>
              <a:t>MaxWidth</a:t>
            </a:r>
            <a:r>
              <a:rPr kumimoji="1" lang="en-US" altLang="ja-JP" sz="1200" kern="1200" dirty="0" smtClean="0">
                <a:solidFill>
                  <a:schemeClr val="tx1"/>
                </a:solidFill>
                <a:latin typeface="+mn-lt"/>
                <a:ea typeface="+mn-ea"/>
                <a:cs typeface="+mn-cs"/>
              </a:rPr>
              <a:t> 742</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a:t>
            </a:r>
            <a:r>
              <a:rPr kumimoji="1" lang="en-US" altLang="ja-JP" sz="1200" kern="1200" dirty="0" err="1" smtClean="0">
                <a:solidFill>
                  <a:schemeClr val="tx1"/>
                </a:solidFill>
                <a:latin typeface="+mn-lt"/>
                <a:ea typeface="+mn-ea"/>
                <a:cs typeface="+mn-cs"/>
              </a:rPr>
              <a:t>AvgWidth</a:t>
            </a:r>
            <a:r>
              <a:rPr kumimoji="1" lang="en-US" altLang="ja-JP" sz="1200" kern="1200" dirty="0" smtClean="0">
                <a:solidFill>
                  <a:schemeClr val="tx1"/>
                </a:solidFill>
                <a:latin typeface="+mn-lt"/>
                <a:ea typeface="+mn-ea"/>
                <a:cs typeface="+mn-cs"/>
              </a:rPr>
              <a:t> 418</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/Style &lt;&lt;/</a:t>
            </a:r>
            <a:r>
              <a:rPr kumimoji="1" lang="en-US" altLang="ja-JP" sz="1200" kern="1200" dirty="0" err="1" smtClean="0">
                <a:solidFill>
                  <a:schemeClr val="tx1"/>
                </a:solidFill>
                <a:latin typeface="+mn-lt"/>
                <a:ea typeface="+mn-ea"/>
                <a:cs typeface="+mn-cs"/>
              </a:rPr>
              <a:t>Panose</a:t>
            </a:r>
            <a:r>
              <a:rPr kumimoji="1" lang="en-US" altLang="ja-JP" sz="1200" kern="1200" dirty="0" smtClean="0">
                <a:solidFill>
                  <a:schemeClr val="tx1"/>
                </a:solidFill>
                <a:latin typeface="+mn-lt"/>
                <a:ea typeface="+mn-ea"/>
                <a:cs typeface="+mn-cs"/>
              </a:rPr>
              <a:t> &lt;000000000000000000000000&gt; &gt;&gt;</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&gt;&gt;</a:t>
            </a:r>
            <a:endParaRPr kumimoji="1" lang="ja-JP" altLang="en-US" sz="1200" kern="1200" dirty="0" smtClean="0">
              <a:solidFill>
                <a:schemeClr val="tx1"/>
              </a:solidFill>
              <a:latin typeface="+mn-lt"/>
              <a:ea typeface="+mn-ea"/>
              <a:cs typeface="+mn-cs"/>
            </a:endParaRPr>
          </a:p>
          <a:p>
            <a:r>
              <a:rPr kumimoji="1" lang="en-US" altLang="ja-JP" sz="1200" kern="1200" dirty="0" err="1" smtClean="0">
                <a:solidFill>
                  <a:schemeClr val="tx1"/>
                </a:solidFill>
                <a:latin typeface="+mn-lt"/>
                <a:ea typeface="+mn-ea"/>
                <a:cs typeface="+mn-cs"/>
              </a:rPr>
              <a:t>endobj</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10 0 </a:t>
            </a:r>
            <a:r>
              <a:rPr kumimoji="1" lang="en-US" altLang="ja-JP" sz="1200" kern="1200" dirty="0" err="1" smtClean="0">
                <a:solidFill>
                  <a:schemeClr val="tx1"/>
                </a:solidFill>
                <a:latin typeface="+mn-lt"/>
                <a:ea typeface="+mn-ea"/>
                <a:cs typeface="+mn-cs"/>
              </a:rPr>
              <a:t>obj</a:t>
            </a:r>
            <a:endParaRPr kumimoji="1" lang="ja-JP" altLang="en-US"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[1 [304 218] 3 6 500 7 [593 203 304 304 500 500 203 500 203] 16 26 500 27 28 203 29 31 500 32 [453 667 632 636 664 648 566 550 679 640 246 542 597 539 742 640 707 617 707 625 601 589 640 632 742 601 589 566 335 504 335 414 304 414 476 496 500 496 500 304 460 500 210 218 460 210 734 500 507 496 496 347 460 351 500 476 648 460 476 457] 92 94 234 95 [420] 327 331 441 332 [546 523 445 480 468 515 523 503 437 500 640 617 566 625 597 636 562 652 539 621 523 664 589 636 644 554 527] 359 361 601 362 [460 644 597 578 648 492 636 515 546 613 640 605 453 660 507 609 664 640 519 558 511 656 566 558 589 562 250 230] 633 637 664 638 640 500 641 642 1000 643 648 500 649 650 1000 651 652 746 653 [734 699] 655 659 1000 660 [960 1000 500] 663 669 1000 670 691 500 692 775 1000 776 778 500 779 [1000] 780 789 683 790 [714 777 742 757 710 632 773 769 273 605 753 628 933 769 804 710 804 757 742 617 769 714 980 652 648 648 574 601 562 601 562 296 578 621 250 250 593 250 937 621 605 605 601 378 570 335 621 511 777 519 496 507 746</a:t>
            </a:r>
            <a:r>
              <a:rPr kumimoji="1" lang="ja-JP" altLang="en-US" sz="1200" kern="1200" dirty="0" smtClean="0">
                <a:solidFill>
                  <a:schemeClr val="tx1"/>
                </a:solidFill>
                <a:latin typeface="+mn-lt"/>
                <a:ea typeface="+mn-ea"/>
                <a:cs typeface="+mn-cs"/>
              </a:rPr>
              <a:t> </a:t>
            </a:r>
            <a:r>
              <a:rPr kumimoji="1" lang="en-US" altLang="ja-JP" sz="1200" kern="1200" dirty="0" smtClean="0">
                <a:solidFill>
                  <a:schemeClr val="tx1"/>
                </a:solidFill>
                <a:latin typeface="+mn-lt"/>
                <a:ea typeface="+mn-ea"/>
                <a:cs typeface="+mn-cs"/>
              </a:rPr>
              <a:t>941 804 945 601 707 750 902 804 945 1000 1000 843 902 589 816 945 980 796 894 765 882 765 765 960 980 1000 1000 921 960 921 921 863 902 804 953 957 902 902 765 882 902 941] 885 890 1000 891 893 960 894 902 1000 903 [890 1000 980 980 804 843 1000 843 980 726 863 804 746 863 1000 843 863] 920 922 1000 923 [855 960 757 898 652 824 753 941 742 894 808 933 824 921 960 964 804 941 929 960 796 890 1000 1000 898 898 902 964 914 980 804 882 765 921 910 960 734 863 921 886 960 648 707 941 910 824 929 707] 971 973 1000 974 [765 863 863 804 882 882] 980 982 945 983 [921 953 953 902 667 976 718 898 804 980 812 960 628 726 808 746 1000 851 863 765 941 1000 1000 804 863 960 726 777] ]</a:t>
            </a:r>
            <a:endParaRPr kumimoji="1" lang="ja-JP" altLang="en-US" sz="1200" kern="1200" dirty="0" smtClean="0">
              <a:solidFill>
                <a:schemeClr val="tx1"/>
              </a:solidFill>
              <a:latin typeface="+mn-lt"/>
              <a:ea typeface="+mn-ea"/>
              <a:cs typeface="+mn-cs"/>
            </a:endParaRPr>
          </a:p>
          <a:p>
            <a:r>
              <a:rPr kumimoji="1" lang="en-US" altLang="ja-JP" sz="1200" kern="1200" dirty="0" err="1" smtClean="0">
                <a:solidFill>
                  <a:schemeClr val="tx1"/>
                </a:solidFill>
                <a:latin typeface="+mn-lt"/>
                <a:ea typeface="+mn-ea"/>
                <a:cs typeface="+mn-cs"/>
              </a:rPr>
              <a:t>endobj</a:t>
            </a:r>
            <a:endParaRPr kumimoji="1" lang="ja-JP" altLang="en-US" sz="1200" kern="1200" dirty="0" smtClean="0">
              <a:solidFill>
                <a:schemeClr val="tx1"/>
              </a:solidFill>
              <a:latin typeface="+mn-lt"/>
              <a:ea typeface="+mn-ea"/>
              <a:cs typeface="+mn-cs"/>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ご紹介しきれなかったこと。</a:t>
            </a:r>
            <a:endParaRPr kumimoji="1" lang="en-US" altLang="ja-JP" dirty="0" smtClean="0"/>
          </a:p>
          <a:p>
            <a:r>
              <a:rPr kumimoji="1" lang="ja-JP" altLang="en-US" dirty="0" smtClean="0"/>
              <a:t>画像の埋め込み、塗りつぶしパターン・シェーディングとか。</a:t>
            </a:r>
            <a:endParaRPr kumimoji="1" lang="en-US" altLang="ja-JP" dirty="0" smtClean="0"/>
          </a:p>
          <a:p>
            <a:r>
              <a:rPr kumimoji="1" lang="ja-JP" altLang="en-US" dirty="0" smtClean="0"/>
              <a:t>暗号化とか、圧縮とか、線形化とか。</a:t>
            </a:r>
            <a:endParaRPr kumimoji="1" lang="en-US" altLang="ja-JP" dirty="0" smtClean="0"/>
          </a:p>
          <a:p>
            <a:r>
              <a:rPr kumimoji="1" lang="ja-JP" altLang="en-US" dirty="0" smtClean="0"/>
              <a:t>しおり、注釈、文書情報もやってません。</a:t>
            </a:r>
            <a:endParaRPr kumimoji="1" lang="en-US" altLang="ja-JP" dirty="0" smtClean="0"/>
          </a:p>
          <a:p>
            <a:r>
              <a:rPr kumimoji="1" lang="ja-JP" altLang="en-US" dirty="0" smtClean="0"/>
              <a:t>フォントなんてあと</a:t>
            </a:r>
            <a:r>
              <a:rPr kumimoji="1" lang="en-US" altLang="ja-JP" dirty="0" smtClean="0"/>
              <a:t>30</a:t>
            </a:r>
            <a:r>
              <a:rPr kumimoji="1" lang="ja-JP" altLang="en-US" dirty="0" smtClean="0"/>
              <a:t>枚以上スライド必要です。</a:t>
            </a:r>
            <a:endParaRPr kumimoji="1" lang="en-US" altLang="ja-JP" dirty="0" smtClean="0"/>
          </a:p>
          <a:p>
            <a:r>
              <a:rPr kumimoji="1" lang="ja-JP" altLang="en-US" dirty="0" smtClean="0"/>
              <a:t>あと、私の知らない新機能とか、山ほど（笑）</a:t>
            </a:r>
            <a:endParaRPr kumimoji="1" lang="en-US" altLang="ja-JP" dirty="0" smtClean="0"/>
          </a:p>
          <a:p>
            <a:r>
              <a:rPr kumimoji="1" lang="ja-JP" altLang="en-US" smtClean="0"/>
              <a:t>私が、</a:t>
            </a:r>
            <a:r>
              <a:rPr kumimoji="1" lang="en-US" altLang="ja-JP" smtClean="0"/>
              <a:t>PowerPoint</a:t>
            </a:r>
            <a:r>
              <a:rPr kumimoji="1" lang="ja-JP" altLang="en-US" dirty="0" smtClean="0"/>
              <a:t>を知らないことがわかりました（笑）</a:t>
            </a:r>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30</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＞プログラマなら一度は</a:t>
            </a:r>
            <a:r>
              <a:rPr kumimoji="1" lang="en-US" altLang="ja-JP" dirty="0" smtClean="0"/>
              <a:t>PDF</a:t>
            </a:r>
            <a:r>
              <a:rPr kumimoji="1" lang="ja-JP" altLang="en-US" dirty="0" smtClean="0"/>
              <a:t>の内部を解析してみたいと思いませんか！</a:t>
            </a:r>
            <a:endParaRPr kumimoji="1" lang="en-US" altLang="ja-JP" dirty="0" smtClean="0"/>
          </a:p>
          <a:p>
            <a:endParaRPr kumimoji="1" lang="en-US" altLang="ja-JP" dirty="0" smtClean="0"/>
          </a:p>
          <a:p>
            <a:r>
              <a:rPr kumimoji="1" lang="en-US" altLang="ja-JP" dirty="0" smtClean="0"/>
              <a:t>…</a:t>
            </a:r>
          </a:p>
          <a:p>
            <a:endParaRPr kumimoji="1" lang="en-US" altLang="ja-JP" dirty="0" smtClean="0"/>
          </a:p>
          <a:p>
            <a:r>
              <a:rPr kumimoji="1" lang="ja-JP" altLang="en-US" dirty="0" smtClean="0"/>
              <a:t>思わないか</a:t>
            </a:r>
            <a:r>
              <a:rPr kumimoji="1" lang="en-US" altLang="ja-JP" dirty="0" smtClean="0"/>
              <a:t>…</a:t>
            </a:r>
            <a:r>
              <a:rPr kumimoji="1" lang="en-US" altLang="ja-JP" dirty="0" err="1" smtClean="0"/>
              <a:t>orz</a:t>
            </a:r>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70000" lnSpcReduction="20000"/>
          </a:bodyPr>
          <a:lstStyle/>
          <a:p>
            <a:r>
              <a:rPr kumimoji="1" lang="ja-JP" altLang="en-US" sz="1200" b="0" i="0" u="none" strike="noStrike" kern="1200" dirty="0" smtClean="0">
                <a:solidFill>
                  <a:schemeClr val="tx1"/>
                </a:solidFill>
                <a:latin typeface="+mn-lt"/>
                <a:ea typeface="+mn-ea"/>
                <a:cs typeface="+mn-cs"/>
              </a:rPr>
              <a:t>最小限の</a:t>
            </a:r>
            <a:r>
              <a:rPr kumimoji="1" lang="en-US" altLang="ja-JP" sz="1200" b="0" i="0" u="none" strike="noStrike" kern="1200" dirty="0" smtClean="0">
                <a:solidFill>
                  <a:schemeClr val="tx1"/>
                </a:solidFill>
                <a:latin typeface="+mn-lt"/>
                <a:ea typeface="+mn-ea"/>
                <a:cs typeface="+mn-cs"/>
              </a:rPr>
              <a:t>PDF</a:t>
            </a:r>
            <a:r>
              <a:rPr kumimoji="1" lang="ja-JP" altLang="en-US" sz="1200" b="0" i="0" u="none" strike="noStrike" kern="1200" dirty="0" smtClean="0">
                <a:solidFill>
                  <a:schemeClr val="tx1"/>
                </a:solidFill>
                <a:latin typeface="+mn-lt"/>
                <a:ea typeface="+mn-ea"/>
                <a:cs typeface="+mn-cs"/>
              </a:rPr>
              <a:t>の例</a:t>
            </a:r>
            <a:endParaRPr kumimoji="1" lang="en-US" altLang="ja-JP" sz="1200" b="0" i="0" u="none" strike="noStrike" kern="1200" dirty="0" smtClean="0">
              <a:solidFill>
                <a:schemeClr val="tx1"/>
              </a:solidFill>
              <a:latin typeface="+mn-lt"/>
              <a:ea typeface="+mn-ea"/>
              <a:cs typeface="+mn-cs"/>
            </a:endParaRPr>
          </a:p>
          <a:p>
            <a:endParaRPr kumimoji="1" lang="en-US" sz="1200" b="0" i="0" u="none" strike="noStrike" kern="1200" dirty="0" smtClean="0">
              <a:solidFill>
                <a:schemeClr val="tx1"/>
              </a:solidFill>
              <a:latin typeface="+mn-lt"/>
              <a:ea typeface="+mn-ea"/>
              <a:cs typeface="+mn-cs"/>
            </a:endParaRPr>
          </a:p>
          <a:p>
            <a:r>
              <a:rPr kumimoji="1" lang="en-US" sz="1200" b="0" i="0" u="none" strike="noStrike" kern="1200" dirty="0" smtClean="0">
                <a:solidFill>
                  <a:schemeClr val="tx1"/>
                </a:solidFill>
                <a:latin typeface="+mn-lt"/>
                <a:ea typeface="+mn-ea"/>
                <a:cs typeface="+mn-cs"/>
              </a:rPr>
              <a:t>%PDF-1.4</a:t>
            </a:r>
          </a:p>
          <a:p>
            <a:r>
              <a:rPr kumimoji="1" lang="en-US" sz="1200" b="0" i="0" u="none" strike="noStrike" kern="1200" dirty="0" smtClean="0">
                <a:solidFill>
                  <a:schemeClr val="tx1"/>
                </a:solidFill>
                <a:latin typeface="+mn-lt"/>
                <a:ea typeface="+mn-ea"/>
                <a:cs typeface="+mn-cs"/>
              </a:rPr>
              <a:t>1 0 </a:t>
            </a:r>
            <a:r>
              <a:rPr kumimoji="1" lang="en-US" sz="1200" b="0" i="0" u="none" strike="noStrike" kern="1200" dirty="0" err="1" smtClean="0">
                <a:solidFill>
                  <a:schemeClr val="tx1"/>
                </a:solidFill>
                <a:latin typeface="+mn-lt"/>
                <a:ea typeface="+mn-ea"/>
                <a:cs typeface="+mn-cs"/>
              </a:rPr>
              <a:t>obj</a:t>
            </a:r>
            <a:endParaRPr kumimoji="1" lang="en-US" sz="1200" b="0" i="0" u="none" strike="noStrike" kern="1200" dirty="0" smtClean="0">
              <a:solidFill>
                <a:schemeClr val="tx1"/>
              </a:solidFill>
              <a:latin typeface="+mn-lt"/>
              <a:ea typeface="+mn-ea"/>
              <a:cs typeface="+mn-cs"/>
            </a:endParaRPr>
          </a:p>
          <a:p>
            <a:r>
              <a:rPr kumimoji="1" lang="en-US" sz="1200" b="0" i="0" u="none" strike="noStrike" kern="1200" dirty="0" smtClean="0">
                <a:solidFill>
                  <a:schemeClr val="tx1"/>
                </a:solidFill>
                <a:latin typeface="+mn-lt"/>
                <a:ea typeface="+mn-ea"/>
                <a:cs typeface="+mn-cs"/>
              </a:rPr>
              <a:t>&lt;&lt;/Type /Catalog</a:t>
            </a:r>
          </a:p>
          <a:p>
            <a:r>
              <a:rPr kumimoji="1" lang="en-US" sz="1200" b="0" i="0" u="none" strike="noStrike" kern="1200" dirty="0" smtClean="0">
                <a:solidFill>
                  <a:schemeClr val="tx1"/>
                </a:solidFill>
                <a:latin typeface="+mn-lt"/>
                <a:ea typeface="+mn-ea"/>
                <a:cs typeface="+mn-cs"/>
              </a:rPr>
              <a:t>/Pages 2 0 R</a:t>
            </a:r>
          </a:p>
          <a:p>
            <a:r>
              <a:rPr kumimoji="1" lang="en-US" sz="1200" b="0" i="0" u="none" strike="noStrike" kern="1200" dirty="0" smtClean="0">
                <a:solidFill>
                  <a:schemeClr val="tx1"/>
                </a:solidFill>
                <a:latin typeface="+mn-lt"/>
                <a:ea typeface="+mn-ea"/>
                <a:cs typeface="+mn-cs"/>
              </a:rPr>
              <a:t>&gt;&gt;</a:t>
            </a:r>
          </a:p>
          <a:p>
            <a:r>
              <a:rPr kumimoji="1" lang="en-US" sz="1200" b="0" i="0" u="none" strike="noStrike" kern="1200" dirty="0" err="1" smtClean="0">
                <a:solidFill>
                  <a:schemeClr val="tx1"/>
                </a:solidFill>
                <a:latin typeface="+mn-lt"/>
                <a:ea typeface="+mn-ea"/>
                <a:cs typeface="+mn-cs"/>
              </a:rPr>
              <a:t>endobj</a:t>
            </a:r>
            <a:endParaRPr kumimoji="1" lang="en-US" sz="1200" b="0" i="0" u="none" strike="noStrike" kern="1200" dirty="0" smtClean="0">
              <a:solidFill>
                <a:schemeClr val="tx1"/>
              </a:solidFill>
              <a:latin typeface="+mn-lt"/>
              <a:ea typeface="+mn-ea"/>
              <a:cs typeface="+mn-cs"/>
            </a:endParaRPr>
          </a:p>
          <a:p>
            <a:r>
              <a:rPr kumimoji="1" lang="en-US" sz="1200" b="0" i="0" u="none" strike="noStrike" kern="1200" dirty="0" smtClean="0">
                <a:solidFill>
                  <a:schemeClr val="tx1"/>
                </a:solidFill>
                <a:latin typeface="+mn-lt"/>
                <a:ea typeface="+mn-ea"/>
                <a:cs typeface="+mn-cs"/>
              </a:rPr>
              <a:t>2 0 </a:t>
            </a:r>
            <a:r>
              <a:rPr kumimoji="1" lang="en-US" sz="1200" b="0" i="0" u="none" strike="noStrike" kern="1200" dirty="0" err="1" smtClean="0">
                <a:solidFill>
                  <a:schemeClr val="tx1"/>
                </a:solidFill>
                <a:latin typeface="+mn-lt"/>
                <a:ea typeface="+mn-ea"/>
                <a:cs typeface="+mn-cs"/>
              </a:rPr>
              <a:t>obj</a:t>
            </a:r>
            <a:endParaRPr kumimoji="1" lang="en-US" sz="1200" b="0" i="0" u="none" strike="noStrike" kern="1200" dirty="0" smtClean="0">
              <a:solidFill>
                <a:schemeClr val="tx1"/>
              </a:solidFill>
              <a:latin typeface="+mn-lt"/>
              <a:ea typeface="+mn-ea"/>
              <a:cs typeface="+mn-cs"/>
            </a:endParaRPr>
          </a:p>
          <a:p>
            <a:r>
              <a:rPr kumimoji="1" lang="en-US" sz="1200" b="0" i="0" u="none" strike="noStrike" kern="1200" dirty="0" smtClean="0">
                <a:solidFill>
                  <a:schemeClr val="tx1"/>
                </a:solidFill>
                <a:latin typeface="+mn-lt"/>
                <a:ea typeface="+mn-ea"/>
                <a:cs typeface="+mn-cs"/>
              </a:rPr>
              <a:t>&lt;&lt;/Type /Pages</a:t>
            </a:r>
          </a:p>
          <a:p>
            <a:r>
              <a:rPr kumimoji="1" lang="en-US" sz="1200" b="0" i="0" u="none" strike="noStrike" kern="1200" dirty="0" smtClean="0">
                <a:solidFill>
                  <a:schemeClr val="tx1"/>
                </a:solidFill>
                <a:latin typeface="+mn-lt"/>
                <a:ea typeface="+mn-ea"/>
                <a:cs typeface="+mn-cs"/>
              </a:rPr>
              <a:t>/Kids [3 0 R]</a:t>
            </a:r>
          </a:p>
          <a:p>
            <a:r>
              <a:rPr kumimoji="1" lang="en-US" sz="1200" b="0" i="0" u="none" strike="noStrike" kern="1200" dirty="0" smtClean="0">
                <a:solidFill>
                  <a:schemeClr val="tx1"/>
                </a:solidFill>
                <a:latin typeface="+mn-lt"/>
                <a:ea typeface="+mn-ea"/>
                <a:cs typeface="+mn-cs"/>
              </a:rPr>
              <a:t>/Count 1</a:t>
            </a:r>
          </a:p>
          <a:p>
            <a:r>
              <a:rPr kumimoji="1" lang="en-US" sz="1200" b="0" i="0" u="none" strike="noStrike" kern="1200" dirty="0" smtClean="0">
                <a:solidFill>
                  <a:schemeClr val="tx1"/>
                </a:solidFill>
                <a:latin typeface="+mn-lt"/>
                <a:ea typeface="+mn-ea"/>
                <a:cs typeface="+mn-cs"/>
              </a:rPr>
              <a:t>&gt;&gt;</a:t>
            </a:r>
          </a:p>
          <a:p>
            <a:r>
              <a:rPr kumimoji="1" lang="en-US" sz="1200" b="0" i="0" u="none" strike="noStrike" kern="1200" dirty="0" err="1" smtClean="0">
                <a:solidFill>
                  <a:schemeClr val="tx1"/>
                </a:solidFill>
                <a:latin typeface="+mn-lt"/>
                <a:ea typeface="+mn-ea"/>
                <a:cs typeface="+mn-cs"/>
              </a:rPr>
              <a:t>endobj</a:t>
            </a:r>
            <a:endParaRPr kumimoji="1" lang="en-US" sz="1200" b="0" i="0" u="none" strike="noStrike" kern="1200" dirty="0" smtClean="0">
              <a:solidFill>
                <a:schemeClr val="tx1"/>
              </a:solidFill>
              <a:latin typeface="+mn-lt"/>
              <a:ea typeface="+mn-ea"/>
              <a:cs typeface="+mn-cs"/>
            </a:endParaRPr>
          </a:p>
          <a:p>
            <a:r>
              <a:rPr kumimoji="1" lang="en-US" sz="1200" b="0" i="0" u="none" strike="noStrike" kern="1200" dirty="0" smtClean="0">
                <a:solidFill>
                  <a:schemeClr val="tx1"/>
                </a:solidFill>
                <a:latin typeface="+mn-lt"/>
                <a:ea typeface="+mn-ea"/>
                <a:cs typeface="+mn-cs"/>
              </a:rPr>
              <a:t>3 0 </a:t>
            </a:r>
            <a:r>
              <a:rPr kumimoji="1" lang="en-US" sz="1200" b="0" i="0" u="none" strike="noStrike" kern="1200" dirty="0" err="1" smtClean="0">
                <a:solidFill>
                  <a:schemeClr val="tx1"/>
                </a:solidFill>
                <a:latin typeface="+mn-lt"/>
                <a:ea typeface="+mn-ea"/>
                <a:cs typeface="+mn-cs"/>
              </a:rPr>
              <a:t>obj</a:t>
            </a:r>
            <a:endParaRPr kumimoji="1" lang="en-US" sz="1200" b="0" i="0" u="none" strike="noStrike" kern="1200" dirty="0" smtClean="0">
              <a:solidFill>
                <a:schemeClr val="tx1"/>
              </a:solidFill>
              <a:latin typeface="+mn-lt"/>
              <a:ea typeface="+mn-ea"/>
              <a:cs typeface="+mn-cs"/>
            </a:endParaRPr>
          </a:p>
          <a:p>
            <a:r>
              <a:rPr kumimoji="1" lang="en-US" sz="1200" b="0" i="0" u="none" strike="noStrike" kern="1200" dirty="0" smtClean="0">
                <a:solidFill>
                  <a:schemeClr val="tx1"/>
                </a:solidFill>
                <a:latin typeface="+mn-lt"/>
                <a:ea typeface="+mn-ea"/>
                <a:cs typeface="+mn-cs"/>
              </a:rPr>
              <a:t>&lt;&lt;/Type /Page</a:t>
            </a:r>
          </a:p>
          <a:p>
            <a:r>
              <a:rPr kumimoji="1" lang="en-US" sz="1200" b="0" i="0" u="none" strike="noStrike" kern="1200" dirty="0" smtClean="0">
                <a:solidFill>
                  <a:schemeClr val="tx1"/>
                </a:solidFill>
                <a:latin typeface="+mn-lt"/>
                <a:ea typeface="+mn-ea"/>
                <a:cs typeface="+mn-cs"/>
              </a:rPr>
              <a:t>/Parent 2 0 R</a:t>
            </a:r>
          </a:p>
          <a:p>
            <a:r>
              <a:rPr kumimoji="1" lang="en-US" sz="1200" b="0" i="0" u="none" strike="noStrike" kern="1200" dirty="0" smtClean="0">
                <a:solidFill>
                  <a:schemeClr val="tx1"/>
                </a:solidFill>
                <a:latin typeface="+mn-lt"/>
                <a:ea typeface="+mn-ea"/>
                <a:cs typeface="+mn-cs"/>
              </a:rPr>
              <a:t>/</a:t>
            </a:r>
            <a:r>
              <a:rPr kumimoji="1" lang="en-US" sz="1200" b="0" i="0" u="none" strike="noStrike" kern="1200" dirty="0" err="1" smtClean="0">
                <a:solidFill>
                  <a:schemeClr val="tx1"/>
                </a:solidFill>
                <a:latin typeface="+mn-lt"/>
                <a:ea typeface="+mn-ea"/>
                <a:cs typeface="+mn-cs"/>
              </a:rPr>
              <a:t>MediaBox</a:t>
            </a:r>
            <a:r>
              <a:rPr kumimoji="1" lang="en-US" sz="1200" b="0" i="0" u="none" strike="noStrike" kern="1200" dirty="0" smtClean="0">
                <a:solidFill>
                  <a:schemeClr val="tx1"/>
                </a:solidFill>
                <a:latin typeface="+mn-lt"/>
                <a:ea typeface="+mn-ea"/>
                <a:cs typeface="+mn-cs"/>
              </a:rPr>
              <a:t> [0 0 612 792 ]</a:t>
            </a:r>
          </a:p>
          <a:p>
            <a:r>
              <a:rPr kumimoji="1" lang="en-US" sz="1200" b="0" i="0" u="none" strike="noStrike" kern="1200" dirty="0" smtClean="0">
                <a:solidFill>
                  <a:schemeClr val="tx1"/>
                </a:solidFill>
                <a:latin typeface="+mn-lt"/>
                <a:ea typeface="+mn-ea"/>
                <a:cs typeface="+mn-cs"/>
              </a:rPr>
              <a:t>/Contents 4 0 R</a:t>
            </a:r>
          </a:p>
          <a:p>
            <a:r>
              <a:rPr kumimoji="1" lang="en-US" sz="1200" b="0" i="0" u="none" strike="noStrike" kern="1200" dirty="0" smtClean="0">
                <a:solidFill>
                  <a:schemeClr val="tx1"/>
                </a:solidFill>
                <a:latin typeface="+mn-lt"/>
                <a:ea typeface="+mn-ea"/>
                <a:cs typeface="+mn-cs"/>
              </a:rPr>
              <a:t>/Resources &lt;&lt;/</a:t>
            </a:r>
            <a:r>
              <a:rPr kumimoji="1" lang="en-US" sz="1200" b="0" i="0" u="none" strike="noStrike" kern="1200" dirty="0" err="1" smtClean="0">
                <a:solidFill>
                  <a:schemeClr val="tx1"/>
                </a:solidFill>
                <a:latin typeface="+mn-lt"/>
                <a:ea typeface="+mn-ea"/>
                <a:cs typeface="+mn-cs"/>
              </a:rPr>
              <a:t>ProcSet</a:t>
            </a:r>
            <a:r>
              <a:rPr kumimoji="1" lang="en-US" sz="1200" b="0" i="0" u="none" strike="noStrike" kern="1200" dirty="0" smtClean="0">
                <a:solidFill>
                  <a:schemeClr val="tx1"/>
                </a:solidFill>
                <a:latin typeface="+mn-lt"/>
                <a:ea typeface="+mn-ea"/>
                <a:cs typeface="+mn-cs"/>
              </a:rPr>
              <a:t> 5 0 R &gt;&gt;</a:t>
            </a:r>
          </a:p>
          <a:p>
            <a:r>
              <a:rPr kumimoji="1" lang="en-US" sz="1200" b="0" i="0" u="none" strike="noStrike" kern="1200" dirty="0" smtClean="0">
                <a:solidFill>
                  <a:schemeClr val="tx1"/>
                </a:solidFill>
                <a:latin typeface="+mn-lt"/>
                <a:ea typeface="+mn-ea"/>
                <a:cs typeface="+mn-cs"/>
              </a:rPr>
              <a:t>&gt;&gt;</a:t>
            </a:r>
          </a:p>
          <a:p>
            <a:r>
              <a:rPr kumimoji="1" lang="en-US" sz="1200" b="0" i="0" u="none" strike="noStrike" kern="1200" dirty="0" err="1" smtClean="0">
                <a:solidFill>
                  <a:schemeClr val="tx1"/>
                </a:solidFill>
                <a:latin typeface="+mn-lt"/>
                <a:ea typeface="+mn-ea"/>
                <a:cs typeface="+mn-cs"/>
              </a:rPr>
              <a:t>endobj</a:t>
            </a:r>
            <a:endParaRPr kumimoji="1" lang="en-US" sz="1200" b="0" i="0" u="none" strike="noStrike" kern="1200" dirty="0" smtClean="0">
              <a:solidFill>
                <a:schemeClr val="tx1"/>
              </a:solidFill>
              <a:latin typeface="+mn-lt"/>
              <a:ea typeface="+mn-ea"/>
              <a:cs typeface="+mn-cs"/>
            </a:endParaRPr>
          </a:p>
          <a:p>
            <a:r>
              <a:rPr kumimoji="1" lang="en-US" sz="1200" b="0" i="0" u="none" strike="noStrike" kern="1200" dirty="0" smtClean="0">
                <a:solidFill>
                  <a:schemeClr val="tx1"/>
                </a:solidFill>
                <a:latin typeface="+mn-lt"/>
                <a:ea typeface="+mn-ea"/>
                <a:cs typeface="+mn-cs"/>
              </a:rPr>
              <a:t>4 0 </a:t>
            </a:r>
            <a:r>
              <a:rPr kumimoji="1" lang="en-US" sz="1200" b="0" i="0" u="none" strike="noStrike" kern="1200" dirty="0" err="1" smtClean="0">
                <a:solidFill>
                  <a:schemeClr val="tx1"/>
                </a:solidFill>
                <a:latin typeface="+mn-lt"/>
                <a:ea typeface="+mn-ea"/>
                <a:cs typeface="+mn-cs"/>
              </a:rPr>
              <a:t>obj</a:t>
            </a:r>
            <a:endParaRPr kumimoji="1" lang="en-US" sz="1200" b="0" i="0" u="none" strike="noStrike" kern="1200" dirty="0" smtClean="0">
              <a:solidFill>
                <a:schemeClr val="tx1"/>
              </a:solidFill>
              <a:latin typeface="+mn-lt"/>
              <a:ea typeface="+mn-ea"/>
              <a:cs typeface="+mn-cs"/>
            </a:endParaRPr>
          </a:p>
          <a:p>
            <a:r>
              <a:rPr kumimoji="1" lang="en-US" sz="1200" b="0" i="0" u="none" strike="noStrike" kern="1200" dirty="0" smtClean="0">
                <a:solidFill>
                  <a:schemeClr val="tx1"/>
                </a:solidFill>
                <a:latin typeface="+mn-lt"/>
                <a:ea typeface="+mn-ea"/>
                <a:cs typeface="+mn-cs"/>
              </a:rPr>
              <a:t>&lt;&lt;/Length 0 &gt;&gt;</a:t>
            </a:r>
          </a:p>
          <a:p>
            <a:r>
              <a:rPr kumimoji="1" lang="en-US" sz="1200" b="0" i="0" u="none" strike="noStrike" kern="1200" dirty="0" smtClean="0">
                <a:solidFill>
                  <a:schemeClr val="tx1"/>
                </a:solidFill>
                <a:latin typeface="+mn-lt"/>
                <a:ea typeface="+mn-ea"/>
                <a:cs typeface="+mn-cs"/>
              </a:rPr>
              <a:t>stream</a:t>
            </a:r>
          </a:p>
          <a:p>
            <a:endParaRPr kumimoji="1" lang="en-US" sz="1200" b="0" i="0" u="none" strike="noStrike" kern="1200" dirty="0" smtClean="0">
              <a:solidFill>
                <a:schemeClr val="tx1"/>
              </a:solidFill>
              <a:latin typeface="+mn-lt"/>
              <a:ea typeface="+mn-ea"/>
              <a:cs typeface="+mn-cs"/>
            </a:endParaRPr>
          </a:p>
          <a:p>
            <a:r>
              <a:rPr kumimoji="1" lang="en-US" sz="1200" b="0" i="0" u="none" strike="noStrike" kern="1200" dirty="0" err="1" smtClean="0">
                <a:solidFill>
                  <a:schemeClr val="tx1"/>
                </a:solidFill>
                <a:latin typeface="+mn-lt"/>
                <a:ea typeface="+mn-ea"/>
                <a:cs typeface="+mn-cs"/>
              </a:rPr>
              <a:t>endstream</a:t>
            </a:r>
            <a:endParaRPr kumimoji="1" lang="en-US" sz="1200" b="0" i="0" u="none" strike="noStrike" kern="1200" dirty="0" smtClean="0">
              <a:solidFill>
                <a:schemeClr val="tx1"/>
              </a:solidFill>
              <a:latin typeface="+mn-lt"/>
              <a:ea typeface="+mn-ea"/>
              <a:cs typeface="+mn-cs"/>
            </a:endParaRPr>
          </a:p>
          <a:p>
            <a:r>
              <a:rPr kumimoji="1" lang="en-US" sz="1200" b="0" i="0" u="none" strike="noStrike" kern="1200" dirty="0" err="1" smtClean="0">
                <a:solidFill>
                  <a:schemeClr val="tx1"/>
                </a:solidFill>
                <a:latin typeface="+mn-lt"/>
                <a:ea typeface="+mn-ea"/>
                <a:cs typeface="+mn-cs"/>
              </a:rPr>
              <a:t>endobj</a:t>
            </a:r>
            <a:endParaRPr kumimoji="1" lang="en-US" sz="1200" b="0" i="0" u="none" strike="noStrike" kern="1200" dirty="0" smtClean="0">
              <a:solidFill>
                <a:schemeClr val="tx1"/>
              </a:solidFill>
              <a:latin typeface="+mn-lt"/>
              <a:ea typeface="+mn-ea"/>
              <a:cs typeface="+mn-cs"/>
            </a:endParaRPr>
          </a:p>
          <a:p>
            <a:r>
              <a:rPr kumimoji="1" lang="en-US" sz="1200" b="0" i="0" u="none" strike="noStrike" kern="1200" dirty="0" smtClean="0">
                <a:solidFill>
                  <a:schemeClr val="tx1"/>
                </a:solidFill>
                <a:latin typeface="+mn-lt"/>
                <a:ea typeface="+mn-ea"/>
                <a:cs typeface="+mn-cs"/>
              </a:rPr>
              <a:t>5 0 </a:t>
            </a:r>
            <a:r>
              <a:rPr kumimoji="1" lang="en-US" sz="1200" b="0" i="0" u="none" strike="noStrike" kern="1200" dirty="0" err="1" smtClean="0">
                <a:solidFill>
                  <a:schemeClr val="tx1"/>
                </a:solidFill>
                <a:latin typeface="+mn-lt"/>
                <a:ea typeface="+mn-ea"/>
                <a:cs typeface="+mn-cs"/>
              </a:rPr>
              <a:t>obj</a:t>
            </a:r>
            <a:endParaRPr kumimoji="1" lang="en-US" sz="1200" b="0" i="0" u="none" strike="noStrike" kern="1200" dirty="0" smtClean="0">
              <a:solidFill>
                <a:schemeClr val="tx1"/>
              </a:solidFill>
              <a:latin typeface="+mn-lt"/>
              <a:ea typeface="+mn-ea"/>
              <a:cs typeface="+mn-cs"/>
            </a:endParaRPr>
          </a:p>
          <a:p>
            <a:r>
              <a:rPr kumimoji="1" lang="en-US" sz="1200" b="0" i="0" u="none" strike="noStrike" kern="1200" dirty="0" smtClean="0">
                <a:solidFill>
                  <a:schemeClr val="tx1"/>
                </a:solidFill>
                <a:latin typeface="+mn-lt"/>
                <a:ea typeface="+mn-ea"/>
                <a:cs typeface="+mn-cs"/>
              </a:rPr>
              <a:t>[/PDF ]</a:t>
            </a:r>
          </a:p>
          <a:p>
            <a:r>
              <a:rPr kumimoji="1" lang="en-US" sz="1200" b="0" i="0" u="none" strike="noStrike" kern="1200" dirty="0" err="1" smtClean="0">
                <a:solidFill>
                  <a:schemeClr val="tx1"/>
                </a:solidFill>
                <a:latin typeface="+mn-lt"/>
                <a:ea typeface="+mn-ea"/>
                <a:cs typeface="+mn-cs"/>
              </a:rPr>
              <a:t>endobj</a:t>
            </a:r>
            <a:endParaRPr kumimoji="1" lang="en-US" sz="1200" b="0" i="0" u="none" strike="noStrike" kern="1200" dirty="0" smtClean="0">
              <a:solidFill>
                <a:schemeClr val="tx1"/>
              </a:solidFill>
              <a:latin typeface="+mn-lt"/>
              <a:ea typeface="+mn-ea"/>
              <a:cs typeface="+mn-cs"/>
            </a:endParaRPr>
          </a:p>
          <a:p>
            <a:r>
              <a:rPr kumimoji="1" lang="en-US" sz="1200" b="0" i="0" u="none" strike="noStrike" kern="1200" dirty="0" err="1" smtClean="0">
                <a:solidFill>
                  <a:schemeClr val="tx1"/>
                </a:solidFill>
                <a:latin typeface="+mn-lt"/>
                <a:ea typeface="+mn-ea"/>
                <a:cs typeface="+mn-cs"/>
              </a:rPr>
              <a:t>xref</a:t>
            </a:r>
            <a:endParaRPr kumimoji="1" lang="en-US" sz="1200" b="0" i="0" u="none" strike="noStrike" kern="1200" dirty="0" smtClean="0">
              <a:solidFill>
                <a:schemeClr val="tx1"/>
              </a:solidFill>
              <a:latin typeface="+mn-lt"/>
              <a:ea typeface="+mn-ea"/>
              <a:cs typeface="+mn-cs"/>
            </a:endParaRPr>
          </a:p>
          <a:p>
            <a:r>
              <a:rPr kumimoji="1" lang="en-US" sz="1200" b="0" i="0" u="none" strike="noStrike" kern="1200" dirty="0" smtClean="0">
                <a:solidFill>
                  <a:schemeClr val="tx1"/>
                </a:solidFill>
                <a:latin typeface="+mn-lt"/>
                <a:ea typeface="+mn-ea"/>
                <a:cs typeface="+mn-cs"/>
              </a:rPr>
              <a:t>0 6</a:t>
            </a:r>
          </a:p>
          <a:p>
            <a:r>
              <a:rPr kumimoji="1" lang="en-US" sz="1200" b="0" i="0" u="none" strike="noStrike" kern="1200" dirty="0" smtClean="0">
                <a:solidFill>
                  <a:schemeClr val="tx1"/>
                </a:solidFill>
                <a:latin typeface="+mn-lt"/>
                <a:ea typeface="+mn-ea"/>
                <a:cs typeface="+mn-cs"/>
              </a:rPr>
              <a:t>0000000000 65535 f</a:t>
            </a:r>
          </a:p>
          <a:p>
            <a:r>
              <a:rPr kumimoji="1" lang="en-US" sz="1200" b="0" i="0" u="none" strike="noStrike" kern="1200" dirty="0" smtClean="0">
                <a:solidFill>
                  <a:schemeClr val="tx1"/>
                </a:solidFill>
                <a:latin typeface="+mn-lt"/>
                <a:ea typeface="+mn-ea"/>
                <a:cs typeface="+mn-cs"/>
              </a:rPr>
              <a:t>0000000010 00000 n</a:t>
            </a:r>
          </a:p>
          <a:p>
            <a:r>
              <a:rPr kumimoji="1" lang="en-US" sz="1200" b="0" i="0" u="none" strike="noStrike" kern="1200" dirty="0" smtClean="0">
                <a:solidFill>
                  <a:schemeClr val="tx1"/>
                </a:solidFill>
                <a:latin typeface="+mn-lt"/>
                <a:ea typeface="+mn-ea"/>
                <a:cs typeface="+mn-cs"/>
              </a:rPr>
              <a:t>0000000063 00000 n</a:t>
            </a:r>
          </a:p>
          <a:p>
            <a:r>
              <a:rPr kumimoji="1" lang="en-US" sz="1200" b="0" i="0" u="none" strike="noStrike" kern="1200" dirty="0" smtClean="0">
                <a:solidFill>
                  <a:schemeClr val="tx1"/>
                </a:solidFill>
                <a:latin typeface="+mn-lt"/>
                <a:ea typeface="+mn-ea"/>
                <a:cs typeface="+mn-cs"/>
              </a:rPr>
              <a:t>0000000125 00000 n</a:t>
            </a:r>
          </a:p>
          <a:p>
            <a:r>
              <a:rPr kumimoji="1" lang="en-US" sz="1200" b="0" i="0" u="none" strike="noStrike" kern="1200" dirty="0" smtClean="0">
                <a:solidFill>
                  <a:schemeClr val="tx1"/>
                </a:solidFill>
                <a:latin typeface="+mn-lt"/>
                <a:ea typeface="+mn-ea"/>
                <a:cs typeface="+mn-cs"/>
              </a:rPr>
              <a:t>0000000251 00000 n</a:t>
            </a:r>
          </a:p>
          <a:p>
            <a:r>
              <a:rPr kumimoji="1" lang="en-US" sz="1200" b="0" i="0" u="none" strike="noStrike" kern="1200" dirty="0" smtClean="0">
                <a:solidFill>
                  <a:schemeClr val="tx1"/>
                </a:solidFill>
                <a:latin typeface="+mn-lt"/>
                <a:ea typeface="+mn-ea"/>
                <a:cs typeface="+mn-cs"/>
              </a:rPr>
              <a:t>0000000305 00000 n</a:t>
            </a:r>
          </a:p>
          <a:p>
            <a:r>
              <a:rPr kumimoji="1" lang="en-US" sz="1200" b="0" i="0" u="none" strike="noStrike" kern="1200" dirty="0" smtClean="0">
                <a:solidFill>
                  <a:schemeClr val="tx1"/>
                </a:solidFill>
                <a:latin typeface="+mn-lt"/>
                <a:ea typeface="+mn-ea"/>
                <a:cs typeface="+mn-cs"/>
              </a:rPr>
              <a:t>trailer</a:t>
            </a:r>
          </a:p>
          <a:p>
            <a:r>
              <a:rPr kumimoji="1" lang="en-US" sz="1200" b="0" i="0" u="none" strike="noStrike" kern="1200" dirty="0" smtClean="0">
                <a:solidFill>
                  <a:schemeClr val="tx1"/>
                </a:solidFill>
                <a:latin typeface="+mn-lt"/>
                <a:ea typeface="+mn-ea"/>
                <a:cs typeface="+mn-cs"/>
              </a:rPr>
              <a:t>&lt;&lt; /Size 6</a:t>
            </a:r>
          </a:p>
          <a:p>
            <a:r>
              <a:rPr kumimoji="1" lang="en-US" sz="1200" b="0" i="0" u="none" strike="noStrike" kern="1200" dirty="0" smtClean="0">
                <a:solidFill>
                  <a:schemeClr val="tx1"/>
                </a:solidFill>
                <a:latin typeface="+mn-lt"/>
                <a:ea typeface="+mn-ea"/>
                <a:cs typeface="+mn-cs"/>
              </a:rPr>
              <a:t>/Root 1 0 R</a:t>
            </a:r>
          </a:p>
          <a:p>
            <a:r>
              <a:rPr kumimoji="1" lang="en-US" sz="1200" b="0" i="0" u="none" strike="noStrike" kern="1200" dirty="0" smtClean="0">
                <a:solidFill>
                  <a:schemeClr val="tx1"/>
                </a:solidFill>
                <a:latin typeface="+mn-lt"/>
                <a:ea typeface="+mn-ea"/>
                <a:cs typeface="+mn-cs"/>
              </a:rPr>
              <a:t>&gt;&gt;</a:t>
            </a:r>
          </a:p>
          <a:p>
            <a:r>
              <a:rPr kumimoji="1" lang="en-US" sz="1200" b="0" i="0" u="none" strike="noStrike" kern="1200" dirty="0" err="1" smtClean="0">
                <a:solidFill>
                  <a:schemeClr val="tx1"/>
                </a:solidFill>
                <a:latin typeface="+mn-lt"/>
                <a:ea typeface="+mn-ea"/>
                <a:cs typeface="+mn-cs"/>
              </a:rPr>
              <a:t>startxref</a:t>
            </a:r>
            <a:endParaRPr kumimoji="1" lang="en-US" sz="1200" b="0" i="0" u="none" strike="noStrike" kern="1200" dirty="0" smtClean="0">
              <a:solidFill>
                <a:schemeClr val="tx1"/>
              </a:solidFill>
              <a:latin typeface="+mn-lt"/>
              <a:ea typeface="+mn-ea"/>
              <a:cs typeface="+mn-cs"/>
            </a:endParaRPr>
          </a:p>
          <a:p>
            <a:r>
              <a:rPr kumimoji="1" lang="en-US" sz="1200" b="0" i="0" u="none" strike="noStrike" kern="1200" dirty="0" smtClean="0">
                <a:solidFill>
                  <a:schemeClr val="tx1"/>
                </a:solidFill>
                <a:latin typeface="+mn-lt"/>
                <a:ea typeface="+mn-ea"/>
                <a:cs typeface="+mn-cs"/>
              </a:rPr>
              <a:t>331</a:t>
            </a:r>
          </a:p>
          <a:p>
            <a:r>
              <a:rPr kumimoji="1" lang="en-US" sz="1200" b="0" i="0" u="none" strike="noStrike" kern="1200" dirty="0" smtClean="0">
                <a:solidFill>
                  <a:schemeClr val="tx1"/>
                </a:solidFill>
                <a:latin typeface="+mn-lt"/>
                <a:ea typeface="+mn-ea"/>
                <a:cs typeface="+mn-cs"/>
              </a:rPr>
              <a:t>%%EOF</a:t>
            </a:r>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#18</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www.adobe.com/devnet/pdf/pdf_reference.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hyperlink" Target="http://www.amazon.co.jp/dp/4894713381" TargetMode="External"/><Relationship Id="rId4" Type="http://schemas.openxmlformats.org/officeDocument/2006/relationships/hyperlink" Target="http://www.adobe.com/devnet/acrobat/pdfs/pdf_reference_1-7.pdf"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www.microsoft.com/downloads/details.aspx?FamilyID=4d951911-3e7e-4ae6-b059-a2e79ed87041&amp;displaylang=ja"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hyperlink" Target="http://ja.wikipedia.org/wiki/PDF%E3%82%BD%E3%83%95%E3%83%88%E3%82%A6%E3%82%A7%E3%82%A2%E3%81%AE%E4%B8%80%E8%A6%A7"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adobe.com/devnet/acrobat/pdfs/pdf_reference_1-7.pdf"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sz="7200" b="1" dirty="0" smtClean="0">
                <a:ln w="12700">
                  <a:solidFill>
                    <a:schemeClr val="tx1"/>
                  </a:solidFill>
                  <a:prstDash val="solid"/>
                </a:ln>
                <a:gradFill flip="none" rotWithShape="1">
                  <a:gsLst>
                    <a:gs pos="0">
                      <a:srgbClr val="FFF200"/>
                    </a:gs>
                    <a:gs pos="45000">
                      <a:srgbClr val="FF7A00"/>
                    </a:gs>
                    <a:gs pos="70000">
                      <a:srgbClr val="FF0300"/>
                    </a:gs>
                    <a:gs pos="100000">
                      <a:srgbClr val="4D0808"/>
                    </a:gs>
                  </a:gsLst>
                  <a:lin ang="8100000" scaled="0"/>
                  <a:tileRect/>
                </a:gradFill>
                <a:effectLst>
                  <a:outerShdw blurRad="50800" dist="38100" dir="13500000" algn="br" rotWithShape="0">
                    <a:prstClr val="black">
                      <a:alpha val="40000"/>
                    </a:prstClr>
                  </a:outerShdw>
                </a:effectLst>
              </a:rPr>
              <a:t>PDF</a:t>
            </a:r>
            <a:r>
              <a:rPr lang="ja-JP" altLang="en-US" sz="7200" b="1" dirty="0" smtClean="0">
                <a:ln w="12700">
                  <a:solidFill>
                    <a:schemeClr val="tx1"/>
                  </a:solidFill>
                  <a:prstDash val="solid"/>
                </a:ln>
                <a:gradFill flip="none" rotWithShape="1">
                  <a:gsLst>
                    <a:gs pos="0">
                      <a:srgbClr val="FFF200"/>
                    </a:gs>
                    <a:gs pos="45000">
                      <a:srgbClr val="FF7A00"/>
                    </a:gs>
                    <a:gs pos="70000">
                      <a:srgbClr val="FF0300"/>
                    </a:gs>
                    <a:gs pos="100000">
                      <a:srgbClr val="4D0808"/>
                    </a:gs>
                  </a:gsLst>
                  <a:lin ang="8100000" scaled="0"/>
                  <a:tileRect/>
                </a:gradFill>
                <a:effectLst>
                  <a:outerShdw blurRad="50800" dist="38100" dir="13500000" algn="br" rotWithShape="0">
                    <a:prstClr val="black">
                      <a:alpha val="40000"/>
                    </a:prstClr>
                  </a:outerShdw>
                </a:effectLst>
              </a:rPr>
              <a:t>を自分で</a:t>
            </a:r>
            <a:r>
              <a:rPr lang="en-US" altLang="ja-JP" sz="7200" b="1" dirty="0" smtClean="0">
                <a:ln w="12700">
                  <a:solidFill>
                    <a:schemeClr val="tx1"/>
                  </a:solidFill>
                  <a:prstDash val="solid"/>
                </a:ln>
                <a:gradFill flip="none" rotWithShape="1">
                  <a:gsLst>
                    <a:gs pos="0">
                      <a:srgbClr val="FFF200"/>
                    </a:gs>
                    <a:gs pos="45000">
                      <a:srgbClr val="FF7A00"/>
                    </a:gs>
                    <a:gs pos="70000">
                      <a:srgbClr val="FF0300"/>
                    </a:gs>
                    <a:gs pos="100000">
                      <a:srgbClr val="4D0808"/>
                    </a:gs>
                  </a:gsLst>
                  <a:lin ang="8100000" scaled="0"/>
                  <a:tileRect/>
                </a:gradFill>
                <a:effectLst>
                  <a:outerShdw blurRad="50800" dist="38100" dir="13500000" algn="br" rotWithShape="0">
                    <a:prstClr val="black">
                      <a:alpha val="40000"/>
                    </a:prstClr>
                  </a:outerShdw>
                </a:effectLst>
              </a:rPr>
              <a:t/>
            </a:r>
            <a:br>
              <a:rPr lang="en-US" altLang="ja-JP" sz="7200" b="1" dirty="0" smtClean="0">
                <a:ln w="12700">
                  <a:solidFill>
                    <a:schemeClr val="tx1"/>
                  </a:solidFill>
                  <a:prstDash val="solid"/>
                </a:ln>
                <a:gradFill flip="none" rotWithShape="1">
                  <a:gsLst>
                    <a:gs pos="0">
                      <a:srgbClr val="FFF200"/>
                    </a:gs>
                    <a:gs pos="45000">
                      <a:srgbClr val="FF7A00"/>
                    </a:gs>
                    <a:gs pos="70000">
                      <a:srgbClr val="FF0300"/>
                    </a:gs>
                    <a:gs pos="100000">
                      <a:srgbClr val="4D0808"/>
                    </a:gs>
                  </a:gsLst>
                  <a:lin ang="8100000" scaled="0"/>
                  <a:tileRect/>
                </a:gradFill>
                <a:effectLst>
                  <a:outerShdw blurRad="50800" dist="38100" dir="13500000" algn="br" rotWithShape="0">
                    <a:prstClr val="black">
                      <a:alpha val="40000"/>
                    </a:prstClr>
                  </a:outerShdw>
                </a:effectLst>
              </a:rPr>
            </a:br>
            <a:r>
              <a:rPr lang="ja-JP" altLang="en-US" sz="7200" b="1" dirty="0" smtClean="0">
                <a:ln w="12700">
                  <a:solidFill>
                    <a:schemeClr val="tx1"/>
                  </a:solidFill>
                  <a:prstDash val="solid"/>
                </a:ln>
                <a:gradFill flip="none" rotWithShape="1">
                  <a:gsLst>
                    <a:gs pos="0">
                      <a:srgbClr val="FFF200"/>
                    </a:gs>
                    <a:gs pos="45000">
                      <a:srgbClr val="FF7A00"/>
                    </a:gs>
                    <a:gs pos="70000">
                      <a:srgbClr val="FF0300"/>
                    </a:gs>
                    <a:gs pos="100000">
                      <a:srgbClr val="4D0808"/>
                    </a:gs>
                  </a:gsLst>
                  <a:lin ang="8100000" scaled="0"/>
                  <a:tileRect/>
                </a:gradFill>
                <a:effectLst>
                  <a:outerShdw blurRad="50800" dist="38100" dir="13500000" algn="br" rotWithShape="0">
                    <a:prstClr val="black">
                      <a:alpha val="40000"/>
                    </a:prstClr>
                  </a:outerShdw>
                </a:effectLst>
              </a:rPr>
              <a:t>作ってみよう～♪</a:t>
            </a:r>
            <a:endParaRPr kumimoji="1" lang="ja-JP" altLang="en-US" sz="7200" b="1" dirty="0">
              <a:ln w="12700">
                <a:solidFill>
                  <a:schemeClr val="tx1"/>
                </a:solidFill>
                <a:prstDash val="solid"/>
              </a:ln>
              <a:gradFill flip="none" rotWithShape="1">
                <a:gsLst>
                  <a:gs pos="0">
                    <a:srgbClr val="FFF200"/>
                  </a:gs>
                  <a:gs pos="45000">
                    <a:srgbClr val="FF7A00"/>
                  </a:gs>
                  <a:gs pos="70000">
                    <a:srgbClr val="FF0300"/>
                  </a:gs>
                  <a:gs pos="100000">
                    <a:srgbClr val="4D0808"/>
                  </a:gs>
                </a:gsLst>
                <a:lin ang="8100000" scaled="0"/>
                <a:tileRect/>
              </a:gradFill>
              <a:effectLst>
                <a:outerShdw blurRad="50800" dist="38100" dir="13500000" algn="br" rotWithShape="0">
                  <a:prstClr val="black">
                    <a:alpha val="40000"/>
                  </a:prstClr>
                </a:outerShdw>
              </a:effectLst>
            </a:endParaRPr>
          </a:p>
        </p:txBody>
      </p:sp>
      <p:sp>
        <p:nvSpPr>
          <p:cNvPr id="3" name="サブタイトル 2"/>
          <p:cNvSpPr>
            <a:spLocks noGrp="1"/>
          </p:cNvSpPr>
          <p:nvPr>
            <p:ph type="subTitle" idx="1"/>
          </p:nvPr>
        </p:nvSpPr>
        <p:spPr/>
        <p:txBody>
          <a:bodyPr/>
          <a:lstStyle/>
          <a:p>
            <a:r>
              <a:rPr kumimoji="1" lang="en-US" altLang="ja-JP" sz="4800" b="1" cap="all"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MS Reference Sans Serif" pitchFamily="34" charset="0"/>
                <a:ea typeface="+mj-ea"/>
              </a:rPr>
              <a:t>By IIJIMAS</a:t>
            </a:r>
            <a:endParaRPr kumimoji="1" lang="ja-JP" altLang="en-US" sz="4800" b="1" cap="all" dirty="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MS Reference Sans Serif" pitchFamily="34" charset="0"/>
              <a:ea typeface="+mj-ea"/>
            </a:endParaRPr>
          </a:p>
        </p:txBody>
      </p:sp>
      <p:sp>
        <p:nvSpPr>
          <p:cNvPr id="4" name="テキスト ボックス 3"/>
          <p:cNvSpPr txBox="1"/>
          <p:nvPr/>
        </p:nvSpPr>
        <p:spPr>
          <a:xfrm>
            <a:off x="1643042" y="1357298"/>
            <a:ext cx="6000792" cy="461665"/>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kumimoji="1" lang="ja-JP" altLang="en-US" sz="2400" b="1" i="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もう</a:t>
            </a:r>
            <a:r>
              <a:rPr kumimoji="1" lang="en-US" altLang="ja-JP" sz="2400" b="1" i="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Acr</a:t>
            </a:r>
            <a:r>
              <a:rPr kumimoji="1" lang="ja-JP" altLang="en-US" sz="2400" b="1" i="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t>
            </a:r>
            <a:r>
              <a:rPr kumimoji="1" lang="en-US" altLang="ja-JP" sz="2400" b="1" i="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bat</a:t>
            </a:r>
            <a:r>
              <a:rPr lang="ja-JP" altLang="en-US" sz="2400" b="1" i="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なんていらない</a:t>
            </a:r>
            <a:r>
              <a:rPr kumimoji="1" lang="ja-JP" altLang="en-US" sz="2400" b="1" i="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t>
            </a:r>
            <a:endParaRPr kumimoji="1" lang="ja-JP" altLang="en-US" sz="2400" b="1" i="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PDF</a:t>
            </a:r>
            <a:r>
              <a:rPr kumimoji="1" lang="ja-JP" altLang="en-US" dirty="0" smtClean="0"/>
              <a:t>の要素</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オブジェクト（</a:t>
            </a:r>
            <a:r>
              <a:rPr kumimoji="1" lang="en-US" altLang="ja-JP" dirty="0" smtClean="0"/>
              <a:t>PDF</a:t>
            </a:r>
            <a:r>
              <a:rPr kumimoji="1" lang="ja-JP" altLang="en-US" dirty="0" smtClean="0"/>
              <a:t>の基本要素）</a:t>
            </a:r>
            <a:endParaRPr kumimoji="1" lang="ja-JP" altLang="en-US" dirty="0"/>
          </a:p>
        </p:txBody>
      </p:sp>
      <p:graphicFrame>
        <p:nvGraphicFramePr>
          <p:cNvPr id="4" name="表 3"/>
          <p:cNvGraphicFramePr>
            <a:graphicFrameLocks noGrp="1"/>
          </p:cNvGraphicFramePr>
          <p:nvPr/>
        </p:nvGraphicFramePr>
        <p:xfrm>
          <a:off x="500035" y="1714489"/>
          <a:ext cx="7929618" cy="4035427"/>
        </p:xfrm>
        <a:graphic>
          <a:graphicData uri="http://schemas.openxmlformats.org/drawingml/2006/table">
            <a:tbl>
              <a:tblPr firstRow="1" bandRow="1">
                <a:tableStyleId>{5A111915-BE36-4E01-A7E5-04B1672EAD32}</a:tableStyleId>
              </a:tblPr>
              <a:tblGrid>
                <a:gridCol w="1549771"/>
                <a:gridCol w="3254520"/>
                <a:gridCol w="3125327"/>
              </a:tblGrid>
              <a:tr h="428627">
                <a:tc>
                  <a:txBody>
                    <a:bodyPr/>
                    <a:lstStyle/>
                    <a:p>
                      <a:r>
                        <a:rPr kumimoji="1" lang="ja-JP" altLang="en-US" dirty="0" smtClean="0"/>
                        <a:t>オブジェクト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r>
                        <a:rPr kumimoji="1" lang="ja-JP" altLang="en-US" dirty="0" smtClean="0"/>
                        <a:t>説明</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r>
                        <a:rPr kumimoji="1" lang="ja-JP" altLang="en-US" dirty="0" smtClean="0"/>
                        <a:t>例</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r>
              <a:tr h="370840">
                <a:tc>
                  <a:txBody>
                    <a:bodyPr/>
                    <a:lstStyle/>
                    <a:p>
                      <a:r>
                        <a:rPr kumimoji="1" lang="ja-JP" altLang="en-US" dirty="0" smtClean="0"/>
                        <a:t>ヌル</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なしを意味する</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null</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ja-JP" altLang="en-US" dirty="0" smtClean="0"/>
                        <a:t>論理値</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true / false</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true  false</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ja-JP" altLang="en-US" dirty="0" smtClean="0"/>
                        <a:t>整数</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符号付き整数値</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0</a:t>
                      </a:r>
                      <a:r>
                        <a:rPr kumimoji="1" lang="en-US" altLang="ja-JP" baseline="0" dirty="0" smtClean="0"/>
                        <a:t> -10 100</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ja-JP" altLang="en-US" dirty="0" smtClean="0"/>
                        <a:t>実数</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符号付き実数値</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0.2 2 -1.1 .003</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文字列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文字列</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a:t>
                      </a:r>
                      <a:r>
                        <a:rPr kumimoji="1" lang="en-US" altLang="ja-JP" dirty="0" err="1" smtClean="0"/>
                        <a:t>abc</a:t>
                      </a:r>
                      <a:r>
                        <a:rPr kumimoji="1" lang="en-US" altLang="ja-JP" dirty="0" smtClean="0"/>
                        <a:t>) &lt;FEFF006100620063&gt;</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名前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一意の識別子</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/AAA</a:t>
                      </a:r>
                      <a:r>
                        <a:rPr kumimoji="1" lang="en-US" altLang="ja-JP" baseline="0" dirty="0" smtClean="0"/>
                        <a:t> /BBB</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配列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1</a:t>
                      </a:r>
                      <a:r>
                        <a:rPr kumimoji="1" lang="ja-JP" altLang="en-US" dirty="0" smtClean="0"/>
                        <a:t>次元のコレクション</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[0</a:t>
                      </a:r>
                      <a:r>
                        <a:rPr kumimoji="1" lang="en-US" altLang="ja-JP" baseline="0" dirty="0" smtClean="0"/>
                        <a:t> 0 200 100</a:t>
                      </a:r>
                      <a:r>
                        <a:rPr kumimoji="1" lang="en-US" altLang="ja-JP" dirty="0" smtClean="0"/>
                        <a:t>] [[1 0] [0 1]]</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辞書</a:t>
                      </a:r>
                      <a:endParaRPr kumimoji="1" lang="ja-JP" altLang="en-US" b="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名前</a:t>
                      </a:r>
                      <a:r>
                        <a:rPr kumimoji="1" lang="en-US" altLang="ja-JP" dirty="0" smtClean="0"/>
                        <a:t>-</a:t>
                      </a:r>
                      <a:r>
                        <a:rPr kumimoji="1" lang="ja-JP" altLang="en-US" dirty="0" smtClean="0"/>
                        <a:t>オブジェクトの連想配列</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&lt;&lt;/A 1</a:t>
                      </a:r>
                      <a:r>
                        <a:rPr kumimoji="1" lang="en-US" altLang="ja-JP" baseline="0" dirty="0" smtClean="0"/>
                        <a:t> /B 2 /C 3</a:t>
                      </a:r>
                      <a:r>
                        <a:rPr kumimoji="1" lang="en-US" altLang="ja-JP" dirty="0" smtClean="0"/>
                        <a:t>&gt;&gt;</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ja-JP" altLang="en-US" dirty="0" smtClean="0"/>
                        <a:t>ストリーム</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バイト列</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辞書</a:t>
                      </a:r>
                      <a:r>
                        <a:rPr kumimoji="1" lang="en-US" altLang="ja-JP" dirty="0" smtClean="0"/>
                        <a:t>+stream</a:t>
                      </a:r>
                      <a:r>
                        <a:rPr kumimoji="1" lang="en-US" altLang="ja-JP" baseline="0" dirty="0" smtClean="0"/>
                        <a:t> </a:t>
                      </a:r>
                      <a:r>
                        <a:rPr kumimoji="1" lang="ja-JP" altLang="en-US" baseline="0" dirty="0" smtClean="0"/>
                        <a:t>～</a:t>
                      </a:r>
                      <a:r>
                        <a:rPr kumimoji="1" lang="en-US" altLang="ja-JP" baseline="0" dirty="0" err="1" smtClean="0"/>
                        <a:t>endstream</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の要素</a:t>
            </a:r>
            <a:endParaRPr kumimoji="1" lang="ja-JP" altLang="en-US" dirty="0"/>
          </a:p>
        </p:txBody>
      </p:sp>
      <p:sp>
        <p:nvSpPr>
          <p:cNvPr id="3" name="テキスト プレースホルダ 2"/>
          <p:cNvSpPr>
            <a:spLocks noGrp="1"/>
          </p:cNvSpPr>
          <p:nvPr>
            <p:ph sz="half" idx="1"/>
          </p:nvPr>
        </p:nvSpPr>
        <p:spPr>
          <a:xfrm>
            <a:off x="457200" y="1052513"/>
            <a:ext cx="4686304" cy="5073650"/>
          </a:xfrm>
        </p:spPr>
        <p:txBody>
          <a:bodyPr/>
          <a:lstStyle/>
          <a:p>
            <a:r>
              <a:rPr kumimoji="1" lang="ja-JP" altLang="en-US" dirty="0" smtClean="0"/>
              <a:t>文字列オブジェクト</a:t>
            </a:r>
            <a:endParaRPr kumimoji="1" lang="en-US" altLang="ja-JP" dirty="0" smtClean="0"/>
          </a:p>
          <a:p>
            <a:pPr lvl="1"/>
            <a:r>
              <a:rPr lang="ja-JP" altLang="en-US" dirty="0" smtClean="0"/>
              <a:t>文字列をあらわすバイト列</a:t>
            </a:r>
            <a:endParaRPr kumimoji="1" lang="en-US" altLang="ja-JP" dirty="0" smtClean="0"/>
          </a:p>
          <a:p>
            <a:pPr lvl="1"/>
            <a:r>
              <a:rPr lang="ja-JP" altLang="en-US" dirty="0" smtClean="0"/>
              <a:t>リテラル表記</a:t>
            </a:r>
            <a:endParaRPr lang="en-US" altLang="ja-JP" dirty="0" smtClean="0"/>
          </a:p>
          <a:p>
            <a:pPr lvl="2"/>
            <a:r>
              <a:rPr lang="en-US" altLang="ja-JP" dirty="0" smtClean="0"/>
              <a:t>()</a:t>
            </a:r>
            <a:r>
              <a:rPr lang="ja-JP" altLang="en-US" dirty="0" smtClean="0"/>
              <a:t>で囲む</a:t>
            </a:r>
            <a:endParaRPr lang="en-US" altLang="ja-JP" dirty="0" smtClean="0"/>
          </a:p>
          <a:p>
            <a:pPr lvl="2"/>
            <a:r>
              <a:rPr lang="ja-JP" altLang="en-US" dirty="0" smtClean="0"/>
              <a:t>例：</a:t>
            </a:r>
            <a:r>
              <a:rPr lang="en-US" altLang="ja-JP" dirty="0" smtClean="0"/>
              <a:t>(ABC)</a:t>
            </a:r>
          </a:p>
          <a:p>
            <a:pPr lvl="2"/>
            <a:r>
              <a:rPr lang="ja-JP" altLang="en-US" dirty="0" smtClean="0"/>
              <a:t>一部の文字はエスケープする必要あり</a:t>
            </a:r>
            <a:endParaRPr lang="en-US" altLang="ja-JP" dirty="0" smtClean="0"/>
          </a:p>
          <a:p>
            <a:pPr lvl="1"/>
            <a:r>
              <a:rPr kumimoji="1" lang="ja-JP" altLang="en-US" dirty="0" smtClean="0"/>
              <a:t>１６進表記</a:t>
            </a:r>
            <a:endParaRPr kumimoji="1" lang="en-US" altLang="ja-JP" dirty="0" smtClean="0"/>
          </a:p>
          <a:p>
            <a:pPr lvl="2"/>
            <a:r>
              <a:rPr lang="en-US" altLang="ja-JP" dirty="0" smtClean="0"/>
              <a:t>&lt;&gt;</a:t>
            </a:r>
            <a:r>
              <a:rPr lang="ja-JP" altLang="en-US" dirty="0" smtClean="0"/>
              <a:t>で囲む</a:t>
            </a:r>
            <a:endParaRPr lang="en-US" altLang="ja-JP" dirty="0" smtClean="0"/>
          </a:p>
          <a:p>
            <a:pPr lvl="2"/>
            <a:r>
              <a:rPr lang="ja-JP" altLang="en-US" dirty="0" smtClean="0"/>
              <a:t>文字コードを</a:t>
            </a:r>
            <a:r>
              <a:rPr lang="en-US" altLang="ja-JP" dirty="0" smtClean="0"/>
              <a:t>16</a:t>
            </a:r>
            <a:r>
              <a:rPr lang="ja-JP" altLang="en-US" dirty="0" smtClean="0"/>
              <a:t>進数で表記</a:t>
            </a:r>
            <a:endParaRPr lang="en-US" altLang="ja-JP" dirty="0" smtClean="0"/>
          </a:p>
          <a:p>
            <a:pPr lvl="2"/>
            <a:r>
              <a:rPr lang="ja-JP" altLang="en-US" dirty="0" smtClean="0"/>
              <a:t>例</a:t>
            </a:r>
            <a:r>
              <a:rPr lang="en-US" altLang="ja-JP" dirty="0" smtClean="0">
                <a:sym typeface="Wingdings" pitchFamily="2" charset="2"/>
              </a:rPr>
              <a:t>:&lt;FEFF006100620063&gt;</a:t>
            </a:r>
          </a:p>
        </p:txBody>
      </p:sp>
      <p:graphicFrame>
        <p:nvGraphicFramePr>
          <p:cNvPr id="5" name="コンテンツ プレースホルダ 4"/>
          <p:cNvGraphicFramePr>
            <a:graphicFrameLocks noGrp="1"/>
          </p:cNvGraphicFramePr>
          <p:nvPr>
            <p:ph sz="half" idx="2"/>
          </p:nvPr>
        </p:nvGraphicFramePr>
        <p:xfrm>
          <a:off x="5429256" y="1714488"/>
          <a:ext cx="2357454" cy="3857652"/>
        </p:xfrm>
        <a:graphic>
          <a:graphicData uri="http://schemas.openxmlformats.org/drawingml/2006/table">
            <a:tbl>
              <a:tblPr firstRow="1" bandRow="1">
                <a:tableStyleId>{912C8C85-51F0-491E-9774-3900AFEF0FD7}</a:tableStyleId>
              </a:tblPr>
              <a:tblGrid>
                <a:gridCol w="642942"/>
                <a:gridCol w="1714512"/>
              </a:tblGrid>
              <a:tr h="428628">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意味</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8628">
                <a:tc>
                  <a:txBody>
                    <a:bodyPr/>
                    <a:lstStyle/>
                    <a:p>
                      <a:r>
                        <a:rPr kumimoji="1" lang="en-US" altLang="ja-JP" dirty="0" smtClean="0"/>
                        <a:t>\n</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改行</a:t>
                      </a:r>
                      <a:r>
                        <a:rPr kumimoji="1" lang="en-US" altLang="ja-JP" dirty="0" smtClean="0"/>
                        <a:t>(LF)</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8628">
                <a:tc>
                  <a:txBody>
                    <a:bodyPr/>
                    <a:lstStyle/>
                    <a:p>
                      <a:r>
                        <a:rPr kumimoji="1" lang="en-US" altLang="ja-JP" dirty="0" smtClean="0"/>
                        <a:t>\r</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復帰</a:t>
                      </a:r>
                      <a:r>
                        <a:rPr kumimoji="1" lang="en-US" altLang="ja-JP" dirty="0" smtClean="0"/>
                        <a:t>(CR)</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8628">
                <a:tc>
                  <a:txBody>
                    <a:bodyPr/>
                    <a:lstStyle/>
                    <a:p>
                      <a:r>
                        <a:rPr kumimoji="1" lang="en-US" altLang="ja-JP" dirty="0" smtClean="0"/>
                        <a:t>\t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タブ</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8628">
                <a:tc>
                  <a:txBody>
                    <a:bodyPr/>
                    <a:lstStyle/>
                    <a:p>
                      <a:r>
                        <a:rPr kumimoji="1" lang="en-US" altLang="ja-JP" dirty="0" smtClean="0"/>
                        <a:t>\b</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バックスペース</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8628">
                <a:tc>
                  <a:txBody>
                    <a:bodyPr/>
                    <a:lstStyle/>
                    <a:p>
                      <a:r>
                        <a:rPr kumimoji="1" lang="en-US" altLang="ja-JP" dirty="0" smtClean="0"/>
                        <a:t>\f</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改頁</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8628">
                <a:tc>
                  <a:txBody>
                    <a:bodyPr/>
                    <a:lstStyle/>
                    <a:p>
                      <a:r>
                        <a:rPr kumimoji="1" lang="en-US" altLang="ja-JP" dirty="0" smtClean="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左括弧</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8628">
                <a:tc>
                  <a:txBody>
                    <a:bodyPr/>
                    <a:lstStyle/>
                    <a:p>
                      <a:r>
                        <a:rPr kumimoji="1" lang="en-US" altLang="ja-JP" dirty="0" smtClean="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右括弧</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8628">
                <a:tc>
                  <a:txBody>
                    <a:bodyPr/>
                    <a:lstStyle/>
                    <a:p>
                      <a:r>
                        <a:rPr kumimoji="1" lang="en-US" altLang="ja-JP" dirty="0" smtClean="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テキスト ボックス 5"/>
          <p:cNvSpPr txBox="1"/>
          <p:nvPr/>
        </p:nvSpPr>
        <p:spPr>
          <a:xfrm>
            <a:off x="5072066" y="1285860"/>
            <a:ext cx="3286148" cy="307777"/>
          </a:xfrm>
          <a:prstGeom prst="rect">
            <a:avLst/>
          </a:prstGeom>
          <a:noFill/>
        </p:spPr>
        <p:txBody>
          <a:bodyPr wrap="square" rtlCol="0">
            <a:spAutoFit/>
          </a:bodyPr>
          <a:lstStyle/>
          <a:p>
            <a:r>
              <a:rPr lang="ja-JP" altLang="en-US" sz="1400" dirty="0" smtClean="0"/>
              <a:t>リテラル文字列エスケープシーケンス</a:t>
            </a:r>
            <a:endParaRPr kumimoji="1" lang="ja-JP" alt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の要素</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辞書オブジェクト</a:t>
            </a:r>
            <a:endParaRPr lang="en-US" altLang="ja-JP" dirty="0" smtClean="0"/>
          </a:p>
          <a:p>
            <a:pPr lvl="1"/>
            <a:r>
              <a:rPr lang="en-US" altLang="ja-JP" dirty="0" smtClean="0"/>
              <a:t>PDF</a:t>
            </a:r>
            <a:r>
              <a:rPr lang="ja-JP" altLang="en-US" dirty="0" smtClean="0"/>
              <a:t>の主要な構成要素</a:t>
            </a:r>
            <a:endParaRPr lang="en-US" altLang="ja-JP" dirty="0" smtClean="0"/>
          </a:p>
          <a:p>
            <a:pPr lvl="1"/>
            <a:r>
              <a:rPr lang="en-US" altLang="ja-JP" dirty="0" smtClean="0"/>
              <a:t>&lt;&lt;</a:t>
            </a:r>
            <a:r>
              <a:rPr lang="ja-JP" altLang="en-US" dirty="0" smtClean="0"/>
              <a:t>と</a:t>
            </a:r>
            <a:r>
              <a:rPr lang="en-US" altLang="ja-JP" dirty="0" smtClean="0"/>
              <a:t>&gt;&gt;</a:t>
            </a:r>
            <a:r>
              <a:rPr lang="ja-JP" altLang="en-US" dirty="0" smtClean="0"/>
              <a:t>に囲まれたキーと値オブジェクトの並び</a:t>
            </a:r>
            <a:endParaRPr lang="en-US" altLang="ja-JP" dirty="0" smtClean="0"/>
          </a:p>
          <a:p>
            <a:pPr lvl="2"/>
            <a:r>
              <a:rPr lang="en-US" altLang="ja-JP" dirty="0" smtClean="0"/>
              <a:t>&lt;&lt;</a:t>
            </a:r>
            <a:br>
              <a:rPr lang="en-US" altLang="ja-JP" dirty="0" smtClean="0"/>
            </a:br>
            <a:r>
              <a:rPr lang="en-US" altLang="ja-JP" dirty="0" smtClean="0"/>
              <a:t>/Key1 Value1</a:t>
            </a:r>
            <a:br>
              <a:rPr lang="en-US" altLang="ja-JP" dirty="0" smtClean="0"/>
            </a:br>
            <a:r>
              <a:rPr lang="en-US" altLang="ja-JP" dirty="0" smtClean="0"/>
              <a:t>/Key2 Value2</a:t>
            </a:r>
            <a:br>
              <a:rPr lang="en-US" altLang="ja-JP" dirty="0" smtClean="0"/>
            </a:br>
            <a:r>
              <a:rPr lang="en-US" altLang="ja-JP" dirty="0" smtClean="0"/>
              <a:t>…..</a:t>
            </a:r>
            <a:br>
              <a:rPr lang="en-US" altLang="ja-JP" dirty="0" smtClean="0"/>
            </a:br>
            <a:r>
              <a:rPr lang="en-US" altLang="ja-JP" dirty="0" smtClean="0"/>
              <a:t>&gt;&gt;</a:t>
            </a:r>
          </a:p>
          <a:p>
            <a:pPr lvl="1"/>
            <a:r>
              <a:rPr lang="ja-JP" altLang="en-US" dirty="0" smtClean="0"/>
              <a:t>キーは名前オブジェクトである必要がある</a:t>
            </a:r>
            <a:endParaRPr lang="en-US" altLang="ja-JP" dirty="0" smtClean="0"/>
          </a:p>
          <a:p>
            <a:pPr lvl="1"/>
            <a:r>
              <a:rPr lang="en-US" altLang="ja-JP" dirty="0" smtClean="0"/>
              <a:t>Type</a:t>
            </a:r>
            <a:r>
              <a:rPr lang="ja-JP" altLang="en-US" dirty="0" smtClean="0"/>
              <a:t>項目によって型を特定する（値は名前オブジェクト）</a:t>
            </a:r>
            <a:endParaRPr lang="en-US" altLang="ja-JP"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の要素</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ストリームオブジェクト</a:t>
            </a:r>
            <a:endParaRPr lang="en-US" altLang="ja-JP" dirty="0" smtClean="0"/>
          </a:p>
          <a:p>
            <a:pPr lvl="1"/>
            <a:r>
              <a:rPr lang="ja-JP" altLang="en-US" dirty="0" smtClean="0"/>
              <a:t>バイト列を表す（画像やページコンテンツに使用）</a:t>
            </a:r>
            <a:endParaRPr lang="en-US" altLang="ja-JP" dirty="0" smtClean="0"/>
          </a:p>
          <a:p>
            <a:pPr lvl="2"/>
            <a:r>
              <a:rPr kumimoji="1" lang="en-US" altLang="ja-JP" dirty="0" smtClean="0"/>
              <a:t>(</a:t>
            </a:r>
            <a:r>
              <a:rPr kumimoji="1" lang="ja-JP" altLang="en-US" dirty="0" smtClean="0"/>
              <a:t>ストリーム辞書</a:t>
            </a:r>
            <a:r>
              <a:rPr kumimoji="1" lang="en-US" altLang="ja-JP" dirty="0" smtClean="0"/>
              <a:t>)</a:t>
            </a:r>
            <a:r>
              <a:rPr kumimoji="1" lang="ja-JP" altLang="en-US" dirty="0" smtClean="0"/>
              <a:t> </a:t>
            </a:r>
            <a:r>
              <a:rPr kumimoji="1" lang="en-US" altLang="ja-JP" dirty="0" smtClean="0"/>
              <a:t/>
            </a:r>
            <a:br>
              <a:rPr kumimoji="1" lang="en-US" altLang="ja-JP" dirty="0" smtClean="0"/>
            </a:br>
            <a:r>
              <a:rPr kumimoji="1" lang="en-US" altLang="ja-JP" b="1" dirty="0" smtClean="0"/>
              <a:t>stream</a:t>
            </a:r>
            <a:r>
              <a:rPr kumimoji="1" lang="en-US" altLang="ja-JP" dirty="0" smtClean="0"/>
              <a:t> </a:t>
            </a:r>
            <a:br>
              <a:rPr kumimoji="1" lang="en-US" altLang="ja-JP" dirty="0" smtClean="0"/>
            </a:br>
            <a:r>
              <a:rPr kumimoji="1" lang="en-US" altLang="ja-JP" dirty="0" smtClean="0"/>
              <a:t>(</a:t>
            </a:r>
            <a:r>
              <a:rPr kumimoji="1" lang="ja-JP" altLang="en-US" dirty="0" smtClean="0"/>
              <a:t>バイトの並び</a:t>
            </a:r>
            <a:r>
              <a:rPr kumimoji="1" lang="en-US" altLang="ja-JP" dirty="0" smtClean="0"/>
              <a:t>) </a:t>
            </a:r>
            <a:br>
              <a:rPr kumimoji="1" lang="en-US" altLang="ja-JP" dirty="0" smtClean="0"/>
            </a:br>
            <a:r>
              <a:rPr kumimoji="1" lang="en-US" altLang="ja-JP" b="1" dirty="0" err="1" smtClean="0"/>
              <a:t>endstream</a:t>
            </a:r>
            <a:endParaRPr kumimoji="1" lang="en-US" altLang="ja-JP" b="1" dirty="0" smtClean="0"/>
          </a:p>
          <a:p>
            <a:pPr lvl="1"/>
            <a:r>
              <a:rPr lang="ja-JP" altLang="en-US" dirty="0" smtClean="0"/>
              <a:t>ストリーム辞書</a:t>
            </a:r>
            <a:endParaRPr lang="en-US" altLang="ja-JP" dirty="0" smtClean="0"/>
          </a:p>
          <a:p>
            <a:pPr lvl="2"/>
            <a:r>
              <a:rPr lang="ja-JP" altLang="en-US" dirty="0" smtClean="0"/>
              <a:t>主な項目</a:t>
            </a:r>
            <a:endParaRPr lang="en-US" altLang="ja-JP" dirty="0" smtClean="0"/>
          </a:p>
        </p:txBody>
      </p:sp>
      <p:graphicFrame>
        <p:nvGraphicFramePr>
          <p:cNvPr id="4" name="表 3"/>
          <p:cNvGraphicFramePr>
            <a:graphicFrameLocks noGrp="1"/>
          </p:cNvGraphicFramePr>
          <p:nvPr/>
        </p:nvGraphicFramePr>
        <p:xfrm>
          <a:off x="1285852" y="4714884"/>
          <a:ext cx="7000924" cy="1112520"/>
        </p:xfrm>
        <a:graphic>
          <a:graphicData uri="http://schemas.openxmlformats.org/drawingml/2006/table">
            <a:tbl>
              <a:tblPr firstRow="1" bandRow="1">
                <a:tableStyleId>{912C8C85-51F0-491E-9774-3900AFEF0FD7}</a:tableStyleId>
              </a:tblPr>
              <a:tblGrid>
                <a:gridCol w="1722896"/>
                <a:gridCol w="1804938"/>
                <a:gridCol w="3473090"/>
              </a:tblGrid>
              <a:tr h="370840">
                <a:tc>
                  <a:txBody>
                    <a:bodyPr/>
                    <a:lstStyle/>
                    <a:p>
                      <a:r>
                        <a:rPr kumimoji="1" lang="ja-JP" altLang="en-US" dirty="0" smtClean="0"/>
                        <a:t>キー</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値の型</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説明</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Length</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整数</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バイト列の長さ</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altLang="ja-JP" dirty="0" smtClean="0"/>
                        <a:t>Filter</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名前、配列</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dirty="0" smtClean="0"/>
                        <a:t>バイト列に適用されるフィルタ種類</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の要素</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間接オブジェクト</a:t>
            </a:r>
            <a:endParaRPr kumimoji="1" lang="en-US" altLang="ja-JP" dirty="0" smtClean="0"/>
          </a:p>
          <a:p>
            <a:pPr lvl="1"/>
            <a:r>
              <a:rPr lang="ja-JP" altLang="en-US" dirty="0" smtClean="0"/>
              <a:t>オブジェクト識別子</a:t>
            </a:r>
            <a:endParaRPr lang="en-US" altLang="ja-JP" dirty="0" smtClean="0"/>
          </a:p>
          <a:p>
            <a:pPr lvl="2"/>
            <a:r>
              <a:rPr lang="ja-JP" altLang="en-US" dirty="0" smtClean="0"/>
              <a:t>オブジェクト番号</a:t>
            </a:r>
            <a:endParaRPr lang="en-US" altLang="ja-JP" dirty="0" smtClean="0"/>
          </a:p>
          <a:p>
            <a:pPr lvl="2"/>
            <a:r>
              <a:rPr lang="ja-JP" altLang="en-US" dirty="0" smtClean="0"/>
              <a:t>生成番号</a:t>
            </a:r>
            <a:r>
              <a:rPr lang="en-US" altLang="ja-JP" dirty="0" smtClean="0"/>
              <a:t> …</a:t>
            </a:r>
            <a:r>
              <a:rPr lang="ja-JP" altLang="en-US" dirty="0" smtClean="0"/>
              <a:t>新しいファイルでは</a:t>
            </a:r>
            <a:r>
              <a:rPr lang="en-US" altLang="ja-JP" dirty="0" smtClean="0"/>
              <a:t>0</a:t>
            </a:r>
            <a:endParaRPr kumimoji="1" lang="en-US" altLang="ja-JP" dirty="0" smtClean="0"/>
          </a:p>
          <a:p>
            <a:pPr lvl="1"/>
            <a:r>
              <a:rPr kumimoji="1" lang="ja-JP" altLang="en-US" dirty="0" smtClean="0"/>
              <a:t>間接オブジェクトの定義</a:t>
            </a:r>
            <a:endParaRPr kumimoji="1" lang="en-US" altLang="ja-JP" dirty="0" smtClean="0"/>
          </a:p>
          <a:p>
            <a:pPr lvl="2"/>
            <a:r>
              <a:rPr lang="en-US" altLang="ja-JP" dirty="0" smtClean="0"/>
              <a:t>(</a:t>
            </a:r>
            <a:r>
              <a:rPr lang="ja-JP" altLang="en-US" dirty="0" smtClean="0"/>
              <a:t>オブジェクト番号</a:t>
            </a:r>
            <a:r>
              <a:rPr lang="en-US" altLang="ja-JP" dirty="0" smtClean="0"/>
              <a:t>) (</a:t>
            </a:r>
            <a:r>
              <a:rPr lang="ja-JP" altLang="en-US" dirty="0" smtClean="0"/>
              <a:t>生成番号</a:t>
            </a:r>
            <a:r>
              <a:rPr lang="en-US" altLang="ja-JP" dirty="0" smtClean="0"/>
              <a:t>) </a:t>
            </a:r>
            <a:r>
              <a:rPr lang="en-US" altLang="ja-JP" b="1" dirty="0" err="1" smtClean="0"/>
              <a:t>obj</a:t>
            </a:r>
            <a:r>
              <a:rPr lang="en-US" altLang="ja-JP" dirty="0" smtClean="0"/>
              <a:t/>
            </a:r>
            <a:br>
              <a:rPr lang="en-US" altLang="ja-JP" dirty="0" smtClean="0"/>
            </a:br>
            <a:r>
              <a:rPr lang="en-US" altLang="ja-JP" dirty="0" smtClean="0"/>
              <a:t>(</a:t>
            </a:r>
            <a:r>
              <a:rPr lang="ja-JP" altLang="en-US" dirty="0" smtClean="0"/>
              <a:t>内容</a:t>
            </a:r>
            <a:r>
              <a:rPr lang="en-US" altLang="ja-JP" dirty="0" smtClean="0"/>
              <a:t>)</a:t>
            </a:r>
            <a:br>
              <a:rPr lang="en-US" altLang="ja-JP" dirty="0" smtClean="0"/>
            </a:br>
            <a:r>
              <a:rPr lang="en-US" altLang="ja-JP" dirty="0" err="1" smtClean="0"/>
              <a:t>endobj</a:t>
            </a:r>
            <a:endParaRPr lang="en-US" altLang="ja-JP" dirty="0" smtClean="0"/>
          </a:p>
          <a:p>
            <a:pPr lvl="1"/>
            <a:r>
              <a:rPr kumimoji="1" lang="ja-JP" altLang="en-US" dirty="0" smtClean="0"/>
              <a:t>間接オブジェクトの参照</a:t>
            </a:r>
            <a:endParaRPr kumimoji="1" lang="en-US" altLang="ja-JP" dirty="0" smtClean="0"/>
          </a:p>
          <a:p>
            <a:pPr lvl="2"/>
            <a:r>
              <a:rPr lang="en-US" altLang="ja-JP" dirty="0" smtClean="0"/>
              <a:t>(</a:t>
            </a:r>
            <a:r>
              <a:rPr lang="ja-JP" altLang="en-US" dirty="0" smtClean="0"/>
              <a:t>オブジェクト番号</a:t>
            </a:r>
            <a:r>
              <a:rPr lang="en-US" altLang="ja-JP" dirty="0" smtClean="0"/>
              <a:t>) (</a:t>
            </a:r>
            <a:r>
              <a:rPr lang="ja-JP" altLang="en-US" dirty="0" smtClean="0"/>
              <a:t>生成番号</a:t>
            </a:r>
            <a:r>
              <a:rPr lang="en-US" altLang="ja-JP" dirty="0" smtClean="0"/>
              <a:t>) </a:t>
            </a:r>
            <a:r>
              <a:rPr lang="en-US" altLang="ja-JP" b="1" dirty="0" smtClean="0"/>
              <a:t>R</a:t>
            </a:r>
          </a:p>
          <a:p>
            <a:pPr lvl="1"/>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のファイル構造</a:t>
            </a:r>
            <a:r>
              <a:rPr lang="en-US" altLang="ja-JP" dirty="0" smtClean="0"/>
              <a:t>2</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trailer</a:t>
            </a:r>
            <a:r>
              <a:rPr lang="ja-JP" altLang="en-US" dirty="0" smtClean="0"/>
              <a:t>辞書</a:t>
            </a:r>
            <a:endParaRPr lang="en-US" altLang="ja-JP" dirty="0" smtClean="0"/>
          </a:p>
          <a:p>
            <a:pPr lvl="1"/>
            <a:r>
              <a:rPr lang="ja-JP" altLang="en-US" dirty="0" smtClean="0"/>
              <a:t>文書レベルでの特殊なオブジェクトの情報</a:t>
            </a:r>
            <a:endParaRPr lang="en-US" altLang="ja-JP" dirty="0" smtClean="0"/>
          </a:p>
          <a:p>
            <a:pPr lvl="2"/>
            <a:r>
              <a:rPr kumimoji="1" lang="en-US" altLang="ja-JP" dirty="0" smtClean="0"/>
              <a:t>PDF</a:t>
            </a:r>
            <a:r>
              <a:rPr kumimoji="1" lang="ja-JP" altLang="en-US" dirty="0" smtClean="0"/>
              <a:t>を読み込むアプリのために存在する</a:t>
            </a:r>
            <a:endParaRPr kumimoji="1" lang="ja-JP" altLang="en-US" dirty="0"/>
          </a:p>
        </p:txBody>
      </p:sp>
      <p:graphicFrame>
        <p:nvGraphicFramePr>
          <p:cNvPr id="4" name="表 3"/>
          <p:cNvGraphicFramePr>
            <a:graphicFrameLocks noGrp="1"/>
          </p:cNvGraphicFramePr>
          <p:nvPr/>
        </p:nvGraphicFramePr>
        <p:xfrm>
          <a:off x="928662" y="2928934"/>
          <a:ext cx="7000924" cy="2225040"/>
        </p:xfrm>
        <a:graphic>
          <a:graphicData uri="http://schemas.openxmlformats.org/drawingml/2006/table">
            <a:tbl>
              <a:tblPr firstRow="1" bandRow="1">
                <a:tableStyleId>{912C8C85-51F0-491E-9774-3900AFEF0FD7}</a:tableStyleId>
              </a:tblPr>
              <a:tblGrid>
                <a:gridCol w="1285884"/>
                <a:gridCol w="1503566"/>
                <a:gridCol w="4211474"/>
              </a:tblGrid>
              <a:tr h="370840">
                <a:tc>
                  <a:txBody>
                    <a:bodyPr/>
                    <a:lstStyle/>
                    <a:p>
                      <a:r>
                        <a:rPr kumimoji="1" lang="ja-JP" altLang="en-US" dirty="0" smtClean="0"/>
                        <a:t>キー</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値の型</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説明</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Size</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整数</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相互参照表に含まれるエントリの数</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Root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辞書</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Catalog</a:t>
                      </a:r>
                      <a:r>
                        <a:rPr kumimoji="1" lang="ja-JP" altLang="en-US" dirty="0" smtClean="0"/>
                        <a:t>辞書</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Encrypt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辞書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暗号化辞書</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Info</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辞書</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文書情報辞書</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ID</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配列</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ファイル識別子</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solidFill>
            <a:schemeClr val="accent1">
              <a:alpha val="5000"/>
            </a:schemeClr>
          </a:solidFill>
        </p:spPr>
        <p:txBody>
          <a:bodyPr/>
          <a:lstStyle/>
          <a:p>
            <a:pPr lvl="1"/>
            <a:r>
              <a:rPr lang="ja-JP" altLang="en-US" dirty="0" smtClean="0"/>
              <a:t>文書カタログ</a:t>
            </a:r>
            <a:endParaRPr lang="en-US" altLang="ja-JP" dirty="0" smtClean="0"/>
          </a:p>
          <a:p>
            <a:pPr lvl="2"/>
            <a:r>
              <a:rPr kumimoji="1" lang="ja-JP" altLang="en-US" dirty="0" smtClean="0"/>
              <a:t>ページツリー</a:t>
            </a:r>
            <a:endParaRPr kumimoji="1" lang="en-US" altLang="ja-JP" dirty="0" smtClean="0"/>
          </a:p>
          <a:p>
            <a:pPr lvl="3"/>
            <a:r>
              <a:rPr lang="ja-JP" altLang="en-US" dirty="0" smtClean="0"/>
              <a:t>ページ</a:t>
            </a:r>
            <a:r>
              <a:rPr lang="en-US" altLang="ja-JP" dirty="0" smtClean="0"/>
              <a:t>1</a:t>
            </a:r>
          </a:p>
          <a:p>
            <a:pPr lvl="4"/>
            <a:r>
              <a:rPr lang="ja-JP" altLang="en-US" dirty="0" smtClean="0"/>
              <a:t>コンテントストリーム</a:t>
            </a:r>
            <a:endParaRPr lang="en-US" altLang="ja-JP" dirty="0" smtClean="0"/>
          </a:p>
          <a:p>
            <a:pPr lvl="3"/>
            <a:r>
              <a:rPr lang="ja-JP" altLang="en-US" dirty="0" smtClean="0"/>
              <a:t>ページ</a:t>
            </a:r>
            <a:r>
              <a:rPr lang="en-US" altLang="ja-JP" dirty="0" smtClean="0"/>
              <a:t>2</a:t>
            </a:r>
          </a:p>
          <a:p>
            <a:pPr lvl="4"/>
            <a:r>
              <a:rPr lang="ja-JP" altLang="en-US" dirty="0" smtClean="0"/>
              <a:t>コンテントストリーム</a:t>
            </a:r>
            <a:endParaRPr kumimoji="1" lang="en-US" altLang="ja-JP" dirty="0" smtClean="0"/>
          </a:p>
          <a:p>
            <a:pPr lvl="3"/>
            <a:r>
              <a:rPr lang="en-US" altLang="ja-JP" dirty="0" smtClean="0"/>
              <a:t>….</a:t>
            </a:r>
          </a:p>
          <a:p>
            <a:pPr lvl="3"/>
            <a:endParaRPr kumimoji="1" lang="en-US" altLang="ja-JP" dirty="0" smtClean="0"/>
          </a:p>
          <a:p>
            <a:pPr lvl="2"/>
            <a:r>
              <a:rPr lang="ja-JP" altLang="en-US" dirty="0" smtClean="0"/>
              <a:t>アウトラインツリー</a:t>
            </a:r>
            <a:r>
              <a:rPr lang="en-US" altLang="ja-JP" dirty="0" smtClean="0"/>
              <a:t>(</a:t>
            </a:r>
            <a:r>
              <a:rPr lang="ja-JP" altLang="en-US" dirty="0" smtClean="0"/>
              <a:t>今回は説明割愛</a:t>
            </a:r>
            <a:r>
              <a:rPr lang="en-US" altLang="ja-JP" dirty="0" smtClean="0"/>
              <a:t>)</a:t>
            </a:r>
          </a:p>
          <a:p>
            <a:pPr lvl="3"/>
            <a:r>
              <a:rPr kumimoji="1" lang="ja-JP" altLang="en-US" dirty="0" smtClean="0"/>
              <a:t>アウトラインエントリ</a:t>
            </a:r>
            <a:r>
              <a:rPr kumimoji="1" lang="en-US" altLang="ja-JP" dirty="0" smtClean="0"/>
              <a:t>1</a:t>
            </a:r>
          </a:p>
          <a:p>
            <a:pPr lvl="3"/>
            <a:r>
              <a:rPr kumimoji="1" lang="en-US" altLang="ja-JP" dirty="0" smtClean="0"/>
              <a:t>….</a:t>
            </a:r>
            <a:endParaRPr kumimoji="1" lang="ja-JP" altLang="en-US" dirty="0"/>
          </a:p>
        </p:txBody>
      </p:sp>
      <p:sp>
        <p:nvSpPr>
          <p:cNvPr id="2" name="タイトル 1"/>
          <p:cNvSpPr>
            <a:spLocks noGrp="1"/>
          </p:cNvSpPr>
          <p:nvPr>
            <p:ph type="title"/>
          </p:nvPr>
        </p:nvSpPr>
        <p:spPr/>
        <p:txBody>
          <a:bodyPr/>
          <a:lstStyle/>
          <a:p>
            <a:r>
              <a:rPr lang="en-US" altLang="ja-JP" dirty="0" smtClean="0"/>
              <a:t>PDF</a:t>
            </a:r>
            <a:r>
              <a:rPr lang="ja-JP" altLang="en-US" dirty="0" smtClean="0"/>
              <a:t>の文書構造</a:t>
            </a:r>
            <a:endParaRPr kumimoji="1" lang="ja-JP" altLang="en-US" dirty="0"/>
          </a:p>
        </p:txBody>
      </p:sp>
      <p:sp>
        <p:nvSpPr>
          <p:cNvPr id="6" name="正方形/長方形 5"/>
          <p:cNvSpPr/>
          <p:nvPr/>
        </p:nvSpPr>
        <p:spPr>
          <a:xfrm>
            <a:off x="3786182" y="1214422"/>
            <a:ext cx="1000132" cy="57150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dirty="0" smtClean="0">
                <a:solidFill>
                  <a:schemeClr val="tx1"/>
                </a:solidFill>
              </a:rPr>
              <a:t>Catalog</a:t>
            </a:r>
            <a:endParaRPr kumimoji="1" lang="ja-JP" altLang="en-US" dirty="0">
              <a:solidFill>
                <a:schemeClr val="tx1"/>
              </a:solidFill>
            </a:endParaRPr>
          </a:p>
        </p:txBody>
      </p:sp>
      <p:sp>
        <p:nvSpPr>
          <p:cNvPr id="7" name="正方形/長方形 6"/>
          <p:cNvSpPr/>
          <p:nvPr/>
        </p:nvSpPr>
        <p:spPr>
          <a:xfrm>
            <a:off x="5143504" y="1214422"/>
            <a:ext cx="1000132" cy="57150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dirty="0" smtClean="0">
                <a:solidFill>
                  <a:schemeClr val="tx1"/>
                </a:solidFill>
              </a:rPr>
              <a:t>Pages</a:t>
            </a:r>
            <a:endParaRPr kumimoji="1" lang="ja-JP" altLang="en-US" dirty="0">
              <a:solidFill>
                <a:schemeClr val="tx1"/>
              </a:solidFill>
            </a:endParaRPr>
          </a:p>
        </p:txBody>
      </p:sp>
      <p:sp>
        <p:nvSpPr>
          <p:cNvPr id="9" name="正方形/長方形 8"/>
          <p:cNvSpPr/>
          <p:nvPr/>
        </p:nvSpPr>
        <p:spPr>
          <a:xfrm>
            <a:off x="6500826" y="1214422"/>
            <a:ext cx="1000132" cy="57150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dirty="0" smtClean="0">
                <a:solidFill>
                  <a:schemeClr val="tx1"/>
                </a:solidFill>
              </a:rPr>
              <a:t>Page</a:t>
            </a:r>
            <a:endParaRPr kumimoji="1" lang="ja-JP" altLang="en-US" dirty="0">
              <a:solidFill>
                <a:schemeClr val="tx1"/>
              </a:solidFill>
            </a:endParaRPr>
          </a:p>
        </p:txBody>
      </p:sp>
      <p:sp>
        <p:nvSpPr>
          <p:cNvPr id="10" name="正方形/長方形 9"/>
          <p:cNvSpPr/>
          <p:nvPr/>
        </p:nvSpPr>
        <p:spPr>
          <a:xfrm>
            <a:off x="6500826" y="1928802"/>
            <a:ext cx="1000132" cy="57150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dirty="0" smtClean="0">
                <a:solidFill>
                  <a:schemeClr val="tx1"/>
                </a:solidFill>
              </a:rPr>
              <a:t>Page</a:t>
            </a:r>
            <a:endParaRPr kumimoji="1" lang="ja-JP" altLang="en-US" dirty="0">
              <a:solidFill>
                <a:schemeClr val="tx1"/>
              </a:solidFill>
            </a:endParaRPr>
          </a:p>
        </p:txBody>
      </p:sp>
      <p:sp>
        <p:nvSpPr>
          <p:cNvPr id="11" name="正方形/長方形 10"/>
          <p:cNvSpPr/>
          <p:nvPr/>
        </p:nvSpPr>
        <p:spPr>
          <a:xfrm>
            <a:off x="6500826" y="2643182"/>
            <a:ext cx="1000132" cy="57150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dirty="0" smtClean="0">
                <a:solidFill>
                  <a:schemeClr val="tx1"/>
                </a:solidFill>
              </a:rPr>
              <a:t>Page</a:t>
            </a:r>
            <a:endParaRPr kumimoji="1" lang="ja-JP" altLang="en-US" dirty="0">
              <a:solidFill>
                <a:schemeClr val="tx1"/>
              </a:solidFill>
            </a:endParaRPr>
          </a:p>
        </p:txBody>
      </p:sp>
      <p:sp>
        <p:nvSpPr>
          <p:cNvPr id="12" name="正方形/長方形 11"/>
          <p:cNvSpPr/>
          <p:nvPr/>
        </p:nvSpPr>
        <p:spPr>
          <a:xfrm>
            <a:off x="6500826" y="3357562"/>
            <a:ext cx="1000132" cy="57150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sz="1400" b="1" dirty="0" smtClean="0">
                <a:solidFill>
                  <a:schemeClr val="tx1"/>
                </a:solidFill>
              </a:rPr>
              <a:t>Outlines</a:t>
            </a:r>
            <a:endParaRPr kumimoji="1" lang="ja-JP" altLang="en-US" sz="1400" b="1" dirty="0">
              <a:solidFill>
                <a:schemeClr val="tx1"/>
              </a:solidFill>
            </a:endParaRPr>
          </a:p>
        </p:txBody>
      </p:sp>
      <p:cxnSp>
        <p:nvCxnSpPr>
          <p:cNvPr id="28" name="カギ線コネクタ 27"/>
          <p:cNvCxnSpPr>
            <a:stCxn id="6" idx="3"/>
            <a:endCxn id="7" idx="1"/>
          </p:cNvCxnSpPr>
          <p:nvPr/>
        </p:nvCxnSpPr>
        <p:spPr>
          <a:xfrm>
            <a:off x="4786314" y="1500174"/>
            <a:ext cx="357190" cy="1588"/>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5214942" y="3357562"/>
            <a:ext cx="1000132" cy="57150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1400" b="1" dirty="0" smtClean="0">
                <a:solidFill>
                  <a:schemeClr val="tx1"/>
                </a:solidFill>
              </a:rPr>
              <a:t>Outlines</a:t>
            </a:r>
            <a:endParaRPr kumimoji="1" lang="ja-JP" altLang="en-US" sz="1400" b="1" dirty="0">
              <a:solidFill>
                <a:schemeClr val="tx1"/>
              </a:solidFill>
            </a:endParaRPr>
          </a:p>
        </p:txBody>
      </p:sp>
      <p:cxnSp>
        <p:nvCxnSpPr>
          <p:cNvPr id="32" name="カギ線コネクタ 31"/>
          <p:cNvCxnSpPr>
            <a:stCxn id="6" idx="3"/>
            <a:endCxn id="30" idx="1"/>
          </p:cNvCxnSpPr>
          <p:nvPr/>
        </p:nvCxnSpPr>
        <p:spPr>
          <a:xfrm>
            <a:off x="4786314" y="1500174"/>
            <a:ext cx="428628" cy="2143140"/>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カギ線コネクタ 33"/>
          <p:cNvCxnSpPr>
            <a:stCxn id="7" idx="3"/>
            <a:endCxn id="9" idx="1"/>
          </p:cNvCxnSpPr>
          <p:nvPr/>
        </p:nvCxnSpPr>
        <p:spPr>
          <a:xfrm>
            <a:off x="6143636" y="1500174"/>
            <a:ext cx="357190" cy="1588"/>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カギ線コネクタ 35"/>
          <p:cNvCxnSpPr>
            <a:stCxn id="7" idx="3"/>
            <a:endCxn id="10" idx="1"/>
          </p:cNvCxnSpPr>
          <p:nvPr/>
        </p:nvCxnSpPr>
        <p:spPr>
          <a:xfrm>
            <a:off x="6143636" y="1500174"/>
            <a:ext cx="357190" cy="714380"/>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カギ線コネクタ 37"/>
          <p:cNvCxnSpPr>
            <a:stCxn id="7" idx="3"/>
            <a:endCxn id="11" idx="1"/>
          </p:cNvCxnSpPr>
          <p:nvPr/>
        </p:nvCxnSpPr>
        <p:spPr>
          <a:xfrm>
            <a:off x="6143636" y="1500174"/>
            <a:ext cx="357190" cy="1428760"/>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6500826" y="4143380"/>
            <a:ext cx="1000132" cy="57150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sz="1400" b="1" dirty="0" smtClean="0">
                <a:solidFill>
                  <a:schemeClr val="tx1"/>
                </a:solidFill>
              </a:rPr>
              <a:t>Outlines</a:t>
            </a:r>
            <a:endParaRPr kumimoji="1" lang="ja-JP" altLang="en-US" sz="1400" b="1" dirty="0">
              <a:solidFill>
                <a:schemeClr val="tx1"/>
              </a:solidFill>
            </a:endParaRPr>
          </a:p>
        </p:txBody>
      </p:sp>
      <p:cxnSp>
        <p:nvCxnSpPr>
          <p:cNvPr id="41" name="カギ線コネクタ 40"/>
          <p:cNvCxnSpPr>
            <a:stCxn id="30" idx="3"/>
            <a:endCxn id="12" idx="1"/>
          </p:cNvCxnSpPr>
          <p:nvPr/>
        </p:nvCxnSpPr>
        <p:spPr>
          <a:xfrm>
            <a:off x="6215074" y="3643314"/>
            <a:ext cx="285752" cy="1588"/>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カギ線コネクタ 42"/>
          <p:cNvCxnSpPr>
            <a:stCxn id="30" idx="3"/>
            <a:endCxn id="39" idx="1"/>
          </p:cNvCxnSpPr>
          <p:nvPr/>
        </p:nvCxnSpPr>
        <p:spPr>
          <a:xfrm>
            <a:off x="6215074" y="3643314"/>
            <a:ext cx="285752" cy="785818"/>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PDF</a:t>
            </a:r>
            <a:r>
              <a:rPr kumimoji="1" lang="ja-JP" altLang="en-US" dirty="0" smtClean="0"/>
              <a:t>の文書構造</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文書カタログ</a:t>
            </a:r>
            <a:endParaRPr lang="en-US" altLang="ja-JP" dirty="0" smtClean="0"/>
          </a:p>
          <a:p>
            <a:pPr lvl="1"/>
            <a:r>
              <a:rPr kumimoji="1" lang="en-US" altLang="ja-JP" dirty="0" smtClean="0"/>
              <a:t>Catalog</a:t>
            </a:r>
            <a:r>
              <a:rPr kumimoji="1" lang="ja-JP" altLang="en-US" dirty="0" smtClean="0"/>
              <a:t>辞書</a:t>
            </a:r>
            <a:endParaRPr kumimoji="1" lang="en-US" altLang="ja-JP" dirty="0" smtClean="0"/>
          </a:p>
          <a:p>
            <a:pPr lvl="2"/>
            <a:r>
              <a:rPr lang="en-US" altLang="ja-JP" dirty="0" smtClean="0"/>
              <a:t>PDF</a:t>
            </a:r>
            <a:r>
              <a:rPr lang="ja-JP" altLang="en-US" dirty="0" smtClean="0"/>
              <a:t>文書のルート。</a:t>
            </a:r>
            <a:endParaRPr kumimoji="1" lang="en-US" altLang="ja-JP" dirty="0" smtClean="0"/>
          </a:p>
          <a:p>
            <a:pPr lvl="2"/>
            <a:r>
              <a:rPr lang="en-US" altLang="ja-JP" dirty="0" smtClean="0"/>
              <a:t>Trailer</a:t>
            </a:r>
            <a:r>
              <a:rPr lang="ja-JP" altLang="en-US" dirty="0" smtClean="0"/>
              <a:t>辞書の</a:t>
            </a:r>
            <a:r>
              <a:rPr lang="en-US" altLang="ja-JP" dirty="0" smtClean="0"/>
              <a:t>Root</a:t>
            </a:r>
            <a:r>
              <a:rPr lang="ja-JP" altLang="en-US" dirty="0" smtClean="0"/>
              <a:t>の値となる</a:t>
            </a:r>
            <a:endParaRPr lang="en-US" altLang="ja-JP" dirty="0" smtClean="0"/>
          </a:p>
          <a:p>
            <a:pPr lvl="2"/>
            <a:r>
              <a:rPr lang="ja-JP" altLang="en-US" dirty="0" smtClean="0"/>
              <a:t>主な項目</a:t>
            </a:r>
            <a:endParaRPr lang="en-US" altLang="ja-JP" dirty="0" smtClean="0"/>
          </a:p>
          <a:p>
            <a:pPr lvl="2"/>
            <a:endParaRPr kumimoji="1" lang="ja-JP" altLang="en-US" dirty="0"/>
          </a:p>
        </p:txBody>
      </p:sp>
      <p:graphicFrame>
        <p:nvGraphicFramePr>
          <p:cNvPr id="5" name="表 4"/>
          <p:cNvGraphicFramePr>
            <a:graphicFrameLocks noGrp="1"/>
          </p:cNvGraphicFramePr>
          <p:nvPr/>
        </p:nvGraphicFramePr>
        <p:xfrm>
          <a:off x="1500166" y="3571876"/>
          <a:ext cx="6096000" cy="1483360"/>
        </p:xfrm>
        <a:graphic>
          <a:graphicData uri="http://schemas.openxmlformats.org/drawingml/2006/table">
            <a:tbl>
              <a:tblPr firstRow="1" bandRow="1">
                <a:tableStyleId>{912C8C85-51F0-491E-9774-3900AFEF0FD7}</a:tableStyleId>
              </a:tblPr>
              <a:tblGrid>
                <a:gridCol w="1500198"/>
                <a:gridCol w="1571636"/>
                <a:gridCol w="3024166"/>
              </a:tblGrid>
              <a:tr h="370840">
                <a:tc>
                  <a:txBody>
                    <a:bodyPr/>
                    <a:lstStyle/>
                    <a:p>
                      <a:r>
                        <a:rPr kumimoji="1" lang="ja-JP" altLang="en-US" dirty="0" smtClean="0"/>
                        <a:t>キー</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値の型</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説明</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Type</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名前</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Catalog</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Pages</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辞書</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ページツリーのルート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Outlines</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辞書</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しおりツリーのルート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の文書構造</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ページツリー</a:t>
            </a:r>
            <a:endParaRPr lang="en-US" altLang="ja-JP" dirty="0" smtClean="0"/>
          </a:p>
          <a:p>
            <a:pPr lvl="1"/>
            <a:r>
              <a:rPr lang="ja-JP" altLang="en-US" dirty="0" smtClean="0"/>
              <a:t>ページノード辞書</a:t>
            </a:r>
            <a:endParaRPr lang="en-US" altLang="ja-JP" dirty="0" smtClean="0"/>
          </a:p>
          <a:p>
            <a:pPr lvl="2"/>
            <a:r>
              <a:rPr lang="ja-JP" altLang="en-US" dirty="0" smtClean="0"/>
              <a:t>ページツリーのノード</a:t>
            </a:r>
            <a:endParaRPr lang="en-US" altLang="ja-JP" dirty="0" smtClean="0"/>
          </a:p>
          <a:p>
            <a:pPr lvl="2"/>
            <a:r>
              <a:rPr lang="ja-JP" altLang="en-US" dirty="0" smtClean="0"/>
              <a:t>主な項目</a:t>
            </a:r>
            <a:endParaRPr kumimoji="1" lang="ja-JP" altLang="en-US" dirty="0"/>
          </a:p>
        </p:txBody>
      </p:sp>
      <p:graphicFrame>
        <p:nvGraphicFramePr>
          <p:cNvPr id="6" name="表 5"/>
          <p:cNvGraphicFramePr>
            <a:graphicFrameLocks noGrp="1"/>
          </p:cNvGraphicFramePr>
          <p:nvPr/>
        </p:nvGraphicFramePr>
        <p:xfrm>
          <a:off x="1500166" y="3214686"/>
          <a:ext cx="6096000" cy="1854200"/>
        </p:xfrm>
        <a:graphic>
          <a:graphicData uri="http://schemas.openxmlformats.org/drawingml/2006/table">
            <a:tbl>
              <a:tblPr firstRow="1" bandRow="1">
                <a:tableStyleId>{912C8C85-51F0-491E-9774-3900AFEF0FD7}</a:tableStyleId>
              </a:tblPr>
              <a:tblGrid>
                <a:gridCol w="1500198"/>
                <a:gridCol w="1143008"/>
                <a:gridCol w="3452794"/>
              </a:tblGrid>
              <a:tr h="370840">
                <a:tc>
                  <a:txBody>
                    <a:bodyPr/>
                    <a:lstStyle/>
                    <a:p>
                      <a:r>
                        <a:rPr kumimoji="1" lang="ja-JP" altLang="en-US" dirty="0" smtClean="0"/>
                        <a:t>キー</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値の型</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説明</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Type</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名前</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Pages</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Parent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辞書</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親</a:t>
                      </a:r>
                      <a:r>
                        <a:rPr kumimoji="1" lang="en-US" altLang="ja-JP" dirty="0" smtClean="0"/>
                        <a:t>Pages</a:t>
                      </a:r>
                      <a:r>
                        <a:rPr kumimoji="1" lang="ja-JP" altLang="en-US" dirty="0" smtClean="0"/>
                        <a:t>辞書</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Kids</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配列</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Pages</a:t>
                      </a:r>
                      <a:r>
                        <a:rPr kumimoji="1" lang="ja-JP" altLang="en-US" dirty="0" smtClean="0"/>
                        <a:t>または</a:t>
                      </a:r>
                      <a:r>
                        <a:rPr kumimoji="1" lang="en-US" altLang="ja-JP" dirty="0" smtClean="0"/>
                        <a:t>Page</a:t>
                      </a:r>
                      <a:r>
                        <a:rPr kumimoji="1" lang="ja-JP" altLang="en-US" dirty="0" smtClean="0"/>
                        <a:t>辞書の配列</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Count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整数</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子孫</a:t>
                      </a:r>
                      <a:r>
                        <a:rPr kumimoji="1" lang="en-US" altLang="ja-JP" dirty="0" smtClean="0"/>
                        <a:t>Page</a:t>
                      </a:r>
                      <a:r>
                        <a:rPr kumimoji="1" lang="ja-JP" altLang="en-US" dirty="0" smtClean="0"/>
                        <a:t>の数</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の文書構造</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ページツリー</a:t>
            </a:r>
            <a:r>
              <a:rPr lang="en-US" altLang="ja-JP" dirty="0" smtClean="0"/>
              <a:t>(</a:t>
            </a:r>
            <a:r>
              <a:rPr lang="ja-JP" altLang="en-US" dirty="0" smtClean="0"/>
              <a:t>ページ</a:t>
            </a:r>
            <a:r>
              <a:rPr lang="en-US" altLang="ja-JP" dirty="0" smtClean="0"/>
              <a:t>)</a:t>
            </a:r>
          </a:p>
          <a:p>
            <a:pPr lvl="1"/>
            <a:r>
              <a:rPr kumimoji="1" lang="ja-JP" altLang="en-US" dirty="0" smtClean="0"/>
              <a:t>ページオブジェクト</a:t>
            </a:r>
            <a:r>
              <a:rPr lang="ja-JP" altLang="en-US" dirty="0" smtClean="0"/>
              <a:t>辞書</a:t>
            </a:r>
            <a:endParaRPr lang="en-US" altLang="ja-JP" dirty="0" smtClean="0"/>
          </a:p>
          <a:p>
            <a:pPr lvl="2"/>
            <a:r>
              <a:rPr lang="ja-JP" altLang="en-US" dirty="0" smtClean="0"/>
              <a:t>ページツリーのリーフ</a:t>
            </a:r>
            <a:endParaRPr lang="en-US" altLang="ja-JP" dirty="0" smtClean="0"/>
          </a:p>
          <a:p>
            <a:pPr lvl="2"/>
            <a:r>
              <a:rPr lang="ja-JP" altLang="en-US" dirty="0" smtClean="0"/>
              <a:t>主な項目</a:t>
            </a:r>
            <a:endParaRPr kumimoji="1" lang="en-US" altLang="ja-JP" dirty="0" smtClean="0"/>
          </a:p>
          <a:p>
            <a:pPr lvl="2"/>
            <a:endParaRPr kumimoji="1" lang="ja-JP" altLang="en-US" dirty="0"/>
          </a:p>
        </p:txBody>
      </p:sp>
      <p:graphicFrame>
        <p:nvGraphicFramePr>
          <p:cNvPr id="4" name="表 3"/>
          <p:cNvGraphicFramePr>
            <a:graphicFrameLocks noGrp="1"/>
          </p:cNvGraphicFramePr>
          <p:nvPr/>
        </p:nvGraphicFramePr>
        <p:xfrm>
          <a:off x="1142976" y="3143248"/>
          <a:ext cx="7000924" cy="2494280"/>
        </p:xfrm>
        <a:graphic>
          <a:graphicData uri="http://schemas.openxmlformats.org/drawingml/2006/table">
            <a:tbl>
              <a:tblPr firstRow="1" bandRow="1">
                <a:tableStyleId>{912C8C85-51F0-491E-9774-3900AFEF0FD7}</a:tableStyleId>
              </a:tblPr>
              <a:tblGrid>
                <a:gridCol w="1285884"/>
                <a:gridCol w="1503566"/>
                <a:gridCol w="4211474"/>
              </a:tblGrid>
              <a:tr h="370840">
                <a:tc>
                  <a:txBody>
                    <a:bodyPr/>
                    <a:lstStyle/>
                    <a:p>
                      <a:r>
                        <a:rPr kumimoji="1" lang="ja-JP" altLang="en-US" dirty="0" smtClean="0"/>
                        <a:t>キー</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値の型</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説明</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Type</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名前</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smtClean="0"/>
                        <a:t>Page</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Parent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辞書</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親</a:t>
                      </a:r>
                      <a:r>
                        <a:rPr kumimoji="1" lang="en-US" altLang="ja-JP" dirty="0" smtClean="0"/>
                        <a:t>Pages</a:t>
                      </a:r>
                      <a:r>
                        <a:rPr kumimoji="1" lang="ja-JP" altLang="en-US" dirty="0" smtClean="0"/>
                        <a:t>辞書</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Resources</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辞書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コンテントストリームの中で参照するリソースの辞書</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err="1" smtClean="0"/>
                        <a:t>MediaBox</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矩形</a:t>
                      </a:r>
                      <a:r>
                        <a:rPr kumimoji="1" lang="en-US" altLang="ja-JP" dirty="0" smtClean="0"/>
                        <a:t>(</a:t>
                      </a:r>
                      <a:r>
                        <a:rPr kumimoji="1" lang="ja-JP" altLang="en-US" dirty="0" smtClean="0"/>
                        <a:t>配列</a:t>
                      </a:r>
                      <a:r>
                        <a:rPr kumimoji="1" lang="en-US" altLang="ja-JP" dirty="0" smtClean="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印刷時の出力可能最大領域</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Contents</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ストリーム</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内容を記述するコンテントストリーム</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アジェンダ</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dirty="0" smtClean="0"/>
              <a:t>ＰＤＦとは何か・ＰＤＦの作成方法</a:t>
            </a:r>
            <a:endParaRPr lang="en-US" altLang="ja-JP" dirty="0" smtClean="0"/>
          </a:p>
          <a:p>
            <a:pPr eaLnBrk="1" hangingPunct="1"/>
            <a:r>
              <a:rPr lang="ja-JP" altLang="en-US" dirty="0" smtClean="0"/>
              <a:t>ＰＤＦのファイル構造</a:t>
            </a:r>
            <a:endParaRPr lang="en-US" altLang="ja-JP" dirty="0" smtClean="0"/>
          </a:p>
          <a:p>
            <a:r>
              <a:rPr lang="en-US" altLang="ja-JP" dirty="0" smtClean="0"/>
              <a:t>PDF</a:t>
            </a:r>
            <a:r>
              <a:rPr lang="ja-JP" altLang="en-US" dirty="0" smtClean="0"/>
              <a:t>の文法・要素・文書構造</a:t>
            </a:r>
            <a:endParaRPr lang="en-US" altLang="ja-JP" dirty="0" smtClean="0"/>
          </a:p>
          <a:p>
            <a:pPr eaLnBrk="1" hangingPunct="1"/>
            <a:r>
              <a:rPr lang="en-US" altLang="ja-JP" dirty="0" smtClean="0"/>
              <a:t>PDF</a:t>
            </a:r>
            <a:r>
              <a:rPr lang="ja-JP" altLang="en-US" dirty="0" smtClean="0"/>
              <a:t>のグラフィックス・テキストの描画</a:t>
            </a:r>
            <a:endParaRPr lang="en-US" altLang="ja-JP" dirty="0" smtClean="0"/>
          </a:p>
          <a:p>
            <a:pPr eaLnBrk="1" hangingPunct="1"/>
            <a:endParaRPr lang="en-US" altLang="ja-JP" dirty="0" smtClean="0"/>
          </a:p>
          <a:p>
            <a:pPr eaLnBrk="1" hangingPunct="1">
              <a:buNone/>
            </a:pPr>
            <a:endParaRPr lang="ja-JP"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の文書構造</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ページ内容</a:t>
            </a:r>
            <a:endParaRPr lang="en-US" altLang="ja-JP" dirty="0" smtClean="0"/>
          </a:p>
          <a:p>
            <a:pPr lvl="1"/>
            <a:r>
              <a:rPr lang="ja-JP" altLang="en-US" sz="2400" dirty="0" smtClean="0"/>
              <a:t>リソース辞書</a:t>
            </a:r>
            <a:endParaRPr lang="en-US" altLang="ja-JP" sz="2400" dirty="0" smtClean="0"/>
          </a:p>
          <a:p>
            <a:pPr lvl="2"/>
            <a:r>
              <a:rPr lang="ja-JP" altLang="en-US" sz="1200" dirty="0" smtClean="0"/>
              <a:t>ページコンテントストリームから使用する文書レベルのオブジェクトの参照</a:t>
            </a:r>
            <a:endParaRPr lang="en-US" altLang="ja-JP" sz="1200" dirty="0" smtClean="0"/>
          </a:p>
          <a:p>
            <a:pPr lvl="2"/>
            <a:endParaRPr lang="en-US" altLang="ja-JP" sz="1200" dirty="0" smtClean="0"/>
          </a:p>
          <a:p>
            <a:pPr lvl="2"/>
            <a:endParaRPr lang="en-US" altLang="ja-JP" sz="1200" dirty="0" smtClean="0"/>
          </a:p>
          <a:p>
            <a:pPr lvl="2"/>
            <a:endParaRPr lang="en-US" altLang="ja-JP" sz="1200" dirty="0" smtClean="0"/>
          </a:p>
          <a:p>
            <a:pPr lvl="2"/>
            <a:endParaRPr lang="en-US" altLang="ja-JP" sz="1200" dirty="0" smtClean="0"/>
          </a:p>
          <a:p>
            <a:pPr lvl="2"/>
            <a:endParaRPr lang="en-US" altLang="ja-JP" sz="1200" dirty="0" smtClean="0"/>
          </a:p>
          <a:p>
            <a:pPr lvl="2"/>
            <a:endParaRPr lang="en-US" altLang="ja-JP" sz="1200" dirty="0" smtClean="0"/>
          </a:p>
          <a:p>
            <a:pPr lvl="2"/>
            <a:endParaRPr lang="en-US" altLang="ja-JP" sz="1200" dirty="0" smtClean="0"/>
          </a:p>
          <a:p>
            <a:pPr lvl="1"/>
            <a:r>
              <a:rPr lang="ja-JP" altLang="en-US" sz="2400" dirty="0" smtClean="0"/>
              <a:t>コンテントストリーム</a:t>
            </a:r>
            <a:endParaRPr lang="en-US" altLang="ja-JP" sz="2400" dirty="0" smtClean="0"/>
          </a:p>
          <a:p>
            <a:pPr lvl="2"/>
            <a:r>
              <a:rPr lang="ja-JP" altLang="en-US" sz="1200" dirty="0" smtClean="0"/>
              <a:t>ストリームオブジェクトである</a:t>
            </a:r>
            <a:endParaRPr lang="en-US" altLang="ja-JP" sz="1200" dirty="0" smtClean="0"/>
          </a:p>
          <a:p>
            <a:pPr lvl="2"/>
            <a:r>
              <a:rPr lang="ja-JP" altLang="en-US" sz="1200" dirty="0" smtClean="0"/>
              <a:t>ページに描画するグラフィックスオペレータから構成される</a:t>
            </a:r>
            <a:r>
              <a:rPr lang="en-US" altLang="ja-JP" sz="1200" dirty="0" smtClean="0"/>
              <a:t>(</a:t>
            </a:r>
            <a:r>
              <a:rPr lang="ja-JP" altLang="en-US" sz="1200" dirty="0" smtClean="0"/>
              <a:t>次のスライド以降で説明</a:t>
            </a:r>
            <a:r>
              <a:rPr lang="en-US" altLang="ja-JP" sz="1200" dirty="0" smtClean="0"/>
              <a:t>)</a:t>
            </a:r>
          </a:p>
          <a:p>
            <a:pPr lvl="2"/>
            <a:r>
              <a:rPr lang="ja-JP" altLang="en-US" sz="1200" dirty="0" smtClean="0"/>
              <a:t>グラフィックスオブジェクト</a:t>
            </a:r>
            <a:endParaRPr lang="en-US" altLang="ja-JP" sz="1200" dirty="0" smtClean="0"/>
          </a:p>
          <a:p>
            <a:pPr lvl="3"/>
            <a:r>
              <a:rPr lang="ja-JP" altLang="en-US" sz="1200" dirty="0" smtClean="0"/>
              <a:t>パス、テキストからなるベクタグラフィックスが基本</a:t>
            </a:r>
            <a:endParaRPr lang="en-US" altLang="ja-JP" sz="1200" dirty="0" smtClean="0"/>
          </a:p>
          <a:p>
            <a:pPr lvl="3"/>
            <a:r>
              <a:rPr lang="ja-JP" altLang="en-US" sz="1200" dirty="0" smtClean="0"/>
              <a:t>ラスタイメージ</a:t>
            </a:r>
            <a:endParaRPr lang="en-US" altLang="ja-JP" sz="1200" dirty="0" smtClean="0"/>
          </a:p>
          <a:p>
            <a:pPr lvl="3"/>
            <a:r>
              <a:rPr lang="ja-JP" altLang="en-US" sz="1200" dirty="0" smtClean="0"/>
              <a:t>フォント</a:t>
            </a:r>
            <a:endParaRPr lang="en-US" altLang="ja-JP" sz="1200" dirty="0" smtClean="0"/>
          </a:p>
          <a:p>
            <a:pPr lvl="3"/>
            <a:r>
              <a:rPr lang="ja-JP" altLang="en-US" sz="1200" dirty="0" smtClean="0"/>
              <a:t>塗りつぶしパターン</a:t>
            </a:r>
            <a:endParaRPr lang="en-US" altLang="ja-JP" sz="1200" dirty="0" smtClean="0"/>
          </a:p>
          <a:p>
            <a:endParaRPr lang="en-US" altLang="ja-JP" sz="1200" dirty="0" smtClean="0"/>
          </a:p>
          <a:p>
            <a:endParaRPr kumimoji="1" lang="ja-JP" altLang="en-US" sz="1200" dirty="0"/>
          </a:p>
        </p:txBody>
      </p:sp>
      <p:graphicFrame>
        <p:nvGraphicFramePr>
          <p:cNvPr id="4" name="表 3"/>
          <p:cNvGraphicFramePr>
            <a:graphicFrameLocks noGrp="1"/>
          </p:cNvGraphicFramePr>
          <p:nvPr/>
        </p:nvGraphicFramePr>
        <p:xfrm>
          <a:off x="1142976" y="2414590"/>
          <a:ext cx="7000924" cy="1371600"/>
        </p:xfrm>
        <a:graphic>
          <a:graphicData uri="http://schemas.openxmlformats.org/drawingml/2006/table">
            <a:tbl>
              <a:tblPr firstRow="1" bandRow="1">
                <a:tableStyleId>{912C8C85-51F0-491E-9774-3900AFEF0FD7}</a:tableStyleId>
              </a:tblPr>
              <a:tblGrid>
                <a:gridCol w="1571636"/>
                <a:gridCol w="1000132"/>
                <a:gridCol w="4429156"/>
              </a:tblGrid>
              <a:tr h="0">
                <a:tc>
                  <a:txBody>
                    <a:bodyPr/>
                    <a:lstStyle/>
                    <a:p>
                      <a:r>
                        <a:rPr kumimoji="1" lang="ja-JP" altLang="en-US" sz="900" dirty="0" smtClean="0"/>
                        <a:t>キー</a:t>
                      </a:r>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t>値の型</a:t>
                      </a:r>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t>説明</a:t>
                      </a:r>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r>
                        <a:rPr kumimoji="1" lang="en-US" altLang="ja-JP" sz="900" dirty="0" err="1" smtClean="0"/>
                        <a:t>ProcSet</a:t>
                      </a:r>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t>配列</a:t>
                      </a:r>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t>手続きセット（</a:t>
                      </a:r>
                      <a:r>
                        <a:rPr kumimoji="1" lang="en-US" altLang="ja-JP" sz="900" dirty="0" smtClean="0"/>
                        <a:t>PostScript</a:t>
                      </a:r>
                      <a:r>
                        <a:rPr kumimoji="1" lang="ja-JP" altLang="en-US" sz="900" dirty="0" smtClean="0"/>
                        <a:t>時代の名残）</a:t>
                      </a:r>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r>
                        <a:rPr kumimoji="1" lang="en-US" altLang="ja-JP" sz="900" dirty="0" smtClean="0"/>
                        <a:t>Font</a:t>
                      </a:r>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辞書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t>コンテントストリームの中で参照するリソースの辞書</a:t>
                      </a:r>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r>
                        <a:rPr kumimoji="1" lang="en-US" altLang="ja-JP" sz="900" dirty="0" smtClean="0"/>
                        <a:t>Pattern</a:t>
                      </a:r>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t>辞書</a:t>
                      </a:r>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t>塗りつぶし模様</a:t>
                      </a:r>
                      <a:endParaRPr kumimoji="1" lang="en-US" altLang="ja-JP" sz="9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r>
                        <a:rPr kumimoji="1" lang="en-US" altLang="ja-JP" sz="900" dirty="0" err="1" smtClean="0"/>
                        <a:t>Sading</a:t>
                      </a:r>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t>辞書</a:t>
                      </a:r>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t>塗りつぶし模様</a:t>
                      </a:r>
                      <a:endParaRPr kumimoji="1" lang="en-US" altLang="ja-JP" sz="9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r>
                        <a:rPr kumimoji="1" lang="en-US" altLang="ja-JP" sz="900" dirty="0" err="1" smtClean="0"/>
                        <a:t>ColorSpace</a:t>
                      </a:r>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t>辞書</a:t>
                      </a:r>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t>色空間の指定</a:t>
                      </a:r>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PDF</a:t>
            </a:r>
            <a:r>
              <a:rPr kumimoji="1" lang="ja-JP" altLang="en-US" dirty="0" smtClean="0"/>
              <a:t>グラフィックス</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グラフィックスの要素</a:t>
            </a:r>
            <a:endParaRPr lang="en-US" altLang="ja-JP" dirty="0" smtClean="0"/>
          </a:p>
          <a:p>
            <a:pPr lvl="1"/>
            <a:r>
              <a:rPr lang="ja-JP" altLang="en-US" dirty="0" smtClean="0"/>
              <a:t>パスと呼ばれる、直線とベジエ曲線で構成される図形が基本</a:t>
            </a:r>
            <a:endParaRPr lang="en-US" altLang="ja-JP" dirty="0" smtClean="0"/>
          </a:p>
          <a:p>
            <a:r>
              <a:rPr lang="ja-JP" altLang="en-US" dirty="0" smtClean="0"/>
              <a:t>グラフィックスオブジェクト</a:t>
            </a:r>
            <a:endParaRPr lang="en-US" altLang="ja-JP" dirty="0" smtClean="0"/>
          </a:p>
          <a:p>
            <a:pPr lvl="1"/>
            <a:r>
              <a:rPr lang="ja-JP" altLang="en-US" dirty="0" smtClean="0"/>
              <a:t>パスオブジェクト</a:t>
            </a:r>
            <a:endParaRPr lang="en-US" altLang="ja-JP" dirty="0" smtClean="0"/>
          </a:p>
          <a:p>
            <a:pPr lvl="1"/>
            <a:r>
              <a:rPr lang="ja-JP" altLang="en-US" dirty="0" smtClean="0"/>
              <a:t>テキストオブジェクト</a:t>
            </a:r>
            <a:endParaRPr lang="en-US" altLang="ja-JP" dirty="0" smtClean="0"/>
          </a:p>
          <a:p>
            <a:pPr lvl="1"/>
            <a:r>
              <a:rPr lang="ja-JP" altLang="en-US" dirty="0" smtClean="0"/>
              <a:t>インラインイメージ</a:t>
            </a:r>
            <a:endParaRPr lang="en-US" altLang="ja-JP" dirty="0" smtClean="0"/>
          </a:p>
          <a:p>
            <a:r>
              <a:rPr lang="ja-JP" altLang="en-US" dirty="0" smtClean="0"/>
              <a:t>グラフィックスオペレータ</a:t>
            </a:r>
            <a:r>
              <a:rPr lang="en-US" altLang="ja-JP" sz="2000" dirty="0" smtClean="0"/>
              <a:t>(※</a:t>
            </a:r>
            <a:r>
              <a:rPr lang="ja-JP" altLang="en-US" sz="2000" dirty="0" smtClean="0"/>
              <a:t>大・小文字区別あり</a:t>
            </a:r>
            <a:r>
              <a:rPr lang="en-US" altLang="ja-JP" sz="2000" dirty="0" smtClean="0"/>
              <a:t>)</a:t>
            </a:r>
          </a:p>
          <a:p>
            <a:pPr lvl="2"/>
            <a:r>
              <a:rPr lang="en-US" altLang="ja-JP" dirty="0" smtClean="0"/>
              <a:t>(</a:t>
            </a:r>
            <a:r>
              <a:rPr lang="ja-JP" altLang="en-US" dirty="0" smtClean="0"/>
              <a:t>オペランドの並び</a:t>
            </a:r>
            <a:r>
              <a:rPr lang="en-US" altLang="ja-JP" dirty="0" smtClean="0"/>
              <a:t>) (</a:t>
            </a:r>
            <a:r>
              <a:rPr lang="ja-JP" altLang="en-US" dirty="0" smtClean="0"/>
              <a:t>オペレータ</a:t>
            </a:r>
            <a:r>
              <a:rPr lang="en-US" altLang="ja-JP" dirty="0" smtClean="0"/>
              <a:t>)</a:t>
            </a:r>
          </a:p>
          <a:p>
            <a:pPr lvl="1">
              <a:buNone/>
            </a:pPr>
            <a:endParaRPr lang="en-US" altLang="ja-JP" dirty="0" smtClean="0"/>
          </a:p>
          <a:p>
            <a:pPr lvl="1"/>
            <a:endParaRPr kumimoji="1" lang="ja-JP"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グラフィックス</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パス構築オペレータ</a:t>
            </a:r>
            <a:endParaRPr lang="en-US" altLang="ja-JP" dirty="0" smtClean="0"/>
          </a:p>
          <a:p>
            <a:pPr lvl="1"/>
            <a:r>
              <a:rPr lang="ja-JP" altLang="en-US" dirty="0" smtClean="0"/>
              <a:t>パスオブジェクトを作成する。</a:t>
            </a:r>
            <a:endParaRPr lang="en-US" altLang="ja-JP" dirty="0" smtClean="0"/>
          </a:p>
          <a:p>
            <a:pPr lvl="1"/>
            <a:endParaRPr kumimoji="1" lang="ja-JP" altLang="en-US" dirty="0"/>
          </a:p>
        </p:txBody>
      </p:sp>
      <p:graphicFrame>
        <p:nvGraphicFramePr>
          <p:cNvPr id="4" name="表 3"/>
          <p:cNvGraphicFramePr>
            <a:graphicFrameLocks noGrp="1"/>
          </p:cNvGraphicFramePr>
          <p:nvPr/>
        </p:nvGraphicFramePr>
        <p:xfrm>
          <a:off x="1000100" y="2285992"/>
          <a:ext cx="7143800" cy="3586480"/>
        </p:xfrm>
        <a:graphic>
          <a:graphicData uri="http://schemas.openxmlformats.org/drawingml/2006/table">
            <a:tbl>
              <a:tblPr firstRow="1" bandRow="1">
                <a:tableStyleId>{BC89EF96-8CEA-46FF-86C4-4CE0E7609802}</a:tableStyleId>
              </a:tblPr>
              <a:tblGrid>
                <a:gridCol w="2000264"/>
                <a:gridCol w="1357322"/>
                <a:gridCol w="3786214"/>
              </a:tblGrid>
              <a:tr h="370840">
                <a:tc>
                  <a:txBody>
                    <a:bodyPr/>
                    <a:lstStyle/>
                    <a:p>
                      <a:r>
                        <a:rPr kumimoji="1" lang="ja-JP" altLang="en-US" dirty="0" smtClean="0">
                          <a:solidFill>
                            <a:schemeClr val="bg1"/>
                          </a:solidFill>
                        </a:rPr>
                        <a:t>オペランド</a:t>
                      </a:r>
                      <a:endParaRPr kumimoji="1" lang="ja-JP" altLang="en-US" dirty="0">
                        <a:solidFill>
                          <a:schemeClr val="bg1"/>
                        </a:solidFill>
                      </a:endParaRPr>
                    </a:p>
                  </a:txBody>
                  <a:tcPr>
                    <a:solidFill>
                      <a:schemeClr val="accent2">
                        <a:lumMod val="75000"/>
                      </a:schemeClr>
                    </a:solidFill>
                  </a:tcPr>
                </a:tc>
                <a:tc>
                  <a:txBody>
                    <a:bodyPr/>
                    <a:lstStyle/>
                    <a:p>
                      <a:r>
                        <a:rPr kumimoji="1" lang="ja-JP" altLang="en-US" dirty="0" smtClean="0">
                          <a:solidFill>
                            <a:schemeClr val="bg1"/>
                          </a:solidFill>
                        </a:rPr>
                        <a:t>オペレータ</a:t>
                      </a:r>
                      <a:endParaRPr kumimoji="1" lang="ja-JP" altLang="en-US" dirty="0">
                        <a:solidFill>
                          <a:schemeClr val="bg1"/>
                        </a:solidFill>
                      </a:endParaRPr>
                    </a:p>
                  </a:txBody>
                  <a:tcPr>
                    <a:solidFill>
                      <a:schemeClr val="accent2">
                        <a:lumMod val="75000"/>
                      </a:schemeClr>
                    </a:solidFill>
                  </a:tcPr>
                </a:tc>
                <a:tc>
                  <a:txBody>
                    <a:bodyPr/>
                    <a:lstStyle/>
                    <a:p>
                      <a:r>
                        <a:rPr kumimoji="1" lang="ja-JP" altLang="en-US" dirty="0" smtClean="0">
                          <a:solidFill>
                            <a:schemeClr val="bg1"/>
                          </a:solidFill>
                        </a:rPr>
                        <a:t>説明</a:t>
                      </a:r>
                      <a:endParaRPr kumimoji="1" lang="ja-JP" altLang="en-US" dirty="0">
                        <a:solidFill>
                          <a:schemeClr val="bg1"/>
                        </a:solidFill>
                      </a:endParaRPr>
                    </a:p>
                  </a:txBody>
                  <a:tcPr>
                    <a:solidFill>
                      <a:schemeClr val="accent2">
                        <a:lumMod val="75000"/>
                      </a:schemeClr>
                    </a:solidFill>
                  </a:tcPr>
                </a:tc>
              </a:tr>
              <a:tr h="370840">
                <a:tc>
                  <a:txBody>
                    <a:bodyPr/>
                    <a:lstStyle/>
                    <a:p>
                      <a:r>
                        <a:rPr kumimoji="1" lang="en-US" altLang="ja-JP" dirty="0" smtClean="0"/>
                        <a:t>x y</a:t>
                      </a:r>
                      <a:endParaRPr kumimoji="1" lang="ja-JP" altLang="en-US" dirty="0"/>
                    </a:p>
                  </a:txBody>
                  <a:tcPr/>
                </a:tc>
                <a:tc>
                  <a:txBody>
                    <a:bodyPr/>
                    <a:lstStyle/>
                    <a:p>
                      <a:r>
                        <a:rPr kumimoji="1" lang="en-US" altLang="ja-JP" dirty="0" smtClean="0"/>
                        <a:t>m</a:t>
                      </a:r>
                      <a:endParaRPr kumimoji="1" lang="ja-JP" altLang="en-US" dirty="0"/>
                    </a:p>
                  </a:txBody>
                  <a:tcPr/>
                </a:tc>
                <a:tc>
                  <a:txBody>
                    <a:bodyPr/>
                    <a:lstStyle/>
                    <a:p>
                      <a:r>
                        <a:rPr kumimoji="1" lang="ja-JP" altLang="en-US" dirty="0" smtClean="0"/>
                        <a:t>パスを開始</a:t>
                      </a:r>
                      <a:endParaRPr kumimoji="1" lang="en-US" altLang="ja-JP" dirty="0" smtClean="0"/>
                    </a:p>
                    <a:p>
                      <a:r>
                        <a:rPr kumimoji="1" lang="ja-JP" altLang="en-US" dirty="0" smtClean="0"/>
                        <a:t>カレントポイントを</a:t>
                      </a:r>
                      <a:r>
                        <a:rPr kumimoji="1" lang="en-US" altLang="ja-JP" dirty="0" smtClean="0"/>
                        <a:t>(</a:t>
                      </a:r>
                      <a:r>
                        <a:rPr kumimoji="1" lang="en-US" altLang="ja-JP" dirty="0" err="1" smtClean="0"/>
                        <a:t>x,y</a:t>
                      </a:r>
                      <a:r>
                        <a:rPr kumimoji="1" lang="en-US" altLang="ja-JP" dirty="0" smtClean="0"/>
                        <a:t>)</a:t>
                      </a:r>
                      <a:r>
                        <a:rPr kumimoji="1" lang="ja-JP" altLang="en-US" dirty="0" smtClean="0"/>
                        <a:t>に移動する</a:t>
                      </a:r>
                      <a:r>
                        <a:rPr kumimoji="1" lang="en-US" altLang="ja-JP" dirty="0" smtClean="0"/>
                        <a:t/>
                      </a:r>
                      <a:br>
                        <a:rPr kumimoji="1" lang="en-US" altLang="ja-JP" dirty="0" smtClean="0"/>
                      </a:br>
                      <a:r>
                        <a:rPr kumimoji="1" lang="ja-JP" altLang="en-US" dirty="0" smtClean="0"/>
                        <a:t>いわゆる</a:t>
                      </a:r>
                      <a:r>
                        <a:rPr kumimoji="1" lang="en-US" altLang="ja-JP" dirty="0" err="1" smtClean="0"/>
                        <a:t>MoveTo</a:t>
                      </a:r>
                      <a:endParaRPr kumimoji="1" lang="ja-JP" altLang="en-US" dirty="0"/>
                    </a:p>
                  </a:txBody>
                  <a:tcPr/>
                </a:tc>
              </a:tr>
              <a:tr h="370840">
                <a:tc>
                  <a:txBody>
                    <a:bodyPr/>
                    <a:lstStyle/>
                    <a:p>
                      <a:r>
                        <a:rPr kumimoji="1" lang="en-US" altLang="ja-JP" dirty="0" smtClean="0"/>
                        <a:t>x y</a:t>
                      </a:r>
                      <a:endParaRPr kumimoji="1" lang="ja-JP" altLang="en-US" dirty="0"/>
                    </a:p>
                  </a:txBody>
                  <a:tcPr/>
                </a:tc>
                <a:tc>
                  <a:txBody>
                    <a:bodyPr/>
                    <a:lstStyle/>
                    <a:p>
                      <a:r>
                        <a:rPr kumimoji="1" lang="en-US" altLang="ja-JP" dirty="0" smtClean="0"/>
                        <a:t>l</a:t>
                      </a:r>
                      <a:endParaRPr kumimoji="1" lang="ja-JP" altLang="en-US" dirty="0"/>
                    </a:p>
                  </a:txBody>
                  <a:tcPr/>
                </a:tc>
                <a:tc>
                  <a:txBody>
                    <a:bodyPr/>
                    <a:lstStyle/>
                    <a:p>
                      <a:r>
                        <a:rPr kumimoji="1" lang="ja-JP" altLang="en-US" dirty="0" smtClean="0"/>
                        <a:t>カレントポイントを始点、</a:t>
                      </a:r>
                      <a:r>
                        <a:rPr kumimoji="1" lang="en-US" altLang="ja-JP" dirty="0" smtClean="0"/>
                        <a:t>(</a:t>
                      </a:r>
                      <a:r>
                        <a:rPr kumimoji="1" lang="en-US" altLang="ja-JP" dirty="0" err="1" smtClean="0"/>
                        <a:t>x,y</a:t>
                      </a:r>
                      <a:r>
                        <a:rPr kumimoji="1" lang="en-US" altLang="ja-JP" dirty="0" smtClean="0"/>
                        <a:t>)</a:t>
                      </a:r>
                      <a:r>
                        <a:rPr kumimoji="1" lang="ja-JP" altLang="en-US" dirty="0" smtClean="0"/>
                        <a:t>を終点とする線分を描き、カレントポイントを</a:t>
                      </a:r>
                      <a:r>
                        <a:rPr kumimoji="1" lang="en-US" altLang="ja-JP" dirty="0" smtClean="0"/>
                        <a:t>(</a:t>
                      </a:r>
                      <a:r>
                        <a:rPr kumimoji="1" lang="en-US" altLang="ja-JP" dirty="0" err="1" smtClean="0"/>
                        <a:t>x,y</a:t>
                      </a:r>
                      <a:r>
                        <a:rPr kumimoji="1" lang="en-US" altLang="ja-JP" dirty="0" smtClean="0"/>
                        <a:t>)</a:t>
                      </a:r>
                      <a:r>
                        <a:rPr kumimoji="1" lang="ja-JP" altLang="en-US" dirty="0" smtClean="0"/>
                        <a:t>に移動</a:t>
                      </a:r>
                      <a:r>
                        <a:rPr kumimoji="1" lang="en-US" altLang="ja-JP" dirty="0" smtClean="0"/>
                        <a:t/>
                      </a:r>
                      <a:br>
                        <a:rPr kumimoji="1" lang="en-US" altLang="ja-JP" dirty="0" smtClean="0"/>
                      </a:br>
                      <a:r>
                        <a:rPr kumimoji="1" lang="ja-JP" altLang="en-US" dirty="0" smtClean="0"/>
                        <a:t>いわゆる</a:t>
                      </a:r>
                      <a:r>
                        <a:rPr kumimoji="1" lang="en-US" altLang="ja-JP" dirty="0" err="1" smtClean="0"/>
                        <a:t>LineTo</a:t>
                      </a:r>
                      <a:endParaRPr kumimoji="1" lang="ja-JP" altLang="en-US" dirty="0"/>
                    </a:p>
                  </a:txBody>
                  <a:tcPr/>
                </a:tc>
              </a:tr>
              <a:tr h="370840">
                <a:tc>
                  <a:txBody>
                    <a:bodyPr/>
                    <a:lstStyle/>
                    <a:p>
                      <a:r>
                        <a:rPr kumimoji="1" lang="en-US" altLang="ja-JP" dirty="0" smtClean="0"/>
                        <a:t>x1 y1 x2 y2 x3</a:t>
                      </a:r>
                      <a:r>
                        <a:rPr kumimoji="1" lang="en-US" altLang="ja-JP" baseline="0" dirty="0" smtClean="0"/>
                        <a:t> y3</a:t>
                      </a:r>
                      <a:endParaRPr kumimoji="1" lang="ja-JP" altLang="en-US" dirty="0"/>
                    </a:p>
                  </a:txBody>
                  <a:tcPr/>
                </a:tc>
                <a:tc>
                  <a:txBody>
                    <a:bodyPr/>
                    <a:lstStyle/>
                    <a:p>
                      <a:r>
                        <a:rPr kumimoji="1" lang="en-US" altLang="ja-JP" dirty="0" smtClean="0"/>
                        <a:t>c</a:t>
                      </a:r>
                      <a:endParaRPr kumimoji="1" lang="ja-JP" altLang="en-US" dirty="0"/>
                    </a:p>
                  </a:txBody>
                  <a:tcPr/>
                </a:tc>
                <a:tc>
                  <a:txBody>
                    <a:bodyPr/>
                    <a:lstStyle/>
                    <a:p>
                      <a:r>
                        <a:rPr kumimoji="1" lang="en-US" altLang="ja-JP" dirty="0" smtClean="0"/>
                        <a:t>3</a:t>
                      </a:r>
                      <a:r>
                        <a:rPr kumimoji="1" lang="ja-JP" altLang="en-US" dirty="0" smtClean="0"/>
                        <a:t>次</a:t>
                      </a:r>
                      <a:r>
                        <a:rPr kumimoji="1" lang="en-US" altLang="ja-JP" dirty="0" smtClean="0"/>
                        <a:t>Bezier</a:t>
                      </a:r>
                      <a:r>
                        <a:rPr kumimoji="1" lang="ja-JP" altLang="en-US" dirty="0" smtClean="0"/>
                        <a:t>曲線を描画</a:t>
                      </a:r>
                      <a:endParaRPr kumimoji="1" lang="ja-JP" altLang="en-US" dirty="0"/>
                    </a:p>
                  </a:txBody>
                  <a:tcPr/>
                </a:tc>
              </a:tr>
              <a:tr h="370840">
                <a:tc>
                  <a:txBody>
                    <a:bodyPr/>
                    <a:lstStyle/>
                    <a:p>
                      <a:endParaRPr kumimoji="1" lang="ja-JP" altLang="en-US" dirty="0"/>
                    </a:p>
                  </a:txBody>
                  <a:tcPr/>
                </a:tc>
                <a:tc>
                  <a:txBody>
                    <a:bodyPr/>
                    <a:lstStyle/>
                    <a:p>
                      <a:r>
                        <a:rPr kumimoji="1" lang="en-US" altLang="ja-JP" dirty="0" smtClean="0"/>
                        <a:t>h</a:t>
                      </a:r>
                      <a:endParaRPr kumimoji="1" lang="ja-JP" altLang="en-US" dirty="0"/>
                    </a:p>
                  </a:txBody>
                  <a:tcPr/>
                </a:tc>
                <a:tc>
                  <a:txBody>
                    <a:bodyPr/>
                    <a:lstStyle/>
                    <a:p>
                      <a:r>
                        <a:rPr kumimoji="1" lang="en-US" altLang="ja-JP" dirty="0" smtClean="0"/>
                        <a:t>Path</a:t>
                      </a:r>
                      <a:r>
                        <a:rPr kumimoji="1" lang="ja-JP" altLang="en-US" dirty="0" smtClean="0"/>
                        <a:t>を閉じる</a:t>
                      </a:r>
                      <a:r>
                        <a:rPr kumimoji="1" lang="en-US" altLang="ja-JP" dirty="0" smtClean="0"/>
                        <a:t>(</a:t>
                      </a:r>
                      <a:r>
                        <a:rPr kumimoji="1" lang="ja-JP" altLang="en-US" dirty="0" smtClean="0"/>
                        <a:t>カレント</a:t>
                      </a:r>
                      <a:r>
                        <a:rPr kumimoji="1" lang="en-US" altLang="ja-JP" dirty="0" smtClean="0"/>
                        <a:t>-</a:t>
                      </a:r>
                      <a:r>
                        <a:rPr kumimoji="1" lang="ja-JP" altLang="en-US" dirty="0" smtClean="0"/>
                        <a:t>始点を結ぶ</a:t>
                      </a:r>
                      <a:r>
                        <a:rPr kumimoji="1" lang="en-US" altLang="ja-JP" dirty="0" smtClean="0"/>
                        <a:t>)</a:t>
                      </a:r>
                      <a:endParaRPr kumimoji="1" lang="ja-JP" altLang="en-US" dirty="0"/>
                    </a:p>
                  </a:txBody>
                  <a:tcPr/>
                </a:tc>
              </a:tr>
              <a:tr h="370840">
                <a:tc>
                  <a:txBody>
                    <a:bodyPr/>
                    <a:lstStyle/>
                    <a:p>
                      <a:r>
                        <a:rPr kumimoji="1" lang="en-US" altLang="ja-JP" dirty="0" smtClean="0"/>
                        <a:t>x y w h</a:t>
                      </a:r>
                      <a:endParaRPr kumimoji="1" lang="ja-JP" altLang="en-US" dirty="0"/>
                    </a:p>
                  </a:txBody>
                  <a:tcPr/>
                </a:tc>
                <a:tc>
                  <a:txBody>
                    <a:bodyPr/>
                    <a:lstStyle/>
                    <a:p>
                      <a:r>
                        <a:rPr kumimoji="1" lang="en-US" altLang="ja-JP" dirty="0" smtClean="0"/>
                        <a:t>re</a:t>
                      </a:r>
                      <a:endParaRPr kumimoji="1" lang="ja-JP" altLang="en-US" dirty="0"/>
                    </a:p>
                  </a:txBody>
                  <a:tcPr/>
                </a:tc>
                <a:tc>
                  <a:txBody>
                    <a:bodyPr/>
                    <a:lstStyle/>
                    <a:p>
                      <a:r>
                        <a:rPr kumimoji="1" lang="ja-JP" altLang="en-US" dirty="0" smtClean="0"/>
                        <a:t>左下座標</a:t>
                      </a:r>
                      <a:r>
                        <a:rPr kumimoji="1" lang="en-US" altLang="ja-JP" dirty="0" smtClean="0"/>
                        <a:t>(x,</a:t>
                      </a:r>
                      <a:r>
                        <a:rPr kumimoji="1" lang="en-US" altLang="ja-JP" baseline="0" dirty="0" smtClean="0"/>
                        <a:t> </a:t>
                      </a:r>
                      <a:r>
                        <a:rPr kumimoji="1" lang="en-US" altLang="ja-JP" dirty="0" smtClean="0"/>
                        <a:t>y)</a:t>
                      </a:r>
                      <a:r>
                        <a:rPr kumimoji="1" lang="ja-JP" altLang="en-US" dirty="0" smtClean="0"/>
                        <a:t>幅</a:t>
                      </a:r>
                      <a:r>
                        <a:rPr kumimoji="1" lang="en-US" altLang="ja-JP" dirty="0" smtClean="0"/>
                        <a:t>w</a:t>
                      </a:r>
                      <a:r>
                        <a:rPr kumimoji="1" lang="ja-JP" altLang="en-US" dirty="0" smtClean="0"/>
                        <a:t>高さ</a:t>
                      </a:r>
                      <a:r>
                        <a:rPr kumimoji="1" lang="en-US" altLang="ja-JP" dirty="0" smtClean="0"/>
                        <a:t>h</a:t>
                      </a:r>
                      <a:r>
                        <a:rPr kumimoji="1" lang="ja-JP" altLang="en-US" dirty="0" smtClean="0"/>
                        <a:t>の矩形</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グラフィックス</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パスペイントオペレータ</a:t>
            </a:r>
            <a:endParaRPr lang="en-US" altLang="ja-JP" dirty="0" smtClean="0"/>
          </a:p>
          <a:p>
            <a:pPr lvl="1"/>
            <a:r>
              <a:rPr lang="ja-JP" altLang="en-US" dirty="0" smtClean="0"/>
              <a:t>パスを終了し、ペイントする。</a:t>
            </a:r>
            <a:endParaRPr kumimoji="1" lang="ja-JP" altLang="en-US" dirty="0"/>
          </a:p>
        </p:txBody>
      </p:sp>
      <p:graphicFrame>
        <p:nvGraphicFramePr>
          <p:cNvPr id="5" name="表 4"/>
          <p:cNvGraphicFramePr>
            <a:graphicFrameLocks noGrp="1"/>
          </p:cNvGraphicFramePr>
          <p:nvPr/>
        </p:nvGraphicFramePr>
        <p:xfrm>
          <a:off x="1000100" y="2285992"/>
          <a:ext cx="7143800" cy="2595880"/>
        </p:xfrm>
        <a:graphic>
          <a:graphicData uri="http://schemas.openxmlformats.org/drawingml/2006/table">
            <a:tbl>
              <a:tblPr firstRow="1" bandRow="1">
                <a:tableStyleId>{BC89EF96-8CEA-46FF-86C4-4CE0E7609802}</a:tableStyleId>
              </a:tblPr>
              <a:tblGrid>
                <a:gridCol w="1214446"/>
                <a:gridCol w="1428760"/>
                <a:gridCol w="4500594"/>
              </a:tblGrid>
              <a:tr h="370840">
                <a:tc>
                  <a:txBody>
                    <a:bodyPr/>
                    <a:lstStyle/>
                    <a:p>
                      <a:r>
                        <a:rPr kumimoji="1" lang="ja-JP" altLang="en-US" dirty="0" smtClean="0">
                          <a:solidFill>
                            <a:schemeClr val="bg1"/>
                          </a:solidFill>
                        </a:rPr>
                        <a:t>オペランド</a:t>
                      </a:r>
                      <a:endParaRPr kumimoji="1" lang="ja-JP" altLang="en-US" dirty="0">
                        <a:solidFill>
                          <a:schemeClr val="bg1"/>
                        </a:solidFill>
                      </a:endParaRPr>
                    </a:p>
                  </a:txBody>
                  <a:tcPr>
                    <a:solidFill>
                      <a:schemeClr val="accent2">
                        <a:lumMod val="75000"/>
                      </a:schemeClr>
                    </a:solidFill>
                  </a:tcPr>
                </a:tc>
                <a:tc>
                  <a:txBody>
                    <a:bodyPr/>
                    <a:lstStyle/>
                    <a:p>
                      <a:r>
                        <a:rPr kumimoji="1" lang="ja-JP" altLang="en-US" dirty="0" smtClean="0">
                          <a:solidFill>
                            <a:schemeClr val="bg1"/>
                          </a:solidFill>
                        </a:rPr>
                        <a:t>オペレータ</a:t>
                      </a:r>
                      <a:endParaRPr kumimoji="1" lang="ja-JP" altLang="en-US" dirty="0">
                        <a:solidFill>
                          <a:schemeClr val="bg1"/>
                        </a:solidFill>
                      </a:endParaRPr>
                    </a:p>
                  </a:txBody>
                  <a:tcPr>
                    <a:solidFill>
                      <a:schemeClr val="accent2">
                        <a:lumMod val="75000"/>
                      </a:schemeClr>
                    </a:solidFill>
                  </a:tcPr>
                </a:tc>
                <a:tc>
                  <a:txBody>
                    <a:bodyPr/>
                    <a:lstStyle/>
                    <a:p>
                      <a:r>
                        <a:rPr kumimoji="1" lang="ja-JP" altLang="en-US" dirty="0" smtClean="0">
                          <a:solidFill>
                            <a:schemeClr val="bg1"/>
                          </a:solidFill>
                        </a:rPr>
                        <a:t>説明</a:t>
                      </a:r>
                      <a:endParaRPr kumimoji="1" lang="ja-JP" altLang="en-US" dirty="0">
                        <a:solidFill>
                          <a:schemeClr val="bg1"/>
                        </a:solidFill>
                      </a:endParaRPr>
                    </a:p>
                  </a:txBody>
                  <a:tcPr>
                    <a:solidFill>
                      <a:schemeClr val="accent2">
                        <a:lumMod val="75000"/>
                      </a:schemeClr>
                    </a:solidFill>
                  </a:tcPr>
                </a:tc>
              </a:tr>
              <a:tr h="370840">
                <a:tc>
                  <a:txBody>
                    <a:bodyPr/>
                    <a:lstStyle/>
                    <a:p>
                      <a:endParaRPr lang="ja-JP" altLang="en-US" dirty="0"/>
                    </a:p>
                  </a:txBody>
                  <a:tcPr/>
                </a:tc>
                <a:tc>
                  <a:txBody>
                    <a:bodyPr/>
                    <a:lstStyle/>
                    <a:p>
                      <a:r>
                        <a:rPr lang="en-US" altLang="ja-JP" dirty="0" smtClean="0"/>
                        <a:t>s</a:t>
                      </a:r>
                      <a:endParaRPr lang="ja-JP" altLang="en-US" dirty="0"/>
                    </a:p>
                  </a:txBody>
                  <a:tcPr/>
                </a:tc>
                <a:tc>
                  <a:txBody>
                    <a:bodyPr/>
                    <a:lstStyle/>
                    <a:p>
                      <a:r>
                        <a:rPr lang="ja-JP" altLang="en-US" dirty="0" smtClean="0"/>
                        <a:t>ストロークする。（輪郭を描く）</a:t>
                      </a:r>
                      <a:endParaRPr lang="ja-JP" altLang="en-US" dirty="0"/>
                    </a:p>
                  </a:txBody>
                  <a:tcPr/>
                </a:tc>
              </a:tr>
              <a:tr h="370840">
                <a:tc>
                  <a:txBody>
                    <a:bodyPr/>
                    <a:lstStyle/>
                    <a:p>
                      <a:endParaRPr lang="ja-JP" altLang="en-US"/>
                    </a:p>
                  </a:txBody>
                  <a:tcPr/>
                </a:tc>
                <a:tc>
                  <a:txBody>
                    <a:bodyPr/>
                    <a:lstStyle/>
                    <a:p>
                      <a:r>
                        <a:rPr lang="en-US" altLang="ja-JP" dirty="0" smtClean="0"/>
                        <a:t>f</a:t>
                      </a:r>
                      <a:endParaRPr lang="ja-JP" altLang="en-US" dirty="0"/>
                    </a:p>
                  </a:txBody>
                  <a:tcPr/>
                </a:tc>
                <a:tc>
                  <a:txBody>
                    <a:bodyPr/>
                    <a:lstStyle/>
                    <a:p>
                      <a:r>
                        <a:rPr lang="ja-JP" altLang="en-US" dirty="0" smtClean="0"/>
                        <a:t>パスの内部を塗りつぶす。</a:t>
                      </a:r>
                      <a:endParaRPr lang="ja-JP" altLang="en-US" dirty="0"/>
                    </a:p>
                  </a:txBody>
                  <a:tcPr/>
                </a:tc>
              </a:tr>
              <a:tr h="370840">
                <a:tc>
                  <a:txBody>
                    <a:bodyPr/>
                    <a:lstStyle/>
                    <a:p>
                      <a:endParaRPr lang="ja-JP" altLang="en-US" dirty="0"/>
                    </a:p>
                  </a:txBody>
                  <a:tcPr/>
                </a:tc>
                <a:tc>
                  <a:txBody>
                    <a:bodyPr/>
                    <a:lstStyle/>
                    <a:p>
                      <a:r>
                        <a:rPr lang="en-US" altLang="ja-JP" dirty="0" smtClean="0"/>
                        <a:t>b</a:t>
                      </a:r>
                      <a:endParaRPr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パスの内部を塗りつぶしストロークする。</a:t>
                      </a:r>
                    </a:p>
                  </a:txBody>
                  <a:tcPr/>
                </a:tc>
              </a:tr>
              <a:tr h="370840">
                <a:tc>
                  <a:txBody>
                    <a:bodyPr/>
                    <a:lstStyle/>
                    <a:p>
                      <a:endParaRPr lang="ja-JP" altLang="en-US" dirty="0"/>
                    </a:p>
                  </a:txBody>
                  <a:tcPr/>
                </a:tc>
                <a:tc>
                  <a:txBody>
                    <a:bodyPr/>
                    <a:lstStyle/>
                    <a:p>
                      <a:r>
                        <a:rPr lang="en-US" altLang="ja-JP" dirty="0" smtClean="0"/>
                        <a:t>f*</a:t>
                      </a:r>
                      <a:endParaRPr lang="ja-JP" altLang="en-US" dirty="0"/>
                    </a:p>
                  </a:txBody>
                  <a:tcPr/>
                </a:tc>
                <a:tc>
                  <a:txBody>
                    <a:bodyPr/>
                    <a:lstStyle/>
                    <a:p>
                      <a:r>
                        <a:rPr lang="en-US" altLang="ja-JP" dirty="0" smtClean="0"/>
                        <a:t>f</a:t>
                      </a:r>
                      <a:r>
                        <a:rPr lang="ja-JP" altLang="en-US" dirty="0" smtClean="0"/>
                        <a:t>と同じ。塗りつぶしが</a:t>
                      </a:r>
                      <a:r>
                        <a:rPr kumimoji="1" lang="en-US" sz="1800" b="1" kern="1200" dirty="0" smtClean="0">
                          <a:solidFill>
                            <a:schemeClr val="tx1"/>
                          </a:solidFill>
                          <a:latin typeface="+mn-lt"/>
                          <a:ea typeface="+mn-ea"/>
                          <a:cs typeface="+mn-cs"/>
                        </a:rPr>
                        <a:t>ALTERNATE</a:t>
                      </a:r>
                      <a:r>
                        <a:rPr lang="ja-JP" altLang="en-US" dirty="0" smtClean="0"/>
                        <a:t>モード</a:t>
                      </a:r>
                      <a:endParaRPr lang="ja-JP" altLang="en-US" dirty="0"/>
                    </a:p>
                  </a:txBody>
                  <a:tcPr/>
                </a:tc>
              </a:tr>
              <a:tr h="370840">
                <a:tc>
                  <a:txBody>
                    <a:bodyPr/>
                    <a:lstStyle/>
                    <a:p>
                      <a:endParaRPr lang="ja-JP" altLang="en-US" dirty="0"/>
                    </a:p>
                  </a:txBody>
                  <a:tcPr/>
                </a:tc>
                <a:tc>
                  <a:txBody>
                    <a:bodyPr/>
                    <a:lstStyle/>
                    <a:p>
                      <a:r>
                        <a:rPr lang="en-US" altLang="ja-JP" dirty="0" smtClean="0"/>
                        <a:t>b*</a:t>
                      </a:r>
                      <a:endParaRPr lang="ja-JP" altLang="en-US" dirty="0"/>
                    </a:p>
                  </a:txBody>
                  <a:tcPr/>
                </a:tc>
                <a:tc>
                  <a:txBody>
                    <a:bodyPr/>
                    <a:lstStyle/>
                    <a:p>
                      <a:r>
                        <a:rPr lang="en-US" altLang="ja-JP" dirty="0" smtClean="0"/>
                        <a:t>b</a:t>
                      </a:r>
                      <a:r>
                        <a:rPr lang="ja-JP" altLang="en-US" dirty="0" smtClean="0"/>
                        <a:t>と同じ。塗りつぶしが</a:t>
                      </a:r>
                      <a:r>
                        <a:rPr kumimoji="1" lang="en-US" sz="1800" b="1" kern="1200" dirty="0" smtClean="0">
                          <a:solidFill>
                            <a:schemeClr val="tx1"/>
                          </a:solidFill>
                          <a:latin typeface="+mn-lt"/>
                          <a:ea typeface="+mn-ea"/>
                          <a:cs typeface="+mn-cs"/>
                        </a:rPr>
                        <a:t>ALTERNATE</a:t>
                      </a:r>
                      <a:r>
                        <a:rPr lang="ja-JP" altLang="en-US" dirty="0" smtClean="0"/>
                        <a:t>モード</a:t>
                      </a:r>
                      <a:endParaRPr lang="ja-JP" altLang="en-US" dirty="0"/>
                    </a:p>
                  </a:txBody>
                  <a:tcPr/>
                </a:tc>
              </a:tr>
              <a:tr h="370840">
                <a:tc>
                  <a:txBody>
                    <a:bodyPr/>
                    <a:lstStyle/>
                    <a:p>
                      <a:endParaRPr lang="ja-JP" altLang="en-US" dirty="0"/>
                    </a:p>
                  </a:txBody>
                  <a:tcPr/>
                </a:tc>
                <a:tc>
                  <a:txBody>
                    <a:bodyPr/>
                    <a:lstStyle/>
                    <a:p>
                      <a:r>
                        <a:rPr lang="en-US" altLang="ja-JP" dirty="0" smtClean="0"/>
                        <a:t>n</a:t>
                      </a:r>
                      <a:endParaRPr lang="ja-JP" altLang="en-US" dirty="0"/>
                    </a:p>
                  </a:txBody>
                  <a:tcPr/>
                </a:tc>
                <a:tc>
                  <a:txBody>
                    <a:bodyPr/>
                    <a:lstStyle/>
                    <a:p>
                      <a:r>
                        <a:rPr lang="en-US" altLang="ja-JP" dirty="0" smtClean="0"/>
                        <a:t>(</a:t>
                      </a:r>
                      <a:r>
                        <a:rPr lang="ja-JP" altLang="en-US" dirty="0" smtClean="0"/>
                        <a:t>パスを終了するだけ</a:t>
                      </a:r>
                      <a:r>
                        <a:rPr lang="en-US" altLang="ja-JP" dirty="0" smtClean="0"/>
                        <a:t>)</a:t>
                      </a:r>
                      <a:endParaRPr lang="ja-JP" altLang="en-US" dirty="0"/>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グラフィックス</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グラフィックス状態オペレータ</a:t>
            </a:r>
            <a:endParaRPr lang="en-US" altLang="ja-JP" dirty="0" smtClean="0"/>
          </a:p>
          <a:p>
            <a:pPr lvl="1"/>
            <a:r>
              <a:rPr lang="ja-JP" altLang="en-US" dirty="0" smtClean="0"/>
              <a:t>状態を操作するもの</a:t>
            </a:r>
            <a:endParaRPr kumimoji="1" lang="ja-JP" altLang="en-US" dirty="0"/>
          </a:p>
        </p:txBody>
      </p:sp>
      <p:graphicFrame>
        <p:nvGraphicFramePr>
          <p:cNvPr id="4" name="表 3"/>
          <p:cNvGraphicFramePr>
            <a:graphicFrameLocks noGrp="1"/>
          </p:cNvGraphicFramePr>
          <p:nvPr/>
        </p:nvGraphicFramePr>
        <p:xfrm>
          <a:off x="1000100" y="2285992"/>
          <a:ext cx="7143800" cy="3134360"/>
        </p:xfrm>
        <a:graphic>
          <a:graphicData uri="http://schemas.openxmlformats.org/drawingml/2006/table">
            <a:tbl>
              <a:tblPr firstRow="1" bandRow="1">
                <a:tableStyleId>{BC89EF96-8CEA-46FF-86C4-4CE0E7609802}</a:tableStyleId>
              </a:tblPr>
              <a:tblGrid>
                <a:gridCol w="1214446"/>
                <a:gridCol w="1428760"/>
                <a:gridCol w="4500594"/>
              </a:tblGrid>
              <a:tr h="370840">
                <a:tc>
                  <a:txBody>
                    <a:bodyPr/>
                    <a:lstStyle/>
                    <a:p>
                      <a:r>
                        <a:rPr kumimoji="1" lang="ja-JP" altLang="en-US" dirty="0" smtClean="0">
                          <a:solidFill>
                            <a:schemeClr val="bg1"/>
                          </a:solidFill>
                        </a:rPr>
                        <a:t>オペランド</a:t>
                      </a:r>
                      <a:endParaRPr kumimoji="1" lang="ja-JP" altLang="en-US" dirty="0">
                        <a:solidFill>
                          <a:schemeClr val="bg1"/>
                        </a:solidFill>
                      </a:endParaRPr>
                    </a:p>
                  </a:txBody>
                  <a:tcPr>
                    <a:solidFill>
                      <a:schemeClr val="accent2">
                        <a:lumMod val="75000"/>
                      </a:schemeClr>
                    </a:solidFill>
                  </a:tcPr>
                </a:tc>
                <a:tc>
                  <a:txBody>
                    <a:bodyPr/>
                    <a:lstStyle/>
                    <a:p>
                      <a:r>
                        <a:rPr kumimoji="1" lang="ja-JP" altLang="en-US" dirty="0" smtClean="0">
                          <a:solidFill>
                            <a:schemeClr val="bg1"/>
                          </a:solidFill>
                        </a:rPr>
                        <a:t>オペレータ</a:t>
                      </a:r>
                      <a:endParaRPr kumimoji="1" lang="ja-JP" altLang="en-US" dirty="0">
                        <a:solidFill>
                          <a:schemeClr val="bg1"/>
                        </a:solidFill>
                      </a:endParaRPr>
                    </a:p>
                  </a:txBody>
                  <a:tcPr>
                    <a:solidFill>
                      <a:schemeClr val="accent2">
                        <a:lumMod val="75000"/>
                      </a:schemeClr>
                    </a:solidFill>
                  </a:tcPr>
                </a:tc>
                <a:tc>
                  <a:txBody>
                    <a:bodyPr/>
                    <a:lstStyle/>
                    <a:p>
                      <a:r>
                        <a:rPr kumimoji="1" lang="ja-JP" altLang="en-US" dirty="0" smtClean="0">
                          <a:solidFill>
                            <a:schemeClr val="bg1"/>
                          </a:solidFill>
                        </a:rPr>
                        <a:t>説明</a:t>
                      </a:r>
                      <a:endParaRPr kumimoji="1" lang="ja-JP" altLang="en-US" dirty="0">
                        <a:solidFill>
                          <a:schemeClr val="bg1"/>
                        </a:solidFill>
                      </a:endParaRPr>
                    </a:p>
                  </a:txBody>
                  <a:tcPr>
                    <a:solidFill>
                      <a:schemeClr val="accent2">
                        <a:lumMod val="75000"/>
                      </a:schemeClr>
                    </a:solidFill>
                  </a:tcPr>
                </a:tc>
              </a:tr>
              <a:tr h="370840">
                <a:tc>
                  <a:txBody>
                    <a:bodyPr/>
                    <a:lstStyle/>
                    <a:p>
                      <a:endParaRPr lang="ja-JP" altLang="en-US" dirty="0"/>
                    </a:p>
                  </a:txBody>
                  <a:tcPr/>
                </a:tc>
                <a:tc>
                  <a:txBody>
                    <a:bodyPr/>
                    <a:lstStyle/>
                    <a:p>
                      <a:r>
                        <a:rPr lang="en-US" altLang="ja-JP" dirty="0" smtClean="0"/>
                        <a:t>q</a:t>
                      </a:r>
                      <a:endParaRPr lang="ja-JP" altLang="en-US" dirty="0"/>
                    </a:p>
                  </a:txBody>
                  <a:tcPr/>
                </a:tc>
                <a:tc>
                  <a:txBody>
                    <a:bodyPr/>
                    <a:lstStyle/>
                    <a:p>
                      <a:r>
                        <a:rPr lang="ja-JP" altLang="en-US" dirty="0" smtClean="0"/>
                        <a:t>カレントグラフィックス状態をスタックに保存</a:t>
                      </a:r>
                      <a:r>
                        <a:rPr lang="en-US" altLang="ja-JP" dirty="0" smtClean="0"/>
                        <a:t/>
                      </a:r>
                      <a:br>
                        <a:rPr lang="en-US" altLang="ja-JP" dirty="0" smtClean="0"/>
                      </a:br>
                      <a:r>
                        <a:rPr lang="en-US" altLang="ja-JP" dirty="0" err="1" smtClean="0"/>
                        <a:t>SaveDC</a:t>
                      </a:r>
                      <a:r>
                        <a:rPr lang="ja-JP" altLang="en-US" dirty="0" err="1" smtClean="0"/>
                        <a:t>のような</a:t>
                      </a:r>
                      <a:r>
                        <a:rPr lang="ja-JP" altLang="en-US" dirty="0" smtClean="0"/>
                        <a:t>もの</a:t>
                      </a:r>
                      <a:endParaRPr lang="en-US" altLang="ja-JP" dirty="0" smtClean="0"/>
                    </a:p>
                  </a:txBody>
                  <a:tcPr/>
                </a:tc>
              </a:tr>
              <a:tr h="370840">
                <a:tc>
                  <a:txBody>
                    <a:bodyPr/>
                    <a:lstStyle/>
                    <a:p>
                      <a:endParaRPr lang="ja-JP" altLang="en-US"/>
                    </a:p>
                  </a:txBody>
                  <a:tcPr/>
                </a:tc>
                <a:tc>
                  <a:txBody>
                    <a:bodyPr/>
                    <a:lstStyle/>
                    <a:p>
                      <a:r>
                        <a:rPr lang="en-US" altLang="ja-JP" dirty="0" smtClean="0"/>
                        <a:t>Q</a:t>
                      </a:r>
                      <a:endParaRPr lang="ja-JP" altLang="en-US" dirty="0"/>
                    </a:p>
                  </a:txBody>
                  <a:tcPr/>
                </a:tc>
                <a:tc>
                  <a:txBody>
                    <a:bodyPr/>
                    <a:lstStyle/>
                    <a:p>
                      <a:r>
                        <a:rPr lang="ja-JP" altLang="en-US" dirty="0" smtClean="0"/>
                        <a:t>カレントグラフィックス状態をスタックから復元</a:t>
                      </a:r>
                      <a:r>
                        <a:rPr lang="en-US" altLang="ja-JP" dirty="0" smtClean="0"/>
                        <a:t/>
                      </a:r>
                      <a:br>
                        <a:rPr lang="en-US" altLang="ja-JP" dirty="0" smtClean="0"/>
                      </a:br>
                      <a:r>
                        <a:rPr lang="en-US" altLang="ja-JP" dirty="0" err="1" smtClean="0"/>
                        <a:t>RestoreDC</a:t>
                      </a:r>
                      <a:r>
                        <a:rPr lang="ja-JP" altLang="en-US" dirty="0" err="1" smtClean="0"/>
                        <a:t>のような</a:t>
                      </a:r>
                      <a:r>
                        <a:rPr lang="ja-JP" altLang="en-US" dirty="0" smtClean="0"/>
                        <a:t>もの</a:t>
                      </a:r>
                      <a:endParaRPr lang="ja-JP" altLang="en-US" dirty="0"/>
                    </a:p>
                  </a:txBody>
                  <a:tcPr/>
                </a:tc>
              </a:tr>
              <a:tr h="370840">
                <a:tc>
                  <a:txBody>
                    <a:bodyPr/>
                    <a:lstStyle/>
                    <a:p>
                      <a:r>
                        <a:rPr lang="en-US" altLang="ja-JP" dirty="0" smtClean="0"/>
                        <a:t>a b c d e f</a:t>
                      </a:r>
                      <a:endParaRPr lang="ja-JP" altLang="en-US" dirty="0"/>
                    </a:p>
                  </a:txBody>
                  <a:tcPr/>
                </a:tc>
                <a:tc>
                  <a:txBody>
                    <a:bodyPr/>
                    <a:lstStyle/>
                    <a:p>
                      <a:r>
                        <a:rPr lang="en-US" altLang="ja-JP" dirty="0" smtClean="0"/>
                        <a:t>cm</a:t>
                      </a:r>
                      <a:endParaRPr lang="ja-JP" altLang="en-US" dirty="0"/>
                    </a:p>
                  </a:txBody>
                  <a:tcPr/>
                </a:tc>
                <a:tc>
                  <a:txBody>
                    <a:bodyPr/>
                    <a:lstStyle/>
                    <a:p>
                      <a:r>
                        <a:rPr lang="ja-JP" altLang="en-US" dirty="0" smtClean="0"/>
                        <a:t>カレント座標変換行列に行列を連結</a:t>
                      </a:r>
                      <a:endParaRPr lang="ja-JP" altLang="en-US" dirty="0"/>
                    </a:p>
                  </a:txBody>
                  <a:tcPr/>
                </a:tc>
              </a:tr>
              <a:tr h="370840">
                <a:tc>
                  <a:txBody>
                    <a:bodyPr/>
                    <a:lstStyle/>
                    <a:p>
                      <a:r>
                        <a:rPr lang="en-US" altLang="ja-JP" dirty="0" err="1" smtClean="0"/>
                        <a:t>lineWidth</a:t>
                      </a:r>
                      <a:endParaRPr lang="ja-JP" altLang="en-US" dirty="0"/>
                    </a:p>
                  </a:txBody>
                  <a:tcPr/>
                </a:tc>
                <a:tc>
                  <a:txBody>
                    <a:bodyPr/>
                    <a:lstStyle/>
                    <a:p>
                      <a:r>
                        <a:rPr lang="en-US" altLang="ja-JP" dirty="0" smtClean="0"/>
                        <a:t>w</a:t>
                      </a:r>
                      <a:endParaRPr lang="ja-JP" altLang="en-US" dirty="0"/>
                    </a:p>
                  </a:txBody>
                  <a:tcPr/>
                </a:tc>
                <a:tc>
                  <a:txBody>
                    <a:bodyPr/>
                    <a:lstStyle/>
                    <a:p>
                      <a:r>
                        <a:rPr lang="ja-JP" altLang="en-US" dirty="0" smtClean="0"/>
                        <a:t>線幅</a:t>
                      </a:r>
                      <a:endParaRPr lang="ja-JP" altLang="en-US" dirty="0"/>
                    </a:p>
                  </a:txBody>
                  <a:tcPr/>
                </a:tc>
              </a:tr>
              <a:tr h="370840">
                <a:tc>
                  <a:txBody>
                    <a:bodyPr/>
                    <a:lstStyle/>
                    <a:p>
                      <a:r>
                        <a:rPr lang="en-US" altLang="ja-JP" dirty="0" err="1" smtClean="0"/>
                        <a:t>LineCap</a:t>
                      </a:r>
                      <a:endParaRPr lang="ja-JP" altLang="en-US" dirty="0"/>
                    </a:p>
                  </a:txBody>
                  <a:tcPr/>
                </a:tc>
                <a:tc>
                  <a:txBody>
                    <a:bodyPr/>
                    <a:lstStyle/>
                    <a:p>
                      <a:r>
                        <a:rPr lang="en-US" altLang="ja-JP" dirty="0" smtClean="0"/>
                        <a:t>J</a:t>
                      </a:r>
                      <a:endParaRPr lang="ja-JP" altLang="en-US" dirty="0"/>
                    </a:p>
                  </a:txBody>
                  <a:tcPr/>
                </a:tc>
                <a:tc>
                  <a:txBody>
                    <a:bodyPr/>
                    <a:lstStyle/>
                    <a:p>
                      <a:r>
                        <a:rPr lang="ja-JP" altLang="en-US" dirty="0" smtClean="0"/>
                        <a:t>線の端の形状</a:t>
                      </a:r>
                      <a:r>
                        <a:rPr lang="en-US" altLang="ja-JP" dirty="0" smtClean="0"/>
                        <a:t>(0,1:</a:t>
                      </a:r>
                      <a:r>
                        <a:rPr lang="ja-JP" altLang="en-US" dirty="0" smtClean="0"/>
                        <a:t>ラウンド</a:t>
                      </a:r>
                      <a:r>
                        <a:rPr lang="en-US" altLang="ja-JP" dirty="0" smtClean="0"/>
                        <a:t>,2:</a:t>
                      </a:r>
                      <a:r>
                        <a:rPr lang="ja-JP" altLang="en-US" dirty="0" smtClean="0"/>
                        <a:t>スクウェア</a:t>
                      </a:r>
                      <a:r>
                        <a:rPr lang="en-US" altLang="ja-JP" dirty="0" smtClean="0"/>
                        <a:t>)</a:t>
                      </a:r>
                      <a:endParaRPr lang="ja-JP" altLang="en-US" dirty="0"/>
                    </a:p>
                  </a:txBody>
                  <a:tcPr/>
                </a:tc>
              </a:tr>
              <a:tr h="370840">
                <a:tc>
                  <a:txBody>
                    <a:bodyPr/>
                    <a:lstStyle/>
                    <a:p>
                      <a:r>
                        <a:rPr lang="en-US" altLang="ja-JP" dirty="0" err="1" smtClean="0"/>
                        <a:t>lineJoin</a:t>
                      </a:r>
                      <a:endParaRPr lang="ja-JP" altLang="en-US" dirty="0"/>
                    </a:p>
                  </a:txBody>
                  <a:tcPr/>
                </a:tc>
                <a:tc>
                  <a:txBody>
                    <a:bodyPr/>
                    <a:lstStyle/>
                    <a:p>
                      <a:r>
                        <a:rPr lang="en-US" altLang="ja-JP" dirty="0" smtClean="0"/>
                        <a:t>j</a:t>
                      </a:r>
                      <a:endParaRPr lang="ja-JP" altLang="en-US" dirty="0"/>
                    </a:p>
                  </a:txBody>
                  <a:tcPr/>
                </a:tc>
                <a:tc>
                  <a:txBody>
                    <a:bodyPr/>
                    <a:lstStyle/>
                    <a:p>
                      <a:r>
                        <a:rPr lang="ja-JP" altLang="en-US" dirty="0" smtClean="0"/>
                        <a:t>線の結合部の形状</a:t>
                      </a:r>
                      <a:r>
                        <a:rPr lang="en-US" altLang="ja-JP" dirty="0" smtClean="0"/>
                        <a:t>(0,1:</a:t>
                      </a:r>
                      <a:r>
                        <a:rPr lang="ja-JP" altLang="en-US" dirty="0" smtClean="0"/>
                        <a:t>ラウンド</a:t>
                      </a:r>
                      <a:r>
                        <a:rPr lang="en-US" altLang="ja-JP" dirty="0" smtClean="0"/>
                        <a:t>,2:</a:t>
                      </a:r>
                      <a:r>
                        <a:rPr lang="ja-JP" altLang="en-US" dirty="0" smtClean="0"/>
                        <a:t>ベベル</a:t>
                      </a:r>
                      <a:r>
                        <a:rPr lang="en-US" altLang="ja-JP" dirty="0" smtClean="0"/>
                        <a:t>)</a:t>
                      </a:r>
                      <a:endParaRPr lang="ja-JP" altLang="en-US" dirty="0"/>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グラフィックス</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カラーオペレータ</a:t>
            </a:r>
            <a:endParaRPr kumimoji="1" lang="ja-JP" altLang="en-US" dirty="0"/>
          </a:p>
        </p:txBody>
      </p:sp>
      <p:graphicFrame>
        <p:nvGraphicFramePr>
          <p:cNvPr id="4" name="表 3"/>
          <p:cNvGraphicFramePr>
            <a:graphicFrameLocks noGrp="1"/>
          </p:cNvGraphicFramePr>
          <p:nvPr/>
        </p:nvGraphicFramePr>
        <p:xfrm>
          <a:off x="928662" y="1785926"/>
          <a:ext cx="7143800" cy="3606800"/>
        </p:xfrm>
        <a:graphic>
          <a:graphicData uri="http://schemas.openxmlformats.org/drawingml/2006/table">
            <a:tbl>
              <a:tblPr firstRow="1" bandRow="1">
                <a:tableStyleId>{BC89EF96-8CEA-46FF-86C4-4CE0E7609802}</a:tableStyleId>
              </a:tblPr>
              <a:tblGrid>
                <a:gridCol w="1785950"/>
                <a:gridCol w="857256"/>
                <a:gridCol w="4500594"/>
              </a:tblGrid>
              <a:tr h="370840">
                <a:tc>
                  <a:txBody>
                    <a:bodyPr/>
                    <a:lstStyle/>
                    <a:p>
                      <a:r>
                        <a:rPr kumimoji="1" lang="ja-JP" altLang="en-US" dirty="0" smtClean="0">
                          <a:solidFill>
                            <a:schemeClr val="bg1"/>
                          </a:solidFill>
                        </a:rPr>
                        <a:t>オペランド</a:t>
                      </a:r>
                      <a:endParaRPr kumimoji="1" lang="ja-JP" altLang="en-US" dirty="0">
                        <a:solidFill>
                          <a:schemeClr val="bg1"/>
                        </a:solidFill>
                      </a:endParaRPr>
                    </a:p>
                  </a:txBody>
                  <a:tcPr>
                    <a:solidFill>
                      <a:schemeClr val="accent2">
                        <a:lumMod val="75000"/>
                      </a:schemeClr>
                    </a:solidFill>
                  </a:tcPr>
                </a:tc>
                <a:tc>
                  <a:txBody>
                    <a:bodyPr/>
                    <a:lstStyle/>
                    <a:p>
                      <a:r>
                        <a:rPr kumimoji="1" lang="ja-JP" altLang="en-US" dirty="0" smtClean="0">
                          <a:solidFill>
                            <a:schemeClr val="bg1"/>
                          </a:solidFill>
                        </a:rPr>
                        <a:t>オペレータ</a:t>
                      </a:r>
                      <a:endParaRPr kumimoji="1" lang="ja-JP" altLang="en-US" dirty="0">
                        <a:solidFill>
                          <a:schemeClr val="bg1"/>
                        </a:solidFill>
                      </a:endParaRPr>
                    </a:p>
                  </a:txBody>
                  <a:tcPr>
                    <a:solidFill>
                      <a:schemeClr val="accent2">
                        <a:lumMod val="75000"/>
                      </a:schemeClr>
                    </a:solidFill>
                  </a:tcPr>
                </a:tc>
                <a:tc>
                  <a:txBody>
                    <a:bodyPr/>
                    <a:lstStyle/>
                    <a:p>
                      <a:r>
                        <a:rPr kumimoji="1" lang="ja-JP" altLang="en-US" dirty="0" smtClean="0">
                          <a:solidFill>
                            <a:schemeClr val="bg1"/>
                          </a:solidFill>
                        </a:rPr>
                        <a:t>説明</a:t>
                      </a:r>
                      <a:endParaRPr kumimoji="1" lang="ja-JP" altLang="en-US" dirty="0">
                        <a:solidFill>
                          <a:schemeClr val="bg1"/>
                        </a:solidFill>
                      </a:endParaRPr>
                    </a:p>
                  </a:txBody>
                  <a:tcPr>
                    <a:solidFill>
                      <a:schemeClr val="accent2">
                        <a:lumMod val="75000"/>
                      </a:schemeClr>
                    </a:solidFill>
                  </a:tcPr>
                </a:tc>
              </a:tr>
              <a:tr h="370840">
                <a:tc>
                  <a:txBody>
                    <a:bodyPr/>
                    <a:lstStyle/>
                    <a:p>
                      <a:r>
                        <a:rPr lang="en-US" altLang="ja-JP" dirty="0" smtClean="0"/>
                        <a:t>r g b</a:t>
                      </a:r>
                      <a:endParaRPr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RG</a:t>
                      </a:r>
                      <a:endParaRPr lang="ja-JP" altLang="en-US" dirty="0" smtClean="0"/>
                    </a:p>
                  </a:txBody>
                  <a:tcPr/>
                </a:tc>
                <a:tc>
                  <a:txBody>
                    <a:bodyPr/>
                    <a:lstStyle/>
                    <a:p>
                      <a:r>
                        <a:rPr lang="ja-JP" altLang="en-US" dirty="0" smtClean="0"/>
                        <a:t>ストロークの色をセットする</a:t>
                      </a:r>
                      <a:r>
                        <a:rPr lang="en-US" altLang="ja-JP" dirty="0" smtClean="0"/>
                        <a:t>(0.0-1.0)</a:t>
                      </a:r>
                      <a:endParaRPr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r g b</a:t>
                      </a:r>
                      <a:endParaRPr lang="ja-JP" altLang="en-US" dirty="0" smtClean="0"/>
                    </a:p>
                  </a:txBody>
                  <a:tcPr/>
                </a:tc>
                <a:tc>
                  <a:txBody>
                    <a:bodyPr/>
                    <a:lstStyle/>
                    <a:p>
                      <a:r>
                        <a:rPr lang="en-US" altLang="ja-JP" dirty="0" err="1" smtClean="0"/>
                        <a:t>rg</a:t>
                      </a:r>
                      <a:endParaRPr lang="ja-JP" altLang="en-US" dirty="0"/>
                    </a:p>
                  </a:txBody>
                  <a:tcPr/>
                </a:tc>
                <a:tc>
                  <a:txBody>
                    <a:bodyPr/>
                    <a:lstStyle/>
                    <a:p>
                      <a:r>
                        <a:rPr lang="ja-JP" altLang="en-US" dirty="0" smtClean="0"/>
                        <a:t>塗りつぶしの色をセットする</a:t>
                      </a:r>
                      <a:r>
                        <a:rPr lang="en-US" altLang="ja-JP" dirty="0" smtClean="0"/>
                        <a:t>(0.0-1.0)</a:t>
                      </a:r>
                      <a:endParaRPr lang="ja-JP" altLang="en-US" dirty="0"/>
                    </a:p>
                  </a:txBody>
                  <a:tcPr/>
                </a:tc>
              </a:tr>
              <a:tr h="370840">
                <a:tc>
                  <a:txBody>
                    <a:bodyPr/>
                    <a:lstStyle/>
                    <a:p>
                      <a:r>
                        <a:rPr lang="en-US" altLang="ja-JP" dirty="0" smtClean="0"/>
                        <a:t>gray</a:t>
                      </a:r>
                      <a:endParaRPr lang="ja-JP" altLang="en-US" dirty="0"/>
                    </a:p>
                  </a:txBody>
                  <a:tcPr/>
                </a:tc>
                <a:tc>
                  <a:txBody>
                    <a:bodyPr/>
                    <a:lstStyle/>
                    <a:p>
                      <a:r>
                        <a:rPr lang="en-US" altLang="ja-JP" dirty="0" smtClean="0"/>
                        <a:t>G</a:t>
                      </a:r>
                      <a:endParaRPr lang="ja-JP" altLang="en-US" dirty="0"/>
                    </a:p>
                  </a:txBody>
                  <a:tcPr/>
                </a:tc>
                <a:tc>
                  <a:txBody>
                    <a:bodyPr/>
                    <a:lstStyle/>
                    <a:p>
                      <a:r>
                        <a:rPr lang="ja-JP" altLang="en-US" dirty="0" smtClean="0"/>
                        <a:t>ストロークの色をセットする</a:t>
                      </a:r>
                      <a:r>
                        <a:rPr lang="en-US" altLang="ja-JP" dirty="0" smtClean="0"/>
                        <a:t>(0.0-1.0)</a:t>
                      </a:r>
                      <a:endParaRPr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gray</a:t>
                      </a:r>
                      <a:endParaRPr lang="ja-JP" altLang="en-US" dirty="0" smtClean="0"/>
                    </a:p>
                  </a:txBody>
                  <a:tcPr/>
                </a:tc>
                <a:tc>
                  <a:txBody>
                    <a:bodyPr/>
                    <a:lstStyle/>
                    <a:p>
                      <a:r>
                        <a:rPr lang="en-US" altLang="ja-JP" dirty="0" smtClean="0"/>
                        <a:t>g</a:t>
                      </a:r>
                      <a:endParaRPr lang="ja-JP" altLang="en-US" dirty="0"/>
                    </a:p>
                  </a:txBody>
                  <a:tcPr/>
                </a:tc>
                <a:tc>
                  <a:txBody>
                    <a:bodyPr/>
                    <a:lstStyle/>
                    <a:p>
                      <a:r>
                        <a:rPr lang="ja-JP" altLang="en-US" dirty="0" smtClean="0"/>
                        <a:t>塗りつぶしの色をセットする</a:t>
                      </a:r>
                      <a:r>
                        <a:rPr lang="en-US" altLang="ja-JP" dirty="0" smtClean="0"/>
                        <a:t>(0.0-1.0)</a:t>
                      </a:r>
                      <a:endParaRPr lang="ja-JP" altLang="en-US" dirty="0"/>
                    </a:p>
                  </a:txBody>
                  <a:tcPr/>
                </a:tc>
              </a:tr>
              <a:tr h="370840">
                <a:tc>
                  <a:txBody>
                    <a:bodyPr/>
                    <a:lstStyle/>
                    <a:p>
                      <a:r>
                        <a:rPr lang="en-US" altLang="ja-JP" baseline="0" dirty="0" smtClean="0"/>
                        <a:t>c m y k</a:t>
                      </a:r>
                      <a:endParaRPr lang="ja-JP" altLang="en-US" dirty="0"/>
                    </a:p>
                  </a:txBody>
                  <a:tcPr/>
                </a:tc>
                <a:tc>
                  <a:txBody>
                    <a:bodyPr/>
                    <a:lstStyle/>
                    <a:p>
                      <a:r>
                        <a:rPr lang="en-US" altLang="ja-JP" dirty="0" smtClean="0"/>
                        <a:t>K</a:t>
                      </a:r>
                      <a:endParaRPr lang="ja-JP" altLang="en-US" dirty="0"/>
                    </a:p>
                  </a:txBody>
                  <a:tcPr/>
                </a:tc>
                <a:tc>
                  <a:txBody>
                    <a:bodyPr/>
                    <a:lstStyle/>
                    <a:p>
                      <a:r>
                        <a:rPr lang="ja-JP" altLang="en-US" dirty="0" smtClean="0"/>
                        <a:t>ストロークの色をセットする</a:t>
                      </a:r>
                      <a:r>
                        <a:rPr lang="en-US" altLang="ja-JP" dirty="0" smtClean="0"/>
                        <a:t>(0.0-1.0)</a:t>
                      </a:r>
                      <a:endParaRPr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baseline="0" dirty="0" smtClean="0"/>
                        <a:t>c m y k</a:t>
                      </a:r>
                      <a:endParaRPr lang="ja-JP" altLang="en-US" dirty="0" smtClean="0"/>
                    </a:p>
                  </a:txBody>
                  <a:tcPr/>
                </a:tc>
                <a:tc>
                  <a:txBody>
                    <a:bodyPr/>
                    <a:lstStyle/>
                    <a:p>
                      <a:r>
                        <a:rPr lang="en-US" altLang="ja-JP" dirty="0" smtClean="0"/>
                        <a:t>k</a:t>
                      </a:r>
                      <a:endParaRPr lang="ja-JP" altLang="en-US" dirty="0"/>
                    </a:p>
                  </a:txBody>
                  <a:tcPr/>
                </a:tc>
                <a:tc>
                  <a:txBody>
                    <a:bodyPr/>
                    <a:lstStyle/>
                    <a:p>
                      <a:r>
                        <a:rPr lang="ja-JP" altLang="en-US" dirty="0" smtClean="0"/>
                        <a:t>塗りつぶしの色をセットする</a:t>
                      </a:r>
                      <a:r>
                        <a:rPr lang="en-US" altLang="ja-JP" dirty="0" smtClean="0"/>
                        <a:t>(0.0-1.0)</a:t>
                      </a:r>
                      <a:endParaRPr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c1 c2 c3 name</a:t>
                      </a:r>
                      <a:endParaRPr lang="ja-JP" altLang="en-US" dirty="0" smtClean="0"/>
                    </a:p>
                  </a:txBody>
                  <a:tcPr/>
                </a:tc>
                <a:tc>
                  <a:txBody>
                    <a:bodyPr/>
                    <a:lstStyle/>
                    <a:p>
                      <a:r>
                        <a:rPr lang="en-US" altLang="ja-JP" dirty="0" smtClean="0"/>
                        <a:t>SCN</a:t>
                      </a:r>
                      <a:endParaRPr lang="ja-JP" altLang="en-US" dirty="0"/>
                    </a:p>
                  </a:txBody>
                  <a:tcPr/>
                </a:tc>
                <a:tc>
                  <a:txBody>
                    <a:bodyPr/>
                    <a:lstStyle/>
                    <a:p>
                      <a:r>
                        <a:rPr lang="ja-JP" altLang="en-US" dirty="0" smtClean="0"/>
                        <a:t>ストロークの色空間の設定</a:t>
                      </a:r>
                      <a:endParaRPr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c1 c2 c3</a:t>
                      </a:r>
                      <a:r>
                        <a:rPr lang="en-US" altLang="ja-JP" baseline="0" dirty="0" smtClean="0"/>
                        <a:t> </a:t>
                      </a:r>
                      <a:r>
                        <a:rPr lang="en-US" altLang="ja-JP" dirty="0" smtClean="0"/>
                        <a:t>name</a:t>
                      </a:r>
                      <a:endParaRPr lang="ja-JP" altLang="en-US" dirty="0" smtClean="0"/>
                    </a:p>
                  </a:txBody>
                  <a:tcPr/>
                </a:tc>
                <a:tc>
                  <a:txBody>
                    <a:bodyPr/>
                    <a:lstStyle/>
                    <a:p>
                      <a:r>
                        <a:rPr lang="en-US" altLang="ja-JP" dirty="0" err="1" smtClean="0"/>
                        <a:t>scn</a:t>
                      </a:r>
                      <a:endParaRPr lang="ja-JP" altLang="en-US" dirty="0"/>
                    </a:p>
                  </a:txBody>
                  <a:tcPr/>
                </a:tc>
                <a:tc>
                  <a:txBody>
                    <a:bodyPr/>
                    <a:lstStyle/>
                    <a:p>
                      <a:r>
                        <a:rPr lang="ja-JP" altLang="en-US" dirty="0" smtClean="0"/>
                        <a:t>塗りつぶしの色空間の設定</a:t>
                      </a:r>
                      <a:endParaRPr lang="ja-JP" altLang="en-US" dirty="0"/>
                    </a:p>
                  </a:txBody>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グラフィックス</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イメージ</a:t>
            </a:r>
            <a:endParaRPr lang="en-US" altLang="ja-JP" dirty="0" smtClean="0"/>
          </a:p>
          <a:p>
            <a:pPr lvl="1"/>
            <a:r>
              <a:rPr kumimoji="1" lang="ja-JP" altLang="en-US" dirty="0" smtClean="0"/>
              <a:t>イメージ</a:t>
            </a:r>
            <a:r>
              <a:rPr kumimoji="1" lang="en-US" altLang="ja-JP" dirty="0" err="1" smtClean="0"/>
              <a:t>XObject</a:t>
            </a:r>
            <a:r>
              <a:rPr kumimoji="1" lang="en-US" altLang="ja-JP" dirty="0" smtClean="0"/>
              <a:t>(</a:t>
            </a:r>
            <a:r>
              <a:rPr kumimoji="1" lang="ja-JP" altLang="en-US" dirty="0" smtClean="0"/>
              <a:t>今回は残念ながら</a:t>
            </a:r>
            <a:r>
              <a:rPr lang="ja-JP" altLang="en-US" dirty="0" smtClean="0"/>
              <a:t>割愛</a:t>
            </a:r>
            <a:r>
              <a:rPr kumimoji="1" lang="en-US" altLang="ja-JP" dirty="0" smtClean="0"/>
              <a:t>)</a:t>
            </a:r>
          </a:p>
          <a:p>
            <a:pPr lvl="1"/>
            <a:r>
              <a:rPr kumimoji="1" lang="ja-JP" altLang="en-US" dirty="0" smtClean="0"/>
              <a:t>インラインイメージ（</a:t>
            </a:r>
            <a:r>
              <a:rPr kumimoji="1" lang="en-US" altLang="ja-JP" dirty="0" smtClean="0"/>
              <a:t>4KB</a:t>
            </a:r>
            <a:r>
              <a:rPr kumimoji="1" lang="ja-JP" altLang="en-US" dirty="0" smtClean="0"/>
              <a:t>以下推奨）</a:t>
            </a:r>
            <a:endParaRPr kumimoji="1" lang="en-US" altLang="ja-JP" dirty="0" smtClean="0"/>
          </a:p>
          <a:p>
            <a:pPr lvl="1"/>
            <a:endParaRPr kumimoji="1" lang="ja-JP" altLang="en-US" dirty="0"/>
          </a:p>
        </p:txBody>
      </p:sp>
      <p:graphicFrame>
        <p:nvGraphicFramePr>
          <p:cNvPr id="4" name="表 3"/>
          <p:cNvGraphicFramePr>
            <a:graphicFrameLocks noGrp="1"/>
          </p:cNvGraphicFramePr>
          <p:nvPr/>
        </p:nvGraphicFramePr>
        <p:xfrm>
          <a:off x="1000100" y="2928934"/>
          <a:ext cx="5072098" cy="1483360"/>
        </p:xfrm>
        <a:graphic>
          <a:graphicData uri="http://schemas.openxmlformats.org/drawingml/2006/table">
            <a:tbl>
              <a:tblPr firstRow="1" bandRow="1">
                <a:tableStyleId>{BC89EF96-8CEA-46FF-86C4-4CE0E7609802}</a:tableStyleId>
              </a:tblPr>
              <a:tblGrid>
                <a:gridCol w="1064514"/>
                <a:gridCol w="4007584"/>
              </a:tblGrid>
              <a:tr h="370840">
                <a:tc>
                  <a:txBody>
                    <a:bodyPr/>
                    <a:lstStyle/>
                    <a:p>
                      <a:r>
                        <a:rPr kumimoji="1" lang="ja-JP" altLang="en-US" sz="1400" dirty="0" smtClean="0">
                          <a:solidFill>
                            <a:schemeClr val="bg1"/>
                          </a:solidFill>
                        </a:rPr>
                        <a:t>オペレータ</a:t>
                      </a:r>
                      <a:endParaRPr kumimoji="1" lang="ja-JP" altLang="en-US" sz="1400" dirty="0">
                        <a:solidFill>
                          <a:schemeClr val="bg1"/>
                        </a:solidFill>
                      </a:endParaRPr>
                    </a:p>
                  </a:txBody>
                  <a:tcPr>
                    <a:solidFill>
                      <a:schemeClr val="accent2">
                        <a:lumMod val="75000"/>
                      </a:schemeClr>
                    </a:solidFill>
                  </a:tcPr>
                </a:tc>
                <a:tc>
                  <a:txBody>
                    <a:bodyPr/>
                    <a:lstStyle/>
                    <a:p>
                      <a:r>
                        <a:rPr kumimoji="1" lang="ja-JP" altLang="en-US" dirty="0" smtClean="0">
                          <a:solidFill>
                            <a:schemeClr val="bg1"/>
                          </a:solidFill>
                        </a:rPr>
                        <a:t>説明</a:t>
                      </a:r>
                      <a:endParaRPr kumimoji="1" lang="ja-JP" altLang="en-US" dirty="0">
                        <a:solidFill>
                          <a:schemeClr val="bg1"/>
                        </a:solidFill>
                      </a:endParaRPr>
                    </a:p>
                  </a:txBody>
                  <a:tcPr>
                    <a:solidFill>
                      <a:schemeClr val="accent2">
                        <a:lumMod val="75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BI</a:t>
                      </a:r>
                      <a:endParaRPr lang="ja-JP" altLang="en-US" dirty="0" smtClean="0"/>
                    </a:p>
                  </a:txBody>
                  <a:tcPr/>
                </a:tc>
                <a:tc>
                  <a:txBody>
                    <a:bodyPr/>
                    <a:lstStyle/>
                    <a:p>
                      <a:r>
                        <a:rPr kumimoji="1" lang="ja-JP" altLang="en-US" dirty="0" smtClean="0"/>
                        <a:t>インラインイメージオブジェクトを開始</a:t>
                      </a:r>
                      <a:endParaRPr lang="ja-JP" altLang="en-US" dirty="0"/>
                    </a:p>
                  </a:txBody>
                  <a:tcPr/>
                </a:tc>
              </a:tr>
              <a:tr h="370840">
                <a:tc>
                  <a:txBody>
                    <a:bodyPr/>
                    <a:lstStyle/>
                    <a:p>
                      <a:r>
                        <a:rPr lang="en-US" altLang="ja-JP" dirty="0" smtClean="0"/>
                        <a:t>ID</a:t>
                      </a:r>
                      <a:endParaRPr lang="ja-JP" altLang="en-US" dirty="0"/>
                    </a:p>
                  </a:txBody>
                  <a:tcPr/>
                </a:tc>
                <a:tc>
                  <a:txBody>
                    <a:bodyPr/>
                    <a:lstStyle/>
                    <a:p>
                      <a:r>
                        <a:rPr lang="ja-JP" altLang="en-US" dirty="0" smtClean="0"/>
                        <a:t>イメージデータの開始</a:t>
                      </a:r>
                      <a:endParaRPr lang="ja-JP" altLang="en-US" dirty="0"/>
                    </a:p>
                  </a:txBody>
                  <a:tcPr/>
                </a:tc>
              </a:tr>
              <a:tr h="370840">
                <a:tc>
                  <a:txBody>
                    <a:bodyPr/>
                    <a:lstStyle/>
                    <a:p>
                      <a:r>
                        <a:rPr lang="en-US" altLang="ja-JP" dirty="0" smtClean="0"/>
                        <a:t>EI</a:t>
                      </a:r>
                      <a:endParaRPr lang="ja-JP" altLang="en-US" dirty="0"/>
                    </a:p>
                  </a:txBody>
                  <a:tcPr/>
                </a:tc>
                <a:tc>
                  <a:txBody>
                    <a:bodyPr/>
                    <a:lstStyle/>
                    <a:p>
                      <a:r>
                        <a:rPr kumimoji="1" lang="ja-JP" altLang="en-US" dirty="0" smtClean="0"/>
                        <a:t>インラインイメージオブジェクトを終了</a:t>
                      </a:r>
                      <a:endParaRPr lang="ja-JP" altLang="en-US" dirty="0"/>
                    </a:p>
                  </a:txBody>
                  <a:tcPr/>
                </a:tc>
              </a:tr>
            </a:tbl>
          </a:graphicData>
        </a:graphic>
      </p:graphicFrame>
      <p:sp>
        <p:nvSpPr>
          <p:cNvPr id="5" name="テキスト ボックス 4"/>
          <p:cNvSpPr txBox="1"/>
          <p:nvPr/>
        </p:nvSpPr>
        <p:spPr>
          <a:xfrm>
            <a:off x="6286512" y="2643182"/>
            <a:ext cx="2214578" cy="2862322"/>
          </a:xfrm>
          <a:prstGeom prst="rect">
            <a:avLst/>
          </a:prstGeom>
          <a:noFill/>
        </p:spPr>
        <p:txBody>
          <a:bodyPr wrap="square" rtlCol="0">
            <a:spAutoFit/>
          </a:bodyPr>
          <a:lstStyle/>
          <a:p>
            <a:r>
              <a:rPr lang="ja-JP" altLang="en-US" dirty="0" smtClean="0"/>
              <a:t>詳細略。</a:t>
            </a:r>
            <a:r>
              <a:rPr lang="en-US" altLang="ja-JP" dirty="0" smtClean="0"/>
              <a:t/>
            </a:r>
            <a:br>
              <a:rPr lang="en-US" altLang="ja-JP" dirty="0" smtClean="0"/>
            </a:br>
            <a:r>
              <a:rPr lang="ja-JP" altLang="en-US" dirty="0" smtClean="0"/>
              <a:t>例：</a:t>
            </a:r>
            <a:endParaRPr lang="en-US" altLang="ja-JP" dirty="0" smtClean="0"/>
          </a:p>
          <a:p>
            <a:endParaRPr lang="en-US" altLang="ja-JP" dirty="0" smtClean="0"/>
          </a:p>
          <a:p>
            <a:r>
              <a:rPr lang="en-US" altLang="ja-JP" dirty="0" smtClean="0"/>
              <a:t>BI</a:t>
            </a:r>
            <a:endParaRPr lang="ja-JP" altLang="en-US" dirty="0" smtClean="0"/>
          </a:p>
          <a:p>
            <a:r>
              <a:rPr lang="en-US" altLang="ja-JP" dirty="0" smtClean="0"/>
              <a:t>/W 16 %(</a:t>
            </a:r>
            <a:r>
              <a:rPr lang="ja-JP" altLang="en-US" dirty="0" smtClean="0"/>
              <a:t>幅</a:t>
            </a:r>
            <a:r>
              <a:rPr lang="en-US" altLang="ja-JP" dirty="0" smtClean="0"/>
              <a:t>)</a:t>
            </a:r>
            <a:endParaRPr lang="ja-JP" altLang="en-US" dirty="0" smtClean="0"/>
          </a:p>
          <a:p>
            <a:r>
              <a:rPr lang="en-US" altLang="ja-JP" dirty="0" smtClean="0"/>
              <a:t>/H 16 %(</a:t>
            </a:r>
            <a:r>
              <a:rPr lang="ja-JP" altLang="en-US" dirty="0" smtClean="0"/>
              <a:t>高さ</a:t>
            </a:r>
            <a:r>
              <a:rPr lang="en-US" altLang="ja-JP" dirty="0" smtClean="0"/>
              <a:t>)</a:t>
            </a:r>
            <a:endParaRPr lang="ja-JP" altLang="en-US" dirty="0" smtClean="0"/>
          </a:p>
          <a:p>
            <a:r>
              <a:rPr lang="en-US" altLang="ja-JP" dirty="0" smtClean="0"/>
              <a:t>/BPC 8 %(bit</a:t>
            </a:r>
            <a:r>
              <a:rPr lang="ja-JP" altLang="en-US" dirty="0" smtClean="0"/>
              <a:t>深度</a:t>
            </a:r>
            <a:r>
              <a:rPr lang="en-US" altLang="ja-JP" dirty="0" smtClean="0"/>
              <a:t>)</a:t>
            </a:r>
            <a:endParaRPr lang="ja-JP" altLang="en-US" dirty="0" smtClean="0"/>
          </a:p>
          <a:p>
            <a:r>
              <a:rPr lang="en-US" altLang="ja-JP" dirty="0" smtClean="0"/>
              <a:t>/D [0 1] %(bit</a:t>
            </a:r>
            <a:r>
              <a:rPr lang="ja-JP" altLang="en-US" dirty="0" smtClean="0"/>
              <a:t>→色</a:t>
            </a:r>
            <a:r>
              <a:rPr lang="en-US" altLang="ja-JP" dirty="0" smtClean="0"/>
              <a:t>)</a:t>
            </a:r>
            <a:endParaRPr lang="ja-JP" altLang="en-US" dirty="0" smtClean="0"/>
          </a:p>
          <a:p>
            <a:r>
              <a:rPr lang="en-US" altLang="ja-JP" dirty="0" smtClean="0"/>
              <a:t>ID (</a:t>
            </a:r>
            <a:r>
              <a:rPr lang="ja-JP" altLang="en-US" dirty="0" smtClean="0"/>
              <a:t>データ</a:t>
            </a:r>
            <a:r>
              <a:rPr lang="en-US" altLang="ja-JP" dirty="0" smtClean="0"/>
              <a:t>)</a:t>
            </a:r>
            <a:endParaRPr lang="ja-JP" altLang="en-US" dirty="0" smtClean="0"/>
          </a:p>
          <a:p>
            <a:r>
              <a:rPr lang="en-US" altLang="ja-JP" dirty="0" smtClean="0"/>
              <a:t>EI</a:t>
            </a:r>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のテキストの描画</a:t>
            </a:r>
            <a:endParaRPr kumimoji="1" lang="ja-JP" altLang="en-US" dirty="0"/>
          </a:p>
        </p:txBody>
      </p:sp>
      <p:sp>
        <p:nvSpPr>
          <p:cNvPr id="3" name="テキスト プレースホルダ 2"/>
          <p:cNvSpPr>
            <a:spLocks noGrp="1"/>
          </p:cNvSpPr>
          <p:nvPr>
            <p:ph type="body" idx="1"/>
          </p:nvPr>
        </p:nvSpPr>
        <p:spPr/>
        <p:txBody>
          <a:bodyPr/>
          <a:lstStyle/>
          <a:p>
            <a:r>
              <a:rPr lang="ja-JP" altLang="en-US" sz="1800" dirty="0" smtClean="0"/>
              <a:t>テキストオブジェクトオペレータ</a:t>
            </a:r>
            <a:endParaRPr lang="en-US" altLang="ja-JP" sz="1800" dirty="0" smtClean="0"/>
          </a:p>
          <a:p>
            <a:endParaRPr lang="en-US" altLang="ja-JP" sz="1800" dirty="0" smtClean="0"/>
          </a:p>
          <a:p>
            <a:endParaRPr lang="en-US" altLang="ja-JP" sz="1800" dirty="0" smtClean="0"/>
          </a:p>
          <a:p>
            <a:endParaRPr lang="en-US" altLang="ja-JP" sz="1800" dirty="0" smtClean="0"/>
          </a:p>
          <a:p>
            <a:r>
              <a:rPr lang="ja-JP" altLang="en-US" sz="1800" dirty="0" smtClean="0"/>
              <a:t>テキスト配置オペレータ</a:t>
            </a:r>
            <a:endParaRPr lang="en-US" altLang="ja-JP" sz="1800" dirty="0" smtClean="0"/>
          </a:p>
          <a:p>
            <a:endParaRPr lang="en-US" altLang="ja-JP" sz="1800" dirty="0" smtClean="0"/>
          </a:p>
          <a:p>
            <a:endParaRPr lang="en-US" altLang="ja-JP" sz="1800" dirty="0" smtClean="0"/>
          </a:p>
          <a:p>
            <a:endParaRPr lang="en-US" altLang="ja-JP" sz="1800" dirty="0" smtClean="0"/>
          </a:p>
          <a:p>
            <a:r>
              <a:rPr lang="ja-JP" altLang="en-US" sz="1800" dirty="0" smtClean="0"/>
              <a:t>テキスト表示オペレータ</a:t>
            </a:r>
            <a:endParaRPr lang="en-US" altLang="ja-JP" sz="1800" dirty="0" smtClean="0"/>
          </a:p>
          <a:p>
            <a:endParaRPr lang="en-US" altLang="ja-JP" sz="1800" dirty="0" smtClean="0"/>
          </a:p>
          <a:p>
            <a:endParaRPr lang="en-US" altLang="ja-JP" sz="1800" dirty="0" smtClean="0"/>
          </a:p>
          <a:p>
            <a:r>
              <a:rPr lang="ja-JP" altLang="en-US" sz="1800" dirty="0" smtClean="0"/>
              <a:t>テキスト状態オペレータ</a:t>
            </a:r>
          </a:p>
          <a:p>
            <a:endParaRPr lang="en-US" altLang="ja-JP" sz="1800" dirty="0" smtClean="0"/>
          </a:p>
          <a:p>
            <a:endParaRPr lang="en-US" altLang="ja-JP" dirty="0" smtClean="0"/>
          </a:p>
          <a:p>
            <a:endParaRPr lang="en-US" altLang="ja-JP" dirty="0" smtClean="0"/>
          </a:p>
        </p:txBody>
      </p:sp>
      <p:graphicFrame>
        <p:nvGraphicFramePr>
          <p:cNvPr id="4" name="表 3"/>
          <p:cNvGraphicFramePr>
            <a:graphicFrameLocks noGrp="1"/>
          </p:cNvGraphicFramePr>
          <p:nvPr/>
        </p:nvGraphicFramePr>
        <p:xfrm>
          <a:off x="928662" y="1428736"/>
          <a:ext cx="5072098" cy="822960"/>
        </p:xfrm>
        <a:graphic>
          <a:graphicData uri="http://schemas.openxmlformats.org/drawingml/2006/table">
            <a:tbl>
              <a:tblPr firstRow="1" bandRow="1">
                <a:tableStyleId>{BC89EF96-8CEA-46FF-86C4-4CE0E7609802}</a:tableStyleId>
              </a:tblPr>
              <a:tblGrid>
                <a:gridCol w="1064514"/>
                <a:gridCol w="4007584"/>
              </a:tblGrid>
              <a:tr h="166689">
                <a:tc>
                  <a:txBody>
                    <a:bodyPr/>
                    <a:lstStyle/>
                    <a:p>
                      <a:r>
                        <a:rPr kumimoji="1" lang="ja-JP" altLang="en-US" sz="1200" dirty="0" smtClean="0">
                          <a:solidFill>
                            <a:schemeClr val="bg1"/>
                          </a:solidFill>
                        </a:rPr>
                        <a:t>オペレータ</a:t>
                      </a:r>
                      <a:endParaRPr kumimoji="1" lang="ja-JP" altLang="en-US" sz="1200" dirty="0">
                        <a:solidFill>
                          <a:schemeClr val="bg1"/>
                        </a:solidFill>
                      </a:endParaRPr>
                    </a:p>
                  </a:txBody>
                  <a:tcPr>
                    <a:solidFill>
                      <a:schemeClr val="accent2">
                        <a:lumMod val="75000"/>
                      </a:schemeClr>
                    </a:solidFill>
                  </a:tcPr>
                </a:tc>
                <a:tc>
                  <a:txBody>
                    <a:bodyPr/>
                    <a:lstStyle/>
                    <a:p>
                      <a:r>
                        <a:rPr kumimoji="1" lang="ja-JP" altLang="en-US" sz="1200" dirty="0" smtClean="0">
                          <a:solidFill>
                            <a:schemeClr val="bg1"/>
                          </a:solidFill>
                        </a:rPr>
                        <a:t>説明</a:t>
                      </a:r>
                      <a:endParaRPr kumimoji="1" lang="ja-JP" altLang="en-US" sz="1200" dirty="0">
                        <a:solidFill>
                          <a:schemeClr val="bg1"/>
                        </a:solidFill>
                      </a:endParaRPr>
                    </a:p>
                  </a:txBody>
                  <a:tcPr>
                    <a:solidFill>
                      <a:schemeClr val="accent2">
                        <a:lumMod val="75000"/>
                      </a:schemeClr>
                    </a:solidFill>
                  </a:tcPr>
                </a:tc>
              </a:tr>
              <a:tr h="166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BT</a:t>
                      </a:r>
                      <a:endParaRPr lang="ja-JP" altLang="en-US" sz="1200" dirty="0" smtClean="0"/>
                    </a:p>
                  </a:txBody>
                  <a:tcPr/>
                </a:tc>
                <a:tc>
                  <a:txBody>
                    <a:bodyPr/>
                    <a:lstStyle/>
                    <a:p>
                      <a:r>
                        <a:rPr kumimoji="1" lang="ja-JP" altLang="en-US" sz="1200" dirty="0" smtClean="0"/>
                        <a:t>テキストオブジェクトを開始</a:t>
                      </a:r>
                      <a:endParaRPr lang="ja-JP" altLang="en-US" sz="1200" dirty="0"/>
                    </a:p>
                  </a:txBody>
                  <a:tcPr/>
                </a:tc>
              </a:tr>
              <a:tr h="166689">
                <a:tc>
                  <a:txBody>
                    <a:bodyPr/>
                    <a:lstStyle/>
                    <a:p>
                      <a:r>
                        <a:rPr lang="en-US" altLang="ja-JP" sz="1200" dirty="0" smtClean="0"/>
                        <a:t>ET</a:t>
                      </a:r>
                      <a:endParaRPr lang="ja-JP" altLang="en-US" sz="1200" dirty="0"/>
                    </a:p>
                  </a:txBody>
                  <a:tcPr/>
                </a:tc>
                <a:tc>
                  <a:txBody>
                    <a:bodyPr/>
                    <a:lstStyle/>
                    <a:p>
                      <a:r>
                        <a:rPr kumimoji="1" lang="ja-JP" altLang="en-US" sz="1200" dirty="0" smtClean="0"/>
                        <a:t>テキストオブジェクトを終了</a:t>
                      </a:r>
                      <a:endParaRPr lang="ja-JP" altLang="en-US" sz="1200" dirty="0"/>
                    </a:p>
                  </a:txBody>
                  <a:tcPr/>
                </a:tc>
              </a:tr>
            </a:tbl>
          </a:graphicData>
        </a:graphic>
      </p:graphicFrame>
      <p:graphicFrame>
        <p:nvGraphicFramePr>
          <p:cNvPr id="5" name="表 4"/>
          <p:cNvGraphicFramePr>
            <a:graphicFrameLocks noGrp="1"/>
          </p:cNvGraphicFramePr>
          <p:nvPr/>
        </p:nvGraphicFramePr>
        <p:xfrm>
          <a:off x="928662" y="2786058"/>
          <a:ext cx="7215237" cy="822960"/>
        </p:xfrm>
        <a:graphic>
          <a:graphicData uri="http://schemas.openxmlformats.org/drawingml/2006/table">
            <a:tbl>
              <a:tblPr firstRow="1" bandRow="1">
                <a:tableStyleId>{BC89EF96-8CEA-46FF-86C4-4CE0E7609802}</a:tableStyleId>
              </a:tblPr>
              <a:tblGrid>
                <a:gridCol w="1357322"/>
                <a:gridCol w="1214446"/>
                <a:gridCol w="4643469"/>
              </a:tblGrid>
              <a:tr h="0">
                <a:tc>
                  <a:txBody>
                    <a:bodyPr/>
                    <a:lstStyle/>
                    <a:p>
                      <a:r>
                        <a:rPr kumimoji="1" lang="ja-JP" altLang="en-US" sz="1200" dirty="0" smtClean="0">
                          <a:solidFill>
                            <a:schemeClr val="bg1"/>
                          </a:solidFill>
                        </a:rPr>
                        <a:t>オペランド</a:t>
                      </a:r>
                      <a:endParaRPr kumimoji="1" lang="ja-JP" altLang="en-US" sz="1200" dirty="0">
                        <a:solidFill>
                          <a:schemeClr val="bg1"/>
                        </a:solidFill>
                      </a:endParaRPr>
                    </a:p>
                  </a:txBody>
                  <a:tcPr>
                    <a:solidFill>
                      <a:schemeClr val="accent2">
                        <a:lumMod val="75000"/>
                      </a:schemeClr>
                    </a:solidFill>
                  </a:tcPr>
                </a:tc>
                <a:tc>
                  <a:txBody>
                    <a:bodyPr/>
                    <a:lstStyle/>
                    <a:p>
                      <a:r>
                        <a:rPr kumimoji="1" lang="ja-JP" altLang="en-US" sz="1200" dirty="0" smtClean="0">
                          <a:solidFill>
                            <a:schemeClr val="bg1"/>
                          </a:solidFill>
                        </a:rPr>
                        <a:t>オペレータ</a:t>
                      </a:r>
                      <a:endParaRPr kumimoji="1" lang="ja-JP" altLang="en-US" sz="1200" dirty="0">
                        <a:solidFill>
                          <a:schemeClr val="bg1"/>
                        </a:solidFill>
                      </a:endParaRPr>
                    </a:p>
                  </a:txBody>
                  <a:tcPr>
                    <a:solidFill>
                      <a:schemeClr val="accent2">
                        <a:lumMod val="75000"/>
                      </a:schemeClr>
                    </a:solidFill>
                  </a:tcPr>
                </a:tc>
                <a:tc>
                  <a:txBody>
                    <a:bodyPr/>
                    <a:lstStyle/>
                    <a:p>
                      <a:r>
                        <a:rPr kumimoji="1" lang="ja-JP" altLang="en-US" sz="1200" dirty="0" smtClean="0">
                          <a:solidFill>
                            <a:schemeClr val="bg1"/>
                          </a:solidFill>
                        </a:rPr>
                        <a:t>説明</a:t>
                      </a:r>
                      <a:endParaRPr kumimoji="1" lang="ja-JP" altLang="en-US" sz="1200" dirty="0">
                        <a:solidFill>
                          <a:schemeClr val="bg1"/>
                        </a:solidFill>
                      </a:endParaRPr>
                    </a:p>
                  </a:txBody>
                  <a:tcPr>
                    <a:solidFill>
                      <a:schemeClr val="accent2">
                        <a:lumMod val="75000"/>
                      </a:schemeClr>
                    </a:solidFill>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x y</a:t>
                      </a:r>
                      <a:endParaRPr lang="ja-JP" altLang="en-US"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Td</a:t>
                      </a:r>
                      <a:endParaRPr lang="ja-JP" altLang="en-US" sz="1200" dirty="0" smtClean="0"/>
                    </a:p>
                  </a:txBody>
                  <a:tcPr/>
                </a:tc>
                <a:tc>
                  <a:txBody>
                    <a:bodyPr/>
                    <a:lstStyle/>
                    <a:p>
                      <a:r>
                        <a:rPr kumimoji="1" lang="ja-JP" altLang="en-US" sz="1200" dirty="0" smtClean="0"/>
                        <a:t>カレントを相対座標</a:t>
                      </a:r>
                      <a:r>
                        <a:rPr kumimoji="1" lang="en-US" altLang="ja-JP" sz="1200" dirty="0" smtClean="0"/>
                        <a:t>(x ,y)</a:t>
                      </a:r>
                      <a:r>
                        <a:rPr kumimoji="1" lang="ja-JP" altLang="en-US" sz="1200" dirty="0" smtClean="0"/>
                        <a:t>に移動する</a:t>
                      </a:r>
                      <a:endParaRPr lang="ja-JP" altLang="en-US" sz="1200" dirty="0"/>
                    </a:p>
                  </a:txBody>
                  <a:tcPr/>
                </a:tc>
              </a:tr>
              <a:tr h="0">
                <a:tc>
                  <a:txBody>
                    <a:bodyPr/>
                    <a:lstStyle/>
                    <a:p>
                      <a:r>
                        <a:rPr lang="en-US" altLang="ja-JP" sz="1200" dirty="0" smtClean="0"/>
                        <a:t>a</a:t>
                      </a:r>
                      <a:r>
                        <a:rPr lang="en-US" altLang="ja-JP" sz="1200" baseline="0" dirty="0" smtClean="0"/>
                        <a:t> b c d e f</a:t>
                      </a:r>
                      <a:endParaRPr lang="ja-JP" altLang="en-US" sz="1200" dirty="0"/>
                    </a:p>
                  </a:txBody>
                  <a:tcPr/>
                </a:tc>
                <a:tc>
                  <a:txBody>
                    <a:bodyPr/>
                    <a:lstStyle/>
                    <a:p>
                      <a:r>
                        <a:rPr lang="en-US" altLang="ja-JP" sz="1200" dirty="0" smtClean="0"/>
                        <a:t>Tm</a:t>
                      </a:r>
                      <a:endParaRPr lang="ja-JP" altLang="en-US" sz="1200" dirty="0"/>
                    </a:p>
                  </a:txBody>
                  <a:tcPr/>
                </a:tc>
                <a:tc>
                  <a:txBody>
                    <a:bodyPr/>
                    <a:lstStyle/>
                    <a:p>
                      <a:r>
                        <a:rPr kumimoji="1" lang="ja-JP" altLang="en-US" sz="1200" dirty="0" smtClean="0"/>
                        <a:t>テキスト行列を指定のものに置き換える</a:t>
                      </a:r>
                      <a:endParaRPr kumimoji="1" lang="en-US" altLang="ja-JP" sz="1200" dirty="0" smtClean="0"/>
                    </a:p>
                  </a:txBody>
                  <a:tcPr/>
                </a:tc>
              </a:tr>
            </a:tbl>
          </a:graphicData>
        </a:graphic>
      </p:graphicFrame>
      <p:graphicFrame>
        <p:nvGraphicFramePr>
          <p:cNvPr id="7" name="表 6"/>
          <p:cNvGraphicFramePr>
            <a:graphicFrameLocks noGrp="1"/>
          </p:cNvGraphicFramePr>
          <p:nvPr/>
        </p:nvGraphicFramePr>
        <p:xfrm>
          <a:off x="928662" y="4071942"/>
          <a:ext cx="7215237" cy="548640"/>
        </p:xfrm>
        <a:graphic>
          <a:graphicData uri="http://schemas.openxmlformats.org/drawingml/2006/table">
            <a:tbl>
              <a:tblPr firstRow="1" bandRow="1">
                <a:tableStyleId>{BC89EF96-8CEA-46FF-86C4-4CE0E7609802}</a:tableStyleId>
              </a:tblPr>
              <a:tblGrid>
                <a:gridCol w="1357322"/>
                <a:gridCol w="1214446"/>
                <a:gridCol w="4643469"/>
              </a:tblGrid>
              <a:tr h="214314">
                <a:tc>
                  <a:txBody>
                    <a:bodyPr/>
                    <a:lstStyle/>
                    <a:p>
                      <a:r>
                        <a:rPr kumimoji="1" lang="ja-JP" altLang="en-US" sz="1200" dirty="0" smtClean="0">
                          <a:solidFill>
                            <a:schemeClr val="bg1"/>
                          </a:solidFill>
                        </a:rPr>
                        <a:t>オペランド</a:t>
                      </a:r>
                      <a:endParaRPr kumimoji="1" lang="ja-JP" altLang="en-US" sz="1200" dirty="0">
                        <a:solidFill>
                          <a:schemeClr val="bg1"/>
                        </a:solidFill>
                      </a:endParaRPr>
                    </a:p>
                  </a:txBody>
                  <a:tcPr>
                    <a:solidFill>
                      <a:schemeClr val="accent2">
                        <a:lumMod val="75000"/>
                      </a:schemeClr>
                    </a:solidFill>
                  </a:tcPr>
                </a:tc>
                <a:tc>
                  <a:txBody>
                    <a:bodyPr/>
                    <a:lstStyle/>
                    <a:p>
                      <a:r>
                        <a:rPr kumimoji="1" lang="ja-JP" altLang="en-US" sz="1200" dirty="0" smtClean="0">
                          <a:solidFill>
                            <a:schemeClr val="bg1"/>
                          </a:solidFill>
                        </a:rPr>
                        <a:t>オペレータ</a:t>
                      </a:r>
                      <a:endParaRPr kumimoji="1" lang="ja-JP" altLang="en-US" sz="1200" dirty="0">
                        <a:solidFill>
                          <a:schemeClr val="bg1"/>
                        </a:solidFill>
                      </a:endParaRPr>
                    </a:p>
                  </a:txBody>
                  <a:tcPr>
                    <a:solidFill>
                      <a:schemeClr val="accent2">
                        <a:lumMod val="75000"/>
                      </a:schemeClr>
                    </a:solidFill>
                  </a:tcPr>
                </a:tc>
                <a:tc>
                  <a:txBody>
                    <a:bodyPr/>
                    <a:lstStyle/>
                    <a:p>
                      <a:r>
                        <a:rPr kumimoji="1" lang="ja-JP" altLang="en-US" sz="1200" dirty="0" smtClean="0">
                          <a:solidFill>
                            <a:schemeClr val="bg1"/>
                          </a:solidFill>
                        </a:rPr>
                        <a:t>説明</a:t>
                      </a:r>
                      <a:endParaRPr kumimoji="1" lang="ja-JP" altLang="en-US" sz="1200" dirty="0">
                        <a:solidFill>
                          <a:schemeClr val="bg1"/>
                        </a:solidFill>
                      </a:endParaRPr>
                    </a:p>
                  </a:txBody>
                  <a:tcPr>
                    <a:solidFill>
                      <a:schemeClr val="accent2">
                        <a:lumMod val="75000"/>
                      </a:schemeClr>
                    </a:solidFill>
                  </a:tcPr>
                </a:tc>
              </a:tr>
              <a:tr h="2143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string</a:t>
                      </a:r>
                      <a:endParaRPr lang="ja-JP" altLang="en-US"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err="1" smtClean="0"/>
                        <a:t>Tj</a:t>
                      </a:r>
                      <a:endParaRPr lang="ja-JP" altLang="en-US" sz="1200" dirty="0" smtClean="0"/>
                    </a:p>
                  </a:txBody>
                  <a:tcPr/>
                </a:tc>
                <a:tc>
                  <a:txBody>
                    <a:bodyPr/>
                    <a:lstStyle/>
                    <a:p>
                      <a:r>
                        <a:rPr lang="en-US" altLang="ja-JP" sz="1200" dirty="0" smtClean="0"/>
                        <a:t>String</a:t>
                      </a:r>
                      <a:r>
                        <a:rPr lang="ja-JP" altLang="en-US" sz="1200" dirty="0" smtClean="0"/>
                        <a:t>を表示</a:t>
                      </a:r>
                      <a:endParaRPr lang="ja-JP" altLang="en-US" sz="1200" dirty="0"/>
                    </a:p>
                  </a:txBody>
                  <a:tcPr/>
                </a:tc>
              </a:tr>
            </a:tbl>
          </a:graphicData>
        </a:graphic>
      </p:graphicFrame>
      <p:graphicFrame>
        <p:nvGraphicFramePr>
          <p:cNvPr id="8" name="表 7"/>
          <p:cNvGraphicFramePr>
            <a:graphicFrameLocks noGrp="1"/>
          </p:cNvGraphicFramePr>
          <p:nvPr/>
        </p:nvGraphicFramePr>
        <p:xfrm>
          <a:off x="928662" y="5000636"/>
          <a:ext cx="7215237" cy="1168718"/>
        </p:xfrm>
        <a:graphic>
          <a:graphicData uri="http://schemas.openxmlformats.org/drawingml/2006/table">
            <a:tbl>
              <a:tblPr firstRow="1" bandRow="1">
                <a:tableStyleId>{BC89EF96-8CEA-46FF-86C4-4CE0E7609802}</a:tableStyleId>
              </a:tblPr>
              <a:tblGrid>
                <a:gridCol w="1357322"/>
                <a:gridCol w="1214446"/>
                <a:gridCol w="4643469"/>
              </a:tblGrid>
              <a:tr h="345758">
                <a:tc>
                  <a:txBody>
                    <a:bodyPr/>
                    <a:lstStyle/>
                    <a:p>
                      <a:r>
                        <a:rPr kumimoji="1" lang="ja-JP" altLang="en-US" sz="1200" dirty="0" smtClean="0">
                          <a:solidFill>
                            <a:schemeClr val="bg1"/>
                          </a:solidFill>
                        </a:rPr>
                        <a:t>オペランド</a:t>
                      </a:r>
                      <a:endParaRPr kumimoji="1" lang="ja-JP" altLang="en-US" sz="1200" dirty="0">
                        <a:solidFill>
                          <a:schemeClr val="bg1"/>
                        </a:solidFill>
                      </a:endParaRPr>
                    </a:p>
                  </a:txBody>
                  <a:tcPr>
                    <a:solidFill>
                      <a:schemeClr val="accent2">
                        <a:lumMod val="75000"/>
                      </a:schemeClr>
                    </a:solidFill>
                  </a:tcPr>
                </a:tc>
                <a:tc>
                  <a:txBody>
                    <a:bodyPr/>
                    <a:lstStyle/>
                    <a:p>
                      <a:r>
                        <a:rPr kumimoji="1" lang="ja-JP" altLang="en-US" sz="1200" dirty="0" smtClean="0">
                          <a:solidFill>
                            <a:schemeClr val="bg1"/>
                          </a:solidFill>
                        </a:rPr>
                        <a:t>オペレータ</a:t>
                      </a:r>
                      <a:endParaRPr kumimoji="1" lang="ja-JP" altLang="en-US" sz="1200" dirty="0">
                        <a:solidFill>
                          <a:schemeClr val="bg1"/>
                        </a:solidFill>
                      </a:endParaRPr>
                    </a:p>
                  </a:txBody>
                  <a:tcPr>
                    <a:solidFill>
                      <a:schemeClr val="accent2">
                        <a:lumMod val="75000"/>
                      </a:schemeClr>
                    </a:solidFill>
                  </a:tcPr>
                </a:tc>
                <a:tc>
                  <a:txBody>
                    <a:bodyPr/>
                    <a:lstStyle/>
                    <a:p>
                      <a:r>
                        <a:rPr kumimoji="1" lang="ja-JP" altLang="en-US" sz="1200" dirty="0" smtClean="0">
                          <a:solidFill>
                            <a:schemeClr val="bg1"/>
                          </a:solidFill>
                        </a:rPr>
                        <a:t>説明</a:t>
                      </a:r>
                      <a:endParaRPr kumimoji="1" lang="ja-JP" altLang="en-US" sz="1200" dirty="0">
                        <a:solidFill>
                          <a:schemeClr val="bg1"/>
                        </a:solidFill>
                      </a:endParaRPr>
                    </a:p>
                  </a:txBody>
                  <a:tcPr>
                    <a:solidFill>
                      <a:schemeClr val="accent2">
                        <a:lumMod val="75000"/>
                      </a:schemeClr>
                    </a:solidFill>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font</a:t>
                      </a:r>
                      <a:r>
                        <a:rPr lang="en-US" altLang="ja-JP" sz="1200" baseline="0" dirty="0" smtClean="0"/>
                        <a:t> size</a:t>
                      </a:r>
                      <a:endParaRPr lang="ja-JP" altLang="en-US"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err="1" smtClean="0"/>
                        <a:t>Tf</a:t>
                      </a:r>
                      <a:endParaRPr lang="ja-JP" altLang="en-US" sz="1200" dirty="0" smtClean="0"/>
                    </a:p>
                  </a:txBody>
                  <a:tcPr/>
                </a:tc>
                <a:tc>
                  <a:txBody>
                    <a:bodyPr/>
                    <a:lstStyle/>
                    <a:p>
                      <a:r>
                        <a:rPr lang="ja-JP" altLang="en-US" sz="1200" dirty="0" smtClean="0"/>
                        <a:t>カレントフォントとカレントフォントサイズを設定</a:t>
                      </a:r>
                      <a:endParaRPr lang="ja-JP" altLang="en-US" sz="1200" dirty="0"/>
                    </a:p>
                  </a:txBody>
                  <a:tcPr/>
                </a:tc>
              </a:tr>
              <a:tr h="0">
                <a:tc>
                  <a:txBody>
                    <a:bodyPr/>
                    <a:lstStyle/>
                    <a:p>
                      <a:r>
                        <a:rPr lang="en-US" altLang="ja-JP" sz="1200" dirty="0" err="1" smtClean="0"/>
                        <a:t>charSpace</a:t>
                      </a:r>
                      <a:endParaRPr lang="ja-JP" altLang="en-US" sz="1200" dirty="0"/>
                    </a:p>
                  </a:txBody>
                  <a:tcPr/>
                </a:tc>
                <a:tc>
                  <a:txBody>
                    <a:bodyPr/>
                    <a:lstStyle/>
                    <a:p>
                      <a:r>
                        <a:rPr lang="en-US" altLang="ja-JP" sz="1200" dirty="0" err="1" smtClean="0"/>
                        <a:t>Tc</a:t>
                      </a:r>
                      <a:endParaRPr lang="ja-JP" altLang="en-US" sz="1200" dirty="0"/>
                    </a:p>
                  </a:txBody>
                  <a:tcPr/>
                </a:tc>
                <a:tc>
                  <a:txBody>
                    <a:bodyPr/>
                    <a:lstStyle/>
                    <a:p>
                      <a:r>
                        <a:rPr lang="ja-JP" altLang="en-US" sz="1200" dirty="0" smtClean="0"/>
                        <a:t>文字間スペーシング</a:t>
                      </a:r>
                      <a:endParaRPr lang="ja-JP" altLang="en-US" sz="1200" dirty="0"/>
                    </a:p>
                  </a:txBody>
                  <a:tcPr/>
                </a:tc>
              </a:tr>
              <a:tr h="0">
                <a:tc>
                  <a:txBody>
                    <a:bodyPr/>
                    <a:lstStyle/>
                    <a:p>
                      <a:r>
                        <a:rPr lang="en-US" altLang="ja-JP" sz="1200" dirty="0" smtClean="0"/>
                        <a:t>scale</a:t>
                      </a:r>
                      <a:endParaRPr lang="ja-JP" altLang="en-US" sz="1200" dirty="0"/>
                    </a:p>
                  </a:txBody>
                  <a:tcPr/>
                </a:tc>
                <a:tc>
                  <a:txBody>
                    <a:bodyPr/>
                    <a:lstStyle/>
                    <a:p>
                      <a:r>
                        <a:rPr lang="en-US" altLang="ja-JP" sz="1200" dirty="0" err="1" smtClean="0"/>
                        <a:t>Tz</a:t>
                      </a:r>
                      <a:endParaRPr lang="ja-JP" altLang="en-US" sz="1200" dirty="0"/>
                    </a:p>
                  </a:txBody>
                  <a:tcPr/>
                </a:tc>
                <a:tc>
                  <a:txBody>
                    <a:bodyPr/>
                    <a:lstStyle/>
                    <a:p>
                      <a:r>
                        <a:rPr kumimoji="1" lang="ja-JP" altLang="en-US" sz="1200" dirty="0" smtClean="0"/>
                        <a:t>水平スケーリング</a:t>
                      </a:r>
                      <a:endParaRPr kumimoji="1" lang="en-US" altLang="ja-JP" sz="1200" dirty="0" smtClean="0"/>
                    </a:p>
                  </a:txBody>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のフォント</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フォントデータ</a:t>
            </a:r>
            <a:endParaRPr lang="en-US" altLang="ja-JP" dirty="0" smtClean="0"/>
          </a:p>
          <a:p>
            <a:pPr lvl="1"/>
            <a:r>
              <a:rPr lang="ja-JP" altLang="en-US" dirty="0" smtClean="0"/>
              <a:t>フォント辞書で定義される</a:t>
            </a:r>
            <a:endParaRPr lang="en-US" altLang="ja-JP" dirty="0" smtClean="0"/>
          </a:p>
          <a:p>
            <a:pPr lvl="1"/>
            <a:r>
              <a:rPr kumimoji="1" lang="ja-JP" altLang="en-US" dirty="0" smtClean="0"/>
              <a:t>いくつかのフォントタイプに分類され</a:t>
            </a:r>
            <a:r>
              <a:rPr kumimoji="1" lang="en-US" altLang="ja-JP" dirty="0" smtClean="0"/>
              <a:t>Subtype</a:t>
            </a:r>
            <a:r>
              <a:rPr kumimoji="1" lang="ja-JP" altLang="en-US" dirty="0" smtClean="0"/>
              <a:t>項目で指定される</a:t>
            </a:r>
            <a:endParaRPr kumimoji="1" lang="en-US" altLang="ja-JP" dirty="0" smtClean="0"/>
          </a:p>
        </p:txBody>
      </p:sp>
      <p:graphicFrame>
        <p:nvGraphicFramePr>
          <p:cNvPr id="4" name="表 3"/>
          <p:cNvGraphicFramePr>
            <a:graphicFrameLocks noGrp="1"/>
          </p:cNvGraphicFramePr>
          <p:nvPr/>
        </p:nvGraphicFramePr>
        <p:xfrm>
          <a:off x="1423596" y="3234386"/>
          <a:ext cx="6934618" cy="2397760"/>
        </p:xfrm>
        <a:graphic>
          <a:graphicData uri="http://schemas.openxmlformats.org/drawingml/2006/table">
            <a:tbl>
              <a:tblPr firstRow="1" bandRow="1">
                <a:tableStyleId>{BC89EF96-8CEA-46FF-86C4-4CE0E7609802}</a:tableStyleId>
              </a:tblPr>
              <a:tblGrid>
                <a:gridCol w="1917141"/>
                <a:gridCol w="5017477"/>
              </a:tblGrid>
              <a:tr h="370840">
                <a:tc>
                  <a:txBody>
                    <a:bodyPr/>
                    <a:lstStyle/>
                    <a:p>
                      <a:r>
                        <a:rPr lang="en-US" altLang="ja-JP" dirty="0" smtClean="0">
                          <a:solidFill>
                            <a:schemeClr val="bg1"/>
                          </a:solidFill>
                        </a:rPr>
                        <a:t>Subtype</a:t>
                      </a:r>
                      <a:endParaRPr lang="ja-JP" altLang="en-US" dirty="0">
                        <a:solidFill>
                          <a:schemeClr val="bg1"/>
                        </a:solidFill>
                      </a:endParaRPr>
                    </a:p>
                  </a:txBody>
                  <a:tcPr>
                    <a:solidFill>
                      <a:schemeClr val="accent2">
                        <a:lumMod val="75000"/>
                      </a:schemeClr>
                    </a:solidFill>
                  </a:tcPr>
                </a:tc>
                <a:tc>
                  <a:txBody>
                    <a:bodyPr/>
                    <a:lstStyle/>
                    <a:p>
                      <a:r>
                        <a:rPr lang="ja-JP" altLang="en-US" dirty="0" smtClean="0">
                          <a:solidFill>
                            <a:schemeClr val="bg1"/>
                          </a:solidFill>
                        </a:rPr>
                        <a:t>説明</a:t>
                      </a:r>
                      <a:endParaRPr lang="ja-JP" altLang="en-US" dirty="0">
                        <a:solidFill>
                          <a:schemeClr val="bg1"/>
                        </a:solidFill>
                      </a:endParaRPr>
                    </a:p>
                  </a:txBody>
                  <a:tcPr>
                    <a:solidFill>
                      <a:schemeClr val="accent2">
                        <a:lumMod val="75000"/>
                      </a:schemeClr>
                    </a:solidFill>
                  </a:tcPr>
                </a:tc>
              </a:tr>
              <a:tr h="370840">
                <a:tc>
                  <a:txBody>
                    <a:bodyPr/>
                    <a:lstStyle/>
                    <a:p>
                      <a:r>
                        <a:rPr lang="en-US" altLang="ja-JP" dirty="0" smtClean="0"/>
                        <a:t>Type0</a:t>
                      </a:r>
                      <a:endParaRPr lang="ja-JP" altLang="en-US" dirty="0"/>
                    </a:p>
                  </a:txBody>
                  <a:tcPr/>
                </a:tc>
                <a:tc>
                  <a:txBody>
                    <a:bodyPr/>
                    <a:lstStyle/>
                    <a:p>
                      <a:r>
                        <a:rPr lang="ja-JP" altLang="en-US" dirty="0" smtClean="0"/>
                        <a:t>コンポジットフォント</a:t>
                      </a:r>
                      <a:endParaRPr lang="ja-JP" altLang="en-US" dirty="0"/>
                    </a:p>
                  </a:txBody>
                  <a:tcPr/>
                </a:tc>
              </a:tr>
              <a:tr h="370840">
                <a:tc>
                  <a:txBody>
                    <a:bodyPr/>
                    <a:lstStyle/>
                    <a:p>
                      <a:r>
                        <a:rPr lang="en-US" altLang="ja-JP" dirty="0" smtClean="0"/>
                        <a:t>Type1</a:t>
                      </a:r>
                      <a:endParaRPr lang="ja-JP" altLang="en-US" dirty="0"/>
                    </a:p>
                  </a:txBody>
                  <a:tcPr/>
                </a:tc>
                <a:tc>
                  <a:txBody>
                    <a:bodyPr/>
                    <a:lstStyle/>
                    <a:p>
                      <a:r>
                        <a:rPr lang="ja-JP" altLang="en-US" dirty="0" smtClean="0"/>
                        <a:t>通常の欧米圏フォント</a:t>
                      </a:r>
                      <a:endParaRPr lang="ja-JP" altLang="en-US" dirty="0"/>
                    </a:p>
                  </a:txBody>
                  <a:tcPr/>
                </a:tc>
              </a:tr>
              <a:tr h="370840">
                <a:tc>
                  <a:txBody>
                    <a:bodyPr/>
                    <a:lstStyle/>
                    <a:p>
                      <a:r>
                        <a:rPr lang="en-US" altLang="ja-JP" dirty="0" smtClean="0"/>
                        <a:t>TrueType</a:t>
                      </a:r>
                      <a:endParaRPr lang="ja-JP" altLang="en-US" dirty="0"/>
                    </a:p>
                  </a:txBody>
                  <a:tcPr/>
                </a:tc>
                <a:tc>
                  <a:txBody>
                    <a:bodyPr/>
                    <a:lstStyle/>
                    <a:p>
                      <a:r>
                        <a:rPr lang="en-US" altLang="ja-JP" dirty="0" smtClean="0"/>
                        <a:t>TrueType</a:t>
                      </a:r>
                      <a:r>
                        <a:rPr lang="ja-JP" altLang="en-US" dirty="0" smtClean="0"/>
                        <a:t>に基づく</a:t>
                      </a:r>
                      <a:endParaRPr lang="ja-JP" altLang="en-US" dirty="0"/>
                    </a:p>
                  </a:txBody>
                  <a:tcPr/>
                </a:tc>
              </a:tr>
              <a:tr h="370840">
                <a:tc>
                  <a:txBody>
                    <a:bodyPr/>
                    <a:lstStyle/>
                    <a:p>
                      <a:r>
                        <a:rPr lang="en-US" altLang="ja-JP" dirty="0" smtClean="0"/>
                        <a:t>CIDFontType2</a:t>
                      </a:r>
                      <a:endParaRPr lang="ja-JP" altLang="en-US" dirty="0"/>
                    </a:p>
                  </a:txBody>
                  <a:tcPr/>
                </a:tc>
                <a:tc>
                  <a:txBody>
                    <a:bodyPr/>
                    <a:lstStyle/>
                    <a:p>
                      <a:r>
                        <a:rPr lang="en-US" altLang="ja-JP" dirty="0" smtClean="0"/>
                        <a:t>Type0</a:t>
                      </a:r>
                      <a:r>
                        <a:rPr lang="ja-JP" altLang="en-US" dirty="0" smtClean="0"/>
                        <a:t>の子になるフォント</a:t>
                      </a:r>
                      <a:r>
                        <a:rPr lang="en-US" altLang="ja-JP" dirty="0" smtClean="0"/>
                        <a:t/>
                      </a:r>
                      <a:br>
                        <a:rPr lang="en-US" altLang="ja-JP" dirty="0" smtClean="0"/>
                      </a:br>
                      <a:r>
                        <a:rPr lang="en-US" altLang="ja-JP" dirty="0" smtClean="0"/>
                        <a:t>TrueType</a:t>
                      </a:r>
                      <a:r>
                        <a:rPr lang="ja-JP" altLang="en-US" dirty="0" smtClean="0"/>
                        <a:t>に基づく</a:t>
                      </a:r>
                      <a:endParaRPr lang="en-US" altLang="ja-JP" dirty="0" smtClean="0"/>
                    </a:p>
                    <a:p>
                      <a:r>
                        <a:rPr lang="ja-JP" altLang="en-US" dirty="0" smtClean="0"/>
                        <a:t>日本語フォントはすべてこれ</a:t>
                      </a:r>
                      <a:endParaRPr lang="ja-JP" altLang="en-US" dirty="0"/>
                    </a:p>
                  </a:txBody>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のフォント</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フォント</a:t>
            </a:r>
            <a:r>
              <a:rPr lang="ja-JP" altLang="en-US" dirty="0" smtClean="0"/>
              <a:t>辞書</a:t>
            </a:r>
            <a:r>
              <a:rPr lang="en-US" altLang="ja-JP" sz="2000" dirty="0" smtClean="0"/>
              <a:t>(</a:t>
            </a:r>
            <a:r>
              <a:rPr lang="ja-JP" altLang="en-US" sz="2000" dirty="0" smtClean="0"/>
              <a:t>とても詳細にご紹介しきれないです</a:t>
            </a:r>
            <a:r>
              <a:rPr lang="en-US" altLang="ja-JP" sz="2000" dirty="0" smtClean="0"/>
              <a:t>…)</a:t>
            </a:r>
          </a:p>
          <a:p>
            <a:r>
              <a:rPr lang="ja-JP" altLang="en-US" sz="2000" dirty="0" smtClean="0"/>
              <a:t>例だけで許してください</a:t>
            </a:r>
            <a:r>
              <a:rPr lang="en-US" altLang="ja-JP" sz="2000" dirty="0" smtClean="0"/>
              <a:t>…</a:t>
            </a:r>
          </a:p>
          <a:p>
            <a:pPr lvl="1"/>
            <a:r>
              <a:rPr lang="ja-JP" altLang="en-US" sz="1600" dirty="0" smtClean="0"/>
              <a:t>小さいですが</a:t>
            </a:r>
            <a:r>
              <a:rPr lang="en-US" altLang="ja-JP" sz="1600" dirty="0" smtClean="0"/>
              <a:t>…</a:t>
            </a:r>
          </a:p>
        </p:txBody>
      </p:sp>
      <p:sp>
        <p:nvSpPr>
          <p:cNvPr id="5" name="正方形/長方形 4"/>
          <p:cNvSpPr/>
          <p:nvPr/>
        </p:nvSpPr>
        <p:spPr>
          <a:xfrm>
            <a:off x="785786" y="2571744"/>
            <a:ext cx="2714644" cy="3000396"/>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b="1" dirty="0" smtClean="0">
              <a:solidFill>
                <a:schemeClr val="tx1"/>
              </a:solidFill>
            </a:endParaRPr>
          </a:p>
          <a:p>
            <a:r>
              <a:rPr lang="en-US" altLang="ja-JP" b="1" dirty="0" smtClean="0">
                <a:solidFill>
                  <a:schemeClr val="tx1"/>
                </a:solidFill>
              </a:rPr>
              <a:t>Type1</a:t>
            </a:r>
            <a:r>
              <a:rPr lang="ja-JP" altLang="en-US" b="1" dirty="0" smtClean="0">
                <a:solidFill>
                  <a:schemeClr val="tx1"/>
                </a:solidFill>
              </a:rPr>
              <a:t>フォント</a:t>
            </a:r>
            <a:endParaRPr lang="en-US" altLang="ja-JP" b="1" dirty="0" smtClean="0">
              <a:solidFill>
                <a:schemeClr val="tx1"/>
              </a:solidFill>
            </a:endParaRPr>
          </a:p>
          <a:p>
            <a:r>
              <a:rPr lang="ja-JP" altLang="en-US" b="1" dirty="0" smtClean="0">
                <a:solidFill>
                  <a:schemeClr val="tx1"/>
                </a:solidFill>
              </a:rPr>
              <a:t>「</a:t>
            </a:r>
            <a:r>
              <a:rPr lang="en-US" altLang="ja-JP" b="1" dirty="0" smtClean="0">
                <a:solidFill>
                  <a:schemeClr val="tx1"/>
                </a:solidFill>
              </a:rPr>
              <a:t>Helvetica(Arial)</a:t>
            </a:r>
            <a:r>
              <a:rPr lang="ja-JP" altLang="en-US" b="1" dirty="0" smtClean="0">
                <a:solidFill>
                  <a:schemeClr val="tx1"/>
                </a:solidFill>
              </a:rPr>
              <a:t>」の例</a:t>
            </a:r>
            <a:r>
              <a:rPr lang="en-US" altLang="ja-JP" b="1" dirty="0" smtClean="0">
                <a:solidFill>
                  <a:schemeClr val="tx1"/>
                </a:solidFill>
              </a:rPr>
              <a:t>:</a:t>
            </a:r>
          </a:p>
          <a:p>
            <a:r>
              <a:rPr lang="en-US" altLang="ja-JP" dirty="0" smtClean="0">
                <a:solidFill>
                  <a:schemeClr val="tx1"/>
                </a:solidFill>
                <a:latin typeface="Courier New" pitchFamily="49" charset="0"/>
                <a:cs typeface="Courier New" pitchFamily="49" charset="0"/>
              </a:rPr>
              <a:t>&lt;&lt;</a:t>
            </a:r>
            <a:endParaRPr lang="ja-JP" altLang="en-US" dirty="0" smtClean="0">
              <a:solidFill>
                <a:schemeClr val="tx1"/>
              </a:solidFill>
              <a:latin typeface="Courier New" pitchFamily="49" charset="0"/>
              <a:cs typeface="Courier New" pitchFamily="49" charset="0"/>
            </a:endParaRPr>
          </a:p>
          <a:p>
            <a:r>
              <a:rPr lang="en-US" altLang="ja-JP" dirty="0" smtClean="0">
                <a:solidFill>
                  <a:schemeClr val="tx1"/>
                </a:solidFill>
                <a:latin typeface="Courier New" pitchFamily="49" charset="0"/>
                <a:cs typeface="Courier New" pitchFamily="49" charset="0"/>
              </a:rPr>
              <a:t>/Type /Font</a:t>
            </a:r>
            <a:endParaRPr lang="ja-JP" altLang="en-US" dirty="0" smtClean="0">
              <a:solidFill>
                <a:schemeClr val="tx1"/>
              </a:solidFill>
              <a:latin typeface="Courier New" pitchFamily="49" charset="0"/>
              <a:cs typeface="Courier New" pitchFamily="49" charset="0"/>
            </a:endParaRPr>
          </a:p>
          <a:p>
            <a:r>
              <a:rPr lang="en-US" altLang="ja-JP" dirty="0" smtClean="0">
                <a:solidFill>
                  <a:schemeClr val="tx1"/>
                </a:solidFill>
                <a:latin typeface="Courier New" pitchFamily="49" charset="0"/>
                <a:cs typeface="Courier New" pitchFamily="49" charset="0"/>
              </a:rPr>
              <a:t>/Subtype /Type1</a:t>
            </a:r>
            <a:endParaRPr lang="ja-JP" altLang="en-US" dirty="0" smtClean="0">
              <a:solidFill>
                <a:schemeClr val="tx1"/>
              </a:solidFill>
              <a:latin typeface="Courier New" pitchFamily="49" charset="0"/>
              <a:cs typeface="Courier New" pitchFamily="49" charset="0"/>
            </a:endParaRPr>
          </a:p>
          <a:p>
            <a:r>
              <a:rPr lang="en-US" altLang="ja-JP" dirty="0" smtClean="0">
                <a:solidFill>
                  <a:schemeClr val="tx1"/>
                </a:solidFill>
                <a:latin typeface="Courier New" pitchFamily="49" charset="0"/>
                <a:cs typeface="Courier New" pitchFamily="49" charset="0"/>
              </a:rPr>
              <a:t>/</a:t>
            </a:r>
            <a:r>
              <a:rPr lang="en-US" altLang="ja-JP" dirty="0" err="1" smtClean="0">
                <a:solidFill>
                  <a:schemeClr val="tx1"/>
                </a:solidFill>
                <a:latin typeface="Courier New" pitchFamily="49" charset="0"/>
                <a:cs typeface="Courier New" pitchFamily="49" charset="0"/>
              </a:rPr>
              <a:t>BaseFont</a:t>
            </a:r>
            <a:r>
              <a:rPr lang="en-US" altLang="ja-JP" dirty="0" smtClean="0">
                <a:solidFill>
                  <a:schemeClr val="tx1"/>
                </a:solidFill>
                <a:latin typeface="Courier New" pitchFamily="49" charset="0"/>
                <a:cs typeface="Courier New" pitchFamily="49" charset="0"/>
              </a:rPr>
              <a:t> /Helvetica</a:t>
            </a:r>
            <a:endParaRPr lang="ja-JP" altLang="en-US" dirty="0" smtClean="0">
              <a:solidFill>
                <a:schemeClr val="tx1"/>
              </a:solidFill>
              <a:latin typeface="Courier New" pitchFamily="49" charset="0"/>
              <a:cs typeface="Courier New" pitchFamily="49" charset="0"/>
            </a:endParaRPr>
          </a:p>
          <a:p>
            <a:r>
              <a:rPr lang="en-US" altLang="ja-JP" dirty="0" smtClean="0">
                <a:solidFill>
                  <a:schemeClr val="tx1"/>
                </a:solidFill>
                <a:latin typeface="Courier New" pitchFamily="49" charset="0"/>
                <a:cs typeface="Courier New" pitchFamily="49" charset="0"/>
              </a:rPr>
              <a:t>/Encoding /</a:t>
            </a:r>
            <a:r>
              <a:rPr lang="en-US" altLang="ja-JP" dirty="0" err="1" smtClean="0">
                <a:solidFill>
                  <a:schemeClr val="tx1"/>
                </a:solidFill>
                <a:latin typeface="Courier New" pitchFamily="49" charset="0"/>
                <a:cs typeface="Courier New" pitchFamily="49" charset="0"/>
              </a:rPr>
              <a:t>WinAnsiEncoding</a:t>
            </a:r>
            <a:endParaRPr lang="ja-JP" altLang="en-US" dirty="0" smtClean="0">
              <a:solidFill>
                <a:schemeClr val="tx1"/>
              </a:solidFill>
              <a:latin typeface="Courier New" pitchFamily="49" charset="0"/>
              <a:cs typeface="Courier New" pitchFamily="49" charset="0"/>
            </a:endParaRPr>
          </a:p>
          <a:p>
            <a:r>
              <a:rPr lang="en-US" altLang="ja-JP" dirty="0" smtClean="0">
                <a:solidFill>
                  <a:schemeClr val="tx1"/>
                </a:solidFill>
                <a:latin typeface="Courier New" pitchFamily="49" charset="0"/>
                <a:cs typeface="Courier New" pitchFamily="49" charset="0"/>
              </a:rPr>
              <a:t>&gt;&gt;</a:t>
            </a:r>
            <a:endParaRPr lang="ja-JP" altLang="en-US" dirty="0" smtClean="0">
              <a:solidFill>
                <a:schemeClr val="tx1"/>
              </a:solidFill>
              <a:latin typeface="Courier New" pitchFamily="49" charset="0"/>
              <a:cs typeface="Courier New" pitchFamily="49" charset="0"/>
            </a:endParaRPr>
          </a:p>
          <a:p>
            <a:pPr algn="ctr"/>
            <a:endParaRPr kumimoji="1" lang="ja-JP" altLang="en-US" dirty="0">
              <a:solidFill>
                <a:schemeClr val="tx1"/>
              </a:solidFill>
            </a:endParaRPr>
          </a:p>
        </p:txBody>
      </p:sp>
      <p:sp>
        <p:nvSpPr>
          <p:cNvPr id="6" name="正方形/長方形 5"/>
          <p:cNvSpPr/>
          <p:nvPr/>
        </p:nvSpPr>
        <p:spPr>
          <a:xfrm>
            <a:off x="3714744" y="1714488"/>
            <a:ext cx="4786346" cy="4286280"/>
          </a:xfrm>
          <a:prstGeom prst="rect">
            <a:avLst/>
          </a:prstGeom>
          <a:solidFill>
            <a:srgbClr val="92D05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dirty="0" smtClean="0">
              <a:solidFill>
                <a:schemeClr val="tx1"/>
              </a:solidFill>
            </a:endParaRPr>
          </a:p>
          <a:p>
            <a:r>
              <a:rPr lang="en-US" altLang="ja-JP" b="1" dirty="0" smtClean="0">
                <a:solidFill>
                  <a:schemeClr val="tx1"/>
                </a:solidFill>
              </a:rPr>
              <a:t>Type0(CIDFontType2)</a:t>
            </a:r>
            <a:r>
              <a:rPr lang="ja-JP" altLang="en-US" b="1" dirty="0" smtClean="0">
                <a:solidFill>
                  <a:schemeClr val="tx1"/>
                </a:solidFill>
              </a:rPr>
              <a:t>フォント</a:t>
            </a:r>
            <a:endParaRPr lang="en-US" altLang="ja-JP" b="1" dirty="0" smtClean="0">
              <a:solidFill>
                <a:schemeClr val="tx1"/>
              </a:solidFill>
            </a:endParaRPr>
          </a:p>
          <a:p>
            <a:r>
              <a:rPr lang="ja-JP" altLang="en-US" b="1" dirty="0" smtClean="0">
                <a:solidFill>
                  <a:schemeClr val="tx1"/>
                </a:solidFill>
              </a:rPr>
              <a:t>「ＭＳ Ｐゴシック」の例</a:t>
            </a:r>
            <a:r>
              <a:rPr lang="en-US" altLang="ja-JP" b="1" dirty="0" smtClean="0">
                <a:solidFill>
                  <a:schemeClr val="tx1"/>
                </a:solidFill>
              </a:rPr>
              <a:t>:</a:t>
            </a:r>
          </a:p>
          <a:p>
            <a:endParaRPr lang="en-US" altLang="ja-JP" sz="1100" dirty="0" smtClean="0">
              <a:solidFill>
                <a:schemeClr val="tx1"/>
              </a:solidFill>
            </a:endParaRPr>
          </a:p>
          <a:p>
            <a:r>
              <a:rPr lang="en-US" altLang="ja-JP" sz="1100" b="1" dirty="0" smtClean="0">
                <a:solidFill>
                  <a:schemeClr val="tx1"/>
                </a:solidFill>
                <a:latin typeface="Courier New" pitchFamily="49" charset="0"/>
                <a:cs typeface="Courier New" pitchFamily="49" charset="0"/>
              </a:rPr>
              <a:t>7 0 </a:t>
            </a:r>
            <a:r>
              <a:rPr lang="en-US" altLang="ja-JP" sz="1100" b="1" dirty="0" err="1" smtClean="0">
                <a:solidFill>
                  <a:schemeClr val="tx1"/>
                </a:solidFill>
                <a:latin typeface="Courier New" pitchFamily="49" charset="0"/>
                <a:cs typeface="Courier New" pitchFamily="49" charset="0"/>
              </a:rPr>
              <a:t>obj</a:t>
            </a:r>
            <a:endParaRPr lang="ja-JP" altLang="en-US" sz="1100" b="1" dirty="0" smtClean="0">
              <a:solidFill>
                <a:schemeClr val="tx1"/>
              </a:solidFill>
              <a:latin typeface="Courier New" pitchFamily="49" charset="0"/>
              <a:cs typeface="Courier New" pitchFamily="49" charset="0"/>
            </a:endParaRPr>
          </a:p>
          <a:p>
            <a:r>
              <a:rPr lang="en-US" altLang="ja-JP" sz="1100" b="1" dirty="0" smtClean="0">
                <a:solidFill>
                  <a:schemeClr val="tx1"/>
                </a:solidFill>
                <a:latin typeface="Courier New" pitchFamily="49" charset="0"/>
                <a:cs typeface="Courier New" pitchFamily="49" charset="0"/>
              </a:rPr>
              <a:t>&lt;&lt;</a:t>
            </a:r>
            <a:endParaRPr lang="ja-JP" altLang="en-US" sz="1100" b="1" dirty="0" smtClean="0">
              <a:solidFill>
                <a:schemeClr val="tx1"/>
              </a:solidFill>
              <a:latin typeface="Courier New" pitchFamily="49" charset="0"/>
              <a:cs typeface="Courier New" pitchFamily="49" charset="0"/>
            </a:endParaRPr>
          </a:p>
          <a:p>
            <a:r>
              <a:rPr lang="en-US" altLang="ja-JP" sz="1100" b="1" dirty="0" smtClean="0">
                <a:solidFill>
                  <a:schemeClr val="tx1"/>
                </a:solidFill>
                <a:latin typeface="Courier New" pitchFamily="49" charset="0"/>
                <a:cs typeface="Courier New" pitchFamily="49" charset="0"/>
              </a:rPr>
              <a:t>/Type /Font</a:t>
            </a:r>
            <a:endParaRPr lang="ja-JP" altLang="en-US" sz="1100" b="1" dirty="0" smtClean="0">
              <a:solidFill>
                <a:schemeClr val="tx1"/>
              </a:solidFill>
              <a:latin typeface="Courier New" pitchFamily="49" charset="0"/>
              <a:cs typeface="Courier New" pitchFamily="49" charset="0"/>
            </a:endParaRPr>
          </a:p>
          <a:p>
            <a:r>
              <a:rPr lang="en-US" altLang="ja-JP" sz="1100" b="1" dirty="0" smtClean="0">
                <a:solidFill>
                  <a:schemeClr val="tx1"/>
                </a:solidFill>
                <a:latin typeface="Courier New" pitchFamily="49" charset="0"/>
                <a:cs typeface="Courier New" pitchFamily="49" charset="0"/>
              </a:rPr>
              <a:t>/Subtype /Type0</a:t>
            </a:r>
            <a:endParaRPr lang="ja-JP" altLang="en-US" sz="1100" b="1" dirty="0" smtClean="0">
              <a:solidFill>
                <a:schemeClr val="tx1"/>
              </a:solidFill>
              <a:latin typeface="Courier New" pitchFamily="49" charset="0"/>
              <a:cs typeface="Courier New" pitchFamily="49" charset="0"/>
            </a:endParaRPr>
          </a:p>
          <a:p>
            <a:r>
              <a:rPr lang="en-US" altLang="ja-JP" sz="1100" b="1" dirty="0" smtClean="0">
                <a:solidFill>
                  <a:schemeClr val="tx1"/>
                </a:solidFill>
                <a:latin typeface="Courier New" pitchFamily="49" charset="0"/>
                <a:cs typeface="Courier New" pitchFamily="49" charset="0"/>
              </a:rPr>
              <a:t>/</a:t>
            </a:r>
            <a:r>
              <a:rPr lang="en-US" altLang="ja-JP" sz="1100" b="1" dirty="0" err="1" smtClean="0">
                <a:solidFill>
                  <a:schemeClr val="tx1"/>
                </a:solidFill>
                <a:latin typeface="Courier New" pitchFamily="49" charset="0"/>
                <a:cs typeface="Courier New" pitchFamily="49" charset="0"/>
              </a:rPr>
              <a:t>BaseFont</a:t>
            </a:r>
            <a:r>
              <a:rPr lang="en-US" altLang="ja-JP" sz="1100" b="1" dirty="0" smtClean="0">
                <a:solidFill>
                  <a:schemeClr val="tx1"/>
                </a:solidFill>
                <a:latin typeface="Courier New" pitchFamily="49" charset="0"/>
                <a:cs typeface="Courier New" pitchFamily="49" charset="0"/>
              </a:rPr>
              <a:t> /</a:t>
            </a:r>
            <a:r>
              <a:rPr lang="en-US" altLang="ja-JP" sz="1100" b="1" dirty="0" err="1" smtClean="0">
                <a:solidFill>
                  <a:schemeClr val="tx1"/>
                </a:solidFill>
                <a:latin typeface="Courier New" pitchFamily="49" charset="0"/>
                <a:cs typeface="Courier New" pitchFamily="49" charset="0"/>
              </a:rPr>
              <a:t>MSPGothic</a:t>
            </a:r>
            <a:endParaRPr lang="ja-JP" altLang="en-US" sz="1100" b="1" dirty="0" smtClean="0">
              <a:solidFill>
                <a:schemeClr val="tx1"/>
              </a:solidFill>
              <a:latin typeface="Courier New" pitchFamily="49" charset="0"/>
              <a:cs typeface="Courier New" pitchFamily="49" charset="0"/>
            </a:endParaRPr>
          </a:p>
          <a:p>
            <a:r>
              <a:rPr lang="en-US" altLang="ja-JP" sz="1100" b="1" dirty="0" smtClean="0">
                <a:solidFill>
                  <a:schemeClr val="tx1"/>
                </a:solidFill>
                <a:latin typeface="Courier New" pitchFamily="49" charset="0"/>
                <a:cs typeface="Courier New" pitchFamily="49" charset="0"/>
              </a:rPr>
              <a:t>/Encoding /90msp-RKSJ-H</a:t>
            </a:r>
            <a:endParaRPr lang="ja-JP" altLang="en-US" sz="1100" b="1" dirty="0" smtClean="0">
              <a:solidFill>
                <a:schemeClr val="tx1"/>
              </a:solidFill>
              <a:latin typeface="Courier New" pitchFamily="49" charset="0"/>
              <a:cs typeface="Courier New" pitchFamily="49" charset="0"/>
            </a:endParaRPr>
          </a:p>
          <a:p>
            <a:r>
              <a:rPr lang="en-US" altLang="ja-JP" sz="1100" b="1" dirty="0" smtClean="0">
                <a:solidFill>
                  <a:schemeClr val="tx1"/>
                </a:solidFill>
                <a:latin typeface="Courier New" pitchFamily="49" charset="0"/>
                <a:cs typeface="Courier New" pitchFamily="49" charset="0"/>
              </a:rPr>
              <a:t>/</a:t>
            </a:r>
            <a:r>
              <a:rPr lang="en-US" altLang="ja-JP" sz="1100" b="1" dirty="0" err="1" smtClean="0">
                <a:solidFill>
                  <a:schemeClr val="tx1"/>
                </a:solidFill>
                <a:latin typeface="Courier New" pitchFamily="49" charset="0"/>
                <a:cs typeface="Courier New" pitchFamily="49" charset="0"/>
              </a:rPr>
              <a:t>DescendantFonts</a:t>
            </a:r>
            <a:r>
              <a:rPr lang="en-US" altLang="ja-JP" sz="1100" b="1" dirty="0" smtClean="0">
                <a:solidFill>
                  <a:schemeClr val="tx1"/>
                </a:solidFill>
                <a:latin typeface="Courier New" pitchFamily="49" charset="0"/>
                <a:cs typeface="Courier New" pitchFamily="49" charset="0"/>
              </a:rPr>
              <a:t> [8 0 R]</a:t>
            </a:r>
            <a:endParaRPr lang="ja-JP" altLang="en-US" sz="1100" b="1" dirty="0" smtClean="0">
              <a:solidFill>
                <a:schemeClr val="tx1"/>
              </a:solidFill>
              <a:latin typeface="Courier New" pitchFamily="49" charset="0"/>
              <a:cs typeface="Courier New" pitchFamily="49" charset="0"/>
            </a:endParaRPr>
          </a:p>
          <a:p>
            <a:r>
              <a:rPr lang="en-US" altLang="ja-JP" sz="1100" b="1" dirty="0" smtClean="0">
                <a:solidFill>
                  <a:schemeClr val="tx1"/>
                </a:solidFill>
                <a:latin typeface="Courier New" pitchFamily="49" charset="0"/>
                <a:cs typeface="Courier New" pitchFamily="49" charset="0"/>
              </a:rPr>
              <a:t>&gt;&gt;</a:t>
            </a:r>
            <a:endParaRPr lang="ja-JP" altLang="en-US" sz="1100" b="1" dirty="0" smtClean="0">
              <a:solidFill>
                <a:schemeClr val="tx1"/>
              </a:solidFill>
              <a:latin typeface="Courier New" pitchFamily="49" charset="0"/>
              <a:cs typeface="Courier New" pitchFamily="49" charset="0"/>
            </a:endParaRPr>
          </a:p>
          <a:p>
            <a:r>
              <a:rPr lang="en-US" altLang="ja-JP" sz="1100" b="1" dirty="0" err="1" smtClean="0">
                <a:solidFill>
                  <a:schemeClr val="tx1"/>
                </a:solidFill>
                <a:latin typeface="Courier New" pitchFamily="49" charset="0"/>
                <a:cs typeface="Courier New" pitchFamily="49" charset="0"/>
              </a:rPr>
              <a:t>endobj</a:t>
            </a:r>
            <a:endParaRPr lang="ja-JP" altLang="en-US" sz="1100" b="1" dirty="0" smtClean="0">
              <a:solidFill>
                <a:schemeClr val="tx1"/>
              </a:solidFill>
              <a:latin typeface="Courier New" pitchFamily="49" charset="0"/>
              <a:cs typeface="Courier New" pitchFamily="49" charset="0"/>
            </a:endParaRPr>
          </a:p>
          <a:p>
            <a:r>
              <a:rPr lang="en-US" altLang="ja-JP" sz="1100" b="1" dirty="0" smtClean="0">
                <a:solidFill>
                  <a:schemeClr val="tx1"/>
                </a:solidFill>
                <a:latin typeface="Courier New" pitchFamily="49" charset="0"/>
                <a:cs typeface="Courier New" pitchFamily="49" charset="0"/>
              </a:rPr>
              <a:t>8 0 </a:t>
            </a:r>
            <a:r>
              <a:rPr lang="en-US" altLang="ja-JP" sz="1100" b="1" dirty="0" err="1" smtClean="0">
                <a:solidFill>
                  <a:schemeClr val="tx1"/>
                </a:solidFill>
                <a:latin typeface="Courier New" pitchFamily="49" charset="0"/>
                <a:cs typeface="Courier New" pitchFamily="49" charset="0"/>
              </a:rPr>
              <a:t>obj</a:t>
            </a:r>
            <a:endParaRPr lang="ja-JP" altLang="en-US" sz="1100" b="1" dirty="0" smtClean="0">
              <a:solidFill>
                <a:schemeClr val="tx1"/>
              </a:solidFill>
              <a:latin typeface="Courier New" pitchFamily="49" charset="0"/>
              <a:cs typeface="Courier New" pitchFamily="49" charset="0"/>
            </a:endParaRPr>
          </a:p>
          <a:p>
            <a:r>
              <a:rPr lang="en-US" altLang="ja-JP" sz="1100" b="1" dirty="0" smtClean="0">
                <a:solidFill>
                  <a:schemeClr val="tx1"/>
                </a:solidFill>
                <a:latin typeface="Courier New" pitchFamily="49" charset="0"/>
                <a:cs typeface="Courier New" pitchFamily="49" charset="0"/>
              </a:rPr>
              <a:t>&lt;&lt;</a:t>
            </a:r>
            <a:endParaRPr lang="ja-JP" altLang="en-US" sz="1100" b="1" dirty="0" smtClean="0">
              <a:solidFill>
                <a:schemeClr val="tx1"/>
              </a:solidFill>
              <a:latin typeface="Courier New" pitchFamily="49" charset="0"/>
              <a:cs typeface="Courier New" pitchFamily="49" charset="0"/>
            </a:endParaRPr>
          </a:p>
          <a:p>
            <a:r>
              <a:rPr lang="en-US" altLang="ja-JP" sz="1100" b="1" dirty="0" smtClean="0">
                <a:solidFill>
                  <a:schemeClr val="tx1"/>
                </a:solidFill>
                <a:latin typeface="Courier New" pitchFamily="49" charset="0"/>
                <a:cs typeface="Courier New" pitchFamily="49" charset="0"/>
              </a:rPr>
              <a:t>/Type /Font</a:t>
            </a:r>
            <a:endParaRPr lang="ja-JP" altLang="en-US" sz="1100" b="1" dirty="0" smtClean="0">
              <a:solidFill>
                <a:schemeClr val="tx1"/>
              </a:solidFill>
              <a:latin typeface="Courier New" pitchFamily="49" charset="0"/>
              <a:cs typeface="Courier New" pitchFamily="49" charset="0"/>
            </a:endParaRPr>
          </a:p>
          <a:p>
            <a:r>
              <a:rPr lang="en-US" altLang="ja-JP" sz="1100" b="1" dirty="0" smtClean="0">
                <a:solidFill>
                  <a:schemeClr val="tx1"/>
                </a:solidFill>
                <a:latin typeface="Courier New" pitchFamily="49" charset="0"/>
                <a:cs typeface="Courier New" pitchFamily="49" charset="0"/>
              </a:rPr>
              <a:t>/Subtype /CIDFontType2</a:t>
            </a:r>
            <a:endParaRPr lang="ja-JP" altLang="en-US" sz="1100" b="1" dirty="0" smtClean="0">
              <a:solidFill>
                <a:schemeClr val="tx1"/>
              </a:solidFill>
              <a:latin typeface="Courier New" pitchFamily="49" charset="0"/>
              <a:cs typeface="Courier New" pitchFamily="49" charset="0"/>
            </a:endParaRPr>
          </a:p>
          <a:p>
            <a:r>
              <a:rPr lang="en-US" altLang="ja-JP" sz="1100" b="1" dirty="0" smtClean="0">
                <a:solidFill>
                  <a:schemeClr val="tx1"/>
                </a:solidFill>
                <a:latin typeface="Courier New" pitchFamily="49" charset="0"/>
                <a:cs typeface="Courier New" pitchFamily="49" charset="0"/>
              </a:rPr>
              <a:t>/</a:t>
            </a:r>
            <a:r>
              <a:rPr lang="en-US" altLang="ja-JP" sz="1100" b="1" dirty="0" err="1" smtClean="0">
                <a:solidFill>
                  <a:schemeClr val="tx1"/>
                </a:solidFill>
                <a:latin typeface="Courier New" pitchFamily="49" charset="0"/>
                <a:cs typeface="Courier New" pitchFamily="49" charset="0"/>
              </a:rPr>
              <a:t>BaseFont</a:t>
            </a:r>
            <a:r>
              <a:rPr lang="en-US" altLang="ja-JP" sz="1100" b="1" dirty="0" smtClean="0">
                <a:solidFill>
                  <a:schemeClr val="tx1"/>
                </a:solidFill>
                <a:latin typeface="Courier New" pitchFamily="49" charset="0"/>
                <a:cs typeface="Courier New" pitchFamily="49" charset="0"/>
              </a:rPr>
              <a:t> /</a:t>
            </a:r>
            <a:r>
              <a:rPr lang="en-US" altLang="ja-JP" sz="1100" b="1" dirty="0" err="1" smtClean="0">
                <a:solidFill>
                  <a:schemeClr val="tx1"/>
                </a:solidFill>
                <a:latin typeface="Courier New" pitchFamily="49" charset="0"/>
                <a:cs typeface="Courier New" pitchFamily="49" charset="0"/>
              </a:rPr>
              <a:t>MSPGothic</a:t>
            </a:r>
            <a:endParaRPr lang="ja-JP" altLang="en-US" sz="1100" b="1" dirty="0" smtClean="0">
              <a:solidFill>
                <a:schemeClr val="tx1"/>
              </a:solidFill>
              <a:latin typeface="Courier New" pitchFamily="49" charset="0"/>
              <a:cs typeface="Courier New" pitchFamily="49" charset="0"/>
            </a:endParaRPr>
          </a:p>
          <a:p>
            <a:r>
              <a:rPr lang="en-US" altLang="ja-JP" sz="1100" b="1" dirty="0" smtClean="0">
                <a:solidFill>
                  <a:schemeClr val="tx1"/>
                </a:solidFill>
                <a:latin typeface="Courier New" pitchFamily="49" charset="0"/>
                <a:cs typeface="Courier New" pitchFamily="49" charset="0"/>
              </a:rPr>
              <a:t>/</a:t>
            </a:r>
            <a:r>
              <a:rPr lang="en-US" altLang="ja-JP" sz="1100" b="1" dirty="0" err="1" smtClean="0">
                <a:solidFill>
                  <a:schemeClr val="tx1"/>
                </a:solidFill>
                <a:latin typeface="Courier New" pitchFamily="49" charset="0"/>
                <a:cs typeface="Courier New" pitchFamily="49" charset="0"/>
              </a:rPr>
              <a:t>FontDescriptor</a:t>
            </a:r>
            <a:r>
              <a:rPr lang="en-US" altLang="ja-JP" sz="1100" b="1" dirty="0" smtClean="0">
                <a:solidFill>
                  <a:schemeClr val="tx1"/>
                </a:solidFill>
                <a:latin typeface="Courier New" pitchFamily="49" charset="0"/>
                <a:cs typeface="Courier New" pitchFamily="49" charset="0"/>
              </a:rPr>
              <a:t> 9 0 R </a:t>
            </a:r>
            <a:endParaRPr lang="ja-JP" altLang="en-US" sz="1100" b="1" dirty="0" smtClean="0">
              <a:solidFill>
                <a:schemeClr val="tx1"/>
              </a:solidFill>
              <a:latin typeface="Courier New" pitchFamily="49" charset="0"/>
              <a:cs typeface="Courier New" pitchFamily="49" charset="0"/>
            </a:endParaRPr>
          </a:p>
          <a:p>
            <a:r>
              <a:rPr lang="en-US" altLang="ja-JP" sz="1100" b="1" dirty="0" smtClean="0">
                <a:solidFill>
                  <a:schemeClr val="tx1"/>
                </a:solidFill>
                <a:latin typeface="Courier New" pitchFamily="49" charset="0"/>
                <a:cs typeface="Courier New" pitchFamily="49" charset="0"/>
              </a:rPr>
              <a:t>/</a:t>
            </a:r>
            <a:r>
              <a:rPr lang="en-US" altLang="ja-JP" sz="1100" b="1" dirty="0" err="1" smtClean="0">
                <a:solidFill>
                  <a:schemeClr val="tx1"/>
                </a:solidFill>
                <a:latin typeface="Courier New" pitchFamily="49" charset="0"/>
                <a:cs typeface="Courier New" pitchFamily="49" charset="0"/>
              </a:rPr>
              <a:t>CIDSystemInfo</a:t>
            </a:r>
            <a:r>
              <a:rPr lang="en-US" altLang="ja-JP" sz="1100" b="1" dirty="0" smtClean="0">
                <a:solidFill>
                  <a:schemeClr val="tx1"/>
                </a:solidFill>
                <a:latin typeface="Courier New" pitchFamily="49" charset="0"/>
                <a:cs typeface="Courier New" pitchFamily="49" charset="0"/>
              </a:rPr>
              <a:t> &lt;&lt; /Registry (Adobe) /Ordering (Japan1) /Supplement 2 &gt;&gt;</a:t>
            </a:r>
            <a:endParaRPr lang="ja-JP" altLang="en-US" sz="1100" b="1" dirty="0" smtClean="0">
              <a:solidFill>
                <a:schemeClr val="tx1"/>
              </a:solidFill>
              <a:latin typeface="Courier New" pitchFamily="49" charset="0"/>
              <a:cs typeface="Courier New" pitchFamily="49" charset="0"/>
            </a:endParaRPr>
          </a:p>
          <a:p>
            <a:r>
              <a:rPr lang="en-US" altLang="ja-JP" sz="1100" b="1" dirty="0" smtClean="0">
                <a:solidFill>
                  <a:schemeClr val="tx1"/>
                </a:solidFill>
                <a:latin typeface="Courier New" pitchFamily="49" charset="0"/>
                <a:cs typeface="Courier New" pitchFamily="49" charset="0"/>
              </a:rPr>
              <a:t>/W 10 0 R % </a:t>
            </a:r>
            <a:r>
              <a:rPr lang="ja-JP" altLang="en-US" sz="1100" b="1" dirty="0" smtClean="0">
                <a:solidFill>
                  <a:schemeClr val="tx1"/>
                </a:solidFill>
                <a:latin typeface="Courier New" pitchFamily="49" charset="0"/>
                <a:cs typeface="Courier New" pitchFamily="49" charset="0"/>
              </a:rPr>
              <a:t>文字幅配列の参照（詳細略）</a:t>
            </a:r>
          </a:p>
          <a:p>
            <a:r>
              <a:rPr lang="en-US" altLang="ja-JP" sz="1100" b="1" dirty="0" smtClean="0">
                <a:solidFill>
                  <a:schemeClr val="tx1"/>
                </a:solidFill>
                <a:latin typeface="Courier New" pitchFamily="49" charset="0"/>
                <a:cs typeface="Courier New" pitchFamily="49" charset="0"/>
              </a:rPr>
              <a:t>/DW 1000</a:t>
            </a:r>
            <a:endParaRPr lang="ja-JP" altLang="en-US" sz="1100" b="1" dirty="0" smtClean="0">
              <a:solidFill>
                <a:schemeClr val="tx1"/>
              </a:solidFill>
              <a:latin typeface="Courier New" pitchFamily="49" charset="0"/>
              <a:cs typeface="Courier New" pitchFamily="49" charset="0"/>
            </a:endParaRPr>
          </a:p>
          <a:p>
            <a:r>
              <a:rPr lang="en-US" altLang="ja-JP" sz="1100" b="1" dirty="0" smtClean="0">
                <a:solidFill>
                  <a:schemeClr val="tx1"/>
                </a:solidFill>
                <a:latin typeface="Courier New" pitchFamily="49" charset="0"/>
                <a:cs typeface="Courier New" pitchFamily="49" charset="0"/>
              </a:rPr>
              <a:t>&gt;&gt;</a:t>
            </a:r>
            <a:endParaRPr lang="ja-JP" altLang="en-US" sz="1100" b="1" dirty="0" smtClean="0">
              <a:solidFill>
                <a:schemeClr val="tx1"/>
              </a:solidFill>
              <a:latin typeface="Courier New" pitchFamily="49" charset="0"/>
              <a:cs typeface="Courier New" pitchFamily="49" charset="0"/>
            </a:endParaRPr>
          </a:p>
          <a:p>
            <a:pPr algn="ctr"/>
            <a:endParaRPr kumimoji="1" lang="ja-JP" altLang="en-US" sz="1100" dirty="0"/>
          </a:p>
        </p:txBody>
      </p:sp>
      <p:sp>
        <p:nvSpPr>
          <p:cNvPr id="9" name="四角形吹き出し 8"/>
          <p:cNvSpPr/>
          <p:nvPr/>
        </p:nvSpPr>
        <p:spPr>
          <a:xfrm>
            <a:off x="6357918" y="2143116"/>
            <a:ext cx="2143172" cy="2786082"/>
          </a:xfrm>
          <a:prstGeom prst="wedgeRectCallout">
            <a:avLst>
              <a:gd name="adj1" fmla="val -81531"/>
              <a:gd name="adj2" fmla="val 51953"/>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b="1" dirty="0" smtClean="0">
              <a:solidFill>
                <a:schemeClr val="tx1"/>
              </a:solidFill>
            </a:endParaRPr>
          </a:p>
          <a:p>
            <a:r>
              <a:rPr lang="en-US" altLang="ja-JP" sz="1200" b="1" dirty="0" smtClean="0">
                <a:solidFill>
                  <a:schemeClr val="tx1"/>
                </a:solidFill>
              </a:rPr>
              <a:t>% </a:t>
            </a:r>
            <a:r>
              <a:rPr lang="en-US" altLang="ja-JP" sz="1200" b="1" dirty="0" err="1" smtClean="0">
                <a:solidFill>
                  <a:schemeClr val="tx1"/>
                </a:solidFill>
              </a:rPr>
              <a:t>FontDescriptor</a:t>
            </a:r>
            <a:r>
              <a:rPr lang="ja-JP" altLang="en-US" sz="1200" b="1" dirty="0" smtClean="0">
                <a:solidFill>
                  <a:schemeClr val="tx1"/>
                </a:solidFill>
              </a:rPr>
              <a:t>辞書</a:t>
            </a:r>
            <a:endParaRPr lang="en-US" altLang="ja-JP" sz="1200" b="1" dirty="0" smtClean="0">
              <a:solidFill>
                <a:schemeClr val="tx1"/>
              </a:solidFill>
            </a:endParaRPr>
          </a:p>
          <a:p>
            <a:endParaRPr lang="en-US" altLang="ja-JP" sz="1200" b="1" dirty="0" smtClean="0">
              <a:solidFill>
                <a:schemeClr val="tx1"/>
              </a:solidFill>
            </a:endParaRPr>
          </a:p>
          <a:p>
            <a:r>
              <a:rPr lang="en-US" altLang="ja-JP" sz="800" b="1" dirty="0" smtClean="0">
                <a:solidFill>
                  <a:schemeClr val="tx1"/>
                </a:solidFill>
                <a:latin typeface="Courier New" pitchFamily="49" charset="0"/>
                <a:cs typeface="Courier New" pitchFamily="49" charset="0"/>
              </a:rPr>
              <a:t>9 0 </a:t>
            </a:r>
            <a:r>
              <a:rPr lang="en-US" altLang="ja-JP" sz="800" b="1" dirty="0" err="1" smtClean="0">
                <a:solidFill>
                  <a:schemeClr val="tx1"/>
                </a:solidFill>
                <a:latin typeface="Courier New" pitchFamily="49" charset="0"/>
                <a:cs typeface="Courier New" pitchFamily="49" charset="0"/>
              </a:rPr>
              <a:t>obj</a:t>
            </a:r>
            <a:endParaRPr lang="ja-JP" altLang="en-US" sz="800" b="1" dirty="0" smtClean="0">
              <a:solidFill>
                <a:schemeClr val="tx1"/>
              </a:solidFill>
              <a:latin typeface="Courier New" pitchFamily="49" charset="0"/>
              <a:cs typeface="Courier New" pitchFamily="49" charset="0"/>
            </a:endParaRPr>
          </a:p>
          <a:p>
            <a:r>
              <a:rPr lang="en-US" altLang="ja-JP" sz="800" b="1" dirty="0" smtClean="0">
                <a:solidFill>
                  <a:schemeClr val="tx1"/>
                </a:solidFill>
                <a:latin typeface="Courier New" pitchFamily="49" charset="0"/>
                <a:cs typeface="Courier New" pitchFamily="49" charset="0"/>
              </a:rPr>
              <a:t>&lt;&lt;</a:t>
            </a:r>
            <a:endParaRPr lang="ja-JP" altLang="en-US" sz="800" b="1" dirty="0" smtClean="0">
              <a:solidFill>
                <a:schemeClr val="tx1"/>
              </a:solidFill>
              <a:latin typeface="Courier New" pitchFamily="49" charset="0"/>
              <a:cs typeface="Courier New" pitchFamily="49" charset="0"/>
            </a:endParaRPr>
          </a:p>
          <a:p>
            <a:r>
              <a:rPr lang="en-US" altLang="ja-JP" sz="800" b="1" dirty="0" smtClean="0">
                <a:solidFill>
                  <a:schemeClr val="tx1"/>
                </a:solidFill>
                <a:latin typeface="Courier New" pitchFamily="49" charset="0"/>
                <a:cs typeface="Courier New" pitchFamily="49" charset="0"/>
              </a:rPr>
              <a:t>/Type /</a:t>
            </a:r>
            <a:r>
              <a:rPr lang="en-US" altLang="ja-JP" sz="800" b="1" dirty="0" err="1" smtClean="0">
                <a:solidFill>
                  <a:schemeClr val="tx1"/>
                </a:solidFill>
                <a:latin typeface="Courier New" pitchFamily="49" charset="0"/>
                <a:cs typeface="Courier New" pitchFamily="49" charset="0"/>
              </a:rPr>
              <a:t>FontDescriptor</a:t>
            </a:r>
            <a:endParaRPr lang="ja-JP" altLang="en-US" sz="800" b="1" dirty="0" smtClean="0">
              <a:solidFill>
                <a:schemeClr val="tx1"/>
              </a:solidFill>
              <a:latin typeface="Courier New" pitchFamily="49" charset="0"/>
              <a:cs typeface="Courier New" pitchFamily="49" charset="0"/>
            </a:endParaRPr>
          </a:p>
          <a:p>
            <a:r>
              <a:rPr lang="en-US" altLang="ja-JP" sz="800" b="1" dirty="0" smtClean="0">
                <a:solidFill>
                  <a:schemeClr val="tx1"/>
                </a:solidFill>
                <a:latin typeface="Courier New" pitchFamily="49" charset="0"/>
                <a:cs typeface="Courier New" pitchFamily="49" charset="0"/>
              </a:rPr>
              <a:t>/Ascent 859</a:t>
            </a:r>
            <a:endParaRPr lang="ja-JP" altLang="en-US" sz="800" b="1" dirty="0" smtClean="0">
              <a:solidFill>
                <a:schemeClr val="tx1"/>
              </a:solidFill>
              <a:latin typeface="Courier New" pitchFamily="49" charset="0"/>
              <a:cs typeface="Courier New" pitchFamily="49" charset="0"/>
            </a:endParaRPr>
          </a:p>
          <a:p>
            <a:r>
              <a:rPr lang="en-US" altLang="ja-JP" sz="800" b="1" dirty="0" smtClean="0">
                <a:solidFill>
                  <a:schemeClr val="tx1"/>
                </a:solidFill>
                <a:latin typeface="Courier New" pitchFamily="49" charset="0"/>
                <a:cs typeface="Courier New" pitchFamily="49" charset="0"/>
              </a:rPr>
              <a:t>/</a:t>
            </a:r>
            <a:r>
              <a:rPr lang="en-US" altLang="ja-JP" sz="800" b="1" dirty="0" err="1" smtClean="0">
                <a:solidFill>
                  <a:schemeClr val="tx1"/>
                </a:solidFill>
                <a:latin typeface="Courier New" pitchFamily="49" charset="0"/>
                <a:cs typeface="Courier New" pitchFamily="49" charset="0"/>
              </a:rPr>
              <a:t>CapHeight</a:t>
            </a:r>
            <a:r>
              <a:rPr lang="en-US" altLang="ja-JP" sz="800" b="1" dirty="0" smtClean="0">
                <a:solidFill>
                  <a:schemeClr val="tx1"/>
                </a:solidFill>
                <a:latin typeface="Courier New" pitchFamily="49" charset="0"/>
                <a:cs typeface="Courier New" pitchFamily="49" charset="0"/>
              </a:rPr>
              <a:t> 859</a:t>
            </a:r>
            <a:endParaRPr lang="ja-JP" altLang="en-US" sz="800" b="1" dirty="0" smtClean="0">
              <a:solidFill>
                <a:schemeClr val="tx1"/>
              </a:solidFill>
              <a:latin typeface="Courier New" pitchFamily="49" charset="0"/>
              <a:cs typeface="Courier New" pitchFamily="49" charset="0"/>
            </a:endParaRPr>
          </a:p>
          <a:p>
            <a:r>
              <a:rPr lang="en-US" altLang="ja-JP" sz="800" b="1" dirty="0" smtClean="0">
                <a:solidFill>
                  <a:schemeClr val="tx1"/>
                </a:solidFill>
                <a:latin typeface="Courier New" pitchFamily="49" charset="0"/>
                <a:cs typeface="Courier New" pitchFamily="49" charset="0"/>
              </a:rPr>
              <a:t>/Descent -141</a:t>
            </a:r>
            <a:endParaRPr lang="ja-JP" altLang="en-US" sz="800" b="1" dirty="0" smtClean="0">
              <a:solidFill>
                <a:schemeClr val="tx1"/>
              </a:solidFill>
              <a:latin typeface="Courier New" pitchFamily="49" charset="0"/>
              <a:cs typeface="Courier New" pitchFamily="49" charset="0"/>
            </a:endParaRPr>
          </a:p>
          <a:p>
            <a:r>
              <a:rPr lang="en-US" altLang="ja-JP" sz="800" b="1" dirty="0" smtClean="0">
                <a:solidFill>
                  <a:schemeClr val="tx1"/>
                </a:solidFill>
                <a:latin typeface="Courier New" pitchFamily="49" charset="0"/>
                <a:cs typeface="Courier New" pitchFamily="49" charset="0"/>
              </a:rPr>
              <a:t>/Flags 6</a:t>
            </a:r>
            <a:endParaRPr lang="ja-JP" altLang="en-US" sz="800" b="1" dirty="0" smtClean="0">
              <a:solidFill>
                <a:schemeClr val="tx1"/>
              </a:solidFill>
              <a:latin typeface="Courier New" pitchFamily="49" charset="0"/>
              <a:cs typeface="Courier New" pitchFamily="49" charset="0"/>
            </a:endParaRPr>
          </a:p>
          <a:p>
            <a:r>
              <a:rPr lang="fr-FR" altLang="ja-JP" sz="800" b="1" dirty="0" smtClean="0">
                <a:solidFill>
                  <a:schemeClr val="tx1"/>
                </a:solidFill>
                <a:latin typeface="Courier New" pitchFamily="49" charset="0"/>
                <a:cs typeface="Courier New" pitchFamily="49" charset="0"/>
              </a:rPr>
              <a:t>/FontBBox [-100 -141 842 1000]</a:t>
            </a:r>
            <a:endParaRPr lang="ja-JP" altLang="en-US" sz="800" b="1" dirty="0" smtClean="0">
              <a:solidFill>
                <a:schemeClr val="tx1"/>
              </a:solidFill>
              <a:latin typeface="Courier New" pitchFamily="49" charset="0"/>
              <a:cs typeface="Courier New" pitchFamily="49" charset="0"/>
            </a:endParaRPr>
          </a:p>
          <a:p>
            <a:r>
              <a:rPr lang="en-US" altLang="ja-JP" sz="800" b="1" dirty="0" smtClean="0">
                <a:solidFill>
                  <a:schemeClr val="tx1"/>
                </a:solidFill>
                <a:latin typeface="Courier New" pitchFamily="49" charset="0"/>
                <a:cs typeface="Courier New" pitchFamily="49" charset="0"/>
              </a:rPr>
              <a:t>/</a:t>
            </a:r>
            <a:r>
              <a:rPr lang="en-US" altLang="ja-JP" sz="800" b="1" dirty="0" err="1" smtClean="0">
                <a:solidFill>
                  <a:schemeClr val="tx1"/>
                </a:solidFill>
                <a:latin typeface="Courier New" pitchFamily="49" charset="0"/>
                <a:cs typeface="Courier New" pitchFamily="49" charset="0"/>
              </a:rPr>
              <a:t>FontName</a:t>
            </a:r>
            <a:r>
              <a:rPr lang="en-US" altLang="ja-JP" sz="800" b="1" dirty="0" smtClean="0">
                <a:solidFill>
                  <a:schemeClr val="tx1"/>
                </a:solidFill>
                <a:latin typeface="Courier New" pitchFamily="49" charset="0"/>
                <a:cs typeface="Courier New" pitchFamily="49" charset="0"/>
              </a:rPr>
              <a:t> /</a:t>
            </a:r>
            <a:r>
              <a:rPr lang="en-US" altLang="ja-JP" sz="800" b="1" dirty="0" err="1" smtClean="0">
                <a:solidFill>
                  <a:schemeClr val="tx1"/>
                </a:solidFill>
                <a:latin typeface="Courier New" pitchFamily="49" charset="0"/>
                <a:cs typeface="Courier New" pitchFamily="49" charset="0"/>
              </a:rPr>
              <a:t>MSPGothic</a:t>
            </a:r>
            <a:endParaRPr lang="ja-JP" altLang="en-US" sz="800" b="1" dirty="0" smtClean="0">
              <a:solidFill>
                <a:schemeClr val="tx1"/>
              </a:solidFill>
              <a:latin typeface="Courier New" pitchFamily="49" charset="0"/>
              <a:cs typeface="Courier New" pitchFamily="49" charset="0"/>
            </a:endParaRPr>
          </a:p>
          <a:p>
            <a:r>
              <a:rPr lang="en-US" altLang="ja-JP" sz="800" b="1" dirty="0" smtClean="0">
                <a:solidFill>
                  <a:schemeClr val="tx1"/>
                </a:solidFill>
                <a:latin typeface="Courier New" pitchFamily="49" charset="0"/>
                <a:cs typeface="Courier New" pitchFamily="49" charset="0"/>
              </a:rPr>
              <a:t>/</a:t>
            </a:r>
            <a:r>
              <a:rPr lang="en-US" altLang="ja-JP" sz="800" b="1" dirty="0" err="1" smtClean="0">
                <a:solidFill>
                  <a:schemeClr val="tx1"/>
                </a:solidFill>
                <a:latin typeface="Courier New" pitchFamily="49" charset="0"/>
                <a:cs typeface="Courier New" pitchFamily="49" charset="0"/>
              </a:rPr>
              <a:t>ItalicAngle</a:t>
            </a:r>
            <a:r>
              <a:rPr lang="en-US" altLang="ja-JP" sz="800" b="1" dirty="0" smtClean="0">
                <a:solidFill>
                  <a:schemeClr val="tx1"/>
                </a:solidFill>
                <a:latin typeface="Courier New" pitchFamily="49" charset="0"/>
                <a:cs typeface="Courier New" pitchFamily="49" charset="0"/>
              </a:rPr>
              <a:t> 0</a:t>
            </a:r>
            <a:endParaRPr lang="ja-JP" altLang="en-US" sz="800" b="1" dirty="0" smtClean="0">
              <a:solidFill>
                <a:schemeClr val="tx1"/>
              </a:solidFill>
              <a:latin typeface="Courier New" pitchFamily="49" charset="0"/>
              <a:cs typeface="Courier New" pitchFamily="49" charset="0"/>
            </a:endParaRPr>
          </a:p>
          <a:p>
            <a:r>
              <a:rPr lang="en-US" altLang="ja-JP" sz="800" b="1" dirty="0" smtClean="0">
                <a:solidFill>
                  <a:schemeClr val="tx1"/>
                </a:solidFill>
                <a:latin typeface="Courier New" pitchFamily="49" charset="0"/>
                <a:cs typeface="Courier New" pitchFamily="49" charset="0"/>
              </a:rPr>
              <a:t>/</a:t>
            </a:r>
            <a:r>
              <a:rPr lang="en-US" altLang="ja-JP" sz="800" b="1" dirty="0" err="1" smtClean="0">
                <a:solidFill>
                  <a:schemeClr val="tx1"/>
                </a:solidFill>
                <a:latin typeface="Courier New" pitchFamily="49" charset="0"/>
                <a:cs typeface="Courier New" pitchFamily="49" charset="0"/>
              </a:rPr>
              <a:t>StemV</a:t>
            </a:r>
            <a:r>
              <a:rPr lang="en-US" altLang="ja-JP" sz="800" b="1" dirty="0" smtClean="0">
                <a:solidFill>
                  <a:schemeClr val="tx1"/>
                </a:solidFill>
                <a:latin typeface="Courier New" pitchFamily="49" charset="0"/>
                <a:cs typeface="Courier New" pitchFamily="49" charset="0"/>
              </a:rPr>
              <a:t> 76</a:t>
            </a:r>
            <a:endParaRPr lang="ja-JP" altLang="en-US" sz="800" b="1" dirty="0" smtClean="0">
              <a:solidFill>
                <a:schemeClr val="tx1"/>
              </a:solidFill>
              <a:latin typeface="Courier New" pitchFamily="49" charset="0"/>
              <a:cs typeface="Courier New" pitchFamily="49" charset="0"/>
            </a:endParaRPr>
          </a:p>
          <a:p>
            <a:r>
              <a:rPr lang="en-US" altLang="ja-JP" sz="800" b="1" dirty="0" smtClean="0">
                <a:solidFill>
                  <a:schemeClr val="tx1"/>
                </a:solidFill>
                <a:latin typeface="Courier New" pitchFamily="49" charset="0"/>
                <a:cs typeface="Courier New" pitchFamily="49" charset="0"/>
              </a:rPr>
              <a:t>/</a:t>
            </a:r>
            <a:r>
              <a:rPr lang="en-US" altLang="ja-JP" sz="800" b="1" dirty="0" err="1" smtClean="0">
                <a:solidFill>
                  <a:schemeClr val="tx1"/>
                </a:solidFill>
                <a:latin typeface="Courier New" pitchFamily="49" charset="0"/>
                <a:cs typeface="Courier New" pitchFamily="49" charset="0"/>
              </a:rPr>
              <a:t>XHeight</a:t>
            </a:r>
            <a:r>
              <a:rPr lang="en-US" altLang="ja-JP" sz="800" b="1" dirty="0" smtClean="0">
                <a:solidFill>
                  <a:schemeClr val="tx1"/>
                </a:solidFill>
                <a:latin typeface="Courier New" pitchFamily="49" charset="0"/>
                <a:cs typeface="Courier New" pitchFamily="49" charset="0"/>
              </a:rPr>
              <a:t> 430</a:t>
            </a:r>
            <a:endParaRPr lang="ja-JP" altLang="en-US" sz="800" b="1" dirty="0" smtClean="0">
              <a:solidFill>
                <a:schemeClr val="tx1"/>
              </a:solidFill>
              <a:latin typeface="Courier New" pitchFamily="49" charset="0"/>
              <a:cs typeface="Courier New" pitchFamily="49" charset="0"/>
            </a:endParaRPr>
          </a:p>
          <a:p>
            <a:r>
              <a:rPr lang="en-US" altLang="ja-JP" sz="800" b="1" dirty="0" smtClean="0">
                <a:solidFill>
                  <a:schemeClr val="tx1"/>
                </a:solidFill>
                <a:latin typeface="Courier New" pitchFamily="49" charset="0"/>
                <a:cs typeface="Courier New" pitchFamily="49" charset="0"/>
              </a:rPr>
              <a:t>/</a:t>
            </a:r>
            <a:r>
              <a:rPr lang="en-US" altLang="ja-JP" sz="800" b="1" dirty="0" err="1" smtClean="0">
                <a:solidFill>
                  <a:schemeClr val="tx1"/>
                </a:solidFill>
                <a:latin typeface="Courier New" pitchFamily="49" charset="0"/>
                <a:cs typeface="Courier New" pitchFamily="49" charset="0"/>
              </a:rPr>
              <a:t>StemH</a:t>
            </a:r>
            <a:r>
              <a:rPr lang="en-US" altLang="ja-JP" sz="800" b="1" dirty="0" smtClean="0">
                <a:solidFill>
                  <a:schemeClr val="tx1"/>
                </a:solidFill>
                <a:latin typeface="Courier New" pitchFamily="49" charset="0"/>
                <a:cs typeface="Courier New" pitchFamily="49" charset="0"/>
              </a:rPr>
              <a:t> 76</a:t>
            </a:r>
            <a:endParaRPr lang="ja-JP" altLang="en-US" sz="800" b="1" dirty="0" smtClean="0">
              <a:solidFill>
                <a:schemeClr val="tx1"/>
              </a:solidFill>
              <a:latin typeface="Courier New" pitchFamily="49" charset="0"/>
              <a:cs typeface="Courier New" pitchFamily="49" charset="0"/>
            </a:endParaRPr>
          </a:p>
          <a:p>
            <a:r>
              <a:rPr lang="en-US" altLang="ja-JP" sz="800" b="1" dirty="0" smtClean="0">
                <a:solidFill>
                  <a:schemeClr val="tx1"/>
                </a:solidFill>
                <a:latin typeface="Courier New" pitchFamily="49" charset="0"/>
                <a:cs typeface="Courier New" pitchFamily="49" charset="0"/>
              </a:rPr>
              <a:t>/</a:t>
            </a:r>
            <a:r>
              <a:rPr lang="en-US" altLang="ja-JP" sz="800" b="1" dirty="0" err="1" smtClean="0">
                <a:solidFill>
                  <a:schemeClr val="tx1"/>
                </a:solidFill>
                <a:latin typeface="Courier New" pitchFamily="49" charset="0"/>
                <a:cs typeface="Courier New" pitchFamily="49" charset="0"/>
              </a:rPr>
              <a:t>MissingWidth</a:t>
            </a:r>
            <a:r>
              <a:rPr lang="en-US" altLang="ja-JP" sz="800" b="1" dirty="0" smtClean="0">
                <a:solidFill>
                  <a:schemeClr val="tx1"/>
                </a:solidFill>
                <a:latin typeface="Courier New" pitchFamily="49" charset="0"/>
                <a:cs typeface="Courier New" pitchFamily="49" charset="0"/>
              </a:rPr>
              <a:t> 418</a:t>
            </a:r>
            <a:endParaRPr lang="ja-JP" altLang="en-US" sz="800" b="1" dirty="0" smtClean="0">
              <a:solidFill>
                <a:schemeClr val="tx1"/>
              </a:solidFill>
              <a:latin typeface="Courier New" pitchFamily="49" charset="0"/>
              <a:cs typeface="Courier New" pitchFamily="49" charset="0"/>
            </a:endParaRPr>
          </a:p>
          <a:p>
            <a:r>
              <a:rPr lang="en-US" altLang="ja-JP" sz="800" b="1" dirty="0" smtClean="0">
                <a:solidFill>
                  <a:schemeClr val="tx1"/>
                </a:solidFill>
                <a:latin typeface="Courier New" pitchFamily="49" charset="0"/>
                <a:cs typeface="Courier New" pitchFamily="49" charset="0"/>
              </a:rPr>
              <a:t>/</a:t>
            </a:r>
            <a:r>
              <a:rPr lang="en-US" altLang="ja-JP" sz="800" b="1" dirty="0" err="1" smtClean="0">
                <a:solidFill>
                  <a:schemeClr val="tx1"/>
                </a:solidFill>
                <a:latin typeface="Courier New" pitchFamily="49" charset="0"/>
                <a:cs typeface="Courier New" pitchFamily="49" charset="0"/>
              </a:rPr>
              <a:t>MaxWidth</a:t>
            </a:r>
            <a:r>
              <a:rPr lang="en-US" altLang="ja-JP" sz="800" b="1" dirty="0" smtClean="0">
                <a:solidFill>
                  <a:schemeClr val="tx1"/>
                </a:solidFill>
                <a:latin typeface="Courier New" pitchFamily="49" charset="0"/>
                <a:cs typeface="Courier New" pitchFamily="49" charset="0"/>
              </a:rPr>
              <a:t> 742</a:t>
            </a:r>
            <a:endParaRPr lang="ja-JP" altLang="en-US" sz="800" b="1" dirty="0" smtClean="0">
              <a:solidFill>
                <a:schemeClr val="tx1"/>
              </a:solidFill>
              <a:latin typeface="Courier New" pitchFamily="49" charset="0"/>
              <a:cs typeface="Courier New" pitchFamily="49" charset="0"/>
            </a:endParaRPr>
          </a:p>
          <a:p>
            <a:r>
              <a:rPr lang="en-US" altLang="ja-JP" sz="800" b="1" dirty="0" smtClean="0">
                <a:solidFill>
                  <a:schemeClr val="tx1"/>
                </a:solidFill>
                <a:latin typeface="Courier New" pitchFamily="49" charset="0"/>
                <a:cs typeface="Courier New" pitchFamily="49" charset="0"/>
              </a:rPr>
              <a:t>/</a:t>
            </a:r>
            <a:r>
              <a:rPr lang="en-US" altLang="ja-JP" sz="800" b="1" dirty="0" err="1" smtClean="0">
                <a:solidFill>
                  <a:schemeClr val="tx1"/>
                </a:solidFill>
                <a:latin typeface="Courier New" pitchFamily="49" charset="0"/>
                <a:cs typeface="Courier New" pitchFamily="49" charset="0"/>
              </a:rPr>
              <a:t>AvgWidth</a:t>
            </a:r>
            <a:r>
              <a:rPr lang="en-US" altLang="ja-JP" sz="800" b="1" dirty="0" smtClean="0">
                <a:solidFill>
                  <a:schemeClr val="tx1"/>
                </a:solidFill>
                <a:latin typeface="Courier New" pitchFamily="49" charset="0"/>
                <a:cs typeface="Courier New" pitchFamily="49" charset="0"/>
              </a:rPr>
              <a:t> 418</a:t>
            </a:r>
            <a:endParaRPr lang="ja-JP" altLang="en-US" sz="800" b="1" dirty="0" smtClean="0">
              <a:solidFill>
                <a:schemeClr val="tx1"/>
              </a:solidFill>
              <a:latin typeface="Courier New" pitchFamily="49" charset="0"/>
              <a:cs typeface="Courier New" pitchFamily="49" charset="0"/>
            </a:endParaRPr>
          </a:p>
          <a:p>
            <a:r>
              <a:rPr lang="en-US" altLang="ja-JP" sz="800" b="1" dirty="0" smtClean="0">
                <a:solidFill>
                  <a:schemeClr val="tx1"/>
                </a:solidFill>
                <a:latin typeface="Courier New" pitchFamily="49" charset="0"/>
                <a:cs typeface="Courier New" pitchFamily="49" charset="0"/>
              </a:rPr>
              <a:t>/Style &lt;&lt;/</a:t>
            </a:r>
            <a:r>
              <a:rPr lang="en-US" altLang="ja-JP" sz="800" b="1" dirty="0" err="1" smtClean="0">
                <a:solidFill>
                  <a:schemeClr val="tx1"/>
                </a:solidFill>
                <a:latin typeface="Courier New" pitchFamily="49" charset="0"/>
                <a:cs typeface="Courier New" pitchFamily="49" charset="0"/>
              </a:rPr>
              <a:t>Panose</a:t>
            </a:r>
            <a:r>
              <a:rPr lang="en-US" altLang="ja-JP" sz="800" b="1" dirty="0" smtClean="0">
                <a:solidFill>
                  <a:schemeClr val="tx1"/>
                </a:solidFill>
                <a:latin typeface="Courier New" pitchFamily="49" charset="0"/>
                <a:cs typeface="Courier New" pitchFamily="49" charset="0"/>
              </a:rPr>
              <a:t> &lt;000000000000000000000000&gt;&gt;&gt;</a:t>
            </a:r>
            <a:endParaRPr lang="ja-JP" altLang="en-US" sz="800" b="1" dirty="0" smtClean="0">
              <a:solidFill>
                <a:schemeClr val="tx1"/>
              </a:solidFill>
              <a:latin typeface="Courier New" pitchFamily="49" charset="0"/>
              <a:cs typeface="Courier New" pitchFamily="49" charset="0"/>
            </a:endParaRPr>
          </a:p>
          <a:p>
            <a:r>
              <a:rPr lang="en-US" altLang="ja-JP" sz="800" b="1" dirty="0" smtClean="0">
                <a:solidFill>
                  <a:schemeClr val="tx1"/>
                </a:solidFill>
                <a:latin typeface="Courier New" pitchFamily="49" charset="0"/>
                <a:cs typeface="Courier New" pitchFamily="49" charset="0"/>
              </a:rPr>
              <a:t>&gt;&gt;</a:t>
            </a:r>
            <a:endParaRPr lang="ja-JP" altLang="en-US" sz="800" b="1" dirty="0" smtClean="0">
              <a:solidFill>
                <a:schemeClr val="tx1"/>
              </a:solidFill>
              <a:latin typeface="Courier New" pitchFamily="49" charset="0"/>
              <a:cs typeface="Courier New" pitchFamily="49" charset="0"/>
            </a:endParaRPr>
          </a:p>
          <a:p>
            <a:pPr algn="ctr"/>
            <a:endParaRPr lang="ja-JP" altLang="en-US" sz="800" dirty="0" smtClean="0">
              <a:solidFill>
                <a:schemeClr val="tx1"/>
              </a:solidFill>
            </a:endParaRPr>
          </a:p>
          <a:p>
            <a:pPr algn="ctr"/>
            <a:endParaRPr kumimoji="1" lang="ja-JP" altLang="en-US" sz="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ＰＤＦとは何か</a:t>
            </a:r>
            <a:r>
              <a:rPr kumimoji="1" lang="en-US" altLang="ja-JP" dirty="0" smtClean="0"/>
              <a:t>&lt;</a:t>
            </a:r>
            <a:r>
              <a:rPr kumimoji="1" lang="ja-JP" altLang="en-US" dirty="0" smtClean="0"/>
              <a:t>そんなのみんな知ってる</a:t>
            </a:r>
            <a:r>
              <a:rPr lang="ja-JP" altLang="en-US" dirty="0" smtClean="0"/>
              <a:t>だろう</a:t>
            </a:r>
            <a:r>
              <a:rPr kumimoji="1" lang="ja-JP" altLang="en-US" dirty="0" smtClean="0"/>
              <a:t>けど</a:t>
            </a:r>
            <a:r>
              <a:rPr kumimoji="1" lang="en-US" altLang="ja-JP" dirty="0" smtClean="0"/>
              <a:t>…</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Adobe Systems</a:t>
            </a:r>
            <a:r>
              <a:rPr lang="ja-JP" altLang="en-US" dirty="0" smtClean="0"/>
              <a:t>社によって開発された、電子文書のためのフォーマット</a:t>
            </a:r>
            <a:r>
              <a:rPr lang="en-US" altLang="ja-JP" dirty="0" smtClean="0"/>
              <a:t/>
            </a:r>
            <a:br>
              <a:rPr lang="en-US" altLang="ja-JP" dirty="0" smtClean="0"/>
            </a:br>
            <a:r>
              <a:rPr lang="en-US" altLang="ja-JP" b="1" dirty="0" smtClean="0"/>
              <a:t>P</a:t>
            </a:r>
            <a:r>
              <a:rPr lang="en-US" altLang="ja-JP" dirty="0" smtClean="0"/>
              <a:t>ortable </a:t>
            </a:r>
            <a:r>
              <a:rPr lang="en-US" altLang="ja-JP" b="1" dirty="0" smtClean="0"/>
              <a:t>D</a:t>
            </a:r>
            <a:r>
              <a:rPr lang="en-US" altLang="ja-JP" dirty="0" smtClean="0"/>
              <a:t>ocument </a:t>
            </a:r>
            <a:r>
              <a:rPr lang="en-US" altLang="ja-JP" b="1" dirty="0" smtClean="0"/>
              <a:t>F</a:t>
            </a:r>
            <a:r>
              <a:rPr lang="en-US" altLang="ja-JP" dirty="0" smtClean="0"/>
              <a:t>ormat</a:t>
            </a:r>
          </a:p>
          <a:p>
            <a:pPr lvl="2"/>
            <a:r>
              <a:rPr lang="ja-JP" altLang="en-US" dirty="0" smtClean="0"/>
              <a:t>印刷ページ記述言語</a:t>
            </a:r>
            <a:r>
              <a:rPr lang="en-US" altLang="ja-JP" dirty="0" smtClean="0"/>
              <a:t>PostScript</a:t>
            </a:r>
            <a:r>
              <a:rPr lang="ja-JP" altLang="en-US" dirty="0" smtClean="0"/>
              <a:t>が原型になっている</a:t>
            </a:r>
            <a:endParaRPr lang="en-US" altLang="ja-JP" dirty="0" smtClean="0"/>
          </a:p>
          <a:p>
            <a:r>
              <a:rPr lang="en-US" altLang="ja-JP" dirty="0" smtClean="0"/>
              <a:t>Adobe Reader</a:t>
            </a:r>
            <a:r>
              <a:rPr lang="ja-JP" altLang="en-US" dirty="0" smtClean="0"/>
              <a:t>等で</a:t>
            </a:r>
            <a:r>
              <a:rPr kumimoji="1" lang="ja-JP" altLang="en-US" dirty="0" smtClean="0"/>
              <a:t>ＰＤＦ文書の閲覧できる</a:t>
            </a:r>
            <a:endParaRPr kumimoji="1" lang="en-US" altLang="ja-JP" dirty="0" smtClean="0"/>
          </a:p>
          <a:p>
            <a:r>
              <a:rPr kumimoji="1" lang="ja-JP" altLang="en-US" dirty="0" smtClean="0"/>
              <a:t>ファイルフォーマットの仕様は公開されている</a:t>
            </a:r>
            <a:endParaRPr kumimoji="1" lang="en-US" altLang="ja-JP" dirty="0" smtClean="0"/>
          </a:p>
          <a:p>
            <a:pPr lvl="2"/>
            <a:r>
              <a:rPr lang="en-US" altLang="ja-JP" sz="2000" dirty="0" smtClean="0">
                <a:hlinkClick r:id="rId3"/>
              </a:rPr>
              <a:t>http://www.adobe.com/devnet/pdf/pdf_reference.html</a:t>
            </a:r>
            <a:endParaRPr lang="en-US" altLang="ja-JP" sz="1400" dirty="0" smtClean="0"/>
          </a:p>
          <a:p>
            <a:pPr lvl="3"/>
            <a:r>
              <a:rPr lang="ja-JP" altLang="en-US" sz="1800" dirty="0" smtClean="0"/>
              <a:t>最新版の</a:t>
            </a:r>
            <a:r>
              <a:rPr lang="en-US" altLang="ja-JP" sz="1800" dirty="0" smtClean="0"/>
              <a:t>PDF</a:t>
            </a:r>
            <a:r>
              <a:rPr lang="ja-JP" altLang="en-US" sz="1800" dirty="0" smtClean="0"/>
              <a:t>リファレンス</a:t>
            </a:r>
            <a:r>
              <a:rPr lang="en-US" altLang="ja-JP" sz="1800" dirty="0" smtClean="0"/>
              <a:t>(PDF1.7, Acrobat 8,</a:t>
            </a:r>
            <a:r>
              <a:rPr lang="ja-JP" altLang="en-US" sz="1800" dirty="0" smtClean="0"/>
              <a:t>英語</a:t>
            </a:r>
            <a:r>
              <a:rPr lang="en-US" altLang="ja-JP" sz="1800" dirty="0" smtClean="0"/>
              <a:t>)</a:t>
            </a:r>
          </a:p>
          <a:p>
            <a:pPr lvl="4"/>
            <a:r>
              <a:rPr lang="en-US" altLang="ja-JP" sz="1400" dirty="0" smtClean="0">
                <a:hlinkClick r:id="rId4"/>
              </a:rPr>
              <a:t>http://www.adobe.com/devnet/acrobat/pdfs/pdf_reference_1-7.pdf</a:t>
            </a:r>
            <a:endParaRPr lang="en-US" altLang="ja-JP" sz="1400" dirty="0" smtClean="0"/>
          </a:p>
          <a:p>
            <a:pPr lvl="3"/>
            <a:r>
              <a:rPr lang="ja-JP" altLang="en-US" dirty="0" smtClean="0"/>
              <a:t>日本語版</a:t>
            </a:r>
            <a:r>
              <a:rPr lang="en-US" altLang="ja-JP" dirty="0" smtClean="0"/>
              <a:t>(</a:t>
            </a:r>
            <a:r>
              <a:rPr lang="en-US" sz="1200" b="1" dirty="0" smtClean="0">
                <a:latin typeface="+mj-ea"/>
                <a:ea typeface="+mj-ea"/>
              </a:rPr>
              <a:t>PDF</a:t>
            </a:r>
            <a:r>
              <a:rPr lang="ja-JP" altLang="en-US" sz="1200" b="1" dirty="0" smtClean="0">
                <a:latin typeface="+mj-ea"/>
                <a:ea typeface="+mj-ea"/>
              </a:rPr>
              <a:t>リファレンス第</a:t>
            </a:r>
            <a:r>
              <a:rPr lang="en-US" altLang="ja-JP" sz="1200" b="1" dirty="0" smtClean="0">
                <a:latin typeface="+mj-ea"/>
                <a:ea typeface="+mj-ea"/>
              </a:rPr>
              <a:t>2</a:t>
            </a:r>
            <a:r>
              <a:rPr lang="ja-JP" altLang="en-US" sz="1200" b="1" dirty="0" smtClean="0">
                <a:latin typeface="+mj-ea"/>
                <a:ea typeface="+mj-ea"/>
              </a:rPr>
              <a:t>版</a:t>
            </a:r>
            <a:r>
              <a:rPr lang="en-US" altLang="ja-JP" sz="1200" b="1" dirty="0" smtClean="0">
                <a:latin typeface="+mj-ea"/>
                <a:ea typeface="+mj-ea"/>
              </a:rPr>
              <a:t>―</a:t>
            </a:r>
            <a:r>
              <a:rPr lang="en-US" sz="1200" b="1" dirty="0" smtClean="0">
                <a:latin typeface="+mj-ea"/>
                <a:ea typeface="+mj-ea"/>
              </a:rPr>
              <a:t>Adobe Portable Document Format Version 1.3</a:t>
            </a:r>
            <a:r>
              <a:rPr lang="en-US" altLang="ja-JP" dirty="0" smtClean="0"/>
              <a:t>)</a:t>
            </a:r>
          </a:p>
          <a:p>
            <a:pPr lvl="4"/>
            <a:r>
              <a:rPr lang="en-US" altLang="ja-JP" dirty="0" smtClean="0">
                <a:hlinkClick r:id="rId5"/>
              </a:rPr>
              <a:t>http://www.amazon.co.jp/dp/4894713381</a:t>
            </a:r>
            <a:endParaRPr lang="en-US" altLang="ja-JP" dirty="0" smtClean="0"/>
          </a:p>
          <a:p>
            <a:pPr lvl="4"/>
            <a:endParaRPr kumimoji="1" lang="ja-JP"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まとめ・結論（？）</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PDF</a:t>
            </a:r>
            <a:r>
              <a:rPr lang="ja-JP" altLang="en-US" dirty="0" smtClean="0"/>
              <a:t>ファイルは主に辞書オブジェクトとストリームオブジェクトからなる。</a:t>
            </a:r>
            <a:endParaRPr lang="en-US" altLang="ja-JP" dirty="0" smtClean="0"/>
          </a:p>
          <a:p>
            <a:r>
              <a:rPr lang="ja-JP" altLang="en-US" dirty="0" smtClean="0"/>
              <a:t>目に見える部分はグラフィックスオペレータで描画されている。</a:t>
            </a:r>
            <a:endParaRPr lang="en-US" altLang="ja-JP" dirty="0" smtClean="0"/>
          </a:p>
          <a:p>
            <a:r>
              <a:rPr lang="ja-JP" altLang="en-US" dirty="0" smtClean="0"/>
              <a:t>ご紹介しきれなかったことも多数あります。</a:t>
            </a:r>
            <a:endParaRPr lang="en-US" altLang="ja-JP" dirty="0" smtClean="0"/>
          </a:p>
          <a:p>
            <a:pPr lvl="2"/>
            <a:r>
              <a:rPr lang="ja-JP" altLang="en-US" dirty="0" smtClean="0"/>
              <a:t>ごめんなさい、</a:t>
            </a:r>
            <a:r>
              <a:rPr lang="ja-JP" altLang="en-US" strike="dblStrike" dirty="0" smtClean="0"/>
              <a:t>無駄な努力</a:t>
            </a:r>
            <a:r>
              <a:rPr lang="ja-JP" altLang="en-US" dirty="0" smtClean="0"/>
              <a:t>茨の道かもしれません</a:t>
            </a:r>
            <a:r>
              <a:rPr lang="en-US" altLang="ja-JP" dirty="0" smtClean="0"/>
              <a:t>…</a:t>
            </a:r>
          </a:p>
          <a:p>
            <a:pPr lvl="2"/>
            <a:r>
              <a:rPr lang="ja-JP" altLang="en-US" dirty="0" smtClean="0"/>
              <a:t>本格的な画像挿入や日本語の表示をするとなると</a:t>
            </a:r>
            <a:r>
              <a:rPr lang="en-US" altLang="ja-JP" dirty="0" smtClean="0"/>
              <a:t>…</a:t>
            </a:r>
            <a:r>
              <a:rPr lang="ja-JP" altLang="en-US" dirty="0" smtClean="0"/>
              <a:t>かなり面倒です（笑）</a:t>
            </a:r>
            <a:endParaRPr lang="en-US" altLang="ja-JP" dirty="0" smtClean="0"/>
          </a:p>
          <a:p>
            <a:pPr lvl="1"/>
            <a:r>
              <a:rPr lang="ja-JP" altLang="en-US" dirty="0" smtClean="0"/>
              <a:t>というわけで、</a:t>
            </a:r>
            <a:r>
              <a:rPr kumimoji="1" lang="ja-JP" altLang="en-US" dirty="0" smtClean="0"/>
              <a:t>実用的には</a:t>
            </a:r>
            <a:r>
              <a:rPr kumimoji="1" lang="en-US" altLang="ja-JP" dirty="0" err="1" smtClean="0"/>
              <a:t>iText</a:t>
            </a:r>
            <a:r>
              <a:rPr kumimoji="1" lang="ja-JP" altLang="en-US" dirty="0" smtClean="0"/>
              <a:t>などのライブラリの使用を推奨します</a:t>
            </a:r>
            <a:r>
              <a:rPr kumimoji="1" lang="en-US" altLang="ja-JP" dirty="0" smtClean="0"/>
              <a:t>(</a:t>
            </a:r>
            <a:r>
              <a:rPr kumimoji="1" lang="ja-JP" altLang="en-US" dirty="0" smtClean="0"/>
              <a:t>笑</a:t>
            </a:r>
            <a:r>
              <a:rPr kumimoji="1" lang="en-US" altLang="ja-JP" dirty="0" smtClean="0"/>
              <a:t>)</a:t>
            </a:r>
            <a:endParaRPr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ＰＤＦの</a:t>
            </a:r>
            <a:r>
              <a:rPr lang="ja-JP" altLang="en-US" dirty="0" smtClean="0"/>
              <a:t>作成方法</a:t>
            </a:r>
            <a:r>
              <a:rPr lang="ja-JP" altLang="en-US" sz="1400" dirty="0" smtClean="0"/>
              <a:t>（ </a:t>
            </a:r>
            <a:r>
              <a:rPr lang="en-US" altLang="ja-JP" sz="1400" dirty="0" smtClean="0"/>
              <a:t>http://ja.wikipedia.org/wiki/PDF</a:t>
            </a:r>
            <a:r>
              <a:rPr lang="ja-JP" altLang="en-US" sz="1400" dirty="0" smtClean="0"/>
              <a:t>の方が詳しいｗ）</a:t>
            </a:r>
            <a:endParaRPr kumimoji="1" lang="ja-JP" altLang="en-US" sz="1400" dirty="0"/>
          </a:p>
        </p:txBody>
      </p:sp>
      <p:sp>
        <p:nvSpPr>
          <p:cNvPr id="3" name="テキスト プレースホルダ 2"/>
          <p:cNvSpPr>
            <a:spLocks noGrp="1"/>
          </p:cNvSpPr>
          <p:nvPr>
            <p:ph type="body" idx="1"/>
          </p:nvPr>
        </p:nvSpPr>
        <p:spPr/>
        <p:txBody>
          <a:bodyPr/>
          <a:lstStyle/>
          <a:p>
            <a:r>
              <a:rPr lang="en-US" altLang="ja-JP" dirty="0" smtClean="0">
                <a:latin typeface="+mn-ea"/>
              </a:rPr>
              <a:t>Acrobat</a:t>
            </a:r>
            <a:r>
              <a:rPr lang="ja-JP" altLang="en-US" dirty="0" smtClean="0">
                <a:latin typeface="+mn-ea"/>
              </a:rPr>
              <a:t>を使う→購入する必要がある</a:t>
            </a:r>
            <a:r>
              <a:rPr lang="en-US" altLang="ja-JP" dirty="0" smtClean="0">
                <a:latin typeface="+mn-ea"/>
              </a:rPr>
              <a:t>!</a:t>
            </a:r>
          </a:p>
          <a:p>
            <a:r>
              <a:rPr lang="en-US" b="1" dirty="0" smtClean="0">
                <a:latin typeface="+mn-ea"/>
              </a:rPr>
              <a:t>2007 Microsoft Office </a:t>
            </a:r>
            <a:r>
              <a:rPr lang="ja-JP" altLang="en-US" sz="2400" b="1" dirty="0" smtClean="0">
                <a:latin typeface="+mn-ea"/>
              </a:rPr>
              <a:t>プログラム用 </a:t>
            </a:r>
            <a:r>
              <a:rPr lang="en-US" sz="2400" b="1" dirty="0" smtClean="0">
                <a:latin typeface="+mn-ea"/>
              </a:rPr>
              <a:t>Microsoft PDF/XPS </a:t>
            </a:r>
            <a:r>
              <a:rPr lang="ja-JP" altLang="en-US" sz="2400" b="1" dirty="0" smtClean="0">
                <a:latin typeface="+mn-ea"/>
              </a:rPr>
              <a:t>保存アドイン →</a:t>
            </a:r>
            <a:r>
              <a:rPr lang="en-US" altLang="ja-JP" sz="2400" b="1" dirty="0" smtClean="0">
                <a:latin typeface="+mn-ea"/>
              </a:rPr>
              <a:t>2007 Office</a:t>
            </a:r>
            <a:r>
              <a:rPr lang="ja-JP" altLang="en-US" sz="2400" b="1" dirty="0" smtClean="0">
                <a:latin typeface="+mn-ea"/>
              </a:rPr>
              <a:t>が必要</a:t>
            </a:r>
            <a:endParaRPr lang="en-US" altLang="ja-JP" sz="2400" dirty="0" smtClean="0">
              <a:latin typeface="+mn-ea"/>
            </a:endParaRPr>
          </a:p>
          <a:p>
            <a:pPr lvl="1"/>
            <a:r>
              <a:rPr lang="en-US" altLang="ja-JP" sz="1400" dirty="0" smtClean="0">
                <a:latin typeface="+mn-ea"/>
                <a:hlinkClick r:id="rId3"/>
              </a:rPr>
              <a:t>http://www.microsoft.com/downloads/details.aspx?FamilyID=4d951911-3e7e-4ae6-b059-a2e79ed87041&amp;displaylang=ja</a:t>
            </a:r>
            <a:endParaRPr lang="en-US" altLang="ja-JP" sz="1400" dirty="0" smtClean="0">
              <a:latin typeface="+mn-ea"/>
            </a:endParaRPr>
          </a:p>
          <a:p>
            <a:pPr marL="342900" lvl="1" indent="-342900">
              <a:buFontTx/>
              <a:buChar char="•"/>
            </a:pPr>
            <a:r>
              <a:rPr lang="ja-JP" altLang="en-US" dirty="0" smtClean="0">
                <a:latin typeface="+mn-ea"/>
              </a:rPr>
              <a:t>その他</a:t>
            </a:r>
            <a:r>
              <a:rPr lang="en-US" altLang="ja-JP" dirty="0" smtClean="0">
                <a:latin typeface="+mn-ea"/>
              </a:rPr>
              <a:t/>
            </a:r>
            <a:br>
              <a:rPr lang="en-US" altLang="ja-JP" dirty="0" smtClean="0">
                <a:latin typeface="+mn-ea"/>
              </a:rPr>
            </a:br>
            <a:r>
              <a:rPr lang="en-US" altLang="ja-JP" sz="1200" dirty="0" smtClean="0">
                <a:latin typeface="+mn-ea"/>
                <a:hlinkClick r:id="rId4"/>
              </a:rPr>
              <a:t>http://ja.wikipedia.org/wiki/PDF%E3%82%BD%E3%83%95%E3%83%88%E3%82%A6%E3%82%A7%E3%82%A2%E3%81%AE%E4%B8%80%E8%A6%A7</a:t>
            </a:r>
            <a:endParaRPr lang="en-US" altLang="ja-JP" dirty="0" smtClean="0">
              <a:latin typeface="+mn-ea"/>
            </a:endParaRPr>
          </a:p>
          <a:p>
            <a:pPr lvl="1"/>
            <a:r>
              <a:rPr lang="ja-JP" altLang="en-US" dirty="0" smtClean="0">
                <a:latin typeface="+mn-ea"/>
              </a:rPr>
              <a:t>商用ソフトウェア、オープンソースソフトウェア</a:t>
            </a:r>
            <a:r>
              <a:rPr lang="en-US" altLang="ja-JP" dirty="0" smtClean="0">
                <a:latin typeface="+mn-ea"/>
              </a:rPr>
              <a:t>(OpenOffice.org, </a:t>
            </a:r>
            <a:r>
              <a:rPr lang="en-US" altLang="ja-JP" dirty="0" err="1" smtClean="0">
                <a:latin typeface="+mn-ea"/>
              </a:rPr>
              <a:t>GhostScript</a:t>
            </a:r>
            <a:r>
              <a:rPr lang="en-US" altLang="ja-JP" dirty="0" smtClean="0">
                <a:latin typeface="+mn-ea"/>
              </a:rPr>
              <a:t>,…</a:t>
            </a:r>
            <a:r>
              <a:rPr lang="ja-JP" altLang="en-US" dirty="0" smtClean="0">
                <a:latin typeface="+mn-ea"/>
              </a:rPr>
              <a:t>等など</a:t>
            </a:r>
            <a:r>
              <a:rPr lang="en-US" altLang="ja-JP" dirty="0" smtClean="0">
                <a:latin typeface="+mn-ea"/>
              </a:rPr>
              <a:t>)</a:t>
            </a:r>
            <a:r>
              <a:rPr lang="ja-JP" altLang="en-US" dirty="0" err="1" smtClean="0">
                <a:latin typeface="+mn-ea"/>
              </a:rPr>
              <a:t>、</a:t>
            </a:r>
            <a:r>
              <a:rPr lang="ja-JP" altLang="en-US" dirty="0" smtClean="0">
                <a:latin typeface="+mn-ea"/>
              </a:rPr>
              <a:t>フリーウェア</a:t>
            </a:r>
            <a:r>
              <a:rPr lang="en-US" altLang="ja-JP" dirty="0" smtClean="0">
                <a:latin typeface="+mn-ea"/>
              </a:rPr>
              <a:t>(</a:t>
            </a:r>
            <a:r>
              <a:rPr lang="ja-JP" altLang="en-US" dirty="0" smtClean="0">
                <a:latin typeface="+mn-ea"/>
              </a:rPr>
              <a:t>クセロ</a:t>
            </a:r>
            <a:r>
              <a:rPr lang="en-US" altLang="ja-JP" dirty="0" smtClean="0">
                <a:latin typeface="+mn-ea"/>
              </a:rPr>
              <a:t>PDF, </a:t>
            </a:r>
            <a:r>
              <a:rPr lang="en-US" altLang="ja-JP" dirty="0" err="1" smtClean="0">
                <a:latin typeface="+mn-ea"/>
              </a:rPr>
              <a:t>PrimoPDF</a:t>
            </a:r>
            <a:r>
              <a:rPr lang="ja-JP" altLang="en-US" dirty="0" smtClean="0">
                <a:latin typeface="+mn-ea"/>
              </a:rPr>
              <a:t>等</a:t>
            </a:r>
            <a:r>
              <a:rPr lang="en-US" altLang="ja-JP" dirty="0" smtClean="0">
                <a:latin typeface="+mn-ea"/>
              </a:rPr>
              <a:t>)</a:t>
            </a:r>
          </a:p>
          <a:p>
            <a:pPr lvl="1"/>
            <a:r>
              <a:rPr lang="ja-JP" altLang="en-US" dirty="0" smtClean="0">
                <a:latin typeface="+mn-ea"/>
              </a:rPr>
              <a:t>ライブラリ</a:t>
            </a:r>
            <a:r>
              <a:rPr lang="en-US" altLang="ja-JP" dirty="0" smtClean="0">
                <a:latin typeface="+mn-ea"/>
              </a:rPr>
              <a:t>(</a:t>
            </a:r>
            <a:r>
              <a:rPr lang="en-US" altLang="ja-JP" dirty="0" err="1" smtClean="0">
                <a:latin typeface="+mn-ea"/>
              </a:rPr>
              <a:t>iText</a:t>
            </a:r>
            <a:r>
              <a:rPr lang="en-US" altLang="ja-JP" dirty="0" smtClean="0">
                <a:latin typeface="+mn-ea"/>
              </a:rPr>
              <a:t>, </a:t>
            </a:r>
            <a:r>
              <a:rPr lang="en-US" altLang="ja-JP" dirty="0" err="1" smtClean="0">
                <a:latin typeface="+mn-ea"/>
              </a:rPr>
              <a:t>PDFLib</a:t>
            </a:r>
            <a:r>
              <a:rPr lang="en-US" altLang="ja-JP" dirty="0" smtClean="0">
                <a:latin typeface="+mn-ea"/>
              </a:rPr>
              <a:t>…)</a:t>
            </a:r>
          </a:p>
          <a:p>
            <a:endParaRPr lang="en-US" altLang="ja-JP" sz="1400" dirty="0" smtClean="0">
              <a:latin typeface="+mn-ea"/>
            </a:endParaRPr>
          </a:p>
          <a:p>
            <a:pPr>
              <a:buNone/>
            </a:pPr>
            <a:endParaRPr kumimoji="1" lang="en-US" altLang="ja-JP" sz="1600" dirty="0" smtClean="0">
              <a:latin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の仕様は公開されているので</a:t>
            </a:r>
            <a:r>
              <a:rPr lang="en-US" altLang="ja-JP" dirty="0" smtClean="0"/>
              <a:t>…</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PDF</a:t>
            </a:r>
            <a:r>
              <a:rPr lang="ja-JP" altLang="en-US" dirty="0" smtClean="0"/>
              <a:t>リファレンス</a:t>
            </a:r>
            <a:r>
              <a:rPr lang="en-US" altLang="ja-JP" sz="1800" dirty="0" smtClean="0"/>
              <a:t>(PDF Reference, version 1.7)</a:t>
            </a:r>
            <a:br>
              <a:rPr lang="en-US" altLang="ja-JP" sz="1800" dirty="0" smtClean="0"/>
            </a:br>
            <a:r>
              <a:rPr lang="en-US" altLang="ja-JP" sz="1600" dirty="0" smtClean="0">
                <a:hlinkClick r:id="rId3"/>
              </a:rPr>
              <a:t>http://www.adobe.com/devnet/acrobat/pdfs/pdf_reference_1-7.pdf</a:t>
            </a:r>
            <a:r>
              <a:rPr lang="en-US" altLang="ja-JP" dirty="0" smtClean="0"/>
              <a:t/>
            </a:r>
            <a:br>
              <a:rPr lang="en-US" altLang="ja-JP" dirty="0" smtClean="0"/>
            </a:br>
            <a:r>
              <a:rPr lang="ja-JP" altLang="en-US" dirty="0" smtClean="0"/>
              <a:t>があれば誰でも作成できるはず！</a:t>
            </a:r>
            <a:endParaRPr lang="en-US" altLang="ja-JP" dirty="0" smtClean="0"/>
          </a:p>
          <a:p>
            <a:r>
              <a:rPr lang="ja-JP" altLang="en-US" dirty="0" smtClean="0"/>
              <a:t>実は基本はテキストベースです。</a:t>
            </a:r>
            <a:endParaRPr lang="en-US" altLang="ja-JP" dirty="0" smtClean="0"/>
          </a:p>
          <a:p>
            <a:r>
              <a:rPr kumimoji="1" lang="ja-JP" altLang="en-US" dirty="0" smtClean="0"/>
              <a:t>　</a:t>
            </a:r>
            <a:r>
              <a:rPr kumimoji="1" lang="ja-JP" altLang="en-US" strike="dblStrike" dirty="0" smtClean="0"/>
              <a:t>暇人</a:t>
            </a:r>
            <a:r>
              <a:rPr kumimoji="1" lang="ja-JP" altLang="en-US" dirty="0" smtClean="0"/>
              <a:t>プログラマなら一度は</a:t>
            </a:r>
            <a:r>
              <a:rPr kumimoji="1" lang="en-US" altLang="ja-JP" dirty="0" smtClean="0"/>
              <a:t>PDF</a:t>
            </a:r>
            <a:r>
              <a:rPr kumimoji="1" lang="ja-JP" altLang="en-US" dirty="0" smtClean="0"/>
              <a:t>の内部を解析してみたいと思いませんか！</a:t>
            </a:r>
            <a:endParaRPr kumimoji="1" lang="en-US" altLang="ja-JP" dirty="0" smtClean="0"/>
          </a:p>
          <a:p>
            <a:r>
              <a:rPr kumimoji="1" lang="ja-JP" altLang="en-US" dirty="0" smtClean="0"/>
              <a:t>自分で作成してみ</a:t>
            </a:r>
            <a:r>
              <a:rPr lang="ja-JP" altLang="en-US" dirty="0" smtClean="0"/>
              <a:t>ましょう</a:t>
            </a:r>
            <a:r>
              <a:rPr kumimoji="1" lang="ja-JP" altLang="en-US" dirty="0" smtClean="0"/>
              <a:t>！</a:t>
            </a:r>
            <a:endParaRPr kumimoji="1" lang="en-US" altLang="ja-JP" dirty="0" smtClean="0"/>
          </a:p>
          <a:p>
            <a:pPr lvl="2"/>
            <a:r>
              <a:rPr lang="ja-JP" altLang="en-US" dirty="0" smtClean="0"/>
              <a:t>以下に最小のサンプルがありますが</a:t>
            </a:r>
            <a:r>
              <a:rPr lang="en-US" altLang="ja-JP" dirty="0" smtClean="0"/>
              <a:t>…</a:t>
            </a:r>
            <a:endParaRPr kumimoji="1" lang="en-US" altLang="ja-JP" dirty="0" smtClean="0"/>
          </a:p>
          <a:p>
            <a:pPr lvl="3"/>
            <a:r>
              <a:rPr lang="en-US" altLang="ja-JP" dirty="0" smtClean="0"/>
              <a:t>PDF Reference, version 1.7(p.1057)</a:t>
            </a:r>
          </a:p>
          <a:p>
            <a:pPr lvl="4"/>
            <a:r>
              <a:rPr lang="en-US" altLang="ja-JP" sz="1800" dirty="0" smtClean="0"/>
              <a:t>APPENDIX G - </a:t>
            </a:r>
            <a:r>
              <a:rPr lang="en-US" altLang="ja-JP" sz="1800" dirty="0" err="1" smtClean="0"/>
              <a:t>GExample</a:t>
            </a:r>
            <a:r>
              <a:rPr lang="en-US" altLang="ja-JP" sz="1800" dirty="0" smtClean="0"/>
              <a:t> PDF Files-G.1Minimal PDF File</a:t>
            </a:r>
            <a:endParaRPr kumimoji="1" lang="ja-JP" alt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PDF</a:t>
            </a:r>
            <a:r>
              <a:rPr kumimoji="1" lang="ja-JP" altLang="en-US" dirty="0" smtClean="0"/>
              <a:t>のファイル構造</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ヘッダ</a:t>
            </a:r>
            <a:endParaRPr lang="en-US" altLang="ja-JP" dirty="0" smtClean="0"/>
          </a:p>
          <a:p>
            <a:pPr lvl="1"/>
            <a:r>
              <a:rPr lang="en-US" altLang="ja-JP" dirty="0" smtClean="0"/>
              <a:t>%PDF-1.4</a:t>
            </a:r>
          </a:p>
          <a:p>
            <a:pPr lvl="2"/>
            <a:r>
              <a:rPr lang="ja-JP" altLang="en-US" sz="1800" dirty="0" smtClean="0"/>
              <a:t>バイナリを含む場合この後に</a:t>
            </a:r>
            <a:r>
              <a:rPr lang="en-US" altLang="ja-JP" sz="1800" dirty="0" smtClean="0"/>
              <a:t>4bytes</a:t>
            </a:r>
            <a:r>
              <a:rPr lang="ja-JP" altLang="en-US" sz="1800" dirty="0" smtClean="0"/>
              <a:t>以上のバイナリ文字推奨</a:t>
            </a:r>
            <a:endParaRPr lang="en-US" altLang="ja-JP" sz="1800" dirty="0" smtClean="0"/>
          </a:p>
          <a:p>
            <a:pPr lvl="3">
              <a:buNone/>
            </a:pPr>
            <a:r>
              <a:rPr lang="ja-JP" altLang="en-US" sz="1400" dirty="0" smtClean="0"/>
              <a:t>ファイル転送ソフトにバイナリファイルとして認識させるため。</a:t>
            </a:r>
            <a:endParaRPr lang="en-US" altLang="ja-JP" sz="1400" dirty="0" smtClean="0"/>
          </a:p>
          <a:p>
            <a:r>
              <a:rPr lang="ja-JP" altLang="en-US" dirty="0" smtClean="0"/>
              <a:t>ボディ</a:t>
            </a:r>
            <a:endParaRPr lang="en-US" altLang="ja-JP" dirty="0" smtClean="0"/>
          </a:p>
          <a:p>
            <a:pPr lvl="1"/>
            <a:r>
              <a:rPr lang="ja-JP" altLang="en-US" dirty="0" smtClean="0"/>
              <a:t>間接オブジェクト</a:t>
            </a:r>
            <a:r>
              <a:rPr lang="en-US" altLang="ja-JP" dirty="0" smtClean="0"/>
              <a:t>(</a:t>
            </a:r>
            <a:r>
              <a:rPr lang="ja-JP" altLang="en-US" dirty="0" smtClean="0"/>
              <a:t>詳細後述</a:t>
            </a:r>
            <a:r>
              <a:rPr lang="en-US" altLang="ja-JP" dirty="0" smtClean="0"/>
              <a:t>)</a:t>
            </a:r>
            <a:r>
              <a:rPr lang="ja-JP" altLang="en-US" dirty="0" smtClean="0"/>
              <a:t>の並び</a:t>
            </a:r>
            <a:endParaRPr lang="en-US" altLang="ja-JP" dirty="0" smtClean="0"/>
          </a:p>
          <a:p>
            <a:pPr lvl="2"/>
            <a:r>
              <a:rPr lang="en-US" altLang="ja-JP" dirty="0" smtClean="0"/>
              <a:t>(</a:t>
            </a:r>
            <a:r>
              <a:rPr lang="ja-JP" altLang="en-US" dirty="0" smtClean="0"/>
              <a:t>オブジェクト参照番号</a:t>
            </a:r>
            <a:r>
              <a:rPr lang="en-US" altLang="ja-JP" dirty="0" smtClean="0"/>
              <a:t>)</a:t>
            </a:r>
            <a:r>
              <a:rPr lang="ja-JP" altLang="en-US" dirty="0" smtClean="0"/>
              <a:t> </a:t>
            </a:r>
            <a:r>
              <a:rPr lang="en-US" altLang="ja-JP" dirty="0" smtClean="0"/>
              <a:t>(</a:t>
            </a:r>
            <a:r>
              <a:rPr lang="ja-JP" altLang="en-US" dirty="0" smtClean="0"/>
              <a:t>生成番号</a:t>
            </a:r>
            <a:r>
              <a:rPr lang="en-US" altLang="ja-JP" dirty="0" smtClean="0"/>
              <a:t>)</a:t>
            </a:r>
            <a:r>
              <a:rPr lang="ja-JP" altLang="en-US" dirty="0" smtClean="0"/>
              <a:t> </a:t>
            </a:r>
            <a:r>
              <a:rPr lang="en-US" altLang="ja-JP" dirty="0" err="1" smtClean="0"/>
              <a:t>obj</a:t>
            </a:r>
            <a:r>
              <a:rPr lang="en-US" altLang="ja-JP" dirty="0" smtClean="0"/>
              <a:t> </a:t>
            </a:r>
            <a:r>
              <a:rPr lang="ja-JP" altLang="en-US" dirty="0" smtClean="0"/>
              <a:t>～ </a:t>
            </a:r>
            <a:r>
              <a:rPr lang="en-US" altLang="ja-JP" dirty="0" err="1" smtClean="0"/>
              <a:t>endobj</a:t>
            </a:r>
            <a:r>
              <a:rPr lang="ja-JP" altLang="en-US" dirty="0" smtClean="0"/>
              <a:t> </a:t>
            </a:r>
            <a:r>
              <a:rPr lang="en-US" altLang="ja-JP" dirty="0" smtClean="0"/>
              <a:t/>
            </a:r>
            <a:br>
              <a:rPr lang="en-US" altLang="ja-JP" dirty="0" smtClean="0"/>
            </a:br>
            <a:r>
              <a:rPr lang="en-US" altLang="ja-JP" dirty="0" smtClean="0"/>
              <a:t>1 0 </a:t>
            </a:r>
            <a:r>
              <a:rPr lang="en-US" altLang="ja-JP" dirty="0" err="1" smtClean="0"/>
              <a:t>obj</a:t>
            </a:r>
            <a:r>
              <a:rPr lang="en-US" altLang="ja-JP" dirty="0" smtClean="0"/>
              <a:t/>
            </a:r>
            <a:br>
              <a:rPr lang="en-US" altLang="ja-JP" dirty="0" smtClean="0"/>
            </a:br>
            <a:r>
              <a:rPr lang="ja-JP" altLang="en-US" dirty="0" smtClean="0"/>
              <a:t>（ここに内容</a:t>
            </a:r>
            <a:r>
              <a:rPr lang="en-US" altLang="ja-JP" dirty="0" smtClean="0"/>
              <a:t> </a:t>
            </a:r>
            <a:r>
              <a:rPr lang="ja-JP" altLang="en-US" dirty="0" smtClean="0"/>
              <a:t>詳しくは後述）</a:t>
            </a:r>
            <a:r>
              <a:rPr lang="en-US" altLang="ja-JP" dirty="0" smtClean="0"/>
              <a:t/>
            </a:r>
            <a:br>
              <a:rPr lang="en-US" altLang="ja-JP" dirty="0" smtClean="0"/>
            </a:br>
            <a:r>
              <a:rPr lang="en-US" altLang="ja-JP" dirty="0" err="1" smtClean="0"/>
              <a:t>endobj</a:t>
            </a:r>
            <a:endParaRPr lang="en-US" altLang="ja-JP"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PDF</a:t>
            </a:r>
            <a:r>
              <a:rPr lang="ja-JP" altLang="en-US" dirty="0" smtClean="0"/>
              <a:t>のファイル構造</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相互参照表</a:t>
            </a:r>
            <a:endParaRPr lang="en-US" altLang="ja-JP" dirty="0" smtClean="0"/>
          </a:p>
          <a:p>
            <a:pPr lvl="1"/>
            <a:r>
              <a:rPr lang="ja-JP" altLang="en-US" dirty="0" smtClean="0"/>
              <a:t>各間接オブジェクトのオフセットの表</a:t>
            </a:r>
            <a:endParaRPr lang="en-US" altLang="ja-JP" dirty="0" smtClean="0"/>
          </a:p>
          <a:p>
            <a:pPr lvl="2"/>
            <a:r>
              <a:rPr lang="en-US" altLang="ja-JP" dirty="0" err="1" smtClean="0"/>
              <a:t>xref</a:t>
            </a:r>
            <a:r>
              <a:rPr lang="en-US" altLang="ja-JP" dirty="0" smtClean="0"/>
              <a:t> (</a:t>
            </a:r>
            <a:r>
              <a:rPr lang="ja-JP" altLang="en-US" dirty="0" smtClean="0"/>
              <a:t>サブセクション</a:t>
            </a:r>
            <a:r>
              <a:rPr lang="en-US" altLang="ja-JP" dirty="0" smtClean="0"/>
              <a:t>1) (</a:t>
            </a:r>
            <a:r>
              <a:rPr lang="ja-JP" altLang="en-US" dirty="0" smtClean="0"/>
              <a:t>サブセクション</a:t>
            </a:r>
            <a:r>
              <a:rPr lang="en-US" altLang="ja-JP" dirty="0" smtClean="0"/>
              <a:t>2) …</a:t>
            </a:r>
          </a:p>
          <a:p>
            <a:pPr lvl="2"/>
            <a:r>
              <a:rPr lang="ja-JP" altLang="en-US" dirty="0" smtClean="0"/>
              <a:t>サブセクション（通常</a:t>
            </a:r>
            <a:r>
              <a:rPr lang="en-US" altLang="ja-JP" dirty="0" smtClean="0"/>
              <a:t>1</a:t>
            </a:r>
            <a:r>
              <a:rPr lang="ja-JP" altLang="en-US" dirty="0" smtClean="0"/>
              <a:t>つでよい）</a:t>
            </a:r>
            <a:endParaRPr lang="en-US" altLang="ja-JP" dirty="0" smtClean="0"/>
          </a:p>
          <a:p>
            <a:pPr lvl="3"/>
            <a:r>
              <a:rPr lang="en-US" altLang="ja-JP" dirty="0" smtClean="0"/>
              <a:t>(</a:t>
            </a:r>
            <a:r>
              <a:rPr lang="ja-JP" altLang="en-US" dirty="0" smtClean="0"/>
              <a:t>先頭オブジェクト番号</a:t>
            </a:r>
            <a:r>
              <a:rPr lang="en-US" altLang="ja-JP" dirty="0" smtClean="0"/>
              <a:t>) (</a:t>
            </a:r>
            <a:r>
              <a:rPr lang="ja-JP" altLang="en-US" dirty="0" smtClean="0"/>
              <a:t>エントリ数</a:t>
            </a:r>
            <a:r>
              <a:rPr lang="en-US" altLang="ja-JP" dirty="0" smtClean="0"/>
              <a:t>)</a:t>
            </a:r>
          </a:p>
          <a:p>
            <a:pPr lvl="3"/>
            <a:r>
              <a:rPr lang="ja-JP" altLang="en-US" dirty="0" smtClean="0"/>
              <a:t>エントリ</a:t>
            </a:r>
            <a:r>
              <a:rPr lang="en-US" altLang="ja-JP" dirty="0" err="1" smtClean="0"/>
              <a:t>nnnnnnnnnn</a:t>
            </a:r>
            <a:r>
              <a:rPr lang="en-US" altLang="ja-JP" dirty="0" smtClean="0"/>
              <a:t> </a:t>
            </a:r>
            <a:r>
              <a:rPr lang="en-US" altLang="ja-JP" dirty="0" err="1" smtClean="0"/>
              <a:t>ggggg</a:t>
            </a:r>
            <a:r>
              <a:rPr lang="en-US" altLang="ja-JP" dirty="0" smtClean="0"/>
              <a:t> (n</a:t>
            </a:r>
            <a:r>
              <a:rPr lang="ja-JP" altLang="en-US" dirty="0" smtClean="0"/>
              <a:t>か</a:t>
            </a:r>
            <a:r>
              <a:rPr lang="en-US" altLang="ja-JP" dirty="0" smtClean="0"/>
              <a:t>f) (</a:t>
            </a:r>
            <a:r>
              <a:rPr lang="en-US" altLang="ja-JP" dirty="0" err="1" smtClean="0"/>
              <a:t>eol</a:t>
            </a:r>
            <a:r>
              <a:rPr lang="en-US" altLang="ja-JP" dirty="0" smtClean="0"/>
              <a:t>) </a:t>
            </a:r>
            <a:r>
              <a:rPr lang="ja-JP" altLang="en-US" dirty="0" smtClean="0"/>
              <a:t>計</a:t>
            </a:r>
            <a:r>
              <a:rPr lang="en-US" altLang="ja-JP" dirty="0" smtClean="0"/>
              <a:t>20 bytes</a:t>
            </a:r>
            <a:br>
              <a:rPr lang="en-US" altLang="ja-JP" dirty="0" smtClean="0"/>
            </a:br>
            <a:r>
              <a:rPr lang="ja-JP" altLang="en-US" dirty="0" smtClean="0"/>
              <a:t>例：</a:t>
            </a:r>
            <a:r>
              <a:rPr lang="en-US" altLang="ja-JP" dirty="0" smtClean="0"/>
              <a:t>0000000010 00000 n</a:t>
            </a:r>
          </a:p>
          <a:p>
            <a:r>
              <a:rPr lang="ja-JP" altLang="en-US" dirty="0" smtClean="0"/>
              <a:t>トレーラ</a:t>
            </a:r>
            <a:endParaRPr lang="en-US" altLang="ja-JP" dirty="0" smtClean="0"/>
          </a:p>
          <a:p>
            <a:pPr lvl="2"/>
            <a:r>
              <a:rPr lang="en-US" altLang="ja-JP" dirty="0" smtClean="0"/>
              <a:t>trailer (</a:t>
            </a:r>
            <a:r>
              <a:rPr lang="ja-JP" altLang="en-US" dirty="0" smtClean="0"/>
              <a:t>トレーラ辞書</a:t>
            </a:r>
            <a:r>
              <a:rPr lang="en-US" altLang="ja-JP" dirty="0" smtClean="0"/>
              <a:t>Root</a:t>
            </a:r>
            <a:r>
              <a:rPr lang="ja-JP" altLang="en-US" dirty="0" smtClean="0"/>
              <a:t>のオフセットなど詳細後述</a:t>
            </a:r>
            <a:r>
              <a:rPr lang="en-US" altLang="ja-JP" dirty="0" smtClean="0"/>
              <a:t>) </a:t>
            </a:r>
          </a:p>
          <a:p>
            <a:pPr lvl="2"/>
            <a:r>
              <a:rPr lang="en-US" altLang="ja-JP" dirty="0" err="1" smtClean="0"/>
              <a:t>startxref</a:t>
            </a:r>
            <a:r>
              <a:rPr lang="en-US" altLang="ja-JP" dirty="0" smtClean="0"/>
              <a:t> (</a:t>
            </a:r>
            <a:r>
              <a:rPr lang="en-US" altLang="ja-JP" dirty="0" err="1" smtClean="0"/>
              <a:t>xref</a:t>
            </a:r>
            <a:r>
              <a:rPr lang="ja-JP" altLang="en-US" dirty="0" smtClean="0"/>
              <a:t>のオフセット、</a:t>
            </a:r>
            <a:r>
              <a:rPr lang="en-US" altLang="ja-JP" dirty="0" smtClean="0"/>
              <a:t>Reader</a:t>
            </a:r>
            <a:r>
              <a:rPr lang="ja-JP" altLang="en-US" dirty="0" smtClean="0"/>
              <a:t>はここから読む</a:t>
            </a:r>
            <a:r>
              <a:rPr lang="en-US" altLang="ja-JP" dirty="0" smtClean="0"/>
              <a:t>) </a:t>
            </a:r>
          </a:p>
          <a:p>
            <a:pPr lvl="2"/>
            <a:r>
              <a:rPr lang="en-US" altLang="ja-JP" dirty="0" smtClean="0"/>
              <a:t>%%EOF</a:t>
            </a:r>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lang="ja-JP" altLang="en-US" dirty="0" smtClean="0"/>
              <a:t>最小限の</a:t>
            </a:r>
            <a:r>
              <a:rPr lang="en-US" altLang="ja-JP" dirty="0" smtClean="0"/>
              <a:t>PDF</a:t>
            </a:r>
            <a:r>
              <a:rPr lang="ja-JP" altLang="en-US" dirty="0" smtClean="0"/>
              <a:t>ファイルのサンプル</a:t>
            </a:r>
            <a:endParaRPr kumimoji="1" lang="ja-JP" altLang="en-US" dirty="0"/>
          </a:p>
        </p:txBody>
      </p:sp>
      <p:graphicFrame>
        <p:nvGraphicFramePr>
          <p:cNvPr id="13" name="コンテンツ プレースホルダ 12"/>
          <p:cNvGraphicFramePr>
            <a:graphicFrameLocks noGrp="1"/>
          </p:cNvGraphicFramePr>
          <p:nvPr>
            <p:ph sz="half" idx="1"/>
          </p:nvPr>
        </p:nvGraphicFramePr>
        <p:xfrm>
          <a:off x="457200" y="1052513"/>
          <a:ext cx="4038600" cy="4846320"/>
        </p:xfrm>
        <a:graphic>
          <a:graphicData uri="http://schemas.openxmlformats.org/drawingml/2006/table">
            <a:tbl>
              <a:tblPr firstRow="1" bandRow="1">
                <a:tableStyleId>{5C22544A-7EE6-4342-B048-85BDC9FD1C3A}</a:tableStyleId>
              </a:tblPr>
              <a:tblGrid>
                <a:gridCol w="4038600"/>
              </a:tblGrid>
              <a:tr h="370840">
                <a:tc>
                  <a:txBody>
                    <a:bodyPr/>
                    <a:lstStyle/>
                    <a:p>
                      <a:r>
                        <a:rPr kumimoji="1" lang="en-US" sz="1200" b="1" i="0" u="none" strike="noStrike" kern="1200" dirty="0" smtClean="0">
                          <a:solidFill>
                            <a:schemeClr val="tx1"/>
                          </a:solidFill>
                          <a:latin typeface="Courier New" pitchFamily="49" charset="0"/>
                          <a:ea typeface="+mn-ea"/>
                          <a:cs typeface="Courier New" pitchFamily="49" charset="0"/>
                        </a:rPr>
                        <a:t>%PDF-1.4</a:t>
                      </a:r>
                    </a:p>
                    <a:p>
                      <a:r>
                        <a:rPr kumimoji="1" lang="en-US" sz="1200" b="1" i="0" u="none" strike="noStrike" kern="1200" dirty="0" smtClean="0">
                          <a:solidFill>
                            <a:schemeClr val="tx1"/>
                          </a:solidFill>
                          <a:latin typeface="Courier New" pitchFamily="49" charset="0"/>
                          <a:ea typeface="+mn-ea"/>
                          <a:cs typeface="Courier New" pitchFamily="49" charset="0"/>
                        </a:rPr>
                        <a:t>1 0 </a:t>
                      </a:r>
                      <a:r>
                        <a:rPr kumimoji="1" lang="en-US" sz="1200" b="1" i="0" u="none" strike="noStrike" kern="1200" dirty="0" err="1" smtClean="0">
                          <a:solidFill>
                            <a:schemeClr val="tx1"/>
                          </a:solidFill>
                          <a:latin typeface="Courier New" pitchFamily="49" charset="0"/>
                          <a:ea typeface="+mn-ea"/>
                          <a:cs typeface="Courier New" pitchFamily="49" charset="0"/>
                        </a:rPr>
                        <a:t>obj</a:t>
                      </a:r>
                      <a:endParaRPr kumimoji="1" lang="en-US" sz="1200" b="1" i="0" u="none" strike="noStrike" kern="1200" dirty="0" smtClean="0">
                        <a:solidFill>
                          <a:schemeClr val="tx1"/>
                        </a:solidFill>
                        <a:latin typeface="Courier New" pitchFamily="49" charset="0"/>
                        <a:ea typeface="+mn-ea"/>
                        <a:cs typeface="Courier New" pitchFamily="49" charset="0"/>
                      </a:endParaRPr>
                    </a:p>
                    <a:p>
                      <a:r>
                        <a:rPr kumimoji="1" lang="en-US" sz="1200" b="1" i="0" u="none" strike="noStrike" kern="1200" dirty="0" smtClean="0">
                          <a:solidFill>
                            <a:schemeClr val="tx1"/>
                          </a:solidFill>
                          <a:latin typeface="Courier New" pitchFamily="49" charset="0"/>
                          <a:ea typeface="+mn-ea"/>
                          <a:cs typeface="Courier New" pitchFamily="49" charset="0"/>
                        </a:rPr>
                        <a:t>&lt;&lt;/Type /Catalog</a:t>
                      </a:r>
                    </a:p>
                    <a:p>
                      <a:r>
                        <a:rPr kumimoji="1" lang="en-US" sz="1200" b="1" i="0" u="none" strike="noStrike" kern="1200" dirty="0" smtClean="0">
                          <a:solidFill>
                            <a:schemeClr val="tx1"/>
                          </a:solidFill>
                          <a:latin typeface="Courier New" pitchFamily="49" charset="0"/>
                          <a:ea typeface="+mn-ea"/>
                          <a:cs typeface="Courier New" pitchFamily="49" charset="0"/>
                        </a:rPr>
                        <a:t>/Pages 2 0 R</a:t>
                      </a:r>
                    </a:p>
                    <a:p>
                      <a:r>
                        <a:rPr kumimoji="1" lang="en-US" sz="1200" b="1" i="0" u="none" strike="noStrike" kern="1200" dirty="0" smtClean="0">
                          <a:solidFill>
                            <a:schemeClr val="tx1"/>
                          </a:solidFill>
                          <a:latin typeface="Courier New" pitchFamily="49" charset="0"/>
                          <a:ea typeface="+mn-ea"/>
                          <a:cs typeface="Courier New" pitchFamily="49" charset="0"/>
                        </a:rPr>
                        <a:t>&gt;&gt;</a:t>
                      </a:r>
                    </a:p>
                    <a:p>
                      <a:r>
                        <a:rPr kumimoji="1" lang="en-US" sz="1200" b="1" i="0" u="none" strike="noStrike" kern="1200" dirty="0" err="1" smtClean="0">
                          <a:solidFill>
                            <a:schemeClr val="tx1"/>
                          </a:solidFill>
                          <a:latin typeface="Courier New" pitchFamily="49" charset="0"/>
                          <a:ea typeface="+mn-ea"/>
                          <a:cs typeface="Courier New" pitchFamily="49" charset="0"/>
                        </a:rPr>
                        <a:t>endobj</a:t>
                      </a:r>
                      <a:endParaRPr kumimoji="1" lang="en-US" sz="1200" b="1" i="0" u="none" strike="noStrike" kern="1200" dirty="0" smtClean="0">
                        <a:solidFill>
                          <a:schemeClr val="tx1"/>
                        </a:solidFill>
                        <a:latin typeface="Courier New" pitchFamily="49" charset="0"/>
                        <a:ea typeface="+mn-ea"/>
                        <a:cs typeface="Courier New" pitchFamily="49" charset="0"/>
                      </a:endParaRPr>
                    </a:p>
                    <a:p>
                      <a:r>
                        <a:rPr kumimoji="1" lang="en-US" sz="1200" b="1" i="0" u="none" strike="noStrike" kern="1200" dirty="0" smtClean="0">
                          <a:solidFill>
                            <a:schemeClr val="tx1"/>
                          </a:solidFill>
                          <a:latin typeface="Courier New" pitchFamily="49" charset="0"/>
                          <a:ea typeface="+mn-ea"/>
                          <a:cs typeface="Courier New" pitchFamily="49" charset="0"/>
                        </a:rPr>
                        <a:t>2 0 </a:t>
                      </a:r>
                      <a:r>
                        <a:rPr kumimoji="1" lang="en-US" sz="1200" b="1" i="0" u="none" strike="noStrike" kern="1200" dirty="0" err="1" smtClean="0">
                          <a:solidFill>
                            <a:schemeClr val="tx1"/>
                          </a:solidFill>
                          <a:latin typeface="Courier New" pitchFamily="49" charset="0"/>
                          <a:ea typeface="+mn-ea"/>
                          <a:cs typeface="Courier New" pitchFamily="49" charset="0"/>
                        </a:rPr>
                        <a:t>obj</a:t>
                      </a:r>
                      <a:endParaRPr kumimoji="1" lang="en-US" sz="1200" b="1" i="0" u="none" strike="noStrike" kern="1200" dirty="0" smtClean="0">
                        <a:solidFill>
                          <a:schemeClr val="tx1"/>
                        </a:solidFill>
                        <a:latin typeface="Courier New" pitchFamily="49" charset="0"/>
                        <a:ea typeface="+mn-ea"/>
                        <a:cs typeface="Courier New" pitchFamily="49" charset="0"/>
                      </a:endParaRPr>
                    </a:p>
                    <a:p>
                      <a:r>
                        <a:rPr kumimoji="1" lang="en-US" sz="1200" b="1" i="0" u="none" strike="noStrike" kern="1200" dirty="0" smtClean="0">
                          <a:solidFill>
                            <a:schemeClr val="tx1"/>
                          </a:solidFill>
                          <a:latin typeface="Courier New" pitchFamily="49" charset="0"/>
                          <a:ea typeface="+mn-ea"/>
                          <a:cs typeface="Courier New" pitchFamily="49" charset="0"/>
                        </a:rPr>
                        <a:t>&lt;&lt;/Type /Pages</a:t>
                      </a:r>
                    </a:p>
                    <a:p>
                      <a:r>
                        <a:rPr kumimoji="1" lang="en-US" sz="1200" b="1" i="0" u="none" strike="noStrike" kern="1200" dirty="0" smtClean="0">
                          <a:solidFill>
                            <a:schemeClr val="tx1"/>
                          </a:solidFill>
                          <a:latin typeface="Courier New" pitchFamily="49" charset="0"/>
                          <a:ea typeface="+mn-ea"/>
                          <a:cs typeface="Courier New" pitchFamily="49" charset="0"/>
                        </a:rPr>
                        <a:t>/Kids [3 0 R]</a:t>
                      </a:r>
                    </a:p>
                    <a:p>
                      <a:r>
                        <a:rPr kumimoji="1" lang="en-US" sz="1200" b="1" i="0" u="none" strike="noStrike" kern="1200" dirty="0" smtClean="0">
                          <a:solidFill>
                            <a:schemeClr val="tx1"/>
                          </a:solidFill>
                          <a:latin typeface="Courier New" pitchFamily="49" charset="0"/>
                          <a:ea typeface="+mn-ea"/>
                          <a:cs typeface="Courier New" pitchFamily="49" charset="0"/>
                        </a:rPr>
                        <a:t>/Count 1</a:t>
                      </a:r>
                    </a:p>
                    <a:p>
                      <a:r>
                        <a:rPr kumimoji="1" lang="en-US" sz="1200" b="1" i="0" u="none" strike="noStrike" kern="1200" dirty="0" smtClean="0">
                          <a:solidFill>
                            <a:schemeClr val="tx1"/>
                          </a:solidFill>
                          <a:latin typeface="Courier New" pitchFamily="49" charset="0"/>
                          <a:ea typeface="+mn-ea"/>
                          <a:cs typeface="Courier New" pitchFamily="49" charset="0"/>
                        </a:rPr>
                        <a:t>&gt;&gt;</a:t>
                      </a:r>
                    </a:p>
                    <a:p>
                      <a:r>
                        <a:rPr kumimoji="1" lang="en-US" sz="1200" b="1" i="0" u="none" strike="noStrike" kern="1200" dirty="0" err="1" smtClean="0">
                          <a:solidFill>
                            <a:schemeClr val="tx1"/>
                          </a:solidFill>
                          <a:latin typeface="Courier New" pitchFamily="49" charset="0"/>
                          <a:ea typeface="+mn-ea"/>
                          <a:cs typeface="Courier New" pitchFamily="49" charset="0"/>
                        </a:rPr>
                        <a:t>endobj</a:t>
                      </a:r>
                      <a:endParaRPr kumimoji="1" lang="en-US" sz="1200" b="1" i="0" u="none" strike="noStrike" kern="1200" dirty="0" smtClean="0">
                        <a:solidFill>
                          <a:schemeClr val="tx1"/>
                        </a:solidFill>
                        <a:latin typeface="Courier New" pitchFamily="49" charset="0"/>
                        <a:ea typeface="+mn-ea"/>
                        <a:cs typeface="Courier New" pitchFamily="49" charset="0"/>
                      </a:endParaRPr>
                    </a:p>
                    <a:p>
                      <a:r>
                        <a:rPr kumimoji="1" lang="en-US" sz="1200" b="1" i="0" u="none" strike="noStrike" kern="1200" dirty="0" smtClean="0">
                          <a:solidFill>
                            <a:schemeClr val="tx1"/>
                          </a:solidFill>
                          <a:latin typeface="Courier New" pitchFamily="49" charset="0"/>
                          <a:ea typeface="+mn-ea"/>
                          <a:cs typeface="Courier New" pitchFamily="49" charset="0"/>
                        </a:rPr>
                        <a:t>3 0 </a:t>
                      </a:r>
                      <a:r>
                        <a:rPr kumimoji="1" lang="en-US" sz="1200" b="1" i="0" u="none" strike="noStrike" kern="1200" dirty="0" err="1" smtClean="0">
                          <a:solidFill>
                            <a:schemeClr val="tx1"/>
                          </a:solidFill>
                          <a:latin typeface="Courier New" pitchFamily="49" charset="0"/>
                          <a:ea typeface="+mn-ea"/>
                          <a:cs typeface="Courier New" pitchFamily="49" charset="0"/>
                        </a:rPr>
                        <a:t>obj</a:t>
                      </a:r>
                      <a:endParaRPr kumimoji="1" lang="en-US" sz="1200" b="1" i="0" u="none" strike="noStrike" kern="1200" dirty="0" smtClean="0">
                        <a:solidFill>
                          <a:schemeClr val="tx1"/>
                        </a:solidFill>
                        <a:latin typeface="Courier New" pitchFamily="49" charset="0"/>
                        <a:ea typeface="+mn-ea"/>
                        <a:cs typeface="Courier New" pitchFamily="49" charset="0"/>
                      </a:endParaRPr>
                    </a:p>
                    <a:p>
                      <a:r>
                        <a:rPr kumimoji="1" lang="en-US" sz="1200" b="1" i="0" u="none" strike="noStrike" kern="1200" dirty="0" smtClean="0">
                          <a:solidFill>
                            <a:schemeClr val="tx1"/>
                          </a:solidFill>
                          <a:latin typeface="Courier New" pitchFamily="49" charset="0"/>
                          <a:ea typeface="+mn-ea"/>
                          <a:cs typeface="Courier New" pitchFamily="49" charset="0"/>
                        </a:rPr>
                        <a:t>&lt;&lt;/Type /Page</a:t>
                      </a:r>
                    </a:p>
                    <a:p>
                      <a:r>
                        <a:rPr kumimoji="1" lang="en-US" sz="1200" b="1" i="0" u="none" strike="noStrike" kern="1200" dirty="0" smtClean="0">
                          <a:solidFill>
                            <a:schemeClr val="tx1"/>
                          </a:solidFill>
                          <a:latin typeface="Courier New" pitchFamily="49" charset="0"/>
                          <a:ea typeface="+mn-ea"/>
                          <a:cs typeface="Courier New" pitchFamily="49" charset="0"/>
                        </a:rPr>
                        <a:t>/Parent 2 0 R</a:t>
                      </a:r>
                    </a:p>
                    <a:p>
                      <a:r>
                        <a:rPr kumimoji="1" lang="en-US" sz="1200" b="1" i="0" u="none" strike="noStrike" kern="1200" dirty="0" smtClean="0">
                          <a:solidFill>
                            <a:schemeClr val="tx1"/>
                          </a:solidFill>
                          <a:latin typeface="Courier New" pitchFamily="49" charset="0"/>
                          <a:ea typeface="+mn-ea"/>
                          <a:cs typeface="Courier New" pitchFamily="49" charset="0"/>
                        </a:rPr>
                        <a:t>/</a:t>
                      </a:r>
                      <a:r>
                        <a:rPr kumimoji="1" lang="en-US" sz="1200" b="1" i="0" u="none" strike="noStrike" kern="1200" dirty="0" err="1" smtClean="0">
                          <a:solidFill>
                            <a:schemeClr val="tx1"/>
                          </a:solidFill>
                          <a:latin typeface="Courier New" pitchFamily="49" charset="0"/>
                          <a:ea typeface="+mn-ea"/>
                          <a:cs typeface="Courier New" pitchFamily="49" charset="0"/>
                        </a:rPr>
                        <a:t>MediaBox</a:t>
                      </a:r>
                      <a:r>
                        <a:rPr kumimoji="1" lang="en-US" sz="1200" b="1" i="0" u="none" strike="noStrike" kern="1200" dirty="0" smtClean="0">
                          <a:solidFill>
                            <a:schemeClr val="tx1"/>
                          </a:solidFill>
                          <a:latin typeface="Courier New" pitchFamily="49" charset="0"/>
                          <a:ea typeface="+mn-ea"/>
                          <a:cs typeface="Courier New" pitchFamily="49" charset="0"/>
                        </a:rPr>
                        <a:t> [0 0 612 792 ]</a:t>
                      </a:r>
                    </a:p>
                    <a:p>
                      <a:r>
                        <a:rPr kumimoji="1" lang="en-US" sz="1200" b="1" i="0" u="none" strike="noStrike" kern="1200" dirty="0" smtClean="0">
                          <a:solidFill>
                            <a:schemeClr val="tx1"/>
                          </a:solidFill>
                          <a:latin typeface="Courier New" pitchFamily="49" charset="0"/>
                          <a:ea typeface="+mn-ea"/>
                          <a:cs typeface="Courier New" pitchFamily="49" charset="0"/>
                        </a:rPr>
                        <a:t>/Contents 4 0 R</a:t>
                      </a:r>
                    </a:p>
                    <a:p>
                      <a:r>
                        <a:rPr kumimoji="1" lang="en-US" sz="1200" b="1" i="0" u="none" strike="noStrike" kern="1200" dirty="0" smtClean="0">
                          <a:solidFill>
                            <a:schemeClr val="tx1"/>
                          </a:solidFill>
                          <a:latin typeface="Courier New" pitchFamily="49" charset="0"/>
                          <a:ea typeface="+mn-ea"/>
                          <a:cs typeface="Courier New" pitchFamily="49" charset="0"/>
                        </a:rPr>
                        <a:t>/Resources &lt;&lt;/</a:t>
                      </a:r>
                      <a:r>
                        <a:rPr kumimoji="1" lang="en-US" sz="1200" b="1" i="0" u="none" strike="noStrike" kern="1200" dirty="0" err="1" smtClean="0">
                          <a:solidFill>
                            <a:schemeClr val="tx1"/>
                          </a:solidFill>
                          <a:latin typeface="Courier New" pitchFamily="49" charset="0"/>
                          <a:ea typeface="+mn-ea"/>
                          <a:cs typeface="Courier New" pitchFamily="49" charset="0"/>
                        </a:rPr>
                        <a:t>ProcSet</a:t>
                      </a:r>
                      <a:r>
                        <a:rPr kumimoji="1" lang="en-US" sz="1200" b="1" i="0" u="none" strike="noStrike" kern="1200" dirty="0" smtClean="0">
                          <a:solidFill>
                            <a:schemeClr val="tx1"/>
                          </a:solidFill>
                          <a:latin typeface="Courier New" pitchFamily="49" charset="0"/>
                          <a:ea typeface="+mn-ea"/>
                          <a:cs typeface="Courier New" pitchFamily="49" charset="0"/>
                        </a:rPr>
                        <a:t> 5 0 R &gt;&gt;</a:t>
                      </a:r>
                    </a:p>
                    <a:p>
                      <a:r>
                        <a:rPr kumimoji="1" lang="en-US" sz="1200" b="1" i="0" u="none" strike="noStrike" kern="1200" dirty="0" smtClean="0">
                          <a:solidFill>
                            <a:schemeClr val="tx1"/>
                          </a:solidFill>
                          <a:latin typeface="Courier New" pitchFamily="49" charset="0"/>
                          <a:ea typeface="+mn-ea"/>
                          <a:cs typeface="Courier New" pitchFamily="49" charset="0"/>
                        </a:rPr>
                        <a:t>&gt;&gt;</a:t>
                      </a:r>
                    </a:p>
                    <a:p>
                      <a:r>
                        <a:rPr kumimoji="1" lang="en-US" sz="1200" b="1" i="0" u="none" strike="noStrike" kern="1200" dirty="0" err="1" smtClean="0">
                          <a:solidFill>
                            <a:schemeClr val="tx1"/>
                          </a:solidFill>
                          <a:latin typeface="Courier New" pitchFamily="49" charset="0"/>
                          <a:ea typeface="+mn-ea"/>
                          <a:cs typeface="Courier New" pitchFamily="49" charset="0"/>
                        </a:rPr>
                        <a:t>endobj</a:t>
                      </a:r>
                      <a:endParaRPr kumimoji="1" lang="en-US" sz="1200" b="1" i="0" u="none" strike="noStrike" kern="1200" dirty="0" smtClean="0">
                        <a:solidFill>
                          <a:schemeClr val="tx1"/>
                        </a:solidFill>
                        <a:latin typeface="Courier New" pitchFamily="49" charset="0"/>
                        <a:ea typeface="+mn-ea"/>
                        <a:cs typeface="Courier New" pitchFamily="49" charset="0"/>
                      </a:endParaRPr>
                    </a:p>
                    <a:p>
                      <a:r>
                        <a:rPr kumimoji="1" lang="en-US" sz="1200" b="1" i="0" u="none" strike="noStrike" kern="1200" dirty="0" smtClean="0">
                          <a:solidFill>
                            <a:schemeClr val="tx1"/>
                          </a:solidFill>
                          <a:latin typeface="Courier New" pitchFamily="49" charset="0"/>
                          <a:ea typeface="+mn-ea"/>
                          <a:cs typeface="Courier New" pitchFamily="49" charset="0"/>
                        </a:rPr>
                        <a:t>4 0 </a:t>
                      </a:r>
                      <a:r>
                        <a:rPr kumimoji="1" lang="en-US" sz="1200" b="1" i="0" u="none" strike="noStrike" kern="1200" dirty="0" err="1" smtClean="0">
                          <a:solidFill>
                            <a:schemeClr val="tx1"/>
                          </a:solidFill>
                          <a:latin typeface="Courier New" pitchFamily="49" charset="0"/>
                          <a:ea typeface="+mn-ea"/>
                          <a:cs typeface="Courier New" pitchFamily="49" charset="0"/>
                        </a:rPr>
                        <a:t>obj</a:t>
                      </a:r>
                      <a:endParaRPr kumimoji="1" lang="en-US" sz="1200" b="1" i="0" u="none" strike="noStrike" kern="1200" dirty="0" smtClean="0">
                        <a:solidFill>
                          <a:schemeClr val="tx1"/>
                        </a:solidFill>
                        <a:latin typeface="Courier New" pitchFamily="49" charset="0"/>
                        <a:ea typeface="+mn-ea"/>
                        <a:cs typeface="Courier New" pitchFamily="49" charset="0"/>
                      </a:endParaRPr>
                    </a:p>
                    <a:p>
                      <a:r>
                        <a:rPr kumimoji="1" lang="en-US" sz="1200" b="1" i="0" u="none" strike="noStrike" kern="1200" dirty="0" smtClean="0">
                          <a:solidFill>
                            <a:schemeClr val="tx1"/>
                          </a:solidFill>
                          <a:latin typeface="Courier New" pitchFamily="49" charset="0"/>
                          <a:ea typeface="+mn-ea"/>
                          <a:cs typeface="Courier New" pitchFamily="49" charset="0"/>
                        </a:rPr>
                        <a:t>&lt;&lt;/Length 0 &gt;&gt;</a:t>
                      </a:r>
                    </a:p>
                    <a:p>
                      <a:r>
                        <a:rPr kumimoji="1" lang="en-US" sz="1200" b="1" i="0" u="none" strike="noStrike" kern="1200" dirty="0" smtClean="0">
                          <a:solidFill>
                            <a:schemeClr val="tx1"/>
                          </a:solidFill>
                          <a:latin typeface="Courier New" pitchFamily="49" charset="0"/>
                          <a:ea typeface="+mn-ea"/>
                          <a:cs typeface="Courier New" pitchFamily="49" charset="0"/>
                        </a:rPr>
                        <a:t>stream</a:t>
                      </a:r>
                    </a:p>
                    <a:p>
                      <a:endParaRPr kumimoji="1" lang="en-US" sz="1200" b="1" i="0" u="none" strike="noStrike" kern="1200" dirty="0" smtClean="0">
                        <a:solidFill>
                          <a:schemeClr val="tx1"/>
                        </a:solidFill>
                        <a:latin typeface="Courier New" pitchFamily="49" charset="0"/>
                        <a:ea typeface="+mn-ea"/>
                        <a:cs typeface="Courier New" pitchFamily="49" charset="0"/>
                      </a:endParaRPr>
                    </a:p>
                    <a:p>
                      <a:r>
                        <a:rPr kumimoji="1" lang="en-US" sz="1200" b="1" i="0" u="none" strike="noStrike" kern="1200" dirty="0" err="1" smtClean="0">
                          <a:solidFill>
                            <a:schemeClr val="tx1"/>
                          </a:solidFill>
                          <a:latin typeface="Courier New" pitchFamily="49" charset="0"/>
                          <a:ea typeface="+mn-ea"/>
                          <a:cs typeface="Courier New" pitchFamily="49" charset="0"/>
                        </a:rPr>
                        <a:t>endstream</a:t>
                      </a:r>
                      <a:endParaRPr kumimoji="1" lang="en-US" sz="1200" b="1" i="0" u="none" strike="noStrike" kern="1200" dirty="0" smtClean="0">
                        <a:solidFill>
                          <a:schemeClr val="tx1"/>
                        </a:solidFill>
                        <a:latin typeface="Courier New" pitchFamily="49" charset="0"/>
                        <a:ea typeface="+mn-ea"/>
                        <a:cs typeface="Courier New" pitchFamily="49" charset="0"/>
                      </a:endParaRPr>
                    </a:p>
                    <a:p>
                      <a:r>
                        <a:rPr kumimoji="1" lang="en-US" sz="1200" b="1" i="0" u="none" strike="noStrike" kern="1200" dirty="0" err="1" smtClean="0">
                          <a:solidFill>
                            <a:schemeClr val="tx1"/>
                          </a:solidFill>
                          <a:latin typeface="Courier New" pitchFamily="49" charset="0"/>
                          <a:ea typeface="+mn-ea"/>
                          <a:cs typeface="Courier New" pitchFamily="49" charset="0"/>
                        </a:rPr>
                        <a:t>endobj</a:t>
                      </a:r>
                      <a:endParaRPr kumimoji="1" lang="en-US" sz="1200" b="1" i="0" u="none" strike="noStrike" kern="1200" dirty="0" smtClean="0">
                        <a:solidFill>
                          <a:schemeClr val="tx1"/>
                        </a:solidFill>
                        <a:latin typeface="Courier New" pitchFamily="49" charset="0"/>
                        <a:ea typeface="+mn-ea"/>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4" name="コンテンツ プレースホルダ 13"/>
          <p:cNvGraphicFramePr>
            <a:graphicFrameLocks noGrp="1"/>
          </p:cNvGraphicFramePr>
          <p:nvPr>
            <p:ph sz="half" idx="2"/>
          </p:nvPr>
        </p:nvGraphicFramePr>
        <p:xfrm>
          <a:off x="4648200" y="1052513"/>
          <a:ext cx="4038600" cy="3749040"/>
        </p:xfrm>
        <a:graphic>
          <a:graphicData uri="http://schemas.openxmlformats.org/drawingml/2006/table">
            <a:tbl>
              <a:tblPr firstRow="1" bandRow="1">
                <a:tableStyleId>{5C22544A-7EE6-4342-B048-85BDC9FD1C3A}</a:tableStyleId>
              </a:tblPr>
              <a:tblGrid>
                <a:gridCol w="4038600"/>
              </a:tblGrid>
              <a:tr h="370840">
                <a:tc>
                  <a:txBody>
                    <a:bodyPr/>
                    <a:lstStyle/>
                    <a:p>
                      <a:r>
                        <a:rPr lang="en-US" sz="1200" kern="1200" dirty="0" smtClean="0">
                          <a:solidFill>
                            <a:schemeClr val="tx1"/>
                          </a:solidFill>
                          <a:latin typeface="Courier New" pitchFamily="49" charset="0"/>
                          <a:cs typeface="Courier New" pitchFamily="49" charset="0"/>
                        </a:rPr>
                        <a:t>5 0 </a:t>
                      </a:r>
                      <a:r>
                        <a:rPr lang="en-US" sz="1200" kern="1200" dirty="0" err="1" smtClean="0">
                          <a:solidFill>
                            <a:schemeClr val="tx1"/>
                          </a:solidFill>
                          <a:latin typeface="Courier New" pitchFamily="49" charset="0"/>
                          <a:cs typeface="Courier New" pitchFamily="49" charset="0"/>
                        </a:rPr>
                        <a:t>obj</a:t>
                      </a:r>
                      <a:endParaRPr lang="en-US" sz="1200" kern="1200" dirty="0" smtClean="0">
                        <a:solidFill>
                          <a:schemeClr val="tx1"/>
                        </a:solidFill>
                        <a:latin typeface="Courier New" pitchFamily="49" charset="0"/>
                        <a:cs typeface="Courier New" pitchFamily="49" charset="0"/>
                      </a:endParaRPr>
                    </a:p>
                    <a:p>
                      <a:r>
                        <a:rPr lang="en-US" sz="1200" kern="1200" dirty="0" smtClean="0">
                          <a:solidFill>
                            <a:schemeClr val="tx1"/>
                          </a:solidFill>
                          <a:latin typeface="Courier New" pitchFamily="49" charset="0"/>
                          <a:cs typeface="Courier New" pitchFamily="49" charset="0"/>
                        </a:rPr>
                        <a:t>[/PDF ]</a:t>
                      </a:r>
                    </a:p>
                    <a:p>
                      <a:r>
                        <a:rPr lang="en-US" sz="1200" kern="1200" dirty="0" err="1" smtClean="0">
                          <a:solidFill>
                            <a:schemeClr val="tx1"/>
                          </a:solidFill>
                          <a:latin typeface="Courier New" pitchFamily="49" charset="0"/>
                          <a:cs typeface="Courier New" pitchFamily="49" charset="0"/>
                        </a:rPr>
                        <a:t>endobj</a:t>
                      </a:r>
                      <a:endParaRPr lang="en-US" sz="1200" kern="1200" dirty="0" smtClean="0">
                        <a:solidFill>
                          <a:schemeClr val="tx1"/>
                        </a:solidFill>
                        <a:latin typeface="Courier New" pitchFamily="49" charset="0"/>
                        <a:cs typeface="Courier New" pitchFamily="49" charset="0"/>
                      </a:endParaRPr>
                    </a:p>
                    <a:p>
                      <a:r>
                        <a:rPr lang="en-US" sz="1200" kern="1200" dirty="0" err="1" smtClean="0">
                          <a:solidFill>
                            <a:schemeClr val="tx1"/>
                          </a:solidFill>
                          <a:latin typeface="Courier New" pitchFamily="49" charset="0"/>
                          <a:cs typeface="Courier New" pitchFamily="49" charset="0"/>
                        </a:rPr>
                        <a:t>xref</a:t>
                      </a:r>
                      <a:endParaRPr lang="en-US" sz="1200" kern="1200" dirty="0" smtClean="0">
                        <a:solidFill>
                          <a:schemeClr val="tx1"/>
                        </a:solidFill>
                        <a:latin typeface="Courier New" pitchFamily="49" charset="0"/>
                        <a:cs typeface="Courier New" pitchFamily="49" charset="0"/>
                      </a:endParaRPr>
                    </a:p>
                    <a:p>
                      <a:r>
                        <a:rPr lang="en-US" sz="1200" kern="1200" dirty="0" smtClean="0">
                          <a:solidFill>
                            <a:schemeClr val="tx1"/>
                          </a:solidFill>
                          <a:latin typeface="Courier New" pitchFamily="49" charset="0"/>
                          <a:cs typeface="Courier New" pitchFamily="49" charset="0"/>
                        </a:rPr>
                        <a:t>0 6</a:t>
                      </a:r>
                    </a:p>
                    <a:p>
                      <a:r>
                        <a:rPr lang="en-US" sz="1200" kern="1200" dirty="0" smtClean="0">
                          <a:solidFill>
                            <a:schemeClr val="tx1"/>
                          </a:solidFill>
                          <a:latin typeface="Courier New" pitchFamily="49" charset="0"/>
                          <a:cs typeface="Courier New" pitchFamily="49" charset="0"/>
                        </a:rPr>
                        <a:t>0000000000 65535 f</a:t>
                      </a:r>
                    </a:p>
                    <a:p>
                      <a:r>
                        <a:rPr lang="en-US" sz="1200" kern="1200" dirty="0" smtClean="0">
                          <a:solidFill>
                            <a:schemeClr val="tx1"/>
                          </a:solidFill>
                          <a:latin typeface="Courier New" pitchFamily="49" charset="0"/>
                          <a:cs typeface="Courier New" pitchFamily="49" charset="0"/>
                        </a:rPr>
                        <a:t>0000000010 00000 n</a:t>
                      </a:r>
                    </a:p>
                    <a:p>
                      <a:r>
                        <a:rPr lang="en-US" sz="1200" kern="1200" dirty="0" smtClean="0">
                          <a:solidFill>
                            <a:schemeClr val="tx1"/>
                          </a:solidFill>
                          <a:latin typeface="Courier New" pitchFamily="49" charset="0"/>
                          <a:cs typeface="Courier New" pitchFamily="49" charset="0"/>
                        </a:rPr>
                        <a:t>0000000063 00000 n</a:t>
                      </a:r>
                    </a:p>
                    <a:p>
                      <a:r>
                        <a:rPr lang="en-US" sz="1200" kern="1200" dirty="0" smtClean="0">
                          <a:solidFill>
                            <a:schemeClr val="tx1"/>
                          </a:solidFill>
                          <a:latin typeface="Courier New" pitchFamily="49" charset="0"/>
                          <a:cs typeface="Courier New" pitchFamily="49" charset="0"/>
                        </a:rPr>
                        <a:t>0000000125 00000 n</a:t>
                      </a:r>
                    </a:p>
                    <a:p>
                      <a:r>
                        <a:rPr lang="en-US" sz="1200" kern="1200" dirty="0" smtClean="0">
                          <a:solidFill>
                            <a:schemeClr val="tx1"/>
                          </a:solidFill>
                          <a:latin typeface="Courier New" pitchFamily="49" charset="0"/>
                          <a:cs typeface="Courier New" pitchFamily="49" charset="0"/>
                        </a:rPr>
                        <a:t>0000000251 00000 n</a:t>
                      </a:r>
                    </a:p>
                    <a:p>
                      <a:r>
                        <a:rPr lang="en-US" sz="1200" kern="1200" dirty="0" smtClean="0">
                          <a:solidFill>
                            <a:schemeClr val="tx1"/>
                          </a:solidFill>
                          <a:latin typeface="Courier New" pitchFamily="49" charset="0"/>
                          <a:cs typeface="Courier New" pitchFamily="49" charset="0"/>
                        </a:rPr>
                        <a:t>0000000305 00000 n</a:t>
                      </a:r>
                    </a:p>
                    <a:p>
                      <a:r>
                        <a:rPr lang="en-US" sz="1200" kern="1200" dirty="0" smtClean="0">
                          <a:solidFill>
                            <a:schemeClr val="tx1"/>
                          </a:solidFill>
                          <a:latin typeface="Courier New" pitchFamily="49" charset="0"/>
                          <a:cs typeface="Courier New" pitchFamily="49" charset="0"/>
                        </a:rPr>
                        <a:t>trailer</a:t>
                      </a:r>
                    </a:p>
                    <a:p>
                      <a:r>
                        <a:rPr lang="en-US" sz="1200" kern="1200" dirty="0" smtClean="0">
                          <a:solidFill>
                            <a:schemeClr val="tx1"/>
                          </a:solidFill>
                          <a:latin typeface="Courier New" pitchFamily="49" charset="0"/>
                          <a:cs typeface="Courier New" pitchFamily="49" charset="0"/>
                        </a:rPr>
                        <a:t>&lt;&lt; /Size 6</a:t>
                      </a:r>
                    </a:p>
                    <a:p>
                      <a:r>
                        <a:rPr lang="en-US" sz="1200" kern="1200" dirty="0" smtClean="0">
                          <a:solidFill>
                            <a:schemeClr val="tx1"/>
                          </a:solidFill>
                          <a:latin typeface="Courier New" pitchFamily="49" charset="0"/>
                          <a:cs typeface="Courier New" pitchFamily="49" charset="0"/>
                        </a:rPr>
                        <a:t>/Root 1 0 R</a:t>
                      </a:r>
                    </a:p>
                    <a:p>
                      <a:r>
                        <a:rPr lang="en-US" sz="1200" kern="1200" dirty="0" smtClean="0">
                          <a:solidFill>
                            <a:schemeClr val="tx1"/>
                          </a:solidFill>
                          <a:latin typeface="Courier New" pitchFamily="49" charset="0"/>
                          <a:cs typeface="Courier New" pitchFamily="49" charset="0"/>
                        </a:rPr>
                        <a:t>&gt;&gt;</a:t>
                      </a:r>
                    </a:p>
                    <a:p>
                      <a:r>
                        <a:rPr lang="en-US" sz="1200" kern="1200" dirty="0" err="1" smtClean="0">
                          <a:solidFill>
                            <a:schemeClr val="tx1"/>
                          </a:solidFill>
                          <a:latin typeface="Courier New" pitchFamily="49" charset="0"/>
                          <a:cs typeface="Courier New" pitchFamily="49" charset="0"/>
                        </a:rPr>
                        <a:t>startxref</a:t>
                      </a:r>
                      <a:endParaRPr lang="en-US" sz="1200" kern="1200" dirty="0" smtClean="0">
                        <a:solidFill>
                          <a:schemeClr val="tx1"/>
                        </a:solidFill>
                        <a:latin typeface="Courier New" pitchFamily="49" charset="0"/>
                        <a:cs typeface="Courier New" pitchFamily="49" charset="0"/>
                      </a:endParaRPr>
                    </a:p>
                    <a:p>
                      <a:r>
                        <a:rPr lang="en-US" sz="1200" kern="1200" dirty="0" smtClean="0">
                          <a:solidFill>
                            <a:schemeClr val="tx1"/>
                          </a:solidFill>
                          <a:latin typeface="Courier New" pitchFamily="49" charset="0"/>
                          <a:cs typeface="Courier New" pitchFamily="49" charset="0"/>
                        </a:rPr>
                        <a:t>331</a:t>
                      </a:r>
                    </a:p>
                    <a:p>
                      <a:r>
                        <a:rPr lang="en-US" sz="1200" kern="1200" dirty="0" smtClean="0">
                          <a:solidFill>
                            <a:schemeClr val="tx1"/>
                          </a:solidFill>
                          <a:latin typeface="Courier New" pitchFamily="49" charset="0"/>
                          <a:cs typeface="Courier New" pitchFamily="49" charset="0"/>
                        </a:rPr>
                        <a:t>%%EOF</a:t>
                      </a:r>
                      <a:endParaRPr lang="ja-JP" altLang="en-US" sz="1200" dirty="0" smtClean="0">
                        <a:solidFill>
                          <a:schemeClr val="tx1"/>
                        </a:solidFill>
                        <a:latin typeface="Courier New" pitchFamily="49" charset="0"/>
                        <a:cs typeface="Courier New" pitchFamily="49" charset="0"/>
                      </a:endParaRPr>
                    </a:p>
                    <a:p>
                      <a:endParaRPr kumimoji="1" lang="ja-JP" altLang="en-US" sz="1200" dirty="0" smtClean="0">
                        <a:solidFill>
                          <a:schemeClr val="tx1"/>
                        </a:solidFill>
                        <a:latin typeface="Courier New" pitchFamily="49" charset="0"/>
                        <a:cs typeface="Courier New" pitchFamily="49" charset="0"/>
                      </a:endParaRPr>
                    </a:p>
                    <a:p>
                      <a:endParaRPr kumimoji="1" lang="ja-JP" altLang="en-US" sz="1200" dirty="0">
                        <a:solidFill>
                          <a:schemeClr val="tx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5" name="角丸四角形 14"/>
          <p:cNvSpPr/>
          <p:nvPr/>
        </p:nvSpPr>
        <p:spPr>
          <a:xfrm>
            <a:off x="4643438" y="4857760"/>
            <a:ext cx="4000528" cy="1000132"/>
          </a:xfrm>
          <a:prstGeom prst="roundRect">
            <a:avLst/>
          </a:prstGeom>
          <a:solidFill>
            <a:srgbClr val="FFFFFF">
              <a:alpha val="3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t"/>
            <a:r>
              <a:rPr lang="ja-JP" altLang="en-US" sz="1400" dirty="0" smtClean="0">
                <a:solidFill>
                  <a:schemeClr val="tx1"/>
                </a:solidFill>
              </a:rPr>
              <a:t>まっさらな「</a:t>
            </a:r>
            <a:r>
              <a:rPr lang="en-US" altLang="ja-JP" sz="1400" dirty="0" smtClean="0">
                <a:solidFill>
                  <a:schemeClr val="tx1"/>
                </a:solidFill>
              </a:rPr>
              <a:t>A4</a:t>
            </a:r>
            <a:r>
              <a:rPr lang="ja-JP" altLang="en-US" sz="1400" dirty="0" smtClean="0">
                <a:solidFill>
                  <a:schemeClr val="tx1"/>
                </a:solidFill>
              </a:rPr>
              <a:t>白紙１ページ」の</a:t>
            </a:r>
            <a:r>
              <a:rPr lang="en-US" altLang="ja-JP" sz="1400" dirty="0" smtClean="0">
                <a:solidFill>
                  <a:schemeClr val="tx1"/>
                </a:solidFill>
              </a:rPr>
              <a:t>PDF</a:t>
            </a:r>
            <a:r>
              <a:rPr lang="ja-JP" altLang="en-US" sz="1400" dirty="0" smtClean="0">
                <a:solidFill>
                  <a:schemeClr val="tx1"/>
                </a:solidFill>
              </a:rPr>
              <a:t>です。</a:t>
            </a:r>
            <a:r>
              <a:rPr lang="en-US" altLang="ja-JP" sz="1400" dirty="0" smtClean="0">
                <a:solidFill>
                  <a:schemeClr val="tx1"/>
                </a:solidFill>
              </a:rPr>
              <a:t/>
            </a:r>
            <a:br>
              <a:rPr lang="en-US" altLang="ja-JP" sz="1400" dirty="0" smtClean="0">
                <a:solidFill>
                  <a:schemeClr val="tx1"/>
                </a:solidFill>
              </a:rPr>
            </a:br>
            <a:r>
              <a:rPr lang="ja-JP" altLang="en-US" sz="1400" dirty="0" smtClean="0">
                <a:solidFill>
                  <a:schemeClr val="tx1"/>
                </a:solidFill>
              </a:rPr>
              <a:t>まだ小さくできるはずです！</a:t>
            </a:r>
            <a:endParaRPr kumimoji="1" lang="ja-JP" altLang="en-US" sz="1400" dirty="0">
              <a:solidFill>
                <a:schemeClr val="tx1"/>
              </a:solidFill>
            </a:endParaRPr>
          </a:p>
        </p:txBody>
      </p:sp>
      <p:sp>
        <p:nvSpPr>
          <p:cNvPr id="16" name="正方形/長方形 15"/>
          <p:cNvSpPr/>
          <p:nvPr/>
        </p:nvSpPr>
        <p:spPr>
          <a:xfrm>
            <a:off x="428596" y="1071546"/>
            <a:ext cx="3714776" cy="21431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428596" y="1285860"/>
            <a:ext cx="3714776" cy="4643470"/>
          </a:xfrm>
          <a:prstGeom prst="rect">
            <a:avLst/>
          </a:prstGeom>
          <a:noFill/>
          <a:ln w="57150">
            <a:solidFill>
              <a:srgbClr val="0000FF">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4643438" y="1071546"/>
            <a:ext cx="3714776" cy="571504"/>
          </a:xfrm>
          <a:prstGeom prst="rect">
            <a:avLst/>
          </a:prstGeom>
          <a:noFill/>
          <a:ln w="57150">
            <a:solidFill>
              <a:srgbClr val="0000FF">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4643438" y="1643050"/>
            <a:ext cx="3714776" cy="1500198"/>
          </a:xfrm>
          <a:prstGeom prst="rect">
            <a:avLst/>
          </a:prstGeom>
          <a:noFill/>
          <a:ln>
            <a:solidFill>
              <a:srgbClr val="00602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643438" y="3143248"/>
            <a:ext cx="3714776" cy="1285884"/>
          </a:xfrm>
          <a:prstGeom prst="rect">
            <a:avLst/>
          </a:prstGeom>
          <a:noFill/>
          <a:ln>
            <a:solidFill>
              <a:srgbClr val="7030A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500034" y="1285860"/>
            <a:ext cx="3429024" cy="928694"/>
          </a:xfrm>
          <a:prstGeom prst="rect">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500034" y="2214554"/>
            <a:ext cx="3429024" cy="1071570"/>
          </a:xfrm>
          <a:prstGeom prst="rect">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500034" y="3286124"/>
            <a:ext cx="3429024" cy="1500198"/>
          </a:xfrm>
          <a:prstGeom prst="rect">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4714876" y="1071546"/>
            <a:ext cx="3429024" cy="571504"/>
          </a:xfrm>
          <a:prstGeom prst="rect">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500034" y="4786322"/>
            <a:ext cx="3429024" cy="1071570"/>
          </a:xfrm>
          <a:prstGeom prst="rect">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3000364" y="1000108"/>
            <a:ext cx="1000132" cy="42862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b="1" dirty="0" smtClean="0"/>
              <a:t>ヘッダ</a:t>
            </a:r>
            <a:endParaRPr lang="ja-JP" altLang="en-US" sz="1400" b="1" dirty="0"/>
          </a:p>
        </p:txBody>
      </p:sp>
      <p:sp>
        <p:nvSpPr>
          <p:cNvPr id="27" name="角丸四角形 26"/>
          <p:cNvSpPr/>
          <p:nvPr/>
        </p:nvSpPr>
        <p:spPr>
          <a:xfrm>
            <a:off x="3000364" y="1571612"/>
            <a:ext cx="1000132" cy="42862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b="1" dirty="0" smtClean="0"/>
              <a:t>ボディ</a:t>
            </a:r>
            <a:endParaRPr lang="ja-JP" altLang="en-US" sz="1400" b="1" dirty="0"/>
          </a:p>
        </p:txBody>
      </p:sp>
      <p:sp>
        <p:nvSpPr>
          <p:cNvPr id="28" name="角丸四角形 27"/>
          <p:cNvSpPr/>
          <p:nvPr/>
        </p:nvSpPr>
        <p:spPr>
          <a:xfrm>
            <a:off x="7000892" y="1643050"/>
            <a:ext cx="1285884" cy="42862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b="1" dirty="0" smtClean="0"/>
              <a:t>相互参照表</a:t>
            </a:r>
            <a:endParaRPr lang="ja-JP" altLang="en-US" sz="1400" b="1" dirty="0"/>
          </a:p>
        </p:txBody>
      </p:sp>
      <p:sp>
        <p:nvSpPr>
          <p:cNvPr id="29" name="角丸四角形 28"/>
          <p:cNvSpPr/>
          <p:nvPr/>
        </p:nvSpPr>
        <p:spPr>
          <a:xfrm>
            <a:off x="7000892" y="3214686"/>
            <a:ext cx="1285884" cy="42862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b="1" dirty="0" smtClean="0"/>
              <a:t>トレーラ</a:t>
            </a:r>
            <a:endParaRPr lang="ja-JP" altLang="en-US" sz="1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PDF</a:t>
            </a:r>
            <a:r>
              <a:rPr kumimoji="1" lang="ja-JP" altLang="en-US" dirty="0" smtClean="0"/>
              <a:t>の文法</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文字</a:t>
            </a:r>
            <a:endParaRPr lang="en-US" altLang="ja-JP" dirty="0" smtClean="0"/>
          </a:p>
          <a:p>
            <a:pPr lvl="1"/>
            <a:r>
              <a:rPr kumimoji="1" lang="ja-JP" altLang="en-US" dirty="0" smtClean="0"/>
              <a:t>通常文字（下記以外）</a:t>
            </a:r>
            <a:endParaRPr kumimoji="1" lang="en-US" altLang="ja-JP" dirty="0" smtClean="0"/>
          </a:p>
          <a:p>
            <a:pPr lvl="1"/>
            <a:r>
              <a:rPr lang="ja-JP" altLang="en-US" dirty="0" smtClean="0"/>
              <a:t>区切り文字</a:t>
            </a:r>
            <a:r>
              <a:rPr lang="en-US" altLang="ja-JP" dirty="0" smtClean="0"/>
              <a:t> (,),&lt;,&gt;,[,],{,},/,%</a:t>
            </a:r>
          </a:p>
          <a:p>
            <a:pPr lvl="1"/>
            <a:r>
              <a:rPr kumimoji="1" lang="ja-JP" altLang="en-US" dirty="0" smtClean="0"/>
              <a:t>空白文字（連続していても</a:t>
            </a:r>
            <a:r>
              <a:rPr kumimoji="1" lang="en-US" altLang="ja-JP" dirty="0" smtClean="0"/>
              <a:t>1</a:t>
            </a:r>
            <a:r>
              <a:rPr kumimoji="1" lang="ja-JP" altLang="en-US" dirty="0" smtClean="0"/>
              <a:t>つとして扱われる）</a:t>
            </a:r>
            <a:r>
              <a:rPr kumimoji="1" lang="en-US" altLang="ja-JP" dirty="0" smtClean="0"/>
              <a:t/>
            </a:r>
            <a:br>
              <a:rPr kumimoji="1" lang="en-US" altLang="ja-JP" dirty="0" smtClean="0"/>
            </a:br>
            <a:r>
              <a:rPr lang="en-US" altLang="ja-JP" dirty="0" smtClean="0"/>
              <a:t>0x00 (NULL),0x09,(TAB) 0x0A (LF),0x0D(CR), 0x20(SPACE)….</a:t>
            </a:r>
            <a:endParaRPr kumimoji="1" lang="en-US" altLang="ja-JP" dirty="0" smtClean="0"/>
          </a:p>
          <a:p>
            <a:r>
              <a:rPr lang="ja-JP" altLang="en-US" dirty="0" smtClean="0"/>
              <a:t>コメント　</a:t>
            </a:r>
            <a:r>
              <a:rPr lang="en-US" altLang="ja-JP" dirty="0" smtClean="0"/>
              <a:t>% </a:t>
            </a:r>
            <a:r>
              <a:rPr lang="ja-JP" altLang="en-US" dirty="0" smtClean="0"/>
              <a:t>から行末まで</a:t>
            </a:r>
            <a:endParaRPr lang="en-US" altLang="ja-JP" dirty="0" smtClean="0"/>
          </a:p>
          <a:p>
            <a:pPr lvl="1"/>
            <a:r>
              <a:rPr lang="ja-JP" altLang="en-US" dirty="0" smtClean="0"/>
              <a:t>ヘッダ</a:t>
            </a:r>
            <a:r>
              <a:rPr lang="en-US" kern="1200" dirty="0" smtClean="0"/>
              <a:t>%PDF-1.4</a:t>
            </a:r>
            <a:r>
              <a:rPr lang="ja-JP" altLang="en-US" kern="1200" dirty="0" smtClean="0"/>
              <a:t>と</a:t>
            </a:r>
            <a:r>
              <a:rPr lang="en-US" kern="1200" dirty="0" smtClean="0"/>
              <a:t>%%EOF</a:t>
            </a:r>
            <a:r>
              <a:rPr lang="ja-JP" altLang="en-US" kern="1200" dirty="0" smtClean="0"/>
              <a:t>以外意味はない。</a:t>
            </a:r>
            <a:endParaRPr lang="ja-JP" altLang="en-US" dirty="0" smtClean="0"/>
          </a:p>
          <a:p>
            <a:pPr lvl="1"/>
            <a:endParaRPr lang="en-US" kern="1200" dirty="0" smtClean="0"/>
          </a:p>
          <a:p>
            <a:pPr lvl="1"/>
            <a:endParaRPr lang="en-US" altLang="ja-JP" dirty="0" smtClean="0"/>
          </a:p>
          <a:p>
            <a:endParaRPr lang="en-US" altLang="ja-JP" dirty="0" smtClean="0"/>
          </a:p>
          <a:p>
            <a:endParaRPr kumimoji="1" lang="ja-JP" alt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ライドマスタT18">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紅梅匂">
      <a:fillStyleLst>
        <a:solidFill>
          <a:schemeClr val="phClr">
            <a:tint val="100000"/>
          </a:schemeClr>
        </a:solidFill>
        <a:gradFill>
          <a:gsLst>
            <a:gs pos="0">
              <a:schemeClr val="phClr">
                <a:sat val="44000"/>
                <a:lum val="55000"/>
              </a:schemeClr>
            </a:gs>
            <a:gs pos="100000">
              <a:schemeClr val="phClr">
                <a:sat val="96000"/>
                <a:lum val="76000"/>
              </a:schemeClr>
            </a:gs>
          </a:gsLst>
          <a:lin ang="18900000" scaled="1"/>
        </a:gradFill>
        <a:blipFill>
          <a:blip xmlns:r="http://schemas.openxmlformats.org/officeDocument/2006/relationships" r:embed="rId1">
            <a:duotone>
              <a:srgbClr val="000000"/>
              <a:schemeClr val="phClr">
                <a:tint val="100000"/>
              </a:schemeClr>
            </a:duotone>
          </a:blip>
        </a:blipFill>
      </a:fillStyleLst>
      <a:lnStyleLst>
        <a:ln w="16350" cap="flat" cmpd="sng" algn="ctr">
          <a:solidFill>
            <a:schemeClr val="phClr">
              <a:alpha val="100000"/>
            </a:schemeClr>
          </a:solidFill>
          <a:prstDash val="solid"/>
        </a:ln>
        <a:ln w="32700" cap="flat" cmpd="sng" algn="ctr">
          <a:solidFill>
            <a:schemeClr val="phClr">
              <a:alpha val="100000"/>
            </a:schemeClr>
          </a:solidFill>
          <a:prstDash val="solid"/>
        </a:ln>
        <a:ln w="57150" cap="flat" cmpd="sng" algn="ctr">
          <a:solidFill>
            <a:schemeClr val="phClr">
              <a:alpha val="100000"/>
            </a:schemeClr>
          </a:solidFill>
          <a:prstDash val="solid"/>
        </a:ln>
      </a:lnStyleLst>
      <a:effectStyleLst>
        <a:effectStyle>
          <a:effectLst>
            <a:outerShdw blurRad="50800" dist="50800" dir="5400000" algn="tl">
              <a:srgbClr val="000000">
                <a:alpha val="65000"/>
              </a:srgbClr>
            </a:outerShdw>
            <a:softEdge rad="12700"/>
          </a:effectLst>
        </a:effectStyle>
        <a:effectStyle>
          <a:effectLst>
            <a:outerShdw blurRad="50800" dist="50800" dir="5400000" algn="tl">
              <a:srgbClr val="000000">
                <a:alpha val="65000"/>
              </a:srgbClr>
            </a:outerShdw>
            <a:softEdge rad="12700"/>
          </a:effectLst>
          <a:scene3d>
            <a:camera prst="orthographicFront"/>
            <a:lightRig rig="twoPt" dir="t">
              <a:rot lat="0" lon="0" rev="5700000"/>
            </a:lightRig>
          </a:scene3d>
          <a:sp3d>
            <a:contourClr>
              <a:schemeClr val="phClr"/>
            </a:contourClr>
          </a:sp3d>
        </a:effectStyle>
        <a:effectStyle>
          <a:effectLst>
            <a:outerShdw blurRad="50800" dist="50800" dir="5400000" algn="tl">
              <a:srgbClr val="000000">
                <a:alpha val="65000"/>
              </a:srgbClr>
            </a:outerShdw>
            <a:softEdge rad="12700"/>
          </a:effectLst>
          <a:scene3d>
            <a:camera prst="orthographicFront"/>
            <a:lightRig rig="twoPt" dir="t">
              <a:rot lat="0" lon="0" rev="5700000"/>
            </a:lightRig>
          </a:scene3d>
          <a:sp3d>
            <a:bevelT w="127000" h="25400" prst="relaxedInset"/>
            <a:bevelB w="127000" h="25400" prst="relaxedInset"/>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スライドマスタT18</Template>
  <TotalTime>1191</TotalTime>
  <Words>2735</Words>
  <Application>Microsoft Office PowerPoint</Application>
  <PresentationFormat>画面に合わせる (4:3)</PresentationFormat>
  <Paragraphs>728</Paragraphs>
  <Slides>30</Slides>
  <Notes>30</Notes>
  <HiddenSlides>0</HiddenSlides>
  <MMClips>0</MMClips>
  <ScaleCrop>false</ScaleCrop>
  <HeadingPairs>
    <vt:vector size="4" baseType="variant">
      <vt:variant>
        <vt:lpstr>テーマ</vt:lpstr>
      </vt:variant>
      <vt:variant>
        <vt:i4>1</vt:i4>
      </vt:variant>
      <vt:variant>
        <vt:lpstr>スライド タイトル</vt:lpstr>
      </vt:variant>
      <vt:variant>
        <vt:i4>30</vt:i4>
      </vt:variant>
    </vt:vector>
  </HeadingPairs>
  <TitlesOfParts>
    <vt:vector size="31" baseType="lpstr">
      <vt:lpstr>スライドマスタT18</vt:lpstr>
      <vt:lpstr>PDFを自分で 作ってみよう～♪</vt:lpstr>
      <vt:lpstr>アジェンダ</vt:lpstr>
      <vt:lpstr>ＰＤＦとは何か&lt;そんなのみんな知ってるだろうけど…</vt:lpstr>
      <vt:lpstr>ＰＤＦの作成方法（ http://ja.wikipedia.org/wiki/PDFの方が詳しいｗ）</vt:lpstr>
      <vt:lpstr>PDFの仕様は公開されているので…</vt:lpstr>
      <vt:lpstr>PDFのファイル構造</vt:lpstr>
      <vt:lpstr>PDFのファイル構造</vt:lpstr>
      <vt:lpstr>最小限のPDFファイルのサンプル</vt:lpstr>
      <vt:lpstr>PDFの文法</vt:lpstr>
      <vt:lpstr>PDFの要素</vt:lpstr>
      <vt:lpstr>PDFの要素</vt:lpstr>
      <vt:lpstr>PDFの要素</vt:lpstr>
      <vt:lpstr>PDFの要素</vt:lpstr>
      <vt:lpstr>PDFの要素</vt:lpstr>
      <vt:lpstr>PDFのファイル構造2</vt:lpstr>
      <vt:lpstr>PDFの文書構造</vt:lpstr>
      <vt:lpstr>PDFの文書構造</vt:lpstr>
      <vt:lpstr>PDFの文書構造</vt:lpstr>
      <vt:lpstr>PDFの文書構造</vt:lpstr>
      <vt:lpstr>PDFの文書構造</vt:lpstr>
      <vt:lpstr>PDFグラフィックス</vt:lpstr>
      <vt:lpstr>PDFグラフィックス</vt:lpstr>
      <vt:lpstr>PDFグラフィックス</vt:lpstr>
      <vt:lpstr>PDFグラフィックス</vt:lpstr>
      <vt:lpstr>PDFグラフィックス</vt:lpstr>
      <vt:lpstr>PDFグラフィックス</vt:lpstr>
      <vt:lpstr>PDFのテキストの描画</vt:lpstr>
      <vt:lpstr>PDFのフォント</vt:lpstr>
      <vt:lpstr>PDFのフォント</vt:lpstr>
      <vt:lpstr>まとめ・結論（？）</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PDFを自分で、作ってみよう♪</dc:title>
  <dc:creator>IIJIMAS</dc:creator>
  <cp:keywords>PDF</cp:keywords>
  <cp:lastModifiedBy>T.Fukatsu</cp:lastModifiedBy>
  <cp:revision>187</cp:revision>
  <dcterms:created xsi:type="dcterms:W3CDTF">2008-03-05T12:56:03Z</dcterms:created>
  <dcterms:modified xsi:type="dcterms:W3CDTF">2008-09-12T13:25:07Z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