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2"/>
  </p:notesMasterIdLst>
  <p:sldIdLst>
    <p:sldId id="265" r:id="rId2"/>
    <p:sldId id="266" r:id="rId3"/>
    <p:sldId id="268" r:id="rId4"/>
    <p:sldId id="269" r:id="rId5"/>
    <p:sldId id="291" r:id="rId6"/>
    <p:sldId id="271" r:id="rId7"/>
    <p:sldId id="275" r:id="rId8"/>
    <p:sldId id="276" r:id="rId9"/>
    <p:sldId id="272" r:id="rId10"/>
    <p:sldId id="274" r:id="rId11"/>
    <p:sldId id="273" r:id="rId12"/>
    <p:sldId id="278" r:id="rId13"/>
    <p:sldId id="277" r:id="rId14"/>
    <p:sldId id="281" r:id="rId15"/>
    <p:sldId id="279" r:id="rId16"/>
    <p:sldId id="280" r:id="rId17"/>
    <p:sldId id="286" r:id="rId18"/>
    <p:sldId id="282" r:id="rId19"/>
    <p:sldId id="283" r:id="rId20"/>
    <p:sldId id="284" r:id="rId21"/>
    <p:sldId id="285" r:id="rId22"/>
    <p:sldId id="287" r:id="rId23"/>
    <p:sldId id="290" r:id="rId24"/>
    <p:sldId id="292" r:id="rId25"/>
    <p:sldId id="294" r:id="rId26"/>
    <p:sldId id="293" r:id="rId27"/>
    <p:sldId id="295" r:id="rId28"/>
    <p:sldId id="296" r:id="rId29"/>
    <p:sldId id="289" r:id="rId30"/>
    <p:sldId id="288" r:id="rId31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912" y="-5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E4B8568-5018-4259-8660-53DD8E5BC00F}" type="datetimeFigureOut">
              <a:rPr lang="ja-JP" altLang="en-US"/>
              <a:pPr>
                <a:defRPr/>
              </a:pPr>
              <a:t>2008/9/12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7A8A577-6336-45E7-BAFD-EB6659C90EC1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7188" y="285750"/>
            <a:ext cx="8286750" cy="570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>
                <a:solidFill>
                  <a:schemeClr val="tx2"/>
                </a:solidFill>
                <a:ea typeface="ＭＳ Ｐゴシック" pitchFamily="50" charset="-128"/>
              </a:rPr>
              <a:t>同盟 大阪勉強会 </a:t>
            </a:r>
            <a:r>
              <a:rPr kumimoji="0" lang="en-US" altLang="ja-JP" sz="2300" dirty="0">
                <a:solidFill>
                  <a:schemeClr val="tx2"/>
                </a:solidFill>
                <a:ea typeface="ＭＳ Ｐゴシック" pitchFamily="50" charset="-128"/>
              </a:rPr>
              <a:t>#17</a:t>
            </a:r>
          </a:p>
        </p:txBody>
      </p:sp>
      <p:pic>
        <p:nvPicPr>
          <p:cNvPr id="103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625" y="6164263"/>
            <a:ext cx="16430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3"/>
          <p:cNvSpPr>
            <a:spLocks noGrp="1"/>
          </p:cNvSpPr>
          <p:nvPr>
            <p:ph type="ctrTitle"/>
          </p:nvPr>
        </p:nvSpPr>
        <p:spPr>
          <a:xfrm>
            <a:off x="500063" y="571500"/>
            <a:ext cx="7772400" cy="2071688"/>
          </a:xfrm>
        </p:spPr>
        <p:txBody>
          <a:bodyPr/>
          <a:lstStyle/>
          <a:p>
            <a:pPr eaLnBrk="1" hangingPunct="1"/>
            <a:r>
              <a:rPr lang="ja-JP" altLang="en-US" sz="3600" smtClean="0">
                <a:solidFill>
                  <a:srgbClr val="FF0000"/>
                </a:solidFill>
              </a:rPr>
              <a:t>Ｒ</a:t>
            </a:r>
            <a:r>
              <a:rPr lang="ja-JP" altLang="en-US" sz="3600" smtClean="0"/>
              <a:t>流</a:t>
            </a:r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en-US" altLang="ja-JP" sz="3600" smtClean="0"/>
              <a:t>Visual Studio 2008 C# </a:t>
            </a:r>
            <a:r>
              <a:rPr lang="ja-JP" altLang="en-US" sz="3600" smtClean="0"/>
              <a:t>の</a:t>
            </a:r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3600" smtClean="0"/>
              <a:t>驚異的な生産性を知る</a:t>
            </a: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214313" y="5214938"/>
            <a:ext cx="8329612" cy="681037"/>
          </a:xfrm>
        </p:spPr>
        <p:txBody>
          <a:bodyPr/>
          <a:lstStyle/>
          <a:p>
            <a:pPr algn="r" eaLnBrk="1" hangingPunct="1">
              <a:defRPr/>
            </a:pPr>
            <a:r>
              <a:rPr lang="ja-JP" altLang="ja-JP" sz="2800" dirty="0" smtClean="0"/>
              <a:t>Microsoft MVP</a:t>
            </a:r>
            <a:r>
              <a:rPr lang="en-US" altLang="ja-JP" sz="2800" dirty="0" smtClean="0"/>
              <a:t> </a:t>
            </a:r>
            <a:r>
              <a:rPr lang="ja-JP" altLang="ja-JP" sz="2800" dirty="0" smtClean="0"/>
              <a:t>for </a:t>
            </a:r>
            <a:r>
              <a:rPr lang="en-US" altLang="ja-JP" sz="2800" dirty="0" smtClean="0">
                <a:latin typeface="+mn-ea"/>
              </a:rPr>
              <a:t>Development</a:t>
            </a:r>
            <a:r>
              <a:rPr lang="en-US" altLang="ja-JP" sz="2800" dirty="0" smtClean="0"/>
              <a:t> Tools - Visual C#</a:t>
            </a:r>
            <a:endParaRPr lang="ja-JP" altLang="en-US" sz="2800" dirty="0"/>
          </a:p>
        </p:txBody>
      </p:sp>
      <p:pic>
        <p:nvPicPr>
          <p:cNvPr id="2052" name="Picture 3" descr="D:\document\MVP\MVP Logo Kit\MVP_FullColor_ForScree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75" y="3643313"/>
            <a:ext cx="865188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サブタイトル 4"/>
          <p:cNvSpPr txBox="1">
            <a:spLocks/>
          </p:cNvSpPr>
          <p:nvPr/>
        </p:nvSpPr>
        <p:spPr bwMode="auto">
          <a:xfrm>
            <a:off x="500063" y="3571875"/>
            <a:ext cx="700087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spcBef>
                <a:spcPct val="20000"/>
              </a:spcBef>
              <a:defRPr/>
            </a:pPr>
            <a:r>
              <a:rPr lang="en-US" altLang="ja-JP" sz="2800" kern="0" dirty="0">
                <a:latin typeface="+mn-lt"/>
                <a:ea typeface="+mn-ea"/>
              </a:rPr>
              <a:t>2008</a:t>
            </a:r>
            <a:r>
              <a:rPr lang="ja-JP" altLang="en-US" sz="2800" kern="0" dirty="0">
                <a:latin typeface="+mn-lt"/>
                <a:ea typeface="+mn-ea"/>
              </a:rPr>
              <a:t>年</a:t>
            </a:r>
            <a:r>
              <a:rPr lang="en-US" altLang="ja-JP" sz="2800" kern="0" dirty="0">
                <a:latin typeface="+mn-lt"/>
                <a:ea typeface="+mn-ea"/>
              </a:rPr>
              <a:t>03</a:t>
            </a:r>
            <a:r>
              <a:rPr lang="ja-JP" altLang="en-US" sz="2800" kern="0" dirty="0">
                <a:latin typeface="+mn-lt"/>
                <a:ea typeface="+mn-ea"/>
              </a:rPr>
              <a:t>月</a:t>
            </a:r>
            <a:r>
              <a:rPr lang="en-US" altLang="ja-JP" sz="2800" kern="0" dirty="0">
                <a:latin typeface="+mn-lt"/>
                <a:ea typeface="+mn-ea"/>
              </a:rPr>
              <a:t>29</a:t>
            </a:r>
            <a:r>
              <a:rPr lang="ja-JP" altLang="en-US" sz="2800" kern="0" dirty="0">
                <a:latin typeface="+mn-lt"/>
                <a:ea typeface="+mn-ea"/>
              </a:rPr>
              <a:t>日</a:t>
            </a:r>
            <a:endParaRPr lang="en-US" altLang="ja-JP" sz="2800" kern="0" dirty="0">
              <a:latin typeface="+mn-lt"/>
              <a:ea typeface="+mn-ea"/>
            </a:endParaRPr>
          </a:p>
          <a:p>
            <a:pPr algn="r">
              <a:spcBef>
                <a:spcPct val="20000"/>
              </a:spcBef>
              <a:defRPr/>
            </a:pPr>
            <a:r>
              <a:rPr lang="en-US" altLang="ja-JP" sz="2800" kern="0" dirty="0">
                <a:latin typeface="+mn-lt"/>
                <a:ea typeface="+mn-ea"/>
              </a:rPr>
              <a:t>R</a:t>
            </a:r>
            <a:r>
              <a:rPr lang="ja-JP" altLang="en-US" sz="2800" kern="0" dirty="0">
                <a:latin typeface="+mn-lt"/>
                <a:ea typeface="+mn-ea"/>
              </a:rPr>
              <a:t>・田中一郎 </a:t>
            </a:r>
            <a:endParaRPr lang="en-US" altLang="ja-JP" sz="2800" kern="0" dirty="0">
              <a:latin typeface="+mn-lt"/>
              <a:ea typeface="+mn-ea"/>
            </a:endParaRPr>
          </a:p>
          <a:p>
            <a:pPr algn="r">
              <a:spcBef>
                <a:spcPct val="20000"/>
              </a:spcBef>
              <a:defRPr/>
            </a:pPr>
            <a:r>
              <a:rPr lang="en-US" altLang="ja-JP" sz="2800" kern="0" dirty="0">
                <a:latin typeface="+mn-lt"/>
                <a:ea typeface="+mn-ea"/>
              </a:rPr>
              <a:t>http://blogs.wankuma.com/rti/</a:t>
            </a:r>
            <a:endParaRPr lang="ja-JP" altLang="en-US" sz="2800" kern="0" dirty="0"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ja-JP" altLang="en-US" smtClean="0"/>
              <a:t>コード比較 </a:t>
            </a:r>
            <a:r>
              <a:rPr lang="en-US" altLang="ja-JP" smtClean="0"/>
              <a:t>– C#2.0</a:t>
            </a:r>
            <a:endParaRPr lang="ja-JP" altLang="en-US" smtClean="0"/>
          </a:p>
        </p:txBody>
      </p:sp>
      <p:sp>
        <p:nvSpPr>
          <p:cNvPr id="11267" name="コンテンツ プレースホルダ 4"/>
          <p:cNvSpPr>
            <a:spLocks noGrp="1"/>
          </p:cNvSpPr>
          <p:nvPr>
            <p:ph idx="1"/>
          </p:nvPr>
        </p:nvSpPr>
        <p:spPr>
          <a:xfrm>
            <a:off x="428625" y="285750"/>
            <a:ext cx="8229600" cy="5715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ja-JP" sz="1600" smtClean="0"/>
              <a:t>		List&lt;Item&gt; list = new List&lt;Item&gt;();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	foreach (Member x in c) {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		if (x.Age == 18) {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			Item item = new Item();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			item.Code = x.Code;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			item.Name = x.Name;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			list.Add(item);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		}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	}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	list.Sort(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		delegate(Item a, Item b) {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			return string.Compare(a.Name, b.Name); }); 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	listBox.DataSource = list;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	listBox.ValueMember = "Code";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	listBox.DisplayMember = "Name";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	listBox.SelectedValueChanged += delegate(object sender, EventArgs e) {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		Value = this.listBox.SelectedValue;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	};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}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ja-JP" altLang="en-US" smtClean="0"/>
              <a:t>コード比較 </a:t>
            </a:r>
            <a:r>
              <a:rPr lang="en-US" altLang="ja-JP" smtClean="0"/>
              <a:t>– C#2.0</a:t>
            </a:r>
            <a:endParaRPr lang="ja-JP" altLang="en-US" smtClean="0"/>
          </a:p>
        </p:txBody>
      </p:sp>
      <p:sp>
        <p:nvSpPr>
          <p:cNvPr id="12291" name="コンテンツ プレースホルダ 4"/>
          <p:cNvSpPr>
            <a:spLocks noGrp="1"/>
          </p:cNvSpPr>
          <p:nvPr>
            <p:ph idx="1"/>
          </p:nvPr>
        </p:nvSpPr>
        <p:spPr>
          <a:xfrm>
            <a:off x="428625" y="285750"/>
            <a:ext cx="8229600" cy="58578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ja-JP" sz="1600" smtClean="0"/>
              <a:t>	private object _Value;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public object Value {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	get { return this._Value; }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	private set { this._Value = Value; }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}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}</a:t>
            </a:r>
          </a:p>
          <a:p>
            <a:pPr eaLnBrk="1" hangingPunct="1">
              <a:buFontTx/>
              <a:buNone/>
            </a:pPr>
            <a:endParaRPr lang="en-US" altLang="ja-JP" sz="160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コード比較のまとめ</a:t>
            </a:r>
          </a:p>
        </p:txBody>
      </p:sp>
      <p:sp>
        <p:nvSpPr>
          <p:cNvPr id="13315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ja-JP" sz="3600" smtClean="0"/>
              <a:t>C#3.0</a:t>
            </a:r>
            <a:r>
              <a:rPr lang="ja-JP" altLang="en-US" sz="3600" smtClean="0"/>
              <a:t>の新機能を上手に使う</a:t>
            </a:r>
            <a:endParaRPr lang="en-US" altLang="ja-JP" sz="3600" smtClean="0"/>
          </a:p>
          <a:p>
            <a:pPr lvl="1" eaLnBrk="1" hangingPunct="1">
              <a:lnSpc>
                <a:spcPct val="150000"/>
              </a:lnSpc>
            </a:pPr>
            <a:r>
              <a:rPr lang="ja-JP" altLang="en-US" sz="3600" smtClean="0"/>
              <a:t>コードの記述量が減る</a:t>
            </a:r>
            <a:endParaRPr lang="en-US" altLang="ja-JP" sz="3600" smtClean="0"/>
          </a:p>
          <a:p>
            <a:pPr lvl="2" eaLnBrk="1" hangingPunct="1">
              <a:lnSpc>
                <a:spcPct val="150000"/>
              </a:lnSpc>
            </a:pPr>
            <a:r>
              <a:rPr lang="ja-JP" altLang="en-US" sz="3600" smtClean="0"/>
              <a:t>タイピング時間の減少</a:t>
            </a:r>
            <a:endParaRPr lang="en-US" altLang="ja-JP" sz="3600" smtClean="0"/>
          </a:p>
          <a:p>
            <a:pPr lvl="2" eaLnBrk="1" hangingPunct="1">
              <a:lnSpc>
                <a:spcPct val="150000"/>
              </a:lnSpc>
            </a:pPr>
            <a:r>
              <a:rPr lang="ja-JP" altLang="en-US" sz="3600" smtClean="0"/>
              <a:t>可読性の向上</a:t>
            </a:r>
            <a:endParaRPr lang="en-US" altLang="ja-JP" sz="3600" smtClean="0"/>
          </a:p>
          <a:p>
            <a:pPr lvl="2" eaLnBrk="1" hangingPunct="1">
              <a:lnSpc>
                <a:spcPct val="150000"/>
              </a:lnSpc>
            </a:pPr>
            <a:r>
              <a:rPr lang="ja-JP" altLang="en-US" sz="3600" smtClean="0"/>
              <a:t>バグを含みにくいコード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57250" y="1071563"/>
            <a:ext cx="7772400" cy="1362075"/>
          </a:xfrm>
        </p:spPr>
        <p:txBody>
          <a:bodyPr/>
          <a:lstStyle/>
          <a:p>
            <a:pPr algn="ctr" eaLnBrk="1" hangingPunct="1">
              <a:defRPr/>
            </a:pPr>
            <a:r>
              <a:rPr lang="ja-JP" altLang="en-US" sz="9600" dirty="0" smtClean="0"/>
              <a:t>新機能の紹介</a:t>
            </a:r>
            <a:r>
              <a:rPr lang="en-US" altLang="ja-JP" sz="9600" dirty="0" smtClean="0"/>
              <a:t/>
            </a:r>
            <a:br>
              <a:rPr lang="en-US" altLang="ja-JP" sz="9600" dirty="0" smtClean="0"/>
            </a:br>
            <a:r>
              <a:rPr lang="en-US" altLang="ja-JP" sz="9600" dirty="0" smtClean="0"/>
              <a:t/>
            </a:r>
            <a:br>
              <a:rPr lang="en-US" altLang="ja-JP" sz="9600" dirty="0" smtClean="0"/>
            </a:br>
            <a:endParaRPr lang="ja-JP" altLang="en-US" sz="9600" dirty="0"/>
          </a:p>
        </p:txBody>
      </p:sp>
      <p:sp>
        <p:nvSpPr>
          <p:cNvPr id="14339" name="テキスト プレースホルダ 4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2808287"/>
          </a:xfrm>
        </p:spPr>
        <p:txBody>
          <a:bodyPr/>
          <a:lstStyle/>
          <a:p>
            <a:pPr eaLnBrk="1" hangingPunct="1"/>
            <a:r>
              <a:rPr lang="en-US" altLang="ja-JP" sz="2800" smtClean="0"/>
              <a:t>C#3,0</a:t>
            </a:r>
            <a:r>
              <a:rPr lang="ja-JP" altLang="en-US" sz="2800" smtClean="0"/>
              <a:t> の新機能を上手に使うことで全体的なコードの記述量が減られることがわかりました。</a:t>
            </a:r>
            <a:endParaRPr lang="en-US" altLang="ja-JP" sz="2800" smtClean="0"/>
          </a:p>
          <a:p>
            <a:pPr eaLnBrk="1" hangingPunct="1"/>
            <a:endParaRPr lang="en-US" altLang="ja-JP" sz="2800" smtClean="0"/>
          </a:p>
          <a:p>
            <a:pPr eaLnBrk="1" hangingPunct="1"/>
            <a:r>
              <a:rPr lang="ja-JP" altLang="en-US" sz="2800" smtClean="0"/>
              <a:t>では、どのような新機能があるのでしょうか？</a:t>
            </a:r>
            <a:endParaRPr lang="en-US" altLang="ja-JP" sz="280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新機能の紹介 </a:t>
            </a:r>
            <a:r>
              <a:rPr lang="en-US" altLang="ja-JP" smtClean="0"/>
              <a:t>-</a:t>
            </a:r>
            <a:r>
              <a:rPr lang="ja-JP" altLang="en-US" smtClean="0"/>
              <a:t>暗黙的型付</a:t>
            </a:r>
            <a:r>
              <a:rPr lang="en-US" altLang="ja-JP" smtClean="0"/>
              <a:t>(Implicitly typed local variables)</a:t>
            </a:r>
            <a:endParaRPr lang="ja-JP" altLang="en-US" smtClean="0"/>
          </a:p>
        </p:txBody>
      </p:sp>
      <p:sp>
        <p:nvSpPr>
          <p:cNvPr id="1536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ja-JP" sz="2400" smtClean="0">
                <a:solidFill>
                  <a:srgbClr val="FF0000"/>
                </a:solidFill>
              </a:rPr>
              <a:t>C#3.0</a:t>
            </a:r>
          </a:p>
          <a:p>
            <a:pPr eaLnBrk="1" hangingPunct="1">
              <a:buFontTx/>
              <a:buNone/>
            </a:pPr>
            <a:r>
              <a:rPr lang="en-US" altLang="ja-JP" sz="2400" smtClean="0"/>
              <a:t>var i = 5;</a:t>
            </a:r>
          </a:p>
          <a:p>
            <a:pPr eaLnBrk="1" hangingPunct="1">
              <a:buFontTx/>
              <a:buNone/>
            </a:pPr>
            <a:r>
              <a:rPr lang="en-US" altLang="ja-JP" sz="2400" smtClean="0"/>
              <a:t>var s = “A”;</a:t>
            </a:r>
          </a:p>
          <a:p>
            <a:pPr eaLnBrk="1" hangingPunct="1">
              <a:buFontTx/>
              <a:buNone/>
            </a:pPr>
            <a:r>
              <a:rPr lang="en-US" altLang="ja-JP" sz="2400" smtClean="0"/>
              <a:t>var v = GetValue();</a:t>
            </a:r>
          </a:p>
          <a:p>
            <a:pPr eaLnBrk="1" hangingPunct="1">
              <a:buFontTx/>
              <a:buNone/>
            </a:pPr>
            <a:r>
              <a:rPr lang="en-US" altLang="ja-JP" sz="2400" smtClean="0"/>
              <a:t>var popi = new Member();</a:t>
            </a:r>
          </a:p>
          <a:p>
            <a:pPr eaLnBrk="1" hangingPunct="1">
              <a:buFontTx/>
              <a:buNone/>
            </a:pPr>
            <a:endParaRPr lang="en-US" altLang="ja-JP" sz="2400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ja-JP" sz="2400" smtClean="0">
                <a:solidFill>
                  <a:srgbClr val="FF0000"/>
                </a:solidFill>
              </a:rPr>
              <a:t>C#2.0</a:t>
            </a:r>
          </a:p>
          <a:p>
            <a:pPr eaLnBrk="1" hangingPunct="1">
              <a:buFontTx/>
              <a:buNone/>
            </a:pPr>
            <a:r>
              <a:rPr lang="en-US" altLang="ja-JP" sz="2400" smtClean="0"/>
              <a:t>int i = 5;</a:t>
            </a:r>
          </a:p>
          <a:p>
            <a:pPr eaLnBrk="1" hangingPunct="1">
              <a:buFontTx/>
              <a:buNone/>
            </a:pPr>
            <a:r>
              <a:rPr lang="en-US" altLang="ja-JP" sz="2400" smtClean="0"/>
              <a:t>string s = “A”;</a:t>
            </a:r>
          </a:p>
          <a:p>
            <a:pPr eaLnBrk="1" hangingPunct="1">
              <a:buFontTx/>
              <a:buNone/>
            </a:pPr>
            <a:r>
              <a:rPr lang="en-US" altLang="ja-JP" sz="2400" smtClean="0"/>
              <a:t>double v = GetValue(); // GetValue </a:t>
            </a:r>
            <a:r>
              <a:rPr lang="ja-JP" altLang="en-US" sz="2400" smtClean="0"/>
              <a:t>の戻り値の型による</a:t>
            </a:r>
            <a:endParaRPr lang="en-US" altLang="ja-JP" sz="2400" smtClean="0"/>
          </a:p>
          <a:p>
            <a:pPr eaLnBrk="1" hangingPunct="1">
              <a:buFontTx/>
              <a:buNone/>
            </a:pPr>
            <a:r>
              <a:rPr lang="en-US" altLang="ja-JP" sz="2400" smtClean="0"/>
              <a:t>Member popi = new Member();</a:t>
            </a:r>
          </a:p>
          <a:p>
            <a:pPr eaLnBrk="1" hangingPunct="1">
              <a:buFontTx/>
              <a:buNone/>
            </a:pPr>
            <a:r>
              <a:rPr lang="en-US" altLang="ja-JP" sz="2400" smtClean="0"/>
              <a:t> </a:t>
            </a:r>
            <a:endParaRPr lang="ja-JP" altLang="en-US" sz="240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新機能の紹介 </a:t>
            </a:r>
            <a:r>
              <a:rPr lang="en-US" altLang="ja-JP" smtClean="0"/>
              <a:t>- </a:t>
            </a:r>
            <a:r>
              <a:rPr lang="ja-JP" altLang="en-US" smtClean="0"/>
              <a:t>自動プロパティ</a:t>
            </a:r>
            <a:r>
              <a:rPr lang="en-US" altLang="ja-JP" smtClean="0"/>
              <a:t>(Automatic Properties)</a:t>
            </a:r>
            <a:endParaRPr lang="ja-JP" altLang="en-US" smtClean="0"/>
          </a:p>
        </p:txBody>
      </p:sp>
      <p:sp>
        <p:nvSpPr>
          <p:cNvPr id="16387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ja-JP" sz="2800" smtClean="0">
                <a:solidFill>
                  <a:srgbClr val="FF0000"/>
                </a:solidFill>
              </a:rPr>
              <a:t>C#3.0</a:t>
            </a:r>
          </a:p>
          <a:p>
            <a:pPr eaLnBrk="1" hangingPunct="1">
              <a:buFontTx/>
              <a:buNone/>
            </a:pPr>
            <a:r>
              <a:rPr lang="en-US" altLang="ja-JP" sz="2800" smtClean="0"/>
              <a:t>public object Value { get; private set; }}</a:t>
            </a:r>
          </a:p>
          <a:p>
            <a:pPr eaLnBrk="1" hangingPunct="1">
              <a:buFontTx/>
              <a:buNone/>
            </a:pPr>
            <a:endParaRPr lang="en-US" altLang="ja-JP" sz="2800" smtClean="0"/>
          </a:p>
          <a:p>
            <a:pPr eaLnBrk="1" hangingPunct="1">
              <a:buFontTx/>
              <a:buNone/>
            </a:pPr>
            <a:r>
              <a:rPr lang="en-US" altLang="ja-JP" sz="2800" smtClean="0">
                <a:solidFill>
                  <a:srgbClr val="FF0000"/>
                </a:solidFill>
              </a:rPr>
              <a:t>C#2.0</a:t>
            </a:r>
          </a:p>
          <a:p>
            <a:pPr eaLnBrk="1" hangingPunct="1">
              <a:buFontTx/>
              <a:buNone/>
            </a:pPr>
            <a:r>
              <a:rPr lang="en-US" altLang="ja-JP" sz="2800" smtClean="0"/>
              <a:t>private object _Value;</a:t>
            </a:r>
          </a:p>
          <a:p>
            <a:pPr eaLnBrk="1" hangingPunct="1">
              <a:buFontTx/>
              <a:buNone/>
            </a:pPr>
            <a:r>
              <a:rPr lang="en-US" altLang="ja-JP" sz="2800" smtClean="0"/>
              <a:t>public object Value {</a:t>
            </a:r>
          </a:p>
          <a:p>
            <a:pPr eaLnBrk="1" hangingPunct="1">
              <a:buFontTx/>
              <a:buNone/>
            </a:pPr>
            <a:r>
              <a:rPr lang="en-US" altLang="ja-JP" sz="2800" smtClean="0"/>
              <a:t>		get { return this._Value; }</a:t>
            </a:r>
          </a:p>
          <a:p>
            <a:pPr eaLnBrk="1" hangingPunct="1">
              <a:buFontTx/>
              <a:buNone/>
            </a:pPr>
            <a:r>
              <a:rPr lang="en-US" altLang="ja-JP" sz="2800" smtClean="0"/>
              <a:t>		private set { this._Value = Value; }</a:t>
            </a:r>
          </a:p>
          <a:p>
            <a:pPr eaLnBrk="1" hangingPunct="1">
              <a:buFontTx/>
              <a:buNone/>
            </a:pPr>
            <a:r>
              <a:rPr lang="en-US" altLang="ja-JP" sz="2800" smtClean="0"/>
              <a:t>}</a:t>
            </a:r>
          </a:p>
          <a:p>
            <a:pPr eaLnBrk="1" hangingPunct="1">
              <a:buFontTx/>
              <a:buNone/>
            </a:pPr>
            <a:endParaRPr lang="ja-JP" altLang="en-US" sz="280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新機能の紹介 </a:t>
            </a:r>
            <a:r>
              <a:rPr lang="en-US" altLang="ja-JP" smtClean="0"/>
              <a:t>- </a:t>
            </a:r>
            <a:r>
              <a:rPr lang="ja-JP" altLang="en-US" smtClean="0"/>
              <a:t>オブジェクト初期化子</a:t>
            </a:r>
            <a:r>
              <a:rPr lang="en-US" altLang="ja-JP" smtClean="0"/>
              <a:t>(Object Initializers)</a:t>
            </a:r>
            <a:endParaRPr lang="ja-JP" altLang="en-US" smtClean="0"/>
          </a:p>
        </p:txBody>
      </p:sp>
      <p:sp>
        <p:nvSpPr>
          <p:cNvPr id="17411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ja-JP" sz="2800" smtClean="0">
                <a:solidFill>
                  <a:srgbClr val="FF0000"/>
                </a:solidFill>
              </a:rPr>
              <a:t>C#3.0</a:t>
            </a:r>
          </a:p>
          <a:p>
            <a:pPr eaLnBrk="1" hangingPunct="1">
              <a:buFontTx/>
              <a:buNone/>
            </a:pPr>
            <a:r>
              <a:rPr lang="en-US" altLang="ja-JP" sz="2800" smtClean="0"/>
              <a:t>var popi = new Member {</a:t>
            </a:r>
          </a:p>
          <a:p>
            <a:pPr eaLnBrk="1" hangingPunct="1">
              <a:buFontTx/>
              <a:buNone/>
            </a:pPr>
            <a:r>
              <a:rPr lang="ja-JP" altLang="en-US" sz="2800" smtClean="0"/>
              <a:t>　　</a:t>
            </a:r>
            <a:r>
              <a:rPr lang="en-US" altLang="ja-JP" sz="2800" smtClean="0"/>
              <a:t>Code = 51 , Name = “</a:t>
            </a:r>
            <a:r>
              <a:rPr lang="ja-JP" altLang="en-US" sz="2800" smtClean="0"/>
              <a:t>ぽぴ王子</a:t>
            </a:r>
            <a:r>
              <a:rPr lang="en-US" altLang="ja-JP" sz="2800" smtClean="0"/>
              <a:t>”, Age = 18 },</a:t>
            </a:r>
          </a:p>
          <a:p>
            <a:pPr eaLnBrk="1" hangingPunct="1">
              <a:buFontTx/>
              <a:buNone/>
            </a:pPr>
            <a:endParaRPr lang="en-US" altLang="ja-JP" sz="2800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ja-JP" sz="2800" smtClean="0">
                <a:solidFill>
                  <a:srgbClr val="FF0000"/>
                </a:solidFill>
              </a:rPr>
              <a:t>C#2.0</a:t>
            </a:r>
          </a:p>
          <a:p>
            <a:pPr eaLnBrk="1" hangingPunct="1">
              <a:buFontTx/>
              <a:buNone/>
            </a:pPr>
            <a:r>
              <a:rPr lang="en-US" altLang="ja-JP" sz="2800" smtClean="0"/>
              <a:t>Member popi = new Member();</a:t>
            </a:r>
          </a:p>
          <a:p>
            <a:pPr eaLnBrk="1" hangingPunct="1">
              <a:buFontTx/>
              <a:buNone/>
            </a:pPr>
            <a:r>
              <a:rPr lang="en-US" altLang="ja-JP" sz="2800" smtClean="0"/>
              <a:t>popi.Code = 51;</a:t>
            </a:r>
          </a:p>
          <a:p>
            <a:pPr eaLnBrk="1" hangingPunct="1">
              <a:buFontTx/>
              <a:buNone/>
            </a:pPr>
            <a:r>
              <a:rPr lang="en-US" altLang="ja-JP" sz="2800" smtClean="0"/>
              <a:t>popi.Name = “</a:t>
            </a:r>
            <a:r>
              <a:rPr lang="ja-JP" altLang="en-US" sz="2800" smtClean="0"/>
              <a:t>ぽぴ王子</a:t>
            </a:r>
            <a:r>
              <a:rPr lang="en-US" altLang="ja-JP" sz="2800" smtClean="0"/>
              <a:t>”;</a:t>
            </a:r>
          </a:p>
          <a:p>
            <a:pPr eaLnBrk="1" hangingPunct="1">
              <a:buFontTx/>
              <a:buNone/>
            </a:pPr>
            <a:r>
              <a:rPr lang="en-US" altLang="ja-JP" sz="2800" smtClean="0"/>
              <a:t>popi.Age = 18;</a:t>
            </a:r>
          </a:p>
          <a:p>
            <a:pPr eaLnBrk="1" hangingPunct="1">
              <a:buFontTx/>
              <a:buNone/>
            </a:pPr>
            <a:endParaRPr lang="ja-JP" altLang="en-US" sz="280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新機能の紹介 </a:t>
            </a:r>
            <a:r>
              <a:rPr lang="en-US" altLang="ja-JP" smtClean="0"/>
              <a:t>-</a:t>
            </a:r>
            <a:r>
              <a:rPr lang="ja-JP" altLang="en-US" smtClean="0"/>
              <a:t>匿名型</a:t>
            </a:r>
            <a:r>
              <a:rPr lang="en-US" altLang="ja-JP" smtClean="0"/>
              <a:t>(Anonymous types)</a:t>
            </a:r>
            <a:endParaRPr lang="ja-JP" altLang="en-US" smtClean="0"/>
          </a:p>
        </p:txBody>
      </p:sp>
      <p:sp>
        <p:nvSpPr>
          <p:cNvPr id="18435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ja-JP" sz="2800" smtClean="0">
                <a:solidFill>
                  <a:srgbClr val="FF0000"/>
                </a:solidFill>
              </a:rPr>
              <a:t>C#3.0</a:t>
            </a:r>
          </a:p>
          <a:p>
            <a:pPr eaLnBrk="1" hangingPunct="1">
              <a:buFontTx/>
              <a:buNone/>
            </a:pPr>
            <a:r>
              <a:rPr lang="en-US" altLang="ja-JP" sz="2800" smtClean="0"/>
              <a:t>var popi = new {</a:t>
            </a:r>
          </a:p>
          <a:p>
            <a:pPr eaLnBrk="1" hangingPunct="1">
              <a:buFontTx/>
              <a:buNone/>
            </a:pPr>
            <a:r>
              <a:rPr lang="en-US" altLang="ja-JP" sz="2800" smtClean="0"/>
              <a:t>	Code = 51 , Name = “</a:t>
            </a:r>
            <a:r>
              <a:rPr lang="ja-JP" altLang="en-US" sz="2800" smtClean="0"/>
              <a:t>ぽぴ王子</a:t>
            </a:r>
            <a:r>
              <a:rPr lang="en-US" altLang="ja-JP" sz="2800" smtClean="0"/>
              <a:t>”, Age = 18 },</a:t>
            </a:r>
            <a:endParaRPr lang="en-US" altLang="ja-JP" sz="2800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endParaRPr lang="en-US" altLang="ja-JP" sz="2800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ja-JP" sz="2800" smtClean="0">
                <a:solidFill>
                  <a:srgbClr val="FF0000"/>
                </a:solidFill>
              </a:rPr>
              <a:t>C#2.0</a:t>
            </a:r>
          </a:p>
          <a:p>
            <a:pPr eaLnBrk="1" hangingPunct="1">
              <a:buFontTx/>
              <a:buNone/>
            </a:pPr>
            <a:r>
              <a:rPr lang="en-US" altLang="ja-JP" sz="2800" smtClean="0"/>
              <a:t>Member popi = new Member();</a:t>
            </a:r>
          </a:p>
          <a:p>
            <a:pPr eaLnBrk="1" hangingPunct="1">
              <a:buFontTx/>
              <a:buNone/>
            </a:pPr>
            <a:r>
              <a:rPr lang="en-US" altLang="ja-JP" sz="2800" smtClean="0"/>
              <a:t>popi.Code = 51;</a:t>
            </a:r>
          </a:p>
          <a:p>
            <a:pPr eaLnBrk="1" hangingPunct="1">
              <a:buFontTx/>
              <a:buNone/>
            </a:pPr>
            <a:r>
              <a:rPr lang="en-US" altLang="ja-JP" sz="2800" smtClean="0"/>
              <a:t>popi.Name = “</a:t>
            </a:r>
            <a:r>
              <a:rPr lang="ja-JP" altLang="en-US" sz="2800" smtClean="0"/>
              <a:t>ぽぴ王子</a:t>
            </a:r>
            <a:r>
              <a:rPr lang="en-US" altLang="ja-JP" sz="2800" smtClean="0"/>
              <a:t>”;</a:t>
            </a:r>
          </a:p>
          <a:p>
            <a:pPr eaLnBrk="1" hangingPunct="1">
              <a:buFontTx/>
              <a:buNone/>
            </a:pPr>
            <a:r>
              <a:rPr lang="en-US" altLang="ja-JP" sz="2800" smtClean="0"/>
              <a:t>popi.Age = 18;</a:t>
            </a:r>
          </a:p>
          <a:p>
            <a:pPr eaLnBrk="1" hangingPunct="1">
              <a:buFontTx/>
              <a:buNone/>
            </a:pPr>
            <a:r>
              <a:rPr lang="en-US" altLang="ja-JP" sz="2800" smtClean="0"/>
              <a:t> </a:t>
            </a:r>
            <a:endParaRPr lang="ja-JP" altLang="en-US" sz="280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新機能の紹介 </a:t>
            </a:r>
            <a:r>
              <a:rPr lang="en-US" altLang="ja-JP" smtClean="0"/>
              <a:t>-</a:t>
            </a:r>
            <a:r>
              <a:rPr lang="ja-JP" altLang="en-US" smtClean="0"/>
              <a:t> コレクション初期化子</a:t>
            </a:r>
            <a:r>
              <a:rPr lang="en-US" altLang="ja-JP" smtClean="0"/>
              <a:t>(Collection initializers)</a:t>
            </a:r>
            <a:endParaRPr lang="ja-JP" altLang="en-US" smtClean="0"/>
          </a:p>
        </p:txBody>
      </p:sp>
      <p:sp>
        <p:nvSpPr>
          <p:cNvPr id="19459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ja-JP" sz="2800" smtClean="0">
                <a:solidFill>
                  <a:srgbClr val="FF0000"/>
                </a:solidFill>
              </a:rPr>
              <a:t>C#3.0</a:t>
            </a:r>
          </a:p>
          <a:p>
            <a:pPr eaLnBrk="1" hangingPunct="1">
              <a:buFontTx/>
              <a:buNone/>
            </a:pPr>
            <a:r>
              <a:rPr lang="en-US" altLang="ja-JP" sz="2800" smtClean="0"/>
              <a:t>var c = new List&lt;Member&gt; { popi, rti, iijimas };</a:t>
            </a:r>
          </a:p>
          <a:p>
            <a:pPr eaLnBrk="1" hangingPunct="1">
              <a:buFontTx/>
              <a:buNone/>
            </a:pPr>
            <a:endParaRPr lang="en-US" altLang="ja-JP" sz="2800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ja-JP" sz="2800" smtClean="0">
                <a:solidFill>
                  <a:srgbClr val="FF0000"/>
                </a:solidFill>
              </a:rPr>
              <a:t>C#2.0</a:t>
            </a:r>
          </a:p>
          <a:p>
            <a:pPr eaLnBrk="1" hangingPunct="1">
              <a:buFontTx/>
              <a:buNone/>
            </a:pPr>
            <a:r>
              <a:rPr lang="en-US" altLang="ja-JP" sz="2800" smtClean="0"/>
              <a:t>List&lt;Member&gt; c = new List&lt;Member&gt;();</a:t>
            </a:r>
          </a:p>
          <a:p>
            <a:pPr eaLnBrk="1" hangingPunct="1">
              <a:buFontTx/>
              <a:buNone/>
            </a:pPr>
            <a:r>
              <a:rPr lang="en-US" altLang="ja-JP" sz="2800" smtClean="0"/>
              <a:t>c.Add(popi);</a:t>
            </a:r>
          </a:p>
          <a:p>
            <a:pPr eaLnBrk="1" hangingPunct="1">
              <a:buFontTx/>
              <a:buNone/>
            </a:pPr>
            <a:r>
              <a:rPr lang="en-US" altLang="ja-JP" sz="2800" smtClean="0"/>
              <a:t>c.Add(rti);</a:t>
            </a:r>
          </a:p>
          <a:p>
            <a:pPr eaLnBrk="1" hangingPunct="1">
              <a:buFontTx/>
              <a:buNone/>
            </a:pPr>
            <a:r>
              <a:rPr lang="en-US" altLang="ja-JP" sz="2800" smtClean="0"/>
              <a:t>c.Add(iijimas);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新機能の紹介 </a:t>
            </a:r>
            <a:r>
              <a:rPr lang="en-US" altLang="ja-JP" smtClean="0"/>
              <a:t>-</a:t>
            </a:r>
            <a:r>
              <a:rPr lang="ja-JP" altLang="en-US" smtClean="0"/>
              <a:t>ラムダ式</a:t>
            </a:r>
            <a:r>
              <a:rPr lang="en-US" altLang="ja-JP" smtClean="0"/>
              <a:t>(Rambda expressions)</a:t>
            </a:r>
            <a:endParaRPr lang="ja-JP" altLang="en-US" smtClean="0"/>
          </a:p>
        </p:txBody>
      </p:sp>
      <p:sp>
        <p:nvSpPr>
          <p:cNvPr id="2048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ja-JP" sz="2800" smtClean="0">
                <a:solidFill>
                  <a:srgbClr val="FF0000"/>
                </a:solidFill>
              </a:rPr>
              <a:t>C#3.0</a:t>
            </a:r>
          </a:p>
          <a:p>
            <a:pPr eaLnBrk="1" hangingPunct="1">
              <a:buFontTx/>
              <a:buNone/>
            </a:pPr>
            <a:r>
              <a:rPr lang="en-US" altLang="ja-JP" sz="2800" smtClean="0"/>
              <a:t>listBox.SelectedValueChanged +=  </a:t>
            </a:r>
          </a:p>
          <a:p>
            <a:pPr eaLnBrk="1" hangingPunct="1">
              <a:buFontTx/>
              <a:buNone/>
            </a:pPr>
            <a:r>
              <a:rPr lang="ja-JP" altLang="en-US" sz="2800" smtClean="0"/>
              <a:t>　　</a:t>
            </a:r>
            <a:r>
              <a:rPr lang="en-US" altLang="ja-JP" sz="2800" smtClean="0"/>
              <a:t>(sender, e) =&gt; Value = listBox.SelectedValue;</a:t>
            </a:r>
            <a:endParaRPr lang="en-US" altLang="ja-JP" sz="2800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endParaRPr lang="en-US" altLang="ja-JP" sz="2800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ja-JP" sz="2800" smtClean="0">
                <a:solidFill>
                  <a:srgbClr val="FF0000"/>
                </a:solidFill>
              </a:rPr>
              <a:t>C#2.0</a:t>
            </a:r>
          </a:p>
          <a:p>
            <a:pPr eaLnBrk="1" hangingPunct="1">
              <a:buFontTx/>
              <a:buNone/>
            </a:pPr>
            <a:r>
              <a:rPr lang="en-US" altLang="ja-JP" sz="2800" smtClean="0"/>
              <a:t>listBox.SelectedValueChanged += </a:t>
            </a:r>
          </a:p>
          <a:p>
            <a:pPr eaLnBrk="1" hangingPunct="1">
              <a:buFontTx/>
              <a:buNone/>
            </a:pPr>
            <a:r>
              <a:rPr lang="ja-JP" altLang="en-US" sz="2800" smtClean="0"/>
              <a:t>　　</a:t>
            </a:r>
            <a:r>
              <a:rPr lang="en-US" altLang="ja-JP" sz="2800" smtClean="0"/>
              <a:t>delegate(object sender, EventArgs e) {</a:t>
            </a:r>
          </a:p>
          <a:p>
            <a:pPr eaLnBrk="1" hangingPunct="1">
              <a:buFontTx/>
              <a:buNone/>
            </a:pPr>
            <a:r>
              <a:rPr lang="ja-JP" altLang="en-US" sz="2800" smtClean="0"/>
              <a:t>　　　　</a:t>
            </a:r>
            <a:r>
              <a:rPr lang="en-US" altLang="ja-JP" sz="2800" smtClean="0"/>
              <a:t>Value = this.listBox.SelectedValue;</a:t>
            </a:r>
          </a:p>
          <a:p>
            <a:pPr eaLnBrk="1" hangingPunct="1">
              <a:buFontTx/>
              <a:buNone/>
            </a:pPr>
            <a:r>
              <a:rPr lang="ja-JP" altLang="en-US" sz="2800" smtClean="0"/>
              <a:t>　　</a:t>
            </a:r>
            <a:r>
              <a:rPr lang="en-US" altLang="ja-JP" sz="2800" smtClean="0"/>
              <a:t>};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アジェンダ</a:t>
            </a:r>
          </a:p>
        </p:txBody>
      </p:sp>
      <p:sp>
        <p:nvSpPr>
          <p:cNvPr id="3075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ja-JP" altLang="en-US" sz="3600" smtClean="0"/>
              <a:t>はじめに</a:t>
            </a:r>
            <a:endParaRPr lang="en-US" altLang="ja-JP" sz="3600" smtClean="0"/>
          </a:p>
          <a:p>
            <a:pPr eaLnBrk="1" hangingPunct="1">
              <a:lnSpc>
                <a:spcPct val="150000"/>
              </a:lnSpc>
            </a:pPr>
            <a:r>
              <a:rPr lang="ja-JP" altLang="en-US" sz="3600" smtClean="0"/>
              <a:t>コード比較</a:t>
            </a:r>
            <a:endParaRPr lang="en-US" altLang="ja-JP" sz="3600" smtClean="0"/>
          </a:p>
          <a:p>
            <a:pPr eaLnBrk="1" hangingPunct="1">
              <a:lnSpc>
                <a:spcPct val="150000"/>
              </a:lnSpc>
            </a:pPr>
            <a:r>
              <a:rPr lang="ja-JP" altLang="en-US" sz="3600" smtClean="0"/>
              <a:t>新機能の紹介</a:t>
            </a:r>
            <a:endParaRPr lang="en-US" altLang="ja-JP" sz="3600" smtClean="0"/>
          </a:p>
          <a:p>
            <a:pPr eaLnBrk="1" hangingPunct="1">
              <a:lnSpc>
                <a:spcPct val="150000"/>
              </a:lnSpc>
            </a:pPr>
            <a:r>
              <a:rPr lang="ja-JP" altLang="en-US" sz="3600" smtClean="0"/>
              <a:t>新機能の応用</a:t>
            </a:r>
            <a:endParaRPr lang="en-US" altLang="ja-JP" sz="3600" smtClean="0"/>
          </a:p>
          <a:p>
            <a:pPr eaLnBrk="1" hangingPunct="1">
              <a:lnSpc>
                <a:spcPct val="150000"/>
              </a:lnSpc>
            </a:pPr>
            <a:r>
              <a:rPr lang="ja-JP" altLang="en-US" sz="3600" smtClean="0"/>
              <a:t>まとめ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新機能の紹介 </a:t>
            </a:r>
            <a:r>
              <a:rPr lang="en-US" altLang="ja-JP" smtClean="0"/>
              <a:t>- </a:t>
            </a:r>
            <a:r>
              <a:rPr lang="ja-JP" altLang="en-US" smtClean="0"/>
              <a:t>拡張メソッド</a:t>
            </a:r>
            <a:r>
              <a:rPr lang="en-US" altLang="ja-JP" smtClean="0"/>
              <a:t>(Extension methods)</a:t>
            </a:r>
            <a:endParaRPr lang="ja-JP" altLang="en-US" smtClean="0"/>
          </a:p>
        </p:txBody>
      </p:sp>
      <p:sp>
        <p:nvSpPr>
          <p:cNvPr id="21507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ja-JP" sz="2400" smtClean="0">
                <a:solidFill>
                  <a:srgbClr val="FF0000"/>
                </a:solidFill>
              </a:rPr>
              <a:t>C#3.0</a:t>
            </a:r>
          </a:p>
          <a:p>
            <a:pPr eaLnBrk="1" hangingPunct="1">
              <a:buFontTx/>
              <a:buNone/>
            </a:pPr>
            <a:r>
              <a:rPr lang="en-US" altLang="ja-JP" sz="2400" smtClean="0"/>
              <a:t>public static int GetByteLength(this string value) { /* </a:t>
            </a:r>
            <a:r>
              <a:rPr lang="ja-JP" altLang="en-US" sz="2400" smtClean="0"/>
              <a:t>略 </a:t>
            </a:r>
            <a:r>
              <a:rPr lang="en-US" altLang="ja-JP" sz="2400" smtClean="0"/>
              <a:t>*/ }</a:t>
            </a:r>
          </a:p>
          <a:p>
            <a:pPr eaLnBrk="1" hangingPunct="1">
              <a:buFontTx/>
              <a:buNone/>
            </a:pPr>
            <a:r>
              <a:rPr lang="en-US" altLang="ja-JP" sz="2400" smtClean="0"/>
              <a:t>public void Hoge() {</a:t>
            </a:r>
          </a:p>
          <a:p>
            <a:pPr eaLnBrk="1" hangingPunct="1">
              <a:buFontTx/>
              <a:buNone/>
            </a:pPr>
            <a:r>
              <a:rPr lang="ja-JP" altLang="en-US" sz="2400" smtClean="0"/>
              <a:t>　　</a:t>
            </a:r>
            <a:r>
              <a:rPr lang="en-US" altLang="ja-JP" sz="2400" smtClean="0"/>
              <a:t>var byteLength = “</a:t>
            </a:r>
            <a:r>
              <a:rPr lang="ja-JP" altLang="en-US" sz="2400" smtClean="0"/>
              <a:t>あいう</a:t>
            </a:r>
            <a:r>
              <a:rPr lang="en-US" altLang="ja-JP" sz="2400" smtClean="0"/>
              <a:t>eo”.GetByteLength();</a:t>
            </a:r>
          </a:p>
          <a:p>
            <a:pPr eaLnBrk="1" hangingPunct="1">
              <a:buFontTx/>
              <a:buNone/>
            </a:pPr>
            <a:r>
              <a:rPr lang="en-US" altLang="ja-JP" sz="2400" smtClean="0"/>
              <a:t>}</a:t>
            </a:r>
          </a:p>
          <a:p>
            <a:pPr eaLnBrk="1" hangingPunct="1">
              <a:buFontTx/>
              <a:buNone/>
            </a:pPr>
            <a:endParaRPr lang="en-US" altLang="ja-JP" sz="2400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ja-JP" sz="2400" smtClean="0">
                <a:solidFill>
                  <a:srgbClr val="FF0000"/>
                </a:solidFill>
              </a:rPr>
              <a:t>C#2.0</a:t>
            </a:r>
          </a:p>
          <a:p>
            <a:pPr eaLnBrk="1" hangingPunct="1">
              <a:buFontTx/>
              <a:buNone/>
            </a:pPr>
            <a:r>
              <a:rPr lang="en-US" altLang="ja-JP" sz="2400" smtClean="0"/>
              <a:t>public static int GetByteLength(string value) { /* </a:t>
            </a:r>
            <a:r>
              <a:rPr lang="ja-JP" altLang="en-US" sz="2400" smtClean="0"/>
              <a:t>略 </a:t>
            </a:r>
            <a:r>
              <a:rPr lang="en-US" altLang="ja-JP" sz="2400" smtClean="0"/>
              <a:t>*/ }</a:t>
            </a:r>
          </a:p>
          <a:p>
            <a:pPr eaLnBrk="1" hangingPunct="1">
              <a:buFontTx/>
              <a:buNone/>
            </a:pPr>
            <a:r>
              <a:rPr lang="en-US" altLang="ja-JP" sz="2400" smtClean="0"/>
              <a:t>public void Hoge() {</a:t>
            </a:r>
          </a:p>
          <a:p>
            <a:pPr eaLnBrk="1" hangingPunct="1">
              <a:buFontTx/>
              <a:buNone/>
            </a:pPr>
            <a:r>
              <a:rPr lang="ja-JP" altLang="en-US" sz="2400" smtClean="0"/>
              <a:t>　　</a:t>
            </a:r>
            <a:r>
              <a:rPr lang="en-US" altLang="ja-JP" sz="2400" smtClean="0"/>
              <a:t>var byteLength = GetByteLength(“</a:t>
            </a:r>
            <a:r>
              <a:rPr lang="ja-JP" altLang="en-US" sz="2400" smtClean="0"/>
              <a:t>あいう</a:t>
            </a:r>
            <a:r>
              <a:rPr lang="en-US" altLang="ja-JP" sz="2400" smtClean="0"/>
              <a:t>eo”);</a:t>
            </a:r>
          </a:p>
          <a:p>
            <a:pPr eaLnBrk="1" hangingPunct="1">
              <a:buFontTx/>
              <a:buNone/>
            </a:pPr>
            <a:r>
              <a:rPr lang="en-US" altLang="ja-JP" sz="2400" smtClean="0"/>
              <a:t>}</a:t>
            </a:r>
          </a:p>
          <a:p>
            <a:pPr eaLnBrk="1" hangingPunct="1">
              <a:buFontTx/>
              <a:buNone/>
            </a:pPr>
            <a:endParaRPr lang="en-US" altLang="ja-JP" sz="240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新機能の紹介 </a:t>
            </a:r>
            <a:r>
              <a:rPr lang="en-US" altLang="ja-JP" smtClean="0"/>
              <a:t>-  LINQ(Language Integrated Query)</a:t>
            </a:r>
            <a:endParaRPr lang="ja-JP" altLang="en-US" smtClean="0"/>
          </a:p>
        </p:txBody>
      </p:sp>
      <p:sp>
        <p:nvSpPr>
          <p:cNvPr id="22531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ja-JP" sz="2400" smtClean="0">
                <a:solidFill>
                  <a:srgbClr val="FF0000"/>
                </a:solidFill>
              </a:rPr>
              <a:t>C#3.0</a:t>
            </a:r>
          </a:p>
          <a:p>
            <a:pPr eaLnBrk="1" hangingPunct="1">
              <a:buFontTx/>
              <a:buNone/>
            </a:pPr>
            <a:r>
              <a:rPr lang="en-US" altLang="ja-JP" sz="2400" smtClean="0"/>
              <a:t>var q = </a:t>
            </a:r>
          </a:p>
          <a:p>
            <a:pPr eaLnBrk="1" hangingPunct="1">
              <a:buFontTx/>
              <a:buNone/>
            </a:pPr>
            <a:r>
              <a:rPr lang="ja-JP" altLang="en-US" sz="2400" smtClean="0"/>
              <a:t>　　</a:t>
            </a:r>
            <a:r>
              <a:rPr lang="en-US" altLang="ja-JP" sz="2400" smtClean="0"/>
              <a:t>from x in c </a:t>
            </a:r>
          </a:p>
          <a:p>
            <a:pPr eaLnBrk="1" hangingPunct="1">
              <a:buFontTx/>
              <a:buNone/>
            </a:pPr>
            <a:r>
              <a:rPr lang="ja-JP" altLang="en-US" sz="2400" smtClean="0"/>
              <a:t>　　</a:t>
            </a:r>
            <a:r>
              <a:rPr lang="en-US" altLang="ja-JP" sz="2400" smtClean="0"/>
              <a:t>where x.Age == 18 </a:t>
            </a:r>
          </a:p>
          <a:p>
            <a:pPr eaLnBrk="1" hangingPunct="1">
              <a:buFontTx/>
              <a:buNone/>
            </a:pPr>
            <a:r>
              <a:rPr lang="ja-JP" altLang="en-US" sz="2400" smtClean="0"/>
              <a:t>　　</a:t>
            </a:r>
            <a:r>
              <a:rPr lang="en-US" altLang="ja-JP" sz="2400" smtClean="0"/>
              <a:t>orderby x.Name</a:t>
            </a:r>
          </a:p>
          <a:p>
            <a:pPr eaLnBrk="1" hangingPunct="1">
              <a:buFontTx/>
              <a:buNone/>
            </a:pPr>
            <a:r>
              <a:rPr lang="ja-JP" altLang="en-US" sz="2400" smtClean="0"/>
              <a:t>　　</a:t>
            </a:r>
            <a:r>
              <a:rPr lang="en-US" altLang="ja-JP" sz="2400" smtClean="0"/>
              <a:t>select new { Code = x.Code, Name = x.Name };</a:t>
            </a:r>
          </a:p>
          <a:p>
            <a:pPr eaLnBrk="1" hangingPunct="1">
              <a:buFontTx/>
              <a:buNone/>
            </a:pPr>
            <a:endParaRPr lang="en-US" altLang="ja-JP" sz="240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新機能の紹介 </a:t>
            </a:r>
            <a:r>
              <a:rPr lang="en-US" altLang="ja-JP" smtClean="0"/>
              <a:t>-  LINQ(Language Integrated Query)</a:t>
            </a:r>
            <a:endParaRPr lang="ja-JP" altLang="en-US" smtClean="0"/>
          </a:p>
        </p:txBody>
      </p:sp>
      <p:sp>
        <p:nvSpPr>
          <p:cNvPr id="23555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785813"/>
            <a:ext cx="8229600" cy="50736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ja-JP" sz="2400" smtClean="0">
                <a:solidFill>
                  <a:srgbClr val="FF0000"/>
                </a:solidFill>
              </a:rPr>
              <a:t>C#2.0</a:t>
            </a:r>
          </a:p>
          <a:p>
            <a:pPr eaLnBrk="1" hangingPunct="1">
              <a:buFontTx/>
              <a:buNone/>
            </a:pPr>
            <a:r>
              <a:rPr lang="en-US" altLang="ja-JP" sz="2400" smtClean="0"/>
              <a:t>List&lt;Item&gt; list = new List&lt;Item&gt;();</a:t>
            </a:r>
          </a:p>
          <a:p>
            <a:pPr eaLnBrk="1" hangingPunct="1">
              <a:buFontTx/>
              <a:buNone/>
            </a:pPr>
            <a:r>
              <a:rPr lang="en-US" altLang="ja-JP" sz="2400" smtClean="0"/>
              <a:t>foreach (Member x in c) {</a:t>
            </a:r>
          </a:p>
          <a:p>
            <a:pPr eaLnBrk="1" hangingPunct="1">
              <a:buFontTx/>
              <a:buNone/>
            </a:pPr>
            <a:r>
              <a:rPr lang="en-US" altLang="ja-JP" sz="2400" smtClean="0"/>
              <a:t>	if (x.Age == 18) {</a:t>
            </a:r>
          </a:p>
          <a:p>
            <a:pPr eaLnBrk="1" hangingPunct="1">
              <a:buFontTx/>
              <a:buNone/>
            </a:pPr>
            <a:r>
              <a:rPr lang="en-US" altLang="ja-JP" sz="2400" smtClean="0"/>
              <a:t>		Item item = new Item();</a:t>
            </a:r>
          </a:p>
          <a:p>
            <a:pPr eaLnBrk="1" hangingPunct="1">
              <a:buFontTx/>
              <a:buNone/>
            </a:pPr>
            <a:r>
              <a:rPr lang="en-US" altLang="ja-JP" sz="2400" smtClean="0"/>
              <a:t>		item.Code = x.Code;</a:t>
            </a:r>
          </a:p>
          <a:p>
            <a:pPr eaLnBrk="1" hangingPunct="1">
              <a:buFontTx/>
              <a:buNone/>
            </a:pPr>
            <a:r>
              <a:rPr lang="en-US" altLang="ja-JP" sz="2400" smtClean="0"/>
              <a:t>		item.Name = x.Name;</a:t>
            </a:r>
          </a:p>
          <a:p>
            <a:pPr eaLnBrk="1" hangingPunct="1">
              <a:buFontTx/>
              <a:buNone/>
            </a:pPr>
            <a:r>
              <a:rPr lang="en-US" altLang="ja-JP" sz="2400" smtClean="0"/>
              <a:t>		list.Add(item);</a:t>
            </a:r>
          </a:p>
          <a:p>
            <a:pPr eaLnBrk="1" hangingPunct="1">
              <a:buFontTx/>
              <a:buNone/>
            </a:pPr>
            <a:r>
              <a:rPr lang="en-US" altLang="ja-JP" sz="2400" smtClean="0"/>
              <a:t>	}</a:t>
            </a:r>
          </a:p>
          <a:p>
            <a:pPr eaLnBrk="1" hangingPunct="1">
              <a:buFontTx/>
              <a:buNone/>
            </a:pPr>
            <a:r>
              <a:rPr lang="en-US" altLang="ja-JP" sz="2400" smtClean="0"/>
              <a:t>}</a:t>
            </a:r>
          </a:p>
          <a:p>
            <a:pPr eaLnBrk="1" hangingPunct="1">
              <a:buFontTx/>
              <a:buNone/>
            </a:pPr>
            <a:r>
              <a:rPr lang="en-US" altLang="ja-JP" sz="2400" smtClean="0"/>
              <a:t>list.Sort(delegate(Item a, Item b) {</a:t>
            </a:r>
          </a:p>
          <a:p>
            <a:pPr eaLnBrk="1" hangingPunct="1">
              <a:buFontTx/>
              <a:buNone/>
            </a:pPr>
            <a:r>
              <a:rPr lang="ja-JP" altLang="en-US" sz="2400" smtClean="0"/>
              <a:t>　　</a:t>
            </a:r>
            <a:r>
              <a:rPr lang="en-US" altLang="ja-JP" sz="2400" smtClean="0"/>
              <a:t>return string.Compare(a.Name, b.Name); });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57250" y="1071563"/>
            <a:ext cx="7772400" cy="1362075"/>
          </a:xfrm>
        </p:spPr>
        <p:txBody>
          <a:bodyPr/>
          <a:lstStyle/>
          <a:p>
            <a:pPr algn="ctr" eaLnBrk="1" hangingPunct="1">
              <a:defRPr/>
            </a:pPr>
            <a:r>
              <a:rPr lang="ja-JP" altLang="en-US" sz="9600" dirty="0" smtClean="0"/>
              <a:t>新機能の応用</a:t>
            </a:r>
            <a:r>
              <a:rPr lang="en-US" altLang="ja-JP" sz="9600" dirty="0" smtClean="0"/>
              <a:t/>
            </a:r>
            <a:br>
              <a:rPr lang="en-US" altLang="ja-JP" sz="9600" dirty="0" smtClean="0"/>
            </a:br>
            <a:r>
              <a:rPr lang="en-US" altLang="ja-JP" sz="9600" dirty="0" smtClean="0"/>
              <a:t/>
            </a:r>
            <a:br>
              <a:rPr lang="en-US" altLang="ja-JP" sz="9600" dirty="0" smtClean="0"/>
            </a:br>
            <a:endParaRPr lang="ja-JP" altLang="en-US" sz="9600" dirty="0"/>
          </a:p>
        </p:txBody>
      </p:sp>
      <p:sp>
        <p:nvSpPr>
          <p:cNvPr id="24579" name="テキスト プレースホルダ 4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2808287"/>
          </a:xfrm>
        </p:spPr>
        <p:txBody>
          <a:bodyPr/>
          <a:lstStyle/>
          <a:p>
            <a:pPr eaLnBrk="1" hangingPunct="1"/>
            <a:r>
              <a:rPr lang="en-US" altLang="ja-JP" sz="2800" smtClean="0"/>
              <a:t>C#3,0</a:t>
            </a:r>
            <a:r>
              <a:rPr lang="ja-JP" altLang="en-US" sz="2800" smtClean="0"/>
              <a:t> の新機能を上手に使うことで全体的なコードの記述量が減られることがわかりました。</a:t>
            </a:r>
            <a:endParaRPr lang="en-US" altLang="ja-JP" sz="2800" smtClean="0"/>
          </a:p>
          <a:p>
            <a:pPr eaLnBrk="1" hangingPunct="1"/>
            <a:endParaRPr lang="en-US" altLang="ja-JP" sz="2800" smtClean="0"/>
          </a:p>
          <a:p>
            <a:pPr eaLnBrk="1" hangingPunct="1"/>
            <a:r>
              <a:rPr lang="ja-JP" altLang="en-US" sz="2800" smtClean="0"/>
              <a:t>では、どのような新機能があるのでしょうか？</a:t>
            </a:r>
            <a:endParaRPr lang="en-US" altLang="ja-JP" sz="280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928688" y="2428875"/>
            <a:ext cx="7772400" cy="1362075"/>
          </a:xfrm>
        </p:spPr>
        <p:txBody>
          <a:bodyPr/>
          <a:lstStyle/>
          <a:p>
            <a:pPr algn="ctr" eaLnBrk="1" hangingPunct="1">
              <a:defRPr/>
            </a:pPr>
            <a:r>
              <a:rPr lang="ja-JP" altLang="en-US" sz="9600" dirty="0" smtClean="0"/>
              <a:t>＜</a:t>
            </a:r>
            <a:r>
              <a:rPr lang="en-US" altLang="ja-JP" sz="9600" dirty="0" err="1" smtClean="0"/>
              <a:t>dEMO</a:t>
            </a:r>
            <a:r>
              <a:rPr lang="ja-JP" altLang="en-US" sz="9600" dirty="0" smtClean="0"/>
              <a:t>＞</a:t>
            </a:r>
            <a:r>
              <a:rPr lang="en-US" altLang="ja-JP" sz="9600" dirty="0" smtClean="0"/>
              <a:t/>
            </a:r>
            <a:br>
              <a:rPr lang="en-US" altLang="ja-JP" sz="9600" dirty="0" smtClean="0"/>
            </a:br>
            <a:endParaRPr lang="ja-JP" altLang="en-US" sz="96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ja-JP" altLang="en-US" smtClean="0"/>
              <a:t>新機能の応用</a:t>
            </a:r>
          </a:p>
        </p:txBody>
      </p:sp>
      <p:sp>
        <p:nvSpPr>
          <p:cNvPr id="26627" name="コンテンツ プレースホルダ 4"/>
          <p:cNvSpPr>
            <a:spLocks noGrp="1"/>
          </p:cNvSpPr>
          <p:nvPr>
            <p:ph idx="1"/>
          </p:nvPr>
        </p:nvSpPr>
        <p:spPr>
          <a:xfrm>
            <a:off x="428625" y="214313"/>
            <a:ext cx="8229600" cy="58578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ja-JP" sz="1600" smtClean="0"/>
              <a:t>public FormS() {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</a:t>
            </a:r>
            <a:r>
              <a:rPr lang="en-US" altLang="ja-JP" sz="1600" smtClean="0"/>
              <a:t>InitializeComponent();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</a:t>
            </a:r>
            <a:r>
              <a:rPr lang="en-US" altLang="ja-JP" sz="1600" smtClean="0"/>
              <a:t>var c = new[] { /* </a:t>
            </a:r>
            <a:r>
              <a:rPr lang="ja-JP" altLang="en-US" sz="1600" smtClean="0"/>
              <a:t>省略 </a:t>
            </a:r>
            <a:r>
              <a:rPr lang="en-US" altLang="ja-JP" sz="1600" smtClean="0"/>
              <a:t>*/</a:t>
            </a:r>
            <a:r>
              <a:rPr lang="ja-JP" altLang="en-US" sz="1600" smtClean="0"/>
              <a:t> </a:t>
            </a:r>
            <a:r>
              <a:rPr lang="en-US" altLang="ja-JP" sz="1600" smtClean="0"/>
              <a:t>}; // </a:t>
            </a:r>
            <a:r>
              <a:rPr lang="ja-JP" altLang="en-US" sz="1600" smtClean="0"/>
              <a:t>最初のサンプルと同じなので省略</a:t>
            </a:r>
            <a:endParaRPr lang="en-US" altLang="ja-JP" sz="1600" smtClean="0"/>
          </a:p>
          <a:p>
            <a:pPr eaLnBrk="1" hangingPunct="1">
              <a:buFontTx/>
              <a:buNone/>
            </a:pPr>
            <a:endParaRPr lang="en-US" altLang="ja-JP" sz="1600" smtClean="0"/>
          </a:p>
          <a:p>
            <a:pPr eaLnBrk="1" hangingPunct="1">
              <a:buFontTx/>
              <a:buNone/>
            </a:pPr>
            <a:r>
              <a:rPr lang="ja-JP" altLang="en-US" sz="1600" smtClean="0"/>
              <a:t>　　</a:t>
            </a:r>
            <a:r>
              <a:rPr lang="en-US" altLang="ja-JP" sz="1600" smtClean="0"/>
              <a:t>var q1 = 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　　</a:t>
            </a:r>
            <a:r>
              <a:rPr lang="en-US" altLang="ja-JP" sz="1600" smtClean="0"/>
              <a:t>from x in c 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　　</a:t>
            </a:r>
            <a:r>
              <a:rPr lang="en-US" altLang="ja-JP" sz="1600" smtClean="0"/>
              <a:t>where x.Age == 18 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　　</a:t>
            </a:r>
            <a:r>
              <a:rPr lang="en-US" altLang="ja-JP" sz="1600" smtClean="0"/>
              <a:t>orderby x.Name 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　　</a:t>
            </a:r>
            <a:r>
              <a:rPr lang="en-US" altLang="ja-JP" sz="1600" smtClean="0"/>
              <a:t>select new { Code = x.Code, Name = x.Name };</a:t>
            </a:r>
          </a:p>
          <a:p>
            <a:pPr eaLnBrk="1" hangingPunct="1">
              <a:buFontTx/>
              <a:buNone/>
            </a:pPr>
            <a:endParaRPr lang="en-US" altLang="ja-JP" sz="1600" smtClean="0"/>
          </a:p>
          <a:p>
            <a:pPr eaLnBrk="1" hangingPunct="1">
              <a:buFontTx/>
              <a:buNone/>
            </a:pPr>
            <a:r>
              <a:rPr lang="ja-JP" altLang="en-US" sz="1600" smtClean="0"/>
              <a:t>　　</a:t>
            </a:r>
            <a:r>
              <a:rPr lang="en-US" altLang="ja-JP" sz="1600" smtClean="0"/>
              <a:t>var q2 = c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　　</a:t>
            </a:r>
            <a:r>
              <a:rPr lang="en-US" altLang="ja-JP" sz="1600" smtClean="0"/>
              <a:t>.Where(x =&gt; x.Age == 18)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　　</a:t>
            </a:r>
            <a:r>
              <a:rPr lang="en-US" altLang="ja-JP" sz="1600" smtClean="0"/>
              <a:t>.OrderBy(x =&gt; x.Name)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　　</a:t>
            </a:r>
            <a:r>
              <a:rPr lang="en-US" altLang="ja-JP" sz="1600" smtClean="0"/>
              <a:t>.Select(x =&gt; new { Code = x.Code, Name = x.Name });</a:t>
            </a:r>
          </a:p>
          <a:p>
            <a:pPr eaLnBrk="1" hangingPunct="1">
              <a:buFontTx/>
              <a:buNone/>
            </a:pPr>
            <a:endParaRPr lang="en-US" altLang="ja-JP" sz="1600" smtClean="0"/>
          </a:p>
          <a:p>
            <a:pPr eaLnBrk="1" hangingPunct="1">
              <a:buFontTx/>
              <a:buNone/>
            </a:pPr>
            <a:r>
              <a:rPr lang="ja-JP" altLang="en-US" sz="1600" smtClean="0"/>
              <a:t>　　</a:t>
            </a:r>
            <a:r>
              <a:rPr lang="en-US" altLang="ja-JP" sz="1600" smtClean="0"/>
              <a:t>var q3 = c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　　</a:t>
            </a:r>
            <a:r>
              <a:rPr lang="en-US" altLang="ja-JP" sz="1600" smtClean="0"/>
              <a:t>.</a:t>
            </a:r>
            <a:r>
              <a:rPr lang="ja-JP" altLang="en-US" sz="1600" smtClean="0"/>
              <a:t>条件</a:t>
            </a:r>
            <a:r>
              <a:rPr lang="en-US" altLang="ja-JP" sz="1600" smtClean="0"/>
              <a:t>(x =&gt; x.Age == 18)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　　</a:t>
            </a:r>
            <a:r>
              <a:rPr lang="en-US" altLang="ja-JP" sz="1600" smtClean="0"/>
              <a:t>.</a:t>
            </a:r>
            <a:r>
              <a:rPr lang="ja-JP" altLang="en-US" sz="1600" smtClean="0"/>
              <a:t>整列</a:t>
            </a:r>
            <a:r>
              <a:rPr lang="en-US" altLang="ja-JP" sz="1600" smtClean="0"/>
              <a:t>(x =&gt; x.Name)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　　</a:t>
            </a:r>
            <a:r>
              <a:rPr lang="en-US" altLang="ja-JP" sz="1600" smtClean="0"/>
              <a:t>.</a:t>
            </a:r>
            <a:r>
              <a:rPr lang="ja-JP" altLang="en-US" sz="1600" smtClean="0"/>
              <a:t>選択</a:t>
            </a:r>
            <a:r>
              <a:rPr lang="en-US" altLang="ja-JP" sz="1600" smtClean="0"/>
              <a:t>(x =&gt; new { Code = x.Code, Name = x.Name });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ja-JP" altLang="en-US" smtClean="0"/>
              <a:t>新機能の応用</a:t>
            </a:r>
          </a:p>
        </p:txBody>
      </p:sp>
      <p:sp>
        <p:nvSpPr>
          <p:cNvPr id="27651" name="コンテンツ プレースホルダ 4"/>
          <p:cNvSpPr>
            <a:spLocks noGrp="1"/>
          </p:cNvSpPr>
          <p:nvPr>
            <p:ph idx="1"/>
          </p:nvPr>
        </p:nvSpPr>
        <p:spPr>
          <a:xfrm>
            <a:off x="428625" y="1071563"/>
            <a:ext cx="8229600" cy="47148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ja-JP" altLang="en-US" sz="1600" smtClean="0"/>
              <a:t>　　</a:t>
            </a:r>
            <a:r>
              <a:rPr lang="en-US" altLang="ja-JP" sz="1600" smtClean="0"/>
              <a:t>listBox1.Binding(q1.ToArray(), "Code", "Name");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</a:t>
            </a:r>
            <a:r>
              <a:rPr lang="en-US" altLang="ja-JP" sz="1600" smtClean="0"/>
              <a:t>listBox2.Binding(q2.ToArray(), "Code", "Name");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</a:t>
            </a:r>
            <a:r>
              <a:rPr lang="en-US" altLang="ja-JP" sz="1600" smtClean="0"/>
              <a:t>listBox3.Binding(q3.ToArray(), "Code", "Name");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}</a:t>
            </a:r>
          </a:p>
          <a:p>
            <a:pPr eaLnBrk="1" hangingPunct="1">
              <a:buFontTx/>
              <a:buNone/>
            </a:pPr>
            <a:endParaRPr lang="en-US" altLang="ja-JP" sz="1600" smtClean="0"/>
          </a:p>
          <a:p>
            <a:pPr eaLnBrk="1" hangingPunct="1">
              <a:buFontTx/>
              <a:buNone/>
            </a:pPr>
            <a:r>
              <a:rPr lang="en-US" altLang="ja-JP" sz="1600" smtClean="0"/>
              <a:t>public static void Binding&lt;T&gt;(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</a:t>
            </a:r>
            <a:r>
              <a:rPr lang="en-US" altLang="ja-JP" sz="1600" smtClean="0"/>
              <a:t>this T x, 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</a:t>
            </a:r>
            <a:r>
              <a:rPr lang="en-US" altLang="ja-JP" sz="1600" smtClean="0"/>
              <a:t>object dataSource, 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</a:t>
            </a:r>
            <a:r>
              <a:rPr lang="en-US" altLang="ja-JP" sz="1600" smtClean="0"/>
              <a:t>string valueMember, 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</a:t>
            </a:r>
            <a:r>
              <a:rPr lang="en-US" altLang="ja-JP" sz="1600" smtClean="0"/>
              <a:t>string displayMember) 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　　</a:t>
            </a:r>
            <a:r>
              <a:rPr lang="en-US" altLang="ja-JP" sz="1600" smtClean="0"/>
              <a:t>where T : ListControl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{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</a:t>
            </a:r>
            <a:r>
              <a:rPr lang="en-US" altLang="ja-JP" sz="1600" smtClean="0"/>
              <a:t>x.DataSource = dataSource;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</a:t>
            </a:r>
            <a:r>
              <a:rPr lang="en-US" altLang="ja-JP" sz="1600" smtClean="0"/>
              <a:t>x.ValueMember = valueMember;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</a:t>
            </a:r>
            <a:r>
              <a:rPr lang="en-US" altLang="ja-JP" sz="1600" smtClean="0"/>
              <a:t>x.DisplayMember = displayMember;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}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</a:t>
            </a:r>
            <a:endParaRPr lang="en-US" altLang="ja-JP" sz="160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ja-JP" altLang="en-US" smtClean="0"/>
              <a:t>新機能の応用</a:t>
            </a:r>
          </a:p>
        </p:txBody>
      </p:sp>
      <p:sp>
        <p:nvSpPr>
          <p:cNvPr id="28675" name="コンテンツ プレースホルダ 4"/>
          <p:cNvSpPr>
            <a:spLocks noGrp="1"/>
          </p:cNvSpPr>
          <p:nvPr>
            <p:ph idx="1"/>
          </p:nvPr>
        </p:nvSpPr>
        <p:spPr>
          <a:xfrm>
            <a:off x="428625" y="1071563"/>
            <a:ext cx="8229600" cy="49291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ja-JP" sz="1600" smtClean="0"/>
              <a:t>public static IEnumerable&lt;T&gt; </a:t>
            </a:r>
            <a:r>
              <a:rPr lang="ja-JP" altLang="en-US" sz="1600" smtClean="0"/>
              <a:t>選択</a:t>
            </a:r>
            <a:r>
              <a:rPr lang="en-US" altLang="ja-JP" sz="1600" smtClean="0"/>
              <a:t>&lt;T&gt;(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</a:t>
            </a:r>
            <a:r>
              <a:rPr lang="en-US" altLang="ja-JP" sz="1600" smtClean="0"/>
              <a:t>this IEnumerable&lt;T&gt; value, 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</a:t>
            </a:r>
            <a:r>
              <a:rPr lang="en-US" altLang="ja-JP" sz="1600" smtClean="0"/>
              <a:t>Func&lt;T, bool&gt; func) 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{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</a:t>
            </a:r>
            <a:r>
              <a:rPr lang="en-US" altLang="ja-JP" sz="1600" smtClean="0"/>
              <a:t>var r = new List&lt;T&gt;();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</a:t>
            </a:r>
            <a:r>
              <a:rPr lang="en-US" altLang="ja-JP" sz="1600" smtClean="0"/>
              <a:t>foreach(var x in value) if (func(x)) r.Add(x);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</a:t>
            </a:r>
            <a:r>
              <a:rPr lang="en-US" altLang="ja-JP" sz="1600" smtClean="0"/>
              <a:t>return r;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}</a:t>
            </a:r>
          </a:p>
          <a:p>
            <a:pPr eaLnBrk="1" hangingPunct="1">
              <a:buFontTx/>
              <a:buNone/>
            </a:pPr>
            <a:endParaRPr lang="en-US" altLang="ja-JP" sz="1600" smtClean="0"/>
          </a:p>
          <a:p>
            <a:pPr eaLnBrk="1" hangingPunct="1">
              <a:buFontTx/>
              <a:buNone/>
            </a:pPr>
            <a:r>
              <a:rPr lang="en-US" altLang="ja-JP" sz="1600" smtClean="0"/>
              <a:t>public static IEnumerable&lt;TR&gt;</a:t>
            </a:r>
            <a:r>
              <a:rPr lang="ja-JP" altLang="en-US" sz="1600" smtClean="0"/>
              <a:t>選択</a:t>
            </a:r>
            <a:r>
              <a:rPr lang="en-US" altLang="ja-JP" sz="1600" smtClean="0"/>
              <a:t>&lt;TS, TR&gt;(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</a:t>
            </a:r>
            <a:r>
              <a:rPr lang="en-US" altLang="ja-JP" sz="1600" smtClean="0"/>
              <a:t>this IEnumerable&lt;TS&gt; value, 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</a:t>
            </a:r>
            <a:r>
              <a:rPr lang="en-US" altLang="ja-JP" sz="1600" smtClean="0"/>
              <a:t>Func&lt;TS, TR&gt; func) 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{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</a:t>
            </a:r>
            <a:r>
              <a:rPr lang="en-US" altLang="ja-JP" sz="1600" smtClean="0"/>
              <a:t>return value.Select(x =&gt; func(x));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}</a:t>
            </a:r>
          </a:p>
          <a:p>
            <a:pPr eaLnBrk="1" hangingPunct="1">
              <a:buFontTx/>
              <a:buNone/>
            </a:pPr>
            <a:endParaRPr lang="en-US" altLang="ja-JP" sz="1600" smtClean="0"/>
          </a:p>
          <a:p>
            <a:pPr eaLnBrk="1" hangingPunct="1">
              <a:buFontTx/>
              <a:buNone/>
            </a:pPr>
            <a:endParaRPr lang="en-US" altLang="ja-JP" sz="160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ja-JP" altLang="en-US" smtClean="0"/>
              <a:t>新機能の応用</a:t>
            </a:r>
          </a:p>
        </p:txBody>
      </p:sp>
      <p:sp>
        <p:nvSpPr>
          <p:cNvPr id="29699" name="コンテンツ プレースホルダ 4"/>
          <p:cNvSpPr>
            <a:spLocks noGrp="1"/>
          </p:cNvSpPr>
          <p:nvPr>
            <p:ph idx="1"/>
          </p:nvPr>
        </p:nvSpPr>
        <p:spPr>
          <a:xfrm>
            <a:off x="428625" y="285750"/>
            <a:ext cx="8229600" cy="5715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ja-JP" sz="1600" smtClean="0"/>
              <a:t>public static IEnumerable&lt;TS&gt;</a:t>
            </a:r>
            <a:r>
              <a:rPr lang="ja-JP" altLang="en-US" sz="1600" smtClean="0"/>
              <a:t>整列</a:t>
            </a:r>
            <a:r>
              <a:rPr lang="en-US" altLang="ja-JP" sz="1600" smtClean="0"/>
              <a:t>&lt;TS, TK&gt;(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</a:t>
            </a:r>
            <a:r>
              <a:rPr lang="en-US" altLang="ja-JP" sz="1600" smtClean="0"/>
              <a:t>this IEnumerable&lt;TS&gt; value, 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</a:t>
            </a:r>
            <a:r>
              <a:rPr lang="en-US" altLang="ja-JP" sz="1600" smtClean="0"/>
              <a:t>Func&lt;TS, TK&gt; func) 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　　</a:t>
            </a:r>
            <a:r>
              <a:rPr lang="en-US" altLang="ja-JP" sz="1600" smtClean="0"/>
              <a:t>where TK : IComparable 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{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</a:t>
            </a:r>
            <a:r>
              <a:rPr lang="en-US" altLang="ja-JP" sz="1600" smtClean="0"/>
              <a:t>var a = value.ToArray();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</a:t>
            </a:r>
            <a:r>
              <a:rPr lang="en-US" altLang="ja-JP" sz="1600" smtClean="0"/>
              <a:t>for(var i = 0; i &lt; a.Length; ++i) {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　　</a:t>
            </a:r>
            <a:r>
              <a:rPr lang="en-US" altLang="ja-JP" sz="1600" smtClean="0"/>
              <a:t>var min = i;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　　</a:t>
            </a:r>
            <a:r>
              <a:rPr lang="en-US" altLang="ja-JP" sz="1600" smtClean="0"/>
              <a:t>for(var j = i + 1; j &lt; a.Length; ++j) {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　　　　</a:t>
            </a:r>
            <a:r>
              <a:rPr lang="en-US" altLang="ja-JP" sz="1600" smtClean="0"/>
              <a:t>if (func(a[j]).CompareTo(func(a[min])) &lt; 0) min = j;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　　</a:t>
            </a:r>
            <a:r>
              <a:rPr lang="en-US" altLang="ja-JP" sz="1600" smtClean="0"/>
              <a:t>}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　　</a:t>
            </a:r>
            <a:r>
              <a:rPr lang="en-US" altLang="ja-JP" sz="1600" smtClean="0"/>
              <a:t>if (i != min) </a:t>
            </a:r>
            <a:r>
              <a:rPr lang="ja-JP" altLang="en-US" sz="1600" smtClean="0"/>
              <a:t> </a:t>
            </a:r>
            <a:r>
              <a:rPr lang="en-US" altLang="ja-JP" sz="1600" smtClean="0"/>
              <a:t>{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　　　　</a:t>
            </a:r>
            <a:r>
              <a:rPr lang="en-US" altLang="ja-JP" sz="1600" smtClean="0"/>
              <a:t>var t = a[min];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　　　　</a:t>
            </a:r>
            <a:r>
              <a:rPr lang="en-US" altLang="ja-JP" sz="1600" smtClean="0"/>
              <a:t>a[min] = a[i];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　　　　</a:t>
            </a:r>
            <a:r>
              <a:rPr lang="en-US" altLang="ja-JP" sz="1600" smtClean="0"/>
              <a:t>a[i] = t;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　　</a:t>
            </a:r>
            <a:r>
              <a:rPr lang="en-US" altLang="ja-JP" sz="1600" smtClean="0"/>
              <a:t>}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</a:t>
            </a:r>
            <a:r>
              <a:rPr lang="en-US" altLang="ja-JP" sz="1600" smtClean="0"/>
              <a:t>}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</a:t>
            </a:r>
            <a:r>
              <a:rPr lang="en-US" altLang="ja-JP" sz="1600" smtClean="0"/>
              <a:t>return a;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}</a:t>
            </a:r>
          </a:p>
          <a:p>
            <a:pPr eaLnBrk="1" hangingPunct="1">
              <a:buFontTx/>
              <a:buNone/>
            </a:pPr>
            <a:endParaRPr lang="en-US" altLang="ja-JP" sz="1600" smtClean="0"/>
          </a:p>
          <a:p>
            <a:pPr eaLnBrk="1" hangingPunct="1">
              <a:buFontTx/>
              <a:buNone/>
            </a:pPr>
            <a:endParaRPr lang="en-US" altLang="ja-JP" sz="160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まとめ</a:t>
            </a:r>
          </a:p>
        </p:txBody>
      </p:sp>
      <p:sp>
        <p:nvSpPr>
          <p:cNvPr id="3072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250000"/>
              </a:lnSpc>
            </a:pPr>
            <a:r>
              <a:rPr lang="en-US" altLang="ja-JP" sz="3600" smtClean="0"/>
              <a:t>LINQ </a:t>
            </a:r>
            <a:r>
              <a:rPr lang="ja-JP" altLang="en-US" sz="3600" smtClean="0"/>
              <a:t>のための新機能</a:t>
            </a:r>
          </a:p>
          <a:p>
            <a:pPr eaLnBrk="1" hangingPunct="1">
              <a:lnSpc>
                <a:spcPct val="250000"/>
              </a:lnSpc>
            </a:pPr>
            <a:r>
              <a:rPr lang="en-US" altLang="ja-JP" sz="3600" smtClean="0"/>
              <a:t>LINQ </a:t>
            </a:r>
            <a:r>
              <a:rPr lang="ja-JP" altLang="en-US" sz="3600" smtClean="0"/>
              <a:t>だけではない！</a:t>
            </a:r>
          </a:p>
          <a:p>
            <a:pPr eaLnBrk="1" hangingPunct="1">
              <a:lnSpc>
                <a:spcPct val="250000"/>
              </a:lnSpc>
            </a:pPr>
            <a:r>
              <a:rPr lang="ja-JP" altLang="en-US" sz="3600" smtClean="0"/>
              <a:t>上手に使って生産性アップ！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はじめに</a:t>
            </a:r>
          </a:p>
        </p:txBody>
      </p:sp>
      <p:sp>
        <p:nvSpPr>
          <p:cNvPr id="4099" name="テキスト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ja-JP" altLang="en-US" smtClean="0"/>
              <a:t>つい先日発売した </a:t>
            </a:r>
            <a:r>
              <a:rPr lang="en-US" altLang="ja-JP" smtClean="0"/>
              <a:t>Visual Studio 2008</a:t>
            </a:r>
            <a:r>
              <a:rPr lang="ja-JP" altLang="en-US" smtClean="0"/>
              <a:t> </a:t>
            </a:r>
            <a:endParaRPr lang="en-US" altLang="ja-JP" smtClean="0"/>
          </a:p>
          <a:p>
            <a:pPr eaLnBrk="1" hangingPunct="1">
              <a:lnSpc>
                <a:spcPct val="150000"/>
              </a:lnSpc>
            </a:pPr>
            <a:r>
              <a:rPr lang="ja-JP" altLang="en-US" smtClean="0"/>
              <a:t>多くの機能が追加された</a:t>
            </a:r>
            <a:endParaRPr lang="en-US" altLang="ja-JP" smtClean="0"/>
          </a:p>
          <a:p>
            <a:pPr eaLnBrk="1" hangingPunct="1">
              <a:lnSpc>
                <a:spcPct val="150000"/>
              </a:lnSpc>
            </a:pPr>
            <a:r>
              <a:rPr lang="ja-JP" altLang="en-US" smtClean="0"/>
              <a:t>言語仕様の大幅な変更</a:t>
            </a:r>
            <a:endParaRPr lang="en-US" altLang="ja-JP" smtClean="0"/>
          </a:p>
          <a:p>
            <a:pPr eaLnBrk="1" hangingPunct="1">
              <a:lnSpc>
                <a:spcPct val="150000"/>
              </a:lnSpc>
            </a:pPr>
            <a:r>
              <a:rPr lang="ja-JP" altLang="en-US" smtClean="0"/>
              <a:t>生産性が向上</a:t>
            </a:r>
            <a:endParaRPr lang="en-US" altLang="ja-JP" smtClean="0"/>
          </a:p>
          <a:p>
            <a:pPr eaLnBrk="1" hangingPunct="1">
              <a:lnSpc>
                <a:spcPct val="150000"/>
              </a:lnSpc>
            </a:pPr>
            <a:r>
              <a:rPr lang="en-US" altLang="ja-JP" smtClean="0"/>
              <a:t>C#</a:t>
            </a:r>
            <a:r>
              <a:rPr lang="ja-JP" altLang="en-US" smtClean="0"/>
              <a:t>を使って説明</a:t>
            </a:r>
            <a:endParaRPr lang="en-US" altLang="ja-JP" smtClean="0"/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en-US" altLang="ja-JP" smtClean="0"/>
          </a:p>
          <a:p>
            <a:pPr eaLnBrk="1" hangingPunct="1">
              <a:lnSpc>
                <a:spcPct val="150000"/>
              </a:lnSpc>
            </a:pPr>
            <a:endParaRPr lang="en-US" altLang="ja-JP" smtClean="0"/>
          </a:p>
          <a:p>
            <a:pPr eaLnBrk="1" hangingPunct="1">
              <a:lnSpc>
                <a:spcPct val="150000"/>
              </a:lnSpc>
            </a:pPr>
            <a:endParaRPr lang="ja-JP" altLang="en-US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57250" y="1071563"/>
            <a:ext cx="7772400" cy="2071687"/>
          </a:xfrm>
        </p:spPr>
        <p:txBody>
          <a:bodyPr/>
          <a:lstStyle/>
          <a:p>
            <a:pPr algn="ctr" eaLnBrk="1" hangingPunct="1">
              <a:defRPr/>
            </a:pPr>
            <a:r>
              <a:rPr lang="ja-JP" altLang="en-US" sz="6000" dirty="0" smtClean="0"/>
              <a:t>ご清聴</a:t>
            </a:r>
            <a:r>
              <a:rPr lang="en-US" altLang="ja-JP" sz="6000" dirty="0" smtClean="0"/>
              <a:t/>
            </a:r>
            <a:br>
              <a:rPr lang="en-US" altLang="ja-JP" sz="6000" dirty="0" smtClean="0"/>
            </a:br>
            <a:r>
              <a:rPr lang="ja-JP" altLang="en-US" sz="6000" dirty="0" smtClean="0"/>
              <a:t>ありがとうございました</a:t>
            </a:r>
            <a:r>
              <a:rPr lang="en-US" altLang="ja-JP" sz="6000" dirty="0" smtClean="0"/>
              <a:t/>
            </a:r>
            <a:br>
              <a:rPr lang="en-US" altLang="ja-JP" sz="6000" dirty="0" smtClean="0"/>
            </a:br>
            <a:endParaRPr lang="ja-JP" altLang="en-US" sz="6000" dirty="0"/>
          </a:p>
        </p:txBody>
      </p:sp>
      <p:sp>
        <p:nvSpPr>
          <p:cNvPr id="8" name="サブタイトル 4"/>
          <p:cNvSpPr txBox="1">
            <a:spLocks/>
          </p:cNvSpPr>
          <p:nvPr/>
        </p:nvSpPr>
        <p:spPr bwMode="auto">
          <a:xfrm>
            <a:off x="214313" y="3786188"/>
            <a:ext cx="8329612" cy="210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20000"/>
              </a:spcBef>
              <a:defRPr/>
            </a:pPr>
            <a:r>
              <a:rPr lang="en-US" altLang="ja-JP" sz="2800" kern="0" dirty="0">
                <a:latin typeface="+mn-lt"/>
                <a:ea typeface="+mn-ea"/>
              </a:rPr>
              <a:t>2008</a:t>
            </a:r>
            <a:r>
              <a:rPr lang="ja-JP" altLang="en-US" sz="2800" kern="0" dirty="0">
                <a:latin typeface="+mn-lt"/>
                <a:ea typeface="+mn-ea"/>
              </a:rPr>
              <a:t>年</a:t>
            </a:r>
            <a:r>
              <a:rPr lang="en-US" altLang="ja-JP" sz="2800" kern="0" dirty="0">
                <a:latin typeface="+mn-lt"/>
                <a:ea typeface="+mn-ea"/>
              </a:rPr>
              <a:t>03</a:t>
            </a:r>
            <a:r>
              <a:rPr lang="ja-JP" altLang="en-US" sz="2800" kern="0" dirty="0">
                <a:latin typeface="+mn-lt"/>
                <a:ea typeface="+mn-ea"/>
              </a:rPr>
              <a:t>月</a:t>
            </a:r>
            <a:r>
              <a:rPr lang="en-US" altLang="ja-JP" sz="2800" kern="0" dirty="0">
                <a:latin typeface="+mn-lt"/>
                <a:ea typeface="+mn-ea"/>
              </a:rPr>
              <a:t>29</a:t>
            </a:r>
            <a:r>
              <a:rPr lang="ja-JP" altLang="en-US" sz="2800" kern="0" dirty="0">
                <a:latin typeface="+mn-lt"/>
                <a:ea typeface="+mn-ea"/>
              </a:rPr>
              <a:t>日 </a:t>
            </a:r>
            <a:endParaRPr lang="en-US" altLang="ja-JP" sz="2800" kern="0" dirty="0">
              <a:latin typeface="+mn-lt"/>
              <a:ea typeface="+mn-ea"/>
            </a:endParaRPr>
          </a:p>
          <a:p>
            <a:pPr algn="r">
              <a:spcBef>
                <a:spcPct val="20000"/>
              </a:spcBef>
              <a:defRPr/>
            </a:pPr>
            <a:r>
              <a:rPr lang="en-US" altLang="ja-JP" sz="2800" kern="0" dirty="0">
                <a:latin typeface="+mn-lt"/>
                <a:ea typeface="+mn-ea"/>
              </a:rPr>
              <a:t>R</a:t>
            </a:r>
            <a:r>
              <a:rPr lang="ja-JP" altLang="en-US" sz="2800" kern="0" dirty="0">
                <a:latin typeface="+mn-lt"/>
                <a:ea typeface="+mn-ea"/>
              </a:rPr>
              <a:t>・田中一郎 </a:t>
            </a:r>
            <a:endParaRPr lang="en-US" altLang="ja-JP" sz="2800" kern="0" dirty="0">
              <a:latin typeface="+mn-lt"/>
              <a:ea typeface="+mn-ea"/>
            </a:endParaRPr>
          </a:p>
          <a:p>
            <a:pPr algn="r">
              <a:spcBef>
                <a:spcPct val="20000"/>
              </a:spcBef>
              <a:defRPr/>
            </a:pPr>
            <a:r>
              <a:rPr lang="en-US" altLang="ja-JP" sz="2800" kern="0" dirty="0">
                <a:latin typeface="+mn-lt"/>
                <a:ea typeface="+mn-ea"/>
              </a:rPr>
              <a:t>http://blogs.wankuma.com/rti/</a:t>
            </a:r>
          </a:p>
          <a:p>
            <a:pPr algn="r">
              <a:spcBef>
                <a:spcPct val="20000"/>
              </a:spcBef>
              <a:defRPr/>
            </a:pPr>
            <a:r>
              <a:rPr lang="ja-JP" altLang="ja-JP" sz="2800" kern="0" dirty="0">
                <a:latin typeface="+mn-lt"/>
                <a:ea typeface="+mn-ea"/>
              </a:rPr>
              <a:t>Microsoft MVP</a:t>
            </a:r>
            <a:r>
              <a:rPr lang="en-US" altLang="ja-JP" sz="2800" kern="0" dirty="0">
                <a:latin typeface="+mn-lt"/>
                <a:ea typeface="+mn-ea"/>
              </a:rPr>
              <a:t> </a:t>
            </a:r>
            <a:r>
              <a:rPr lang="ja-JP" altLang="ja-JP" sz="2800" kern="0" dirty="0">
                <a:latin typeface="+mn-lt"/>
                <a:ea typeface="+mn-ea"/>
              </a:rPr>
              <a:t>for </a:t>
            </a:r>
            <a:r>
              <a:rPr lang="en-US" altLang="ja-JP" sz="2800" kern="0" dirty="0">
                <a:latin typeface="+mn-ea"/>
                <a:ea typeface="+mn-ea"/>
              </a:rPr>
              <a:t>Development</a:t>
            </a:r>
            <a:r>
              <a:rPr lang="en-US" altLang="ja-JP" sz="2800" kern="0" dirty="0">
                <a:latin typeface="+mn-lt"/>
                <a:ea typeface="+mn-ea"/>
              </a:rPr>
              <a:t> Tools - Visual C#</a:t>
            </a:r>
            <a:endParaRPr lang="ja-JP" altLang="en-US" sz="2800" kern="0" dirty="0"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57250" y="1071563"/>
            <a:ext cx="7772400" cy="1362075"/>
          </a:xfrm>
        </p:spPr>
        <p:txBody>
          <a:bodyPr/>
          <a:lstStyle/>
          <a:p>
            <a:pPr algn="ctr" eaLnBrk="1" hangingPunct="1">
              <a:defRPr/>
            </a:pPr>
            <a:r>
              <a:rPr lang="ja-JP" altLang="en-US" sz="9600" dirty="0" smtClean="0"/>
              <a:t>コード比較</a:t>
            </a:r>
            <a:r>
              <a:rPr lang="en-US" altLang="ja-JP" sz="9600" dirty="0" smtClean="0"/>
              <a:t/>
            </a:r>
            <a:br>
              <a:rPr lang="en-US" altLang="ja-JP" sz="9600" dirty="0" smtClean="0"/>
            </a:br>
            <a:endParaRPr lang="ja-JP" altLang="en-US" sz="9600" dirty="0"/>
          </a:p>
        </p:txBody>
      </p:sp>
      <p:sp>
        <p:nvSpPr>
          <p:cNvPr id="5123" name="テキスト プレースホルダ 4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2808287"/>
          </a:xfrm>
        </p:spPr>
        <p:txBody>
          <a:bodyPr/>
          <a:lstStyle/>
          <a:p>
            <a:pPr eaLnBrk="1" hangingPunct="1"/>
            <a:r>
              <a:rPr lang="ja-JP" altLang="en-US" sz="2800" smtClean="0"/>
              <a:t>最初に　</a:t>
            </a:r>
            <a:r>
              <a:rPr lang="en-US" altLang="ja-JP" sz="2800" smtClean="0"/>
              <a:t>C#3,0</a:t>
            </a:r>
            <a:r>
              <a:rPr lang="ja-JP" altLang="en-US" sz="2800" smtClean="0"/>
              <a:t>　の新機能を盛り込んだコードをご紹介します。</a:t>
            </a:r>
            <a:endParaRPr lang="en-US" altLang="ja-JP" sz="2800" smtClean="0"/>
          </a:p>
          <a:p>
            <a:pPr eaLnBrk="1" hangingPunct="1"/>
            <a:r>
              <a:rPr lang="ja-JP" altLang="en-US" sz="2800" smtClean="0"/>
              <a:t>その後に、全く同じことを　</a:t>
            </a:r>
            <a:r>
              <a:rPr lang="en-US" altLang="ja-JP" sz="2800" smtClean="0"/>
              <a:t>C#2.0</a:t>
            </a:r>
            <a:r>
              <a:rPr lang="ja-JP" altLang="en-US" sz="2800" smtClean="0"/>
              <a:t>　で実現するためのコードをご紹介します。</a:t>
            </a:r>
            <a:endParaRPr lang="en-US" altLang="ja-JP" sz="2800" smtClean="0"/>
          </a:p>
          <a:p>
            <a:pPr eaLnBrk="1" hangingPunct="1"/>
            <a:r>
              <a:rPr lang="ja-JP" altLang="en-US" sz="2800" smtClean="0"/>
              <a:t>両者の違いをご確認下さい。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928688" y="2428875"/>
            <a:ext cx="7772400" cy="1362075"/>
          </a:xfrm>
        </p:spPr>
        <p:txBody>
          <a:bodyPr/>
          <a:lstStyle/>
          <a:p>
            <a:pPr algn="ctr" eaLnBrk="1" hangingPunct="1">
              <a:defRPr/>
            </a:pPr>
            <a:r>
              <a:rPr lang="ja-JP" altLang="en-US" sz="9600" dirty="0" smtClean="0"/>
              <a:t>＜</a:t>
            </a:r>
            <a:r>
              <a:rPr lang="en-US" altLang="ja-JP" sz="9600" dirty="0" err="1" smtClean="0"/>
              <a:t>dEMO</a:t>
            </a:r>
            <a:r>
              <a:rPr lang="ja-JP" altLang="en-US" sz="9600" dirty="0" smtClean="0"/>
              <a:t>＞</a:t>
            </a:r>
            <a:r>
              <a:rPr lang="en-US" altLang="ja-JP" sz="9600" dirty="0" smtClean="0"/>
              <a:t/>
            </a:r>
            <a:br>
              <a:rPr lang="en-US" altLang="ja-JP" sz="9600" dirty="0" smtClean="0"/>
            </a:br>
            <a:endParaRPr lang="ja-JP" altLang="en-US" sz="9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ja-JP" altLang="en-US" smtClean="0"/>
              <a:t>コード比較 </a:t>
            </a:r>
            <a:r>
              <a:rPr lang="en-US" altLang="ja-JP" smtClean="0"/>
              <a:t>– C#3.0</a:t>
            </a:r>
            <a:endParaRPr lang="ja-JP" altLang="en-US" smtClean="0"/>
          </a:p>
        </p:txBody>
      </p:sp>
      <p:sp>
        <p:nvSpPr>
          <p:cNvPr id="7171" name="コンテンツ プレースホルダ 4"/>
          <p:cNvSpPr>
            <a:spLocks noGrp="1"/>
          </p:cNvSpPr>
          <p:nvPr>
            <p:ph idx="1"/>
          </p:nvPr>
        </p:nvSpPr>
        <p:spPr>
          <a:xfrm>
            <a:off x="428625" y="357188"/>
            <a:ext cx="8229600" cy="58578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ja-JP" sz="1600" smtClean="0"/>
              <a:t>public partial class Form3 : Form {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</a:t>
            </a:r>
            <a:r>
              <a:rPr lang="en-US" altLang="ja-JP" sz="1600" smtClean="0"/>
              <a:t>public Form3() {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　　</a:t>
            </a:r>
            <a:r>
              <a:rPr lang="en-US" altLang="ja-JP" sz="1600" smtClean="0"/>
              <a:t>InitializeComponent();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　　</a:t>
            </a:r>
            <a:r>
              <a:rPr lang="en-US" altLang="ja-JP" sz="1600" smtClean="0"/>
              <a:t>var c = new[] {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　　　　</a:t>
            </a:r>
            <a:r>
              <a:rPr lang="en-US" altLang="ja-JP" sz="1600" smtClean="0"/>
              <a:t>new { Code = 51 , Name = “</a:t>
            </a:r>
            <a:r>
              <a:rPr lang="ja-JP" altLang="en-US" sz="1600" smtClean="0"/>
              <a:t>ぽぴ王子</a:t>
            </a:r>
            <a:r>
              <a:rPr lang="en-US" altLang="ja-JP" sz="1600" smtClean="0"/>
              <a:t>”, Age = 18 },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　　　　</a:t>
            </a:r>
            <a:r>
              <a:rPr lang="en-US" altLang="ja-JP" sz="1600" smtClean="0"/>
              <a:t>new { Code = 34 , Name = “R</a:t>
            </a:r>
            <a:r>
              <a:rPr lang="ja-JP" altLang="en-US" sz="1600" smtClean="0"/>
              <a:t>・田中一郎</a:t>
            </a:r>
            <a:r>
              <a:rPr lang="en-US" altLang="ja-JP" sz="1600" smtClean="0"/>
              <a:t>”, Age = 18 },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　　　　</a:t>
            </a:r>
            <a:r>
              <a:rPr lang="en-US" altLang="ja-JP" sz="1600" smtClean="0"/>
              <a:t>new { Code = 111, Name = "IIJIMAS”. Age = 20 }};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　　　　</a:t>
            </a:r>
            <a:r>
              <a:rPr lang="en-US" altLang="ja-JP" sz="1600" smtClean="0"/>
              <a:t>var q = 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　　　　　　</a:t>
            </a:r>
            <a:r>
              <a:rPr lang="en-US" altLang="ja-JP" sz="1600" smtClean="0"/>
              <a:t>from x in c 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　　　　　　</a:t>
            </a:r>
            <a:r>
              <a:rPr lang="en-US" altLang="ja-JP" sz="1600" smtClean="0"/>
              <a:t>where x.Age == 18 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　　　　　　</a:t>
            </a:r>
            <a:r>
              <a:rPr lang="en-US" altLang="ja-JP" sz="1600" smtClean="0"/>
              <a:t>orderby x.Name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　　　　　　</a:t>
            </a:r>
            <a:r>
              <a:rPr lang="en-US" altLang="ja-JP" sz="1600" smtClean="0"/>
              <a:t>select new { Code = x.Code, Name = x.Name };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　　</a:t>
            </a:r>
            <a:r>
              <a:rPr lang="en-US" altLang="ja-JP" sz="1600" smtClean="0"/>
              <a:t>listBox.DataSource = q.ToArray();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　　</a:t>
            </a:r>
            <a:r>
              <a:rPr lang="en-US" altLang="ja-JP" sz="1600" smtClean="0"/>
              <a:t>listBox.ValueMember = "Code";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　　</a:t>
            </a:r>
            <a:r>
              <a:rPr lang="en-US" altLang="ja-JP" sz="1600" smtClean="0"/>
              <a:t>listBox.DisplayMember = "Name";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　　</a:t>
            </a:r>
            <a:r>
              <a:rPr lang="en-US" altLang="ja-JP" sz="1600" smtClean="0"/>
              <a:t>listBox.SelectedValueChanged +=  (sender, e) =&gt; Value = listBox.SelectedValue;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</a:t>
            </a:r>
            <a:r>
              <a:rPr lang="en-US" altLang="ja-JP" sz="1600" smtClean="0"/>
              <a:t>}</a:t>
            </a:r>
          </a:p>
          <a:p>
            <a:pPr eaLnBrk="1" hangingPunct="1">
              <a:buFontTx/>
              <a:buNone/>
            </a:pPr>
            <a:r>
              <a:rPr lang="ja-JP" altLang="en-US" sz="1600" smtClean="0"/>
              <a:t>　　</a:t>
            </a:r>
            <a:r>
              <a:rPr lang="en-US" altLang="ja-JP" sz="1600" smtClean="0"/>
              <a:t>public object Value { get; private set; }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}</a:t>
            </a:r>
            <a:endParaRPr lang="ja-JP" altLang="en-US" sz="1600" smtClean="0"/>
          </a:p>
          <a:p>
            <a:pPr eaLnBrk="1" hangingPunct="1">
              <a:buFontTx/>
              <a:buNone/>
            </a:pPr>
            <a:endParaRPr lang="en-US" altLang="ja-JP" sz="16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ja-JP" altLang="en-US" smtClean="0"/>
              <a:t>コード比較 </a:t>
            </a:r>
            <a:r>
              <a:rPr lang="en-US" altLang="ja-JP" smtClean="0"/>
              <a:t>– C#2.0</a:t>
            </a:r>
            <a:endParaRPr lang="ja-JP" altLang="en-US" smtClean="0"/>
          </a:p>
        </p:txBody>
      </p:sp>
      <p:sp>
        <p:nvSpPr>
          <p:cNvPr id="8195" name="コンテンツ プレースホルダ 4"/>
          <p:cNvSpPr>
            <a:spLocks noGrp="1"/>
          </p:cNvSpPr>
          <p:nvPr>
            <p:ph idx="1"/>
          </p:nvPr>
        </p:nvSpPr>
        <p:spPr>
          <a:xfrm>
            <a:off x="428625" y="285750"/>
            <a:ext cx="8229600" cy="58578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ja-JP" sz="1600" smtClean="0"/>
              <a:t>public class Member {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private int _Code;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public int Code {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	get { return this._Code; }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	set { this._Code = value; }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}</a:t>
            </a:r>
          </a:p>
          <a:p>
            <a:pPr eaLnBrk="1" hangingPunct="1">
              <a:buFontTx/>
              <a:buNone/>
            </a:pPr>
            <a:endParaRPr lang="en-US" altLang="ja-JP" sz="1600" smtClean="0"/>
          </a:p>
          <a:p>
            <a:pPr eaLnBrk="1" hangingPunct="1">
              <a:buFontTx/>
              <a:buNone/>
            </a:pPr>
            <a:r>
              <a:rPr lang="en-US" altLang="ja-JP" sz="1600" smtClean="0"/>
              <a:t>	private string _Name;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public string Name {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	get { return this._Name; }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	set { this._Name = value; }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}</a:t>
            </a:r>
          </a:p>
          <a:p>
            <a:pPr eaLnBrk="1" hangingPunct="1">
              <a:buFontTx/>
              <a:buNone/>
            </a:pPr>
            <a:endParaRPr lang="en-US" altLang="ja-JP" sz="1600" smtClean="0"/>
          </a:p>
          <a:p>
            <a:pPr eaLnBrk="1" hangingPunct="1">
              <a:buFontTx/>
              <a:buNone/>
            </a:pPr>
            <a:r>
              <a:rPr lang="en-US" altLang="ja-JP" sz="1600" smtClean="0"/>
              <a:t>	private int? _Age;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public int? Age { 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	get { return this._Age; }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	set { this._Age = value; }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}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}</a:t>
            </a:r>
          </a:p>
          <a:p>
            <a:pPr eaLnBrk="1" hangingPunct="1">
              <a:buFontTx/>
              <a:buNone/>
            </a:pPr>
            <a:endParaRPr lang="en-US" altLang="ja-JP" sz="16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ja-JP" altLang="en-US" smtClean="0"/>
              <a:t>コード比較 </a:t>
            </a:r>
            <a:r>
              <a:rPr lang="en-US" altLang="ja-JP" smtClean="0"/>
              <a:t>– C#2.0</a:t>
            </a:r>
            <a:endParaRPr lang="ja-JP" altLang="en-US" smtClean="0"/>
          </a:p>
        </p:txBody>
      </p:sp>
      <p:sp>
        <p:nvSpPr>
          <p:cNvPr id="9219" name="コンテンツ プレースホルダ 4"/>
          <p:cNvSpPr>
            <a:spLocks noGrp="1"/>
          </p:cNvSpPr>
          <p:nvPr>
            <p:ph idx="1"/>
          </p:nvPr>
        </p:nvSpPr>
        <p:spPr>
          <a:xfrm>
            <a:off x="500063" y="1000125"/>
            <a:ext cx="8229600" cy="4572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ja-JP" sz="1600" smtClean="0"/>
              <a:t>public class Item {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private int _Code;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public int Code {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	get { return this._Code; }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	set { this._Code = value; }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}</a:t>
            </a:r>
          </a:p>
          <a:p>
            <a:pPr eaLnBrk="1" hangingPunct="1">
              <a:buFontTx/>
              <a:buNone/>
            </a:pPr>
            <a:endParaRPr lang="en-US" altLang="ja-JP" sz="1600" smtClean="0"/>
          </a:p>
          <a:p>
            <a:pPr eaLnBrk="1" hangingPunct="1">
              <a:buFontTx/>
              <a:buNone/>
            </a:pPr>
            <a:r>
              <a:rPr lang="en-US" altLang="ja-JP" sz="1600" smtClean="0"/>
              <a:t>	private string _Name;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public string Name {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	get { return this._Name; }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	set { this._Name = value; }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}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}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ja-JP" altLang="en-US" smtClean="0"/>
              <a:t>コード比較 </a:t>
            </a:r>
            <a:r>
              <a:rPr lang="en-US" altLang="ja-JP" smtClean="0"/>
              <a:t>– C#2.0</a:t>
            </a:r>
            <a:endParaRPr lang="ja-JP" altLang="en-US" smtClean="0"/>
          </a:p>
        </p:txBody>
      </p:sp>
      <p:sp>
        <p:nvSpPr>
          <p:cNvPr id="10243" name="コンテンツ プレースホルダ 4"/>
          <p:cNvSpPr>
            <a:spLocks noGrp="1"/>
          </p:cNvSpPr>
          <p:nvPr>
            <p:ph idx="1"/>
          </p:nvPr>
        </p:nvSpPr>
        <p:spPr>
          <a:xfrm>
            <a:off x="500063" y="285750"/>
            <a:ext cx="8229600" cy="5715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ja-JP" sz="1600" smtClean="0"/>
              <a:t>public partial class Form2 : Form {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public Form2() {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	InitializeComponent();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	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	Member popi = new Member();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	popi.Code = 51;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	popi.Name = “</a:t>
            </a:r>
            <a:r>
              <a:rPr lang="ja-JP" altLang="en-US" sz="1600" smtClean="0"/>
              <a:t>ぽぴ王子</a:t>
            </a:r>
            <a:r>
              <a:rPr lang="en-US" altLang="ja-JP" sz="1600" smtClean="0"/>
              <a:t>”;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	popi.Age = 18;</a:t>
            </a:r>
          </a:p>
          <a:p>
            <a:pPr eaLnBrk="1" hangingPunct="1">
              <a:buFontTx/>
              <a:buNone/>
            </a:pPr>
            <a:endParaRPr lang="en-US" altLang="ja-JP" sz="1600" smtClean="0"/>
          </a:p>
          <a:p>
            <a:pPr eaLnBrk="1" hangingPunct="1">
              <a:buFontTx/>
              <a:buNone/>
            </a:pPr>
            <a:r>
              <a:rPr lang="en-US" altLang="ja-JP" sz="1600" smtClean="0"/>
              <a:t>		Member rti = new Member();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	rti.Code = 34;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	rti.Name = “ R</a:t>
            </a:r>
            <a:r>
              <a:rPr lang="ja-JP" altLang="en-US" sz="1600" smtClean="0"/>
              <a:t>・田中一郎</a:t>
            </a:r>
            <a:r>
              <a:rPr lang="en-US" altLang="ja-JP" sz="1600" smtClean="0"/>
              <a:t>”;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	rti.Age = 18;</a:t>
            </a:r>
          </a:p>
          <a:p>
            <a:pPr eaLnBrk="1" hangingPunct="1">
              <a:buFontTx/>
              <a:buNone/>
            </a:pPr>
            <a:endParaRPr lang="en-US" altLang="ja-JP" sz="1600" smtClean="0"/>
          </a:p>
          <a:p>
            <a:pPr eaLnBrk="1" hangingPunct="1">
              <a:buFontTx/>
              <a:buNone/>
            </a:pPr>
            <a:r>
              <a:rPr lang="en-US" altLang="ja-JP" sz="1600" smtClean="0"/>
              <a:t>		Member iijimas = new Member();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	iijimas.Code = 111;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	iijimas.Name = "IIJIMAS";</a:t>
            </a:r>
          </a:p>
          <a:p>
            <a:pPr eaLnBrk="1" hangingPunct="1">
              <a:buFontTx/>
              <a:buNone/>
            </a:pPr>
            <a:r>
              <a:rPr lang="en-US" altLang="ja-JP" sz="1600" smtClean="0"/>
              <a:t>		iijimas.Age = 20;</a:t>
            </a:r>
          </a:p>
          <a:p>
            <a:pPr eaLnBrk="1" hangingPunct="1">
              <a:buFontTx/>
              <a:buNone/>
            </a:pPr>
            <a:endParaRPr lang="en-US" altLang="ja-JP" sz="1600" smtClean="0"/>
          </a:p>
          <a:p>
            <a:pPr eaLnBrk="1" hangingPunct="1">
              <a:buFontTx/>
              <a:buNone/>
            </a:pPr>
            <a:r>
              <a:rPr lang="en-US" altLang="ja-JP" sz="1600" smtClean="0"/>
              <a:t>		Member[] c = new Member[] {popi, rti, iijimas };</a:t>
            </a:r>
          </a:p>
          <a:p>
            <a:pPr eaLnBrk="1" hangingPunct="1">
              <a:buFontTx/>
              <a:buNone/>
            </a:pPr>
            <a:endParaRPr lang="en-US" altLang="ja-JP" sz="1600" smtClean="0"/>
          </a:p>
          <a:p>
            <a:pPr eaLnBrk="1" hangingPunct="1">
              <a:buFontTx/>
              <a:buNone/>
            </a:pPr>
            <a:r>
              <a:rPr lang="en-US" altLang="ja-JP" sz="1600" smtClean="0"/>
              <a:t>		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スライドマスタO17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スライドマスタO17</Template>
  <TotalTime>209</TotalTime>
  <Words>538</Words>
  <Application>Microsoft Office PowerPoint</Application>
  <PresentationFormat>画面に合わせる (4:3)</PresentationFormat>
  <Paragraphs>320</Paragraphs>
  <Slides>30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30</vt:i4>
      </vt:variant>
    </vt:vector>
  </HeadingPairs>
  <TitlesOfParts>
    <vt:vector size="34" baseType="lpstr">
      <vt:lpstr>Arial</vt:lpstr>
      <vt:lpstr>ＭＳ Ｐゴシック</vt:lpstr>
      <vt:lpstr>Calibri</vt:lpstr>
      <vt:lpstr>スライドマスタO17</vt:lpstr>
      <vt:lpstr>Ｒ流 Visual Studio 2008 C# の 驚異的な生産性を知る</vt:lpstr>
      <vt:lpstr>アジェンダ</vt:lpstr>
      <vt:lpstr>はじめに</vt:lpstr>
      <vt:lpstr>コード比較 </vt:lpstr>
      <vt:lpstr>＜dEMO＞ </vt:lpstr>
      <vt:lpstr>コード比較 – C#3.0</vt:lpstr>
      <vt:lpstr>コード比較 – C#2.0</vt:lpstr>
      <vt:lpstr>コード比較 – C#2.0</vt:lpstr>
      <vt:lpstr>コード比較 – C#2.0</vt:lpstr>
      <vt:lpstr>コード比較 – C#2.0</vt:lpstr>
      <vt:lpstr>コード比較 – C#2.0</vt:lpstr>
      <vt:lpstr>コード比較のまとめ</vt:lpstr>
      <vt:lpstr>新機能の紹介  </vt:lpstr>
      <vt:lpstr>新機能の紹介 -暗黙的型付(Implicitly typed local variables)</vt:lpstr>
      <vt:lpstr>新機能の紹介 - 自動プロパティ(Automatic Properties)</vt:lpstr>
      <vt:lpstr>新機能の紹介 - オブジェクト初期化子(Object Initializers)</vt:lpstr>
      <vt:lpstr>新機能の紹介 -匿名型(Anonymous types)</vt:lpstr>
      <vt:lpstr>新機能の紹介 - コレクション初期化子(Collection initializers)</vt:lpstr>
      <vt:lpstr>新機能の紹介 -ラムダ式(Rambda expressions)</vt:lpstr>
      <vt:lpstr>新機能の紹介 - 拡張メソッド(Extension methods)</vt:lpstr>
      <vt:lpstr>新機能の紹介 -  LINQ(Language Integrated Query)</vt:lpstr>
      <vt:lpstr>新機能の紹介 -  LINQ(Language Integrated Query)</vt:lpstr>
      <vt:lpstr>新機能の応用  </vt:lpstr>
      <vt:lpstr>＜dEMO＞ </vt:lpstr>
      <vt:lpstr>新機能の応用</vt:lpstr>
      <vt:lpstr>新機能の応用</vt:lpstr>
      <vt:lpstr>新機能の応用</vt:lpstr>
      <vt:lpstr>新機能の応用</vt:lpstr>
      <vt:lpstr>まとめ</vt:lpstr>
      <vt:lpstr>ご清聴 ありがとうございました </vt:lpstr>
    </vt:vector>
  </TitlesOfParts>
  <Company>UG Software.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 </dc:creator>
  <cp:lastModifiedBy>眞鍋</cp:lastModifiedBy>
  <cp:revision>74</cp:revision>
  <dcterms:created xsi:type="dcterms:W3CDTF">2008-03-15T18:56:04Z</dcterms:created>
  <dcterms:modified xsi:type="dcterms:W3CDTF">2008-09-12T01:54:50Z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