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65" r:id="rId2"/>
    <p:sldId id="296" r:id="rId3"/>
    <p:sldId id="266" r:id="rId4"/>
    <p:sldId id="283" r:id="rId5"/>
    <p:sldId id="284" r:id="rId6"/>
    <p:sldId id="267" r:id="rId7"/>
    <p:sldId id="285" r:id="rId8"/>
    <p:sldId id="286" r:id="rId9"/>
    <p:sldId id="287" r:id="rId10"/>
    <p:sldId id="288" r:id="rId11"/>
    <p:sldId id="274" r:id="rId12"/>
    <p:sldId id="289" r:id="rId13"/>
    <p:sldId id="290" r:id="rId14"/>
    <p:sldId id="291" r:id="rId15"/>
    <p:sldId id="292" r:id="rId16"/>
    <p:sldId id="293" r:id="rId17"/>
    <p:sldId id="294" r:id="rId18"/>
    <p:sldId id="295" r:id="rId1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2008/9/12</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latin typeface="メイリオ" pitchFamily="50" charset="-128"/>
                <a:ea typeface="メイリオ" pitchFamily="50" charset="-128"/>
                <a:cs typeface="Arial Unicode MS" pitchFamily="50" charset="-128"/>
              </a:rPr>
              <a:t>How To WPF</a:t>
            </a:r>
          </a:p>
          <a:p>
            <a:pPr algn="ctr">
              <a:buNone/>
            </a:pPr>
            <a:r>
              <a:rPr lang="ja-JP" altLang="en-US" sz="6000" dirty="0" smtClean="0">
                <a:latin typeface="メイリオ" pitchFamily="50" charset="-128"/>
                <a:ea typeface="メイリオ" pitchFamily="50" charset="-128"/>
                <a:cs typeface="Arial Unicode MS" pitchFamily="50" charset="-128"/>
              </a:rPr>
              <a:t>アプリケーション </a:t>
            </a:r>
            <a:r>
              <a:rPr lang="en-US" sz="6000" dirty="0" smtClean="0">
                <a:latin typeface="メイリオ" pitchFamily="50" charset="-128"/>
                <a:ea typeface="メイリオ" pitchFamily="50" charset="-128"/>
                <a:cs typeface="Arial Unicode MS" pitchFamily="50" charset="-128"/>
              </a:rPr>
              <a:t>Part3</a:t>
            </a:r>
          </a:p>
          <a:p>
            <a:pPr algn="ctr">
              <a:buNone/>
            </a:pPr>
            <a:r>
              <a:rPr lang="en-US" altLang="ja-JP" sz="6000" dirty="0" smtClean="0">
                <a:latin typeface="メイリオ" pitchFamily="50" charset="-128"/>
                <a:ea typeface="メイリオ" pitchFamily="50" charset="-128"/>
                <a:cs typeface="Arial Unicode MS" pitchFamily="50" charset="-128"/>
              </a:rPr>
              <a:t>By</a:t>
            </a:r>
            <a:r>
              <a:rPr lang="ja-JP" altLang="en-US" sz="6000" dirty="0" smtClean="0">
                <a:latin typeface="メイリオ" pitchFamily="50" charset="-128"/>
                <a:ea typeface="メイリオ" pitchFamily="50" charset="-128"/>
                <a:cs typeface="Arial Unicode MS" pitchFamily="50" charset="-128"/>
              </a:rPr>
              <a:t> 中博俊</a:t>
            </a:r>
            <a:endParaRPr lang="ja-JP" altLang="ja-JP" sz="6000" dirty="0" smtClean="0">
              <a:latin typeface="メイリオ" pitchFamily="50" charset="-128"/>
              <a:ea typeface="メイリオ" pitchFamily="50" charset="-128"/>
              <a:cs typeface="Arial Unicode MS" pitchFamily="50" charset="-128"/>
            </a:endParaRPr>
          </a:p>
        </p:txBody>
      </p:sp>
    </p:spTree>
  </p:cSld>
  <p:clrMapOvr>
    <a:masterClrMapping/>
  </p:clrMapOvr>
  <p:transition>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DEMO2</a:t>
            </a:r>
            <a:r>
              <a:rPr lang="ja-JP" altLang="en-US" dirty="0" smtClean="0"/>
              <a:t>のデータたち</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000" b="1" dirty="0" smtClean="0"/>
              <a:t> public class Document : </a:t>
            </a:r>
            <a:r>
              <a:rPr lang="en-US" altLang="ja-JP" sz="2000" b="1" dirty="0" err="1" smtClean="0"/>
              <a:t>NotifyPropertyChangedBase</a:t>
            </a:r>
            <a:r>
              <a:rPr lang="en-US" altLang="ja-JP" sz="2000" b="1" dirty="0" smtClean="0"/>
              <a:t> {</a:t>
            </a:r>
          </a:p>
          <a:p>
            <a:pPr>
              <a:buNone/>
            </a:pPr>
            <a:r>
              <a:rPr lang="en-US" altLang="ja-JP" sz="2000" b="1" dirty="0" smtClean="0"/>
              <a:t>        public Row[] rows {</a:t>
            </a:r>
          </a:p>
          <a:p>
            <a:pPr>
              <a:buNone/>
            </a:pPr>
            <a:r>
              <a:rPr lang="en-US" altLang="ja-JP" sz="2000" b="1" dirty="0" smtClean="0"/>
              <a:t>            get { return _rows; }</a:t>
            </a:r>
          </a:p>
          <a:p>
            <a:pPr>
              <a:buNone/>
            </a:pPr>
            <a:r>
              <a:rPr lang="en-US" altLang="ja-JP" sz="2000" b="1" dirty="0" smtClean="0"/>
              <a:t>            set { _rows = value; }</a:t>
            </a:r>
          </a:p>
          <a:p>
            <a:pPr>
              <a:buNone/>
            </a:pPr>
            <a:r>
              <a:rPr lang="ja-JP" altLang="en-US" sz="2000" b="1" dirty="0" smtClean="0"/>
              <a:t>        </a:t>
            </a:r>
            <a:r>
              <a:rPr lang="en-US" altLang="ja-JP" sz="2000" b="1" dirty="0" smtClean="0"/>
              <a:t>}</a:t>
            </a:r>
          </a:p>
          <a:p>
            <a:pPr>
              <a:buNone/>
            </a:pPr>
            <a:endParaRPr lang="ja-JP" altLang="en-US" sz="2000" b="1" dirty="0" smtClean="0"/>
          </a:p>
          <a:p>
            <a:pPr>
              <a:buNone/>
            </a:pPr>
            <a:r>
              <a:rPr lang="en-US" altLang="ja-JP" sz="2000" b="1" dirty="0" smtClean="0"/>
              <a:t>        private Row[] _rows = new Row[]</a:t>
            </a:r>
          </a:p>
          <a:p>
            <a:pPr>
              <a:buNone/>
            </a:pPr>
            <a:r>
              <a:rPr lang="ja-JP" altLang="en-US" sz="2000" b="1" dirty="0" smtClean="0"/>
              <a:t>        </a:t>
            </a:r>
            <a:r>
              <a:rPr lang="en-US" altLang="ja-JP" sz="2000" b="1" dirty="0" smtClean="0"/>
              <a:t>{</a:t>
            </a:r>
          </a:p>
          <a:p>
            <a:pPr>
              <a:buNone/>
            </a:pPr>
            <a:r>
              <a:rPr lang="en-US" altLang="ja-JP" sz="2000" b="1" dirty="0" smtClean="0"/>
              <a:t>               new Row(){</a:t>
            </a:r>
            <a:r>
              <a:rPr lang="ja-JP" altLang="en-US" sz="2000" b="1" dirty="0" smtClean="0"/>
              <a:t>名前</a:t>
            </a:r>
            <a:r>
              <a:rPr lang="en-US" altLang="ja-JP" sz="2000" b="1" dirty="0" smtClean="0"/>
              <a:t>="</a:t>
            </a:r>
            <a:r>
              <a:rPr lang="ja-JP" altLang="en-US" sz="2000" b="1" dirty="0" smtClean="0"/>
              <a:t>なか</a:t>
            </a:r>
            <a:r>
              <a:rPr lang="en-US" altLang="ja-JP" sz="2000" b="1" dirty="0" smtClean="0"/>
              <a:t>",</a:t>
            </a:r>
            <a:r>
              <a:rPr lang="ja-JP" altLang="en-US" sz="2000" b="1" dirty="0" smtClean="0"/>
              <a:t>年齢 </a:t>
            </a:r>
            <a:r>
              <a:rPr lang="en-US" altLang="ja-JP" sz="2000" b="1" dirty="0" smtClean="0"/>
              <a:t>= 32,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男</a:t>
            </a:r>
            <a:r>
              <a:rPr lang="en-US" altLang="ja-JP" sz="2000" b="1" dirty="0" smtClean="0"/>
              <a:t>},</a:t>
            </a:r>
          </a:p>
          <a:p>
            <a:pPr>
              <a:buNone/>
            </a:pPr>
            <a:r>
              <a:rPr lang="en-US" altLang="ja-JP" sz="2000" b="1" dirty="0" smtClean="0"/>
              <a:t>               new Row(){</a:t>
            </a:r>
            <a:r>
              <a:rPr lang="ja-JP" altLang="en-US" sz="2000" b="1" dirty="0" smtClean="0"/>
              <a:t>名前</a:t>
            </a:r>
            <a:r>
              <a:rPr lang="en-US" altLang="ja-JP" sz="2000" b="1" dirty="0" smtClean="0"/>
              <a:t>="</a:t>
            </a:r>
            <a:r>
              <a:rPr lang="ja-JP" altLang="en-US" sz="2000" b="1" dirty="0" smtClean="0"/>
              <a:t>えムナウ</a:t>
            </a:r>
            <a:r>
              <a:rPr lang="en-US" altLang="ja-JP" sz="2000" b="1" dirty="0" smtClean="0"/>
              <a:t>",</a:t>
            </a:r>
            <a:r>
              <a:rPr lang="ja-JP" altLang="en-US" sz="2000" b="1" dirty="0" smtClean="0"/>
              <a:t>年齢 </a:t>
            </a:r>
            <a:r>
              <a:rPr lang="en-US" altLang="ja-JP" sz="2000" b="1" dirty="0" smtClean="0"/>
              <a:t>= 21,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男</a:t>
            </a:r>
            <a:r>
              <a:rPr lang="en-US" altLang="ja-JP" sz="2000" b="1" dirty="0" smtClean="0"/>
              <a:t>},</a:t>
            </a:r>
          </a:p>
          <a:p>
            <a:pPr>
              <a:buNone/>
            </a:pPr>
            <a:r>
              <a:rPr lang="en-US" altLang="ja-JP" sz="2000" b="1" dirty="0" smtClean="0"/>
              <a:t>               new Row(){</a:t>
            </a:r>
            <a:r>
              <a:rPr lang="ja-JP" altLang="en-US" sz="2000" b="1" dirty="0" smtClean="0"/>
              <a:t>名前</a:t>
            </a:r>
            <a:r>
              <a:rPr lang="en-US" altLang="ja-JP" sz="2000" b="1" dirty="0" smtClean="0"/>
              <a:t>="R</a:t>
            </a:r>
            <a:r>
              <a:rPr lang="ja-JP" altLang="en-US" sz="2000" b="1" dirty="0" smtClean="0"/>
              <a:t>田中</a:t>
            </a:r>
            <a:r>
              <a:rPr lang="en-US" altLang="ja-JP" sz="2000" b="1" dirty="0" smtClean="0"/>
              <a:t>",</a:t>
            </a:r>
            <a:r>
              <a:rPr lang="ja-JP" altLang="en-US" sz="2000" b="1" dirty="0" smtClean="0"/>
              <a:t>年齢 </a:t>
            </a:r>
            <a:r>
              <a:rPr lang="en-US" altLang="ja-JP" sz="2000" b="1" dirty="0" smtClean="0"/>
              <a:t>= 18,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シラネ</a:t>
            </a:r>
            <a:r>
              <a:rPr lang="en-US" altLang="ja-JP" sz="2000" b="1" dirty="0" smtClean="0"/>
              <a:t>}</a:t>
            </a:r>
          </a:p>
          <a:p>
            <a:pPr>
              <a:buNone/>
            </a:pPr>
            <a:r>
              <a:rPr lang="ja-JP" altLang="en-US" sz="2000" b="1" dirty="0" smtClean="0"/>
              <a:t>        </a:t>
            </a:r>
            <a:r>
              <a:rPr lang="en-US" altLang="ja-JP" sz="2000" b="1" dirty="0" smtClean="0"/>
              <a:t>};</a:t>
            </a:r>
          </a:p>
          <a:p>
            <a:pPr>
              <a:buNone/>
            </a:pPr>
            <a:r>
              <a:rPr lang="ja-JP" altLang="en-US" sz="2000" b="1" dirty="0" smtClean="0"/>
              <a:t>    </a:t>
            </a:r>
            <a:r>
              <a:rPr lang="en-US" altLang="ja-JP" sz="2000" b="1" dirty="0" smtClean="0"/>
              <a:t>}</a:t>
            </a:r>
            <a:endParaRPr kumimoji="1" lang="ja-JP" altLang="en-US" sz="8000" b="1"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DEMO2</a:t>
            </a:r>
            <a:endParaRPr kumimoji="1" lang="ja-JP" altLang="en-US" sz="11500" dirty="0"/>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ComboBox</a:t>
            </a:r>
            <a:r>
              <a:rPr kumimoji="1" lang="ja-JP" altLang="en-US" dirty="0" smtClean="0"/>
              <a:t>のバインディングの方法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4000" dirty="0" err="1" smtClean="0"/>
              <a:t>SelectedItem</a:t>
            </a:r>
            <a:endParaRPr kumimoji="1" lang="en-US" altLang="ja-JP" sz="4000" dirty="0" smtClean="0"/>
          </a:p>
          <a:p>
            <a:r>
              <a:rPr lang="en-US" altLang="ja-JP" sz="4000" dirty="0" smtClean="0"/>
              <a:t>Text</a:t>
            </a:r>
          </a:p>
          <a:p>
            <a:r>
              <a:rPr kumimoji="1" lang="en-US" altLang="ja-JP" sz="4000" dirty="0" err="1" smtClean="0"/>
              <a:t>SelectedValue</a:t>
            </a:r>
            <a:r>
              <a:rPr kumimoji="1" lang="ja-JP" altLang="en-US" sz="4000" dirty="0" smtClean="0"/>
              <a:t>と</a:t>
            </a:r>
            <a:r>
              <a:rPr kumimoji="1" lang="en-US" altLang="ja-JP" sz="4000" dirty="0" err="1" smtClean="0"/>
              <a:t>SelectedValuePath</a:t>
            </a:r>
            <a:endParaRPr kumimoji="1" lang="en-US" altLang="ja-JP" sz="4000" dirty="0" smtClean="0"/>
          </a:p>
          <a:p>
            <a:endParaRPr lang="en-US" altLang="ja-JP" sz="4000" dirty="0" smtClean="0"/>
          </a:p>
          <a:p>
            <a:pPr>
              <a:buNone/>
            </a:pPr>
            <a:r>
              <a:rPr lang="ja-JP" altLang="en-US" sz="4000" b="1" dirty="0" smtClean="0">
                <a:solidFill>
                  <a:srgbClr val="FF0000"/>
                </a:solidFill>
              </a:rPr>
              <a:t>それぞれのプロパティはどこで実装されているのか</a:t>
            </a:r>
          </a:p>
          <a:p>
            <a:endParaRPr kumimoji="1" lang="en-US" altLang="ja-JP" sz="4000" dirty="0" smtClean="0"/>
          </a:p>
          <a:p>
            <a:endParaRPr lang="en-US" altLang="ja-JP" sz="4000" dirty="0" smtClean="0"/>
          </a:p>
        </p:txBody>
      </p:sp>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ComboBox</a:t>
            </a:r>
            <a:r>
              <a:rPr kumimoji="1" lang="ja-JP" altLang="en-US" dirty="0" smtClean="0"/>
              <a:t>のバインディングの方法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400" dirty="0" err="1" smtClean="0"/>
              <a:t>ComboBox.Text</a:t>
            </a:r>
            <a:endParaRPr kumimoji="1" lang="en-US" altLang="ja-JP" sz="2400" dirty="0" smtClean="0"/>
          </a:p>
          <a:p>
            <a:r>
              <a:rPr kumimoji="1" lang="en-US" altLang="ja-JP" sz="2400" dirty="0" err="1" smtClean="0"/>
              <a:t>Selecter.SelectedItem</a:t>
            </a:r>
            <a:endParaRPr kumimoji="1" lang="en-US" altLang="ja-JP" sz="2400" dirty="0" smtClean="0"/>
          </a:p>
          <a:p>
            <a:r>
              <a:rPr lang="en-US" altLang="ja-JP" sz="2400" dirty="0" err="1" smtClean="0"/>
              <a:t>Selecter.SelectedValue</a:t>
            </a:r>
            <a:endParaRPr lang="en-US" altLang="ja-JP" sz="2400" dirty="0" smtClean="0"/>
          </a:p>
          <a:p>
            <a:r>
              <a:rPr kumimoji="1" lang="en-US" altLang="ja-JP" sz="2400" dirty="0" err="1" smtClean="0"/>
              <a:t>Selecter.SelectedValuePath</a:t>
            </a:r>
            <a:endParaRPr kumimoji="1" lang="en-US" altLang="ja-JP" sz="2400" dirty="0" smtClean="0"/>
          </a:p>
          <a:p>
            <a:endParaRPr kumimoji="1" lang="ja-JP" altLang="en-US" sz="2400" dirty="0"/>
          </a:p>
        </p:txBody>
      </p:sp>
      <p:sp>
        <p:nvSpPr>
          <p:cNvPr id="5" name="フレーム 4"/>
          <p:cNvSpPr/>
          <p:nvPr/>
        </p:nvSpPr>
        <p:spPr>
          <a:xfrm>
            <a:off x="642910" y="1500174"/>
            <a:ext cx="1928826" cy="1571636"/>
          </a:xfrm>
          <a:prstGeom prst="frame">
            <a:avLst>
              <a:gd name="adj1" fmla="val 6633"/>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7" name="Picture 3"/>
          <p:cNvPicPr>
            <a:picLocks noChangeAspect="1" noChangeArrowheads="1"/>
          </p:cNvPicPr>
          <p:nvPr/>
        </p:nvPicPr>
        <p:blipFill>
          <a:blip r:embed="rId2"/>
          <a:srcRect l="4460" r="8569"/>
          <a:stretch>
            <a:fillRect/>
          </a:stretch>
        </p:blipFill>
        <p:spPr bwMode="auto">
          <a:xfrm>
            <a:off x="3000364" y="3786190"/>
            <a:ext cx="5572132" cy="1438282"/>
          </a:xfrm>
          <a:prstGeom prst="rect">
            <a:avLst/>
          </a:prstGeom>
          <a:noFill/>
          <a:ln w="9525">
            <a:noFill/>
            <a:miter lim="800000"/>
            <a:headEnd/>
            <a:tailEnd/>
          </a:ln>
          <a:effectLst/>
        </p:spPr>
      </p:pic>
      <p:sp>
        <p:nvSpPr>
          <p:cNvPr id="7" name="屈折矢印 6"/>
          <p:cNvSpPr/>
          <p:nvPr/>
        </p:nvSpPr>
        <p:spPr>
          <a:xfrm rot="5400000">
            <a:off x="1607323" y="3393281"/>
            <a:ext cx="1071570" cy="1000132"/>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正方形/長方形 7"/>
          <p:cNvSpPr/>
          <p:nvPr/>
        </p:nvSpPr>
        <p:spPr>
          <a:xfrm>
            <a:off x="4071934" y="2857496"/>
            <a:ext cx="4572000" cy="923330"/>
          </a:xfrm>
          <a:prstGeom prst="rect">
            <a:avLst/>
          </a:prstGeom>
        </p:spPr>
        <p:txBody>
          <a:bodyPr>
            <a:spAutoFit/>
          </a:bodyPr>
          <a:lstStyle/>
          <a:p>
            <a:r>
              <a:rPr lang="ja-JP" altLang="en-US" dirty="0" smtClean="0"/>
              <a:t>最初の説明：テキストボックスとリストボックスを組み合わせたコントロール</a:t>
            </a:r>
            <a:endParaRPr lang="en-US" altLang="ja-JP" dirty="0" smtClean="0"/>
          </a:p>
          <a:p>
            <a:r>
              <a:rPr lang="ja-JP" altLang="en-US" dirty="0" smtClean="0"/>
              <a:t>実態は兄弟</a:t>
            </a:r>
            <a:endParaRPr lang="en-US" altLang="ja-JP" dirty="0" smtClean="0"/>
          </a:p>
        </p:txBody>
      </p:sp>
      <p:pic>
        <p:nvPicPr>
          <p:cNvPr id="26626" name="Picture 2"/>
          <p:cNvPicPr>
            <a:picLocks noChangeAspect="1" noChangeArrowheads="1"/>
          </p:cNvPicPr>
          <p:nvPr/>
        </p:nvPicPr>
        <p:blipFill>
          <a:blip r:embed="rId3"/>
          <a:srcRect/>
          <a:stretch>
            <a:fillRect/>
          </a:stretch>
        </p:blipFill>
        <p:spPr bwMode="auto">
          <a:xfrm>
            <a:off x="3286116" y="5143512"/>
            <a:ext cx="5181620" cy="1146752"/>
          </a:xfrm>
          <a:prstGeom prst="rect">
            <a:avLst/>
          </a:prstGeom>
          <a:noFill/>
          <a:ln w="9525">
            <a:noFill/>
            <a:miter lim="800000"/>
            <a:headEnd/>
            <a:tailEnd/>
          </a:ln>
          <a:effectLst/>
        </p:spPr>
      </p:pic>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en-US" altLang="ja-JP" dirty="0" smtClean="0"/>
              <a:t>WPF</a:t>
            </a:r>
            <a:r>
              <a:rPr kumimoji="1" lang="ja-JP" altLang="en-US" dirty="0" smtClean="0"/>
              <a:t>のコントロールのすごさを知ってもらいましょう。</a:t>
            </a:r>
            <a:endParaRPr kumimoji="1" lang="en-US" altLang="ja-JP" dirty="0" smtClean="0"/>
          </a:p>
          <a:p>
            <a:endParaRPr lang="en-US" altLang="ja-JP" dirty="0" smtClean="0"/>
          </a:p>
          <a:p>
            <a:pPr algn="ctr">
              <a:buNone/>
            </a:pPr>
            <a:r>
              <a:rPr kumimoji="1" lang="en-US" altLang="ja-JP" sz="11500" dirty="0" smtClean="0"/>
              <a:t>DEMO3</a:t>
            </a:r>
            <a:endParaRPr kumimoji="1" lang="ja-JP" altLang="en-US" sz="11500" dirty="0"/>
          </a:p>
        </p:txBody>
      </p:sp>
    </p:spTree>
  </p:cSld>
  <p:clrMapOvr>
    <a:masterClrMapping/>
  </p:clrMapOvr>
  <p:transition>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ja-JP" altLang="en-US" dirty="0" smtClean="0"/>
              <a:t>ちょっと理由がわからないので、</a:t>
            </a:r>
            <a:r>
              <a:rPr kumimoji="1" lang="en-US" altLang="ja-JP" dirty="0" smtClean="0"/>
              <a:t>Snoop</a:t>
            </a:r>
            <a:r>
              <a:rPr kumimoji="1" lang="ja-JP" altLang="en-US" dirty="0" smtClean="0"/>
              <a:t>で覗いてみましょう。</a:t>
            </a:r>
            <a:endParaRPr kumimoji="1" lang="en-US" altLang="ja-JP" dirty="0" smtClean="0"/>
          </a:p>
          <a:p>
            <a:r>
              <a:rPr kumimoji="1" lang="ja-JP" altLang="en-US" dirty="0" smtClean="0"/>
              <a:t>これが実際に出来上がった</a:t>
            </a:r>
            <a:r>
              <a:rPr kumimoji="1" lang="en-US" altLang="ja-JP" dirty="0" err="1" smtClean="0"/>
              <a:t>VisualTree</a:t>
            </a:r>
            <a:r>
              <a:rPr kumimoji="1" lang="ja-JP" altLang="en-US" dirty="0" smtClean="0"/>
              <a:t>です。</a:t>
            </a:r>
            <a:endParaRPr kumimoji="1" lang="en-US" altLang="ja-JP" dirty="0" smtClean="0"/>
          </a:p>
          <a:p>
            <a:endParaRPr kumimoji="1" lang="en-US" altLang="ja-JP" dirty="0" smtClean="0"/>
          </a:p>
          <a:p>
            <a:endParaRPr kumimoji="1" lang="ja-JP" altLang="en-US" dirty="0"/>
          </a:p>
        </p:txBody>
      </p:sp>
      <p:pic>
        <p:nvPicPr>
          <p:cNvPr id="27650" name="Picture 2"/>
          <p:cNvPicPr>
            <a:picLocks noChangeAspect="1" noChangeArrowheads="1"/>
          </p:cNvPicPr>
          <p:nvPr/>
        </p:nvPicPr>
        <p:blipFill>
          <a:blip r:embed="rId2"/>
          <a:srcRect/>
          <a:stretch>
            <a:fillRect/>
          </a:stretch>
        </p:blipFill>
        <p:spPr bwMode="auto">
          <a:xfrm>
            <a:off x="5072066" y="2617598"/>
            <a:ext cx="3263389" cy="3430354"/>
          </a:xfrm>
          <a:prstGeom prst="rect">
            <a:avLst/>
          </a:prstGeom>
          <a:noFill/>
          <a:ln w="9525">
            <a:noFill/>
            <a:miter lim="800000"/>
            <a:headEnd/>
            <a:tailEnd/>
          </a:ln>
          <a:effectLst/>
        </p:spPr>
      </p:pic>
      <p:sp>
        <p:nvSpPr>
          <p:cNvPr id="5" name="テキスト ボックス 4"/>
          <p:cNvSpPr txBox="1"/>
          <p:nvPr/>
        </p:nvSpPr>
        <p:spPr>
          <a:xfrm>
            <a:off x="3071802" y="2702478"/>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=282</a:t>
            </a:r>
            <a:endParaRPr kumimoji="1" lang="ja-JP" altLang="en-US" b="1" dirty="0">
              <a:solidFill>
                <a:srgbClr val="FF0000"/>
              </a:solidFill>
            </a:endParaRPr>
          </a:p>
        </p:txBody>
      </p:sp>
      <p:sp>
        <p:nvSpPr>
          <p:cNvPr id="6" name="テキスト ボックス 5"/>
          <p:cNvSpPr txBox="1"/>
          <p:nvPr/>
        </p:nvSpPr>
        <p:spPr>
          <a:xfrm>
            <a:off x="3143240" y="2988230"/>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=282</a:t>
            </a:r>
            <a:endParaRPr kumimoji="1" lang="ja-JP" altLang="en-US" b="1" dirty="0">
              <a:solidFill>
                <a:srgbClr val="FF0000"/>
              </a:solidFill>
            </a:endParaRPr>
          </a:p>
        </p:txBody>
      </p:sp>
      <p:sp>
        <p:nvSpPr>
          <p:cNvPr id="7" name="テキスト ボックス 6"/>
          <p:cNvSpPr txBox="1"/>
          <p:nvPr/>
        </p:nvSpPr>
        <p:spPr>
          <a:xfrm>
            <a:off x="3452184" y="3273982"/>
            <a:ext cx="2048510" cy="369332"/>
          </a:xfrm>
          <a:prstGeom prst="rect">
            <a:avLst/>
          </a:prstGeom>
          <a:noFill/>
        </p:spPr>
        <p:txBody>
          <a:bodyPr wrap="none" rtlCol="0">
            <a:spAutoFit/>
          </a:bodyPr>
          <a:lstStyle/>
          <a:p>
            <a:r>
              <a:rPr kumimoji="1" lang="en-US" altLang="ja-JP" b="1" smtClean="0">
                <a:solidFill>
                  <a:srgbClr val="FF0000"/>
                </a:solidFill>
              </a:rPr>
              <a:t>ActualWidth</a:t>
            </a:r>
            <a:r>
              <a:rPr kumimoji="1" lang="en-US" altLang="ja-JP" b="1" dirty="0" smtClean="0">
                <a:solidFill>
                  <a:srgbClr val="FF0000"/>
                </a:solidFill>
              </a:rPr>
              <a:t>=101</a:t>
            </a:r>
            <a:endParaRPr kumimoji="1" lang="ja-JP" altLang="en-US" b="1" dirty="0">
              <a:solidFill>
                <a:srgbClr val="FF0000"/>
              </a:solidFill>
            </a:endParaRPr>
          </a:p>
        </p:txBody>
      </p:sp>
      <p:sp>
        <p:nvSpPr>
          <p:cNvPr id="8" name="テキスト ボックス 7"/>
          <p:cNvSpPr txBox="1"/>
          <p:nvPr/>
        </p:nvSpPr>
        <p:spPr>
          <a:xfrm>
            <a:off x="3523622" y="3488296"/>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=101</a:t>
            </a:r>
            <a:endParaRPr kumimoji="1" lang="ja-JP" altLang="en-US" b="1" dirty="0">
              <a:solidFill>
                <a:srgbClr val="FF0000"/>
              </a:solidFill>
            </a:endParaRPr>
          </a:p>
        </p:txBody>
      </p:sp>
      <p:sp>
        <p:nvSpPr>
          <p:cNvPr id="9" name="テキスト ボックス 8"/>
          <p:cNvSpPr txBox="1"/>
          <p:nvPr/>
        </p:nvSpPr>
        <p:spPr>
          <a:xfrm>
            <a:off x="4366243" y="3786190"/>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=47</a:t>
            </a:r>
            <a:endParaRPr kumimoji="1" lang="ja-JP" altLang="en-US" b="1" dirty="0">
              <a:solidFill>
                <a:srgbClr val="FF0000"/>
              </a:solidFill>
            </a:endParaRPr>
          </a:p>
        </p:txBody>
      </p:sp>
      <p:sp>
        <p:nvSpPr>
          <p:cNvPr id="10" name="テキスト ボックス 9"/>
          <p:cNvSpPr txBox="1"/>
          <p:nvPr/>
        </p:nvSpPr>
        <p:spPr>
          <a:xfrm>
            <a:off x="4357686" y="4059800"/>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=30</a:t>
            </a:r>
            <a:endParaRPr kumimoji="1" lang="ja-JP" altLang="en-US" b="1" dirty="0">
              <a:solidFill>
                <a:srgbClr val="FF0000"/>
              </a:solidFill>
            </a:endParaRPr>
          </a:p>
        </p:txBody>
      </p:sp>
      <p:sp>
        <p:nvSpPr>
          <p:cNvPr id="11" name="テキスト ボックス 10"/>
          <p:cNvSpPr txBox="1"/>
          <p:nvPr/>
        </p:nvSpPr>
        <p:spPr>
          <a:xfrm>
            <a:off x="4357686" y="4274114"/>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=24</a:t>
            </a:r>
            <a:endParaRPr kumimoji="1" lang="ja-JP" altLang="en-US" b="1" dirty="0">
              <a:solidFill>
                <a:srgbClr val="FF0000"/>
              </a:solidFill>
            </a:endParaRPr>
          </a:p>
        </p:txBody>
      </p:sp>
      <p:sp>
        <p:nvSpPr>
          <p:cNvPr id="12" name="円/楕円 11"/>
          <p:cNvSpPr/>
          <p:nvPr/>
        </p:nvSpPr>
        <p:spPr>
          <a:xfrm>
            <a:off x="5429256" y="2643182"/>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5429256" y="5357826"/>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429256" y="5715016"/>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714348" y="4000504"/>
            <a:ext cx="2286016" cy="923330"/>
          </a:xfrm>
          <a:prstGeom prst="rect">
            <a:avLst/>
          </a:prstGeom>
          <a:noFill/>
        </p:spPr>
        <p:txBody>
          <a:bodyPr wrap="square" rtlCol="0">
            <a:spAutoFit/>
          </a:bodyPr>
          <a:lstStyle/>
          <a:p>
            <a:r>
              <a:rPr lang="en-US" altLang="ja-JP" dirty="0" err="1" smtClean="0"/>
              <a:t>ContentPresenter</a:t>
            </a:r>
            <a:r>
              <a:rPr lang="ja-JP" altLang="en-US" dirty="0" smtClean="0"/>
              <a:t>がストレッチでないことが想像できます。</a:t>
            </a:r>
            <a:endParaRPr kumimoji="1" lang="ja-JP" altLang="en-US" dirty="0"/>
          </a:p>
        </p:txBody>
      </p:sp>
      <p:pic>
        <p:nvPicPr>
          <p:cNvPr id="27651" name="Picture 3"/>
          <p:cNvPicPr>
            <a:picLocks noChangeAspect="1" noChangeArrowheads="1"/>
          </p:cNvPicPr>
          <p:nvPr/>
        </p:nvPicPr>
        <p:blipFill>
          <a:blip r:embed="rId3"/>
          <a:srcRect/>
          <a:stretch>
            <a:fillRect/>
          </a:stretch>
        </p:blipFill>
        <p:spPr bwMode="auto">
          <a:xfrm>
            <a:off x="285720" y="5000636"/>
            <a:ext cx="4010733" cy="357190"/>
          </a:xfrm>
          <a:prstGeom prst="rect">
            <a:avLst/>
          </a:prstGeom>
          <a:noFill/>
          <a:ln w="9525">
            <a:noFill/>
            <a:miter lim="800000"/>
            <a:headEnd/>
            <a:tailEnd/>
          </a:ln>
          <a:effectLst/>
        </p:spPr>
      </p:pic>
      <p:sp>
        <p:nvSpPr>
          <p:cNvPr id="18" name="テキスト ボックス 17"/>
          <p:cNvSpPr txBox="1"/>
          <p:nvPr/>
        </p:nvSpPr>
        <p:spPr>
          <a:xfrm>
            <a:off x="714348" y="5429264"/>
            <a:ext cx="2286016" cy="369332"/>
          </a:xfrm>
          <a:prstGeom prst="rect">
            <a:avLst/>
          </a:prstGeom>
          <a:noFill/>
        </p:spPr>
        <p:txBody>
          <a:bodyPr wrap="square" rtlCol="0">
            <a:spAutoFit/>
          </a:bodyPr>
          <a:lstStyle/>
          <a:p>
            <a:r>
              <a:rPr lang="ja-JP" altLang="en-US" dirty="0" smtClean="0"/>
              <a:t>やっぱり</a:t>
            </a: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簡単な解決方法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Grid</a:t>
            </a:r>
            <a:r>
              <a:rPr kumimoji="1" lang="ja-JP" altLang="en-US" dirty="0" smtClean="0"/>
              <a:t>の幅をコンボボックスの幅などにしてしまえばいけるんじゃないか？</a:t>
            </a:r>
            <a:endParaRPr kumimoji="1" lang="en-US" altLang="ja-JP" dirty="0" smtClean="0"/>
          </a:p>
          <a:p>
            <a:endParaRPr lang="en-US" altLang="ja-JP" dirty="0" smtClean="0"/>
          </a:p>
          <a:p>
            <a:pPr algn="ctr">
              <a:buNone/>
            </a:pPr>
            <a:r>
              <a:rPr kumimoji="1" lang="en-US" altLang="ja-JP" sz="13800" dirty="0" smtClean="0"/>
              <a:t>DEMO4</a:t>
            </a:r>
            <a:endParaRPr kumimoji="1" lang="ja-JP" altLang="en-US" sz="13800" dirty="0"/>
          </a:p>
        </p:txBody>
      </p:sp>
    </p:spTree>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簡単な解決方法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ポップアップ側はシラネが全部表示されていますが、ボタン側には▼のエリアが上書きされちゃってます。</a:t>
            </a:r>
            <a:endParaRPr lang="en-US" altLang="ja-JP" dirty="0" smtClean="0"/>
          </a:p>
          <a:p>
            <a:r>
              <a:rPr kumimoji="1" lang="ja-JP" altLang="en-US" dirty="0" smtClean="0"/>
              <a:t>強引に右マージンを設定する場合に</a:t>
            </a:r>
            <a:r>
              <a:rPr lang="en-US" altLang="ja-JP" dirty="0" smtClean="0"/>
              <a:t>&lt;</a:t>
            </a:r>
            <a:r>
              <a:rPr lang="en-US" altLang="ja-JP" dirty="0" err="1" smtClean="0"/>
              <a:t>ColumnDefinition</a:t>
            </a:r>
            <a:r>
              <a:rPr lang="en-US" altLang="ja-JP" dirty="0" smtClean="0"/>
              <a:t/>
            </a:r>
            <a:br>
              <a:rPr lang="en-US" altLang="ja-JP" dirty="0" smtClean="0"/>
            </a:br>
            <a:r>
              <a:rPr lang="en-US" altLang="ja-JP" dirty="0" smtClean="0"/>
              <a:t> Width="20"/&gt;</a:t>
            </a:r>
          </a:p>
          <a:p>
            <a:r>
              <a:rPr lang="ja-JP" altLang="en-US" dirty="0" smtClean="0"/>
              <a:t>なんかを追加するといい</a:t>
            </a:r>
            <a:r>
              <a:rPr lang="en-US" altLang="ja-JP" dirty="0" smtClean="0"/>
              <a:t/>
            </a:r>
            <a:br>
              <a:rPr lang="en-US" altLang="ja-JP" dirty="0" smtClean="0"/>
            </a:br>
            <a:r>
              <a:rPr lang="ja-JP" altLang="en-US" dirty="0" smtClean="0"/>
              <a:t>かもしれません。</a:t>
            </a:r>
            <a:endParaRPr lang="en-US" altLang="ja-JP" dirty="0" smtClean="0"/>
          </a:p>
          <a:p>
            <a:endParaRPr kumimoji="1" lang="ja-JP" altLang="en-US" dirty="0"/>
          </a:p>
        </p:txBody>
      </p:sp>
      <p:pic>
        <p:nvPicPr>
          <p:cNvPr id="4" name="図 3"/>
          <p:cNvPicPr/>
          <p:nvPr/>
        </p:nvPicPr>
        <p:blipFill>
          <a:blip r:embed="rId2"/>
          <a:srcRect/>
          <a:stretch>
            <a:fillRect/>
          </a:stretch>
        </p:blipFill>
        <p:spPr bwMode="auto">
          <a:xfrm>
            <a:off x="5643570" y="3429000"/>
            <a:ext cx="2905597" cy="2128122"/>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ja-JP" altLang="en-US" dirty="0" smtClean="0"/>
              <a:t>ちょっとグダグダ感が・・・・</a:t>
            </a:r>
            <a:endParaRPr kumimoji="1" lang="en-US" altLang="ja-JP" dirty="0" smtClean="0"/>
          </a:p>
          <a:p>
            <a:r>
              <a:rPr lang="ja-JP" altLang="en-US" dirty="0" smtClean="0"/>
              <a:t>いえそんなことはありません。たぶん。</a:t>
            </a:r>
            <a:endParaRPr lang="en-US" altLang="ja-JP" dirty="0" smtClean="0"/>
          </a:p>
          <a:p>
            <a:r>
              <a:rPr kumimoji="1" lang="ja-JP" altLang="en-US" dirty="0" smtClean="0"/>
              <a:t>今回簡易的な解決方法を提供しましたが、本格的に対応する方法は結構厄介です。</a:t>
            </a:r>
            <a:r>
              <a:rPr kumimoji="1" lang="en-US" altLang="ja-JP" dirty="0" smtClean="0"/>
              <a:t/>
            </a:r>
            <a:br>
              <a:rPr kumimoji="1" lang="en-US" altLang="ja-JP" dirty="0" smtClean="0"/>
            </a:br>
            <a:r>
              <a:rPr kumimoji="1" lang="en-US" altLang="ja-JP" dirty="0" smtClean="0"/>
              <a:t>(</a:t>
            </a:r>
            <a:r>
              <a:rPr kumimoji="1" lang="ja-JP" altLang="en-US" dirty="0" smtClean="0"/>
              <a:t>アプローチは何種類か存在しますが・・・</a:t>
            </a:r>
            <a:r>
              <a:rPr kumimoji="1" lang="en-US" altLang="ja-JP" dirty="0" smtClean="0"/>
              <a:t>)</a:t>
            </a:r>
          </a:p>
          <a:p>
            <a:r>
              <a:rPr lang="ja-JP" altLang="en-US" dirty="0" smtClean="0"/>
              <a:t>スタイルとテンプレートについてはかなりややこしいので徐々に解説していきたいと思います。</a:t>
            </a:r>
            <a:endParaRPr kumimoji="1" lang="en-US" altLang="ja-JP" dirty="0" smtClean="0"/>
          </a:p>
          <a:p>
            <a:endParaRPr kumimoji="1" lang="ja-JP" altLang="en-US" dirty="0"/>
          </a:p>
        </p:txBody>
      </p:sp>
      <p:sp>
        <p:nvSpPr>
          <p:cNvPr id="4" name="右矢印 3"/>
          <p:cNvSpPr/>
          <p:nvPr/>
        </p:nvSpPr>
        <p:spPr>
          <a:xfrm>
            <a:off x="2786050" y="4714884"/>
            <a:ext cx="5786478" cy="1143008"/>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3200" dirty="0" smtClean="0"/>
              <a:t>Enjoy WPF</a:t>
            </a:r>
            <a:endParaRPr kumimoji="1" lang="ja-JP" altLang="en-US" sz="3200"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WPF</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いちおう</a:t>
            </a:r>
            <a:r>
              <a:rPr kumimoji="1" lang="en-US" altLang="ja-JP" sz="2800" dirty="0" smtClean="0"/>
              <a:t>Windows Vista</a:t>
            </a:r>
            <a:r>
              <a:rPr kumimoji="1" lang="ja-JP" altLang="en-US" sz="2800" dirty="0" smtClean="0"/>
              <a:t>向けに出荷された</a:t>
            </a:r>
            <a:r>
              <a:rPr kumimoji="1" lang="en-US" altLang="ja-JP" sz="2800" dirty="0" smtClean="0"/>
              <a:t>.NET3.0</a:t>
            </a:r>
            <a:r>
              <a:rPr kumimoji="1" lang="ja-JP" altLang="en-US" sz="2800" dirty="0" smtClean="0"/>
              <a:t>で</a:t>
            </a:r>
            <a:r>
              <a:rPr lang="ja-JP" altLang="en-US" sz="2800" dirty="0" smtClean="0"/>
              <a:t>、</a:t>
            </a:r>
            <a:r>
              <a:rPr kumimoji="1" lang="ja-JP" altLang="en-US" sz="2800" dirty="0" smtClean="0"/>
              <a:t>初搭載された</a:t>
            </a:r>
            <a:r>
              <a:rPr kumimoji="1" lang="en-US" altLang="ja-JP" sz="2800" dirty="0" smtClean="0"/>
              <a:t>Windows</a:t>
            </a:r>
            <a:r>
              <a:rPr kumimoji="1" lang="ja-JP" altLang="en-US" sz="2800" dirty="0" smtClean="0"/>
              <a:t>クライアントプログラムの一形態</a:t>
            </a:r>
            <a:endParaRPr kumimoji="1" lang="en-US" altLang="ja-JP" sz="2800" dirty="0" smtClean="0"/>
          </a:p>
          <a:p>
            <a:r>
              <a:rPr lang="ja-JP" altLang="en-US" sz="2800" dirty="0" smtClean="0"/>
              <a:t>現在の最新バージョンは</a:t>
            </a:r>
            <a:r>
              <a:rPr lang="en-US" altLang="ja-JP" sz="2800" dirty="0" smtClean="0"/>
              <a:t>3.5</a:t>
            </a:r>
            <a:endParaRPr kumimoji="1" lang="en-US" altLang="ja-JP" sz="2800" dirty="0" smtClean="0"/>
          </a:p>
          <a:p>
            <a:r>
              <a:rPr lang="ja-JP" altLang="en-US" sz="2800" dirty="0" smtClean="0"/>
              <a:t>いちおう</a:t>
            </a:r>
            <a:r>
              <a:rPr lang="en-US" altLang="ja-JP" sz="2800" dirty="0" smtClean="0"/>
              <a:t>Windows Forms</a:t>
            </a:r>
            <a:r>
              <a:rPr lang="ja-JP" altLang="en-US" sz="2800" dirty="0" smtClean="0"/>
              <a:t>の置き換え</a:t>
            </a:r>
            <a:endParaRPr lang="en-US" altLang="ja-JP" sz="2800" dirty="0" smtClean="0"/>
          </a:p>
          <a:p>
            <a:r>
              <a:rPr lang="ja-JP" altLang="en-US" sz="2800" dirty="0" smtClean="0"/>
              <a:t>クライアントの表現を豊かにしてくれるツールとしてこれから期待しています。</a:t>
            </a:r>
            <a:endParaRPr lang="en-US" altLang="ja-JP" sz="2800" dirty="0" smtClean="0"/>
          </a:p>
          <a:p>
            <a:r>
              <a:rPr kumimoji="1" lang="en-US" altLang="ja-JP" sz="2800" dirty="0" smtClean="0"/>
              <a:t>XAML</a:t>
            </a:r>
            <a:r>
              <a:rPr kumimoji="1" lang="ja-JP" altLang="en-US" sz="2800" dirty="0" smtClean="0"/>
              <a:t>というもので</a:t>
            </a:r>
            <a:r>
              <a:rPr kumimoji="1" lang="en-US" altLang="ja-JP" sz="2800" dirty="0" smtClean="0"/>
              <a:t>UI</a:t>
            </a:r>
            <a:r>
              <a:rPr kumimoji="1" lang="ja-JP" altLang="en-US" sz="2800" dirty="0" smtClean="0"/>
              <a:t>を記述することができます。</a:t>
            </a:r>
            <a:endParaRPr kumimoji="1" lang="en-US" altLang="ja-JP" sz="2800" dirty="0" smtClean="0"/>
          </a:p>
          <a:p>
            <a:r>
              <a:rPr lang="en-US" altLang="ja-JP" sz="2800" dirty="0" err="1" smtClean="0"/>
              <a:t>Silverlight</a:t>
            </a:r>
            <a:r>
              <a:rPr lang="ja-JP" altLang="en-US" sz="2800" dirty="0" smtClean="0"/>
              <a:t>でも</a:t>
            </a:r>
            <a:r>
              <a:rPr lang="en-US" altLang="ja-JP" sz="2800" dirty="0" smtClean="0"/>
              <a:t>XAML</a:t>
            </a:r>
            <a:r>
              <a:rPr lang="ja-JP" altLang="en-US" sz="2800" dirty="0" smtClean="0"/>
              <a:t>を使います。</a:t>
            </a:r>
            <a:endParaRPr kumimoji="1" lang="ja-JP" altLang="en-US" sz="2800" dirty="0"/>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第１回は</a:t>
            </a:r>
            <a:r>
              <a:rPr kumimoji="1" lang="en-US" altLang="ja-JP" dirty="0" smtClean="0"/>
              <a:t>Button</a:t>
            </a:r>
            <a:r>
              <a:rPr lang="ja-JP" altLang="en-US" dirty="0" smtClean="0"/>
              <a:t>と</a:t>
            </a:r>
            <a:r>
              <a:rPr lang="en-US" altLang="ja-JP" dirty="0" err="1" smtClean="0"/>
              <a:t>TextBox</a:t>
            </a:r>
            <a:r>
              <a:rPr lang="ja-JP" altLang="en-US" dirty="0" smtClean="0"/>
              <a:t>を使った簡単なアプリケーションの作り方でした。</a:t>
            </a:r>
            <a:endParaRPr lang="en-US" altLang="ja-JP" dirty="0" smtClean="0"/>
          </a:p>
          <a:p>
            <a:r>
              <a:rPr kumimoji="1" lang="en-US" altLang="ja-JP" dirty="0" smtClean="0"/>
              <a:t>WPF</a:t>
            </a:r>
            <a:r>
              <a:rPr kumimoji="1" lang="ja-JP" altLang="en-US" dirty="0" smtClean="0"/>
              <a:t>アプリケーションは</a:t>
            </a:r>
            <a:r>
              <a:rPr kumimoji="1" lang="en-US" altLang="ja-JP" dirty="0" smtClean="0"/>
              <a:t>Document-View</a:t>
            </a:r>
            <a:r>
              <a:rPr kumimoji="1" lang="ja-JP" altLang="en-US" dirty="0" smtClean="0"/>
              <a:t>として完全に</a:t>
            </a:r>
            <a:r>
              <a:rPr kumimoji="1" lang="en-US" altLang="ja-JP" dirty="0" smtClean="0"/>
              <a:t>UI</a:t>
            </a:r>
            <a:r>
              <a:rPr kumimoji="1" lang="ja-JP" altLang="en-US" dirty="0" smtClean="0"/>
              <a:t>とドキュメントを分けて考えましょう。</a:t>
            </a:r>
            <a:endParaRPr kumimoji="1" lang="en-US" altLang="ja-JP" dirty="0" smtClean="0"/>
          </a:p>
          <a:p>
            <a:r>
              <a:rPr kumimoji="1" lang="ja-JP" altLang="en-US" dirty="0" smtClean="0"/>
              <a:t>そして</a:t>
            </a:r>
            <a:r>
              <a:rPr kumimoji="1" lang="en-US" altLang="ja-JP" dirty="0" err="1" smtClean="0"/>
              <a:t>INotifyPropertyChanged</a:t>
            </a:r>
            <a:r>
              <a:rPr kumimoji="1" lang="ja-JP" altLang="en-US" dirty="0" smtClean="0"/>
              <a:t>のインターフェイスを究めようという内容でした。</a:t>
            </a:r>
            <a:endParaRPr kumimoji="1" lang="en-US" altLang="ja-JP" dirty="0" smtClean="0"/>
          </a:p>
          <a:p>
            <a:r>
              <a:rPr lang="en-US" altLang="ja-JP" dirty="0" err="1" smtClean="0"/>
              <a:t>NotifyPropertyChangedBase</a:t>
            </a:r>
            <a:r>
              <a:rPr lang="ja-JP" altLang="en-US" dirty="0" smtClean="0"/>
              <a:t>は今回も出てきますのでおさらい</a:t>
            </a:r>
            <a:endParaRPr kumimoji="1" lang="en-US" altLang="ja-JP" dirty="0" smtClean="0"/>
          </a:p>
          <a:p>
            <a:pPr>
              <a:buNone/>
            </a:pP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NotifyPropertyChangedBase</a:t>
            </a:r>
            <a:endParaRPr kumimoji="1" lang="ja-JP" altLang="en-US" dirty="0"/>
          </a:p>
        </p:txBody>
      </p:sp>
      <p:sp>
        <p:nvSpPr>
          <p:cNvPr id="3" name="テキスト プレースホルダ 2"/>
          <p:cNvSpPr>
            <a:spLocks noGrp="1"/>
          </p:cNvSpPr>
          <p:nvPr>
            <p:ph type="body" idx="1"/>
          </p:nvPr>
        </p:nvSpPr>
        <p:spPr>
          <a:xfrm>
            <a:off x="457200" y="1052513"/>
            <a:ext cx="8043890" cy="5073650"/>
          </a:xfrm>
          <a:solidFill>
            <a:schemeClr val="accent3"/>
          </a:solidFill>
        </p:spPr>
        <p:txBody>
          <a:bodyPr/>
          <a:lstStyle/>
          <a:p>
            <a:pPr>
              <a:buNone/>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None/>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None/>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None/>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None/>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None/>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None/>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endParaRPr lang="ja-JP" altLang="en-US" sz="2400" dirty="0" smtClean="0"/>
          </a:p>
          <a:p>
            <a:pPr>
              <a:buNone/>
            </a:pPr>
            <a:r>
              <a:rPr lang="en-US" altLang="ja-JP" sz="2400" dirty="0" smtClean="0"/>
              <a:t>}</a:t>
            </a:r>
          </a:p>
          <a:p>
            <a:pPr>
              <a:buNone/>
            </a:pPr>
            <a:endParaRPr kumimoji="1" lang="ja-JP" altLang="en-US" sz="2400" dirty="0"/>
          </a:p>
        </p:txBody>
      </p:sp>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第２回はコンバータと、ラジオボタンの制御についてでした。</a:t>
            </a:r>
            <a:endParaRPr kumimoji="1" lang="en-US" altLang="ja-JP" dirty="0" smtClean="0"/>
          </a:p>
          <a:p>
            <a:r>
              <a:rPr lang="ja-JP" altLang="en-US" dirty="0" smtClean="0"/>
              <a:t>コンバータは</a:t>
            </a:r>
            <a:r>
              <a:rPr lang="en-US" altLang="ja-JP" dirty="0" err="1" smtClean="0"/>
              <a:t>IValueConverter</a:t>
            </a:r>
            <a:r>
              <a:rPr lang="ja-JP" altLang="en-US" dirty="0" smtClean="0"/>
              <a:t>を使い、</a:t>
            </a:r>
            <a:r>
              <a:rPr lang="en-US" altLang="ja-JP" dirty="0" smtClean="0"/>
              <a:t>Convert</a:t>
            </a:r>
            <a:r>
              <a:rPr lang="ja-JP" altLang="en-US" dirty="0" smtClean="0"/>
              <a:t>と</a:t>
            </a:r>
            <a:r>
              <a:rPr lang="en-US" altLang="ja-JP" dirty="0" err="1" smtClean="0"/>
              <a:t>ConvertBack</a:t>
            </a:r>
            <a:r>
              <a:rPr lang="ja-JP" altLang="en-US" dirty="0" smtClean="0"/>
              <a:t>を用意するというところを解説しました。</a:t>
            </a:r>
            <a:endParaRPr lang="en-US" altLang="ja-JP" dirty="0" smtClean="0"/>
          </a:p>
          <a:p>
            <a:pPr>
              <a:buNone/>
            </a:pP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コンボボックス</a:t>
            </a:r>
            <a:endParaRPr lang="en-US" altLang="ja-JP" sz="4400" dirty="0" smtClean="0"/>
          </a:p>
          <a:p>
            <a:pPr lvl="1"/>
            <a:r>
              <a:rPr kumimoji="1" lang="ja-JP" altLang="en-US" sz="4000" dirty="0" smtClean="0"/>
              <a:t>よく使うコントロールの代表</a:t>
            </a:r>
            <a:endParaRPr kumimoji="1" lang="en-US" altLang="ja-JP" sz="4000" dirty="0" smtClean="0"/>
          </a:p>
          <a:p>
            <a:r>
              <a:rPr lang="en-US" altLang="ja-JP" sz="4400" dirty="0" smtClean="0"/>
              <a:t>Ancestor</a:t>
            </a:r>
          </a:p>
          <a:p>
            <a:pPr lvl="1"/>
            <a:endParaRPr kumimoji="1" lang="en-US" altLang="ja-JP" sz="4000" dirty="0" smtClean="0"/>
          </a:p>
          <a:p>
            <a:endParaRPr lang="en-US" altLang="ja-JP" sz="4400" dirty="0" smtClean="0"/>
          </a:p>
          <a:p>
            <a:endParaRPr kumimoji="1" lang="en-US" altLang="ja-JP" sz="4400" dirty="0" smtClean="0"/>
          </a:p>
          <a:p>
            <a:endParaRPr kumimoji="1" lang="ja-JP" altLang="en-US" sz="4400" dirty="0"/>
          </a:p>
        </p:txBody>
      </p:sp>
    </p:spTree>
  </p:cSld>
  <p:clrMapOvr>
    <a:masterClrMapping/>
  </p:clrMapOvr>
  <p:transition>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コンボボックスとは</a:t>
            </a:r>
            <a:endParaRPr kumimoji="1" lang="ja-JP" altLang="en-US" dirty="0"/>
          </a:p>
        </p:txBody>
      </p:sp>
      <p:sp>
        <p:nvSpPr>
          <p:cNvPr id="3" name="テキスト プレースホルダ 2"/>
          <p:cNvSpPr>
            <a:spLocks noGrp="1"/>
          </p:cNvSpPr>
          <p:nvPr>
            <p:ph type="body" idx="1"/>
          </p:nvPr>
        </p:nvSpPr>
        <p:spPr>
          <a:xfrm>
            <a:off x="457200" y="1052513"/>
            <a:ext cx="5829312" cy="5073650"/>
          </a:xfrm>
        </p:spPr>
        <p:txBody>
          <a:bodyPr/>
          <a:lstStyle/>
          <a:p>
            <a:r>
              <a:rPr kumimoji="1" lang="ja-JP" altLang="en-US" dirty="0" smtClean="0"/>
              <a:t>テキストボックスとリストボックスを組み合わせたコントロール</a:t>
            </a:r>
            <a:endParaRPr kumimoji="1" lang="en-US" altLang="ja-JP" dirty="0" smtClean="0"/>
          </a:p>
          <a:p>
            <a:r>
              <a:rPr lang="ja-JP" altLang="en-US" dirty="0" smtClean="0"/>
              <a:t>入力の可</a:t>
            </a:r>
            <a:r>
              <a:rPr lang="en-US" altLang="ja-JP" dirty="0" smtClean="0"/>
              <a:t>/</a:t>
            </a:r>
            <a:r>
              <a:rPr lang="ja-JP" altLang="en-US" dirty="0" smtClean="0"/>
              <a:t>不可も設定可能</a:t>
            </a:r>
            <a:endParaRPr kumimoji="1" lang="ja-JP" altLang="en-US" dirty="0"/>
          </a:p>
        </p:txBody>
      </p:sp>
      <p:pic>
        <p:nvPicPr>
          <p:cNvPr id="1026" name="Picture 2"/>
          <p:cNvPicPr>
            <a:picLocks noChangeAspect="1" noChangeArrowheads="1"/>
          </p:cNvPicPr>
          <p:nvPr/>
        </p:nvPicPr>
        <p:blipFill>
          <a:blip r:embed="rId2"/>
          <a:srcRect l="40781" t="38750" r="47031" b="46250"/>
          <a:stretch>
            <a:fillRect/>
          </a:stretch>
        </p:blipFill>
        <p:spPr bwMode="auto">
          <a:xfrm>
            <a:off x="6072198" y="1071546"/>
            <a:ext cx="1857388" cy="1714512"/>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l="46875" t="35625" r="34844" b="46250"/>
          <a:stretch>
            <a:fillRect/>
          </a:stretch>
        </p:blipFill>
        <p:spPr bwMode="auto">
          <a:xfrm>
            <a:off x="6000760" y="3286124"/>
            <a:ext cx="2786082" cy="2071702"/>
          </a:xfrm>
          <a:prstGeom prst="rect">
            <a:avLst/>
          </a:prstGeom>
          <a:noFill/>
          <a:ln w="9525">
            <a:noFill/>
            <a:miter lim="800000"/>
            <a:headEnd/>
            <a:tailEnd/>
          </a:ln>
          <a:effectLst/>
        </p:spPr>
      </p:pic>
      <p:sp>
        <p:nvSpPr>
          <p:cNvPr id="6" name="テキスト ボックス 5"/>
          <p:cNvSpPr txBox="1"/>
          <p:nvPr/>
        </p:nvSpPr>
        <p:spPr>
          <a:xfrm>
            <a:off x="6215074" y="2857496"/>
            <a:ext cx="1838965" cy="369332"/>
          </a:xfrm>
          <a:prstGeom prst="rect">
            <a:avLst/>
          </a:prstGeom>
          <a:noFill/>
        </p:spPr>
        <p:txBody>
          <a:bodyPr wrap="none" rtlCol="0">
            <a:spAutoFit/>
          </a:bodyPr>
          <a:lstStyle/>
          <a:p>
            <a:r>
              <a:rPr kumimoji="1" lang="en-US" altLang="ja-JP" smtClean="0"/>
              <a:t>Windows Forms</a:t>
            </a:r>
            <a:endParaRPr kumimoji="1" lang="ja-JP" altLang="en-US" dirty="0"/>
          </a:p>
        </p:txBody>
      </p:sp>
      <p:sp>
        <p:nvSpPr>
          <p:cNvPr id="7" name="テキスト ボックス 6"/>
          <p:cNvSpPr txBox="1"/>
          <p:nvPr/>
        </p:nvSpPr>
        <p:spPr>
          <a:xfrm>
            <a:off x="6072198" y="5357826"/>
            <a:ext cx="697627" cy="369332"/>
          </a:xfrm>
          <a:prstGeom prst="rect">
            <a:avLst/>
          </a:prstGeom>
          <a:noFill/>
        </p:spPr>
        <p:txBody>
          <a:bodyPr wrap="none" rtlCol="0">
            <a:spAutoFit/>
          </a:bodyPr>
          <a:lstStyle/>
          <a:p>
            <a:r>
              <a:rPr kumimoji="1" lang="en-US" altLang="ja-JP" dirty="0" smtClean="0"/>
              <a:t>WPF</a:t>
            </a:r>
            <a:endParaRPr kumimoji="1" lang="ja-JP" altLang="en-US" dirty="0"/>
          </a:p>
        </p:txBody>
      </p:sp>
      <p:sp>
        <p:nvSpPr>
          <p:cNvPr id="9" name="テキスト プレースホルダ 2"/>
          <p:cNvSpPr txBox="1">
            <a:spLocks/>
          </p:cNvSpPr>
          <p:nvPr/>
        </p:nvSpPr>
        <p:spPr bwMode="auto">
          <a:xfrm>
            <a:off x="457200" y="2857495"/>
            <a:ext cx="5329246" cy="32686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50000"/>
              </a:lnSpc>
              <a:spcBef>
                <a:spcPct val="20000"/>
              </a:spcBef>
              <a:spcAft>
                <a:spcPct val="0"/>
              </a:spcAft>
              <a:buClrTx/>
              <a:buSzTx/>
              <a:buFontTx/>
              <a:buNone/>
              <a:tabLst/>
              <a:defRPr/>
            </a:pPr>
            <a:r>
              <a:rPr kumimoji="1" lang="en-US" altLang="ja-JP" sz="8000" b="0" i="0" u="none" strike="noStrike" kern="0" cap="none" spc="0" normalizeH="0" baseline="0" noProof="0" dirty="0" smtClean="0">
                <a:ln>
                  <a:noFill/>
                </a:ln>
                <a:solidFill>
                  <a:schemeClr val="tx1"/>
                </a:solidFill>
                <a:effectLst/>
                <a:uLnTx/>
                <a:uFillTx/>
                <a:latin typeface="+mn-lt"/>
                <a:ea typeface="+mn-ea"/>
                <a:cs typeface="+mn-cs"/>
              </a:rPr>
              <a:t>DEMO1</a:t>
            </a:r>
            <a:endParaRPr kumimoji="1" lang="ja-JP" altLang="en-US" sz="8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バインディングしようよ</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このように固定値を利用して表現することは簡単にできます。</a:t>
            </a:r>
            <a:endParaRPr lang="en-US" altLang="ja-JP" dirty="0" smtClean="0"/>
          </a:p>
          <a:p>
            <a:r>
              <a:rPr kumimoji="1" lang="ja-JP" altLang="en-US" dirty="0" smtClean="0"/>
              <a:t>しかしこの勉強会のシリーズでは、</a:t>
            </a:r>
            <a:r>
              <a:rPr kumimoji="1" lang="en-US" altLang="ja-JP" dirty="0" smtClean="0"/>
              <a:t>WPF</a:t>
            </a:r>
            <a:r>
              <a:rPr kumimoji="1" lang="ja-JP" altLang="en-US" dirty="0" smtClean="0"/>
              <a:t>のデータコンテキスト</a:t>
            </a:r>
            <a:r>
              <a:rPr lang="ja-JP" altLang="en-US" dirty="0" smtClean="0"/>
              <a:t>を利用したバインディングですべてを解決していこうという趣旨です。</a:t>
            </a:r>
            <a:endParaRPr lang="en-US" altLang="ja-JP" dirty="0" smtClean="0"/>
          </a:p>
          <a:p>
            <a:r>
              <a:rPr kumimoji="1" lang="ja-JP" altLang="en-US" dirty="0" smtClean="0"/>
              <a:t>ですので、このような利用の仕方は行いません。</a:t>
            </a:r>
            <a:endParaRPr kumimoji="1" lang="ja-JP" altLang="en-US" dirty="0"/>
          </a:p>
        </p:txBody>
      </p:sp>
      <p:pic>
        <p:nvPicPr>
          <p:cNvPr id="4" name="Picture 4"/>
          <p:cNvPicPr>
            <a:picLocks noChangeAspect="1" noChangeArrowheads="1"/>
          </p:cNvPicPr>
          <p:nvPr/>
        </p:nvPicPr>
        <p:blipFill>
          <a:blip r:embed="rId2"/>
          <a:srcRect/>
          <a:stretch>
            <a:fillRect/>
          </a:stretch>
        </p:blipFill>
        <p:spPr bwMode="auto">
          <a:xfrm>
            <a:off x="2714612" y="4357694"/>
            <a:ext cx="5339991" cy="1643074"/>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5" name="十字形 4"/>
          <p:cNvSpPr/>
          <p:nvPr/>
        </p:nvSpPr>
        <p:spPr>
          <a:xfrm rot="2700000">
            <a:off x="3950418" y="4236177"/>
            <a:ext cx="2071702" cy="1928826"/>
          </a:xfrm>
          <a:prstGeom prst="plus">
            <a:avLst>
              <a:gd name="adj" fmla="val 37839"/>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Grp="1" noChangeAspect="1" noChangeArrowheads="1"/>
          </p:cNvPicPr>
          <p:nvPr>
            <p:ph idx="1"/>
          </p:nvPr>
        </p:nvPicPr>
        <p:blipFill>
          <a:blip r:embed="rId2"/>
          <a:srcRect/>
          <a:stretch>
            <a:fillRect/>
          </a:stretch>
        </p:blipFill>
        <p:spPr bwMode="auto">
          <a:xfrm>
            <a:off x="431408" y="1142985"/>
            <a:ext cx="8355434" cy="4936576"/>
          </a:xfrm>
          <a:prstGeom prst="rect">
            <a:avLst/>
          </a:prstGeom>
          <a:noFill/>
          <a:ln w="9525">
            <a:noFill/>
            <a:miter lim="800000"/>
            <a:headEnd/>
            <a:tailEnd/>
          </a:ln>
          <a:effectLst/>
        </p:spPr>
      </p:pic>
      <p:sp>
        <p:nvSpPr>
          <p:cNvPr id="5" name="タイトル 4"/>
          <p:cNvSpPr>
            <a:spLocks noGrp="1"/>
          </p:cNvSpPr>
          <p:nvPr>
            <p:ph type="title"/>
          </p:nvPr>
        </p:nvSpPr>
        <p:spPr/>
        <p:txBody>
          <a:bodyPr/>
          <a:lstStyle/>
          <a:p>
            <a:r>
              <a:rPr kumimoji="1" lang="en-US" altLang="ja-JP" dirty="0" smtClean="0"/>
              <a:t>DEMO2</a:t>
            </a:r>
            <a:r>
              <a:rPr kumimoji="1" lang="ja-JP" altLang="en-US" dirty="0" smtClean="0"/>
              <a:t>のデータたち</a:t>
            </a:r>
            <a:endParaRPr kumimoji="1" lang="ja-JP" altLang="en-US" dirty="0"/>
          </a:p>
        </p:txBody>
      </p:sp>
      <p:cxnSp>
        <p:nvCxnSpPr>
          <p:cNvPr id="9" name="直線矢印コネクタ 8"/>
          <p:cNvCxnSpPr/>
          <p:nvPr/>
        </p:nvCxnSpPr>
        <p:spPr>
          <a:xfrm rot="5400000">
            <a:off x="4964909" y="3679033"/>
            <a:ext cx="1571636" cy="135732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テキスト ボックス 9"/>
          <p:cNvSpPr txBox="1"/>
          <p:nvPr/>
        </p:nvSpPr>
        <p:spPr>
          <a:xfrm>
            <a:off x="4929190" y="5143512"/>
            <a:ext cx="748923" cy="646331"/>
          </a:xfrm>
          <a:prstGeom prst="rect">
            <a:avLst/>
          </a:prstGeom>
          <a:noFill/>
        </p:spPr>
        <p:txBody>
          <a:bodyPr wrap="none" rtlCol="0">
            <a:spAutoFit/>
          </a:bodyPr>
          <a:lstStyle/>
          <a:p>
            <a:r>
              <a:rPr kumimoji="1" lang="en-US" altLang="ja-JP" dirty="0" err="1" smtClean="0"/>
              <a:t>Int</a:t>
            </a:r>
            <a:endParaRPr kumimoji="1" lang="en-US" altLang="ja-JP" dirty="0" smtClean="0"/>
          </a:p>
          <a:p>
            <a:r>
              <a:rPr lang="en-US" altLang="ja-JP" dirty="0" smtClean="0"/>
              <a:t>string</a:t>
            </a:r>
            <a:endParaRPr kumimoji="1" lang="ja-JP" altLang="en-US" dirty="0"/>
          </a:p>
        </p:txBody>
      </p:sp>
      <p:cxnSp>
        <p:nvCxnSpPr>
          <p:cNvPr id="11" name="直線矢印コネクタ 10"/>
          <p:cNvCxnSpPr/>
          <p:nvPr/>
        </p:nvCxnSpPr>
        <p:spPr>
          <a:xfrm rot="10800000" flipV="1">
            <a:off x="2000232" y="3643314"/>
            <a:ext cx="1785950" cy="15001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直線矢印コネクタ 17"/>
          <p:cNvCxnSpPr/>
          <p:nvPr/>
        </p:nvCxnSpPr>
        <p:spPr>
          <a:xfrm rot="10800000" flipV="1">
            <a:off x="2000232" y="3795714"/>
            <a:ext cx="1938350" cy="13477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p:cNvCxnSpPr/>
          <p:nvPr/>
        </p:nvCxnSpPr>
        <p:spPr>
          <a:xfrm rot="10800000" flipV="1">
            <a:off x="2000232" y="3948114"/>
            <a:ext cx="2090750" cy="11953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 name="テキスト ボックス 11"/>
          <p:cNvSpPr txBox="1"/>
          <p:nvPr/>
        </p:nvSpPr>
        <p:spPr>
          <a:xfrm>
            <a:off x="6643702" y="3143248"/>
            <a:ext cx="1556836" cy="369332"/>
          </a:xfrm>
          <a:prstGeom prst="rect">
            <a:avLst/>
          </a:prstGeom>
          <a:noFill/>
        </p:spPr>
        <p:txBody>
          <a:bodyPr wrap="none" rtlCol="0">
            <a:spAutoFit/>
          </a:bodyPr>
          <a:lstStyle/>
          <a:p>
            <a:r>
              <a:rPr lang="en-US" altLang="ja-JP" dirty="0" smtClean="0"/>
              <a:t>ISO5218</a:t>
            </a:r>
            <a:r>
              <a:rPr lang="ja-JP" altLang="en-US" dirty="0" smtClean="0"/>
              <a:t>準拠</a:t>
            </a:r>
            <a:endParaRPr kumimoji="1" lang="ja-JP" altLang="en-US" dirty="0"/>
          </a:p>
        </p:txBody>
      </p:sp>
    </p:spTree>
  </p:cSld>
  <p:clrMapOvr>
    <a:masterClrMapping/>
  </p:clrMapOvr>
  <p:transition>
    <p:pull dir="u"/>
  </p:transition>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7099</TotalTime>
  <Words>564</Words>
  <Application>Microsoft Office PowerPoint</Application>
  <PresentationFormat>画面に合わせる (4:3)</PresentationFormat>
  <Paragraphs>104</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スライドマスタT16</vt:lpstr>
      <vt:lpstr>スライド 1</vt:lpstr>
      <vt:lpstr>WPFとは</vt:lpstr>
      <vt:lpstr>おさらい</vt:lpstr>
      <vt:lpstr>NotifyPropertyChangedBase</vt:lpstr>
      <vt:lpstr>おさらい</vt:lpstr>
      <vt:lpstr>今回のアジェンダ</vt:lpstr>
      <vt:lpstr>コンボボックスとは</vt:lpstr>
      <vt:lpstr>バインディングしようよ</vt:lpstr>
      <vt:lpstr>DEMO2のデータたち</vt:lpstr>
      <vt:lpstr>DEMO2のデータたち</vt:lpstr>
      <vt:lpstr>スライド 11</vt:lpstr>
      <vt:lpstr>ComboBoxのバインディングの方法</vt:lpstr>
      <vt:lpstr>ComboBoxのバインディングの方法</vt:lpstr>
      <vt:lpstr>スライド 14</vt:lpstr>
      <vt:lpstr>スライド 15</vt:lpstr>
      <vt:lpstr>簡単な解決方法</vt:lpstr>
      <vt:lpstr>簡単な解決方法</vt:lpstr>
      <vt:lpstr>スライド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眞鍋</cp:lastModifiedBy>
  <cp:revision>124</cp:revision>
  <dcterms:created xsi:type="dcterms:W3CDTF">2008-01-18T14:37:39Z</dcterms:created>
  <dcterms:modified xsi:type="dcterms:W3CDTF">2008-09-12T02:23:06Z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