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2"/>
  </p:notesMasterIdLst>
  <p:sldIdLst>
    <p:sldId id="265" r:id="rId2"/>
    <p:sldId id="266" r:id="rId3"/>
    <p:sldId id="268" r:id="rId4"/>
    <p:sldId id="304" r:id="rId5"/>
    <p:sldId id="297" r:id="rId6"/>
    <p:sldId id="347" r:id="rId7"/>
    <p:sldId id="298" r:id="rId8"/>
    <p:sldId id="300" r:id="rId9"/>
    <p:sldId id="303" r:id="rId10"/>
    <p:sldId id="299" r:id="rId11"/>
    <p:sldId id="269" r:id="rId12"/>
    <p:sldId id="337" r:id="rId13"/>
    <p:sldId id="346" r:id="rId14"/>
    <p:sldId id="306" r:id="rId15"/>
    <p:sldId id="307" r:id="rId16"/>
    <p:sldId id="308" r:id="rId17"/>
    <p:sldId id="331" r:id="rId18"/>
    <p:sldId id="311" r:id="rId19"/>
    <p:sldId id="312" r:id="rId20"/>
    <p:sldId id="313" r:id="rId21"/>
    <p:sldId id="316" r:id="rId22"/>
    <p:sldId id="317" r:id="rId23"/>
    <p:sldId id="319" r:id="rId24"/>
    <p:sldId id="320" r:id="rId25"/>
    <p:sldId id="328" r:id="rId26"/>
    <p:sldId id="335" r:id="rId27"/>
    <p:sldId id="336" r:id="rId28"/>
    <p:sldId id="348" r:id="rId29"/>
    <p:sldId id="332" r:id="rId30"/>
    <p:sldId id="338" r:id="rId31"/>
    <p:sldId id="333" r:id="rId32"/>
    <p:sldId id="339" r:id="rId33"/>
    <p:sldId id="340" r:id="rId34"/>
    <p:sldId id="342" r:id="rId35"/>
    <p:sldId id="341" r:id="rId36"/>
    <p:sldId id="343" r:id="rId37"/>
    <p:sldId id="344" r:id="rId38"/>
    <p:sldId id="345" r:id="rId39"/>
    <p:sldId id="289" r:id="rId40"/>
    <p:sldId id="288" r:id="rId4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29" autoAdjust="0"/>
    <p:restoredTop sz="94660"/>
  </p:normalViewPr>
  <p:slideViewPr>
    <p:cSldViewPr>
      <p:cViewPr>
        <p:scale>
          <a:sx n="75" d="100"/>
          <a:sy n="75" d="100"/>
        </p:scale>
        <p:origin x="-912" y="-5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C331676F-8707-4727-B4B6-75CFC93B00D4}" type="datetimeFigureOut">
              <a:rPr lang="ja-JP" altLang="en-US"/>
              <a:pPr>
                <a:defRPr/>
              </a:pPr>
              <a:t>2008/9/12</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DA6F4EA7-C77D-4F95-B130-D67CF484300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a:solidFill>
                  <a:schemeClr val="tx2"/>
                </a:solidFill>
                <a:ea typeface="ＭＳ Ｐゴシック" pitchFamily="50" charset="-128"/>
              </a:rPr>
              <a:t>同盟 大阪勉強会 </a:t>
            </a:r>
            <a:r>
              <a:rPr kumimoji="0" lang="en-US" altLang="ja-JP" sz="2300" dirty="0">
                <a:solidFill>
                  <a:schemeClr val="tx2"/>
                </a:solidFill>
                <a:ea typeface="ＭＳ Ｐゴシック" pitchFamily="50" charset="-128"/>
              </a:rPr>
              <a:t>#17</a:t>
            </a: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a:xfrm>
            <a:off x="500063" y="571500"/>
            <a:ext cx="7772400" cy="2071688"/>
          </a:xfrm>
        </p:spPr>
        <p:txBody>
          <a:bodyPr/>
          <a:lstStyle/>
          <a:p>
            <a:pPr eaLnBrk="1" hangingPunct="1"/>
            <a:r>
              <a:rPr lang="ja-JP" altLang="en-US" sz="3600" smtClean="0">
                <a:solidFill>
                  <a:srgbClr val="FF0000"/>
                </a:solidFill>
              </a:rPr>
              <a:t>Ｒ</a:t>
            </a:r>
            <a:r>
              <a:rPr lang="ja-JP" altLang="en-US" sz="3600" smtClean="0"/>
              <a:t>流</a:t>
            </a:r>
            <a:r>
              <a:rPr lang="en-US" altLang="ja-JP" sz="3600" smtClean="0"/>
              <a:t/>
            </a:r>
            <a:br>
              <a:rPr lang="en-US" altLang="ja-JP" sz="3600" smtClean="0"/>
            </a:br>
            <a:r>
              <a:rPr lang="ja-JP" altLang="en-US" sz="3600" smtClean="0"/>
              <a:t>クチべた技術者のための</a:t>
            </a:r>
            <a:r>
              <a:rPr lang="en-US" altLang="ja-JP" sz="3600" smtClean="0"/>
              <a:t/>
            </a:r>
            <a:br>
              <a:rPr lang="en-US" altLang="ja-JP" sz="3600" smtClean="0"/>
            </a:br>
            <a:r>
              <a:rPr lang="ja-JP" altLang="en-US" sz="3600" smtClean="0"/>
              <a:t>コミュニケーション講座</a:t>
            </a:r>
          </a:p>
        </p:txBody>
      </p:sp>
      <p:sp>
        <p:nvSpPr>
          <p:cNvPr id="6" name="サブタイトル 4"/>
          <p:cNvSpPr>
            <a:spLocks noGrp="1"/>
          </p:cNvSpPr>
          <p:nvPr/>
        </p:nvSpPr>
        <p:spPr bwMode="auto">
          <a:xfrm>
            <a:off x="214313" y="5143500"/>
            <a:ext cx="8329612" cy="681038"/>
          </a:xfrm>
          <a:prstGeom prst="rect">
            <a:avLst/>
          </a:prstGeom>
          <a:noFill/>
          <a:ln w="9525">
            <a:noFill/>
            <a:miter lim="800000"/>
            <a:headEnd/>
            <a:tailEnd/>
          </a:ln>
        </p:spPr>
        <p:txBody>
          <a:bodyPr/>
          <a:lstStyle>
            <a:lvl1pPr marL="0" indent="0" algn="ctr" rtl="0" fontAlgn="base">
              <a:spcBef>
                <a:spcPct val="20000"/>
              </a:spcBef>
              <a:spcAft>
                <a:spcPct val="0"/>
              </a:spcAft>
              <a:buNone/>
              <a:defRPr kumimoji="1" sz="3200">
                <a:solidFill>
                  <a:schemeClr val="tx1"/>
                </a:solidFill>
                <a:latin typeface="+mn-lt"/>
                <a:ea typeface="+mn-ea"/>
                <a:cs typeface="+mn-cs"/>
              </a:defRPr>
            </a:lvl1pPr>
            <a:lvl2pPr marL="457200" indent="0" algn="ctr" rtl="0" fontAlgn="base">
              <a:spcBef>
                <a:spcPct val="20000"/>
              </a:spcBef>
              <a:spcAft>
                <a:spcPct val="0"/>
              </a:spcAft>
              <a:buNone/>
              <a:defRPr kumimoji="1" sz="2800">
                <a:solidFill>
                  <a:schemeClr val="tx1"/>
                </a:solidFill>
                <a:latin typeface="+mn-lt"/>
                <a:ea typeface="+mn-ea"/>
              </a:defRPr>
            </a:lvl2pPr>
            <a:lvl3pPr marL="914400" indent="0" algn="ctr" rtl="0" fontAlgn="base">
              <a:spcBef>
                <a:spcPct val="20000"/>
              </a:spcBef>
              <a:spcAft>
                <a:spcPct val="0"/>
              </a:spcAft>
              <a:buNone/>
              <a:defRPr kumimoji="1" sz="2400">
                <a:solidFill>
                  <a:schemeClr val="tx1"/>
                </a:solidFill>
                <a:latin typeface="+mn-lt"/>
                <a:ea typeface="+mn-ea"/>
              </a:defRPr>
            </a:lvl3pPr>
            <a:lvl4pPr marL="1371600" indent="0" algn="ctr" rtl="0" fontAlgn="base">
              <a:spcBef>
                <a:spcPct val="20000"/>
              </a:spcBef>
              <a:spcAft>
                <a:spcPct val="0"/>
              </a:spcAft>
              <a:buNone/>
              <a:defRPr kumimoji="1" sz="2000">
                <a:solidFill>
                  <a:schemeClr val="tx1"/>
                </a:solidFill>
                <a:latin typeface="+mn-lt"/>
                <a:ea typeface="+mn-ea"/>
              </a:defRPr>
            </a:lvl4pPr>
            <a:lvl5pPr marL="1828800" indent="0" algn="ctr" rtl="0" fontAlgn="base">
              <a:spcBef>
                <a:spcPct val="20000"/>
              </a:spcBef>
              <a:spcAft>
                <a:spcPct val="0"/>
              </a:spcAft>
              <a:buNone/>
              <a:defRPr kumimoji="1" sz="2000">
                <a:solidFill>
                  <a:schemeClr val="tx1"/>
                </a:solidFill>
                <a:latin typeface="+mn-lt"/>
                <a:ea typeface="+mn-ea"/>
              </a:defRPr>
            </a:lvl5pPr>
            <a:lvl6pPr marL="2286000" indent="0" algn="ctr" rtl="0" eaLnBrk="1" fontAlgn="base" hangingPunct="1">
              <a:spcBef>
                <a:spcPct val="20000"/>
              </a:spcBef>
              <a:spcAft>
                <a:spcPct val="0"/>
              </a:spcAft>
              <a:buNone/>
              <a:defRPr kumimoji="1" sz="2000">
                <a:solidFill>
                  <a:schemeClr val="tx1"/>
                </a:solidFill>
                <a:latin typeface="+mn-lt"/>
                <a:ea typeface="+mn-ea"/>
              </a:defRPr>
            </a:lvl6pPr>
            <a:lvl7pPr marL="2743200" indent="0" algn="ctr" rtl="0" eaLnBrk="1" fontAlgn="base" hangingPunct="1">
              <a:spcBef>
                <a:spcPct val="20000"/>
              </a:spcBef>
              <a:spcAft>
                <a:spcPct val="0"/>
              </a:spcAft>
              <a:buNone/>
              <a:defRPr kumimoji="1" sz="2000">
                <a:solidFill>
                  <a:schemeClr val="tx1"/>
                </a:solidFill>
                <a:latin typeface="+mn-lt"/>
                <a:ea typeface="+mn-ea"/>
              </a:defRPr>
            </a:lvl7pPr>
            <a:lvl8pPr marL="3200400" indent="0" algn="ctr" rtl="0" eaLnBrk="1" fontAlgn="base" hangingPunct="1">
              <a:spcBef>
                <a:spcPct val="20000"/>
              </a:spcBef>
              <a:spcAft>
                <a:spcPct val="0"/>
              </a:spcAft>
              <a:buNone/>
              <a:defRPr kumimoji="1" sz="2000">
                <a:solidFill>
                  <a:schemeClr val="tx1"/>
                </a:solidFill>
                <a:latin typeface="+mn-lt"/>
                <a:ea typeface="+mn-ea"/>
              </a:defRPr>
            </a:lvl8pPr>
            <a:lvl9pPr marL="3657600" indent="0" algn="ctr" rtl="0" eaLnBrk="1" fontAlgn="base" hangingPunct="1">
              <a:spcBef>
                <a:spcPct val="20000"/>
              </a:spcBef>
              <a:spcAft>
                <a:spcPct val="0"/>
              </a:spcAft>
              <a:buNone/>
              <a:defRPr kumimoji="1" sz="2000">
                <a:solidFill>
                  <a:schemeClr val="tx1"/>
                </a:solidFill>
                <a:latin typeface="+mn-lt"/>
                <a:ea typeface="+mn-ea"/>
              </a:defRPr>
            </a:lvl9pPr>
          </a:lstStyle>
          <a:p>
            <a:pPr algn="r">
              <a:defRPr/>
            </a:pPr>
            <a:r>
              <a:rPr lang="ja-JP" altLang="ja-JP" sz="2800" dirty="0" smtClean="0"/>
              <a:t>Microsoft MVP</a:t>
            </a:r>
            <a:r>
              <a:rPr lang="en-US" altLang="ja-JP" sz="2800" dirty="0" smtClean="0"/>
              <a:t> </a:t>
            </a:r>
            <a:r>
              <a:rPr lang="ja-JP" altLang="ja-JP" sz="2800" dirty="0" smtClean="0"/>
              <a:t>for </a:t>
            </a:r>
            <a:r>
              <a:rPr lang="en-US" altLang="ja-JP" sz="2800" dirty="0" smtClean="0">
                <a:latin typeface="+mn-ea"/>
              </a:rPr>
              <a:t>Development</a:t>
            </a:r>
            <a:r>
              <a:rPr lang="en-US" altLang="ja-JP" sz="2800" dirty="0" smtClean="0"/>
              <a:t> Tools - Visual C#</a:t>
            </a:r>
            <a:endParaRPr lang="ja-JP" altLang="en-US" sz="2800" dirty="0"/>
          </a:p>
        </p:txBody>
      </p:sp>
      <p:pic>
        <p:nvPicPr>
          <p:cNvPr id="2052" name="Picture 3" descr="D:\document\MVP\MVP Logo Kit\MVP_FullColor_ForScreen.png"/>
          <p:cNvPicPr>
            <a:picLocks noChangeAspect="1" noChangeArrowheads="1"/>
          </p:cNvPicPr>
          <p:nvPr/>
        </p:nvPicPr>
        <p:blipFill>
          <a:blip r:embed="rId2"/>
          <a:srcRect/>
          <a:stretch>
            <a:fillRect/>
          </a:stretch>
        </p:blipFill>
        <p:spPr bwMode="auto">
          <a:xfrm>
            <a:off x="7572375" y="3571875"/>
            <a:ext cx="865188" cy="1357313"/>
          </a:xfrm>
          <a:prstGeom prst="rect">
            <a:avLst/>
          </a:prstGeom>
          <a:noFill/>
          <a:ln w="9525">
            <a:noFill/>
            <a:miter lim="800000"/>
            <a:headEnd/>
            <a:tailEnd/>
          </a:ln>
        </p:spPr>
      </p:pic>
      <p:sp>
        <p:nvSpPr>
          <p:cNvPr id="8" name="サブタイトル 4"/>
          <p:cNvSpPr txBox="1">
            <a:spLocks/>
          </p:cNvSpPr>
          <p:nvPr/>
        </p:nvSpPr>
        <p:spPr bwMode="auto">
          <a:xfrm>
            <a:off x="500063" y="3500438"/>
            <a:ext cx="7000875" cy="1571625"/>
          </a:xfrm>
          <a:prstGeom prst="rect">
            <a:avLst/>
          </a:prstGeom>
          <a:noFill/>
          <a:ln w="9525">
            <a:noFill/>
            <a:miter lim="800000"/>
            <a:headEnd/>
            <a:tailEnd/>
          </a:ln>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spcBef>
                <a:spcPct val="20000"/>
              </a:spcBef>
              <a:defRPr/>
            </a:pPr>
            <a:r>
              <a:rPr lang="en-US" altLang="ja-JP" sz="2800" kern="0" dirty="0" smtClean="0">
                <a:latin typeface="+mn-lt"/>
                <a:ea typeface="+mn-ea"/>
              </a:rPr>
              <a:t>2008</a:t>
            </a:r>
            <a:r>
              <a:rPr lang="ja-JP" altLang="en-US" sz="2800" kern="0" dirty="0" smtClean="0">
                <a:latin typeface="+mn-lt"/>
                <a:ea typeface="+mn-ea"/>
              </a:rPr>
              <a:t>年</a:t>
            </a:r>
            <a:r>
              <a:rPr lang="en-US" altLang="ja-JP" sz="2800" kern="0" dirty="0" smtClean="0">
                <a:latin typeface="+mn-lt"/>
                <a:ea typeface="+mn-ea"/>
              </a:rPr>
              <a:t>03</a:t>
            </a:r>
            <a:r>
              <a:rPr lang="ja-JP" altLang="en-US" sz="2800" kern="0" dirty="0" smtClean="0">
                <a:latin typeface="+mn-lt"/>
                <a:ea typeface="+mn-ea"/>
              </a:rPr>
              <a:t>月</a:t>
            </a:r>
            <a:r>
              <a:rPr lang="en-US" altLang="ja-JP" sz="2800" kern="0" dirty="0" smtClean="0">
                <a:latin typeface="+mn-lt"/>
                <a:ea typeface="+mn-ea"/>
              </a:rPr>
              <a:t>29</a:t>
            </a:r>
            <a:r>
              <a:rPr lang="ja-JP" altLang="en-US" sz="2800" kern="0" dirty="0" smtClean="0">
                <a:latin typeface="+mn-lt"/>
                <a:ea typeface="+mn-ea"/>
              </a:rPr>
              <a:t>日</a:t>
            </a:r>
            <a:endParaRPr lang="en-US" altLang="ja-JP" sz="2800" kern="0" dirty="0" smtClean="0">
              <a:latin typeface="+mn-lt"/>
              <a:ea typeface="+mn-ea"/>
            </a:endParaRPr>
          </a:p>
          <a:p>
            <a:pPr algn="r">
              <a:spcBef>
                <a:spcPct val="20000"/>
              </a:spcBef>
              <a:defRPr/>
            </a:pPr>
            <a:r>
              <a:rPr lang="en-US" altLang="ja-JP" sz="2800" kern="0" dirty="0" smtClean="0">
                <a:latin typeface="+mn-lt"/>
                <a:ea typeface="+mn-ea"/>
              </a:rPr>
              <a:t>R</a:t>
            </a:r>
            <a:r>
              <a:rPr lang="ja-JP" altLang="en-US" sz="2800" kern="0" dirty="0" smtClean="0">
                <a:latin typeface="+mn-lt"/>
                <a:ea typeface="+mn-ea"/>
              </a:rPr>
              <a:t>・田中一郎 </a:t>
            </a:r>
            <a:endParaRPr lang="en-US" altLang="ja-JP" sz="2800" kern="0" dirty="0" smtClean="0">
              <a:latin typeface="+mn-lt"/>
              <a:ea typeface="+mn-ea"/>
            </a:endParaRPr>
          </a:p>
          <a:p>
            <a:pPr algn="r">
              <a:spcBef>
                <a:spcPct val="20000"/>
              </a:spcBef>
              <a:defRPr/>
            </a:pPr>
            <a:r>
              <a:rPr lang="en-US" altLang="ja-JP" sz="2800" kern="0" dirty="0" smtClean="0">
                <a:latin typeface="+mn-lt"/>
                <a:ea typeface="+mn-ea"/>
              </a:rPr>
              <a:t>http://blogs.wankuma.com/rti/</a:t>
            </a:r>
            <a:endParaRPr lang="ja-JP" altLang="en-US" sz="2800" kern="0" dirty="0">
              <a:latin typeface="+mn-lt"/>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pPr eaLnBrk="1" hangingPunct="1"/>
            <a:r>
              <a:rPr lang="ja-JP" altLang="en-US" smtClean="0"/>
              <a:t>コミュニケーション（伝達方法）の理想的な方法</a:t>
            </a:r>
          </a:p>
        </p:txBody>
      </p:sp>
      <p:sp>
        <p:nvSpPr>
          <p:cNvPr id="11267" name="テキスト プレースホルダ 2"/>
          <p:cNvSpPr>
            <a:spLocks noGrp="1"/>
          </p:cNvSpPr>
          <p:nvPr>
            <p:ph idx="1"/>
          </p:nvPr>
        </p:nvSpPr>
        <p:spPr>
          <a:xfrm>
            <a:off x="1143000" y="1928813"/>
            <a:ext cx="6858000" cy="2928937"/>
          </a:xfrm>
        </p:spPr>
        <p:txBody>
          <a:bodyPr/>
          <a:lstStyle/>
          <a:p>
            <a:pPr eaLnBrk="1" hangingPunct="1">
              <a:lnSpc>
                <a:spcPct val="200000"/>
              </a:lnSpc>
            </a:pPr>
            <a:r>
              <a:rPr lang="ja-JP" altLang="en-US" sz="2800" smtClean="0"/>
              <a:t>会話による方法</a:t>
            </a:r>
            <a:endParaRPr lang="en-US" altLang="ja-JP" sz="2800" smtClean="0"/>
          </a:p>
          <a:p>
            <a:pPr eaLnBrk="1" hangingPunct="1">
              <a:lnSpc>
                <a:spcPct val="200000"/>
              </a:lnSpc>
            </a:pPr>
            <a:r>
              <a:rPr lang="ja-JP" altLang="en-US" sz="2800" smtClean="0"/>
              <a:t>資料（文書・画像）による方法</a:t>
            </a:r>
            <a:endParaRPr lang="en-US" altLang="ja-JP" sz="2800" smtClean="0"/>
          </a:p>
          <a:p>
            <a:pPr eaLnBrk="1" hangingPunct="1">
              <a:lnSpc>
                <a:spcPct val="200000"/>
              </a:lnSpc>
            </a:pPr>
            <a:r>
              <a:rPr lang="ja-JP" altLang="en-US" sz="2800" smtClean="0"/>
              <a:t>資料を見ながら会話をする複合的な方法</a:t>
            </a:r>
            <a:r>
              <a:rPr lang="en-US" altLang="ja-JP" sz="2800" smtClean="0"/>
              <a:t/>
            </a:r>
            <a:br>
              <a:rPr lang="en-US" altLang="ja-JP" sz="2800" smtClean="0"/>
            </a:br>
            <a:endParaRPr lang="en-US" altLang="ja-JP" sz="2800" smtClean="0"/>
          </a:p>
          <a:p>
            <a:pPr lvl="1" eaLnBrk="1" hangingPunct="1">
              <a:lnSpc>
                <a:spcPct val="200000"/>
              </a:lnSpc>
            </a:pPr>
            <a:endParaRPr lang="en-US" altLang="ja-JP"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42938" y="1071563"/>
            <a:ext cx="7986712" cy="1362075"/>
          </a:xfrm>
        </p:spPr>
        <p:txBody>
          <a:bodyPr/>
          <a:lstStyle/>
          <a:p>
            <a:pPr algn="ctr" eaLnBrk="1" hangingPunct="1">
              <a:defRPr/>
            </a:pPr>
            <a:r>
              <a:rPr lang="ja-JP" altLang="en-US" sz="5400" dirty="0" smtClean="0"/>
              <a:t>伝え上手になる</a:t>
            </a:r>
            <a:endParaRPr lang="ja-JP" altLang="en-US" sz="5400" dirty="0"/>
          </a:p>
        </p:txBody>
      </p:sp>
      <p:sp>
        <p:nvSpPr>
          <p:cNvPr id="12291" name="テキスト プレースホルダ 4"/>
          <p:cNvSpPr>
            <a:spLocks noGrp="1"/>
          </p:cNvSpPr>
          <p:nvPr>
            <p:ph type="body" idx="1"/>
          </p:nvPr>
        </p:nvSpPr>
        <p:spPr>
          <a:xfrm>
            <a:off x="722313" y="2906713"/>
            <a:ext cx="7772400" cy="2808287"/>
          </a:xfrm>
        </p:spPr>
        <p:txBody>
          <a:bodyPr/>
          <a:lstStyle/>
          <a:p>
            <a:pPr eaLnBrk="1" hangingPunct="1"/>
            <a:endParaRPr lang="en-US" altLang="ja-JP" sz="2800" smtClean="0"/>
          </a:p>
          <a:p>
            <a:pPr algn="ctr" eaLnBrk="1" hangingPunct="1"/>
            <a:r>
              <a:rPr lang="ja-JP" altLang="en-US" sz="2800" smtClean="0"/>
              <a:t>自分が伝えたいことを</a:t>
            </a:r>
            <a:endParaRPr lang="en-US" altLang="ja-JP" sz="2800" smtClean="0"/>
          </a:p>
          <a:p>
            <a:pPr algn="ctr" eaLnBrk="1" hangingPunct="1"/>
            <a:r>
              <a:rPr lang="ja-JP" altLang="en-US" sz="2800" smtClean="0"/>
              <a:t>分かりやすく説明するには？</a:t>
            </a:r>
            <a:endParaRPr lang="en-US" altLang="ja-JP" sz="2800" smtClean="0"/>
          </a:p>
          <a:p>
            <a:pPr algn="ctr" eaLnBrk="1" hangingPunct="1"/>
            <a:endParaRPr lang="en-US" altLang="ja-JP" sz="2800" smtClean="0"/>
          </a:p>
          <a:p>
            <a:pPr algn="ctr" eaLnBrk="1" hangingPunct="1"/>
            <a:r>
              <a:rPr lang="ja-JP" altLang="en-US" sz="2800" smtClean="0"/>
              <a:t>熱意を持って話す？</a:t>
            </a:r>
            <a:endParaRPr lang="en-US" altLang="ja-JP" sz="2800" smtClean="0"/>
          </a:p>
          <a:p>
            <a:pPr algn="ctr" eaLnBrk="1" hangingPunct="1"/>
            <a:r>
              <a:rPr lang="ja-JP" altLang="en-US" sz="2800" smtClean="0"/>
              <a:t>面白おかしく話す？</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pPr eaLnBrk="1" hangingPunct="1"/>
            <a:r>
              <a:rPr lang="ja-JP" altLang="en-US" smtClean="0"/>
              <a:t>伝え上手になるための基本</a:t>
            </a:r>
          </a:p>
        </p:txBody>
      </p:sp>
      <p:sp>
        <p:nvSpPr>
          <p:cNvPr id="13315" name="テキスト プレースホルダ 2"/>
          <p:cNvSpPr>
            <a:spLocks noGrp="1"/>
          </p:cNvSpPr>
          <p:nvPr>
            <p:ph idx="1"/>
          </p:nvPr>
        </p:nvSpPr>
        <p:spPr>
          <a:xfrm>
            <a:off x="714375" y="1500188"/>
            <a:ext cx="7429500" cy="4071937"/>
          </a:xfrm>
        </p:spPr>
        <p:txBody>
          <a:bodyPr/>
          <a:lstStyle/>
          <a:p>
            <a:pPr eaLnBrk="1" hangingPunct="1">
              <a:lnSpc>
                <a:spcPct val="200000"/>
              </a:lnSpc>
            </a:pPr>
            <a:r>
              <a:rPr lang="ja-JP" altLang="en-US" sz="2800" smtClean="0"/>
              <a:t>聞き手が主役である</a:t>
            </a:r>
            <a:endParaRPr lang="en-US" altLang="ja-JP" sz="2800" smtClean="0"/>
          </a:p>
          <a:p>
            <a:pPr eaLnBrk="1" hangingPunct="1">
              <a:lnSpc>
                <a:spcPct val="200000"/>
              </a:lnSpc>
            </a:pPr>
            <a:r>
              <a:rPr lang="ja-JP" altLang="en-US" sz="2800" smtClean="0"/>
              <a:t>聞き手に理解してもらうために、できる限りの努力をする</a:t>
            </a:r>
            <a:endParaRPr lang="en-US" altLang="ja-JP" sz="2800" smtClean="0"/>
          </a:p>
          <a:p>
            <a:pPr eaLnBrk="1" hangingPunct="1">
              <a:lnSpc>
                <a:spcPct val="200000"/>
              </a:lnSpc>
            </a:pPr>
            <a:r>
              <a:rPr lang="ja-JP" altLang="en-US" sz="2800" smtClean="0"/>
              <a:t>扇子型・釣鐘型・提灯型をうまく使い分ける</a:t>
            </a:r>
            <a:endParaRPr lang="en-US" altLang="ja-JP"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pPr eaLnBrk="1" hangingPunct="1"/>
            <a:r>
              <a:rPr lang="ja-JP" altLang="en-US" smtClean="0"/>
              <a:t>伝える手順に対する方法</a:t>
            </a:r>
          </a:p>
        </p:txBody>
      </p:sp>
      <p:sp>
        <p:nvSpPr>
          <p:cNvPr id="14339" name="テキスト プレースホルダ 2"/>
          <p:cNvSpPr>
            <a:spLocks noGrp="1"/>
          </p:cNvSpPr>
          <p:nvPr>
            <p:ph idx="1"/>
          </p:nvPr>
        </p:nvSpPr>
        <p:spPr>
          <a:xfrm>
            <a:off x="714375" y="1000125"/>
            <a:ext cx="7929563" cy="5000625"/>
          </a:xfrm>
        </p:spPr>
        <p:txBody>
          <a:bodyPr/>
          <a:lstStyle/>
          <a:p>
            <a:pPr eaLnBrk="1" hangingPunct="1"/>
            <a:r>
              <a:rPr lang="ja-JP" altLang="en-US" sz="2400" dirty="0" smtClean="0"/>
              <a:t>扇子型</a:t>
            </a:r>
            <a:endParaRPr lang="en-US" altLang="ja-JP" sz="2400" dirty="0" smtClean="0"/>
          </a:p>
          <a:p>
            <a:pPr lvl="1" eaLnBrk="1" hangingPunct="1"/>
            <a:r>
              <a:rPr lang="ja-JP" altLang="en-US" sz="2400" dirty="0" smtClean="0"/>
              <a:t>理由・背景・具体例などをあげた後にキーメッセージに触れる</a:t>
            </a:r>
            <a:endParaRPr lang="en-US" altLang="ja-JP" sz="2400" dirty="0" smtClean="0"/>
          </a:p>
          <a:p>
            <a:pPr lvl="1" eaLnBrk="1" hangingPunct="1"/>
            <a:r>
              <a:rPr lang="ja-JP" altLang="en-US" sz="2400" dirty="0" smtClean="0"/>
              <a:t>起承転結の順に話が進む</a:t>
            </a:r>
            <a:endParaRPr lang="en-US" altLang="ja-JP" sz="2400" dirty="0" smtClean="0"/>
          </a:p>
          <a:p>
            <a:pPr lvl="1" eaLnBrk="1" hangingPunct="1"/>
            <a:r>
              <a:rPr lang="ja-JP" altLang="en-US" sz="2400" dirty="0" smtClean="0"/>
              <a:t>最後にオチがつくような物語りなどに向いている</a:t>
            </a:r>
            <a:r>
              <a:rPr lang="en-US" altLang="ja-JP" sz="2400" dirty="0" smtClean="0"/>
              <a:t>	</a:t>
            </a:r>
          </a:p>
          <a:p>
            <a:pPr lvl="1" eaLnBrk="1" hangingPunct="1"/>
            <a:endParaRPr lang="en-US" altLang="ja-JP" sz="2400" dirty="0" smtClean="0"/>
          </a:p>
          <a:p>
            <a:pPr eaLnBrk="1" hangingPunct="1"/>
            <a:r>
              <a:rPr lang="ja-JP" altLang="en-US" sz="2400" dirty="0" smtClean="0"/>
              <a:t>釣鐘型</a:t>
            </a:r>
            <a:endParaRPr lang="en-US" altLang="ja-JP" sz="2400" dirty="0" smtClean="0"/>
          </a:p>
          <a:p>
            <a:pPr lvl="1" eaLnBrk="1" hangingPunct="1"/>
            <a:r>
              <a:rPr lang="ja-JP" altLang="en-US" sz="2400" dirty="0" smtClean="0"/>
              <a:t>最初にキーメッセージを説明、その後に理由・背景・具体例に触れる方法</a:t>
            </a:r>
            <a:endParaRPr lang="en-US" altLang="ja-JP" sz="2400" dirty="0" smtClean="0"/>
          </a:p>
          <a:p>
            <a:pPr lvl="1" eaLnBrk="1" hangingPunct="1"/>
            <a:r>
              <a:rPr lang="ja-JP" altLang="en-US" sz="2400" dirty="0" smtClean="0"/>
              <a:t>伝えたい目的が明確になる</a:t>
            </a:r>
            <a:endParaRPr lang="en-US" altLang="ja-JP" sz="2400" dirty="0" smtClean="0"/>
          </a:p>
          <a:p>
            <a:pPr lvl="1" eaLnBrk="1" hangingPunct="1"/>
            <a:r>
              <a:rPr lang="ja-JP" altLang="en-US" sz="2400" dirty="0" smtClean="0"/>
              <a:t>ビジネス上の会話に向いている</a:t>
            </a:r>
            <a:endParaRPr lang="en-US" altLang="ja-JP" sz="2400" dirty="0" smtClean="0"/>
          </a:p>
          <a:p>
            <a:pPr lvl="3" eaLnBrk="1" hangingPunct="1"/>
            <a:endParaRPr lang="en-US" altLang="ja-JP" sz="2400" dirty="0" smtClean="0"/>
          </a:p>
          <a:p>
            <a:pPr lvl="3" eaLnBrk="1" hangingPunct="1"/>
            <a:endParaRPr lang="en-US" altLang="ja-JP" sz="2400" dirty="0" smtClean="0"/>
          </a:p>
          <a:p>
            <a:pPr lvl="3" eaLnBrk="1" hangingPunct="1">
              <a:buFontTx/>
              <a:buNone/>
            </a:pPr>
            <a:endParaRPr lang="en-US" altLang="ja-JP"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lang="ja-JP" altLang="en-US" smtClean="0"/>
              <a:t>用例による理解（問題）</a:t>
            </a:r>
          </a:p>
        </p:txBody>
      </p:sp>
      <p:sp>
        <p:nvSpPr>
          <p:cNvPr id="3" name="コンテンツ プレースホルダ 2"/>
          <p:cNvSpPr>
            <a:spLocks noGrp="1"/>
          </p:cNvSpPr>
          <p:nvPr>
            <p:ph sz="quarter" idx="1"/>
          </p:nvPr>
        </p:nvSpPr>
        <p:spPr>
          <a:xfrm>
            <a:off x="571500" y="857250"/>
            <a:ext cx="7929563" cy="5072063"/>
          </a:xfrm>
        </p:spPr>
        <p:txBody>
          <a:bodyPr>
            <a:noAutofit/>
          </a:bodyPr>
          <a:lstStyle/>
          <a:p>
            <a:pPr>
              <a:buFontTx/>
              <a:buNone/>
              <a:defRPr/>
            </a:pPr>
            <a:r>
              <a:rPr lang="ja-JP" altLang="en-US" sz="2800" dirty="0" smtClean="0">
                <a:latin typeface="+mj-ea"/>
                <a:ea typeface="+mj-ea"/>
              </a:rPr>
              <a:t>日付の間違っている伝票の束の分類手順順を示しなさい</a:t>
            </a:r>
            <a:endParaRPr lang="en-US" altLang="ja-JP" sz="2800" dirty="0" smtClean="0">
              <a:latin typeface="+mj-ea"/>
              <a:ea typeface="+mj-ea"/>
            </a:endParaRPr>
          </a:p>
          <a:p>
            <a:pPr>
              <a:defRPr/>
            </a:pPr>
            <a:r>
              <a:rPr lang="ja-JP" altLang="en-US" sz="2800" dirty="0" smtClean="0">
                <a:latin typeface="+mj-ea"/>
                <a:ea typeface="+mj-ea"/>
              </a:rPr>
              <a:t>日付が間違っている伝票を分類する</a:t>
            </a:r>
          </a:p>
          <a:p>
            <a:pPr>
              <a:defRPr/>
            </a:pPr>
            <a:r>
              <a:rPr lang="ja-JP" altLang="en-US" sz="2800" dirty="0" smtClean="0">
                <a:latin typeface="+mj-ea"/>
                <a:ea typeface="+mj-ea"/>
              </a:rPr>
              <a:t>１９００年以降に発行された伝票</a:t>
            </a:r>
          </a:p>
          <a:p>
            <a:pPr>
              <a:defRPr/>
            </a:pPr>
            <a:r>
              <a:rPr lang="ja-JP" altLang="en-US" sz="2800" dirty="0" smtClean="0">
                <a:latin typeface="+mj-ea"/>
                <a:ea typeface="+mj-ea"/>
              </a:rPr>
              <a:t>閏年も考慮する</a:t>
            </a:r>
          </a:p>
          <a:p>
            <a:pPr>
              <a:defRPr/>
            </a:pPr>
            <a:endParaRPr lang="ja-JP" altLang="en-US" sz="2800" dirty="0" smtClean="0">
              <a:latin typeface="+mj-ea"/>
              <a:ea typeface="+mj-ea"/>
            </a:endParaRPr>
          </a:p>
          <a:p>
            <a:pPr>
              <a:buFontTx/>
              <a:buNone/>
              <a:defRPr/>
            </a:pPr>
            <a:r>
              <a:rPr lang="ja-JP" altLang="en-US" sz="2800" dirty="0" smtClean="0">
                <a:latin typeface="+mj-ea"/>
                <a:ea typeface="+mj-ea"/>
              </a:rPr>
              <a:t>閏年は、２月２９日が存在する年。</a:t>
            </a:r>
          </a:p>
          <a:p>
            <a:pPr>
              <a:buFontTx/>
              <a:buNone/>
              <a:defRPr/>
            </a:pPr>
            <a:r>
              <a:rPr lang="ja-JP" altLang="en-US" sz="2800" dirty="0" smtClean="0">
                <a:latin typeface="+mj-ea"/>
                <a:ea typeface="+mj-ea"/>
              </a:rPr>
              <a:t>対象年が４で割り切れる年は閏年だが１００で割り切れる年は閏年ではない。</a:t>
            </a:r>
          </a:p>
          <a:p>
            <a:pPr>
              <a:buFontTx/>
              <a:buNone/>
              <a:defRPr/>
            </a:pPr>
            <a:r>
              <a:rPr lang="ja-JP" altLang="en-US" sz="2800" dirty="0" smtClean="0">
                <a:latin typeface="+mj-ea"/>
                <a:ea typeface="+mj-ea"/>
              </a:rPr>
              <a:t>但し、４００で割り切れる年は常に閏年。</a:t>
            </a:r>
            <a:endParaRPr lang="ja-JP" altLang="en-US" sz="2800" dirty="0">
              <a:latin typeface="+mj-ea"/>
              <a:ea typeface="+mj-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28625" y="274638"/>
            <a:ext cx="8429625" cy="1143000"/>
          </a:xfrm>
        </p:spPr>
        <p:txBody>
          <a:bodyPr/>
          <a:lstStyle/>
          <a:p>
            <a:r>
              <a:rPr lang="ja-JP" altLang="en-US" smtClean="0"/>
              <a:t>用例による理解（回答１（１））</a:t>
            </a:r>
          </a:p>
        </p:txBody>
      </p:sp>
      <p:sp>
        <p:nvSpPr>
          <p:cNvPr id="16387" name="コンテンツ プレースホルダ 2"/>
          <p:cNvSpPr>
            <a:spLocks noGrp="1"/>
          </p:cNvSpPr>
          <p:nvPr>
            <p:ph sz="quarter" idx="1"/>
          </p:nvPr>
        </p:nvSpPr>
        <p:spPr>
          <a:xfrm>
            <a:off x="500063" y="1285875"/>
            <a:ext cx="8143875" cy="4286250"/>
          </a:xfrm>
        </p:spPr>
        <p:txBody>
          <a:bodyPr/>
          <a:lstStyle/>
          <a:p>
            <a:pPr>
              <a:buFontTx/>
              <a:buNone/>
            </a:pPr>
            <a:r>
              <a:rPr lang="ja-JP" altLang="en-US" sz="2400" smtClean="0"/>
              <a:t>１．伝票を１枚手にとります。伝票が無ければ終了</a:t>
            </a:r>
          </a:p>
          <a:p>
            <a:pPr>
              <a:buFontTx/>
              <a:buNone/>
            </a:pPr>
            <a:r>
              <a:rPr lang="ja-JP" altLang="en-US" sz="2400" smtClean="0"/>
              <a:t>２．伝票の日付の年の値が１９００未満なら間違いの束に置いて１へ戻る</a:t>
            </a:r>
          </a:p>
          <a:p>
            <a:pPr>
              <a:buFontTx/>
              <a:buNone/>
            </a:pPr>
            <a:r>
              <a:rPr lang="ja-JP" altLang="en-US" sz="2400" smtClean="0"/>
              <a:t>３．伝票の日付の月の値が１より小さいか、１２より大きい場合は間違いの束に置いて１へ戻る</a:t>
            </a:r>
            <a:endParaRPr lang="en-US" altLang="ja-JP" sz="2400" smtClean="0"/>
          </a:p>
          <a:p>
            <a:pPr>
              <a:buFontTx/>
              <a:buNone/>
            </a:pPr>
            <a:r>
              <a:rPr lang="ja-JP" altLang="en-US" sz="2400" smtClean="0"/>
              <a:t>４．伝票の日付の日の値が１より小さければ間違いの束に置いて１へ戻る</a:t>
            </a:r>
          </a:p>
          <a:p>
            <a:pPr>
              <a:buFontTx/>
              <a:buNone/>
            </a:pPr>
            <a:r>
              <a:rPr lang="ja-JP" altLang="en-US" sz="2400" smtClean="0"/>
              <a:t>５．伝票の日付の月が１・３・５・７・８・１０・１２の場合、伝票の日付の日の値が３１より大きければ間違いの束に置いて１へ戻る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r>
              <a:rPr lang="ja-JP" altLang="en-US" smtClean="0"/>
              <a:t>用例による理解（回答１（２））</a:t>
            </a:r>
          </a:p>
        </p:txBody>
      </p:sp>
      <p:sp>
        <p:nvSpPr>
          <p:cNvPr id="3" name="コンテンツ プレースホルダ 2"/>
          <p:cNvSpPr>
            <a:spLocks noGrp="1"/>
          </p:cNvSpPr>
          <p:nvPr>
            <p:ph sz="quarter" idx="1"/>
          </p:nvPr>
        </p:nvSpPr>
        <p:spPr>
          <a:xfrm>
            <a:off x="500063" y="1143000"/>
            <a:ext cx="8001000" cy="4572000"/>
          </a:xfrm>
        </p:spPr>
        <p:txBody>
          <a:bodyPr>
            <a:noAutofit/>
          </a:bodyPr>
          <a:lstStyle/>
          <a:p>
            <a:pPr>
              <a:buFontTx/>
              <a:buNone/>
              <a:defRPr/>
            </a:pPr>
            <a:r>
              <a:rPr lang="ja-JP" altLang="en-US" sz="2400" dirty="0" smtClean="0"/>
              <a:t>６．伝票の日付の月が２以外の場合、伝票の日付の値が ３０</a:t>
            </a:r>
            <a:r>
              <a:rPr lang="en-US" altLang="ja-JP" sz="2400" dirty="0" smtClean="0"/>
              <a:t> </a:t>
            </a:r>
            <a:r>
              <a:rPr lang="ja-JP" altLang="en-US" sz="2400" dirty="0" smtClean="0"/>
              <a:t>より大きければ間違いの束に置いて１へ戻る</a:t>
            </a:r>
            <a:endParaRPr lang="en-US" altLang="ja-JP" sz="2400" dirty="0" smtClean="0"/>
          </a:p>
          <a:p>
            <a:pPr>
              <a:buFontTx/>
              <a:buNone/>
              <a:defRPr/>
            </a:pPr>
            <a:r>
              <a:rPr lang="ja-JP" altLang="en-US" sz="2400" dirty="0" smtClean="0">
                <a:latin typeface="+mn-ea"/>
              </a:rPr>
              <a:t>７．伝票の日付の年が４で割り切れない場合、伝票の日付の値が２８</a:t>
            </a:r>
            <a:r>
              <a:rPr lang="en-US" altLang="ja-JP" sz="2400" dirty="0" smtClean="0">
                <a:latin typeface="+mn-ea"/>
              </a:rPr>
              <a:t> </a:t>
            </a:r>
            <a:r>
              <a:rPr lang="ja-JP" altLang="en-US" sz="2400" dirty="0" smtClean="0">
                <a:latin typeface="+mn-ea"/>
              </a:rPr>
              <a:t>より大きければ間違いの束に置いて１へ戻る</a:t>
            </a:r>
          </a:p>
          <a:p>
            <a:pPr>
              <a:buFontTx/>
              <a:buNone/>
              <a:defRPr/>
            </a:pPr>
            <a:r>
              <a:rPr lang="ja-JP" altLang="en-US" sz="2400" dirty="0" smtClean="0">
                <a:latin typeface="+mn-ea"/>
              </a:rPr>
              <a:t>８．伝票の日付の年が４００で割り切れる場合、伝票の日付の値が ２９</a:t>
            </a:r>
            <a:r>
              <a:rPr lang="en-US" altLang="ja-JP" sz="2400" dirty="0" smtClean="0">
                <a:latin typeface="+mn-ea"/>
              </a:rPr>
              <a:t> </a:t>
            </a:r>
            <a:r>
              <a:rPr lang="ja-JP" altLang="en-US" sz="2400" dirty="0" smtClean="0">
                <a:latin typeface="+mn-ea"/>
              </a:rPr>
              <a:t>より大きければ間違いの束に置いて１へ戻る</a:t>
            </a:r>
            <a:endParaRPr lang="en-US" altLang="ja-JP" sz="2400" dirty="0" smtClean="0">
              <a:latin typeface="+mn-ea"/>
            </a:endParaRPr>
          </a:p>
          <a:p>
            <a:pPr>
              <a:buFontTx/>
              <a:buNone/>
              <a:defRPr/>
            </a:pPr>
            <a:r>
              <a:rPr lang="ja-JP" altLang="en-US" sz="2400" dirty="0" smtClean="0">
                <a:latin typeface="+mn-ea"/>
              </a:rPr>
              <a:t>９．伝票の日付の年が１００で割り切れる場合、伝票の日付の値が ２８</a:t>
            </a:r>
            <a:r>
              <a:rPr lang="en-US" altLang="ja-JP" sz="2400" dirty="0" smtClean="0">
                <a:latin typeface="+mn-ea"/>
              </a:rPr>
              <a:t> </a:t>
            </a:r>
            <a:r>
              <a:rPr lang="ja-JP" altLang="en-US" sz="2400" dirty="0" smtClean="0">
                <a:latin typeface="+mn-ea"/>
              </a:rPr>
              <a:t>より大きければ間違いの束に置いて１へ戻る</a:t>
            </a:r>
          </a:p>
          <a:p>
            <a:pPr>
              <a:buFontTx/>
              <a:buNone/>
              <a:defRPr/>
            </a:pPr>
            <a:r>
              <a:rPr lang="ja-JP" altLang="en-US" sz="2400" dirty="0" smtClean="0">
                <a:latin typeface="+mn-ea"/>
              </a:rPr>
              <a:t>１０．伝票の日付の値が２９</a:t>
            </a:r>
            <a:r>
              <a:rPr lang="en-US" altLang="ja-JP" sz="2400" dirty="0" smtClean="0">
                <a:latin typeface="+mn-ea"/>
              </a:rPr>
              <a:t> </a:t>
            </a:r>
            <a:r>
              <a:rPr lang="ja-JP" altLang="en-US" sz="2400" dirty="0" smtClean="0">
                <a:latin typeface="+mn-ea"/>
              </a:rPr>
              <a:t>より大きければ間違いの束に置いて１へ戻る</a:t>
            </a:r>
          </a:p>
          <a:p>
            <a:pPr>
              <a:buFontTx/>
              <a:buNone/>
              <a:defRPr/>
            </a:pPr>
            <a:r>
              <a:rPr lang="ja-JP" altLang="en-US" sz="2400" dirty="0" smtClean="0">
                <a:latin typeface="+mn-ea"/>
              </a:rPr>
              <a:t>１１．正しい束に置いて１へ戻る</a:t>
            </a:r>
          </a:p>
          <a:p>
            <a:pPr>
              <a:buFontTx/>
              <a:buNone/>
              <a:defRPr/>
            </a:pPr>
            <a:endParaRPr lang="ja-JP" altLang="en-US" sz="2400" dirty="0" smtClean="0">
              <a:latin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571500" y="500063"/>
            <a:ext cx="7786688" cy="5357812"/>
          </a:xfrm>
        </p:spPr>
        <p:txBody>
          <a:bodyPr anchor="t"/>
          <a:lstStyle/>
          <a:p>
            <a:pPr algn="l"/>
            <a:r>
              <a:rPr lang="en-US" altLang="ja-JP" sz="1600" smtClean="0">
                <a:latin typeface="ＭＳ Ｐゴシック" charset="-128"/>
              </a:rPr>
              <a:t>void Main() {</a:t>
            </a:r>
            <a:br>
              <a:rPr lang="en-US" altLang="ja-JP" sz="1600" smtClean="0">
                <a:latin typeface="ＭＳ Ｐゴシック" charset="-128"/>
              </a:rPr>
            </a:br>
            <a:r>
              <a:rPr lang="en-US" altLang="ja-JP" sz="1600" smtClean="0">
                <a:latin typeface="ＭＳ Ｐゴシック" charset="-128"/>
              </a:rPr>
              <a:t>	var </a:t>
            </a:r>
            <a:r>
              <a:rPr lang="ja-JP" altLang="en-US" sz="1600" smtClean="0">
                <a:latin typeface="ＭＳ Ｐゴシック" charset="-128"/>
              </a:rPr>
              <a:t>未分類伝票の束 </a:t>
            </a:r>
            <a:r>
              <a:rPr lang="en-US" altLang="ja-JP" sz="1600" smtClean="0">
                <a:latin typeface="ＭＳ Ｐゴシック" charset="-128"/>
              </a:rPr>
              <a:t>= Get</a:t>
            </a:r>
            <a:r>
              <a:rPr lang="ja-JP" altLang="en-US" sz="1600" smtClean="0">
                <a:latin typeface="ＭＳ Ｐゴシック" charset="-128"/>
              </a:rPr>
              <a:t>伝票の束</a:t>
            </a:r>
            <a:r>
              <a:rPr lang="en-US" altLang="ja-JP" sz="1600" smtClean="0">
                <a:latin typeface="ＭＳ Ｐゴシック" charset="-128"/>
              </a:rPr>
              <a:t>();</a:t>
            </a:r>
            <a:br>
              <a:rPr lang="en-US" altLang="ja-JP" sz="1600" smtClean="0">
                <a:latin typeface="ＭＳ Ｐゴシック" charset="-128"/>
              </a:rPr>
            </a:br>
            <a:r>
              <a:rPr lang="en-US" altLang="ja-JP" sz="1600" smtClean="0">
                <a:latin typeface="ＭＳ Ｐゴシック" charset="-128"/>
              </a:rPr>
              <a:t>	var </a:t>
            </a:r>
            <a:r>
              <a:rPr lang="ja-JP" altLang="en-US" sz="1600" smtClean="0">
                <a:latin typeface="ＭＳ Ｐゴシック" charset="-128"/>
              </a:rPr>
              <a:t>正しい日付の伝票の束 </a:t>
            </a:r>
            <a:r>
              <a:rPr lang="en-US" altLang="ja-JP" sz="1600" smtClean="0">
                <a:latin typeface="ＭＳ Ｐゴシック" charset="-128"/>
              </a:rPr>
              <a:t>= new </a:t>
            </a:r>
            <a:r>
              <a:rPr lang="ja-JP" altLang="en-US" sz="1600" smtClean="0">
                <a:latin typeface="ＭＳ Ｐゴシック" charset="-128"/>
              </a:rPr>
              <a:t>伝票の束</a:t>
            </a: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	var </a:t>
            </a:r>
            <a:r>
              <a:rPr lang="ja-JP" altLang="en-US" sz="1600" smtClean="0">
                <a:latin typeface="ＭＳ Ｐゴシック" charset="-128"/>
              </a:rPr>
              <a:t>間違った日付の伝票の束 </a:t>
            </a:r>
            <a:r>
              <a:rPr lang="en-US" altLang="ja-JP" sz="1600" smtClean="0">
                <a:latin typeface="ＭＳ Ｐゴシック" charset="-128"/>
              </a:rPr>
              <a:t>= new </a:t>
            </a:r>
            <a:r>
              <a:rPr lang="ja-JP" altLang="en-US" sz="1600" smtClean="0">
                <a:latin typeface="ＭＳ Ｐゴシック" charset="-128"/>
              </a:rPr>
              <a:t>伝票の束</a:t>
            </a: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	foreach(var 1</a:t>
            </a:r>
            <a:r>
              <a:rPr lang="ja-JP" altLang="en-US" sz="1600" smtClean="0">
                <a:latin typeface="ＭＳ Ｐゴシック" charset="-128"/>
              </a:rPr>
              <a:t>枚の伝票 </a:t>
            </a:r>
            <a:r>
              <a:rPr lang="en-US" altLang="ja-JP" sz="1600" smtClean="0">
                <a:latin typeface="ＭＳ Ｐゴシック" charset="-128"/>
              </a:rPr>
              <a:t>in this.</a:t>
            </a:r>
            <a:r>
              <a:rPr lang="ja-JP" altLang="en-US" sz="1600" smtClean="0">
                <a:latin typeface="ＭＳ Ｐゴシック" charset="-128"/>
              </a:rPr>
              <a:t>未分類伝票</a:t>
            </a: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		var </a:t>
            </a:r>
            <a:r>
              <a:rPr lang="ja-JP" altLang="en-US" sz="1600" smtClean="0">
                <a:latin typeface="ＭＳ Ｐゴシック" charset="-128"/>
              </a:rPr>
              <a:t>日付 </a:t>
            </a:r>
            <a:r>
              <a:rPr lang="en-US" altLang="ja-JP" sz="1600" smtClean="0">
                <a:latin typeface="ＭＳ Ｐゴシック" charset="-128"/>
              </a:rPr>
              <a:t>= 1</a:t>
            </a:r>
            <a:r>
              <a:rPr lang="ja-JP" altLang="en-US" sz="1600" smtClean="0">
                <a:latin typeface="ＭＳ Ｐゴシック" charset="-128"/>
              </a:rPr>
              <a:t>枚の伝票</a:t>
            </a:r>
            <a:r>
              <a:rPr lang="en-US" altLang="ja-JP" sz="1600" smtClean="0">
                <a:latin typeface="ＭＳ Ｐゴシック" charset="-128"/>
              </a:rPr>
              <a:t>.</a:t>
            </a:r>
            <a:r>
              <a:rPr lang="ja-JP" altLang="en-US" sz="1600" smtClean="0">
                <a:latin typeface="ＭＳ Ｐゴシック" charset="-128"/>
              </a:rPr>
              <a:t>日付</a:t>
            </a:r>
            <a:r>
              <a:rPr lang="en-US" altLang="ja-JP" sz="1600" smtClean="0">
                <a:latin typeface="ＭＳ Ｐゴシック" charset="-128"/>
              </a:rPr>
              <a:t>;</a:t>
            </a:r>
            <a:br>
              <a:rPr lang="en-US" altLang="ja-JP" sz="1600" smtClean="0">
                <a:latin typeface="ＭＳ Ｐゴシック" charset="-128"/>
              </a:rPr>
            </a:br>
            <a:r>
              <a:rPr lang="en-US" altLang="ja-JP" sz="1600" smtClean="0">
                <a:latin typeface="ＭＳ Ｐゴシック" charset="-128"/>
              </a:rPr>
              <a:t>		if (Is</a:t>
            </a:r>
            <a:r>
              <a:rPr lang="ja-JP" altLang="en-US" sz="1600" smtClean="0">
                <a:latin typeface="ＭＳ Ｐゴシック" charset="-128"/>
              </a:rPr>
              <a:t>日付</a:t>
            </a:r>
            <a:r>
              <a:rPr lang="en-US" altLang="ja-JP" sz="1600" smtClean="0">
                <a:latin typeface="ＭＳ Ｐゴシック" charset="-128"/>
              </a:rPr>
              <a:t>(</a:t>
            </a:r>
            <a:r>
              <a:rPr lang="ja-JP" altLang="en-US" sz="1600" smtClean="0">
                <a:latin typeface="ＭＳ Ｐゴシック" charset="-128"/>
              </a:rPr>
              <a:t>日付</a:t>
            </a:r>
            <a:r>
              <a:rPr lang="en-US" altLang="ja-JP" sz="1600" smtClean="0">
                <a:latin typeface="ＭＳ Ｐゴシック" charset="-128"/>
              </a:rPr>
              <a:t>.</a:t>
            </a:r>
            <a:r>
              <a:rPr lang="ja-JP" altLang="en-US" sz="1600" smtClean="0">
                <a:latin typeface="ＭＳ Ｐゴシック" charset="-128"/>
              </a:rPr>
              <a:t>年</a:t>
            </a:r>
            <a:r>
              <a:rPr lang="en-US" altLang="ja-JP" sz="1600" smtClean="0">
                <a:latin typeface="ＭＳ Ｐゴシック" charset="-128"/>
              </a:rPr>
              <a:t>, </a:t>
            </a:r>
            <a:r>
              <a:rPr lang="ja-JP" altLang="en-US" sz="1600" smtClean="0">
                <a:latin typeface="ＭＳ Ｐゴシック" charset="-128"/>
              </a:rPr>
              <a:t>日付</a:t>
            </a:r>
            <a:r>
              <a:rPr lang="en-US" altLang="ja-JP" sz="1600" smtClean="0">
                <a:latin typeface="ＭＳ Ｐゴシック" charset="-128"/>
              </a:rPr>
              <a:t>.</a:t>
            </a:r>
            <a:r>
              <a:rPr lang="ja-JP" altLang="en-US" sz="1600" smtClean="0">
                <a:latin typeface="ＭＳ Ｐゴシック" charset="-128"/>
              </a:rPr>
              <a:t>月</a:t>
            </a:r>
            <a:r>
              <a:rPr lang="en-US" altLang="ja-JP" sz="1600" smtClean="0">
                <a:latin typeface="ＭＳ Ｐゴシック" charset="-128"/>
              </a:rPr>
              <a:t>, </a:t>
            </a:r>
            <a:r>
              <a:rPr lang="ja-JP" altLang="en-US" sz="1600" smtClean="0">
                <a:latin typeface="ＭＳ Ｐゴシック" charset="-128"/>
              </a:rPr>
              <a:t>日付</a:t>
            </a:r>
            <a:r>
              <a:rPr lang="en-US" altLang="ja-JP" sz="1600" smtClean="0">
                <a:latin typeface="ＭＳ Ｐゴシック" charset="-128"/>
              </a:rPr>
              <a:t>.</a:t>
            </a:r>
            <a:r>
              <a:rPr lang="ja-JP" altLang="en-US" sz="1600" smtClean="0">
                <a:latin typeface="ＭＳ Ｐゴシック" charset="-128"/>
              </a:rPr>
              <a:t>日</a:t>
            </a: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			</a:t>
            </a:r>
            <a:r>
              <a:rPr lang="ja-JP" altLang="en-US" sz="1600" smtClean="0">
                <a:latin typeface="ＭＳ Ｐゴシック" charset="-128"/>
              </a:rPr>
              <a:t>正しい日付の伝票の束</a:t>
            </a:r>
            <a:r>
              <a:rPr lang="en-US" altLang="ja-JP" sz="1600" smtClean="0">
                <a:latin typeface="ＭＳ Ｐゴシック" charset="-128"/>
              </a:rPr>
              <a:t>.Add(1</a:t>
            </a:r>
            <a:r>
              <a:rPr lang="ja-JP" altLang="en-US" sz="1600" smtClean="0">
                <a:latin typeface="ＭＳ Ｐゴシック" charset="-128"/>
              </a:rPr>
              <a:t>枚の伝票</a:t>
            </a:r>
            <a:r>
              <a:rPr lang="en-US" altLang="ja-JP" sz="1600" smtClean="0">
                <a:latin typeface="ＭＳ Ｐゴシック" charset="-128"/>
              </a:rPr>
              <a:t>);</a:t>
            </a:r>
            <a:br>
              <a:rPr lang="en-US" altLang="ja-JP" sz="1600" smtClean="0">
                <a:latin typeface="ＭＳ Ｐゴシック" charset="-128"/>
              </a:rPr>
            </a:b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		else { </a:t>
            </a:r>
            <a:r>
              <a:rPr lang="ja-JP" altLang="en-US" sz="1600" smtClean="0">
                <a:latin typeface="ＭＳ Ｐゴシック" charset="-128"/>
              </a:rPr>
              <a:t>間違った日付の伝票の束</a:t>
            </a:r>
            <a:r>
              <a:rPr lang="en-US" altLang="ja-JP" sz="1600" smtClean="0">
                <a:latin typeface="ＭＳ Ｐゴシック" charset="-128"/>
              </a:rPr>
              <a:t>.Add(1</a:t>
            </a:r>
            <a:r>
              <a:rPr lang="ja-JP" altLang="en-US" sz="1600" smtClean="0">
                <a:latin typeface="ＭＳ Ｐゴシック" charset="-128"/>
              </a:rPr>
              <a:t>枚の伝票</a:t>
            </a: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a:t>
            </a:r>
            <a:br>
              <a:rPr lang="en-US" altLang="ja-JP" sz="1600" smtClean="0">
                <a:latin typeface="ＭＳ Ｐゴシック" charset="-128"/>
              </a:rPr>
            </a:br>
            <a:r>
              <a:rPr lang="en-US" altLang="ja-JP" sz="1600" smtClean="0">
                <a:latin typeface="ＭＳ Ｐゴシック" charset="-128"/>
              </a:rPr>
              <a:t>bool Is</a:t>
            </a:r>
            <a:r>
              <a:rPr lang="ja-JP" altLang="en-US" sz="1600" smtClean="0">
                <a:latin typeface="ＭＳ Ｐゴシック" charset="-128"/>
              </a:rPr>
              <a:t>日付</a:t>
            </a:r>
            <a:r>
              <a:rPr lang="en-US" altLang="ja-JP" sz="1600" smtClean="0">
                <a:latin typeface="ＭＳ Ｐゴシック" charset="-128"/>
              </a:rPr>
              <a:t>(int </a:t>
            </a:r>
            <a:r>
              <a:rPr lang="ja-JP" altLang="en-US" sz="1600" smtClean="0">
                <a:latin typeface="ＭＳ Ｐゴシック" charset="-128"/>
              </a:rPr>
              <a:t>年</a:t>
            </a:r>
            <a:r>
              <a:rPr lang="en-US" altLang="ja-JP" sz="1600" smtClean="0">
                <a:latin typeface="ＭＳ Ｐゴシック" charset="-128"/>
              </a:rPr>
              <a:t>, int </a:t>
            </a:r>
            <a:r>
              <a:rPr lang="ja-JP" altLang="en-US" sz="1600" smtClean="0">
                <a:latin typeface="ＭＳ Ｐゴシック" charset="-128"/>
              </a:rPr>
              <a:t>月</a:t>
            </a:r>
            <a:r>
              <a:rPr lang="en-US" altLang="ja-JP" sz="1600" smtClean="0">
                <a:latin typeface="ＭＳ Ｐゴシック" charset="-128"/>
              </a:rPr>
              <a:t>, int </a:t>
            </a:r>
            <a:r>
              <a:rPr lang="ja-JP" altLang="en-US" sz="1600" smtClean="0">
                <a:latin typeface="ＭＳ Ｐゴシック" charset="-128"/>
              </a:rPr>
              <a:t>日</a:t>
            </a:r>
            <a:r>
              <a:rPr lang="en-US" altLang="ja-JP" sz="1600" smtClean="0">
                <a:latin typeface="ＭＳ Ｐゴシック" charset="-128"/>
              </a:rPr>
              <a:t>) {</a:t>
            </a:r>
            <a:r>
              <a:rPr lang="ja-JP" altLang="en-US" sz="1600" smtClean="0">
                <a:latin typeface="ＭＳ Ｐゴシック" charset="-128"/>
              </a:rPr>
              <a:t>　</a:t>
            </a:r>
            <a:r>
              <a:rPr lang="en-US" altLang="ja-JP" sz="1600" smtClean="0">
                <a:latin typeface="ＭＳ Ｐゴシック" charset="-128"/>
              </a:rPr>
              <a:t>return Is</a:t>
            </a:r>
            <a:r>
              <a:rPr lang="ja-JP" altLang="en-US" sz="1600" smtClean="0">
                <a:latin typeface="ＭＳ Ｐゴシック" charset="-128"/>
              </a:rPr>
              <a:t>年</a:t>
            </a:r>
            <a:r>
              <a:rPr lang="en-US" altLang="ja-JP" sz="1600" smtClean="0">
                <a:latin typeface="ＭＳ Ｐゴシック" charset="-128"/>
              </a:rPr>
              <a:t>(</a:t>
            </a:r>
            <a:r>
              <a:rPr lang="ja-JP" altLang="en-US" sz="1600" smtClean="0">
                <a:latin typeface="ＭＳ Ｐゴシック" charset="-128"/>
              </a:rPr>
              <a:t>年</a:t>
            </a:r>
            <a:r>
              <a:rPr lang="en-US" altLang="ja-JP" sz="1600" smtClean="0">
                <a:latin typeface="ＭＳ Ｐゴシック" charset="-128"/>
              </a:rPr>
              <a:t>) &amp;&amp; Is</a:t>
            </a:r>
            <a:r>
              <a:rPr lang="ja-JP" altLang="en-US" sz="1600" smtClean="0">
                <a:latin typeface="ＭＳ Ｐゴシック" charset="-128"/>
              </a:rPr>
              <a:t>月</a:t>
            </a:r>
            <a:r>
              <a:rPr lang="en-US" altLang="ja-JP" sz="1600" smtClean="0">
                <a:latin typeface="ＭＳ Ｐゴシック" charset="-128"/>
              </a:rPr>
              <a:t>(</a:t>
            </a:r>
            <a:r>
              <a:rPr lang="ja-JP" altLang="en-US" sz="1600" smtClean="0">
                <a:latin typeface="ＭＳ Ｐゴシック" charset="-128"/>
              </a:rPr>
              <a:t>月</a:t>
            </a:r>
            <a:r>
              <a:rPr lang="en-US" altLang="ja-JP" sz="1600" smtClean="0">
                <a:latin typeface="ＭＳ Ｐゴシック" charset="-128"/>
              </a:rPr>
              <a:t>) &amp;&amp; Is</a:t>
            </a:r>
            <a:r>
              <a:rPr lang="ja-JP" altLang="en-US" sz="1600" smtClean="0">
                <a:latin typeface="ＭＳ Ｐゴシック" charset="-128"/>
              </a:rPr>
              <a:t>日</a:t>
            </a:r>
            <a:r>
              <a:rPr lang="en-US" altLang="ja-JP" sz="1600" smtClean="0">
                <a:latin typeface="ＭＳ Ｐゴシック" charset="-128"/>
              </a:rPr>
              <a:t>(</a:t>
            </a:r>
            <a:r>
              <a:rPr lang="ja-JP" altLang="en-US" sz="1600" smtClean="0">
                <a:latin typeface="ＭＳ Ｐゴシック" charset="-128"/>
              </a:rPr>
              <a:t>年</a:t>
            </a:r>
            <a:r>
              <a:rPr lang="en-US" altLang="ja-JP" sz="1600" smtClean="0">
                <a:latin typeface="ＭＳ Ｐゴシック" charset="-128"/>
              </a:rPr>
              <a:t>, </a:t>
            </a:r>
            <a:r>
              <a:rPr lang="ja-JP" altLang="en-US" sz="1600" smtClean="0">
                <a:latin typeface="ＭＳ Ｐゴシック" charset="-128"/>
              </a:rPr>
              <a:t>月</a:t>
            </a:r>
            <a:r>
              <a:rPr lang="en-US" altLang="ja-JP" sz="1600" smtClean="0">
                <a:latin typeface="ＭＳ Ｐゴシック" charset="-128"/>
              </a:rPr>
              <a:t>, </a:t>
            </a:r>
            <a:r>
              <a:rPr lang="ja-JP" altLang="en-US" sz="1600" smtClean="0">
                <a:latin typeface="ＭＳ Ｐゴシック" charset="-128"/>
              </a:rPr>
              <a:t>日</a:t>
            </a:r>
            <a:r>
              <a:rPr lang="en-US" altLang="ja-JP" sz="1600" smtClean="0">
                <a:latin typeface="ＭＳ Ｐゴシック" charset="-128"/>
              </a:rPr>
              <a:t>);</a:t>
            </a:r>
            <a:r>
              <a:rPr lang="ja-JP" altLang="en-US" sz="1600" smtClean="0">
                <a:latin typeface="ＭＳ Ｐゴシック" charset="-128"/>
              </a:rPr>
              <a:t>　</a:t>
            </a:r>
            <a:r>
              <a:rPr lang="en-US" altLang="ja-JP" sz="1600" smtClean="0">
                <a:latin typeface="ＭＳ Ｐゴシック" charset="-128"/>
              </a:rPr>
              <a:t>}</a:t>
            </a:r>
            <a:br>
              <a:rPr lang="en-US" altLang="ja-JP" sz="1600" smtClean="0">
                <a:latin typeface="ＭＳ Ｐゴシック" charset="-128"/>
              </a:rPr>
            </a:br>
            <a:r>
              <a:rPr lang="en-US" altLang="ja-JP" sz="1600" smtClean="0">
                <a:latin typeface="ＭＳ Ｐゴシック" charset="-128"/>
              </a:rPr>
              <a:t>bool Is</a:t>
            </a:r>
            <a:r>
              <a:rPr lang="ja-JP" altLang="en-US" sz="1600" smtClean="0">
                <a:latin typeface="ＭＳ Ｐゴシック" charset="-128"/>
              </a:rPr>
              <a:t>年</a:t>
            </a:r>
            <a:r>
              <a:rPr lang="en-US" altLang="ja-JP" sz="1600" smtClean="0">
                <a:latin typeface="ＭＳ Ｐゴシック" charset="-128"/>
              </a:rPr>
              <a:t>(int </a:t>
            </a:r>
            <a:r>
              <a:rPr lang="ja-JP" altLang="en-US" sz="1600" smtClean="0">
                <a:latin typeface="ＭＳ Ｐゴシック" charset="-128"/>
              </a:rPr>
              <a:t>年</a:t>
            </a:r>
            <a:r>
              <a:rPr lang="en-US" altLang="ja-JP" sz="1600" smtClean="0">
                <a:latin typeface="ＭＳ Ｐゴシック" charset="-128"/>
              </a:rPr>
              <a:t>) { return </a:t>
            </a:r>
            <a:r>
              <a:rPr lang="ja-JP" altLang="en-US" sz="1600" smtClean="0">
                <a:latin typeface="ＭＳ Ｐゴシック" charset="-128"/>
              </a:rPr>
              <a:t>年 </a:t>
            </a:r>
            <a:r>
              <a:rPr lang="en-US" altLang="ja-JP" sz="1600" smtClean="0">
                <a:latin typeface="ＭＳ Ｐゴシック" charset="-128"/>
              </a:rPr>
              <a:t>&gt;= 1900; }</a:t>
            </a:r>
            <a:br>
              <a:rPr lang="en-US" altLang="ja-JP" sz="1600" smtClean="0">
                <a:latin typeface="ＭＳ Ｐゴシック" charset="-128"/>
              </a:rPr>
            </a:br>
            <a:r>
              <a:rPr lang="en-US" altLang="ja-JP" sz="1600" smtClean="0">
                <a:latin typeface="ＭＳ Ｐゴシック" charset="-128"/>
              </a:rPr>
              <a:t>bool Is</a:t>
            </a:r>
            <a:r>
              <a:rPr lang="ja-JP" altLang="en-US" sz="1600" smtClean="0">
                <a:latin typeface="ＭＳ Ｐゴシック" charset="-128"/>
              </a:rPr>
              <a:t>月</a:t>
            </a:r>
            <a:r>
              <a:rPr lang="en-US" altLang="ja-JP" sz="1600" smtClean="0">
                <a:latin typeface="ＭＳ Ｐゴシック" charset="-128"/>
              </a:rPr>
              <a:t>(int </a:t>
            </a:r>
            <a:r>
              <a:rPr lang="ja-JP" altLang="en-US" sz="1600" smtClean="0">
                <a:latin typeface="ＭＳ Ｐゴシック" charset="-128"/>
              </a:rPr>
              <a:t>月</a:t>
            </a:r>
            <a:r>
              <a:rPr lang="en-US" altLang="ja-JP" sz="1600" smtClean="0">
                <a:latin typeface="ＭＳ Ｐゴシック" charset="-128"/>
              </a:rPr>
              <a:t>) { return </a:t>
            </a:r>
            <a:r>
              <a:rPr lang="ja-JP" altLang="en-US" sz="1600" smtClean="0">
                <a:latin typeface="ＭＳ Ｐゴシック" charset="-128"/>
              </a:rPr>
              <a:t>月 </a:t>
            </a:r>
            <a:r>
              <a:rPr lang="en-US" altLang="ja-JP" sz="1600" smtClean="0">
                <a:latin typeface="ＭＳ Ｐゴシック" charset="-128"/>
              </a:rPr>
              <a:t>&gt;= 1 &amp;&amp; </a:t>
            </a:r>
            <a:r>
              <a:rPr lang="ja-JP" altLang="en-US" sz="1600" smtClean="0">
                <a:latin typeface="ＭＳ Ｐゴシック" charset="-128"/>
              </a:rPr>
              <a:t>月 </a:t>
            </a:r>
            <a:r>
              <a:rPr lang="en-US" altLang="ja-JP" sz="1600" smtClean="0">
                <a:latin typeface="ＭＳ Ｐゴシック" charset="-128"/>
              </a:rPr>
              <a:t>&lt;= 12; }</a:t>
            </a:r>
            <a:br>
              <a:rPr lang="en-US" altLang="ja-JP" sz="1600" smtClean="0">
                <a:latin typeface="ＭＳ Ｐゴシック" charset="-128"/>
              </a:rPr>
            </a:br>
            <a:r>
              <a:rPr lang="en-US" altLang="ja-JP" sz="1600" smtClean="0">
                <a:latin typeface="ＭＳ Ｐゴシック" charset="-128"/>
              </a:rPr>
              <a:t>bool Is</a:t>
            </a:r>
            <a:r>
              <a:rPr lang="ja-JP" altLang="en-US" sz="1600" smtClean="0">
                <a:latin typeface="ＭＳ Ｐゴシック" charset="-128"/>
              </a:rPr>
              <a:t>日</a:t>
            </a:r>
            <a:r>
              <a:rPr lang="en-US" altLang="ja-JP" sz="1600" smtClean="0">
                <a:latin typeface="ＭＳ Ｐゴシック" charset="-128"/>
              </a:rPr>
              <a:t>(int </a:t>
            </a:r>
            <a:r>
              <a:rPr lang="ja-JP" altLang="en-US" sz="1600" smtClean="0">
                <a:latin typeface="ＭＳ Ｐゴシック" charset="-128"/>
              </a:rPr>
              <a:t>年</a:t>
            </a:r>
            <a:r>
              <a:rPr lang="en-US" altLang="ja-JP" sz="1600" smtClean="0">
                <a:latin typeface="ＭＳ Ｐゴシック" charset="-128"/>
              </a:rPr>
              <a:t>, int </a:t>
            </a:r>
            <a:r>
              <a:rPr lang="ja-JP" altLang="en-US" sz="1600" smtClean="0">
                <a:latin typeface="ＭＳ Ｐゴシック" charset="-128"/>
              </a:rPr>
              <a:t>月</a:t>
            </a:r>
            <a:r>
              <a:rPr lang="en-US" altLang="ja-JP" sz="1600" smtClean="0">
                <a:latin typeface="ＭＳ Ｐゴシック" charset="-128"/>
              </a:rPr>
              <a:t>, int </a:t>
            </a:r>
            <a:r>
              <a:rPr lang="ja-JP" altLang="en-US" sz="1600" smtClean="0">
                <a:latin typeface="ＭＳ Ｐゴシック" charset="-128"/>
              </a:rPr>
              <a:t>日</a:t>
            </a:r>
            <a:r>
              <a:rPr lang="en-US" altLang="ja-JP" sz="1600" smtClean="0">
                <a:latin typeface="ＭＳ Ｐゴシック" charset="-128"/>
              </a:rPr>
              <a:t>) { return </a:t>
            </a:r>
            <a:r>
              <a:rPr lang="ja-JP" altLang="en-US" sz="1600" smtClean="0">
                <a:latin typeface="ＭＳ Ｐゴシック" charset="-128"/>
              </a:rPr>
              <a:t>日 </a:t>
            </a:r>
            <a:r>
              <a:rPr lang="en-US" altLang="ja-JP" sz="1600" smtClean="0">
                <a:latin typeface="ＭＳ Ｐゴシック" charset="-128"/>
              </a:rPr>
              <a:t>&gt;= 1 &amp;&amp; </a:t>
            </a:r>
            <a:r>
              <a:rPr lang="ja-JP" altLang="en-US" sz="1600" smtClean="0">
                <a:latin typeface="ＭＳ Ｐゴシック" charset="-128"/>
              </a:rPr>
              <a:t>日 </a:t>
            </a:r>
            <a:r>
              <a:rPr lang="en-US" altLang="ja-JP" sz="1600" smtClean="0">
                <a:latin typeface="ＭＳ Ｐゴシック" charset="-128"/>
              </a:rPr>
              <a:t>&lt;= Get</a:t>
            </a:r>
            <a:r>
              <a:rPr lang="ja-JP" altLang="en-US" sz="1600" smtClean="0">
                <a:latin typeface="ＭＳ Ｐゴシック" charset="-128"/>
              </a:rPr>
              <a:t>末日</a:t>
            </a:r>
            <a:r>
              <a:rPr lang="en-US" altLang="ja-JP" sz="1600" smtClean="0">
                <a:latin typeface="ＭＳ Ｐゴシック" charset="-128"/>
              </a:rPr>
              <a:t>(</a:t>
            </a:r>
            <a:r>
              <a:rPr lang="ja-JP" altLang="en-US" sz="1600" smtClean="0">
                <a:latin typeface="ＭＳ Ｐゴシック" charset="-128"/>
              </a:rPr>
              <a:t>年</a:t>
            </a:r>
            <a:r>
              <a:rPr lang="en-US" altLang="ja-JP" sz="1600" smtClean="0">
                <a:latin typeface="ＭＳ Ｐゴシック" charset="-128"/>
              </a:rPr>
              <a:t>, </a:t>
            </a:r>
            <a:r>
              <a:rPr lang="ja-JP" altLang="en-US" sz="1600" smtClean="0">
                <a:latin typeface="ＭＳ Ｐゴシック" charset="-128"/>
              </a:rPr>
              <a:t>月</a:t>
            </a: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int Get</a:t>
            </a:r>
            <a:r>
              <a:rPr lang="ja-JP" altLang="en-US" sz="1600" smtClean="0">
                <a:latin typeface="ＭＳ Ｐゴシック" charset="-128"/>
              </a:rPr>
              <a:t>末日</a:t>
            </a:r>
            <a:r>
              <a:rPr lang="en-US" altLang="ja-JP" sz="1600" smtClean="0">
                <a:latin typeface="ＭＳ Ｐゴシック" charset="-128"/>
              </a:rPr>
              <a:t>(int </a:t>
            </a:r>
            <a:r>
              <a:rPr lang="ja-JP" altLang="en-US" sz="1600" smtClean="0">
                <a:latin typeface="ＭＳ Ｐゴシック" charset="-128"/>
              </a:rPr>
              <a:t>年</a:t>
            </a:r>
            <a:r>
              <a:rPr lang="en-US" altLang="ja-JP" sz="1600" smtClean="0">
                <a:latin typeface="ＭＳ Ｐゴシック" charset="-128"/>
              </a:rPr>
              <a:t>, int </a:t>
            </a:r>
            <a:r>
              <a:rPr lang="ja-JP" altLang="en-US" sz="1600" smtClean="0">
                <a:latin typeface="ＭＳ Ｐゴシック" charset="-128"/>
              </a:rPr>
              <a:t>月</a:t>
            </a:r>
            <a:r>
              <a:rPr lang="en-US" altLang="ja-JP" sz="1600" smtClean="0">
                <a:latin typeface="ＭＳ Ｐゴシック" charset="-128"/>
              </a:rPr>
              <a:t>, int </a:t>
            </a:r>
            <a:r>
              <a:rPr lang="ja-JP" altLang="en-US" sz="1600" smtClean="0">
                <a:latin typeface="ＭＳ Ｐゴシック" charset="-128"/>
              </a:rPr>
              <a:t>日</a:t>
            </a:r>
            <a:r>
              <a:rPr lang="en-US" altLang="ja-JP" sz="1600" smtClean="0">
                <a:latin typeface="ＭＳ Ｐゴシック" charset="-128"/>
              </a:rPr>
              <a:t>) {</a:t>
            </a:r>
            <a:br>
              <a:rPr lang="en-US" altLang="ja-JP" sz="1600" smtClean="0">
                <a:latin typeface="ＭＳ Ｐゴシック" charset="-128"/>
              </a:rPr>
            </a:br>
            <a:r>
              <a:rPr lang="en-US" altLang="ja-JP" sz="1600" smtClean="0">
                <a:latin typeface="ＭＳ Ｐゴシック" charset="-128"/>
              </a:rPr>
              <a:t>	var </a:t>
            </a:r>
            <a:r>
              <a:rPr lang="ja-JP" altLang="en-US" sz="1600" smtClean="0">
                <a:latin typeface="ＭＳ Ｐゴシック" charset="-128"/>
              </a:rPr>
              <a:t>２月末日 </a:t>
            </a:r>
            <a:r>
              <a:rPr lang="en-US" altLang="ja-JP" sz="1600" smtClean="0">
                <a:latin typeface="ＭＳ Ｐゴシック" charset="-128"/>
              </a:rPr>
              <a:t>= Is</a:t>
            </a:r>
            <a:r>
              <a:rPr lang="ja-JP" altLang="en-US" sz="1600" smtClean="0">
                <a:latin typeface="ＭＳ Ｐゴシック" charset="-128"/>
              </a:rPr>
              <a:t>閏年</a:t>
            </a:r>
            <a:r>
              <a:rPr lang="en-US" altLang="ja-JP" sz="1600" smtClean="0">
                <a:latin typeface="ＭＳ Ｐゴシック" charset="-128"/>
              </a:rPr>
              <a:t>(</a:t>
            </a:r>
            <a:r>
              <a:rPr lang="ja-JP" altLang="en-US" sz="1600" smtClean="0">
                <a:latin typeface="ＭＳ Ｐゴシック" charset="-128"/>
              </a:rPr>
              <a:t>年</a:t>
            </a:r>
            <a:r>
              <a:rPr lang="en-US" altLang="ja-JP" sz="1600" smtClean="0">
                <a:latin typeface="ＭＳ Ｐゴシック" charset="-128"/>
              </a:rPr>
              <a:t>) ? 29 : 28;</a:t>
            </a:r>
            <a:br>
              <a:rPr lang="en-US" altLang="ja-JP" sz="1600" smtClean="0">
                <a:latin typeface="ＭＳ Ｐゴシック" charset="-128"/>
              </a:rPr>
            </a:br>
            <a:r>
              <a:rPr lang="en-US" altLang="ja-JP" sz="1600" smtClean="0">
                <a:latin typeface="ＭＳ Ｐゴシック" charset="-128"/>
              </a:rPr>
              <a:t>	return (new [] { 31, </a:t>
            </a:r>
            <a:r>
              <a:rPr lang="ja-JP" altLang="en-US" sz="1600" smtClean="0">
                <a:latin typeface="ＭＳ Ｐゴシック" charset="-128"/>
              </a:rPr>
              <a:t>２月末日</a:t>
            </a:r>
            <a:r>
              <a:rPr lang="en-US" altLang="ja-JP" sz="1600" smtClean="0">
                <a:latin typeface="ＭＳ Ｐゴシック" charset="-128"/>
              </a:rPr>
              <a:t>, 31, 30, 31, 30, 31, 31, 30, 31, 30, 31 })[</a:t>
            </a:r>
            <a:r>
              <a:rPr lang="ja-JP" altLang="en-US" sz="1600" smtClean="0">
                <a:latin typeface="ＭＳ Ｐゴシック" charset="-128"/>
              </a:rPr>
              <a:t>月 </a:t>
            </a:r>
            <a:r>
              <a:rPr lang="en-US" altLang="ja-JP" sz="1600" smtClean="0">
                <a:latin typeface="ＭＳ Ｐゴシック" charset="-128"/>
              </a:rPr>
              <a:t>- 1];</a:t>
            </a:r>
            <a:br>
              <a:rPr lang="en-US" altLang="ja-JP" sz="1600" smtClean="0">
                <a:latin typeface="ＭＳ Ｐゴシック" charset="-128"/>
              </a:rPr>
            </a:br>
            <a:r>
              <a:rPr lang="en-US" altLang="ja-JP" sz="1600" smtClean="0">
                <a:latin typeface="ＭＳ Ｐゴシック" charset="-128"/>
              </a:rPr>
              <a:t>}</a:t>
            </a:r>
            <a:br>
              <a:rPr lang="en-US" altLang="ja-JP" sz="1600" smtClean="0">
                <a:latin typeface="ＭＳ Ｐゴシック" charset="-128"/>
              </a:rPr>
            </a:br>
            <a:r>
              <a:rPr lang="en-US" altLang="ja-JP" sz="1600" smtClean="0">
                <a:latin typeface="ＭＳ Ｐゴシック" charset="-128"/>
              </a:rPr>
              <a:t>bool Is</a:t>
            </a:r>
            <a:r>
              <a:rPr lang="ja-JP" altLang="en-US" sz="1600" smtClean="0">
                <a:latin typeface="ＭＳ Ｐゴシック" charset="-128"/>
              </a:rPr>
              <a:t>閏年</a:t>
            </a:r>
            <a:r>
              <a:rPr lang="en-US" altLang="ja-JP" sz="1600" smtClean="0">
                <a:latin typeface="ＭＳ Ｐゴシック" charset="-128"/>
              </a:rPr>
              <a:t>(int </a:t>
            </a:r>
            <a:r>
              <a:rPr lang="ja-JP" altLang="en-US" sz="1600" smtClean="0">
                <a:latin typeface="ＭＳ Ｐゴシック" charset="-128"/>
              </a:rPr>
              <a:t>年</a:t>
            </a:r>
            <a:r>
              <a:rPr lang="en-US" altLang="ja-JP" sz="1600" smtClean="0">
                <a:latin typeface="ＭＳ Ｐゴシック" charset="-128"/>
              </a:rPr>
              <a:t>) { return </a:t>
            </a:r>
            <a:r>
              <a:rPr lang="ja-JP" altLang="en-US" sz="1600" smtClean="0">
                <a:latin typeface="ＭＳ Ｐゴシック" charset="-128"/>
              </a:rPr>
              <a:t>年 </a:t>
            </a:r>
            <a:r>
              <a:rPr lang="en-US" altLang="ja-JP" sz="1600" smtClean="0">
                <a:latin typeface="ＭＳ Ｐゴシック" charset="-128"/>
              </a:rPr>
              <a:t>% 400 || (</a:t>
            </a:r>
            <a:r>
              <a:rPr lang="ja-JP" altLang="en-US" sz="1600" smtClean="0">
                <a:latin typeface="ＭＳ Ｐゴシック" charset="-128"/>
              </a:rPr>
              <a:t>年 </a:t>
            </a:r>
            <a:r>
              <a:rPr lang="en-US" altLang="ja-JP" sz="1600" smtClean="0">
                <a:latin typeface="ＭＳ Ｐゴシック" charset="-128"/>
              </a:rPr>
              <a:t>% 100 &gt; 0 &amp;&amp; </a:t>
            </a:r>
            <a:r>
              <a:rPr lang="ja-JP" altLang="en-US" sz="1600" smtClean="0">
                <a:latin typeface="ＭＳ Ｐゴシック" charset="-128"/>
              </a:rPr>
              <a:t>年 </a:t>
            </a:r>
            <a:r>
              <a:rPr lang="en-US" altLang="ja-JP" sz="1600" smtClean="0">
                <a:latin typeface="ＭＳ Ｐゴシック" charset="-128"/>
              </a:rPr>
              <a:t>% 4 == 0);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357188" y="0"/>
            <a:ext cx="8429625" cy="1143000"/>
          </a:xfrm>
        </p:spPr>
        <p:txBody>
          <a:bodyPr/>
          <a:lstStyle/>
          <a:p>
            <a:r>
              <a:rPr lang="ja-JP" altLang="en-US" smtClean="0"/>
              <a:t>回答２</a:t>
            </a:r>
            <a:r>
              <a:rPr lang="en-US" altLang="ja-JP" smtClean="0"/>
              <a:t> - </a:t>
            </a:r>
            <a:r>
              <a:rPr lang="ja-JP" altLang="en-US" smtClean="0"/>
              <a:t>日付の間違っている伝票の分類</a:t>
            </a:r>
          </a:p>
        </p:txBody>
      </p:sp>
      <p:sp>
        <p:nvSpPr>
          <p:cNvPr id="19459" name="コンテンツ プレースホルダ 2"/>
          <p:cNvSpPr>
            <a:spLocks noGrp="1"/>
          </p:cNvSpPr>
          <p:nvPr>
            <p:ph sz="quarter" idx="1"/>
          </p:nvPr>
        </p:nvSpPr>
        <p:spPr>
          <a:xfrm>
            <a:off x="428625" y="1071563"/>
            <a:ext cx="8272463" cy="4714875"/>
          </a:xfrm>
        </p:spPr>
        <p:txBody>
          <a:bodyPr/>
          <a:lstStyle/>
          <a:p>
            <a:pPr>
              <a:buFontTx/>
              <a:buNone/>
            </a:pPr>
            <a:r>
              <a:rPr lang="ja-JP" altLang="en-US" sz="2800" smtClean="0"/>
              <a:t>１．伝票を１枚手に取る。</a:t>
            </a:r>
            <a:endParaRPr lang="en-US" altLang="ja-JP" sz="2800" smtClean="0"/>
          </a:p>
          <a:p>
            <a:pPr>
              <a:buFontTx/>
              <a:buNone/>
            </a:pPr>
            <a:r>
              <a:rPr lang="en-US" altLang="ja-JP" sz="2800" smtClean="0"/>
              <a:t>	</a:t>
            </a:r>
            <a:r>
              <a:rPr lang="ja-JP" altLang="en-US" sz="2800" smtClean="0"/>
              <a:t>　伝票が無ければ終了</a:t>
            </a:r>
            <a:endParaRPr lang="en-US" altLang="ja-JP" sz="2800" smtClean="0"/>
          </a:p>
          <a:p>
            <a:pPr>
              <a:buFontTx/>
              <a:buNone/>
            </a:pPr>
            <a:endParaRPr lang="ja-JP" altLang="en-US" sz="2800" smtClean="0"/>
          </a:p>
          <a:p>
            <a:pPr>
              <a:buFontTx/>
              <a:buNone/>
            </a:pPr>
            <a:r>
              <a:rPr lang="ja-JP" altLang="en-US" sz="2800" smtClean="0"/>
              <a:t>２．</a:t>
            </a:r>
            <a:r>
              <a:rPr lang="ja-JP" altLang="en-US" sz="2800" smtClean="0">
                <a:solidFill>
                  <a:srgbClr val="FF0000"/>
                </a:solidFill>
              </a:rPr>
              <a:t>日付が正しい？</a:t>
            </a:r>
            <a:endParaRPr lang="en-US" altLang="ja-JP" sz="2800" smtClean="0">
              <a:solidFill>
                <a:srgbClr val="FF0000"/>
              </a:solidFill>
            </a:endParaRPr>
          </a:p>
          <a:p>
            <a:pPr>
              <a:buFontTx/>
              <a:buNone/>
            </a:pPr>
            <a:endParaRPr lang="ja-JP" altLang="en-US" sz="2800" smtClean="0"/>
          </a:p>
          <a:p>
            <a:pPr>
              <a:buFontTx/>
              <a:buNone/>
            </a:pPr>
            <a:r>
              <a:rPr lang="ja-JP" altLang="en-US" sz="2800" smtClean="0"/>
              <a:t>３．「はい」なら正しい束へ</a:t>
            </a:r>
            <a:endParaRPr lang="en-US" altLang="ja-JP" sz="2800" smtClean="0"/>
          </a:p>
          <a:p>
            <a:pPr>
              <a:buFontTx/>
              <a:buNone/>
            </a:pPr>
            <a:r>
              <a:rPr lang="ja-JP" altLang="en-US" sz="2800" smtClean="0"/>
              <a:t>　　「いいえ」なら間違いの束へ置く</a:t>
            </a:r>
            <a:endParaRPr lang="en-US" altLang="ja-JP" sz="2800" smtClean="0"/>
          </a:p>
          <a:p>
            <a:pPr>
              <a:buFontTx/>
              <a:buNone/>
            </a:pPr>
            <a:endParaRPr lang="ja-JP" altLang="en-US" sz="2800" smtClean="0"/>
          </a:p>
          <a:p>
            <a:pPr>
              <a:buFontTx/>
              <a:buNone/>
            </a:pPr>
            <a:r>
              <a:rPr lang="ja-JP" altLang="en-US" sz="2800" smtClean="0"/>
              <a:t>４．１へ戻る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357188" y="0"/>
            <a:ext cx="8429625" cy="1143000"/>
          </a:xfrm>
        </p:spPr>
        <p:txBody>
          <a:bodyPr/>
          <a:lstStyle/>
          <a:p>
            <a:r>
              <a:rPr lang="ja-JP" altLang="en-US" smtClean="0"/>
              <a:t>回答２</a:t>
            </a:r>
            <a:r>
              <a:rPr lang="en-US" altLang="ja-JP" smtClean="0"/>
              <a:t> -</a:t>
            </a:r>
            <a:r>
              <a:rPr lang="ja-JP" altLang="en-US" smtClean="0"/>
              <a:t>日付が正しい？</a:t>
            </a:r>
          </a:p>
        </p:txBody>
      </p:sp>
      <p:sp>
        <p:nvSpPr>
          <p:cNvPr id="20483" name="コンテンツ プレースホルダ 2"/>
          <p:cNvSpPr>
            <a:spLocks noGrp="1"/>
          </p:cNvSpPr>
          <p:nvPr>
            <p:ph sz="quarter" idx="1"/>
          </p:nvPr>
        </p:nvSpPr>
        <p:spPr>
          <a:xfrm>
            <a:off x="1071563" y="1214438"/>
            <a:ext cx="7358062" cy="4286250"/>
          </a:xfrm>
        </p:spPr>
        <p:txBody>
          <a:bodyPr/>
          <a:lstStyle/>
          <a:p>
            <a:pPr>
              <a:buFontTx/>
              <a:buNone/>
            </a:pPr>
            <a:r>
              <a:rPr lang="ja-JP" altLang="en-US" smtClean="0"/>
              <a:t>１．</a:t>
            </a:r>
            <a:r>
              <a:rPr lang="ja-JP" altLang="en-US" smtClean="0">
                <a:solidFill>
                  <a:srgbClr val="FF0000"/>
                </a:solidFill>
              </a:rPr>
              <a:t>年が正しい？</a:t>
            </a:r>
            <a:endParaRPr lang="en-US" altLang="ja-JP" smtClean="0">
              <a:solidFill>
                <a:srgbClr val="FF0000"/>
              </a:solidFill>
            </a:endParaRPr>
          </a:p>
          <a:p>
            <a:pPr>
              <a:buFontTx/>
              <a:buNone/>
            </a:pPr>
            <a:endParaRPr lang="ja-JP" altLang="en-US" smtClean="0"/>
          </a:p>
          <a:p>
            <a:pPr>
              <a:buFontTx/>
              <a:buNone/>
            </a:pPr>
            <a:r>
              <a:rPr lang="ja-JP" altLang="en-US" smtClean="0"/>
              <a:t>２．</a:t>
            </a:r>
            <a:r>
              <a:rPr lang="ja-JP" altLang="en-US" smtClean="0">
                <a:solidFill>
                  <a:srgbClr val="FF0000"/>
                </a:solidFill>
              </a:rPr>
              <a:t>月が正しい？</a:t>
            </a:r>
            <a:endParaRPr lang="en-US" altLang="ja-JP" smtClean="0">
              <a:solidFill>
                <a:srgbClr val="FF0000"/>
              </a:solidFill>
            </a:endParaRPr>
          </a:p>
          <a:p>
            <a:pPr>
              <a:buFontTx/>
              <a:buNone/>
            </a:pPr>
            <a:endParaRPr lang="ja-JP" altLang="en-US" smtClean="0"/>
          </a:p>
          <a:p>
            <a:pPr>
              <a:buFontTx/>
              <a:buNone/>
            </a:pPr>
            <a:r>
              <a:rPr lang="ja-JP" altLang="en-US" smtClean="0"/>
              <a:t>３．</a:t>
            </a:r>
            <a:r>
              <a:rPr lang="ja-JP" altLang="en-US" smtClean="0">
                <a:solidFill>
                  <a:srgbClr val="FF0000"/>
                </a:solidFill>
              </a:rPr>
              <a:t>日が正しい？</a:t>
            </a:r>
            <a:endParaRPr lang="en-US" altLang="ja-JP" smtClean="0">
              <a:solidFill>
                <a:srgbClr val="FF0000"/>
              </a:solidFill>
            </a:endParaRPr>
          </a:p>
          <a:p>
            <a:pPr>
              <a:buFontTx/>
              <a:buNone/>
            </a:pPr>
            <a:endParaRPr lang="ja-JP" altLang="en-US" smtClean="0"/>
          </a:p>
          <a:p>
            <a:pPr>
              <a:buFontTx/>
              <a:buNone/>
            </a:pPr>
            <a:r>
              <a:rPr lang="ja-JP" altLang="en-US" smtClean="0"/>
              <a:t>４．全て「はい」の場合だけ日付は正しい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smtClean="0"/>
              <a:t>アジェンダ</a:t>
            </a:r>
          </a:p>
        </p:txBody>
      </p:sp>
      <p:sp>
        <p:nvSpPr>
          <p:cNvPr id="3075" name="テキスト プレースホルダ 2"/>
          <p:cNvSpPr>
            <a:spLocks noGrp="1"/>
          </p:cNvSpPr>
          <p:nvPr>
            <p:ph type="body" idx="1"/>
          </p:nvPr>
        </p:nvSpPr>
        <p:spPr>
          <a:xfrm>
            <a:off x="2143125" y="928688"/>
            <a:ext cx="5229225" cy="5073650"/>
          </a:xfrm>
        </p:spPr>
        <p:txBody>
          <a:bodyPr/>
          <a:lstStyle/>
          <a:p>
            <a:pPr eaLnBrk="1" hangingPunct="1">
              <a:lnSpc>
                <a:spcPct val="150000"/>
              </a:lnSpc>
            </a:pPr>
            <a:r>
              <a:rPr lang="ja-JP" altLang="en-US" smtClean="0"/>
              <a:t>はじめに</a:t>
            </a:r>
            <a:endParaRPr lang="en-US" altLang="ja-JP" smtClean="0"/>
          </a:p>
          <a:p>
            <a:pPr eaLnBrk="1" hangingPunct="1">
              <a:lnSpc>
                <a:spcPct val="150000"/>
              </a:lnSpc>
            </a:pPr>
            <a:r>
              <a:rPr lang="ja-JP" altLang="en-US" smtClean="0"/>
              <a:t>コミュニケーションとは？</a:t>
            </a:r>
            <a:endParaRPr lang="en-US" altLang="ja-JP" smtClean="0"/>
          </a:p>
          <a:p>
            <a:pPr eaLnBrk="1" hangingPunct="1">
              <a:lnSpc>
                <a:spcPct val="150000"/>
              </a:lnSpc>
            </a:pPr>
            <a:r>
              <a:rPr lang="ja-JP" altLang="en-US" smtClean="0"/>
              <a:t>伝え上手になる</a:t>
            </a:r>
            <a:endParaRPr lang="en-US" altLang="ja-JP" smtClean="0"/>
          </a:p>
          <a:p>
            <a:pPr eaLnBrk="1" hangingPunct="1">
              <a:lnSpc>
                <a:spcPct val="150000"/>
              </a:lnSpc>
            </a:pPr>
            <a:r>
              <a:rPr lang="ja-JP" altLang="en-US" smtClean="0"/>
              <a:t>聞き上手になる</a:t>
            </a:r>
            <a:endParaRPr lang="en-US" altLang="ja-JP" smtClean="0"/>
          </a:p>
          <a:p>
            <a:pPr eaLnBrk="1" hangingPunct="1">
              <a:lnSpc>
                <a:spcPct val="150000"/>
              </a:lnSpc>
            </a:pPr>
            <a:r>
              <a:rPr lang="ja-JP" altLang="en-US" smtClean="0"/>
              <a:t>考えてみよう！</a:t>
            </a:r>
            <a:endParaRPr lang="en-US" altLang="ja-JP" smtClean="0"/>
          </a:p>
          <a:p>
            <a:pPr eaLnBrk="1" hangingPunct="1">
              <a:lnSpc>
                <a:spcPct val="150000"/>
              </a:lnSpc>
            </a:pPr>
            <a:r>
              <a:rPr lang="ja-JP" altLang="en-US" smtClean="0"/>
              <a:t>まとめ</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285750" y="214313"/>
            <a:ext cx="8429625" cy="1143000"/>
          </a:xfrm>
        </p:spPr>
        <p:txBody>
          <a:bodyPr/>
          <a:lstStyle/>
          <a:p>
            <a:r>
              <a:rPr lang="ja-JP" altLang="en-US" smtClean="0"/>
              <a:t>回答２</a:t>
            </a:r>
            <a:r>
              <a:rPr lang="en-US" altLang="ja-JP" smtClean="0"/>
              <a:t> - </a:t>
            </a:r>
            <a:r>
              <a:rPr lang="ja-JP" altLang="en-US" smtClean="0"/>
              <a:t>年は正しい？</a:t>
            </a:r>
          </a:p>
        </p:txBody>
      </p:sp>
      <p:sp>
        <p:nvSpPr>
          <p:cNvPr id="21507" name="コンテンツ プレースホルダ 2"/>
          <p:cNvSpPr>
            <a:spLocks noGrp="1"/>
          </p:cNvSpPr>
          <p:nvPr>
            <p:ph sz="quarter" idx="1"/>
          </p:nvPr>
        </p:nvSpPr>
        <p:spPr>
          <a:xfrm>
            <a:off x="285750" y="1071563"/>
            <a:ext cx="8272463" cy="1000125"/>
          </a:xfrm>
        </p:spPr>
        <p:txBody>
          <a:bodyPr/>
          <a:lstStyle/>
          <a:p>
            <a:pPr algn="ctr">
              <a:buFontTx/>
              <a:buNone/>
            </a:pPr>
            <a:r>
              <a:rPr lang="ja-JP" altLang="en-US" sz="2800" smtClean="0"/>
              <a:t>１．１９００以上なら正しい</a:t>
            </a:r>
          </a:p>
        </p:txBody>
      </p:sp>
      <p:sp>
        <p:nvSpPr>
          <p:cNvPr id="4" name="タイトル 1"/>
          <p:cNvSpPr txBox="1">
            <a:spLocks/>
          </p:cNvSpPr>
          <p:nvPr/>
        </p:nvSpPr>
        <p:spPr bwMode="auto">
          <a:xfrm>
            <a:off x="285750" y="2071688"/>
            <a:ext cx="8429625" cy="1143000"/>
          </a:xfrm>
          <a:prstGeom prst="rect">
            <a:avLst/>
          </a:prstGeom>
          <a:noFill/>
          <a:ln w="9525">
            <a:noFill/>
            <a:miter lim="800000"/>
            <a:headEnd/>
            <a:tailEnd/>
          </a:ln>
        </p:spPr>
        <p:txBody>
          <a:bodyPr anchor="ctr">
            <a:normAutofit/>
          </a:bodyPr>
          <a:lstStyle/>
          <a:p>
            <a:pPr algn="ctr" eaLnBrk="0" hangingPunct="0">
              <a:defRPr/>
            </a:pPr>
            <a:r>
              <a:rPr lang="ja-JP" altLang="en-US" sz="2400" kern="0">
                <a:solidFill>
                  <a:schemeClr val="tx2"/>
                </a:solidFill>
                <a:latin typeface="+mj-lt"/>
                <a:ea typeface="+mj-ea"/>
                <a:cs typeface="+mj-cs"/>
              </a:rPr>
              <a:t>回答２</a:t>
            </a:r>
            <a:r>
              <a:rPr lang="en-US" altLang="ja-JP" sz="2400" kern="0">
                <a:solidFill>
                  <a:schemeClr val="tx2"/>
                </a:solidFill>
                <a:latin typeface="+mj-lt"/>
                <a:ea typeface="+mj-ea"/>
                <a:cs typeface="+mj-cs"/>
              </a:rPr>
              <a:t> -</a:t>
            </a:r>
            <a:r>
              <a:rPr lang="ja-JP" altLang="en-US" sz="2400" kern="0">
                <a:solidFill>
                  <a:schemeClr val="tx2"/>
                </a:solidFill>
                <a:latin typeface="+mj-lt"/>
                <a:ea typeface="+mj-ea"/>
                <a:cs typeface="+mj-cs"/>
              </a:rPr>
              <a:t> 月は正しい？</a:t>
            </a:r>
            <a:endParaRPr lang="ja-JP" altLang="en-US" sz="2400" kern="0" dirty="0">
              <a:solidFill>
                <a:schemeClr val="tx2"/>
              </a:solidFill>
              <a:latin typeface="+mj-lt"/>
              <a:ea typeface="+mj-ea"/>
              <a:cs typeface="+mj-cs"/>
            </a:endParaRPr>
          </a:p>
        </p:txBody>
      </p:sp>
      <p:sp>
        <p:nvSpPr>
          <p:cNvPr id="5" name="コンテンツ プレースホルダ 2"/>
          <p:cNvSpPr txBox="1">
            <a:spLocks/>
          </p:cNvSpPr>
          <p:nvPr/>
        </p:nvSpPr>
        <p:spPr bwMode="auto">
          <a:xfrm>
            <a:off x="357188" y="2857500"/>
            <a:ext cx="8272462" cy="1000125"/>
          </a:xfrm>
          <a:prstGeom prst="rect">
            <a:avLst/>
          </a:prstGeom>
          <a:noFill/>
          <a:ln w="9525">
            <a:noFill/>
            <a:miter lim="800000"/>
            <a:headEnd/>
            <a:tailEnd/>
          </a:ln>
        </p:spPr>
        <p:txBody>
          <a:bodyPr/>
          <a:lstStyle/>
          <a:p>
            <a:pPr marL="342900" indent="-342900" algn="ctr" eaLnBrk="0" hangingPunct="0">
              <a:spcBef>
                <a:spcPct val="20000"/>
              </a:spcBef>
              <a:defRPr/>
            </a:pPr>
            <a:r>
              <a:rPr lang="ja-JP" altLang="en-US" sz="2800" kern="0" dirty="0">
                <a:latin typeface="+mn-lt"/>
                <a:ea typeface="+mn-ea"/>
              </a:rPr>
              <a:t>１．１～１２の範囲内なら正しい</a:t>
            </a:r>
          </a:p>
        </p:txBody>
      </p:sp>
      <p:sp>
        <p:nvSpPr>
          <p:cNvPr id="6" name="タイトル 1"/>
          <p:cNvSpPr txBox="1">
            <a:spLocks/>
          </p:cNvSpPr>
          <p:nvPr/>
        </p:nvSpPr>
        <p:spPr bwMode="auto">
          <a:xfrm>
            <a:off x="285750" y="3786188"/>
            <a:ext cx="8429625" cy="1143000"/>
          </a:xfrm>
          <a:prstGeom prst="rect">
            <a:avLst/>
          </a:prstGeom>
          <a:noFill/>
          <a:ln w="9525">
            <a:noFill/>
            <a:miter lim="800000"/>
            <a:headEnd/>
            <a:tailEnd/>
          </a:ln>
        </p:spPr>
        <p:txBody>
          <a:bodyPr anchor="ctr">
            <a:normAutofit/>
          </a:bodyPr>
          <a:lstStyle/>
          <a:p>
            <a:pPr algn="ctr" eaLnBrk="0" hangingPunct="0">
              <a:defRPr/>
            </a:pPr>
            <a:r>
              <a:rPr lang="ja-JP" altLang="en-US" sz="2400" kern="0" dirty="0">
                <a:solidFill>
                  <a:schemeClr val="tx2"/>
                </a:solidFill>
                <a:latin typeface="+mj-lt"/>
                <a:ea typeface="+mj-ea"/>
                <a:cs typeface="+mj-cs"/>
              </a:rPr>
              <a:t>回答２</a:t>
            </a:r>
            <a:r>
              <a:rPr lang="en-US" altLang="ja-JP" sz="2400" kern="0" dirty="0">
                <a:solidFill>
                  <a:schemeClr val="tx2"/>
                </a:solidFill>
                <a:latin typeface="+mj-lt"/>
                <a:ea typeface="+mj-ea"/>
                <a:cs typeface="+mj-cs"/>
              </a:rPr>
              <a:t> -</a:t>
            </a:r>
            <a:r>
              <a:rPr lang="ja-JP" altLang="en-US" sz="2400" kern="0" dirty="0">
                <a:solidFill>
                  <a:schemeClr val="tx2"/>
                </a:solidFill>
                <a:latin typeface="+mj-lt"/>
                <a:ea typeface="+mj-ea"/>
                <a:cs typeface="+mj-cs"/>
              </a:rPr>
              <a:t>日は正しい？</a:t>
            </a:r>
          </a:p>
        </p:txBody>
      </p:sp>
      <p:sp>
        <p:nvSpPr>
          <p:cNvPr id="7" name="コンテンツ プレースホルダ 2"/>
          <p:cNvSpPr txBox="1">
            <a:spLocks/>
          </p:cNvSpPr>
          <p:nvPr/>
        </p:nvSpPr>
        <p:spPr bwMode="auto">
          <a:xfrm>
            <a:off x="357188" y="4643438"/>
            <a:ext cx="8272462" cy="1285875"/>
          </a:xfrm>
          <a:prstGeom prst="rect">
            <a:avLst/>
          </a:prstGeom>
          <a:noFill/>
          <a:ln w="9525">
            <a:noFill/>
            <a:miter lim="800000"/>
            <a:headEnd/>
            <a:tailEnd/>
          </a:ln>
        </p:spPr>
        <p:txBody>
          <a:bodyPr/>
          <a:lstStyle/>
          <a:p>
            <a:pPr marL="342900" indent="-342900" algn="ctr" eaLnBrk="0" hangingPunct="0">
              <a:spcBef>
                <a:spcPct val="20000"/>
              </a:spcBef>
              <a:defRPr/>
            </a:pPr>
            <a:r>
              <a:rPr lang="ja-JP" altLang="en-US" sz="2800" kern="0" dirty="0">
                <a:latin typeface="+mn-lt"/>
                <a:ea typeface="+mn-ea"/>
              </a:rPr>
              <a:t>１．</a:t>
            </a:r>
            <a:r>
              <a:rPr lang="ja-JP" altLang="en-US" sz="2800" kern="0" dirty="0">
                <a:solidFill>
                  <a:srgbClr val="FF0000"/>
                </a:solidFill>
                <a:latin typeface="+mn-lt"/>
                <a:ea typeface="+mn-ea"/>
              </a:rPr>
              <a:t>年月を元に末日の値を取得する</a:t>
            </a:r>
            <a:endParaRPr lang="ja-JP" altLang="en-US" sz="2800" kern="0" dirty="0">
              <a:latin typeface="+mn-lt"/>
              <a:ea typeface="+mn-ea"/>
            </a:endParaRPr>
          </a:p>
          <a:p>
            <a:pPr marL="342900" indent="-342900" algn="ctr" eaLnBrk="0" hangingPunct="0">
              <a:spcBef>
                <a:spcPct val="20000"/>
              </a:spcBef>
              <a:defRPr/>
            </a:pPr>
            <a:r>
              <a:rPr lang="ja-JP" altLang="en-US" sz="2800" kern="0" dirty="0">
                <a:latin typeface="+mn-lt"/>
                <a:ea typeface="+mn-ea"/>
              </a:rPr>
              <a:t>２．１～末日の範囲内なら正しい</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357188" y="0"/>
            <a:ext cx="8429625" cy="1143000"/>
          </a:xfrm>
        </p:spPr>
        <p:txBody>
          <a:bodyPr/>
          <a:lstStyle/>
          <a:p>
            <a:r>
              <a:rPr lang="ja-JP" altLang="en-US" smtClean="0"/>
              <a:t>回答２</a:t>
            </a:r>
            <a:r>
              <a:rPr lang="en-US" altLang="ja-JP" smtClean="0"/>
              <a:t> -</a:t>
            </a:r>
            <a:r>
              <a:rPr lang="ja-JP" altLang="en-US" smtClean="0"/>
              <a:t>年月を元に末日の値を取得する</a:t>
            </a:r>
          </a:p>
        </p:txBody>
      </p:sp>
      <p:sp>
        <p:nvSpPr>
          <p:cNvPr id="22531" name="コンテンツ プレースホルダ 2"/>
          <p:cNvSpPr>
            <a:spLocks noGrp="1"/>
          </p:cNvSpPr>
          <p:nvPr>
            <p:ph sz="quarter" idx="1"/>
          </p:nvPr>
        </p:nvSpPr>
        <p:spPr>
          <a:xfrm>
            <a:off x="428625" y="1785938"/>
            <a:ext cx="8272463" cy="4714875"/>
          </a:xfrm>
        </p:spPr>
        <p:txBody>
          <a:bodyPr/>
          <a:lstStyle/>
          <a:p>
            <a:pPr>
              <a:buFontTx/>
              <a:buNone/>
            </a:pPr>
            <a:r>
              <a:rPr lang="ja-JP" altLang="en-US" sz="2800" smtClean="0"/>
              <a:t>１．月が１・３・５・７・８・１０・１２</a:t>
            </a:r>
            <a:r>
              <a:rPr lang="en-US" altLang="ja-JP" sz="2800" smtClean="0"/>
              <a:t>	</a:t>
            </a:r>
            <a:r>
              <a:rPr lang="ja-JP" altLang="en-US" sz="2800" smtClean="0"/>
              <a:t>なら３１</a:t>
            </a:r>
            <a:endParaRPr lang="en-US" altLang="ja-JP" sz="2800" smtClean="0"/>
          </a:p>
          <a:p>
            <a:pPr>
              <a:buFontTx/>
              <a:buNone/>
            </a:pPr>
            <a:endParaRPr lang="ja-JP" altLang="en-US" sz="2800" smtClean="0"/>
          </a:p>
          <a:p>
            <a:pPr>
              <a:buFontTx/>
              <a:buNone/>
            </a:pPr>
            <a:r>
              <a:rPr lang="ja-JP" altLang="en-US" sz="2800" smtClean="0"/>
              <a:t>２．月が４・６・９・１１なら３０</a:t>
            </a:r>
            <a:endParaRPr lang="en-US" altLang="ja-JP" sz="2800" smtClean="0"/>
          </a:p>
          <a:p>
            <a:pPr>
              <a:buFontTx/>
              <a:buNone/>
            </a:pPr>
            <a:endParaRPr lang="ja-JP" altLang="en-US" sz="2800" smtClean="0"/>
          </a:p>
          <a:p>
            <a:pPr>
              <a:buFontTx/>
              <a:buNone/>
            </a:pPr>
            <a:r>
              <a:rPr lang="ja-JP" altLang="en-US" sz="2800" smtClean="0"/>
              <a:t>３．</a:t>
            </a:r>
            <a:r>
              <a:rPr lang="ja-JP" altLang="en-US" sz="2800" smtClean="0">
                <a:solidFill>
                  <a:srgbClr val="FF0000"/>
                </a:solidFill>
              </a:rPr>
              <a:t>閏年である？</a:t>
            </a:r>
            <a:endParaRPr lang="en-US" altLang="ja-JP" sz="2800" smtClean="0">
              <a:solidFill>
                <a:srgbClr val="FF0000"/>
              </a:solidFill>
            </a:endParaRPr>
          </a:p>
          <a:p>
            <a:pPr>
              <a:buFontTx/>
              <a:buNone/>
            </a:pPr>
            <a:endParaRPr lang="ja-JP" altLang="en-US" sz="2800" smtClean="0"/>
          </a:p>
          <a:p>
            <a:pPr>
              <a:buFontTx/>
              <a:buNone/>
            </a:pPr>
            <a:r>
              <a:rPr lang="ja-JP" altLang="en-US" sz="2800" smtClean="0"/>
              <a:t>４．「はい」なら２９「いいえ」なら２８</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357188" y="0"/>
            <a:ext cx="8429625" cy="1143000"/>
          </a:xfrm>
        </p:spPr>
        <p:txBody>
          <a:bodyPr/>
          <a:lstStyle/>
          <a:p>
            <a:r>
              <a:rPr lang="ja-JP" altLang="en-US" smtClean="0"/>
              <a:t>回答２</a:t>
            </a:r>
            <a:r>
              <a:rPr lang="en-US" altLang="ja-JP" smtClean="0"/>
              <a:t> - </a:t>
            </a:r>
            <a:r>
              <a:rPr lang="ja-JP" altLang="en-US" smtClean="0"/>
              <a:t>閏年である？</a:t>
            </a:r>
          </a:p>
        </p:txBody>
      </p:sp>
      <p:sp>
        <p:nvSpPr>
          <p:cNvPr id="23555" name="コンテンツ プレースホルダ 2"/>
          <p:cNvSpPr>
            <a:spLocks noGrp="1"/>
          </p:cNvSpPr>
          <p:nvPr>
            <p:ph sz="quarter" idx="1"/>
          </p:nvPr>
        </p:nvSpPr>
        <p:spPr>
          <a:xfrm>
            <a:off x="428625" y="1785938"/>
            <a:ext cx="8272463" cy="4714875"/>
          </a:xfrm>
        </p:spPr>
        <p:txBody>
          <a:bodyPr/>
          <a:lstStyle/>
          <a:p>
            <a:pPr>
              <a:buFontTx/>
              <a:buNone/>
            </a:pPr>
            <a:r>
              <a:rPr lang="ja-JP" altLang="en-US" sz="2800" smtClean="0"/>
              <a:t>１．年が４００で割り切れれば「はい」</a:t>
            </a:r>
            <a:endParaRPr lang="en-US" altLang="ja-JP" sz="2800" smtClean="0"/>
          </a:p>
          <a:p>
            <a:pPr>
              <a:buFontTx/>
              <a:buNone/>
            </a:pPr>
            <a:endParaRPr lang="ja-JP" altLang="en-US" sz="2800" smtClean="0"/>
          </a:p>
          <a:p>
            <a:pPr>
              <a:buFontTx/>
              <a:buNone/>
            </a:pPr>
            <a:r>
              <a:rPr lang="ja-JP" altLang="en-US" sz="2800" smtClean="0"/>
              <a:t>２．年が１００で割り切れれば「いいえ」</a:t>
            </a:r>
            <a:endParaRPr lang="en-US" altLang="ja-JP" sz="2800" smtClean="0"/>
          </a:p>
          <a:p>
            <a:pPr>
              <a:buFontTx/>
              <a:buNone/>
            </a:pPr>
            <a:endParaRPr lang="ja-JP" altLang="en-US" sz="2800" smtClean="0"/>
          </a:p>
          <a:p>
            <a:pPr>
              <a:buFontTx/>
              <a:buNone/>
            </a:pPr>
            <a:r>
              <a:rPr lang="ja-JP" altLang="en-US" sz="2800" smtClean="0"/>
              <a:t>３．年が４で割り切れれば「はい」</a:t>
            </a:r>
            <a:endParaRPr lang="en-US" altLang="ja-JP" sz="2800" smtClean="0"/>
          </a:p>
          <a:p>
            <a:pPr>
              <a:buFontTx/>
              <a:buNone/>
            </a:pPr>
            <a:endParaRPr lang="ja-JP" altLang="en-US" sz="2800" smtClean="0"/>
          </a:p>
          <a:p>
            <a:pPr>
              <a:buFontTx/>
              <a:buNone/>
            </a:pPr>
            <a:r>
              <a:rPr lang="ja-JP" altLang="en-US" sz="2800" smtClean="0"/>
              <a:t>４．「いいえ」</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357188" y="0"/>
            <a:ext cx="8429625" cy="1143000"/>
          </a:xfrm>
        </p:spPr>
        <p:txBody>
          <a:bodyPr/>
          <a:lstStyle/>
          <a:p>
            <a:r>
              <a:rPr lang="ja-JP" altLang="en-US" smtClean="0"/>
              <a:t>各回答パターンの考察 </a:t>
            </a:r>
            <a:r>
              <a:rPr lang="en-US" altLang="ja-JP" smtClean="0"/>
              <a:t>- </a:t>
            </a:r>
            <a:r>
              <a:rPr lang="ja-JP" altLang="en-US" smtClean="0"/>
              <a:t>回答１の特徴</a:t>
            </a:r>
          </a:p>
        </p:txBody>
      </p:sp>
      <p:sp>
        <p:nvSpPr>
          <p:cNvPr id="24579" name="コンテンツ プレースホルダ 2"/>
          <p:cNvSpPr>
            <a:spLocks noGrp="1"/>
          </p:cNvSpPr>
          <p:nvPr>
            <p:ph sz="quarter" idx="1"/>
          </p:nvPr>
        </p:nvSpPr>
        <p:spPr>
          <a:xfrm>
            <a:off x="428625" y="928688"/>
            <a:ext cx="8272463" cy="4929187"/>
          </a:xfrm>
        </p:spPr>
        <p:txBody>
          <a:bodyPr/>
          <a:lstStyle/>
          <a:p>
            <a:pPr>
              <a:lnSpc>
                <a:spcPct val="150000"/>
              </a:lnSpc>
            </a:pPr>
            <a:r>
              <a:rPr lang="ja-JP" altLang="en-US" sz="2800" smtClean="0"/>
              <a:t>起承転結による説明</a:t>
            </a:r>
            <a:endParaRPr lang="en-US" altLang="ja-JP" sz="2800" smtClean="0"/>
          </a:p>
          <a:p>
            <a:pPr>
              <a:lnSpc>
                <a:spcPct val="150000"/>
              </a:lnSpc>
            </a:pPr>
            <a:r>
              <a:rPr lang="ja-JP" altLang="en-US" sz="2800" smtClean="0"/>
              <a:t>時系列による説明</a:t>
            </a:r>
          </a:p>
          <a:p>
            <a:pPr>
              <a:lnSpc>
                <a:spcPct val="150000"/>
              </a:lnSpc>
            </a:pPr>
            <a:r>
              <a:rPr lang="ja-JP" altLang="en-US" sz="2800" smtClean="0"/>
              <a:t>全てに目を通さないと、何をやっているのかわかりにくい。</a:t>
            </a:r>
          </a:p>
          <a:p>
            <a:pPr>
              <a:lnSpc>
                <a:spcPct val="150000"/>
              </a:lnSpc>
            </a:pPr>
            <a:r>
              <a:rPr lang="ja-JP" altLang="en-US" sz="2800" smtClean="0"/>
              <a:t>全ての情報を頭の中に置いて理解しなければならない。</a:t>
            </a:r>
          </a:p>
          <a:p>
            <a:pPr>
              <a:lnSpc>
                <a:spcPct val="150000"/>
              </a:lnSpc>
            </a:pPr>
            <a:r>
              <a:rPr lang="ja-JP" altLang="en-US" sz="2800" smtClean="0"/>
              <a:t>順を追う過程で、終りが見えない。</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357188" y="0"/>
            <a:ext cx="8429625" cy="1143000"/>
          </a:xfrm>
        </p:spPr>
        <p:txBody>
          <a:bodyPr/>
          <a:lstStyle/>
          <a:p>
            <a:r>
              <a:rPr lang="ja-JP" altLang="en-US" smtClean="0"/>
              <a:t>各回答パターンの考察 </a:t>
            </a:r>
            <a:r>
              <a:rPr lang="en-US" altLang="ja-JP" smtClean="0"/>
              <a:t>-</a:t>
            </a:r>
            <a:r>
              <a:rPr lang="ja-JP" altLang="en-US" smtClean="0"/>
              <a:t>回答２の特徴</a:t>
            </a:r>
          </a:p>
        </p:txBody>
      </p:sp>
      <p:sp>
        <p:nvSpPr>
          <p:cNvPr id="3" name="コンテンツ プレースホルダ 2"/>
          <p:cNvSpPr>
            <a:spLocks noGrp="1"/>
          </p:cNvSpPr>
          <p:nvPr>
            <p:ph sz="quarter" idx="1"/>
          </p:nvPr>
        </p:nvSpPr>
        <p:spPr>
          <a:xfrm>
            <a:off x="428625" y="1071563"/>
            <a:ext cx="8429625" cy="4572000"/>
          </a:xfrm>
        </p:spPr>
        <p:txBody>
          <a:bodyPr>
            <a:noAutofit/>
          </a:bodyPr>
          <a:lstStyle/>
          <a:p>
            <a:pPr>
              <a:buFont typeface="Wingdings" pitchFamily="2" charset="2"/>
              <a:buChar char="l"/>
              <a:defRPr/>
            </a:pPr>
            <a:r>
              <a:rPr lang="ja-JP" altLang="en-US" sz="2400" dirty="0" smtClean="0">
                <a:latin typeface="+mn-ea"/>
              </a:rPr>
              <a:t>問題を全体的な視野から捉えて大きく分類し、各要素を更に分類していく</a:t>
            </a:r>
            <a:endParaRPr lang="en-US" altLang="ja-JP" sz="2400" dirty="0" smtClean="0">
              <a:latin typeface="+mn-ea"/>
            </a:endParaRPr>
          </a:p>
          <a:p>
            <a:pPr>
              <a:buFont typeface="Wingdings" pitchFamily="2" charset="2"/>
              <a:buChar char="l"/>
              <a:defRPr/>
            </a:pPr>
            <a:endParaRPr lang="ja-JP" altLang="en-US" sz="2400" dirty="0" smtClean="0">
              <a:latin typeface="+mn-ea"/>
            </a:endParaRPr>
          </a:p>
          <a:p>
            <a:pPr>
              <a:buFont typeface="Wingdings" pitchFamily="2" charset="2"/>
              <a:buChar char="l"/>
              <a:defRPr/>
            </a:pPr>
            <a:r>
              <a:rPr lang="ja-JP" altLang="en-US" sz="2400" dirty="0" smtClean="0">
                <a:latin typeface="+mn-ea"/>
              </a:rPr>
              <a:t>物事をシンプルに考える</a:t>
            </a:r>
          </a:p>
          <a:p>
            <a:pPr>
              <a:buFont typeface="Wingdings" pitchFamily="2" charset="2"/>
              <a:buChar char="l"/>
              <a:defRPr/>
            </a:pPr>
            <a:endParaRPr lang="ja-JP" altLang="en-US" sz="2400" dirty="0" smtClean="0">
              <a:latin typeface="+mn-ea"/>
            </a:endParaRPr>
          </a:p>
          <a:p>
            <a:pPr>
              <a:buFont typeface="Wingdings" pitchFamily="2" charset="2"/>
              <a:buChar char="l"/>
              <a:defRPr/>
            </a:pPr>
            <a:r>
              <a:rPr lang="ja-JP" altLang="en-US" sz="2400" dirty="0" smtClean="0">
                <a:latin typeface="+mn-ea"/>
              </a:rPr>
              <a:t>全体が理解しやすい</a:t>
            </a:r>
            <a:endParaRPr lang="en-US" altLang="ja-JP" sz="2400" dirty="0" smtClean="0">
              <a:latin typeface="+mn-ea"/>
            </a:endParaRPr>
          </a:p>
          <a:p>
            <a:pPr>
              <a:buFont typeface="Wingdings" pitchFamily="2" charset="2"/>
              <a:buChar char="l"/>
              <a:defRPr/>
            </a:pPr>
            <a:endParaRPr lang="ja-JP" altLang="en-US" sz="2400" dirty="0" smtClean="0">
              <a:latin typeface="+mn-ea"/>
            </a:endParaRPr>
          </a:p>
          <a:p>
            <a:pPr>
              <a:buFont typeface="Wingdings" pitchFamily="2" charset="2"/>
              <a:buChar char="l"/>
              <a:defRPr/>
            </a:pPr>
            <a:r>
              <a:rPr lang="ja-JP" altLang="en-US" sz="2400" dirty="0" smtClean="0">
                <a:latin typeface="+mn-ea"/>
              </a:rPr>
              <a:t>各シーンごとに行うべきことを理解すれば良い</a:t>
            </a:r>
            <a:endParaRPr lang="en-US" altLang="ja-JP" sz="2400" dirty="0" smtClean="0">
              <a:latin typeface="+mn-ea"/>
            </a:endParaRPr>
          </a:p>
          <a:p>
            <a:pPr>
              <a:buFont typeface="Wingdings" pitchFamily="2" charset="2"/>
              <a:buChar char="l"/>
              <a:defRPr/>
            </a:pPr>
            <a:endParaRPr lang="en-US" altLang="ja-JP" sz="2400" dirty="0" smtClean="0">
              <a:latin typeface="+mn-ea"/>
            </a:endParaRPr>
          </a:p>
          <a:p>
            <a:pPr>
              <a:buFont typeface="Wingdings" pitchFamily="2" charset="2"/>
              <a:buChar char="l"/>
              <a:defRPr/>
            </a:pPr>
            <a:r>
              <a:rPr lang="ja-JP" altLang="en-US" sz="2400" dirty="0" smtClean="0">
                <a:latin typeface="+mn-ea"/>
              </a:rPr>
              <a:t>詳細がわかっている場合は、その内容に触れなくて良い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357188" y="0"/>
            <a:ext cx="8429625" cy="1143000"/>
          </a:xfrm>
        </p:spPr>
        <p:txBody>
          <a:bodyPr/>
          <a:lstStyle/>
          <a:p>
            <a:r>
              <a:rPr lang="ja-JP" altLang="en-US" smtClean="0"/>
              <a:t>理解できていますか？</a:t>
            </a:r>
          </a:p>
        </p:txBody>
      </p:sp>
      <p:sp>
        <p:nvSpPr>
          <p:cNvPr id="26627" name="コンテンツ プレースホルダ 2"/>
          <p:cNvSpPr>
            <a:spLocks noGrp="1"/>
          </p:cNvSpPr>
          <p:nvPr>
            <p:ph sz="quarter" idx="1"/>
          </p:nvPr>
        </p:nvSpPr>
        <p:spPr>
          <a:xfrm>
            <a:off x="500063" y="1571625"/>
            <a:ext cx="7929562" cy="4000500"/>
          </a:xfrm>
        </p:spPr>
        <p:txBody>
          <a:bodyPr/>
          <a:lstStyle/>
          <a:p>
            <a:pPr>
              <a:buFontTx/>
              <a:buNone/>
            </a:pPr>
            <a:r>
              <a:rPr lang="ja-JP" altLang="en-US" sz="2800" smtClean="0"/>
              <a:t>できているつもりでも意外とできていない</a:t>
            </a:r>
            <a:endParaRPr lang="en-US" altLang="ja-JP" sz="2800" smtClean="0"/>
          </a:p>
          <a:p>
            <a:pPr>
              <a:buFontTx/>
              <a:buNone/>
            </a:pPr>
            <a:endParaRPr lang="ja-JP" altLang="en-US" sz="2800" smtClean="0"/>
          </a:p>
          <a:p>
            <a:pPr>
              <a:buFontTx/>
              <a:buNone/>
            </a:pPr>
            <a:r>
              <a:rPr lang="ja-JP" altLang="en-US" sz="2800" smtClean="0"/>
              <a:t>１．ここからコンビニでチョコレートを買ってくるまでの手順を考えてみよう！</a:t>
            </a:r>
            <a:endParaRPr lang="en-US" altLang="ja-JP" sz="2800" smtClean="0"/>
          </a:p>
          <a:p>
            <a:pPr>
              <a:buFontTx/>
              <a:buNone/>
            </a:pPr>
            <a:endParaRPr lang="en-US" altLang="ja-JP" sz="2800" smtClean="0"/>
          </a:p>
          <a:p>
            <a:pPr>
              <a:buFontTx/>
              <a:buNone/>
            </a:pPr>
            <a:r>
              <a:rPr lang="ja-JP" altLang="en-US" sz="2800" smtClean="0"/>
              <a:t>２．今朝起きてから、ここに来るまでの経緯を考えてみよう！</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357188" y="0"/>
            <a:ext cx="8429625" cy="1143000"/>
          </a:xfrm>
        </p:spPr>
        <p:txBody>
          <a:bodyPr/>
          <a:lstStyle/>
          <a:p>
            <a:r>
              <a:rPr lang="ja-JP" altLang="en-US" smtClean="0"/>
              <a:t>その他に気をつけるべきこと（表記）</a:t>
            </a:r>
          </a:p>
        </p:txBody>
      </p:sp>
      <p:sp>
        <p:nvSpPr>
          <p:cNvPr id="27651" name="コンテンツ プレースホルダ 2"/>
          <p:cNvSpPr>
            <a:spLocks noGrp="1"/>
          </p:cNvSpPr>
          <p:nvPr>
            <p:ph sz="quarter" idx="1"/>
          </p:nvPr>
        </p:nvSpPr>
        <p:spPr>
          <a:xfrm>
            <a:off x="1000125" y="1214438"/>
            <a:ext cx="7572375" cy="4286250"/>
          </a:xfrm>
        </p:spPr>
        <p:txBody>
          <a:bodyPr/>
          <a:lstStyle/>
          <a:p>
            <a:pPr>
              <a:lnSpc>
                <a:spcPct val="250000"/>
              </a:lnSpc>
              <a:buFont typeface="Wingdings" pitchFamily="2" charset="2"/>
              <a:buChar char="l"/>
            </a:pPr>
            <a:r>
              <a:rPr lang="ja-JP" altLang="en-US" sz="2800" smtClean="0"/>
              <a:t>分類のレベルを等しくする</a:t>
            </a:r>
            <a:endParaRPr lang="en-US" altLang="ja-JP" sz="2800" smtClean="0"/>
          </a:p>
          <a:p>
            <a:pPr>
              <a:lnSpc>
                <a:spcPct val="250000"/>
              </a:lnSpc>
              <a:buFont typeface="Wingdings" pitchFamily="2" charset="2"/>
              <a:buChar char="l"/>
            </a:pPr>
            <a:r>
              <a:rPr lang="ja-JP" altLang="en-US" sz="2800" smtClean="0"/>
              <a:t>分類は３つを目安にする</a:t>
            </a:r>
            <a:endParaRPr lang="en-US" altLang="ja-JP" sz="2800" smtClean="0"/>
          </a:p>
          <a:p>
            <a:pPr>
              <a:lnSpc>
                <a:spcPct val="250000"/>
              </a:lnSpc>
              <a:buFont typeface="Wingdings" pitchFamily="2" charset="2"/>
              <a:buChar char="l"/>
            </a:pPr>
            <a:r>
              <a:rPr lang="ja-JP" altLang="en-US" sz="2800" smtClean="0"/>
              <a:t>可能なら数字を明記する</a:t>
            </a:r>
            <a:endParaRPr lang="en-US" altLang="ja-JP" sz="2800" smtClean="0"/>
          </a:p>
          <a:p>
            <a:pPr>
              <a:lnSpc>
                <a:spcPct val="250000"/>
              </a:lnSpc>
              <a:buFont typeface="Wingdings" pitchFamily="2" charset="2"/>
              <a:buChar char="l"/>
            </a:pPr>
            <a:endParaRPr lang="en-US" altLang="ja-JP" sz="28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357188" y="0"/>
            <a:ext cx="8429625" cy="1143000"/>
          </a:xfrm>
        </p:spPr>
        <p:txBody>
          <a:bodyPr/>
          <a:lstStyle/>
          <a:p>
            <a:r>
              <a:rPr lang="ja-JP" altLang="en-US" smtClean="0"/>
              <a:t>その他に気をつけるべきこと（会話）</a:t>
            </a:r>
          </a:p>
        </p:txBody>
      </p:sp>
      <p:sp>
        <p:nvSpPr>
          <p:cNvPr id="28675" name="コンテンツ プレースホルダ 2"/>
          <p:cNvSpPr>
            <a:spLocks noGrp="1"/>
          </p:cNvSpPr>
          <p:nvPr>
            <p:ph sz="quarter" idx="1"/>
          </p:nvPr>
        </p:nvSpPr>
        <p:spPr>
          <a:xfrm>
            <a:off x="1000125" y="1357313"/>
            <a:ext cx="7358063" cy="4214812"/>
          </a:xfrm>
        </p:spPr>
        <p:txBody>
          <a:bodyPr/>
          <a:lstStyle/>
          <a:p>
            <a:pPr>
              <a:lnSpc>
                <a:spcPct val="200000"/>
              </a:lnSpc>
              <a:buFont typeface="Wingdings" pitchFamily="2" charset="2"/>
              <a:buChar char="l"/>
            </a:pPr>
            <a:r>
              <a:rPr lang="ja-JP" altLang="en-US" sz="2800" smtClean="0"/>
              <a:t>定期的に相手に問いかける</a:t>
            </a:r>
            <a:endParaRPr lang="en-US" altLang="ja-JP" sz="2800" smtClean="0"/>
          </a:p>
          <a:p>
            <a:pPr>
              <a:lnSpc>
                <a:spcPct val="200000"/>
              </a:lnSpc>
              <a:buFont typeface="Wingdings" pitchFamily="2" charset="2"/>
              <a:buChar char="l"/>
            </a:pPr>
            <a:r>
              <a:rPr lang="ja-JP" altLang="en-US" sz="2800" smtClean="0"/>
              <a:t>一定の間を置く</a:t>
            </a:r>
            <a:endParaRPr lang="en-US" altLang="ja-JP" sz="2800" smtClean="0"/>
          </a:p>
          <a:p>
            <a:pPr>
              <a:lnSpc>
                <a:spcPct val="200000"/>
              </a:lnSpc>
              <a:buFont typeface="Wingdings" pitchFamily="2" charset="2"/>
              <a:buChar char="l"/>
            </a:pPr>
            <a:r>
              <a:rPr lang="ja-JP" altLang="en-US" sz="2800" smtClean="0"/>
              <a:t>相手が「はい」と返事をするように問いかける</a:t>
            </a:r>
            <a:endParaRPr lang="en-US" altLang="ja-JP" sz="2800" smtClean="0"/>
          </a:p>
          <a:p>
            <a:pPr>
              <a:lnSpc>
                <a:spcPct val="200000"/>
              </a:lnSpc>
              <a:buFont typeface="Wingdings" pitchFamily="2" charset="2"/>
              <a:buChar char="l"/>
            </a:pPr>
            <a:r>
              <a:rPr lang="ja-JP" altLang="en-US" sz="2800" smtClean="0"/>
              <a:t>相手を観察する</a:t>
            </a:r>
            <a:endParaRPr lang="en-US" altLang="ja-JP" sz="2800" smtClean="0"/>
          </a:p>
          <a:p>
            <a:pPr>
              <a:lnSpc>
                <a:spcPct val="200000"/>
              </a:lnSpc>
              <a:buFont typeface="Wingdings" pitchFamily="2" charset="2"/>
              <a:buChar char="l"/>
            </a:pPr>
            <a:endParaRPr lang="en-US" altLang="ja-JP" sz="2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357188" y="0"/>
            <a:ext cx="8429625" cy="1143000"/>
          </a:xfrm>
        </p:spPr>
        <p:txBody>
          <a:bodyPr/>
          <a:lstStyle/>
          <a:p>
            <a:r>
              <a:rPr lang="ja-JP" altLang="en-US" smtClean="0"/>
              <a:t>プレゼンテーションの手順は提灯型で</a:t>
            </a:r>
          </a:p>
        </p:txBody>
      </p:sp>
      <p:sp>
        <p:nvSpPr>
          <p:cNvPr id="29699" name="コンテンツ プレースホルダ 2"/>
          <p:cNvSpPr>
            <a:spLocks noGrp="1"/>
          </p:cNvSpPr>
          <p:nvPr>
            <p:ph sz="quarter" idx="1"/>
          </p:nvPr>
        </p:nvSpPr>
        <p:spPr>
          <a:xfrm>
            <a:off x="857250" y="1000125"/>
            <a:ext cx="7358063" cy="4929188"/>
          </a:xfrm>
        </p:spPr>
        <p:txBody>
          <a:bodyPr/>
          <a:lstStyle/>
          <a:p>
            <a:pPr>
              <a:buFont typeface="Wingdings" pitchFamily="2" charset="2"/>
              <a:buChar char="l"/>
            </a:pPr>
            <a:r>
              <a:rPr lang="ja-JP" altLang="en-US" sz="2400" smtClean="0"/>
              <a:t>イントロダクション（テーマやキーメッセージ）</a:t>
            </a:r>
          </a:p>
          <a:p>
            <a:pPr>
              <a:buFont typeface="Wingdings" pitchFamily="2" charset="2"/>
              <a:buChar char="l"/>
            </a:pPr>
            <a:r>
              <a:rPr lang="ja-JP" altLang="en-US" sz="2400" smtClean="0"/>
              <a:t>ボディ</a:t>
            </a:r>
            <a:endParaRPr lang="en-US" altLang="ja-JP" sz="2400" smtClean="0"/>
          </a:p>
          <a:p>
            <a:pPr>
              <a:buFontTx/>
              <a:buNone/>
            </a:pPr>
            <a:r>
              <a:rPr lang="en-US" altLang="ja-JP" sz="2400" smtClean="0"/>
              <a:t>	</a:t>
            </a:r>
            <a:r>
              <a:rPr lang="ja-JP" altLang="en-US" sz="2400" smtClean="0"/>
              <a:t>メインポイント１</a:t>
            </a:r>
            <a:endParaRPr lang="en-US" altLang="ja-JP" sz="2400" smtClean="0"/>
          </a:p>
          <a:p>
            <a:pPr>
              <a:buFontTx/>
              <a:buNone/>
            </a:pPr>
            <a:r>
              <a:rPr lang="en-US" altLang="ja-JP" sz="2400" smtClean="0"/>
              <a:t>		</a:t>
            </a:r>
            <a:r>
              <a:rPr lang="ja-JP" altLang="en-US" sz="2400" smtClean="0"/>
              <a:t>サブポイント１</a:t>
            </a:r>
            <a:endParaRPr lang="en-US" altLang="ja-JP" sz="2400" smtClean="0"/>
          </a:p>
          <a:p>
            <a:pPr>
              <a:buFontTx/>
              <a:buNone/>
            </a:pPr>
            <a:r>
              <a:rPr lang="en-US" altLang="ja-JP" sz="2400" smtClean="0"/>
              <a:t>		</a:t>
            </a:r>
            <a:r>
              <a:rPr lang="ja-JP" altLang="en-US" sz="2400" smtClean="0"/>
              <a:t>サブポイント２</a:t>
            </a:r>
            <a:endParaRPr lang="en-US" altLang="ja-JP" sz="2400" smtClean="0"/>
          </a:p>
          <a:p>
            <a:pPr>
              <a:buFontTx/>
              <a:buNone/>
            </a:pPr>
            <a:r>
              <a:rPr lang="en-US" altLang="ja-JP" sz="2400" smtClean="0"/>
              <a:t>		</a:t>
            </a:r>
            <a:r>
              <a:rPr lang="ja-JP" altLang="en-US" sz="2400" smtClean="0"/>
              <a:t>サブポイント３</a:t>
            </a:r>
          </a:p>
          <a:p>
            <a:pPr lvl="1">
              <a:buFontTx/>
              <a:buNone/>
            </a:pPr>
            <a:r>
              <a:rPr lang="ja-JP" altLang="en-US" sz="2400" smtClean="0"/>
              <a:t>メインポイント２</a:t>
            </a:r>
            <a:endParaRPr lang="en-US" altLang="ja-JP" sz="2400" smtClean="0"/>
          </a:p>
          <a:p>
            <a:pPr>
              <a:buFontTx/>
              <a:buNone/>
            </a:pPr>
            <a:r>
              <a:rPr lang="en-US" altLang="ja-JP" sz="2400" smtClean="0"/>
              <a:t>		</a:t>
            </a:r>
            <a:r>
              <a:rPr lang="ja-JP" altLang="en-US" sz="2400" smtClean="0"/>
              <a:t>サブポイント１～３</a:t>
            </a:r>
          </a:p>
          <a:p>
            <a:pPr>
              <a:buFontTx/>
              <a:buNone/>
            </a:pPr>
            <a:r>
              <a:rPr lang="en-US" altLang="ja-JP" sz="2400" smtClean="0"/>
              <a:t>	</a:t>
            </a:r>
            <a:r>
              <a:rPr lang="ja-JP" altLang="en-US" sz="2400" smtClean="0"/>
              <a:t>メインポイント３</a:t>
            </a:r>
          </a:p>
          <a:p>
            <a:pPr>
              <a:buFontTx/>
              <a:buNone/>
            </a:pPr>
            <a:r>
              <a:rPr lang="en-US" altLang="ja-JP" sz="2400" smtClean="0"/>
              <a:t>		</a:t>
            </a:r>
            <a:r>
              <a:rPr lang="ja-JP" altLang="en-US" sz="2400" smtClean="0"/>
              <a:t>サブポイント１～３</a:t>
            </a:r>
          </a:p>
          <a:p>
            <a:pPr>
              <a:buFont typeface="Wingdings" pitchFamily="2" charset="2"/>
              <a:buChar char="l"/>
            </a:pPr>
            <a:r>
              <a:rPr lang="ja-JP" altLang="en-US" sz="2400" smtClean="0"/>
              <a:t>コンクルージョン（まとめ）</a:t>
            </a:r>
          </a:p>
          <a:p>
            <a:pPr>
              <a:buFont typeface="Wingdings" pitchFamily="2" charset="2"/>
              <a:buChar char="l"/>
            </a:pPr>
            <a:endParaRPr lang="en-US" altLang="ja-JP" sz="24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42938" y="1071563"/>
            <a:ext cx="7986712" cy="1362075"/>
          </a:xfrm>
        </p:spPr>
        <p:txBody>
          <a:bodyPr/>
          <a:lstStyle/>
          <a:p>
            <a:pPr algn="ctr" eaLnBrk="1" hangingPunct="1">
              <a:lnSpc>
                <a:spcPct val="150000"/>
              </a:lnSpc>
              <a:defRPr/>
            </a:pPr>
            <a:r>
              <a:rPr lang="ja-JP" altLang="en-US" sz="5400" dirty="0" smtClean="0"/>
              <a:t>聞き上手になる</a:t>
            </a:r>
            <a:endParaRPr lang="en-US" altLang="ja-JP" sz="5400" dirty="0" smtClean="0"/>
          </a:p>
        </p:txBody>
      </p:sp>
      <p:sp>
        <p:nvSpPr>
          <p:cNvPr id="30723" name="テキスト プレースホルダ 4"/>
          <p:cNvSpPr>
            <a:spLocks noGrp="1"/>
          </p:cNvSpPr>
          <p:nvPr>
            <p:ph type="body" idx="1"/>
          </p:nvPr>
        </p:nvSpPr>
        <p:spPr>
          <a:xfrm>
            <a:off x="722313" y="2906713"/>
            <a:ext cx="7772400" cy="2808287"/>
          </a:xfrm>
        </p:spPr>
        <p:txBody>
          <a:bodyPr/>
          <a:lstStyle/>
          <a:p>
            <a:pPr eaLnBrk="1" hangingPunct="1"/>
            <a:endParaRPr lang="en-US" altLang="ja-JP" sz="2800" smtClean="0"/>
          </a:p>
          <a:p>
            <a:pPr algn="ctr" eaLnBrk="1" hangingPunct="1"/>
            <a:r>
              <a:rPr lang="ja-JP" altLang="en-US" sz="2800" smtClean="0"/>
              <a:t>相手が何を伝えたいのかを理解するには？</a:t>
            </a:r>
            <a:endParaRPr lang="en-US" altLang="ja-JP" sz="2800" smtClean="0"/>
          </a:p>
          <a:p>
            <a:pPr algn="ctr" eaLnBrk="1" hangingPunct="1"/>
            <a:endParaRPr lang="en-US" altLang="ja-JP" sz="2800" smtClean="0"/>
          </a:p>
          <a:p>
            <a:pPr algn="ctr" eaLnBrk="1" hangingPunct="1"/>
            <a:r>
              <a:rPr lang="ja-JP" altLang="en-US" sz="2800" smtClean="0"/>
              <a:t>熱心に聞く？</a:t>
            </a:r>
            <a:endParaRPr lang="en-US" altLang="ja-JP" sz="2800" smtClean="0"/>
          </a:p>
          <a:p>
            <a:pPr algn="ctr" eaLnBrk="1" hangingPunct="1"/>
            <a:r>
              <a:rPr lang="ja-JP" altLang="en-US" sz="2800" smtClean="0"/>
              <a:t>メモをとる？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pPr eaLnBrk="1" hangingPunct="1"/>
            <a:r>
              <a:rPr lang="ja-JP" altLang="en-US" smtClean="0"/>
              <a:t>はじめに</a:t>
            </a:r>
          </a:p>
        </p:txBody>
      </p:sp>
      <p:sp>
        <p:nvSpPr>
          <p:cNvPr id="4099" name="テキスト プレースホルダ 2"/>
          <p:cNvSpPr>
            <a:spLocks noGrp="1"/>
          </p:cNvSpPr>
          <p:nvPr>
            <p:ph idx="1"/>
          </p:nvPr>
        </p:nvSpPr>
        <p:spPr/>
        <p:txBody>
          <a:bodyPr/>
          <a:lstStyle/>
          <a:p>
            <a:pPr eaLnBrk="1" hangingPunct="1">
              <a:lnSpc>
                <a:spcPct val="150000"/>
              </a:lnSpc>
            </a:pPr>
            <a:r>
              <a:rPr lang="ja-JP" altLang="en-US" smtClean="0"/>
              <a:t>自分が「絶対に良い」と思っていることを人に話した時、理解されないことは辛いことです。</a:t>
            </a:r>
            <a:endParaRPr lang="en-US" altLang="ja-JP" smtClean="0"/>
          </a:p>
          <a:p>
            <a:pPr eaLnBrk="1" hangingPunct="1">
              <a:lnSpc>
                <a:spcPct val="150000"/>
              </a:lnSpc>
            </a:pPr>
            <a:r>
              <a:rPr lang="ja-JP" altLang="en-US" smtClean="0"/>
              <a:t>しかし、熱弁をふるっても、時間をかけても理解されません。</a:t>
            </a:r>
            <a:endParaRPr lang="en-US" altLang="ja-JP" smtClean="0"/>
          </a:p>
          <a:p>
            <a:pPr eaLnBrk="1" hangingPunct="1">
              <a:lnSpc>
                <a:spcPct val="150000"/>
              </a:lnSpc>
            </a:pPr>
            <a:r>
              <a:rPr lang="ja-JP" altLang="en-US" smtClean="0"/>
              <a:t>本当に理解して欲しければ、正しいコミュニケーションこそが大切です。</a:t>
            </a:r>
            <a:endParaRPr lang="en-US" altLang="ja-JP" smtClean="0"/>
          </a:p>
          <a:p>
            <a:pPr eaLnBrk="1" hangingPunct="1">
              <a:lnSpc>
                <a:spcPct val="150000"/>
              </a:lnSpc>
              <a:buFontTx/>
              <a:buNone/>
            </a:pPr>
            <a:endParaRPr lang="en-US" altLang="ja-JP" smtClean="0"/>
          </a:p>
          <a:p>
            <a:pPr eaLnBrk="1" hangingPunct="1">
              <a:lnSpc>
                <a:spcPct val="150000"/>
              </a:lnSpc>
            </a:pPr>
            <a:endParaRPr lang="ja-JP" alt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pPr eaLnBrk="1" hangingPunct="1"/>
            <a:r>
              <a:rPr lang="ja-JP" altLang="en-US" smtClean="0"/>
              <a:t>聞き上手になるための基本</a:t>
            </a:r>
          </a:p>
        </p:txBody>
      </p:sp>
      <p:sp>
        <p:nvSpPr>
          <p:cNvPr id="31747" name="テキスト プレースホルダ 2"/>
          <p:cNvSpPr>
            <a:spLocks noGrp="1"/>
          </p:cNvSpPr>
          <p:nvPr>
            <p:ph idx="1"/>
          </p:nvPr>
        </p:nvSpPr>
        <p:spPr>
          <a:xfrm>
            <a:off x="714375" y="1000125"/>
            <a:ext cx="7429500" cy="4929188"/>
          </a:xfrm>
        </p:spPr>
        <p:txBody>
          <a:bodyPr/>
          <a:lstStyle/>
          <a:p>
            <a:pPr eaLnBrk="1" hangingPunct="1">
              <a:lnSpc>
                <a:spcPct val="200000"/>
              </a:lnSpc>
            </a:pPr>
            <a:r>
              <a:rPr lang="ja-JP" altLang="en-US" sz="2800" smtClean="0"/>
              <a:t>伝え手が主役である</a:t>
            </a:r>
            <a:endParaRPr lang="en-US" altLang="ja-JP" sz="2800" smtClean="0"/>
          </a:p>
          <a:p>
            <a:pPr eaLnBrk="1" hangingPunct="1">
              <a:lnSpc>
                <a:spcPct val="200000"/>
              </a:lnSpc>
            </a:pPr>
            <a:r>
              <a:rPr lang="ja-JP" altLang="en-US" sz="2800" smtClean="0"/>
              <a:t>「</a:t>
            </a:r>
            <a:r>
              <a:rPr lang="en-US" altLang="ja-JP" sz="2800" smtClean="0"/>
              <a:t>What</a:t>
            </a:r>
            <a:r>
              <a:rPr lang="ja-JP" altLang="en-US" sz="2800" smtClean="0"/>
              <a:t>（何）を言っているのか？」と同時に 「</a:t>
            </a:r>
            <a:r>
              <a:rPr lang="en-US" altLang="ja-JP" sz="2800" smtClean="0"/>
              <a:t>Why</a:t>
            </a:r>
            <a:r>
              <a:rPr lang="ja-JP" altLang="en-US" sz="2800" smtClean="0"/>
              <a:t>（何故）それを言うのか？」を聞く</a:t>
            </a:r>
            <a:endParaRPr lang="en-US" altLang="ja-JP" sz="2800" smtClean="0"/>
          </a:p>
          <a:p>
            <a:pPr eaLnBrk="1" hangingPunct="1">
              <a:lnSpc>
                <a:spcPct val="200000"/>
              </a:lnSpc>
            </a:pPr>
            <a:r>
              <a:rPr lang="ja-JP" altLang="en-US" sz="2800" smtClean="0"/>
              <a:t>言葉だけではなく、相手の表情や声の抑揚にも注意を傾ける</a:t>
            </a:r>
            <a:endParaRPr lang="en-US" altLang="ja-JP" sz="2800" smtClean="0"/>
          </a:p>
          <a:p>
            <a:pPr eaLnBrk="1" hangingPunct="1">
              <a:lnSpc>
                <a:spcPct val="200000"/>
              </a:lnSpc>
            </a:pPr>
            <a:endParaRPr lang="en-US" altLang="ja-JP" sz="2800" smtClean="0"/>
          </a:p>
          <a:p>
            <a:pPr eaLnBrk="1" hangingPunct="1">
              <a:lnSpc>
                <a:spcPct val="200000"/>
              </a:lnSpc>
            </a:pPr>
            <a:endParaRPr lang="en-US" altLang="ja-JP" sz="2800" smtClean="0"/>
          </a:p>
          <a:p>
            <a:pPr lvl="1" eaLnBrk="1" hangingPunct="1">
              <a:lnSpc>
                <a:spcPct val="200000"/>
              </a:lnSpc>
            </a:pPr>
            <a:endParaRPr lang="en-US" altLang="ja-JP"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357188" y="0"/>
            <a:ext cx="8429625" cy="1143000"/>
          </a:xfrm>
        </p:spPr>
        <p:txBody>
          <a:bodyPr/>
          <a:lstStyle/>
          <a:p>
            <a:r>
              <a:rPr lang="ja-JP" altLang="en-US" smtClean="0"/>
              <a:t>その他にきをつけるべきこと</a:t>
            </a:r>
          </a:p>
        </p:txBody>
      </p:sp>
      <p:sp>
        <p:nvSpPr>
          <p:cNvPr id="32771" name="コンテンツ プレースホルダ 2"/>
          <p:cNvSpPr>
            <a:spLocks noGrp="1"/>
          </p:cNvSpPr>
          <p:nvPr>
            <p:ph sz="quarter" idx="1"/>
          </p:nvPr>
        </p:nvSpPr>
        <p:spPr>
          <a:xfrm>
            <a:off x="785813" y="1214438"/>
            <a:ext cx="7500937" cy="4572000"/>
          </a:xfrm>
        </p:spPr>
        <p:txBody>
          <a:bodyPr/>
          <a:lstStyle/>
          <a:p>
            <a:pPr>
              <a:lnSpc>
                <a:spcPct val="150000"/>
              </a:lnSpc>
              <a:buFont typeface="Wingdings" pitchFamily="2" charset="2"/>
              <a:buChar char="l"/>
            </a:pPr>
            <a:r>
              <a:rPr lang="ja-JP" altLang="en-US" sz="2800" smtClean="0"/>
              <a:t>テーマを基本にして全体的な視野で受けとる</a:t>
            </a:r>
            <a:endParaRPr lang="en-US" altLang="ja-JP" sz="2800" smtClean="0"/>
          </a:p>
          <a:p>
            <a:pPr>
              <a:lnSpc>
                <a:spcPct val="150000"/>
              </a:lnSpc>
              <a:buFont typeface="Wingdings" pitchFamily="2" charset="2"/>
              <a:buChar char="l"/>
            </a:pPr>
            <a:r>
              <a:rPr lang="ja-JP" altLang="en-US" sz="2800" smtClean="0"/>
              <a:t>情報を要点ごとにまとめて分類する</a:t>
            </a:r>
            <a:endParaRPr lang="en-US" altLang="ja-JP" sz="2800" smtClean="0"/>
          </a:p>
          <a:p>
            <a:pPr>
              <a:lnSpc>
                <a:spcPct val="150000"/>
              </a:lnSpc>
              <a:buFont typeface="Wingdings" pitchFamily="2" charset="2"/>
              <a:buChar char="l"/>
            </a:pPr>
            <a:r>
              <a:rPr lang="ja-JP" altLang="en-US" sz="2800" smtClean="0"/>
              <a:t>矛盾点などがないかを確認する</a:t>
            </a:r>
            <a:endParaRPr lang="en-US" altLang="ja-JP" sz="2800" smtClean="0"/>
          </a:p>
          <a:p>
            <a:pPr>
              <a:lnSpc>
                <a:spcPct val="150000"/>
              </a:lnSpc>
              <a:buFont typeface="Wingdings" pitchFamily="2" charset="2"/>
              <a:buChar char="l"/>
            </a:pPr>
            <a:r>
              <a:rPr lang="ja-JP" altLang="en-US" sz="2800" smtClean="0"/>
              <a:t>適度に相槌をうつ</a:t>
            </a:r>
            <a:endParaRPr lang="en-US" altLang="ja-JP" sz="2800" smtClean="0"/>
          </a:p>
          <a:p>
            <a:pPr>
              <a:lnSpc>
                <a:spcPct val="150000"/>
              </a:lnSpc>
              <a:buFont typeface="Wingdings" pitchFamily="2" charset="2"/>
              <a:buChar char="l"/>
            </a:pPr>
            <a:r>
              <a:rPr lang="ja-JP" altLang="en-US" sz="2800" smtClean="0"/>
              <a:t>できるかぎり肯定的に情報をうけとめる</a:t>
            </a:r>
          </a:p>
          <a:p>
            <a:pPr>
              <a:lnSpc>
                <a:spcPct val="150000"/>
              </a:lnSpc>
              <a:buFont typeface="Wingdings" pitchFamily="2" charset="2"/>
              <a:buChar char="l"/>
            </a:pPr>
            <a:r>
              <a:rPr lang="ja-JP" altLang="en-US" sz="2800" smtClean="0"/>
              <a:t>相手の立場を考察する</a:t>
            </a:r>
            <a:endParaRPr lang="en-US" altLang="ja-JP" sz="28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42938" y="1071563"/>
            <a:ext cx="7986712" cy="1362075"/>
          </a:xfrm>
        </p:spPr>
        <p:txBody>
          <a:bodyPr/>
          <a:lstStyle/>
          <a:p>
            <a:pPr algn="ctr" eaLnBrk="1" hangingPunct="1">
              <a:lnSpc>
                <a:spcPct val="150000"/>
              </a:lnSpc>
              <a:defRPr/>
            </a:pPr>
            <a:r>
              <a:rPr lang="ja-JP" altLang="en-US" sz="5400" dirty="0" smtClean="0"/>
              <a:t>考えてみよう</a:t>
            </a:r>
            <a:endParaRPr lang="en-US" altLang="ja-JP" sz="5400" dirty="0" smtClean="0"/>
          </a:p>
        </p:txBody>
      </p:sp>
      <p:sp>
        <p:nvSpPr>
          <p:cNvPr id="33795" name="テキスト プレースホルダ 4"/>
          <p:cNvSpPr>
            <a:spLocks noGrp="1"/>
          </p:cNvSpPr>
          <p:nvPr>
            <p:ph type="body" idx="1"/>
          </p:nvPr>
        </p:nvSpPr>
        <p:spPr>
          <a:xfrm>
            <a:off x="722313" y="2906713"/>
            <a:ext cx="7772400" cy="2808287"/>
          </a:xfrm>
        </p:spPr>
        <p:txBody>
          <a:bodyPr/>
          <a:lstStyle/>
          <a:p>
            <a:pPr eaLnBrk="1" hangingPunct="1"/>
            <a:endParaRPr lang="en-US" altLang="ja-JP" sz="2800" smtClean="0"/>
          </a:p>
          <a:p>
            <a:pPr algn="ctr" eaLnBrk="1" hangingPunct="1"/>
            <a:r>
              <a:rPr lang="ja-JP" altLang="en-US" sz="2800" smtClean="0"/>
              <a:t>ここまで来れば、もうコミュニケーションの達人です</a:t>
            </a:r>
            <a:endParaRPr lang="en-US" altLang="ja-JP" sz="2800" smtClean="0"/>
          </a:p>
          <a:p>
            <a:pPr algn="ctr" eaLnBrk="1" hangingPunct="1"/>
            <a:endParaRPr lang="en-US" altLang="ja-JP" sz="2800" smtClean="0"/>
          </a:p>
          <a:p>
            <a:pPr algn="ctr" eaLnBrk="1" hangingPunct="1"/>
            <a:r>
              <a:rPr lang="ja-JP" altLang="en-US" sz="2800" smtClean="0"/>
              <a:t>今まで得た知識を使って、実施に考えてみましょう。</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p:nvPr>
        </p:nvSpPr>
        <p:spPr>
          <a:xfrm>
            <a:off x="357188" y="0"/>
            <a:ext cx="8429625" cy="1143000"/>
          </a:xfrm>
        </p:spPr>
        <p:txBody>
          <a:bodyPr/>
          <a:lstStyle/>
          <a:p>
            <a:r>
              <a:rPr lang="ja-JP" altLang="en-US" smtClean="0"/>
              <a:t>事例</a:t>
            </a:r>
            <a:r>
              <a:rPr lang="en-US" altLang="ja-JP" smtClean="0"/>
              <a:t>1</a:t>
            </a:r>
            <a:r>
              <a:rPr lang="ja-JP" altLang="en-US" smtClean="0"/>
              <a:t> </a:t>
            </a:r>
            <a:r>
              <a:rPr lang="en-US" altLang="ja-JP" smtClean="0"/>
              <a:t>- </a:t>
            </a:r>
            <a:r>
              <a:rPr lang="ja-JP" altLang="en-US" smtClean="0"/>
              <a:t>電話の伝言を上司に伝える例</a:t>
            </a:r>
          </a:p>
        </p:txBody>
      </p:sp>
      <p:sp>
        <p:nvSpPr>
          <p:cNvPr id="3" name="コンテンツ プレースホルダ 2"/>
          <p:cNvSpPr>
            <a:spLocks noGrp="1"/>
          </p:cNvSpPr>
          <p:nvPr>
            <p:ph sz="quarter" idx="1"/>
          </p:nvPr>
        </p:nvSpPr>
        <p:spPr>
          <a:xfrm>
            <a:off x="500063" y="1357313"/>
            <a:ext cx="8143875" cy="4071937"/>
          </a:xfrm>
        </p:spPr>
        <p:txBody>
          <a:bodyPr>
            <a:noAutofit/>
          </a:bodyPr>
          <a:lstStyle/>
          <a:p>
            <a:pPr>
              <a:lnSpc>
                <a:spcPct val="150000"/>
              </a:lnSpc>
              <a:buFontTx/>
              <a:buNone/>
              <a:defRPr/>
            </a:pPr>
            <a:r>
              <a:rPr lang="ja-JP" altLang="en-US" sz="1600" dirty="0" err="1" smtClean="0">
                <a:latin typeface="+mn-ea"/>
              </a:rPr>
              <a:t>わんくま</a:t>
            </a:r>
            <a:r>
              <a:rPr lang="ja-JP" altLang="en-US" sz="1600" dirty="0" smtClean="0">
                <a:latin typeface="+mn-ea"/>
              </a:rPr>
              <a:t>商会の中さんから電話がありまして、課長がいないと言ったら伝言を頼まれました。</a:t>
            </a:r>
          </a:p>
          <a:p>
            <a:pPr>
              <a:lnSpc>
                <a:spcPct val="150000"/>
              </a:lnSpc>
              <a:buFontTx/>
              <a:buNone/>
              <a:defRPr/>
            </a:pPr>
            <a:r>
              <a:rPr lang="ja-JP" altLang="en-US" sz="1600" dirty="0" smtClean="0">
                <a:latin typeface="+mn-ea"/>
              </a:rPr>
              <a:t>明日の打ち合わせの予定ですが、急要のために延期にして欲しいそうです。</a:t>
            </a:r>
          </a:p>
          <a:p>
            <a:pPr>
              <a:lnSpc>
                <a:spcPct val="150000"/>
              </a:lnSpc>
              <a:buFontTx/>
              <a:buNone/>
              <a:defRPr/>
            </a:pPr>
            <a:r>
              <a:rPr lang="ja-JP" altLang="en-US" sz="1600" dirty="0" smtClean="0">
                <a:latin typeface="+mn-ea"/>
              </a:rPr>
              <a:t>で、代わりにいつにするのかを折り返し電話が欲しいと言っていました。</a:t>
            </a:r>
          </a:p>
          <a:p>
            <a:pPr>
              <a:lnSpc>
                <a:spcPct val="150000"/>
              </a:lnSpc>
              <a:buFontTx/>
              <a:buNone/>
              <a:defRPr/>
            </a:pPr>
            <a:r>
              <a:rPr lang="ja-JP" altLang="en-US" sz="1600" dirty="0" smtClean="0">
                <a:latin typeface="+mn-ea"/>
              </a:rPr>
              <a:t>中さんは、今日の３時までは会社にいるので、</a:t>
            </a:r>
            <a:endParaRPr lang="en-US" altLang="ja-JP" sz="1600" dirty="0" smtClean="0">
              <a:latin typeface="+mn-ea"/>
            </a:endParaRPr>
          </a:p>
          <a:p>
            <a:pPr>
              <a:lnSpc>
                <a:spcPct val="150000"/>
              </a:lnSpc>
              <a:buFontTx/>
              <a:buNone/>
              <a:defRPr/>
            </a:pPr>
            <a:r>
              <a:rPr lang="ja-JP" altLang="en-US" sz="1600" dirty="0" smtClean="0">
                <a:latin typeface="+mn-ea"/>
              </a:rPr>
              <a:t>３時までに課長が帰ってきたら会社の方へ電話が欲しいと言っていました。</a:t>
            </a:r>
          </a:p>
          <a:p>
            <a:pPr>
              <a:lnSpc>
                <a:spcPct val="150000"/>
              </a:lnSpc>
              <a:buFontTx/>
              <a:buNone/>
              <a:defRPr/>
            </a:pPr>
            <a:r>
              <a:rPr lang="ja-JP" altLang="en-US" sz="1600" dirty="0" smtClean="0">
                <a:latin typeface="+mn-ea"/>
              </a:rPr>
              <a:t>間に合わなければ６時以降には自宅にいるので、そちらにかけて欲しいそうです。</a:t>
            </a:r>
          </a:p>
          <a:p>
            <a:pPr>
              <a:lnSpc>
                <a:spcPct val="150000"/>
              </a:lnSpc>
              <a:buFontTx/>
              <a:buNone/>
              <a:defRPr/>
            </a:pPr>
            <a:r>
              <a:rPr lang="ja-JP" altLang="en-US" sz="1600" dirty="0" smtClean="0">
                <a:latin typeface="+mn-ea"/>
              </a:rPr>
              <a:t>今日戻らなければ明日以降会社に電話をして欲しいと言っていました。</a:t>
            </a:r>
          </a:p>
          <a:p>
            <a:pPr>
              <a:lnSpc>
                <a:spcPct val="150000"/>
              </a:lnSpc>
              <a:buFontTx/>
              <a:buNone/>
              <a:defRPr/>
            </a:pPr>
            <a:endParaRPr lang="ja-JP" altLang="en-US" sz="1600" dirty="0" smtClean="0">
              <a:latin typeface="+mn-ea"/>
            </a:endParaRPr>
          </a:p>
          <a:p>
            <a:pPr>
              <a:lnSpc>
                <a:spcPct val="150000"/>
              </a:lnSpc>
              <a:buFontTx/>
              <a:buNone/>
              <a:defRPr/>
            </a:pPr>
            <a:r>
              <a:rPr lang="ja-JP" altLang="en-US" sz="1600" dirty="0" smtClean="0">
                <a:latin typeface="+mn-ea"/>
              </a:rPr>
              <a:t>ちなみに、伝言を伝えた時刻は３時を過ぎていました。あなたなら、上司に何と報告しますか？</a:t>
            </a:r>
            <a:endParaRPr lang="en-US" altLang="ja-JP" sz="1600" dirty="0" smtClean="0">
              <a:latin typeface="+mn-e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a:xfrm>
            <a:off x="357188" y="0"/>
            <a:ext cx="8429625" cy="1143000"/>
          </a:xfrm>
        </p:spPr>
        <p:txBody>
          <a:bodyPr/>
          <a:lstStyle/>
          <a:p>
            <a:r>
              <a:rPr lang="ja-JP" altLang="en-US" smtClean="0"/>
              <a:t>事例</a:t>
            </a:r>
            <a:r>
              <a:rPr lang="en-US" altLang="ja-JP" smtClean="0"/>
              <a:t>1</a:t>
            </a:r>
            <a:r>
              <a:rPr lang="ja-JP" altLang="en-US" smtClean="0"/>
              <a:t> </a:t>
            </a:r>
            <a:r>
              <a:rPr lang="en-US" altLang="ja-JP" smtClean="0"/>
              <a:t>– </a:t>
            </a:r>
            <a:r>
              <a:rPr lang="ja-JP" altLang="en-US" smtClean="0"/>
              <a:t>分類・整理・優先順位を付けてみる</a:t>
            </a:r>
          </a:p>
        </p:txBody>
      </p:sp>
      <p:sp>
        <p:nvSpPr>
          <p:cNvPr id="3" name="コンテンツ プレースホルダ 2"/>
          <p:cNvSpPr>
            <a:spLocks noGrp="1"/>
          </p:cNvSpPr>
          <p:nvPr>
            <p:ph sz="quarter" idx="1"/>
          </p:nvPr>
        </p:nvSpPr>
        <p:spPr>
          <a:xfrm>
            <a:off x="500063" y="1214438"/>
            <a:ext cx="8143875" cy="4500562"/>
          </a:xfrm>
        </p:spPr>
        <p:txBody>
          <a:bodyPr>
            <a:noAutofit/>
          </a:bodyPr>
          <a:lstStyle/>
          <a:p>
            <a:pPr>
              <a:lnSpc>
                <a:spcPct val="150000"/>
              </a:lnSpc>
              <a:buFontTx/>
              <a:buNone/>
              <a:defRPr/>
            </a:pPr>
            <a:r>
              <a:rPr lang="ja-JP" altLang="en-US" sz="2800" dirty="0" err="1" smtClean="0">
                <a:latin typeface="+mn-ea"/>
              </a:rPr>
              <a:t>わんくま</a:t>
            </a:r>
            <a:r>
              <a:rPr lang="ja-JP" altLang="en-US" sz="2800" dirty="0" smtClean="0">
                <a:latin typeface="+mn-ea"/>
              </a:rPr>
              <a:t>商会の中さんから課長に伝言</a:t>
            </a:r>
          </a:p>
          <a:p>
            <a:pPr>
              <a:lnSpc>
                <a:spcPct val="150000"/>
              </a:lnSpc>
              <a:buFontTx/>
              <a:buNone/>
              <a:defRPr/>
            </a:pPr>
            <a:r>
              <a:rPr lang="en-US" altLang="ja-JP" sz="2800" dirty="0" smtClean="0">
                <a:latin typeface="+mn-ea"/>
              </a:rPr>
              <a:t>		</a:t>
            </a:r>
            <a:r>
              <a:rPr lang="ja-JP" altLang="en-US" sz="2800" dirty="0" smtClean="0">
                <a:latin typeface="+mn-ea"/>
              </a:rPr>
              <a:t>明日の打ち合わせを延期にして欲しい。</a:t>
            </a:r>
          </a:p>
          <a:p>
            <a:pPr>
              <a:lnSpc>
                <a:spcPct val="150000"/>
              </a:lnSpc>
              <a:buFontTx/>
              <a:buNone/>
              <a:defRPr/>
            </a:pPr>
            <a:r>
              <a:rPr lang="ja-JP" altLang="en-US" sz="2800" dirty="0" smtClean="0">
                <a:latin typeface="+mn-ea"/>
              </a:rPr>
              <a:t>	</a:t>
            </a:r>
            <a:r>
              <a:rPr lang="en-US" altLang="ja-JP" sz="2800" dirty="0" smtClean="0">
                <a:latin typeface="+mn-ea"/>
              </a:rPr>
              <a:t>		</a:t>
            </a:r>
            <a:r>
              <a:rPr lang="ja-JP" altLang="en-US" sz="2800" dirty="0" smtClean="0">
                <a:latin typeface="+mn-ea"/>
              </a:rPr>
              <a:t>急要のため。</a:t>
            </a:r>
          </a:p>
          <a:p>
            <a:pPr>
              <a:lnSpc>
                <a:spcPct val="150000"/>
              </a:lnSpc>
              <a:buFontTx/>
              <a:buNone/>
              <a:defRPr/>
            </a:pPr>
            <a:r>
              <a:rPr lang="en-US" altLang="ja-JP" sz="2800" dirty="0" smtClean="0">
                <a:latin typeface="+mn-ea"/>
              </a:rPr>
              <a:t>		</a:t>
            </a:r>
            <a:r>
              <a:rPr lang="ja-JP" altLang="en-US" sz="2800" dirty="0" smtClean="0">
                <a:latin typeface="+mn-ea"/>
              </a:rPr>
              <a:t>代わりの日程を決めたい。</a:t>
            </a:r>
          </a:p>
          <a:p>
            <a:pPr>
              <a:lnSpc>
                <a:spcPct val="150000"/>
              </a:lnSpc>
              <a:buFontTx/>
              <a:buNone/>
              <a:defRPr/>
            </a:pPr>
            <a:r>
              <a:rPr lang="ja-JP" altLang="en-US" sz="2800" dirty="0" smtClean="0">
                <a:latin typeface="+mn-ea"/>
              </a:rPr>
              <a:t>	</a:t>
            </a:r>
            <a:r>
              <a:rPr lang="en-US" altLang="ja-JP" sz="2800" dirty="0" smtClean="0">
                <a:latin typeface="+mn-ea"/>
              </a:rPr>
              <a:t>		</a:t>
            </a:r>
            <a:r>
              <a:rPr lang="ja-JP" altLang="en-US" sz="2800" dirty="0" smtClean="0">
                <a:latin typeface="+mn-ea"/>
              </a:rPr>
              <a:t>明日以降、会社に電話が欲しい。</a:t>
            </a:r>
          </a:p>
          <a:p>
            <a:pPr>
              <a:lnSpc>
                <a:spcPct val="150000"/>
              </a:lnSpc>
              <a:buFontTx/>
              <a:buNone/>
              <a:defRPr/>
            </a:pPr>
            <a:r>
              <a:rPr lang="en-US" altLang="ja-JP" sz="2800" dirty="0" smtClean="0">
                <a:latin typeface="+mn-ea"/>
              </a:rPr>
              <a:t>	</a:t>
            </a:r>
            <a:r>
              <a:rPr lang="ja-JP" altLang="en-US" sz="2800" dirty="0" smtClean="0">
                <a:latin typeface="+mn-ea"/>
              </a:rPr>
              <a:t>	</a:t>
            </a:r>
            <a:r>
              <a:rPr lang="en-US" altLang="ja-JP" sz="2800" dirty="0" smtClean="0">
                <a:latin typeface="+mn-ea"/>
              </a:rPr>
              <a:t>	</a:t>
            </a:r>
            <a:r>
              <a:rPr lang="ja-JP" altLang="en-US" sz="2800" dirty="0" smtClean="0">
                <a:latin typeface="+mn-ea"/>
              </a:rPr>
              <a:t>急ぐなら本日６時移行に自宅に電話。</a:t>
            </a:r>
            <a:endParaRPr lang="en-US" altLang="ja-JP" sz="2800" dirty="0" smtClean="0">
              <a:latin typeface="+mn-e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a:xfrm>
            <a:off x="357188" y="0"/>
            <a:ext cx="8429625" cy="1143000"/>
          </a:xfrm>
        </p:spPr>
        <p:txBody>
          <a:bodyPr/>
          <a:lstStyle/>
          <a:p>
            <a:r>
              <a:rPr lang="ja-JP" altLang="en-US" smtClean="0"/>
              <a:t>事例</a:t>
            </a:r>
            <a:r>
              <a:rPr lang="en-US" altLang="ja-JP" smtClean="0"/>
              <a:t>2</a:t>
            </a:r>
            <a:r>
              <a:rPr lang="ja-JP" altLang="en-US" smtClean="0"/>
              <a:t> </a:t>
            </a:r>
            <a:r>
              <a:rPr lang="en-US" altLang="ja-JP" smtClean="0"/>
              <a:t>– </a:t>
            </a:r>
            <a:r>
              <a:rPr lang="ja-JP" altLang="en-US" smtClean="0"/>
              <a:t>サービス部門の担当者が上司に報告している例</a:t>
            </a:r>
          </a:p>
        </p:txBody>
      </p:sp>
      <p:sp>
        <p:nvSpPr>
          <p:cNvPr id="3" name="コンテンツ プレースホルダ 2"/>
          <p:cNvSpPr>
            <a:spLocks noGrp="1"/>
          </p:cNvSpPr>
          <p:nvPr>
            <p:ph sz="quarter" idx="1"/>
          </p:nvPr>
        </p:nvSpPr>
        <p:spPr>
          <a:xfrm>
            <a:off x="428625" y="928688"/>
            <a:ext cx="8286750" cy="5072062"/>
          </a:xfrm>
        </p:spPr>
        <p:txBody>
          <a:bodyPr>
            <a:noAutofit/>
          </a:bodyPr>
          <a:lstStyle/>
          <a:p>
            <a:pPr>
              <a:lnSpc>
                <a:spcPct val="150000"/>
              </a:lnSpc>
              <a:buFontTx/>
              <a:buNone/>
              <a:defRPr/>
            </a:pPr>
            <a:r>
              <a:rPr lang="ja-JP" altLang="en-US" sz="1600" dirty="0" smtClean="0">
                <a:latin typeface="+mn-ea"/>
              </a:rPr>
              <a:t>今日の朝の１０時頃だったと思うのですけど、営業の佐藤さんから内線がかかってきたんです。</a:t>
            </a:r>
          </a:p>
          <a:p>
            <a:pPr>
              <a:lnSpc>
                <a:spcPct val="150000"/>
              </a:lnSpc>
              <a:buFontTx/>
              <a:buNone/>
              <a:defRPr/>
            </a:pPr>
            <a:r>
              <a:rPr lang="ja-JP" altLang="en-US" sz="1600" dirty="0" smtClean="0">
                <a:latin typeface="+mn-ea"/>
              </a:rPr>
              <a:t>で、今まであまりそういうことが無かったもんですから、不思議に思って聞いていると、</a:t>
            </a:r>
            <a:endParaRPr lang="en-US" altLang="ja-JP" sz="1600" dirty="0" smtClean="0">
              <a:latin typeface="+mn-ea"/>
            </a:endParaRPr>
          </a:p>
          <a:p>
            <a:pPr>
              <a:lnSpc>
                <a:spcPct val="150000"/>
              </a:lnSpc>
              <a:buFontTx/>
              <a:buNone/>
              <a:defRPr/>
            </a:pPr>
            <a:r>
              <a:rPr lang="ja-JP" altLang="en-US" sz="1600" dirty="0" smtClean="0">
                <a:latin typeface="+mn-ea"/>
              </a:rPr>
              <a:t>この前、</a:t>
            </a:r>
            <a:r>
              <a:rPr lang="ja-JP" altLang="en-US" sz="1600" dirty="0" err="1" smtClean="0">
                <a:latin typeface="+mn-ea"/>
              </a:rPr>
              <a:t>わんくま</a:t>
            </a:r>
            <a:r>
              <a:rPr lang="ja-JP" altLang="en-US" sz="1600" dirty="0" smtClean="0">
                <a:latin typeface="+mn-ea"/>
              </a:rPr>
              <a:t>商事からパソコンの調子が悪いから見てくれって電話があったじゃないですか。</a:t>
            </a:r>
          </a:p>
          <a:p>
            <a:pPr>
              <a:lnSpc>
                <a:spcPct val="150000"/>
              </a:lnSpc>
              <a:buFontTx/>
              <a:buNone/>
              <a:defRPr/>
            </a:pPr>
            <a:r>
              <a:rPr lang="ja-JP" altLang="en-US" sz="1600" dirty="0" smtClean="0">
                <a:latin typeface="+mn-ea"/>
              </a:rPr>
              <a:t>で、自分が行っていろいろ設定を変更したことでトラブルを解決したんですよ。</a:t>
            </a:r>
          </a:p>
          <a:p>
            <a:pPr>
              <a:lnSpc>
                <a:spcPct val="150000"/>
              </a:lnSpc>
              <a:buFontTx/>
              <a:buNone/>
              <a:defRPr/>
            </a:pPr>
            <a:r>
              <a:rPr lang="ja-JP" altLang="en-US" sz="1600" dirty="0" smtClean="0">
                <a:latin typeface="+mn-ea"/>
              </a:rPr>
              <a:t>ほら、課長にも報告したじゃないですか。</a:t>
            </a:r>
          </a:p>
          <a:p>
            <a:pPr>
              <a:lnSpc>
                <a:spcPct val="150000"/>
              </a:lnSpc>
              <a:buFontTx/>
              <a:buNone/>
              <a:defRPr/>
            </a:pPr>
            <a:r>
              <a:rPr lang="ja-JP" altLang="en-US" sz="1600" dirty="0" smtClean="0">
                <a:latin typeface="+mn-ea"/>
              </a:rPr>
              <a:t>で営業の佐藤さんから、つい１週間前に買ってもらったばかりのパソコンのトラブルなのに何で設定費用を請求したんだって苦情を言われたんですよ。</a:t>
            </a:r>
            <a:endParaRPr lang="en-US" altLang="ja-JP" sz="1600" dirty="0" smtClean="0">
              <a:latin typeface="+mn-ea"/>
            </a:endParaRPr>
          </a:p>
          <a:p>
            <a:pPr>
              <a:lnSpc>
                <a:spcPct val="150000"/>
              </a:lnSpc>
              <a:buFontTx/>
              <a:buNone/>
              <a:defRPr/>
            </a:pPr>
            <a:r>
              <a:rPr lang="ja-JP" altLang="en-US" sz="1600" dirty="0" smtClean="0">
                <a:latin typeface="+mn-ea"/>
              </a:rPr>
              <a:t>でも、僕は大変な思いをしてトラブルを解決した訳ですし、そもそもそんな話を聞いていなかった訳ですから、そんなこと言われても困るんですよね・・・・</a:t>
            </a:r>
          </a:p>
          <a:p>
            <a:pPr>
              <a:lnSpc>
                <a:spcPct val="150000"/>
              </a:lnSpc>
              <a:buFontTx/>
              <a:buChar char="-"/>
              <a:defRPr/>
            </a:pPr>
            <a:endParaRPr lang="en-US" altLang="ja-JP" sz="1600" dirty="0" smtClean="0">
              <a:latin typeface="+mn-ea"/>
            </a:endParaRPr>
          </a:p>
          <a:p>
            <a:pPr>
              <a:lnSpc>
                <a:spcPct val="150000"/>
              </a:lnSpc>
              <a:buFontTx/>
              <a:buChar char="-"/>
              <a:defRPr/>
            </a:pPr>
            <a:r>
              <a:rPr lang="ja-JP" altLang="en-US" sz="1600" dirty="0" smtClean="0">
                <a:latin typeface="+mn-ea"/>
              </a:rPr>
              <a:t>ここで報告している上司がストップをかけて言いました。「愚痴をこぼされても困る！」</a:t>
            </a:r>
          </a:p>
          <a:p>
            <a:pPr>
              <a:lnSpc>
                <a:spcPct val="150000"/>
              </a:lnSpc>
              <a:buFontTx/>
              <a:buNone/>
              <a:defRPr/>
            </a:pPr>
            <a:r>
              <a:rPr lang="ja-JP" altLang="en-US" sz="1600" dirty="0" smtClean="0">
                <a:latin typeface="+mn-ea"/>
              </a:rPr>
              <a:t>聞き手・伝え手のコミュニケーションがうまくいかなかったのは何故でしょうか？</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タイトル 1"/>
          <p:cNvSpPr>
            <a:spLocks noGrp="1"/>
          </p:cNvSpPr>
          <p:nvPr>
            <p:ph type="title"/>
          </p:nvPr>
        </p:nvSpPr>
        <p:spPr>
          <a:xfrm>
            <a:off x="357188" y="0"/>
            <a:ext cx="8429625" cy="1143000"/>
          </a:xfrm>
        </p:spPr>
        <p:txBody>
          <a:bodyPr/>
          <a:lstStyle/>
          <a:p>
            <a:r>
              <a:rPr lang="ja-JP" altLang="en-US" smtClean="0"/>
              <a:t>事例２の失敗の理由</a:t>
            </a:r>
          </a:p>
        </p:txBody>
      </p:sp>
      <p:sp>
        <p:nvSpPr>
          <p:cNvPr id="3" name="コンテンツ プレースホルダ 2"/>
          <p:cNvSpPr>
            <a:spLocks noGrp="1"/>
          </p:cNvSpPr>
          <p:nvPr>
            <p:ph sz="quarter" idx="1"/>
          </p:nvPr>
        </p:nvSpPr>
        <p:spPr>
          <a:xfrm>
            <a:off x="500063" y="642938"/>
            <a:ext cx="8143875" cy="5214937"/>
          </a:xfrm>
        </p:spPr>
        <p:txBody>
          <a:bodyPr>
            <a:noAutofit/>
          </a:bodyPr>
          <a:lstStyle/>
          <a:p>
            <a:pPr>
              <a:lnSpc>
                <a:spcPct val="150000"/>
              </a:lnSpc>
              <a:buFont typeface="Wingdings" pitchFamily="2" charset="2"/>
              <a:buChar char="l"/>
              <a:defRPr/>
            </a:pPr>
            <a:r>
              <a:rPr lang="ja-JP" altLang="en-US" sz="2800" dirty="0" smtClean="0">
                <a:latin typeface="+mn-ea"/>
              </a:rPr>
              <a:t>伝え手</a:t>
            </a:r>
            <a:endParaRPr lang="en-US" altLang="ja-JP" sz="2800" dirty="0" smtClean="0">
              <a:latin typeface="+mn-ea"/>
            </a:endParaRPr>
          </a:p>
          <a:p>
            <a:pPr lvl="1">
              <a:lnSpc>
                <a:spcPct val="150000"/>
              </a:lnSpc>
              <a:buFont typeface="Wingdings" pitchFamily="2" charset="2"/>
              <a:buChar char="l"/>
              <a:defRPr/>
            </a:pPr>
            <a:r>
              <a:rPr lang="ja-JP" altLang="en-US" sz="2400" dirty="0" smtClean="0">
                <a:latin typeface="+mn-ea"/>
              </a:rPr>
              <a:t>自分が何を報告したいのかがわかっていない。</a:t>
            </a:r>
          </a:p>
          <a:p>
            <a:pPr lvl="1">
              <a:lnSpc>
                <a:spcPct val="150000"/>
              </a:lnSpc>
              <a:buFont typeface="Wingdings" pitchFamily="2" charset="2"/>
              <a:buChar char="l"/>
              <a:defRPr/>
            </a:pPr>
            <a:r>
              <a:rPr lang="ja-JP" altLang="en-US" sz="2400" dirty="0" smtClean="0">
                <a:latin typeface="+mn-ea"/>
              </a:rPr>
              <a:t>必要な情報と不要な情報が混在している。</a:t>
            </a:r>
          </a:p>
          <a:p>
            <a:pPr lvl="1">
              <a:lnSpc>
                <a:spcPct val="150000"/>
              </a:lnSpc>
              <a:buFont typeface="Wingdings" pitchFamily="2" charset="2"/>
              <a:buChar char="l"/>
              <a:defRPr/>
            </a:pPr>
            <a:r>
              <a:rPr lang="ja-JP" altLang="en-US" sz="2400" dirty="0" smtClean="0">
                <a:latin typeface="+mn-ea"/>
              </a:rPr>
              <a:t>この結果、本当に愚痴ってしまっている。</a:t>
            </a:r>
          </a:p>
          <a:p>
            <a:pPr>
              <a:lnSpc>
                <a:spcPct val="150000"/>
              </a:lnSpc>
              <a:buFont typeface="Wingdings" pitchFamily="2" charset="2"/>
              <a:buChar char="l"/>
              <a:defRPr/>
            </a:pPr>
            <a:r>
              <a:rPr lang="ja-JP" altLang="en-US" sz="2800" dirty="0" smtClean="0">
                <a:latin typeface="+mn-ea"/>
              </a:rPr>
              <a:t>聞き手</a:t>
            </a:r>
          </a:p>
          <a:p>
            <a:pPr lvl="1">
              <a:lnSpc>
                <a:spcPct val="150000"/>
              </a:lnSpc>
              <a:buFont typeface="Wingdings" pitchFamily="2" charset="2"/>
              <a:buChar char="l"/>
              <a:defRPr/>
            </a:pPr>
            <a:r>
              <a:rPr lang="ja-JP" altLang="en-US" sz="2400" dirty="0" smtClean="0">
                <a:latin typeface="+mn-ea"/>
              </a:rPr>
              <a:t>相手が何を報告したいのかを理解できていない。</a:t>
            </a:r>
          </a:p>
          <a:p>
            <a:pPr lvl="1">
              <a:lnSpc>
                <a:spcPct val="150000"/>
              </a:lnSpc>
              <a:buFont typeface="Wingdings" pitchFamily="2" charset="2"/>
              <a:buChar char="l"/>
              <a:defRPr/>
            </a:pPr>
            <a:r>
              <a:rPr lang="ja-JP" altLang="en-US" sz="2400" dirty="0" smtClean="0">
                <a:latin typeface="+mn-ea"/>
              </a:rPr>
              <a:t>本件の問題点を抽出できていない。</a:t>
            </a:r>
          </a:p>
          <a:p>
            <a:pPr lvl="1">
              <a:lnSpc>
                <a:spcPct val="150000"/>
              </a:lnSpc>
              <a:buFont typeface="Wingdings" pitchFamily="2" charset="2"/>
              <a:buChar char="l"/>
              <a:defRPr/>
            </a:pPr>
            <a:r>
              <a:rPr lang="ja-JP" altLang="en-US" sz="2400" dirty="0" smtClean="0">
                <a:latin typeface="+mn-ea"/>
              </a:rPr>
              <a:t>正しい方向ができるように誘導していない。</a:t>
            </a:r>
            <a:endParaRPr lang="en-US" altLang="ja-JP" sz="2400" dirty="0" smtClean="0">
              <a:latin typeface="+mn-e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タイトル 1"/>
          <p:cNvSpPr>
            <a:spLocks noGrp="1"/>
          </p:cNvSpPr>
          <p:nvPr>
            <p:ph type="title"/>
          </p:nvPr>
        </p:nvSpPr>
        <p:spPr>
          <a:xfrm>
            <a:off x="357188" y="0"/>
            <a:ext cx="8429625" cy="1143000"/>
          </a:xfrm>
        </p:spPr>
        <p:txBody>
          <a:bodyPr/>
          <a:lstStyle/>
          <a:p>
            <a:r>
              <a:rPr lang="ja-JP" altLang="en-US" smtClean="0"/>
              <a:t>事例２の要点を抽出</a:t>
            </a:r>
          </a:p>
        </p:txBody>
      </p:sp>
      <p:sp>
        <p:nvSpPr>
          <p:cNvPr id="3" name="コンテンツ プレースホルダ 2"/>
          <p:cNvSpPr>
            <a:spLocks noGrp="1"/>
          </p:cNvSpPr>
          <p:nvPr>
            <p:ph sz="quarter" idx="1"/>
          </p:nvPr>
        </p:nvSpPr>
        <p:spPr>
          <a:xfrm>
            <a:off x="1785938" y="1000125"/>
            <a:ext cx="6143625" cy="4643438"/>
          </a:xfrm>
        </p:spPr>
        <p:txBody>
          <a:bodyPr>
            <a:noAutofit/>
          </a:bodyPr>
          <a:lstStyle/>
          <a:p>
            <a:pPr>
              <a:lnSpc>
                <a:spcPct val="150000"/>
              </a:lnSpc>
              <a:buFont typeface="Wingdings" pitchFamily="2" charset="2"/>
              <a:buChar char="l"/>
              <a:defRPr/>
            </a:pPr>
            <a:r>
              <a:rPr lang="ja-JP" altLang="en-US" sz="2400" dirty="0" smtClean="0">
                <a:latin typeface="+mn-ea"/>
              </a:rPr>
              <a:t>営業から苦情を受けた</a:t>
            </a:r>
          </a:p>
          <a:p>
            <a:pPr>
              <a:lnSpc>
                <a:spcPct val="150000"/>
              </a:lnSpc>
              <a:buFont typeface="Wingdings" pitchFamily="2" charset="2"/>
              <a:buChar char="l"/>
              <a:defRPr/>
            </a:pPr>
            <a:r>
              <a:rPr lang="ja-JP" altLang="en-US" sz="2400" dirty="0" err="1" smtClean="0">
                <a:latin typeface="+mn-ea"/>
              </a:rPr>
              <a:t>わんくま</a:t>
            </a:r>
            <a:r>
              <a:rPr lang="ja-JP" altLang="en-US" sz="2400" dirty="0" smtClean="0">
                <a:latin typeface="+mn-ea"/>
              </a:rPr>
              <a:t>商事のパソコンに関して</a:t>
            </a:r>
          </a:p>
          <a:p>
            <a:pPr>
              <a:lnSpc>
                <a:spcPct val="150000"/>
              </a:lnSpc>
              <a:buFont typeface="Wingdings" pitchFamily="2" charset="2"/>
              <a:buChar char="l"/>
              <a:defRPr/>
            </a:pPr>
            <a:r>
              <a:rPr lang="ja-JP" altLang="en-US" sz="2400" dirty="0" smtClean="0">
                <a:latin typeface="+mn-ea"/>
              </a:rPr>
              <a:t>トラブルを解決して費用を請求</a:t>
            </a:r>
          </a:p>
          <a:p>
            <a:pPr>
              <a:lnSpc>
                <a:spcPct val="150000"/>
              </a:lnSpc>
              <a:buFont typeface="Wingdings" pitchFamily="2" charset="2"/>
              <a:buChar char="l"/>
              <a:defRPr/>
            </a:pPr>
            <a:r>
              <a:rPr lang="ja-JP" altLang="en-US" sz="2400" dirty="0" smtClean="0">
                <a:latin typeface="+mn-ea"/>
              </a:rPr>
              <a:t>１週間前に当社で設定したばかり</a:t>
            </a:r>
            <a:endParaRPr lang="en-US" altLang="ja-JP" sz="2400" dirty="0" smtClean="0">
              <a:latin typeface="+mn-ea"/>
            </a:endParaRPr>
          </a:p>
          <a:p>
            <a:pPr>
              <a:lnSpc>
                <a:spcPct val="150000"/>
              </a:lnSpc>
              <a:buFont typeface="Wingdings" pitchFamily="2" charset="2"/>
              <a:buChar char="l"/>
              <a:defRPr/>
            </a:pPr>
            <a:r>
              <a:rPr lang="ja-JP" altLang="en-US" sz="2400" dirty="0" smtClean="0">
                <a:latin typeface="+mn-ea"/>
              </a:rPr>
              <a:t>苦情を言われて腹立たしい</a:t>
            </a:r>
          </a:p>
          <a:p>
            <a:pPr>
              <a:lnSpc>
                <a:spcPct val="150000"/>
              </a:lnSpc>
              <a:buFont typeface="Wingdings" pitchFamily="2" charset="2"/>
              <a:buChar char="l"/>
              <a:defRPr/>
            </a:pPr>
            <a:r>
              <a:rPr lang="ja-JP" altLang="en-US" sz="2400" dirty="0" smtClean="0">
                <a:latin typeface="+mn-ea"/>
              </a:rPr>
              <a:t>本件の経緯を自分は知らなかった</a:t>
            </a:r>
          </a:p>
          <a:p>
            <a:pPr>
              <a:lnSpc>
                <a:spcPct val="150000"/>
              </a:lnSpc>
              <a:buFont typeface="Wingdings" pitchFamily="2" charset="2"/>
              <a:buChar char="l"/>
              <a:defRPr/>
            </a:pPr>
            <a:r>
              <a:rPr lang="ja-JP" altLang="en-US" sz="2400" dirty="0" smtClean="0">
                <a:latin typeface="+mn-ea"/>
              </a:rPr>
              <a:t>自分に落ち度が無い</a:t>
            </a:r>
            <a:endParaRPr lang="en-US" altLang="ja-JP" sz="2400" dirty="0" smtClean="0">
              <a:latin typeface="+mn-ea"/>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1"/>
          <p:cNvSpPr>
            <a:spLocks noGrp="1"/>
          </p:cNvSpPr>
          <p:nvPr>
            <p:ph type="title"/>
          </p:nvPr>
        </p:nvSpPr>
        <p:spPr>
          <a:xfrm>
            <a:off x="357188" y="0"/>
            <a:ext cx="8429625" cy="1143000"/>
          </a:xfrm>
        </p:spPr>
        <p:txBody>
          <a:bodyPr/>
          <a:lstStyle/>
          <a:p>
            <a:r>
              <a:rPr lang="ja-JP" altLang="en-US" smtClean="0"/>
              <a:t>事例２の要点を分類</a:t>
            </a:r>
          </a:p>
        </p:txBody>
      </p:sp>
      <p:sp>
        <p:nvSpPr>
          <p:cNvPr id="3" name="コンテンツ プレースホルダ 2"/>
          <p:cNvSpPr>
            <a:spLocks noGrp="1"/>
          </p:cNvSpPr>
          <p:nvPr>
            <p:ph sz="quarter" idx="1"/>
          </p:nvPr>
        </p:nvSpPr>
        <p:spPr>
          <a:xfrm>
            <a:off x="571500" y="1214438"/>
            <a:ext cx="7643813" cy="4357687"/>
          </a:xfrm>
        </p:spPr>
        <p:txBody>
          <a:bodyPr>
            <a:noAutofit/>
          </a:bodyPr>
          <a:lstStyle/>
          <a:p>
            <a:pPr>
              <a:lnSpc>
                <a:spcPct val="150000"/>
              </a:lnSpc>
              <a:buFont typeface="Wingdings" pitchFamily="2" charset="2"/>
              <a:buChar char="l"/>
              <a:defRPr/>
            </a:pPr>
            <a:r>
              <a:rPr lang="ja-JP" altLang="en-US" sz="2400" dirty="0" smtClean="0">
                <a:latin typeface="+mn-ea"/>
              </a:rPr>
              <a:t>営業から苦情を受けた</a:t>
            </a:r>
          </a:p>
          <a:p>
            <a:pPr lvl="1">
              <a:lnSpc>
                <a:spcPct val="150000"/>
              </a:lnSpc>
              <a:buFont typeface="Wingdings" pitchFamily="2" charset="2"/>
              <a:buChar char="l"/>
              <a:defRPr/>
            </a:pPr>
            <a:r>
              <a:rPr lang="ja-JP" altLang="en-US" sz="2400" dirty="0" err="1" smtClean="0">
                <a:latin typeface="+mn-ea"/>
              </a:rPr>
              <a:t>わんくま</a:t>
            </a:r>
            <a:r>
              <a:rPr lang="ja-JP" altLang="en-US" sz="2400" dirty="0" smtClean="0">
                <a:latin typeface="+mn-ea"/>
              </a:rPr>
              <a:t>商事のパソコンに関して</a:t>
            </a:r>
          </a:p>
          <a:p>
            <a:pPr lvl="1">
              <a:lnSpc>
                <a:spcPct val="150000"/>
              </a:lnSpc>
              <a:buFont typeface="Wingdings" pitchFamily="2" charset="2"/>
              <a:buChar char="l"/>
              <a:defRPr/>
            </a:pPr>
            <a:r>
              <a:rPr lang="ja-JP" altLang="en-US" sz="2400" dirty="0" smtClean="0">
                <a:latin typeface="+mn-ea"/>
              </a:rPr>
              <a:t>自分はトラブルを解決して費用を請求</a:t>
            </a:r>
          </a:p>
          <a:p>
            <a:pPr lvl="1">
              <a:lnSpc>
                <a:spcPct val="150000"/>
              </a:lnSpc>
              <a:buFont typeface="Wingdings" pitchFamily="2" charset="2"/>
              <a:buChar char="l"/>
              <a:defRPr/>
            </a:pPr>
            <a:r>
              <a:rPr lang="ja-JP" altLang="en-US" sz="2400" dirty="0" smtClean="0">
                <a:latin typeface="+mn-ea"/>
              </a:rPr>
              <a:t>他者が１週間前に設定したばかり</a:t>
            </a:r>
          </a:p>
          <a:p>
            <a:pPr>
              <a:lnSpc>
                <a:spcPct val="150000"/>
              </a:lnSpc>
              <a:buFont typeface="Wingdings" pitchFamily="2" charset="2"/>
              <a:buChar char="l"/>
              <a:defRPr/>
            </a:pPr>
            <a:r>
              <a:rPr lang="ja-JP" altLang="en-US" sz="2400" dirty="0" smtClean="0">
                <a:latin typeface="+mn-ea"/>
              </a:rPr>
              <a:t>苦情を言われて腹立たしい</a:t>
            </a:r>
          </a:p>
          <a:p>
            <a:pPr lvl="1">
              <a:lnSpc>
                <a:spcPct val="150000"/>
              </a:lnSpc>
              <a:buFont typeface="Wingdings" pitchFamily="2" charset="2"/>
              <a:buChar char="l"/>
              <a:defRPr/>
            </a:pPr>
            <a:r>
              <a:rPr lang="ja-JP" altLang="en-US" sz="2400" dirty="0" smtClean="0">
                <a:latin typeface="+mn-ea"/>
              </a:rPr>
              <a:t>自分に落ち度が無い</a:t>
            </a:r>
          </a:p>
          <a:p>
            <a:pPr lvl="1">
              <a:lnSpc>
                <a:spcPct val="150000"/>
              </a:lnSpc>
              <a:buFont typeface="Wingdings" pitchFamily="2" charset="2"/>
              <a:buChar char="l"/>
              <a:defRPr/>
            </a:pPr>
            <a:r>
              <a:rPr lang="ja-JP" altLang="en-US" sz="2400" dirty="0" smtClean="0">
                <a:latin typeface="+mn-ea"/>
              </a:rPr>
              <a:t>本件の経緯を自分は知らなかった</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pPr eaLnBrk="1" hangingPunct="1"/>
            <a:r>
              <a:rPr lang="ja-JP" altLang="en-US" smtClean="0"/>
              <a:t>まとめ</a:t>
            </a:r>
          </a:p>
        </p:txBody>
      </p:sp>
      <p:sp>
        <p:nvSpPr>
          <p:cNvPr id="40963" name="テキスト プレースホルダ 2"/>
          <p:cNvSpPr>
            <a:spLocks noGrp="1"/>
          </p:cNvSpPr>
          <p:nvPr>
            <p:ph type="body" idx="1"/>
          </p:nvPr>
        </p:nvSpPr>
        <p:spPr>
          <a:xfrm>
            <a:off x="571500" y="1071563"/>
            <a:ext cx="8229600" cy="5073650"/>
          </a:xfrm>
        </p:spPr>
        <p:txBody>
          <a:bodyPr/>
          <a:lstStyle/>
          <a:p>
            <a:pPr eaLnBrk="1" hangingPunct="1">
              <a:lnSpc>
                <a:spcPct val="250000"/>
              </a:lnSpc>
            </a:pPr>
            <a:r>
              <a:rPr lang="ja-JP" altLang="en-US" smtClean="0"/>
              <a:t>常に相手が主役であることを念頭に</a:t>
            </a:r>
            <a:endParaRPr lang="en-US" altLang="ja-JP" smtClean="0"/>
          </a:p>
          <a:p>
            <a:pPr eaLnBrk="1" hangingPunct="1">
              <a:lnSpc>
                <a:spcPct val="250000"/>
              </a:lnSpc>
            </a:pPr>
            <a:r>
              <a:rPr lang="ja-JP" altLang="en-US" smtClean="0"/>
              <a:t>相手の理解を得られるために努力する</a:t>
            </a:r>
            <a:endParaRPr lang="en-US" altLang="ja-JP" smtClean="0"/>
          </a:p>
          <a:p>
            <a:pPr eaLnBrk="1" hangingPunct="1">
              <a:lnSpc>
                <a:spcPct val="250000"/>
              </a:lnSpc>
            </a:pPr>
            <a:r>
              <a:rPr lang="ja-JP" altLang="en-US" smtClean="0"/>
              <a:t>相手の言いたい事を理解するよう努める</a:t>
            </a:r>
            <a:endParaRPr lang="en-US" altLang="ja-JP"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42938" y="1071563"/>
            <a:ext cx="7986712" cy="1362075"/>
          </a:xfrm>
        </p:spPr>
        <p:txBody>
          <a:bodyPr/>
          <a:lstStyle/>
          <a:p>
            <a:pPr algn="ctr" eaLnBrk="1" hangingPunct="1">
              <a:defRPr/>
            </a:pPr>
            <a:r>
              <a:rPr lang="ja-JP" altLang="en-US" sz="5400" dirty="0" smtClean="0"/>
              <a:t>コミュニケーションとは？</a:t>
            </a:r>
            <a:endParaRPr lang="ja-JP" altLang="en-US" sz="5400" dirty="0"/>
          </a:p>
        </p:txBody>
      </p:sp>
      <p:sp>
        <p:nvSpPr>
          <p:cNvPr id="5123" name="テキスト プレースホルダ 4"/>
          <p:cNvSpPr>
            <a:spLocks noGrp="1"/>
          </p:cNvSpPr>
          <p:nvPr>
            <p:ph type="body" idx="1"/>
          </p:nvPr>
        </p:nvSpPr>
        <p:spPr>
          <a:xfrm>
            <a:off x="722313" y="2906713"/>
            <a:ext cx="7772400" cy="2808287"/>
          </a:xfrm>
        </p:spPr>
        <p:txBody>
          <a:bodyPr/>
          <a:lstStyle/>
          <a:p>
            <a:pPr eaLnBrk="1" hangingPunct="1"/>
            <a:endParaRPr lang="en-US" altLang="ja-JP" sz="2800" smtClean="0"/>
          </a:p>
          <a:p>
            <a:pPr algn="ctr" eaLnBrk="1" hangingPunct="1"/>
            <a:r>
              <a:rPr lang="ja-JP" altLang="en-US" sz="2800" smtClean="0"/>
              <a:t>コミュニケーションって何でしょう？</a:t>
            </a:r>
            <a:endParaRPr lang="en-US" altLang="ja-JP" sz="2800" smtClean="0"/>
          </a:p>
          <a:p>
            <a:pPr algn="ctr" eaLnBrk="1" hangingPunct="1"/>
            <a:endParaRPr lang="ja-JP" altLang="en-US" sz="2800" smtClean="0"/>
          </a:p>
          <a:p>
            <a:pPr algn="ctr" eaLnBrk="1" hangingPunct="1"/>
            <a:r>
              <a:rPr lang="ja-JP" altLang="en-US" sz="2800" smtClean="0"/>
              <a:t>人と人が交わること？</a:t>
            </a:r>
            <a:endParaRPr lang="en-US" altLang="ja-JP" sz="2800" smtClean="0"/>
          </a:p>
          <a:p>
            <a:pPr algn="ctr" eaLnBrk="1" hangingPunct="1"/>
            <a:r>
              <a:rPr lang="ja-JP" altLang="en-US" sz="2800" smtClean="0"/>
              <a:t>楽く会話すること？</a:t>
            </a:r>
            <a:endParaRPr lang="en-US" altLang="ja-JP" sz="28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57250" y="1071563"/>
            <a:ext cx="7772400" cy="2071687"/>
          </a:xfrm>
        </p:spPr>
        <p:txBody>
          <a:bodyPr/>
          <a:lstStyle/>
          <a:p>
            <a:pPr algn="ctr" eaLnBrk="1" hangingPunct="1">
              <a:defRPr/>
            </a:pPr>
            <a:r>
              <a:rPr lang="ja-JP" altLang="en-US" sz="6000" dirty="0" smtClean="0"/>
              <a:t>ご清聴</a:t>
            </a:r>
            <a:r>
              <a:rPr lang="en-US" altLang="ja-JP" sz="6000" dirty="0" smtClean="0"/>
              <a:t/>
            </a:r>
            <a:br>
              <a:rPr lang="en-US" altLang="ja-JP" sz="6000" dirty="0" smtClean="0"/>
            </a:br>
            <a:r>
              <a:rPr lang="ja-JP" altLang="en-US" sz="6000" dirty="0" smtClean="0"/>
              <a:t>ありがとうございました</a:t>
            </a:r>
            <a:r>
              <a:rPr lang="en-US" altLang="ja-JP" sz="6000" dirty="0" smtClean="0"/>
              <a:t/>
            </a:r>
            <a:br>
              <a:rPr lang="en-US" altLang="ja-JP" sz="6000" dirty="0" smtClean="0"/>
            </a:br>
            <a:endParaRPr lang="ja-JP" altLang="en-US" sz="6000" dirty="0"/>
          </a:p>
        </p:txBody>
      </p:sp>
      <p:sp>
        <p:nvSpPr>
          <p:cNvPr id="8" name="サブタイトル 4"/>
          <p:cNvSpPr txBox="1">
            <a:spLocks/>
          </p:cNvSpPr>
          <p:nvPr/>
        </p:nvSpPr>
        <p:spPr bwMode="auto">
          <a:xfrm>
            <a:off x="214313" y="3786188"/>
            <a:ext cx="8329612" cy="2109787"/>
          </a:xfrm>
          <a:prstGeom prst="rect">
            <a:avLst/>
          </a:prstGeom>
          <a:noFill/>
          <a:ln w="9525">
            <a:noFill/>
            <a:miter lim="800000"/>
            <a:headEnd/>
            <a:tailEnd/>
          </a:ln>
        </p:spPr>
        <p:txBody>
          <a:bodyPr anchor="b"/>
          <a:lstStyle/>
          <a:p>
            <a:pPr algn="r">
              <a:spcBef>
                <a:spcPct val="20000"/>
              </a:spcBef>
              <a:defRPr/>
            </a:pPr>
            <a:r>
              <a:rPr lang="en-US" altLang="ja-JP" sz="2800" kern="0" dirty="0">
                <a:latin typeface="+mn-lt"/>
                <a:ea typeface="+mn-ea"/>
              </a:rPr>
              <a:t>2008</a:t>
            </a:r>
            <a:r>
              <a:rPr lang="ja-JP" altLang="en-US" sz="2800" kern="0" dirty="0">
                <a:latin typeface="+mn-lt"/>
                <a:ea typeface="+mn-ea"/>
              </a:rPr>
              <a:t>年</a:t>
            </a:r>
            <a:r>
              <a:rPr lang="en-US" altLang="ja-JP" sz="2800" kern="0" dirty="0">
                <a:latin typeface="+mn-lt"/>
                <a:ea typeface="+mn-ea"/>
              </a:rPr>
              <a:t>03</a:t>
            </a:r>
            <a:r>
              <a:rPr lang="ja-JP" altLang="en-US" sz="2800" kern="0" dirty="0">
                <a:latin typeface="+mn-lt"/>
                <a:ea typeface="+mn-ea"/>
              </a:rPr>
              <a:t>月</a:t>
            </a:r>
            <a:r>
              <a:rPr lang="en-US" altLang="ja-JP" sz="2800" kern="0" dirty="0">
                <a:latin typeface="+mn-lt"/>
                <a:ea typeface="+mn-ea"/>
              </a:rPr>
              <a:t>29</a:t>
            </a:r>
            <a:r>
              <a:rPr lang="ja-JP" altLang="en-US" sz="2800" kern="0" dirty="0">
                <a:latin typeface="+mn-lt"/>
                <a:ea typeface="+mn-ea"/>
              </a:rPr>
              <a:t>日 </a:t>
            </a:r>
            <a:endParaRPr lang="en-US" altLang="ja-JP" sz="2800" kern="0" dirty="0">
              <a:latin typeface="+mn-lt"/>
              <a:ea typeface="+mn-ea"/>
            </a:endParaRPr>
          </a:p>
          <a:p>
            <a:pPr algn="r">
              <a:spcBef>
                <a:spcPct val="20000"/>
              </a:spcBef>
              <a:defRPr/>
            </a:pPr>
            <a:r>
              <a:rPr lang="en-US" altLang="ja-JP" sz="2800" kern="0" dirty="0">
                <a:latin typeface="+mn-lt"/>
                <a:ea typeface="+mn-ea"/>
              </a:rPr>
              <a:t>R</a:t>
            </a:r>
            <a:r>
              <a:rPr lang="ja-JP" altLang="en-US" sz="2800" kern="0" dirty="0">
                <a:latin typeface="+mn-lt"/>
                <a:ea typeface="+mn-ea"/>
              </a:rPr>
              <a:t>・田中一郎 </a:t>
            </a:r>
            <a:endParaRPr lang="en-US" altLang="ja-JP" sz="2800" kern="0" dirty="0">
              <a:latin typeface="+mn-lt"/>
              <a:ea typeface="+mn-ea"/>
            </a:endParaRPr>
          </a:p>
          <a:p>
            <a:pPr algn="r">
              <a:spcBef>
                <a:spcPct val="20000"/>
              </a:spcBef>
              <a:defRPr/>
            </a:pPr>
            <a:r>
              <a:rPr lang="en-US" altLang="ja-JP" sz="2800" kern="0" dirty="0">
                <a:latin typeface="+mn-lt"/>
                <a:ea typeface="+mn-ea"/>
              </a:rPr>
              <a:t>http://blogs.wankuma.com/rti/</a:t>
            </a:r>
          </a:p>
          <a:p>
            <a:pPr algn="r">
              <a:spcBef>
                <a:spcPct val="20000"/>
              </a:spcBef>
              <a:defRPr/>
            </a:pPr>
            <a:r>
              <a:rPr lang="ja-JP" altLang="ja-JP" sz="2800" kern="0" dirty="0">
                <a:latin typeface="+mn-lt"/>
                <a:ea typeface="+mn-ea"/>
              </a:rPr>
              <a:t>Microsoft MVP</a:t>
            </a:r>
            <a:r>
              <a:rPr lang="en-US" altLang="ja-JP" sz="2800" kern="0" dirty="0">
                <a:latin typeface="+mn-lt"/>
                <a:ea typeface="+mn-ea"/>
              </a:rPr>
              <a:t> </a:t>
            </a:r>
            <a:r>
              <a:rPr lang="ja-JP" altLang="ja-JP" sz="2800" kern="0" dirty="0">
                <a:latin typeface="+mn-lt"/>
                <a:ea typeface="+mn-ea"/>
              </a:rPr>
              <a:t>for </a:t>
            </a:r>
            <a:r>
              <a:rPr lang="en-US" altLang="ja-JP" sz="2800" kern="0" dirty="0">
                <a:latin typeface="+mn-ea"/>
                <a:ea typeface="+mn-ea"/>
              </a:rPr>
              <a:t>Development</a:t>
            </a:r>
            <a:r>
              <a:rPr lang="en-US" altLang="ja-JP" sz="2800" kern="0" dirty="0">
                <a:latin typeface="+mn-lt"/>
                <a:ea typeface="+mn-ea"/>
              </a:rPr>
              <a:t> Tools - Visual C#</a:t>
            </a:r>
            <a:endParaRPr lang="ja-JP" altLang="en-US" sz="2800" kern="0" dirty="0">
              <a:latin typeface="+mn-lt"/>
              <a:ea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smtClean="0"/>
              <a:t>コミュニケーションとは？</a:t>
            </a:r>
          </a:p>
        </p:txBody>
      </p:sp>
      <p:sp>
        <p:nvSpPr>
          <p:cNvPr id="6147" name="テキスト プレースホルダ 2"/>
          <p:cNvSpPr>
            <a:spLocks noGrp="1"/>
          </p:cNvSpPr>
          <p:nvPr>
            <p:ph idx="1"/>
          </p:nvPr>
        </p:nvSpPr>
        <p:spPr>
          <a:xfrm>
            <a:off x="1285875" y="1071563"/>
            <a:ext cx="6929438" cy="4786312"/>
          </a:xfrm>
        </p:spPr>
        <p:txBody>
          <a:bodyPr/>
          <a:lstStyle/>
          <a:p>
            <a:pPr eaLnBrk="1" hangingPunct="1">
              <a:lnSpc>
                <a:spcPct val="300000"/>
              </a:lnSpc>
            </a:pPr>
            <a:r>
              <a:rPr lang="ja-JP" altLang="en-US" smtClean="0"/>
              <a:t>人と人が情報交換を行うことです</a:t>
            </a:r>
            <a:endParaRPr lang="en-US" altLang="ja-JP" smtClean="0"/>
          </a:p>
          <a:p>
            <a:pPr eaLnBrk="1" hangingPunct="1">
              <a:lnSpc>
                <a:spcPct val="300000"/>
              </a:lnSpc>
            </a:pPr>
            <a:r>
              <a:rPr lang="ja-JP" altLang="en-US" smtClean="0"/>
              <a:t>情報交換の手段は様々です</a:t>
            </a:r>
            <a:endParaRPr lang="en-US" altLang="ja-JP" smtClean="0"/>
          </a:p>
          <a:p>
            <a:pPr eaLnBrk="1" hangingPunct="1">
              <a:lnSpc>
                <a:spcPct val="300000"/>
              </a:lnSpc>
            </a:pPr>
            <a:r>
              <a:rPr lang="ja-JP" altLang="en-US" smtClean="0"/>
              <a:t>そして我々は情報処理のプロです！</a:t>
            </a:r>
            <a:endParaRPr lang="en-US" altLang="ja-JP"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smtClean="0"/>
              <a:t>コミュニケーションスキルの３要素</a:t>
            </a:r>
          </a:p>
        </p:txBody>
      </p:sp>
      <p:sp>
        <p:nvSpPr>
          <p:cNvPr id="7171" name="テキスト プレースホルダ 2"/>
          <p:cNvSpPr>
            <a:spLocks noGrp="1"/>
          </p:cNvSpPr>
          <p:nvPr>
            <p:ph idx="1"/>
          </p:nvPr>
        </p:nvSpPr>
        <p:spPr>
          <a:xfrm>
            <a:off x="1000125" y="1857375"/>
            <a:ext cx="7215188" cy="2928938"/>
          </a:xfrm>
        </p:spPr>
        <p:txBody>
          <a:bodyPr/>
          <a:lstStyle/>
          <a:p>
            <a:pPr eaLnBrk="1" hangingPunct="1">
              <a:lnSpc>
                <a:spcPct val="200000"/>
              </a:lnSpc>
            </a:pPr>
            <a:r>
              <a:rPr lang="ja-JP" altLang="en-US" sz="2800" smtClean="0"/>
              <a:t>伝達相手（聞き手との接点を探す）</a:t>
            </a:r>
            <a:endParaRPr lang="en-US" altLang="ja-JP" sz="2800" smtClean="0"/>
          </a:p>
          <a:p>
            <a:pPr eaLnBrk="1" hangingPunct="1">
              <a:lnSpc>
                <a:spcPct val="200000"/>
              </a:lnSpc>
            </a:pPr>
            <a:r>
              <a:rPr lang="ja-JP" altLang="en-US" sz="2800" smtClean="0"/>
              <a:t>整理方法（情報を論理的に整理）</a:t>
            </a:r>
            <a:endParaRPr lang="en-US" altLang="ja-JP" sz="2800" smtClean="0"/>
          </a:p>
          <a:p>
            <a:pPr eaLnBrk="1" hangingPunct="1">
              <a:lnSpc>
                <a:spcPct val="200000"/>
              </a:lnSpc>
            </a:pPr>
            <a:r>
              <a:rPr lang="ja-JP" altLang="en-US" sz="2800" smtClean="0"/>
              <a:t>伝達方法（伝達する方法を検討）</a:t>
            </a:r>
            <a:endParaRPr lang="en-US" altLang="ja-JP" sz="2800" smtClean="0"/>
          </a:p>
          <a:p>
            <a:pPr lvl="1" eaLnBrk="1" hangingPunct="1">
              <a:lnSpc>
                <a:spcPct val="200000"/>
              </a:lnSpc>
            </a:pPr>
            <a:endParaRPr lang="en-US" altLang="ja-JP"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mtClean="0"/>
              <a:t>コミュニケーション（伝達方法）の手段</a:t>
            </a:r>
          </a:p>
        </p:txBody>
      </p:sp>
      <p:sp>
        <p:nvSpPr>
          <p:cNvPr id="8195" name="テキスト プレースホルダ 2"/>
          <p:cNvSpPr>
            <a:spLocks noGrp="1"/>
          </p:cNvSpPr>
          <p:nvPr>
            <p:ph idx="1"/>
          </p:nvPr>
        </p:nvSpPr>
        <p:spPr>
          <a:xfrm>
            <a:off x="2643188" y="1000125"/>
            <a:ext cx="4829175" cy="5073650"/>
          </a:xfrm>
        </p:spPr>
        <p:txBody>
          <a:bodyPr/>
          <a:lstStyle/>
          <a:p>
            <a:pPr eaLnBrk="1" hangingPunct="1"/>
            <a:r>
              <a:rPr lang="ja-JP" altLang="en-US" smtClean="0"/>
              <a:t>インターネット</a:t>
            </a:r>
            <a:endParaRPr lang="en-US" altLang="ja-JP" smtClean="0"/>
          </a:p>
          <a:p>
            <a:pPr eaLnBrk="1" hangingPunct="1"/>
            <a:r>
              <a:rPr lang="ja-JP" altLang="en-US" smtClean="0"/>
              <a:t>手紙</a:t>
            </a:r>
            <a:endParaRPr lang="en-US" altLang="ja-JP" smtClean="0"/>
          </a:p>
          <a:p>
            <a:pPr eaLnBrk="1" hangingPunct="1"/>
            <a:r>
              <a:rPr lang="ja-JP" altLang="en-US" smtClean="0"/>
              <a:t>電話</a:t>
            </a:r>
            <a:endParaRPr lang="en-US" altLang="ja-JP" smtClean="0"/>
          </a:p>
          <a:p>
            <a:pPr eaLnBrk="1" hangingPunct="1"/>
            <a:r>
              <a:rPr lang="ja-JP" altLang="en-US" smtClean="0"/>
              <a:t>フェイス　</a:t>
            </a:r>
            <a:r>
              <a:rPr lang="en-US" altLang="ja-JP" smtClean="0"/>
              <a:t>to</a:t>
            </a:r>
            <a:r>
              <a:rPr lang="ja-JP" altLang="en-US" smtClean="0"/>
              <a:t>　フェイス</a:t>
            </a:r>
            <a:endParaRPr lang="en-US" altLang="ja-JP" smtClean="0"/>
          </a:p>
          <a:p>
            <a:pPr eaLnBrk="1" hangingPunct="1"/>
            <a:r>
              <a:rPr lang="ja-JP" altLang="en-US" smtClean="0"/>
              <a:t>資料</a:t>
            </a:r>
            <a:endParaRPr lang="en-US" altLang="ja-JP" smtClean="0"/>
          </a:p>
          <a:p>
            <a:pPr eaLnBrk="1" hangingPunct="1"/>
            <a:r>
              <a:rPr lang="ja-JP" altLang="en-US" smtClean="0"/>
              <a:t>本</a:t>
            </a:r>
            <a:endParaRPr lang="en-US" altLang="ja-JP" smtClean="0"/>
          </a:p>
          <a:p>
            <a:pPr eaLnBrk="1" hangingPunct="1"/>
            <a:r>
              <a:rPr lang="ja-JP" altLang="en-US" smtClean="0"/>
              <a:t>テレビ</a:t>
            </a:r>
            <a:endParaRPr lang="en-US" altLang="ja-JP" smtClean="0"/>
          </a:p>
          <a:p>
            <a:pPr eaLnBrk="1" hangingPunct="1">
              <a:buFontTx/>
              <a:buNone/>
            </a:pPr>
            <a:r>
              <a:rPr lang="ja-JP" altLang="en-US" smtClean="0"/>
              <a:t>・・・・ｅｔｃ</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smtClean="0"/>
              <a:t>コミュニケーション（伝達方法）方法を２つに分類（１）</a:t>
            </a:r>
          </a:p>
        </p:txBody>
      </p:sp>
      <p:sp>
        <p:nvSpPr>
          <p:cNvPr id="9219" name="テキスト プレースホルダ 2"/>
          <p:cNvSpPr>
            <a:spLocks noGrp="1"/>
          </p:cNvSpPr>
          <p:nvPr>
            <p:ph idx="1"/>
          </p:nvPr>
        </p:nvSpPr>
        <p:spPr>
          <a:xfrm>
            <a:off x="428625" y="1143000"/>
            <a:ext cx="8229600" cy="4572000"/>
          </a:xfrm>
        </p:spPr>
        <p:txBody>
          <a:bodyPr/>
          <a:lstStyle/>
          <a:p>
            <a:pPr eaLnBrk="1" hangingPunct="1">
              <a:lnSpc>
                <a:spcPct val="150000"/>
              </a:lnSpc>
            </a:pPr>
            <a:r>
              <a:rPr lang="ja-JP" altLang="en-US" sz="2400" smtClean="0"/>
              <a:t>会話による</a:t>
            </a:r>
            <a:r>
              <a:rPr lang="ja-JP" altLang="en-US" sz="2800" smtClean="0"/>
              <a:t>リアルタイム</a:t>
            </a:r>
            <a:r>
              <a:rPr lang="ja-JP" altLang="en-US" sz="2400" smtClean="0"/>
              <a:t>な情報交換</a:t>
            </a:r>
            <a:endParaRPr lang="en-US" altLang="ja-JP" sz="2400" smtClean="0"/>
          </a:p>
          <a:p>
            <a:pPr lvl="1" eaLnBrk="1" hangingPunct="1">
              <a:lnSpc>
                <a:spcPct val="150000"/>
              </a:lnSpc>
            </a:pPr>
            <a:r>
              <a:rPr lang="ja-JP" altLang="en-US" sz="2400" smtClean="0"/>
              <a:t>気軽に楽しく情報交換ができる</a:t>
            </a:r>
            <a:endParaRPr lang="en-US" altLang="ja-JP" sz="2400" smtClean="0"/>
          </a:p>
          <a:p>
            <a:pPr lvl="2" eaLnBrk="1" hangingPunct="1">
              <a:lnSpc>
                <a:spcPct val="150000"/>
              </a:lnSpc>
            </a:pPr>
            <a:r>
              <a:rPr lang="ja-JP" altLang="en-US" smtClean="0"/>
              <a:t>相手がいる</a:t>
            </a:r>
            <a:endParaRPr lang="en-US" altLang="ja-JP" smtClean="0"/>
          </a:p>
          <a:p>
            <a:pPr lvl="3" eaLnBrk="1" hangingPunct="1">
              <a:lnSpc>
                <a:spcPct val="150000"/>
              </a:lnSpc>
            </a:pPr>
            <a:r>
              <a:rPr lang="ja-JP" altLang="en-US" sz="2400" smtClean="0"/>
              <a:t>情報を受発信する動機付け（モチベーション）につながりやすい</a:t>
            </a:r>
            <a:endParaRPr lang="en-US" altLang="ja-JP" sz="2400" smtClean="0"/>
          </a:p>
          <a:p>
            <a:pPr lvl="3" eaLnBrk="1" hangingPunct="1">
              <a:lnSpc>
                <a:spcPct val="150000"/>
              </a:lnSpc>
            </a:pPr>
            <a:r>
              <a:rPr lang="ja-JP" altLang="en-US" sz="2400" smtClean="0"/>
              <a:t>情報交換に集中できる</a:t>
            </a:r>
            <a:endParaRPr lang="en-US" altLang="ja-JP" sz="2400" smtClean="0"/>
          </a:p>
          <a:p>
            <a:pPr lvl="3" eaLnBrk="1" hangingPunct="1">
              <a:lnSpc>
                <a:spcPct val="150000"/>
              </a:lnSpc>
            </a:pPr>
            <a:r>
              <a:rPr lang="ja-JP" altLang="en-US" sz="2400" smtClean="0"/>
              <a:t>情報交換の場（環境）できる</a:t>
            </a:r>
            <a:endParaRPr lang="en-US" altLang="ja-JP"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r>
              <a:rPr lang="ja-JP" altLang="en-US" smtClean="0"/>
              <a:t>コミュニケーション（伝達方法）方法を２つに分類（２）</a:t>
            </a:r>
          </a:p>
        </p:txBody>
      </p:sp>
      <p:sp>
        <p:nvSpPr>
          <p:cNvPr id="10243" name="テキスト プレースホルダ 2"/>
          <p:cNvSpPr>
            <a:spLocks noGrp="1"/>
          </p:cNvSpPr>
          <p:nvPr>
            <p:ph idx="1"/>
          </p:nvPr>
        </p:nvSpPr>
        <p:spPr>
          <a:xfrm>
            <a:off x="357188" y="1357313"/>
            <a:ext cx="8229600" cy="3857625"/>
          </a:xfrm>
        </p:spPr>
        <p:txBody>
          <a:bodyPr/>
          <a:lstStyle/>
          <a:p>
            <a:pPr eaLnBrk="1" hangingPunct="1">
              <a:lnSpc>
                <a:spcPct val="150000"/>
              </a:lnSpc>
            </a:pPr>
            <a:endParaRPr lang="en-US" altLang="ja-JP" sz="2800" smtClean="0"/>
          </a:p>
          <a:p>
            <a:pPr eaLnBrk="1" hangingPunct="1">
              <a:lnSpc>
                <a:spcPct val="150000"/>
              </a:lnSpc>
            </a:pPr>
            <a:r>
              <a:rPr lang="ja-JP" altLang="en-US" sz="2800" smtClean="0"/>
              <a:t>資料（文書・画像）等による時間差による情報交換</a:t>
            </a:r>
            <a:endParaRPr lang="en-US" altLang="ja-JP" sz="2800" smtClean="0"/>
          </a:p>
          <a:p>
            <a:pPr lvl="1" eaLnBrk="1" hangingPunct="1">
              <a:lnSpc>
                <a:spcPct val="150000"/>
              </a:lnSpc>
            </a:pPr>
            <a:r>
              <a:rPr lang="ja-JP" altLang="en-US" smtClean="0"/>
              <a:t>情報交換の事前準備ができる</a:t>
            </a:r>
            <a:endParaRPr lang="en-US" altLang="ja-JP" smtClean="0"/>
          </a:p>
          <a:p>
            <a:pPr lvl="2" eaLnBrk="1" hangingPunct="1">
              <a:lnSpc>
                <a:spcPct val="150000"/>
              </a:lnSpc>
            </a:pPr>
            <a:r>
              <a:rPr lang="ja-JP" altLang="en-US" sz="2800" smtClean="0"/>
              <a:t>情報のテーマを十分に研究できる</a:t>
            </a:r>
            <a:endParaRPr lang="en-US" altLang="ja-JP" sz="2800" smtClean="0"/>
          </a:p>
          <a:p>
            <a:pPr lvl="2" eaLnBrk="1" hangingPunct="1">
              <a:lnSpc>
                <a:spcPct val="150000"/>
              </a:lnSpc>
            </a:pPr>
            <a:r>
              <a:rPr lang="ja-JP" altLang="en-US" sz="2800" smtClean="0"/>
              <a:t>発信したい内容のリソースを検討できる</a:t>
            </a:r>
            <a:endParaRPr lang="en-US" altLang="ja-JP" sz="2800" smtClean="0"/>
          </a:p>
          <a:p>
            <a:pPr lvl="2" eaLnBrk="1" hangingPunct="1">
              <a:lnSpc>
                <a:spcPct val="150000"/>
              </a:lnSpc>
            </a:pPr>
            <a:endParaRPr lang="en-US" altLang="ja-JP" sz="2800" smtClean="0"/>
          </a:p>
        </p:txBody>
      </p:sp>
    </p:spTree>
  </p:cSld>
  <p:clrMapOvr>
    <a:masterClrMapping/>
  </p:clrMapOvr>
</p:sld>
</file>

<file path=ppt/theme/theme1.xml><?xml version="1.0" encoding="utf-8"?>
<a:theme xmlns:a="http://schemas.openxmlformats.org/drawingml/2006/main" name="スライドマスタO17">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スライドマスタO17</Template>
  <TotalTime>600</TotalTime>
  <Words>1958</Words>
  <Application>Microsoft Office PowerPoint</Application>
  <PresentationFormat>画面に合わせる (4:3)</PresentationFormat>
  <Paragraphs>270</Paragraphs>
  <Slides>40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40</vt:i4>
      </vt:variant>
    </vt:vector>
  </HeadingPairs>
  <TitlesOfParts>
    <vt:vector size="45" baseType="lpstr">
      <vt:lpstr>Arial</vt:lpstr>
      <vt:lpstr>ＭＳ Ｐゴシック</vt:lpstr>
      <vt:lpstr>Calibri</vt:lpstr>
      <vt:lpstr>Wingdings</vt:lpstr>
      <vt:lpstr>スライドマスタO17</vt:lpstr>
      <vt:lpstr>Ｒ流 クチべた技術者のための コミュニケーション講座</vt:lpstr>
      <vt:lpstr>アジェンダ</vt:lpstr>
      <vt:lpstr>はじめに</vt:lpstr>
      <vt:lpstr>コミュニケーションとは？</vt:lpstr>
      <vt:lpstr>コミュニケーションとは？</vt:lpstr>
      <vt:lpstr>コミュニケーションスキルの３要素</vt:lpstr>
      <vt:lpstr>コミュニケーション（伝達方法）の手段</vt:lpstr>
      <vt:lpstr>コミュニケーション（伝達方法）方法を２つに分類（１）</vt:lpstr>
      <vt:lpstr>コミュニケーション（伝達方法）方法を２つに分類（２）</vt:lpstr>
      <vt:lpstr>コミュニケーション（伝達方法）の理想的な方法</vt:lpstr>
      <vt:lpstr>伝え上手になる</vt:lpstr>
      <vt:lpstr>伝え上手になるための基本</vt:lpstr>
      <vt:lpstr>伝える手順に対する方法</vt:lpstr>
      <vt:lpstr>用例による理解（問題）</vt:lpstr>
      <vt:lpstr>用例による理解（回答１（１））</vt:lpstr>
      <vt:lpstr>用例による理解（回答１（２））</vt:lpstr>
      <vt:lpstr>void Main() {  var 未分類伝票の束 = Get伝票の束();  var 正しい日付の伝票の束 = new 伝票の束() ;  var 間違った日付の伝票の束 = new 伝票の束() ;  foreach(var 1枚の伝票 in this.未分類伝票()) {   var 日付 = 1枚の伝票.日付;   if (Is日付(日付.年, 日付.月, 日付.日)) {    正しい日付の伝票の束.Add(1枚の伝票);   }   else { 間違った日付の伝票の束.Add(1枚の伝票); }  } } bool Is日付(int 年, int 月, int 日) {　return Is年(年) &amp;&amp; Is月(月) &amp;&amp; Is日(年, 月, 日);　} bool Is年(int 年) { return 年 &gt;= 1900; } bool Is月(int 月) { return 月 &gt;= 1 &amp;&amp; 月 &lt;= 12; } bool Is日(int 年, int 月, int 日) { return 日 &gt;= 1 &amp;&amp; 日 &lt;= Get末日(年, 月); } int Get末日(int 年, int 月, int 日) {  var ２月末日 = Is閏年(年) ? 29 : 28;  return (new [] { 31, ２月末日, 31, 30, 31, 30, 31, 31, 30, 31, 30, 31 })[月 - 1]; } bool Is閏年(int 年) { return 年 % 400 || (年 % 100 &gt; 0 &amp;&amp; 年 % 4 == 0); }</vt:lpstr>
      <vt:lpstr>回答２ - 日付の間違っている伝票の分類</vt:lpstr>
      <vt:lpstr>回答２ -日付が正しい？</vt:lpstr>
      <vt:lpstr>回答２ - 年は正しい？</vt:lpstr>
      <vt:lpstr>回答２ -年月を元に末日の値を取得する</vt:lpstr>
      <vt:lpstr>回答２ - 閏年である？</vt:lpstr>
      <vt:lpstr>各回答パターンの考察 - 回答１の特徴</vt:lpstr>
      <vt:lpstr>各回答パターンの考察 -回答２の特徴</vt:lpstr>
      <vt:lpstr>理解できていますか？</vt:lpstr>
      <vt:lpstr>その他に気をつけるべきこと（表記）</vt:lpstr>
      <vt:lpstr>その他に気をつけるべきこと（会話）</vt:lpstr>
      <vt:lpstr>プレゼンテーションの手順は提灯型で</vt:lpstr>
      <vt:lpstr>聞き上手になる</vt:lpstr>
      <vt:lpstr>聞き上手になるための基本</vt:lpstr>
      <vt:lpstr>その他にきをつけるべきこと</vt:lpstr>
      <vt:lpstr>考えてみよう</vt:lpstr>
      <vt:lpstr>事例1 - 電話の伝言を上司に伝える例</vt:lpstr>
      <vt:lpstr>事例1 – 分類・整理・優先順位を付けてみる</vt:lpstr>
      <vt:lpstr>事例2 – サービス部門の担当者が上司に報告している例</vt:lpstr>
      <vt:lpstr>事例２の失敗の理由</vt:lpstr>
      <vt:lpstr>事例２の要点を抽出</vt:lpstr>
      <vt:lpstr>事例２の要点を分類</vt:lpstr>
      <vt:lpstr>まとめ</vt:lpstr>
      <vt:lpstr>ご清聴 ありがとうございました </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dc:creator>
  <cp:lastModifiedBy>眞鍋</cp:lastModifiedBy>
  <cp:revision>162</cp:revision>
  <dcterms:created xsi:type="dcterms:W3CDTF">2008-03-15T18:56:04Z</dcterms:created>
  <dcterms:modified xsi:type="dcterms:W3CDTF">2008-09-12T03:25:41Z</dcterms:modified>
  <cp:contentStatus/>
</cp:coreProperties>
</file>