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1"/>
  </p:notesMasterIdLst>
  <p:sldIdLst>
    <p:sldId id="265" r:id="rId2"/>
    <p:sldId id="266" r:id="rId3"/>
    <p:sldId id="283" r:id="rId4"/>
    <p:sldId id="267" r:id="rId5"/>
    <p:sldId id="274" r:id="rId6"/>
    <p:sldId id="268" r:id="rId7"/>
    <p:sldId id="269" r:id="rId8"/>
    <p:sldId id="270" r:id="rId9"/>
    <p:sldId id="271" r:id="rId10"/>
    <p:sldId id="272" r:id="rId11"/>
    <p:sldId id="273" r:id="rId12"/>
    <p:sldId id="275" r:id="rId13"/>
    <p:sldId id="276" r:id="rId14"/>
    <p:sldId id="280" r:id="rId15"/>
    <p:sldId id="277" r:id="rId16"/>
    <p:sldId id="278" r:id="rId17"/>
    <p:sldId id="279" r:id="rId18"/>
    <p:sldId id="281" r:id="rId19"/>
    <p:sldId id="282" r:id="rId20"/>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348" y="6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atin typeface="Arial" charset="0"/>
                <a:ea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smtClean="0">
                <a:latin typeface="Arial" charset="0"/>
                <a:ea typeface="ＭＳ Ｐゴシック" charset="-128"/>
              </a:defRPr>
            </a:lvl1pPr>
          </a:lstStyle>
          <a:p>
            <a:pPr>
              <a:defRPr/>
            </a:pPr>
            <a:fld id="{3F143A78-DA3E-460D-A84C-A5243BE80A28}" type="datetimeFigureOut">
              <a:rPr lang="ja-JP" altLang="en-US"/>
              <a:pPr>
                <a:defRPr/>
              </a:pPr>
              <a:t>2008/9/13</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smtClean="0">
                <a:latin typeface="Arial" charset="0"/>
                <a:ea typeface="ＭＳ Ｐゴシック" charset="-128"/>
              </a:defRPr>
            </a:lvl1pPr>
          </a:lstStyle>
          <a:p>
            <a:pPr>
              <a:defRPr/>
            </a:pPr>
            <a:fld id="{8DB947C7-776D-456B-B16F-811D9651D884}"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a:srcRect/>
          <a:stretch>
            <a:fillRect/>
          </a:stretch>
        </p:blipFill>
        <p:spPr bwMode="auto">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latin typeface="Arial" charset="0"/>
              </a:rPr>
              <a:t>わんくま</a:t>
            </a:r>
            <a:r>
              <a:rPr kumimoji="0" lang="ja-JP" altLang="en-US" sz="2300" dirty="0">
                <a:solidFill>
                  <a:schemeClr val="tx2"/>
                </a:solidFill>
                <a:latin typeface="Arial" charset="0"/>
              </a:rPr>
              <a:t>同盟 </a:t>
            </a:r>
            <a:r>
              <a:rPr kumimoji="0" lang="ja-JP" altLang="en-US" sz="2300" dirty="0">
                <a:solidFill>
                  <a:schemeClr val="tx2"/>
                </a:solidFill>
                <a:latin typeface="Arial" charset="0"/>
              </a:rPr>
              <a:t>名古屋勉強会 </a:t>
            </a:r>
            <a:r>
              <a:rPr kumimoji="0" lang="en-US" altLang="ja-JP" sz="2300" dirty="0">
                <a:solidFill>
                  <a:schemeClr val="tx2"/>
                </a:solidFill>
                <a:latin typeface="Arial" charset="0"/>
              </a:rPr>
              <a:t>#2</a:t>
            </a:r>
            <a:endParaRPr kumimoji="0" lang="en-US" altLang="ja-JP" sz="2300" dirty="0">
              <a:solidFill>
                <a:schemeClr val="tx2"/>
              </a:solidFill>
              <a:latin typeface="Arial" charset="0"/>
            </a:endParaRPr>
          </a:p>
        </p:txBody>
      </p:sp>
      <p:pic>
        <p:nvPicPr>
          <p:cNvPr id="1030" name="Picture 2" descr="C:\Users\localnaka\Desktop\名称未設定1.png"/>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fontAlgn="base">
        <a:spcBef>
          <a:spcPct val="0"/>
        </a:spcBef>
        <a:spcAft>
          <a:spcPct val="0"/>
        </a:spcAft>
        <a:defRPr kumimoji="1" sz="2400">
          <a:solidFill>
            <a:schemeClr val="tx2"/>
          </a:solidFill>
          <a:latin typeface="+mj-lt"/>
          <a:ea typeface="+mj-ea"/>
          <a:cs typeface="+mj-cs"/>
        </a:defRPr>
      </a:lvl1pPr>
      <a:lvl2pPr algn="ctr" rtl="0" fontAlgn="base">
        <a:spcBef>
          <a:spcPct val="0"/>
        </a:spcBef>
        <a:spcAft>
          <a:spcPct val="0"/>
        </a:spcAft>
        <a:defRPr kumimoji="1" sz="2400">
          <a:solidFill>
            <a:schemeClr val="tx2"/>
          </a:solidFill>
          <a:latin typeface="Arial" charset="0"/>
          <a:ea typeface="ＭＳ Ｐゴシック" pitchFamily="50" charset="-128"/>
        </a:defRPr>
      </a:lvl2pPr>
      <a:lvl3pPr algn="ctr" rtl="0" fontAlgn="base">
        <a:spcBef>
          <a:spcPct val="0"/>
        </a:spcBef>
        <a:spcAft>
          <a:spcPct val="0"/>
        </a:spcAft>
        <a:defRPr kumimoji="1" sz="2400">
          <a:solidFill>
            <a:schemeClr val="tx2"/>
          </a:solidFill>
          <a:latin typeface="Arial" charset="0"/>
          <a:ea typeface="ＭＳ Ｐゴシック" pitchFamily="50" charset="-128"/>
        </a:defRPr>
      </a:lvl3pPr>
      <a:lvl4pPr algn="ctr" rtl="0" fontAlgn="base">
        <a:spcBef>
          <a:spcPct val="0"/>
        </a:spcBef>
        <a:spcAft>
          <a:spcPct val="0"/>
        </a:spcAft>
        <a:defRPr kumimoji="1" sz="2400">
          <a:solidFill>
            <a:schemeClr val="tx2"/>
          </a:solidFill>
          <a:latin typeface="Arial" charset="0"/>
          <a:ea typeface="ＭＳ Ｐゴシック" pitchFamily="50" charset="-128"/>
        </a:defRPr>
      </a:lvl4pPr>
      <a:lvl5pPr algn="ctr" rtl="0" fontAlgn="base">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endParaRPr lang="ja-JP" altLang="ja-JP" smtClean="0"/>
          </a:p>
        </p:txBody>
      </p:sp>
      <p:sp>
        <p:nvSpPr>
          <p:cNvPr id="2051" name="Rectangle 3"/>
          <p:cNvSpPr>
            <a:spLocks noGrp="1" noChangeArrowheads="1"/>
          </p:cNvSpPr>
          <p:nvPr>
            <p:ph type="body" idx="1"/>
          </p:nvPr>
        </p:nvSpPr>
        <p:spPr/>
        <p:txBody>
          <a:bodyPr/>
          <a:lstStyle/>
          <a:p>
            <a:pPr algn="ctr">
              <a:buFontTx/>
              <a:buNone/>
            </a:pPr>
            <a:r>
              <a:rPr lang="en-US" altLang="ja-JP" sz="6000" smtClean="0">
                <a:latin typeface="メイリオ"/>
                <a:ea typeface="メイリオ"/>
                <a:cs typeface="Arial Unicode MS" pitchFamily="50" charset="-128"/>
              </a:rPr>
              <a:t>How To WPF</a:t>
            </a:r>
          </a:p>
          <a:p>
            <a:pPr algn="ctr">
              <a:buFontTx/>
              <a:buNone/>
            </a:pPr>
            <a:r>
              <a:rPr lang="ja-JP" altLang="en-US" sz="6000" smtClean="0">
                <a:latin typeface="メイリオ"/>
                <a:ea typeface="メイリオ"/>
                <a:cs typeface="Arial Unicode MS" pitchFamily="50" charset="-128"/>
              </a:rPr>
              <a:t>アプリケーション </a:t>
            </a:r>
            <a:r>
              <a:rPr lang="en-US" altLang="ja-JP" sz="6000" smtClean="0">
                <a:latin typeface="メイリオ"/>
                <a:ea typeface="メイリオ"/>
                <a:cs typeface="Arial Unicode MS" pitchFamily="50" charset="-128"/>
              </a:rPr>
              <a:t>Part2</a:t>
            </a:r>
          </a:p>
          <a:p>
            <a:pPr algn="ctr">
              <a:buFontTx/>
              <a:buNone/>
            </a:pPr>
            <a:r>
              <a:rPr lang="en-US" altLang="ja-JP" sz="6000" smtClean="0">
                <a:latin typeface="メイリオ"/>
                <a:ea typeface="メイリオ"/>
                <a:cs typeface="Arial Unicode MS" pitchFamily="50" charset="-128"/>
              </a:rPr>
              <a:t>By</a:t>
            </a:r>
            <a:r>
              <a:rPr lang="ja-JP" altLang="en-US" sz="6000" smtClean="0">
                <a:latin typeface="メイリオ"/>
                <a:ea typeface="メイリオ"/>
                <a:cs typeface="Arial Unicode MS" pitchFamily="50" charset="-128"/>
              </a:rPr>
              <a:t> 中博俊</a:t>
            </a:r>
            <a:endParaRPr lang="ja-JP" altLang="ja-JP" sz="6000" smtClean="0">
              <a:latin typeface="メイリオ"/>
              <a:ea typeface="メイリオ"/>
              <a:cs typeface="Arial Unicode MS"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r>
              <a:rPr lang="ja-JP" altLang="en-US" smtClean="0"/>
              <a:t>コンバータ</a:t>
            </a:r>
          </a:p>
        </p:txBody>
      </p:sp>
      <p:sp>
        <p:nvSpPr>
          <p:cNvPr id="4" name="角丸四角形 3"/>
          <p:cNvSpPr/>
          <p:nvPr/>
        </p:nvSpPr>
        <p:spPr>
          <a:xfrm>
            <a:off x="642938" y="1214438"/>
            <a:ext cx="2195512" cy="4786312"/>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pPr algn="ctr">
              <a:defRPr/>
            </a:pPr>
            <a:r>
              <a:rPr lang="en-US" altLang="ja-JP" dirty="0"/>
              <a:t>WPF</a:t>
            </a:r>
            <a:r>
              <a:rPr lang="ja-JP" altLang="en-US" dirty="0"/>
              <a:t>エンジン</a:t>
            </a:r>
            <a:endParaRPr lang="ja-JP" altLang="en-US" dirty="0"/>
          </a:p>
        </p:txBody>
      </p:sp>
      <p:sp>
        <p:nvSpPr>
          <p:cNvPr id="5" name="角丸四角形 4"/>
          <p:cNvSpPr/>
          <p:nvPr/>
        </p:nvSpPr>
        <p:spPr>
          <a:xfrm>
            <a:off x="6357938" y="1214438"/>
            <a:ext cx="2071687" cy="4786312"/>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lstStyle/>
          <a:p>
            <a:pPr algn="ctr">
              <a:defRPr/>
            </a:pPr>
            <a:r>
              <a:rPr lang="ja-JP" altLang="en-US" dirty="0"/>
              <a:t>ドキュメントクラス</a:t>
            </a:r>
            <a:endParaRPr lang="ja-JP" altLang="en-US" dirty="0"/>
          </a:p>
        </p:txBody>
      </p:sp>
      <p:sp>
        <p:nvSpPr>
          <p:cNvPr id="6" name="正方形/長方形 5"/>
          <p:cNvSpPr/>
          <p:nvPr/>
        </p:nvSpPr>
        <p:spPr>
          <a:xfrm>
            <a:off x="785813" y="2143125"/>
            <a:ext cx="1857375" cy="785813"/>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dirty="0"/>
              <a:t>テキストボックス</a:t>
            </a:r>
            <a:endParaRPr lang="ja-JP" altLang="en-US" dirty="0"/>
          </a:p>
        </p:txBody>
      </p:sp>
      <p:sp>
        <p:nvSpPr>
          <p:cNvPr id="7" name="正方形/長方形 6"/>
          <p:cNvSpPr/>
          <p:nvPr/>
        </p:nvSpPr>
        <p:spPr>
          <a:xfrm>
            <a:off x="6500813" y="2143125"/>
            <a:ext cx="1857375" cy="785813"/>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dirty="0"/>
              <a:t>検索結果</a:t>
            </a:r>
            <a:endParaRPr lang="ja-JP" altLang="en-US" dirty="0"/>
          </a:p>
        </p:txBody>
      </p:sp>
      <p:sp>
        <p:nvSpPr>
          <p:cNvPr id="8" name="左矢印 7"/>
          <p:cNvSpPr/>
          <p:nvPr/>
        </p:nvSpPr>
        <p:spPr>
          <a:xfrm>
            <a:off x="3071802" y="1928802"/>
            <a:ext cx="3000396" cy="1214446"/>
          </a:xfrm>
          <a:prstGeom prst="leftArrow">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ja-JP" altLang="en-US"/>
          </a:p>
        </p:txBody>
      </p:sp>
      <p:sp>
        <p:nvSpPr>
          <p:cNvPr id="9" name="正方形/長方形 8"/>
          <p:cNvSpPr/>
          <p:nvPr/>
        </p:nvSpPr>
        <p:spPr>
          <a:xfrm>
            <a:off x="785813" y="4857750"/>
            <a:ext cx="1857375" cy="785813"/>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dirty="0"/>
              <a:t>テキストボックス</a:t>
            </a:r>
            <a:endParaRPr lang="ja-JP" altLang="en-US" dirty="0"/>
          </a:p>
        </p:txBody>
      </p:sp>
      <p:sp>
        <p:nvSpPr>
          <p:cNvPr id="10" name="正方形/長方形 9"/>
          <p:cNvSpPr/>
          <p:nvPr/>
        </p:nvSpPr>
        <p:spPr>
          <a:xfrm>
            <a:off x="6500813" y="4857750"/>
            <a:ext cx="1857375" cy="785813"/>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dirty="0"/>
              <a:t>検索結果</a:t>
            </a:r>
            <a:endParaRPr lang="ja-JP" altLang="en-US" dirty="0"/>
          </a:p>
        </p:txBody>
      </p:sp>
      <p:sp>
        <p:nvSpPr>
          <p:cNvPr id="11" name="左矢印 10"/>
          <p:cNvSpPr/>
          <p:nvPr/>
        </p:nvSpPr>
        <p:spPr>
          <a:xfrm>
            <a:off x="3071802" y="4643446"/>
            <a:ext cx="3000396" cy="1214446"/>
          </a:xfrm>
          <a:prstGeom prst="leftArrow">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ja-JP" altLang="en-US"/>
          </a:p>
        </p:txBody>
      </p:sp>
      <p:sp>
        <p:nvSpPr>
          <p:cNvPr id="12" name="下矢印 11"/>
          <p:cNvSpPr/>
          <p:nvPr/>
        </p:nvSpPr>
        <p:spPr>
          <a:xfrm>
            <a:off x="4214813" y="3214688"/>
            <a:ext cx="642937" cy="1500187"/>
          </a:xfrm>
          <a:prstGeom prst="downArrow">
            <a:avLst/>
          </a:prstGeom>
          <a:solidFill>
            <a:srgbClr val="FF0000"/>
          </a:solidFill>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ja-JP" altLang="en-US"/>
          </a:p>
        </p:txBody>
      </p:sp>
      <p:sp>
        <p:nvSpPr>
          <p:cNvPr id="13" name="正方形/長方形 12"/>
          <p:cNvSpPr/>
          <p:nvPr/>
        </p:nvSpPr>
        <p:spPr>
          <a:xfrm>
            <a:off x="3786188" y="4857750"/>
            <a:ext cx="1857375" cy="785813"/>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dirty="0"/>
              <a:t>コンバータ</a:t>
            </a:r>
            <a:endParaRPr lang="ja-JP" altLang="en-US" dirty="0"/>
          </a:p>
        </p:txBody>
      </p:sp>
      <p:sp>
        <p:nvSpPr>
          <p:cNvPr id="14" name="円形吹き出し 13"/>
          <p:cNvSpPr/>
          <p:nvPr/>
        </p:nvSpPr>
        <p:spPr>
          <a:xfrm>
            <a:off x="4714875" y="3643313"/>
            <a:ext cx="2714625" cy="1000125"/>
          </a:xfrm>
          <a:prstGeom prst="wedgeEllipseCallou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ja-JP" altLang="en-US" dirty="0"/>
              <a:t>途中にコンバータを挟めます</a:t>
            </a:r>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strips(downLeft)">
                                      <p:cBhvr>
                                        <p:cTn id="7" dur="500"/>
                                        <p:tgtEl>
                                          <p:spTgt spid="12"/>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strips(downLeft)">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strips(downLeft)">
                                      <p:cBhvr>
                                        <p:cTn id="15" dur="500"/>
                                        <p:tgtEl>
                                          <p:spTgt spid="9"/>
                                        </p:tgtEl>
                                      </p:cBhvr>
                                    </p:animEffect>
                                  </p:childTnLst>
                                </p:cTn>
                              </p:par>
                              <p:par>
                                <p:cTn id="16" presetID="18" presetClass="entr" presetSubtype="12"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strips(downLeft)">
                                      <p:cBhvr>
                                        <p:cTn id="18" dur="500"/>
                                        <p:tgtEl>
                                          <p:spTgt spid="11"/>
                                        </p:tgtEl>
                                      </p:cBhvr>
                                    </p:animEffect>
                                  </p:childTnLst>
                                </p:cTn>
                              </p:par>
                              <p:par>
                                <p:cTn id="19" presetID="18" presetClass="entr" presetSubtype="12"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strips(downLeft)">
                                      <p:cBhvr>
                                        <p:cTn id="21" dur="500"/>
                                        <p:tgtEl>
                                          <p:spTgt spid="13"/>
                                        </p:tgtEl>
                                      </p:cBhvr>
                                    </p:animEffect>
                                  </p:childTnLst>
                                </p:cTn>
                              </p:par>
                              <p:par>
                                <p:cTn id="22" presetID="18" presetClass="entr" presetSubtype="12"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strips(downLeft)">
                                      <p:cBhvr>
                                        <p:cTn id="2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r>
              <a:rPr lang="ja-JP" altLang="en-US" smtClean="0"/>
              <a:t>拍手の用意はいいですか？</a:t>
            </a:r>
          </a:p>
        </p:txBody>
      </p:sp>
      <p:sp>
        <p:nvSpPr>
          <p:cNvPr id="12291" name="テキスト プレースホルダ 2"/>
          <p:cNvSpPr>
            <a:spLocks noGrp="1"/>
          </p:cNvSpPr>
          <p:nvPr>
            <p:ph type="body" idx="1"/>
          </p:nvPr>
        </p:nvSpPr>
        <p:spPr/>
        <p:txBody>
          <a:bodyPr/>
          <a:lstStyle/>
          <a:p>
            <a:pPr algn="ctr">
              <a:lnSpc>
                <a:spcPct val="200000"/>
              </a:lnSpc>
              <a:buFontTx/>
              <a:buNone/>
            </a:pPr>
            <a:r>
              <a:rPr lang="en-US" altLang="ja-JP" sz="11500" smtClean="0"/>
              <a:t>DEMO2</a:t>
            </a:r>
            <a:endParaRPr lang="ja-JP" altLang="en-US" sz="115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ja-JP" altLang="en-US" smtClean="0"/>
              <a:t>コンバータのポイント</a:t>
            </a:r>
          </a:p>
        </p:txBody>
      </p:sp>
      <p:sp>
        <p:nvSpPr>
          <p:cNvPr id="13315" name="テキスト プレースホルダ 2"/>
          <p:cNvSpPr>
            <a:spLocks noGrp="1"/>
          </p:cNvSpPr>
          <p:nvPr>
            <p:ph type="body" idx="1"/>
          </p:nvPr>
        </p:nvSpPr>
        <p:spPr/>
        <p:txBody>
          <a:bodyPr/>
          <a:lstStyle/>
          <a:p>
            <a:r>
              <a:rPr lang="en-US" altLang="ja-JP" b="1" smtClean="0"/>
              <a:t>IValueConverter</a:t>
            </a:r>
            <a:r>
              <a:rPr lang="ja-JP" altLang="en-US" smtClean="0"/>
              <a:t>を実装する</a:t>
            </a:r>
            <a:endParaRPr lang="en-US" altLang="ja-JP" smtClean="0"/>
          </a:p>
          <a:p>
            <a:pPr lvl="1"/>
            <a:r>
              <a:rPr lang="ja-JP" altLang="en-US" smtClean="0"/>
              <a:t>ほかに</a:t>
            </a:r>
            <a:r>
              <a:rPr lang="en-US" altLang="ja-JP" b="1" smtClean="0"/>
              <a:t>IMultiValueConverter</a:t>
            </a:r>
            <a:r>
              <a:rPr lang="ja-JP" altLang="en-US" smtClean="0"/>
              <a:t>というのもある。</a:t>
            </a:r>
            <a:endParaRPr lang="en-US" altLang="ja-JP" smtClean="0"/>
          </a:p>
          <a:p>
            <a:r>
              <a:rPr lang="ja-JP" altLang="en-US" smtClean="0"/>
              <a:t>値を設定できない場合</a:t>
            </a:r>
            <a:r>
              <a:rPr lang="en-US" altLang="ja-JP" smtClean="0"/>
              <a:t>(null</a:t>
            </a:r>
            <a:r>
              <a:rPr lang="ja-JP" altLang="en-US" smtClean="0"/>
              <a:t>等</a:t>
            </a:r>
            <a:r>
              <a:rPr lang="en-US" altLang="ja-JP" smtClean="0"/>
              <a:t>)</a:t>
            </a:r>
            <a:r>
              <a:rPr lang="ja-JP" altLang="en-US" smtClean="0"/>
              <a:t>には</a:t>
            </a:r>
            <a:r>
              <a:rPr lang="en-US" altLang="ja-JP" smtClean="0"/>
              <a:t>DependencyProperty.UnsetValue</a:t>
            </a:r>
            <a:r>
              <a:rPr lang="ja-JP" altLang="en-US" smtClean="0"/>
              <a:t>を返す。</a:t>
            </a:r>
            <a:endParaRPr lang="en-US" altLang="ja-JP" smtClean="0"/>
          </a:p>
          <a:p>
            <a:r>
              <a:rPr lang="ja-JP" altLang="en-US" smtClean="0"/>
              <a:t>気楽に作るといっぱいコンバータを作ってしまいがちなので注意</a:t>
            </a:r>
            <a:endParaRPr lang="en-US" altLang="ja-JP" smtClean="0"/>
          </a:p>
          <a:p>
            <a:r>
              <a:rPr lang="ja-JP" altLang="en-US" smtClean="0"/>
              <a:t>オブジェクトをオブジェクトのまま利用できるようになるので、積極的に活用しましょう。</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lstStyle/>
          <a:p>
            <a:r>
              <a:rPr lang="ja-JP" altLang="en-US" smtClean="0"/>
              <a:t>オブジェクトのオブジェクトをバインドするには</a:t>
            </a:r>
          </a:p>
        </p:txBody>
      </p:sp>
      <p:sp>
        <p:nvSpPr>
          <p:cNvPr id="14339" name="テキスト プレースホルダ 2"/>
          <p:cNvSpPr>
            <a:spLocks noGrp="1"/>
          </p:cNvSpPr>
          <p:nvPr>
            <p:ph type="body" idx="1"/>
          </p:nvPr>
        </p:nvSpPr>
        <p:spPr/>
        <p:txBody>
          <a:bodyPr/>
          <a:lstStyle/>
          <a:p>
            <a:r>
              <a:rPr lang="ja-JP" altLang="en-US" smtClean="0"/>
              <a:t>単純にオブジェクトのオブジェクトをバインドするには</a:t>
            </a:r>
            <a:endParaRPr lang="en-US" altLang="ja-JP" smtClean="0"/>
          </a:p>
          <a:p>
            <a:r>
              <a:rPr lang="en-US" altLang="ja-JP" sz="2400" smtClean="0"/>
              <a:t>&lt;Label Content="{Binding Path=</a:t>
            </a:r>
            <a:r>
              <a:rPr lang="ja-JP" altLang="en-US" sz="2400" smtClean="0"/>
              <a:t>検索結果</a:t>
            </a:r>
            <a:r>
              <a:rPr lang="en-US" altLang="ja-JP" sz="2400" smtClean="0"/>
              <a:t>.</a:t>
            </a:r>
            <a:r>
              <a:rPr lang="ja-JP" altLang="en-US" sz="2400" smtClean="0"/>
              <a:t>年齢</a:t>
            </a:r>
            <a:r>
              <a:rPr lang="en-US" altLang="ja-JP" sz="2400" smtClean="0"/>
              <a:t>}”/&gt;</a:t>
            </a:r>
          </a:p>
          <a:p>
            <a:r>
              <a:rPr lang="en-US" altLang="ja-JP" sz="2400" smtClean="0"/>
              <a:t>&lt;Label Content="{Binding Path=AAA[0].</a:t>
            </a:r>
            <a:r>
              <a:rPr lang="ja-JP" altLang="en-US" sz="2400" smtClean="0"/>
              <a:t>年齢</a:t>
            </a:r>
            <a:r>
              <a:rPr lang="en-US" altLang="ja-JP" sz="2400" smtClean="0"/>
              <a:t>}”/&gt;</a:t>
            </a:r>
          </a:p>
          <a:p>
            <a:r>
              <a:rPr lang="ja-JP" altLang="en-US" smtClean="0"/>
              <a:t>これだけで実現できます。</a:t>
            </a:r>
            <a:endParaRPr lang="en-US" altLang="ja-JP" smtClean="0"/>
          </a:p>
          <a:p>
            <a:r>
              <a:rPr lang="ja-JP" altLang="en-US" smtClean="0"/>
              <a:t>ただし検索結果が</a:t>
            </a:r>
            <a:r>
              <a:rPr lang="en-US" altLang="ja-JP" smtClean="0"/>
              <a:t>Null</a:t>
            </a:r>
            <a:r>
              <a:rPr lang="ja-JP" altLang="en-US" smtClean="0"/>
              <a:t>であったり、</a:t>
            </a:r>
            <a:r>
              <a:rPr lang="en-US" altLang="ja-JP" smtClean="0"/>
              <a:t>List</a:t>
            </a:r>
            <a:r>
              <a:rPr lang="ja-JP" altLang="en-US" smtClean="0"/>
              <a:t>の</a:t>
            </a:r>
            <a:r>
              <a:rPr lang="en-US" altLang="ja-JP" smtClean="0"/>
              <a:t>0</a:t>
            </a:r>
            <a:r>
              <a:rPr lang="ja-JP" altLang="en-US" smtClean="0"/>
              <a:t>番目が存在しない場合などには例外が出たりするので要注意</a:t>
            </a:r>
            <a:endParaRPr lang="en-US" altLang="ja-JP" smtClean="0"/>
          </a:p>
        </p:txBody>
      </p:sp>
      <p:sp>
        <p:nvSpPr>
          <p:cNvPr id="5" name="正方形/長方形 4"/>
          <p:cNvSpPr/>
          <p:nvPr/>
        </p:nvSpPr>
        <p:spPr>
          <a:xfrm>
            <a:off x="5500688" y="5000625"/>
            <a:ext cx="2857500" cy="78581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r>
              <a:rPr lang="en-US" altLang="ja-JP" sz="3200" dirty="0"/>
              <a:t>DEMO2-2</a:t>
            </a:r>
            <a:endParaRPr lang="ja-JP" altLang="en-US"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p:txBody>
          <a:bodyPr/>
          <a:lstStyle/>
          <a:p>
            <a:r>
              <a:rPr lang="ja-JP" altLang="en-US" smtClean="0"/>
              <a:t>ラジオボタン</a:t>
            </a:r>
          </a:p>
        </p:txBody>
      </p:sp>
      <p:sp>
        <p:nvSpPr>
          <p:cNvPr id="15363" name="テキスト プレースホルダ 2"/>
          <p:cNvSpPr>
            <a:spLocks noGrp="1"/>
          </p:cNvSpPr>
          <p:nvPr>
            <p:ph type="body" idx="1"/>
          </p:nvPr>
        </p:nvSpPr>
        <p:spPr/>
        <p:txBody>
          <a:bodyPr/>
          <a:lstStyle/>
          <a:p>
            <a:r>
              <a:rPr lang="ja-JP" altLang="en-US" smtClean="0"/>
              <a:t>ラジオボタンとは</a:t>
            </a:r>
            <a:endParaRPr lang="en-US" altLang="ja-JP" smtClean="0"/>
          </a:p>
          <a:p>
            <a:r>
              <a:rPr lang="ja-JP" altLang="en-US" smtClean="0"/>
              <a:t>複数の選択肢のうち</a:t>
            </a:r>
            <a:r>
              <a:rPr lang="en-US" altLang="ja-JP" smtClean="0"/>
              <a:t>1</a:t>
            </a:r>
            <a:r>
              <a:rPr lang="ja-JP" altLang="en-US" smtClean="0"/>
              <a:t>つの選択を強制させる</a:t>
            </a:r>
            <a:endParaRPr lang="en-US" altLang="ja-JP" smtClean="0"/>
          </a:p>
          <a:p>
            <a:endParaRPr lang="en-US" altLang="ja-JP" smtClean="0"/>
          </a:p>
          <a:p>
            <a:endParaRPr lang="en-US" altLang="ja-JP" smtClean="0"/>
          </a:p>
          <a:p>
            <a:r>
              <a:rPr lang="ja-JP" altLang="en-US" smtClean="0"/>
              <a:t>ボタンが見にくいのでごちょごちょしてあります。</a:t>
            </a:r>
          </a:p>
        </p:txBody>
      </p:sp>
      <p:pic>
        <p:nvPicPr>
          <p:cNvPr id="15364" name="Picture 2"/>
          <p:cNvPicPr>
            <a:picLocks noChangeAspect="1" noChangeArrowheads="1"/>
          </p:cNvPicPr>
          <p:nvPr/>
        </p:nvPicPr>
        <p:blipFill>
          <a:blip r:embed="rId2"/>
          <a:srcRect/>
          <a:stretch>
            <a:fillRect/>
          </a:stretch>
        </p:blipFill>
        <p:spPr bwMode="auto">
          <a:xfrm>
            <a:off x="500063" y="2286000"/>
            <a:ext cx="3733800" cy="1095375"/>
          </a:xfrm>
          <a:prstGeom prst="rect">
            <a:avLst/>
          </a:prstGeom>
          <a:noFill/>
          <a:ln w="9525">
            <a:noFill/>
            <a:miter lim="800000"/>
            <a:headEnd/>
            <a:tailEnd/>
          </a:ln>
        </p:spPr>
      </p:pic>
      <p:pic>
        <p:nvPicPr>
          <p:cNvPr id="15365" name="Picture 3"/>
          <p:cNvPicPr>
            <a:picLocks noChangeAspect="1" noChangeArrowheads="1"/>
          </p:cNvPicPr>
          <p:nvPr/>
        </p:nvPicPr>
        <p:blipFill>
          <a:blip r:embed="rId3"/>
          <a:srcRect/>
          <a:stretch>
            <a:fillRect/>
          </a:stretch>
        </p:blipFill>
        <p:spPr bwMode="auto">
          <a:xfrm>
            <a:off x="3643313" y="4857750"/>
            <a:ext cx="4819650" cy="1047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r>
              <a:rPr lang="ja-JP" altLang="en-US" smtClean="0"/>
              <a:t>ラジオボタン</a:t>
            </a:r>
          </a:p>
        </p:txBody>
      </p:sp>
      <p:sp>
        <p:nvSpPr>
          <p:cNvPr id="16387" name="テキスト プレースホルダ 2"/>
          <p:cNvSpPr>
            <a:spLocks noGrp="1"/>
          </p:cNvSpPr>
          <p:nvPr>
            <p:ph type="body" idx="1"/>
          </p:nvPr>
        </p:nvSpPr>
        <p:spPr/>
        <p:txBody>
          <a:bodyPr/>
          <a:lstStyle/>
          <a:p>
            <a:r>
              <a:rPr lang="ja-JP" altLang="en-US" smtClean="0"/>
              <a:t>それでは標準の動きを見てみましょう</a:t>
            </a:r>
            <a:endParaRPr lang="en-US" altLang="ja-JP" smtClean="0"/>
          </a:p>
          <a:p>
            <a:pPr algn="ctr">
              <a:lnSpc>
                <a:spcPct val="150000"/>
              </a:lnSpc>
              <a:buFontTx/>
              <a:buNone/>
            </a:pPr>
            <a:r>
              <a:rPr lang="en-US" altLang="ja-JP" sz="13800" smtClean="0"/>
              <a:t>DEMO3</a:t>
            </a:r>
            <a:endParaRPr lang="ja-JP" alt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r>
              <a:rPr lang="ja-JP" altLang="en-US" smtClean="0"/>
              <a:t>どうしてこんなことになるの？</a:t>
            </a:r>
          </a:p>
        </p:txBody>
      </p:sp>
      <p:sp>
        <p:nvSpPr>
          <p:cNvPr id="17411" name="テキスト プレースホルダ 2"/>
          <p:cNvSpPr>
            <a:spLocks noGrp="1"/>
          </p:cNvSpPr>
          <p:nvPr>
            <p:ph type="body" idx="1"/>
          </p:nvPr>
        </p:nvSpPr>
        <p:spPr/>
        <p:txBody>
          <a:bodyPr/>
          <a:lstStyle/>
          <a:p>
            <a:r>
              <a:rPr lang="ja-JP" altLang="en-US" smtClean="0"/>
              <a:t>デザインと意味を分離するためです。</a:t>
            </a:r>
            <a:endParaRPr lang="en-US" altLang="ja-JP" smtClean="0"/>
          </a:p>
          <a:p>
            <a:r>
              <a:rPr lang="ja-JP" altLang="en-US" smtClean="0"/>
              <a:t>従来の</a:t>
            </a:r>
            <a:r>
              <a:rPr lang="en-US" altLang="ja-JP" smtClean="0"/>
              <a:t>WindowsForms</a:t>
            </a:r>
            <a:r>
              <a:rPr lang="ja-JP" altLang="en-US" smtClean="0"/>
              <a:t>の場合にはパネルでくくる必要がありました。</a:t>
            </a:r>
            <a:endParaRPr lang="en-US" altLang="ja-JP" smtClean="0"/>
          </a:p>
          <a:p>
            <a:r>
              <a:rPr lang="ja-JP" altLang="en-US" smtClean="0"/>
              <a:t>それによりデザインの制約が発生します。</a:t>
            </a:r>
            <a:endParaRPr lang="en-US" altLang="ja-JP" smtClean="0"/>
          </a:p>
        </p:txBody>
      </p:sp>
      <p:sp>
        <p:nvSpPr>
          <p:cNvPr id="4" name="角丸四角形 3"/>
          <p:cNvSpPr/>
          <p:nvPr/>
        </p:nvSpPr>
        <p:spPr>
          <a:xfrm>
            <a:off x="1071563" y="3429000"/>
            <a:ext cx="3571875" cy="2286000"/>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5" name="フローチャート : 結合子 4"/>
          <p:cNvSpPr/>
          <p:nvPr/>
        </p:nvSpPr>
        <p:spPr>
          <a:xfrm>
            <a:off x="1357313" y="3571875"/>
            <a:ext cx="285750" cy="285750"/>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 name="フローチャート : 結合子 5"/>
          <p:cNvSpPr/>
          <p:nvPr/>
        </p:nvSpPr>
        <p:spPr>
          <a:xfrm>
            <a:off x="3000375" y="4500563"/>
            <a:ext cx="285750" cy="285750"/>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正方形/長方形 6"/>
          <p:cNvSpPr/>
          <p:nvPr/>
        </p:nvSpPr>
        <p:spPr>
          <a:xfrm>
            <a:off x="1285875" y="3500438"/>
            <a:ext cx="1428750" cy="10001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正方形/長方形 7"/>
          <p:cNvSpPr/>
          <p:nvPr/>
        </p:nvSpPr>
        <p:spPr>
          <a:xfrm>
            <a:off x="1285875" y="4572000"/>
            <a:ext cx="1428750" cy="10001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正方形/長方形 8"/>
          <p:cNvSpPr/>
          <p:nvPr/>
        </p:nvSpPr>
        <p:spPr>
          <a:xfrm>
            <a:off x="2786063" y="3500438"/>
            <a:ext cx="1643062" cy="207168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正方形/長方形 9"/>
          <p:cNvSpPr/>
          <p:nvPr/>
        </p:nvSpPr>
        <p:spPr>
          <a:xfrm>
            <a:off x="2857500" y="4357688"/>
            <a:ext cx="1428750" cy="92868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フローチャート : 結合子 10"/>
          <p:cNvSpPr/>
          <p:nvPr/>
        </p:nvSpPr>
        <p:spPr>
          <a:xfrm>
            <a:off x="3000375" y="4929188"/>
            <a:ext cx="285750" cy="285750"/>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円形吹き出し 11"/>
          <p:cNvSpPr/>
          <p:nvPr/>
        </p:nvSpPr>
        <p:spPr>
          <a:xfrm>
            <a:off x="4714875" y="3500438"/>
            <a:ext cx="3071813" cy="1785937"/>
          </a:xfrm>
          <a:prstGeom prst="wedgeEllipseCallout">
            <a:avLst>
              <a:gd name="adj1" fmla="val -84709"/>
              <a:gd name="adj2" fmla="val 12367"/>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dirty="0"/>
              <a:t>こんな</a:t>
            </a:r>
            <a:r>
              <a:rPr lang="en-US" altLang="ja-JP" dirty="0" err="1"/>
              <a:t>UserControl</a:t>
            </a:r>
            <a:r>
              <a:rPr lang="ja-JP" altLang="en-US" dirty="0"/>
              <a:t>の配置でラジオボタンを共通化させることができるようにした結果だと思われます。</a:t>
            </a:r>
            <a:endParaRPr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lstStyle/>
          <a:p>
            <a:r>
              <a:rPr lang="ja-JP" altLang="en-US" smtClean="0"/>
              <a:t>じゃぁバインディングで解決しましょうよ</a:t>
            </a:r>
          </a:p>
        </p:txBody>
      </p:sp>
      <p:sp>
        <p:nvSpPr>
          <p:cNvPr id="18435" name="テキスト プレースホルダ 2"/>
          <p:cNvSpPr>
            <a:spLocks noGrp="1"/>
          </p:cNvSpPr>
          <p:nvPr>
            <p:ph type="body" idx="1"/>
          </p:nvPr>
        </p:nvSpPr>
        <p:spPr/>
        <p:txBody>
          <a:bodyPr/>
          <a:lstStyle/>
          <a:p>
            <a:pPr algn="ctr">
              <a:lnSpc>
                <a:spcPct val="150000"/>
              </a:lnSpc>
              <a:buFontTx/>
              <a:buNone/>
            </a:pPr>
            <a:r>
              <a:rPr lang="en-US" altLang="ja-JP" sz="16600" smtClean="0"/>
              <a:t>DEMO4</a:t>
            </a:r>
            <a:endParaRPr lang="ja-JP" altLang="en-US" sz="166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r>
              <a:rPr lang="ja-JP" altLang="en-US" smtClean="0"/>
              <a:t>やったことのポイント</a:t>
            </a:r>
          </a:p>
        </p:txBody>
      </p:sp>
      <p:sp>
        <p:nvSpPr>
          <p:cNvPr id="19459" name="テキスト プレースホルダ 2"/>
          <p:cNvSpPr>
            <a:spLocks noGrp="1"/>
          </p:cNvSpPr>
          <p:nvPr>
            <p:ph type="body" idx="1"/>
          </p:nvPr>
        </p:nvSpPr>
        <p:spPr/>
        <p:txBody>
          <a:bodyPr/>
          <a:lstStyle/>
          <a:p>
            <a:r>
              <a:rPr lang="ja-JP" altLang="en-US" smtClean="0"/>
              <a:t>すべてのラジオボタンをグループ化しない</a:t>
            </a:r>
            <a:endParaRPr lang="en-US" altLang="ja-JP" smtClean="0"/>
          </a:p>
          <a:p>
            <a:r>
              <a:rPr lang="ja-JP" altLang="en-US" smtClean="0"/>
              <a:t>直接のバインディングは</a:t>
            </a:r>
            <a:r>
              <a:rPr lang="en-US" altLang="ja-JP" smtClean="0"/>
              <a:t>Enum</a:t>
            </a:r>
            <a:r>
              <a:rPr lang="ja-JP" altLang="en-US" smtClean="0"/>
              <a:t>を利用する</a:t>
            </a:r>
            <a:endParaRPr lang="en-US" altLang="ja-JP" smtClean="0"/>
          </a:p>
          <a:p>
            <a:r>
              <a:rPr lang="ja-JP" altLang="en-US" smtClean="0"/>
              <a:t>コンバータで</a:t>
            </a:r>
            <a:r>
              <a:rPr lang="en-US" altLang="ja-JP" smtClean="0"/>
              <a:t>Enum</a:t>
            </a:r>
            <a:r>
              <a:rPr lang="en-US" altLang="ja-JP" smtClean="0">
                <a:sym typeface="Wingdings" pitchFamily="2" charset="2"/>
              </a:rPr>
              <a:t>Boolean</a:t>
            </a:r>
            <a:r>
              <a:rPr lang="ja-JP" altLang="en-US" smtClean="0">
                <a:sym typeface="Wingdings" pitchFamily="2" charset="2"/>
              </a:rPr>
              <a:t>変換を行う</a:t>
            </a:r>
            <a:endParaRPr lang="en-US" altLang="ja-JP" smtClean="0">
              <a:sym typeface="Wingdings" pitchFamily="2" charset="2"/>
            </a:endParaRPr>
          </a:p>
          <a:p>
            <a:pPr lvl="1"/>
            <a:r>
              <a:rPr lang="ja-JP" altLang="en-US" smtClean="0">
                <a:sym typeface="Wingdings" pitchFamily="2" charset="2"/>
              </a:rPr>
              <a:t>この</a:t>
            </a:r>
            <a:r>
              <a:rPr lang="en-US" altLang="ja-JP" smtClean="0">
                <a:sym typeface="Wingdings" pitchFamily="2" charset="2"/>
              </a:rPr>
              <a:t>EnumBooleanConverter</a:t>
            </a:r>
            <a:r>
              <a:rPr lang="ja-JP" altLang="en-US" smtClean="0">
                <a:sym typeface="Wingdings" pitchFamily="2" charset="2"/>
              </a:rPr>
              <a:t>は汎用的に利用できる</a:t>
            </a:r>
            <a:endParaRPr lang="en-US" altLang="ja-JP" smtClean="0">
              <a:sym typeface="Wingdings" pitchFamily="2" charset="2"/>
            </a:endParaRPr>
          </a:p>
          <a:p>
            <a:r>
              <a:rPr lang="en-US" altLang="ja-JP" smtClean="0"/>
              <a:t>UserControl</a:t>
            </a:r>
            <a:r>
              <a:rPr lang="ja-JP" altLang="en-US" smtClean="0"/>
              <a:t>には</a:t>
            </a:r>
            <a:r>
              <a:rPr lang="en-US" altLang="ja-JP" smtClean="0"/>
              <a:t>UserControl</a:t>
            </a:r>
            <a:r>
              <a:rPr lang="ja-JP" altLang="en-US" smtClean="0"/>
              <a:t>独自のドキュメントクラスを作成するとよい</a:t>
            </a:r>
            <a:endParaRPr lang="en-US" altLang="ja-JP" smtClean="0"/>
          </a:p>
          <a:p>
            <a:r>
              <a:rPr lang="en-US" altLang="ja-JP" smtClean="0"/>
              <a:t>UserContorl</a:t>
            </a:r>
            <a:r>
              <a:rPr lang="ja-JP" altLang="en-US" smtClean="0"/>
              <a:t>の</a:t>
            </a:r>
            <a:r>
              <a:rPr lang="en-US" altLang="ja-JP" smtClean="0"/>
              <a:t>DataContext</a:t>
            </a:r>
            <a:r>
              <a:rPr lang="ja-JP" altLang="en-US" smtClean="0"/>
              <a:t>は親コントロールから設定できる</a:t>
            </a:r>
            <a:endParaRPr lang="en-US" altLang="ja-JP"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r>
              <a:rPr lang="ja-JP" altLang="en-US" smtClean="0"/>
              <a:t>まとめ</a:t>
            </a:r>
          </a:p>
        </p:txBody>
      </p:sp>
      <p:sp>
        <p:nvSpPr>
          <p:cNvPr id="20483" name="テキスト プレースホルダ 2"/>
          <p:cNvSpPr>
            <a:spLocks noGrp="1"/>
          </p:cNvSpPr>
          <p:nvPr>
            <p:ph type="body" idx="1"/>
          </p:nvPr>
        </p:nvSpPr>
        <p:spPr/>
        <p:txBody>
          <a:bodyPr/>
          <a:lstStyle/>
          <a:p>
            <a:r>
              <a:rPr lang="ja-JP" altLang="en-US" smtClean="0"/>
              <a:t>コンバータはいろいろなところで役に立ちます</a:t>
            </a:r>
            <a:endParaRPr lang="en-US" altLang="ja-JP" smtClean="0"/>
          </a:p>
          <a:p>
            <a:r>
              <a:rPr lang="ja-JP" altLang="en-US" smtClean="0"/>
              <a:t>このほかにもよく使うコンバータは汎用的に作成可能ですので、いろいろ用意しておくとよいでしょう。</a:t>
            </a:r>
            <a:endParaRPr lang="en-US" altLang="ja-JP" smtClean="0"/>
          </a:p>
          <a:p>
            <a:r>
              <a:rPr lang="ja-JP" altLang="en-US" smtClean="0"/>
              <a:t>ラジオボタンは結構コツがいる</a:t>
            </a:r>
            <a:endParaRPr lang="en-US" altLang="ja-JP" smtClean="0"/>
          </a:p>
          <a:p>
            <a:pPr lvl="1"/>
            <a:endParaRPr lang="en-US" altLang="ja-JP" smtClean="0"/>
          </a:p>
          <a:p>
            <a:pPr lvl="1"/>
            <a:r>
              <a:rPr lang="ja-JP" altLang="en-US" smtClean="0"/>
              <a:t>次回以降</a:t>
            </a:r>
            <a:endParaRPr lang="en-US" altLang="ja-JP" smtClean="0"/>
          </a:p>
          <a:p>
            <a:pPr lvl="1"/>
            <a:r>
              <a:rPr lang="ja-JP" altLang="en-US" smtClean="0"/>
              <a:t>コンボボックス、チェックボックス、リストビュー</a:t>
            </a:r>
            <a:endParaRPr lang="en-US" altLang="ja-JP" smtClean="0"/>
          </a:p>
          <a:p>
            <a:pPr lvl="1"/>
            <a:r>
              <a:rPr lang="ja-JP" altLang="en-US" smtClean="0"/>
              <a:t>まだまだ続きそうです</a:t>
            </a:r>
          </a:p>
        </p:txBody>
      </p:sp>
      <p:sp>
        <p:nvSpPr>
          <p:cNvPr id="4" name="右矢印 3"/>
          <p:cNvSpPr/>
          <p:nvPr/>
        </p:nvSpPr>
        <p:spPr>
          <a:xfrm>
            <a:off x="5857875" y="5214938"/>
            <a:ext cx="2714625" cy="10715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altLang="ja-JP" dirty="0"/>
              <a:t>Enjoy WPF !!</a:t>
            </a:r>
            <a:endParaRPr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r>
              <a:rPr lang="ja-JP" altLang="en-US" smtClean="0"/>
              <a:t>おさらい</a:t>
            </a:r>
          </a:p>
        </p:txBody>
      </p:sp>
      <p:sp>
        <p:nvSpPr>
          <p:cNvPr id="3075" name="テキスト プレースホルダ 2"/>
          <p:cNvSpPr>
            <a:spLocks noGrp="1"/>
          </p:cNvSpPr>
          <p:nvPr>
            <p:ph type="body" idx="1"/>
          </p:nvPr>
        </p:nvSpPr>
        <p:spPr/>
        <p:txBody>
          <a:bodyPr/>
          <a:lstStyle/>
          <a:p>
            <a:r>
              <a:rPr lang="ja-JP" altLang="en-US" smtClean="0"/>
              <a:t>前回は</a:t>
            </a:r>
            <a:r>
              <a:rPr lang="en-US" altLang="ja-JP" smtClean="0"/>
              <a:t>Button</a:t>
            </a:r>
            <a:r>
              <a:rPr lang="ja-JP" altLang="en-US" smtClean="0"/>
              <a:t>と</a:t>
            </a:r>
            <a:r>
              <a:rPr lang="en-US" altLang="ja-JP" smtClean="0"/>
              <a:t>TextBox</a:t>
            </a:r>
            <a:r>
              <a:rPr lang="ja-JP" altLang="en-US" smtClean="0"/>
              <a:t>を使った簡単なアプリケーションの作り方でした。</a:t>
            </a:r>
            <a:endParaRPr lang="en-US" altLang="ja-JP" smtClean="0"/>
          </a:p>
          <a:p>
            <a:r>
              <a:rPr lang="en-US" altLang="ja-JP" smtClean="0"/>
              <a:t>INotifyPropertyChanged</a:t>
            </a:r>
            <a:r>
              <a:rPr lang="ja-JP" altLang="en-US" smtClean="0"/>
              <a:t>のインターフェイスを究めようという内容でした。</a:t>
            </a:r>
            <a:endParaRPr lang="en-US" altLang="ja-JP" smtClean="0"/>
          </a:p>
          <a:p>
            <a:r>
              <a:rPr lang="en-US" altLang="ja-JP" smtClean="0"/>
              <a:t>NotifyPropertyChangedBase</a:t>
            </a:r>
            <a:r>
              <a:rPr lang="ja-JP" altLang="en-US" smtClean="0"/>
              <a:t>は今回も出てきますが説明しないのでおさらい</a:t>
            </a:r>
            <a:endParaRPr lang="en-US" altLang="ja-JP" smtClean="0"/>
          </a:p>
          <a:p>
            <a:pPr>
              <a:buFontTx/>
              <a:buNone/>
            </a:pPr>
            <a:endParaRPr lang="ja-JP"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lang="en-US" altLang="ja-JP" smtClean="0"/>
              <a:t>NotifyPropertyChangedBase</a:t>
            </a:r>
            <a:endParaRPr lang="ja-JP" altLang="en-US" smtClean="0"/>
          </a:p>
        </p:txBody>
      </p:sp>
      <p:sp>
        <p:nvSpPr>
          <p:cNvPr id="3" name="テキスト プレースホルダ 2"/>
          <p:cNvSpPr>
            <a:spLocks noGrp="1"/>
          </p:cNvSpPr>
          <p:nvPr>
            <p:ph type="body" idx="1"/>
          </p:nvPr>
        </p:nvSpPr>
        <p:spPr>
          <a:xfrm>
            <a:off x="457200" y="1052513"/>
            <a:ext cx="8043863" cy="5073650"/>
          </a:xfrm>
          <a:solidFill>
            <a:schemeClr val="accent3"/>
          </a:solidFill>
        </p:spPr>
        <p:txBody>
          <a:bodyPr/>
          <a:lstStyle/>
          <a:p>
            <a:pPr>
              <a:buFontTx/>
              <a:buNone/>
              <a:defRPr/>
            </a:pPr>
            <a:r>
              <a:rPr lang="en-US" altLang="ja-JP" sz="2400" dirty="0" smtClean="0">
                <a:solidFill>
                  <a:schemeClr val="accent6"/>
                </a:solidFill>
              </a:rPr>
              <a:t>public</a:t>
            </a:r>
            <a:r>
              <a:rPr lang="en-US" altLang="ja-JP" sz="2400" dirty="0" smtClean="0"/>
              <a:t> </a:t>
            </a:r>
            <a:r>
              <a:rPr lang="en-US" altLang="ja-JP" sz="2400" dirty="0" smtClean="0">
                <a:solidFill>
                  <a:schemeClr val="accent6"/>
                </a:solidFill>
              </a:rPr>
              <a:t>class</a:t>
            </a:r>
            <a:r>
              <a:rPr lang="en-US" altLang="ja-JP" sz="2400" dirty="0" smtClean="0"/>
              <a:t> </a:t>
            </a:r>
            <a:r>
              <a:rPr lang="en-US" altLang="ja-JP" sz="2400" dirty="0" err="1" smtClean="0">
                <a:solidFill>
                  <a:schemeClr val="accent1">
                    <a:lumMod val="50000"/>
                  </a:schemeClr>
                </a:solidFill>
              </a:rPr>
              <a:t>NotifyPropertyChangedBase</a:t>
            </a:r>
            <a:r>
              <a:rPr lang="en-US" altLang="ja-JP" sz="2400" dirty="0" smtClean="0"/>
              <a:t> : </a:t>
            </a:r>
            <a:r>
              <a:rPr lang="en-US" altLang="ja-JP" sz="2400" dirty="0" err="1" smtClean="0">
                <a:solidFill>
                  <a:schemeClr val="accent1">
                    <a:lumMod val="50000"/>
                  </a:schemeClr>
                </a:solidFill>
              </a:rPr>
              <a:t>INotifyPropertyChanged</a:t>
            </a:r>
            <a:r>
              <a:rPr lang="ja-JP" altLang="en-US" sz="2400" dirty="0" smtClean="0"/>
              <a:t> </a:t>
            </a:r>
            <a:r>
              <a:rPr lang="en-US" altLang="ja-JP" sz="2400" dirty="0" smtClean="0"/>
              <a:t>{</a:t>
            </a:r>
          </a:p>
          <a:p>
            <a:pPr>
              <a:buFontTx/>
              <a:buNone/>
              <a:defRPr/>
            </a:pPr>
            <a:r>
              <a:rPr lang="en-US" altLang="ja-JP" sz="2400" dirty="0" smtClean="0"/>
              <a:t>  </a:t>
            </a:r>
            <a:r>
              <a:rPr lang="en-US" altLang="ja-JP" sz="2400" dirty="0" smtClean="0">
                <a:solidFill>
                  <a:schemeClr val="accent6"/>
                </a:solidFill>
              </a:rPr>
              <a:t>public</a:t>
            </a:r>
            <a:r>
              <a:rPr lang="en-US" altLang="ja-JP" sz="2400" dirty="0" smtClean="0"/>
              <a:t> </a:t>
            </a:r>
            <a:r>
              <a:rPr lang="en-US" altLang="ja-JP" sz="2400" dirty="0" smtClean="0">
                <a:solidFill>
                  <a:schemeClr val="accent6"/>
                </a:solidFill>
              </a:rPr>
              <a:t>event</a:t>
            </a:r>
            <a:r>
              <a:rPr lang="en-US" altLang="ja-JP" sz="2400" dirty="0" smtClean="0"/>
              <a:t> </a:t>
            </a:r>
            <a:r>
              <a:rPr lang="en-US" altLang="ja-JP" sz="2400" dirty="0" err="1" smtClean="0">
                <a:solidFill>
                  <a:schemeClr val="accent1">
                    <a:lumMod val="50000"/>
                  </a:schemeClr>
                </a:solidFill>
              </a:rPr>
              <a:t>PropertyChangedEventHandler</a:t>
            </a:r>
            <a:r>
              <a:rPr lang="en-US" altLang="ja-JP" sz="2400" dirty="0" smtClean="0"/>
              <a:t> </a:t>
            </a:r>
            <a:r>
              <a:rPr lang="en-US" altLang="ja-JP" sz="2400" dirty="0" err="1" smtClean="0"/>
              <a:t>PropertyChanged</a:t>
            </a:r>
            <a:r>
              <a:rPr lang="en-US" altLang="ja-JP" sz="2400" dirty="0" smtClean="0"/>
              <a:t>;</a:t>
            </a:r>
          </a:p>
          <a:p>
            <a:pPr>
              <a:buFontTx/>
              <a:buNone/>
              <a:defRPr/>
            </a:pPr>
            <a:r>
              <a:rPr lang="en-US" altLang="ja-JP" sz="2400" dirty="0" smtClean="0"/>
              <a:t>  </a:t>
            </a:r>
            <a:r>
              <a:rPr lang="en-US" altLang="ja-JP" sz="2400" dirty="0" smtClean="0">
                <a:solidFill>
                  <a:schemeClr val="accent6"/>
                </a:solidFill>
              </a:rPr>
              <a:t>protected</a:t>
            </a:r>
            <a:r>
              <a:rPr lang="en-US" altLang="ja-JP" sz="2400" dirty="0" smtClean="0"/>
              <a:t> </a:t>
            </a:r>
            <a:r>
              <a:rPr lang="en-US" altLang="ja-JP" sz="2400" dirty="0" smtClean="0">
                <a:solidFill>
                  <a:schemeClr val="accent6"/>
                </a:solidFill>
              </a:rPr>
              <a:t>void</a:t>
            </a:r>
            <a:r>
              <a:rPr lang="en-US" altLang="ja-JP" sz="2400" dirty="0" smtClean="0"/>
              <a:t> </a:t>
            </a:r>
            <a:r>
              <a:rPr lang="en-US" altLang="ja-JP" sz="2400" dirty="0" err="1" smtClean="0"/>
              <a:t>FirePropertyChanged</a:t>
            </a:r>
            <a:r>
              <a:rPr lang="en-US" altLang="ja-JP" sz="2400" dirty="0" smtClean="0"/>
              <a:t>(</a:t>
            </a:r>
          </a:p>
          <a:p>
            <a:pPr>
              <a:buFontTx/>
              <a:buNone/>
              <a:defRPr/>
            </a:pPr>
            <a:r>
              <a:rPr lang="en-US" altLang="ja-JP" sz="2400" dirty="0" smtClean="0">
                <a:solidFill>
                  <a:schemeClr val="accent6"/>
                </a:solidFill>
              </a:rPr>
              <a:t>	string</a:t>
            </a:r>
            <a:r>
              <a:rPr lang="en-US" altLang="ja-JP" sz="2400" dirty="0" smtClean="0"/>
              <a:t> </a:t>
            </a:r>
            <a:r>
              <a:rPr lang="en-US" altLang="ja-JP" sz="2400" dirty="0" err="1" smtClean="0"/>
              <a:t>PropertyName</a:t>
            </a:r>
            <a:r>
              <a:rPr lang="en-US" altLang="ja-JP" sz="2400" dirty="0" smtClean="0"/>
              <a:t>)</a:t>
            </a:r>
            <a:r>
              <a:rPr lang="ja-JP" altLang="en-US" sz="2400" dirty="0" smtClean="0"/>
              <a:t> </a:t>
            </a:r>
            <a:r>
              <a:rPr lang="en-US" altLang="ja-JP" sz="2400" dirty="0" smtClean="0"/>
              <a:t>{</a:t>
            </a:r>
            <a:r>
              <a:rPr lang="ja-JP" altLang="en-US" sz="2400" dirty="0" smtClean="0"/>
              <a:t> </a:t>
            </a:r>
            <a:endParaRPr lang="en-US" altLang="ja-JP" sz="2400" dirty="0" smtClean="0"/>
          </a:p>
          <a:p>
            <a:pPr>
              <a:buFontTx/>
              <a:buNone/>
              <a:defRPr/>
            </a:pPr>
            <a:r>
              <a:rPr lang="ja-JP" altLang="en-US" sz="2400" dirty="0" smtClean="0"/>
              <a:t>   </a:t>
            </a:r>
            <a:r>
              <a:rPr lang="en-US" altLang="ja-JP" sz="2400" dirty="0" smtClean="0"/>
              <a:t> if (</a:t>
            </a:r>
            <a:r>
              <a:rPr lang="en-US" altLang="ja-JP" sz="2400" dirty="0" err="1" smtClean="0">
                <a:solidFill>
                  <a:schemeClr val="accent6"/>
                </a:solidFill>
              </a:rPr>
              <a:t>this</a:t>
            </a:r>
            <a:r>
              <a:rPr lang="en-US" altLang="ja-JP" sz="2400" dirty="0" err="1" smtClean="0"/>
              <a:t>.PropertyChanged</a:t>
            </a:r>
            <a:r>
              <a:rPr lang="en-US" altLang="ja-JP" sz="2400" dirty="0" smtClean="0"/>
              <a:t> != </a:t>
            </a:r>
            <a:r>
              <a:rPr lang="en-US" altLang="ja-JP" sz="2400" dirty="0" smtClean="0">
                <a:solidFill>
                  <a:schemeClr val="accent6"/>
                </a:solidFill>
              </a:rPr>
              <a:t>null</a:t>
            </a:r>
            <a:r>
              <a:rPr lang="en-US" altLang="ja-JP" sz="2400" dirty="0" smtClean="0"/>
              <a:t>)</a:t>
            </a:r>
            <a:r>
              <a:rPr lang="ja-JP" altLang="en-US" sz="2400" dirty="0" smtClean="0"/>
              <a:t> </a:t>
            </a:r>
            <a:r>
              <a:rPr lang="en-US" altLang="ja-JP" sz="2400" dirty="0" smtClean="0"/>
              <a:t>{</a:t>
            </a:r>
          </a:p>
          <a:p>
            <a:pPr>
              <a:buFontTx/>
              <a:buNone/>
              <a:defRPr/>
            </a:pPr>
            <a:r>
              <a:rPr lang="en-US" altLang="ja-JP" sz="2400" dirty="0" smtClean="0"/>
              <a:t>      </a:t>
            </a:r>
            <a:r>
              <a:rPr lang="en-US" altLang="ja-JP" sz="2400" dirty="0" err="1" smtClean="0">
                <a:solidFill>
                  <a:schemeClr val="accent6"/>
                </a:solidFill>
              </a:rPr>
              <a:t>this</a:t>
            </a:r>
            <a:r>
              <a:rPr lang="en-US" altLang="ja-JP" sz="2400" dirty="0" err="1" smtClean="0"/>
              <a:t>.PropertyChanged</a:t>
            </a:r>
            <a:r>
              <a:rPr lang="en-US" altLang="ja-JP" sz="2400" dirty="0" smtClean="0"/>
              <a:t>(</a:t>
            </a:r>
            <a:r>
              <a:rPr lang="en-US" altLang="ja-JP" sz="2400" dirty="0" smtClean="0">
                <a:solidFill>
                  <a:schemeClr val="accent6"/>
                </a:solidFill>
              </a:rPr>
              <a:t>this</a:t>
            </a:r>
            <a:r>
              <a:rPr lang="en-US" altLang="ja-JP" sz="2400" dirty="0" smtClean="0"/>
              <a:t>,</a:t>
            </a:r>
          </a:p>
          <a:p>
            <a:pPr>
              <a:buFontTx/>
              <a:buNone/>
              <a:defRPr/>
            </a:pPr>
            <a:r>
              <a:rPr lang="en-US" altLang="ja-JP" sz="2400" dirty="0" smtClean="0"/>
              <a:t>		</a:t>
            </a:r>
            <a:r>
              <a:rPr lang="en-US" altLang="ja-JP" sz="2400" dirty="0" smtClean="0">
                <a:solidFill>
                  <a:schemeClr val="accent6"/>
                </a:solidFill>
              </a:rPr>
              <a:t>new</a:t>
            </a:r>
            <a:r>
              <a:rPr lang="en-US" altLang="ja-JP" sz="2400" dirty="0" smtClean="0"/>
              <a:t> </a:t>
            </a:r>
            <a:r>
              <a:rPr lang="en-US" altLang="ja-JP" sz="2400" dirty="0" err="1" smtClean="0">
                <a:solidFill>
                  <a:schemeClr val="accent1">
                    <a:lumMod val="50000"/>
                  </a:schemeClr>
                </a:solidFill>
              </a:rPr>
              <a:t>PropertyChangedEventArgs</a:t>
            </a:r>
            <a:r>
              <a:rPr lang="en-US" altLang="ja-JP" sz="2400" dirty="0" smtClean="0">
                <a:solidFill>
                  <a:schemeClr val="accent1">
                    <a:lumMod val="50000"/>
                  </a:schemeClr>
                </a:solidFill>
              </a:rPr>
              <a:t>(</a:t>
            </a:r>
            <a:r>
              <a:rPr lang="en-US" altLang="ja-JP" sz="2400" dirty="0" err="1" smtClean="0">
                <a:solidFill>
                  <a:schemeClr val="accent1">
                    <a:lumMod val="50000"/>
                  </a:schemeClr>
                </a:solidFill>
              </a:rPr>
              <a:t>PropertyName</a:t>
            </a:r>
            <a:r>
              <a:rPr lang="en-US" altLang="ja-JP" sz="2400" dirty="0" smtClean="0"/>
              <a:t>));</a:t>
            </a:r>
          </a:p>
          <a:p>
            <a:pPr>
              <a:buFontTx/>
              <a:buNone/>
              <a:defRPr/>
            </a:pPr>
            <a:r>
              <a:rPr lang="ja-JP" altLang="en-US" sz="2400" dirty="0" smtClean="0"/>
              <a:t>    </a:t>
            </a:r>
            <a:r>
              <a:rPr lang="en-US" altLang="ja-JP" sz="2400" dirty="0" smtClean="0"/>
              <a:t>}</a:t>
            </a:r>
          </a:p>
          <a:p>
            <a:pPr>
              <a:buFontTx/>
              <a:buNone/>
              <a:defRPr/>
            </a:pPr>
            <a:r>
              <a:rPr lang="ja-JP" altLang="en-US" sz="2400" dirty="0" smtClean="0"/>
              <a:t>  </a:t>
            </a:r>
            <a:r>
              <a:rPr lang="en-US" altLang="ja-JP" sz="2400" dirty="0" smtClean="0"/>
              <a:t>}</a:t>
            </a:r>
            <a:endParaRPr lang="ja-JP" altLang="en-US" sz="2400" dirty="0" smtClean="0"/>
          </a:p>
          <a:p>
            <a:pPr>
              <a:buFontTx/>
              <a:buNone/>
              <a:defRPr/>
            </a:pPr>
            <a:r>
              <a:rPr lang="en-US" altLang="ja-JP" sz="2400" dirty="0" smtClean="0"/>
              <a:t>}</a:t>
            </a:r>
          </a:p>
          <a:p>
            <a:pPr>
              <a:buFontTx/>
              <a:buNone/>
              <a:defRPr/>
            </a:pPr>
            <a:endParaRPr lang="ja-JP" alt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r>
              <a:rPr lang="ja-JP" altLang="en-US" smtClean="0"/>
              <a:t>今回のアジェンダ</a:t>
            </a:r>
          </a:p>
        </p:txBody>
      </p:sp>
      <p:sp>
        <p:nvSpPr>
          <p:cNvPr id="5123" name="テキスト プレースホルダ 2"/>
          <p:cNvSpPr>
            <a:spLocks noGrp="1"/>
          </p:cNvSpPr>
          <p:nvPr>
            <p:ph type="body" idx="1"/>
          </p:nvPr>
        </p:nvSpPr>
        <p:spPr/>
        <p:txBody>
          <a:bodyPr/>
          <a:lstStyle/>
          <a:p>
            <a:r>
              <a:rPr lang="ja-JP" altLang="en-US" sz="4400" smtClean="0"/>
              <a:t>コンバータ コンバータ コンバータ</a:t>
            </a:r>
            <a:endParaRPr lang="en-US" altLang="ja-JP" sz="4400" smtClean="0"/>
          </a:p>
          <a:p>
            <a:pPr lvl="1"/>
            <a:r>
              <a:rPr lang="ja-JP" altLang="en-US" sz="4000" smtClean="0"/>
              <a:t>第２の肝であるコンバータをマスター</a:t>
            </a:r>
            <a:endParaRPr lang="en-US" altLang="ja-JP" sz="4000" smtClean="0"/>
          </a:p>
          <a:p>
            <a:r>
              <a:rPr lang="ja-JP" altLang="en-US" sz="4400" smtClean="0"/>
              <a:t>ラジオボタン</a:t>
            </a:r>
            <a:endParaRPr lang="en-US" altLang="ja-JP" sz="4400" smtClean="0"/>
          </a:p>
          <a:p>
            <a:pPr lvl="1"/>
            <a:r>
              <a:rPr lang="ja-JP" altLang="en-US" sz="4000" smtClean="0"/>
              <a:t>よく使うコントロールも覚えていきましょう</a:t>
            </a:r>
            <a:endParaRPr lang="en-US" altLang="ja-JP" sz="4000" smtClean="0"/>
          </a:p>
          <a:p>
            <a:endParaRPr lang="en-US" altLang="ja-JP" sz="4400" smtClean="0"/>
          </a:p>
          <a:p>
            <a:endParaRPr lang="en-US" altLang="ja-JP" sz="4400" smtClean="0"/>
          </a:p>
          <a:p>
            <a:endParaRPr lang="ja-JP" altLang="en-US" sz="44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endParaRPr lang="ja-JP" altLang="en-US" smtClean="0"/>
          </a:p>
        </p:txBody>
      </p:sp>
      <p:sp>
        <p:nvSpPr>
          <p:cNvPr id="6147" name="テキスト プレースホルダ 2"/>
          <p:cNvSpPr>
            <a:spLocks noGrp="1"/>
          </p:cNvSpPr>
          <p:nvPr>
            <p:ph type="body" idx="1"/>
          </p:nvPr>
        </p:nvSpPr>
        <p:spPr/>
        <p:txBody>
          <a:bodyPr/>
          <a:lstStyle/>
          <a:p>
            <a:pPr algn="ctr">
              <a:lnSpc>
                <a:spcPct val="200000"/>
              </a:lnSpc>
              <a:buFontTx/>
              <a:buNone/>
            </a:pPr>
            <a:r>
              <a:rPr lang="en-US" altLang="ja-JP" sz="11500" smtClean="0"/>
              <a:t>DEMO1</a:t>
            </a:r>
            <a:endParaRPr lang="ja-JP" altLang="en-US" sz="115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r>
              <a:rPr lang="ja-JP" altLang="en-US" smtClean="0"/>
              <a:t>とりあえず画面作っちゃいましょ</a:t>
            </a:r>
            <a:endParaRPr lang="en-US" altLang="ja-JP" smtClean="0"/>
          </a:p>
        </p:txBody>
      </p:sp>
      <p:sp>
        <p:nvSpPr>
          <p:cNvPr id="7171" name="テキスト プレースホルダ 2"/>
          <p:cNvSpPr>
            <a:spLocks noGrp="1"/>
          </p:cNvSpPr>
          <p:nvPr>
            <p:ph type="body" idx="1"/>
          </p:nvPr>
        </p:nvSpPr>
        <p:spPr/>
        <p:txBody>
          <a:bodyPr/>
          <a:lstStyle/>
          <a:p>
            <a:r>
              <a:rPr lang="ja-JP" altLang="en-US" smtClean="0"/>
              <a:t>画面</a:t>
            </a:r>
            <a:endParaRPr lang="en-US" altLang="ja-JP" smtClean="0"/>
          </a:p>
          <a:p>
            <a:endParaRPr lang="en-US" altLang="ja-JP" smtClean="0"/>
          </a:p>
        </p:txBody>
      </p:sp>
      <p:pic>
        <p:nvPicPr>
          <p:cNvPr id="7172" name="図 3"/>
          <p:cNvPicPr>
            <a:picLocks noChangeAspect="1" noChangeArrowheads="1"/>
          </p:cNvPicPr>
          <p:nvPr/>
        </p:nvPicPr>
        <p:blipFill>
          <a:blip r:embed="rId2"/>
          <a:srcRect/>
          <a:stretch>
            <a:fillRect/>
          </a:stretch>
        </p:blipFill>
        <p:spPr bwMode="auto">
          <a:xfrm>
            <a:off x="785813" y="1714500"/>
            <a:ext cx="2860675" cy="2860675"/>
          </a:xfrm>
          <a:prstGeom prst="rect">
            <a:avLst/>
          </a:prstGeom>
          <a:noFill/>
          <a:ln w="9525">
            <a:noFill/>
            <a:miter lim="800000"/>
            <a:headEnd/>
            <a:tailEnd/>
          </a:ln>
        </p:spPr>
      </p:pic>
      <p:sp>
        <p:nvSpPr>
          <p:cNvPr id="1026" name="Rectangle 2"/>
          <p:cNvSpPr>
            <a:spLocks noChangeArrowheads="1"/>
          </p:cNvSpPr>
          <p:nvPr/>
        </p:nvSpPr>
        <p:spPr bwMode="auto">
          <a:xfrm>
            <a:off x="4071938" y="1714500"/>
            <a:ext cx="4357687" cy="4143375"/>
          </a:xfrm>
          <a:prstGeom prst="rect">
            <a:avLst/>
          </a:prstGeom>
          <a:solidFill>
            <a:srgbClr val="FFFFFF"/>
          </a:solidFill>
          <a:ln w="9525">
            <a:solidFill>
              <a:srgbClr val="000000"/>
            </a:solidFill>
            <a:miter lim="800000"/>
            <a:headEnd/>
            <a:tailEnd/>
          </a:ln>
        </p:spPr>
        <p:txBody>
          <a:bodyPr lIns="74295" tIns="8890" rIns="74295" bIns="8890"/>
          <a:lstStyle/>
          <a:p>
            <a:r>
              <a:rPr lang="ja-JP" altLang="ja-JP" sz="1000" noProof="1">
                <a:solidFill>
                  <a:srgbClr val="0000FF"/>
                </a:solidFill>
                <a:latin typeface="メイリオ"/>
                <a:ea typeface="メイリオ"/>
                <a:cs typeface="ＭＳ Ｐゴシック" pitchFamily="50" charset="-128"/>
              </a:rPr>
              <a:t>&lt;</a:t>
            </a:r>
            <a:r>
              <a:rPr lang="en-US" altLang="ja-JP" sz="1000" noProof="1">
                <a:solidFill>
                  <a:srgbClr val="A31515"/>
                </a:solidFill>
                <a:latin typeface="メイリオ"/>
                <a:ea typeface="メイリオ"/>
                <a:cs typeface="ＭＳ Ｐゴシック" pitchFamily="50" charset="-128"/>
              </a:rPr>
              <a:t>Window</a:t>
            </a:r>
            <a:r>
              <a:rPr lang="en-US" altLang="ja-JP" sz="1000" noProof="1">
                <a:solidFill>
                  <a:srgbClr val="0000FF"/>
                </a:solidFill>
                <a:latin typeface="メイリオ"/>
                <a:ea typeface="メイリオ"/>
                <a:cs typeface="ＭＳ Ｐゴシック" pitchFamily="50" charset="-128"/>
              </a:rPr>
              <a:t> </a:t>
            </a:r>
            <a:r>
              <a:rPr lang="en-US" altLang="ja-JP" sz="1000" noProof="1">
                <a:solidFill>
                  <a:srgbClr val="FF0000"/>
                </a:solidFill>
                <a:latin typeface="メイリオ"/>
                <a:ea typeface="メイリオ"/>
                <a:cs typeface="ＭＳ Ｐゴシック" pitchFamily="50" charset="-128"/>
              </a:rPr>
              <a:t>x:Class</a:t>
            </a:r>
            <a:r>
              <a:rPr lang="en-US" altLang="ja-JP" sz="1000" noProof="1">
                <a:solidFill>
                  <a:srgbClr val="0000FF"/>
                </a:solidFill>
                <a:latin typeface="メイリオ"/>
                <a:ea typeface="メイリオ"/>
                <a:cs typeface="ＭＳ Ｐゴシック" pitchFamily="50" charset="-128"/>
              </a:rPr>
              <a:t>=</a:t>
            </a:r>
            <a:r>
              <a:rPr lang="en-US" altLang="ja-JP" sz="1000" noProof="1">
                <a:latin typeface="メイリオ"/>
                <a:ea typeface="メイリオ"/>
                <a:cs typeface="ＭＳ Ｐゴシック" pitchFamily="50" charset="-128"/>
              </a:rPr>
              <a:t>"</a:t>
            </a:r>
            <a:r>
              <a:rPr lang="en-US" altLang="ja-JP" sz="1000" noProof="1">
                <a:solidFill>
                  <a:srgbClr val="0000FF"/>
                </a:solidFill>
                <a:latin typeface="メイリオ"/>
                <a:ea typeface="メイリオ"/>
                <a:cs typeface="ＭＳ Ｐゴシック" pitchFamily="50" charset="-128"/>
              </a:rPr>
              <a:t>WpfApplication1.Window1</a:t>
            </a:r>
            <a:r>
              <a:rPr lang="en-US" altLang="ja-JP" sz="1000" noProof="1">
                <a:latin typeface="メイリオ"/>
                <a:ea typeface="メイリオ"/>
                <a:cs typeface="ＭＳ Ｐゴシック" pitchFamily="50" charset="-128"/>
              </a:rPr>
              <a:t>"</a:t>
            </a:r>
          </a:p>
          <a:p>
            <a:r>
              <a:rPr lang="en-US" altLang="ja-JP" sz="1000" noProof="1">
                <a:solidFill>
                  <a:srgbClr val="0000FF"/>
                </a:solidFill>
                <a:latin typeface="メイリオ"/>
                <a:ea typeface="メイリオ"/>
                <a:cs typeface="ＭＳ Ｐゴシック" pitchFamily="50" charset="-128"/>
              </a:rPr>
              <a:t>    </a:t>
            </a:r>
            <a:r>
              <a:rPr lang="en-US" altLang="ja-JP" sz="1000" noProof="1">
                <a:solidFill>
                  <a:srgbClr val="FF0000"/>
                </a:solidFill>
                <a:latin typeface="メイリオ"/>
                <a:ea typeface="メイリオ"/>
                <a:cs typeface="ＭＳ Ｐゴシック" pitchFamily="50" charset="-128"/>
              </a:rPr>
              <a:t>xmlns</a:t>
            </a:r>
            <a:r>
              <a:rPr lang="en-US" altLang="ja-JP" sz="1000" noProof="1">
                <a:solidFill>
                  <a:srgbClr val="0000FF"/>
                </a:solidFill>
                <a:latin typeface="メイリオ"/>
                <a:ea typeface="メイリオ"/>
                <a:cs typeface="ＭＳ Ｐゴシック" pitchFamily="50" charset="-128"/>
              </a:rPr>
              <a:t>=</a:t>
            </a:r>
            <a:r>
              <a:rPr lang="en-US" altLang="ja-JP" sz="1000" noProof="1">
                <a:latin typeface="メイリオ"/>
                <a:ea typeface="メイリオ"/>
                <a:cs typeface="ＭＳ Ｐゴシック" pitchFamily="50" charset="-128"/>
              </a:rPr>
              <a:t>"</a:t>
            </a:r>
            <a:r>
              <a:rPr lang="en-US" altLang="ja-JP" sz="1000" noProof="1">
                <a:solidFill>
                  <a:srgbClr val="0000FF"/>
                </a:solidFill>
                <a:latin typeface="メイリオ"/>
                <a:ea typeface="メイリオ"/>
                <a:cs typeface="ＭＳ Ｐゴシック" pitchFamily="50" charset="-128"/>
              </a:rPr>
              <a:t>http://schemas.microsoft.com/winfx/2006/xaml/presentation</a:t>
            </a:r>
            <a:r>
              <a:rPr lang="en-US" altLang="ja-JP" sz="1000" noProof="1">
                <a:latin typeface="メイリオ"/>
                <a:ea typeface="メイリオ"/>
                <a:cs typeface="ＭＳ Ｐゴシック" pitchFamily="50" charset="-128"/>
              </a:rPr>
              <a:t>"</a:t>
            </a:r>
          </a:p>
          <a:p>
            <a:r>
              <a:rPr lang="en-US" altLang="ja-JP" sz="1000" noProof="1">
                <a:solidFill>
                  <a:srgbClr val="0000FF"/>
                </a:solidFill>
                <a:latin typeface="メイリオ"/>
                <a:ea typeface="メイリオ"/>
                <a:cs typeface="ＭＳ Ｐゴシック" pitchFamily="50" charset="-128"/>
              </a:rPr>
              <a:t>    </a:t>
            </a:r>
            <a:r>
              <a:rPr lang="en-US" altLang="ja-JP" sz="1000" noProof="1">
                <a:solidFill>
                  <a:srgbClr val="FF0000"/>
                </a:solidFill>
                <a:latin typeface="メイリオ"/>
                <a:ea typeface="メイリオ"/>
                <a:cs typeface="ＭＳ Ｐゴシック" pitchFamily="50" charset="-128"/>
              </a:rPr>
              <a:t>xmlns:x</a:t>
            </a:r>
            <a:r>
              <a:rPr lang="en-US" altLang="ja-JP" sz="1000" noProof="1">
                <a:solidFill>
                  <a:srgbClr val="0000FF"/>
                </a:solidFill>
                <a:latin typeface="メイリオ"/>
                <a:ea typeface="メイリオ"/>
                <a:cs typeface="ＭＳ Ｐゴシック" pitchFamily="50" charset="-128"/>
              </a:rPr>
              <a:t>=</a:t>
            </a:r>
            <a:r>
              <a:rPr lang="en-US" altLang="ja-JP" sz="1000" noProof="1">
                <a:latin typeface="メイリオ"/>
                <a:ea typeface="メイリオ"/>
                <a:cs typeface="ＭＳ Ｐゴシック" pitchFamily="50" charset="-128"/>
              </a:rPr>
              <a:t>"</a:t>
            </a:r>
            <a:r>
              <a:rPr lang="en-US" altLang="ja-JP" sz="1000" noProof="1">
                <a:solidFill>
                  <a:srgbClr val="0000FF"/>
                </a:solidFill>
                <a:latin typeface="メイリオ"/>
                <a:ea typeface="メイリオ"/>
                <a:cs typeface="ＭＳ Ｐゴシック" pitchFamily="50" charset="-128"/>
              </a:rPr>
              <a:t>http://schemas.microsoft.com/winfx/2006/xaml</a:t>
            </a:r>
            <a:r>
              <a:rPr lang="en-US" altLang="ja-JP" sz="1000" noProof="1">
                <a:latin typeface="メイリオ"/>
                <a:ea typeface="メイリオ"/>
                <a:cs typeface="ＭＳ Ｐゴシック" pitchFamily="50" charset="-128"/>
              </a:rPr>
              <a:t>"</a:t>
            </a:r>
          </a:p>
          <a:p>
            <a:r>
              <a:rPr lang="en-US" altLang="ja-JP" sz="1000" noProof="1">
                <a:solidFill>
                  <a:srgbClr val="0000FF"/>
                </a:solidFill>
                <a:latin typeface="メイリオ"/>
                <a:ea typeface="メイリオ"/>
                <a:cs typeface="ＭＳ Ｐゴシック" pitchFamily="50" charset="-128"/>
              </a:rPr>
              <a:t>    </a:t>
            </a:r>
            <a:r>
              <a:rPr lang="en-US" altLang="ja-JP" sz="1000" noProof="1">
                <a:solidFill>
                  <a:srgbClr val="FF0000"/>
                </a:solidFill>
                <a:latin typeface="メイリオ"/>
                <a:ea typeface="メイリオ"/>
                <a:cs typeface="ＭＳ Ｐゴシック" pitchFamily="50" charset="-128"/>
              </a:rPr>
              <a:t>xmlns:WpfApplication1</a:t>
            </a:r>
            <a:r>
              <a:rPr lang="en-US" altLang="ja-JP" sz="1000" noProof="1">
                <a:solidFill>
                  <a:srgbClr val="0000FF"/>
                </a:solidFill>
                <a:latin typeface="メイリオ"/>
                <a:ea typeface="メイリオ"/>
                <a:cs typeface="ＭＳ Ｐゴシック" pitchFamily="50" charset="-128"/>
              </a:rPr>
              <a:t>=</a:t>
            </a:r>
            <a:r>
              <a:rPr lang="en-US" altLang="ja-JP" sz="1000" noProof="1">
                <a:latin typeface="メイリオ"/>
                <a:ea typeface="メイリオ"/>
                <a:cs typeface="ＭＳ Ｐゴシック" pitchFamily="50" charset="-128"/>
              </a:rPr>
              <a:t>"</a:t>
            </a:r>
            <a:r>
              <a:rPr lang="en-US" altLang="ja-JP" sz="1000" noProof="1">
                <a:solidFill>
                  <a:srgbClr val="0000FF"/>
                </a:solidFill>
                <a:latin typeface="メイリオ"/>
                <a:ea typeface="メイリオ"/>
                <a:cs typeface="ＭＳ Ｐゴシック" pitchFamily="50" charset="-128"/>
              </a:rPr>
              <a:t>clr-namespace:WpfApplication1;assembly=</a:t>
            </a:r>
            <a:r>
              <a:rPr lang="en-US" altLang="ja-JP" sz="1000" noProof="1">
                <a:latin typeface="メイリオ"/>
                <a:ea typeface="メイリオ"/>
                <a:cs typeface="ＭＳ Ｐゴシック" pitchFamily="50" charset="-128"/>
              </a:rPr>
              <a:t>"</a:t>
            </a:r>
          </a:p>
          <a:p>
            <a:r>
              <a:rPr lang="en-US" altLang="ja-JP" sz="1000" noProof="1">
                <a:solidFill>
                  <a:srgbClr val="0000FF"/>
                </a:solidFill>
                <a:latin typeface="メイリオ"/>
                <a:ea typeface="メイリオ"/>
                <a:cs typeface="ＭＳ Ｐゴシック" pitchFamily="50" charset="-128"/>
              </a:rPr>
              <a:t>    </a:t>
            </a:r>
            <a:r>
              <a:rPr lang="en-US" altLang="ja-JP" sz="1000" noProof="1">
                <a:solidFill>
                  <a:srgbClr val="FF0000"/>
                </a:solidFill>
                <a:latin typeface="メイリオ"/>
                <a:ea typeface="メイリオ"/>
                <a:cs typeface="ＭＳ Ｐゴシック" pitchFamily="50" charset="-128"/>
              </a:rPr>
              <a:t>Title</a:t>
            </a:r>
            <a:r>
              <a:rPr lang="en-US" altLang="ja-JP" sz="1000" noProof="1">
                <a:solidFill>
                  <a:srgbClr val="0000FF"/>
                </a:solidFill>
                <a:latin typeface="メイリオ"/>
                <a:ea typeface="メイリオ"/>
                <a:cs typeface="ＭＳ Ｐゴシック" pitchFamily="50" charset="-128"/>
              </a:rPr>
              <a:t>=</a:t>
            </a:r>
            <a:r>
              <a:rPr lang="en-US" altLang="ja-JP" sz="1000" noProof="1">
                <a:latin typeface="メイリオ"/>
                <a:ea typeface="メイリオ"/>
                <a:cs typeface="ＭＳ Ｐゴシック" pitchFamily="50" charset="-128"/>
              </a:rPr>
              <a:t>"</a:t>
            </a:r>
            <a:r>
              <a:rPr lang="en-US" altLang="ja-JP" sz="1000" noProof="1">
                <a:solidFill>
                  <a:srgbClr val="0000FF"/>
                </a:solidFill>
                <a:latin typeface="メイリオ"/>
                <a:ea typeface="メイリオ"/>
                <a:cs typeface="ＭＳ Ｐゴシック" pitchFamily="50" charset="-128"/>
              </a:rPr>
              <a:t>Window1</a:t>
            </a:r>
            <a:r>
              <a:rPr lang="en-US" altLang="ja-JP" sz="1000" noProof="1">
                <a:latin typeface="メイリオ"/>
                <a:ea typeface="メイリオ"/>
                <a:cs typeface="ＭＳ Ｐゴシック" pitchFamily="50" charset="-128"/>
              </a:rPr>
              <a:t>"</a:t>
            </a:r>
            <a:r>
              <a:rPr lang="en-US" altLang="ja-JP" sz="1000" noProof="1">
                <a:solidFill>
                  <a:srgbClr val="0000FF"/>
                </a:solidFill>
                <a:latin typeface="メイリオ"/>
                <a:ea typeface="メイリオ"/>
                <a:cs typeface="ＭＳ Ｐゴシック" pitchFamily="50" charset="-128"/>
              </a:rPr>
              <a:t> </a:t>
            </a:r>
            <a:r>
              <a:rPr lang="en-US" altLang="ja-JP" sz="1000" noProof="1">
                <a:solidFill>
                  <a:srgbClr val="FF0000"/>
                </a:solidFill>
                <a:latin typeface="メイリオ"/>
                <a:ea typeface="メイリオ"/>
                <a:cs typeface="ＭＳ Ｐゴシック" pitchFamily="50" charset="-128"/>
              </a:rPr>
              <a:t>Height</a:t>
            </a:r>
            <a:r>
              <a:rPr lang="en-US" altLang="ja-JP" sz="1000" noProof="1">
                <a:solidFill>
                  <a:srgbClr val="0000FF"/>
                </a:solidFill>
                <a:latin typeface="メイリオ"/>
                <a:ea typeface="メイリオ"/>
                <a:cs typeface="ＭＳ Ｐゴシック" pitchFamily="50" charset="-128"/>
              </a:rPr>
              <a:t>=</a:t>
            </a:r>
            <a:r>
              <a:rPr lang="en-US" altLang="ja-JP" sz="1000" noProof="1">
                <a:latin typeface="メイリオ"/>
                <a:ea typeface="メイリオ"/>
                <a:cs typeface="ＭＳ Ｐゴシック" pitchFamily="50" charset="-128"/>
              </a:rPr>
              <a:t>"</a:t>
            </a:r>
            <a:r>
              <a:rPr lang="en-US" altLang="ja-JP" sz="1000" noProof="1">
                <a:solidFill>
                  <a:srgbClr val="0000FF"/>
                </a:solidFill>
                <a:latin typeface="メイリオ"/>
                <a:ea typeface="メイリオ"/>
                <a:cs typeface="ＭＳ Ｐゴシック" pitchFamily="50" charset="-128"/>
              </a:rPr>
              <a:t>300</a:t>
            </a:r>
            <a:r>
              <a:rPr lang="en-US" altLang="ja-JP" sz="1000" noProof="1">
                <a:latin typeface="メイリオ"/>
                <a:ea typeface="メイリオ"/>
                <a:cs typeface="ＭＳ Ｐゴシック" pitchFamily="50" charset="-128"/>
              </a:rPr>
              <a:t>"</a:t>
            </a:r>
            <a:r>
              <a:rPr lang="en-US" altLang="ja-JP" sz="1000" noProof="1">
                <a:solidFill>
                  <a:srgbClr val="0000FF"/>
                </a:solidFill>
                <a:latin typeface="メイリオ"/>
                <a:ea typeface="メイリオ"/>
                <a:cs typeface="ＭＳ Ｐゴシック" pitchFamily="50" charset="-128"/>
              </a:rPr>
              <a:t> </a:t>
            </a:r>
            <a:r>
              <a:rPr lang="en-US" altLang="ja-JP" sz="1000" noProof="1">
                <a:solidFill>
                  <a:srgbClr val="FF0000"/>
                </a:solidFill>
                <a:latin typeface="メイリオ"/>
                <a:ea typeface="メイリオ"/>
                <a:cs typeface="ＭＳ Ｐゴシック" pitchFamily="50" charset="-128"/>
              </a:rPr>
              <a:t>Width</a:t>
            </a:r>
            <a:r>
              <a:rPr lang="en-US" altLang="ja-JP" sz="1000" noProof="1">
                <a:solidFill>
                  <a:srgbClr val="0000FF"/>
                </a:solidFill>
                <a:latin typeface="メイリオ"/>
                <a:ea typeface="メイリオ"/>
                <a:cs typeface="ＭＳ Ｐゴシック" pitchFamily="50" charset="-128"/>
              </a:rPr>
              <a:t>=</a:t>
            </a:r>
            <a:r>
              <a:rPr lang="en-US" altLang="ja-JP" sz="1000" noProof="1">
                <a:latin typeface="メイリオ"/>
                <a:ea typeface="メイリオ"/>
                <a:cs typeface="ＭＳ Ｐゴシック" pitchFamily="50" charset="-128"/>
              </a:rPr>
              <a:t>"</a:t>
            </a:r>
            <a:r>
              <a:rPr lang="en-US" altLang="ja-JP" sz="1000" noProof="1">
                <a:solidFill>
                  <a:srgbClr val="0000FF"/>
                </a:solidFill>
                <a:latin typeface="メイリオ"/>
                <a:ea typeface="メイリオ"/>
                <a:cs typeface="ＭＳ Ｐゴシック" pitchFamily="50" charset="-128"/>
              </a:rPr>
              <a:t>300</a:t>
            </a:r>
            <a:r>
              <a:rPr lang="en-US" altLang="ja-JP" sz="1000" noProof="1">
                <a:latin typeface="メイリオ"/>
                <a:ea typeface="メイリオ"/>
                <a:cs typeface="ＭＳ Ｐゴシック" pitchFamily="50" charset="-128"/>
              </a:rPr>
              <a:t>"</a:t>
            </a:r>
            <a:r>
              <a:rPr lang="en-US" altLang="ja-JP" sz="1000" noProof="1">
                <a:solidFill>
                  <a:srgbClr val="0000FF"/>
                </a:solidFill>
                <a:latin typeface="メイリオ"/>
                <a:ea typeface="メイリオ"/>
                <a:cs typeface="ＭＳ Ｐゴシック" pitchFamily="50" charset="-128"/>
              </a:rPr>
              <a:t>&gt;</a:t>
            </a:r>
          </a:p>
          <a:p>
            <a:r>
              <a:rPr lang="en-US" altLang="ja-JP" sz="1000" noProof="1">
                <a:solidFill>
                  <a:srgbClr val="0000FF"/>
                </a:solidFill>
                <a:latin typeface="メイリオ"/>
                <a:ea typeface="メイリオ"/>
                <a:cs typeface="ＭＳ Ｐゴシック" pitchFamily="50" charset="-128"/>
              </a:rPr>
              <a:t>  &lt;</a:t>
            </a:r>
            <a:r>
              <a:rPr lang="en-US" altLang="ja-JP" sz="1000" noProof="1">
                <a:solidFill>
                  <a:srgbClr val="A31515"/>
                </a:solidFill>
                <a:latin typeface="メイリオ"/>
                <a:ea typeface="メイリオ"/>
                <a:cs typeface="ＭＳ Ｐゴシック" pitchFamily="50" charset="-128"/>
              </a:rPr>
              <a:t>Window.DataContext</a:t>
            </a:r>
            <a:r>
              <a:rPr lang="en-US" altLang="ja-JP" sz="1000" noProof="1">
                <a:solidFill>
                  <a:srgbClr val="0000FF"/>
                </a:solidFill>
                <a:latin typeface="メイリオ"/>
                <a:ea typeface="メイリオ"/>
                <a:cs typeface="ＭＳ Ｐゴシック" pitchFamily="50" charset="-128"/>
              </a:rPr>
              <a:t>&gt;</a:t>
            </a:r>
          </a:p>
          <a:p>
            <a:r>
              <a:rPr lang="en-US" altLang="ja-JP" sz="1000" noProof="1">
                <a:solidFill>
                  <a:srgbClr val="0000FF"/>
                </a:solidFill>
                <a:latin typeface="メイリオ"/>
                <a:ea typeface="メイリオ"/>
                <a:cs typeface="ＭＳ Ｐゴシック" pitchFamily="50" charset="-128"/>
              </a:rPr>
              <a:t>    &lt;</a:t>
            </a:r>
            <a:r>
              <a:rPr lang="en-US" altLang="ja-JP" sz="1000" noProof="1">
                <a:solidFill>
                  <a:srgbClr val="A31515"/>
                </a:solidFill>
                <a:latin typeface="メイリオ"/>
                <a:ea typeface="メイリオ"/>
                <a:cs typeface="ＭＳ Ｐゴシック" pitchFamily="50" charset="-128"/>
              </a:rPr>
              <a:t>WpfApplication1:DocumentA</a:t>
            </a:r>
            <a:r>
              <a:rPr lang="en-US" altLang="ja-JP" sz="1000" noProof="1">
                <a:solidFill>
                  <a:srgbClr val="0000FF"/>
                </a:solidFill>
                <a:latin typeface="メイリオ"/>
                <a:ea typeface="メイリオ"/>
                <a:cs typeface="ＭＳ Ｐゴシック" pitchFamily="50" charset="-128"/>
              </a:rPr>
              <a:t> /&gt;</a:t>
            </a:r>
          </a:p>
          <a:p>
            <a:r>
              <a:rPr lang="en-US" altLang="ja-JP" sz="1000" noProof="1">
                <a:solidFill>
                  <a:srgbClr val="0000FF"/>
                </a:solidFill>
                <a:latin typeface="メイリオ"/>
                <a:ea typeface="メイリオ"/>
                <a:cs typeface="ＭＳ Ｐゴシック" pitchFamily="50" charset="-128"/>
              </a:rPr>
              <a:t>  &lt;/</a:t>
            </a:r>
            <a:r>
              <a:rPr lang="en-US" altLang="ja-JP" sz="1000" noProof="1">
                <a:solidFill>
                  <a:srgbClr val="A31515"/>
                </a:solidFill>
                <a:latin typeface="メイリオ"/>
                <a:ea typeface="メイリオ"/>
                <a:cs typeface="ＭＳ Ｐゴシック" pitchFamily="50" charset="-128"/>
              </a:rPr>
              <a:t>Window.DataContext</a:t>
            </a:r>
            <a:r>
              <a:rPr lang="en-US" altLang="ja-JP" sz="1000" noProof="1">
                <a:solidFill>
                  <a:srgbClr val="0000FF"/>
                </a:solidFill>
                <a:latin typeface="メイリオ"/>
                <a:ea typeface="メイリオ"/>
                <a:cs typeface="ＭＳ Ｐゴシック" pitchFamily="50" charset="-128"/>
              </a:rPr>
              <a:t>&gt;</a:t>
            </a:r>
          </a:p>
          <a:p>
            <a:endParaRPr lang="en-US" altLang="ja-JP" sz="1000" noProof="1">
              <a:solidFill>
                <a:srgbClr val="0000FF"/>
              </a:solidFill>
              <a:latin typeface="メイリオ"/>
              <a:ea typeface="メイリオ"/>
              <a:cs typeface="ＭＳ Ｐゴシック" pitchFamily="50" charset="-128"/>
            </a:endParaRPr>
          </a:p>
          <a:p>
            <a:r>
              <a:rPr lang="en-US" altLang="ja-JP" sz="1000" noProof="1">
                <a:solidFill>
                  <a:srgbClr val="0000FF"/>
                </a:solidFill>
                <a:latin typeface="メイリオ"/>
                <a:ea typeface="メイリオ"/>
                <a:cs typeface="ＭＳ Ｐゴシック" pitchFamily="50" charset="-128"/>
              </a:rPr>
              <a:t>    &lt;</a:t>
            </a:r>
            <a:r>
              <a:rPr lang="en-US" altLang="ja-JP" sz="1000" noProof="1">
                <a:solidFill>
                  <a:srgbClr val="A31515"/>
                </a:solidFill>
                <a:latin typeface="メイリオ"/>
                <a:ea typeface="メイリオ"/>
                <a:cs typeface="ＭＳ Ｐゴシック" pitchFamily="50" charset="-128"/>
              </a:rPr>
              <a:t>Grid</a:t>
            </a:r>
            <a:r>
              <a:rPr lang="en-US" altLang="ja-JP" sz="1000" noProof="1">
                <a:solidFill>
                  <a:srgbClr val="0000FF"/>
                </a:solidFill>
                <a:latin typeface="メイリオ"/>
                <a:ea typeface="メイリオ"/>
                <a:cs typeface="ＭＳ Ｐゴシック" pitchFamily="50" charset="-128"/>
              </a:rPr>
              <a:t>&gt;</a:t>
            </a:r>
          </a:p>
          <a:p>
            <a:r>
              <a:rPr lang="en-US" altLang="ja-JP" sz="1000" noProof="1">
                <a:solidFill>
                  <a:srgbClr val="0000FF"/>
                </a:solidFill>
                <a:latin typeface="メイリオ"/>
                <a:ea typeface="メイリオ"/>
                <a:cs typeface="ＭＳ Ｐゴシック" pitchFamily="50" charset="-128"/>
              </a:rPr>
              <a:t>      &lt;</a:t>
            </a:r>
            <a:r>
              <a:rPr lang="en-US" altLang="ja-JP" sz="1000" noProof="1">
                <a:solidFill>
                  <a:srgbClr val="A31515"/>
                </a:solidFill>
                <a:latin typeface="メイリオ"/>
                <a:ea typeface="メイリオ"/>
                <a:cs typeface="ＭＳ Ｐゴシック" pitchFamily="50" charset="-128"/>
              </a:rPr>
              <a:t>Grid.RowDefinitions</a:t>
            </a:r>
            <a:r>
              <a:rPr lang="en-US" altLang="ja-JP" sz="1000" noProof="1">
                <a:solidFill>
                  <a:srgbClr val="0000FF"/>
                </a:solidFill>
                <a:latin typeface="メイリオ"/>
                <a:ea typeface="メイリオ"/>
                <a:cs typeface="ＭＳ Ｐゴシック" pitchFamily="50" charset="-128"/>
              </a:rPr>
              <a:t>&gt;</a:t>
            </a:r>
          </a:p>
          <a:p>
            <a:r>
              <a:rPr lang="en-US" altLang="ja-JP" sz="1000" noProof="1">
                <a:solidFill>
                  <a:srgbClr val="0000FF"/>
                </a:solidFill>
                <a:latin typeface="メイリオ"/>
                <a:ea typeface="メイリオ"/>
                <a:cs typeface="ＭＳ Ｐゴシック" pitchFamily="50" charset="-128"/>
              </a:rPr>
              <a:t>        &lt;</a:t>
            </a:r>
            <a:r>
              <a:rPr lang="en-US" altLang="ja-JP" sz="1000" noProof="1">
                <a:solidFill>
                  <a:srgbClr val="A31515"/>
                </a:solidFill>
                <a:latin typeface="メイリオ"/>
                <a:ea typeface="メイリオ"/>
                <a:cs typeface="ＭＳ Ｐゴシック" pitchFamily="50" charset="-128"/>
              </a:rPr>
              <a:t>RowDefinition</a:t>
            </a:r>
            <a:r>
              <a:rPr lang="en-US" altLang="ja-JP" sz="1000" noProof="1">
                <a:solidFill>
                  <a:srgbClr val="0000FF"/>
                </a:solidFill>
                <a:latin typeface="メイリオ"/>
                <a:ea typeface="メイリオ"/>
                <a:cs typeface="ＭＳ Ｐゴシック" pitchFamily="50" charset="-128"/>
              </a:rPr>
              <a:t> /&gt;</a:t>
            </a:r>
          </a:p>
          <a:p>
            <a:r>
              <a:rPr lang="en-US" altLang="ja-JP" sz="1000" noProof="1">
                <a:solidFill>
                  <a:srgbClr val="0000FF"/>
                </a:solidFill>
                <a:latin typeface="メイリオ"/>
                <a:ea typeface="メイリオ"/>
                <a:cs typeface="ＭＳ Ｐゴシック" pitchFamily="50" charset="-128"/>
              </a:rPr>
              <a:t>        &lt;</a:t>
            </a:r>
            <a:r>
              <a:rPr lang="en-US" altLang="ja-JP" sz="1000" noProof="1">
                <a:solidFill>
                  <a:srgbClr val="A31515"/>
                </a:solidFill>
                <a:latin typeface="メイリオ"/>
                <a:ea typeface="メイリオ"/>
                <a:cs typeface="ＭＳ Ｐゴシック" pitchFamily="50" charset="-128"/>
              </a:rPr>
              <a:t>RowDefinition</a:t>
            </a:r>
            <a:r>
              <a:rPr lang="en-US" altLang="ja-JP" sz="1000" noProof="1">
                <a:solidFill>
                  <a:srgbClr val="0000FF"/>
                </a:solidFill>
                <a:latin typeface="メイリオ"/>
                <a:ea typeface="メイリオ"/>
                <a:cs typeface="ＭＳ Ｐゴシック" pitchFamily="50" charset="-128"/>
              </a:rPr>
              <a:t> /&gt;</a:t>
            </a:r>
          </a:p>
          <a:p>
            <a:r>
              <a:rPr lang="en-US" altLang="ja-JP" sz="1000" noProof="1">
                <a:solidFill>
                  <a:srgbClr val="0000FF"/>
                </a:solidFill>
                <a:latin typeface="メイリオ"/>
                <a:ea typeface="メイリオ"/>
                <a:cs typeface="ＭＳ Ｐゴシック" pitchFamily="50" charset="-128"/>
              </a:rPr>
              <a:t>        &lt;</a:t>
            </a:r>
            <a:r>
              <a:rPr lang="en-US" altLang="ja-JP" sz="1000" noProof="1">
                <a:solidFill>
                  <a:srgbClr val="A31515"/>
                </a:solidFill>
                <a:latin typeface="メイリオ"/>
                <a:ea typeface="メイリオ"/>
                <a:cs typeface="ＭＳ Ｐゴシック" pitchFamily="50" charset="-128"/>
              </a:rPr>
              <a:t>RowDefinition</a:t>
            </a:r>
            <a:r>
              <a:rPr lang="en-US" altLang="ja-JP" sz="1000" noProof="1">
                <a:solidFill>
                  <a:srgbClr val="0000FF"/>
                </a:solidFill>
                <a:latin typeface="メイリオ"/>
                <a:ea typeface="メイリオ"/>
                <a:cs typeface="ＭＳ Ｐゴシック" pitchFamily="50" charset="-128"/>
              </a:rPr>
              <a:t> /&gt;</a:t>
            </a:r>
          </a:p>
          <a:p>
            <a:r>
              <a:rPr lang="en-US" altLang="ja-JP" sz="1000" noProof="1">
                <a:solidFill>
                  <a:srgbClr val="0000FF"/>
                </a:solidFill>
                <a:latin typeface="メイリオ"/>
                <a:ea typeface="メイリオ"/>
                <a:cs typeface="ＭＳ Ｐゴシック" pitchFamily="50" charset="-128"/>
              </a:rPr>
              <a:t>      &lt;/</a:t>
            </a:r>
            <a:r>
              <a:rPr lang="en-US" altLang="ja-JP" sz="1000" noProof="1">
                <a:solidFill>
                  <a:srgbClr val="A31515"/>
                </a:solidFill>
                <a:latin typeface="メイリオ"/>
                <a:ea typeface="メイリオ"/>
                <a:cs typeface="ＭＳ Ｐゴシック" pitchFamily="50" charset="-128"/>
              </a:rPr>
              <a:t>Grid.RowDefinitions</a:t>
            </a:r>
            <a:r>
              <a:rPr lang="en-US" altLang="ja-JP" sz="1000" noProof="1">
                <a:solidFill>
                  <a:srgbClr val="0000FF"/>
                </a:solidFill>
                <a:latin typeface="メイリオ"/>
                <a:ea typeface="メイリオ"/>
                <a:cs typeface="ＭＳ Ｐゴシック" pitchFamily="50" charset="-128"/>
              </a:rPr>
              <a:t>&gt;</a:t>
            </a:r>
          </a:p>
          <a:p>
            <a:r>
              <a:rPr lang="en-US" altLang="ja-JP" sz="1000" noProof="1">
                <a:solidFill>
                  <a:srgbClr val="0000FF"/>
                </a:solidFill>
                <a:latin typeface="メイリオ"/>
                <a:ea typeface="メイリオ"/>
                <a:cs typeface="ＭＳ Ｐゴシック" pitchFamily="50" charset="-128"/>
              </a:rPr>
              <a:t>      &lt;</a:t>
            </a:r>
            <a:r>
              <a:rPr lang="en-US" altLang="ja-JP" sz="1000" noProof="1">
                <a:solidFill>
                  <a:srgbClr val="A31515"/>
                </a:solidFill>
                <a:latin typeface="メイリオ"/>
                <a:ea typeface="メイリオ"/>
                <a:cs typeface="ＭＳ Ｐゴシック" pitchFamily="50" charset="-128"/>
              </a:rPr>
              <a:t>TextBox</a:t>
            </a:r>
            <a:r>
              <a:rPr lang="en-US" altLang="ja-JP" sz="1000" noProof="1">
                <a:solidFill>
                  <a:srgbClr val="0000FF"/>
                </a:solidFill>
                <a:latin typeface="メイリオ"/>
                <a:ea typeface="メイリオ"/>
                <a:cs typeface="ＭＳ Ｐゴシック" pitchFamily="50" charset="-128"/>
              </a:rPr>
              <a:t> </a:t>
            </a:r>
            <a:r>
              <a:rPr lang="en-US" altLang="ja-JP" sz="1000" noProof="1">
                <a:solidFill>
                  <a:srgbClr val="FF0000"/>
                </a:solidFill>
                <a:latin typeface="メイリオ"/>
                <a:ea typeface="メイリオ"/>
                <a:cs typeface="ＭＳ Ｐゴシック" pitchFamily="50" charset="-128"/>
              </a:rPr>
              <a:t>Text</a:t>
            </a:r>
            <a:r>
              <a:rPr lang="en-US" altLang="ja-JP" sz="1000" noProof="1">
                <a:solidFill>
                  <a:srgbClr val="0000FF"/>
                </a:solidFill>
                <a:latin typeface="メイリオ"/>
                <a:ea typeface="メイリオ"/>
                <a:cs typeface="ＭＳ Ｐゴシック" pitchFamily="50" charset="-128"/>
              </a:rPr>
              <a:t>=</a:t>
            </a:r>
            <a:r>
              <a:rPr lang="en-US" altLang="ja-JP" sz="1000" noProof="1">
                <a:latin typeface="メイリオ"/>
                <a:ea typeface="メイリオ"/>
                <a:cs typeface="ＭＳ Ｐゴシック" pitchFamily="50" charset="-128"/>
              </a:rPr>
              <a:t>"</a:t>
            </a:r>
            <a:r>
              <a:rPr lang="en-US" altLang="ja-JP" sz="1000" noProof="1">
                <a:solidFill>
                  <a:srgbClr val="0000FF"/>
                </a:solidFill>
                <a:latin typeface="メイリオ"/>
                <a:ea typeface="メイリオ"/>
                <a:cs typeface="ＭＳ Ｐゴシック" pitchFamily="50" charset="-128"/>
              </a:rPr>
              <a:t>{Binding Path=</a:t>
            </a:r>
            <a:r>
              <a:rPr lang="ja-JP" sz="1000" noProof="1">
                <a:solidFill>
                  <a:srgbClr val="0000FF"/>
                </a:solidFill>
                <a:latin typeface="メイリオ"/>
                <a:ea typeface="メイリオ"/>
                <a:cs typeface="ＭＳ Ｐゴシック" pitchFamily="50" charset="-128"/>
              </a:rPr>
              <a:t>検索値</a:t>
            </a:r>
            <a:r>
              <a:rPr lang="ja-JP" altLang="ja-JP" sz="1000" noProof="1">
                <a:solidFill>
                  <a:srgbClr val="0000FF"/>
                </a:solidFill>
                <a:latin typeface="メイリオ"/>
                <a:ea typeface="メイリオ"/>
                <a:cs typeface="ＭＳ Ｐゴシック" pitchFamily="50" charset="-128"/>
              </a:rPr>
              <a:t>}</a:t>
            </a:r>
            <a:r>
              <a:rPr lang="ja-JP" altLang="ja-JP" sz="1000" noProof="1">
                <a:latin typeface="メイリオ"/>
                <a:ea typeface="メイリオ"/>
                <a:cs typeface="ＭＳ Ｐゴシック" pitchFamily="50" charset="-128"/>
              </a:rPr>
              <a:t>"</a:t>
            </a:r>
            <a:r>
              <a:rPr lang="ja-JP" altLang="ja-JP" sz="1000" noProof="1">
                <a:solidFill>
                  <a:srgbClr val="0000FF"/>
                </a:solidFill>
                <a:latin typeface="メイリオ"/>
                <a:ea typeface="メイリオ"/>
                <a:cs typeface="ＭＳ Ｐゴシック" pitchFamily="50" charset="-128"/>
              </a:rPr>
              <a:t>/&gt;</a:t>
            </a:r>
          </a:p>
          <a:p>
            <a:r>
              <a:rPr lang="ja-JP" altLang="ja-JP" sz="1000" noProof="1">
                <a:solidFill>
                  <a:srgbClr val="0000FF"/>
                </a:solidFill>
                <a:latin typeface="メイリオ"/>
                <a:ea typeface="メイリオ"/>
                <a:cs typeface="ＭＳ Ｐゴシック" pitchFamily="50" charset="-128"/>
              </a:rPr>
              <a:t>      &lt;</a:t>
            </a:r>
            <a:r>
              <a:rPr lang="en-US" altLang="ja-JP" sz="1000" noProof="1">
                <a:solidFill>
                  <a:srgbClr val="A31515"/>
                </a:solidFill>
                <a:latin typeface="メイリオ"/>
                <a:ea typeface="メイリオ"/>
                <a:cs typeface="ＭＳ Ｐゴシック" pitchFamily="50" charset="-128"/>
              </a:rPr>
              <a:t>Button</a:t>
            </a:r>
            <a:r>
              <a:rPr lang="en-US" altLang="ja-JP" sz="1000" noProof="1">
                <a:solidFill>
                  <a:srgbClr val="0000FF"/>
                </a:solidFill>
                <a:latin typeface="メイリオ"/>
                <a:ea typeface="メイリオ"/>
                <a:cs typeface="ＭＳ Ｐゴシック" pitchFamily="50" charset="-128"/>
              </a:rPr>
              <a:t> </a:t>
            </a:r>
            <a:r>
              <a:rPr lang="en-US" altLang="ja-JP" sz="1000" noProof="1">
                <a:solidFill>
                  <a:srgbClr val="FF0000"/>
                </a:solidFill>
                <a:latin typeface="メイリオ"/>
                <a:ea typeface="メイリオ"/>
                <a:cs typeface="ＭＳ Ｐゴシック" pitchFamily="50" charset="-128"/>
              </a:rPr>
              <a:t>Content</a:t>
            </a:r>
            <a:r>
              <a:rPr lang="en-US" altLang="ja-JP" sz="1000" noProof="1">
                <a:solidFill>
                  <a:srgbClr val="0000FF"/>
                </a:solidFill>
                <a:latin typeface="メイリオ"/>
                <a:ea typeface="メイリオ"/>
                <a:cs typeface="ＭＳ Ｐゴシック" pitchFamily="50" charset="-128"/>
              </a:rPr>
              <a:t>=</a:t>
            </a:r>
            <a:r>
              <a:rPr lang="en-US" altLang="ja-JP" sz="1000" noProof="1">
                <a:latin typeface="メイリオ"/>
                <a:ea typeface="メイリオ"/>
                <a:cs typeface="ＭＳ Ｐゴシック" pitchFamily="50" charset="-128"/>
              </a:rPr>
              <a:t>"</a:t>
            </a:r>
            <a:r>
              <a:rPr lang="ja-JP" sz="1000" noProof="1">
                <a:solidFill>
                  <a:srgbClr val="0000FF"/>
                </a:solidFill>
                <a:latin typeface="メイリオ"/>
                <a:ea typeface="メイリオ"/>
                <a:cs typeface="ＭＳ Ｐゴシック" pitchFamily="50" charset="-128"/>
              </a:rPr>
              <a:t>検索！！</a:t>
            </a:r>
            <a:r>
              <a:rPr lang="ja-JP" altLang="ja-JP" sz="1000" noProof="1">
                <a:latin typeface="メイリオ"/>
                <a:ea typeface="メイリオ"/>
                <a:cs typeface="ＭＳ Ｐゴシック" pitchFamily="50" charset="-128"/>
              </a:rPr>
              <a:t>"</a:t>
            </a:r>
            <a:r>
              <a:rPr lang="ja-JP" altLang="ja-JP" sz="1000" noProof="1">
                <a:solidFill>
                  <a:srgbClr val="0000FF"/>
                </a:solidFill>
                <a:latin typeface="メイリオ"/>
                <a:ea typeface="メイリオ"/>
                <a:cs typeface="ＭＳ Ｐゴシック" pitchFamily="50" charset="-128"/>
              </a:rPr>
              <a:t> </a:t>
            </a:r>
            <a:r>
              <a:rPr lang="en-US" altLang="ja-JP" sz="1000" noProof="1">
                <a:solidFill>
                  <a:srgbClr val="FF0000"/>
                </a:solidFill>
                <a:latin typeface="メイリオ"/>
                <a:ea typeface="メイリオ"/>
                <a:cs typeface="ＭＳ Ｐゴシック" pitchFamily="50" charset="-128"/>
              </a:rPr>
              <a:t>Click</a:t>
            </a:r>
            <a:r>
              <a:rPr lang="en-US" altLang="ja-JP" sz="1000" noProof="1">
                <a:solidFill>
                  <a:srgbClr val="0000FF"/>
                </a:solidFill>
                <a:latin typeface="メイリオ"/>
                <a:ea typeface="メイリオ"/>
                <a:cs typeface="ＭＳ Ｐゴシック" pitchFamily="50" charset="-128"/>
              </a:rPr>
              <a:t>=</a:t>
            </a:r>
            <a:r>
              <a:rPr lang="en-US" altLang="ja-JP" sz="1000" noProof="1">
                <a:latin typeface="メイリオ"/>
                <a:ea typeface="メイリオ"/>
                <a:cs typeface="ＭＳ Ｐゴシック" pitchFamily="50" charset="-128"/>
              </a:rPr>
              <a:t>"</a:t>
            </a:r>
            <a:r>
              <a:rPr lang="ja-JP" sz="1000" noProof="1">
                <a:solidFill>
                  <a:srgbClr val="0000FF"/>
                </a:solidFill>
                <a:latin typeface="メイリオ"/>
                <a:ea typeface="メイリオ"/>
                <a:cs typeface="ＭＳ Ｐゴシック" pitchFamily="50" charset="-128"/>
              </a:rPr>
              <a:t>検索</a:t>
            </a:r>
            <a:r>
              <a:rPr lang="ja-JP" altLang="ja-JP" sz="1000" noProof="1">
                <a:latin typeface="メイリオ"/>
                <a:ea typeface="メイリオ"/>
                <a:cs typeface="ＭＳ Ｐゴシック" pitchFamily="50" charset="-128"/>
              </a:rPr>
              <a:t>"</a:t>
            </a:r>
            <a:r>
              <a:rPr lang="ja-JP" altLang="ja-JP" sz="1000" noProof="1">
                <a:solidFill>
                  <a:srgbClr val="0000FF"/>
                </a:solidFill>
                <a:latin typeface="メイリオ"/>
                <a:ea typeface="メイリオ"/>
                <a:cs typeface="ＭＳ Ｐゴシック" pitchFamily="50" charset="-128"/>
              </a:rPr>
              <a:t> </a:t>
            </a:r>
            <a:r>
              <a:rPr lang="en-US" altLang="ja-JP" sz="1000" noProof="1">
                <a:solidFill>
                  <a:srgbClr val="FF0000"/>
                </a:solidFill>
                <a:latin typeface="メイリオ"/>
                <a:ea typeface="メイリオ"/>
                <a:cs typeface="ＭＳ Ｐゴシック" pitchFamily="50" charset="-128"/>
              </a:rPr>
              <a:t>Grid.Row</a:t>
            </a:r>
            <a:r>
              <a:rPr lang="en-US" altLang="ja-JP" sz="1000" noProof="1">
                <a:solidFill>
                  <a:srgbClr val="0000FF"/>
                </a:solidFill>
                <a:latin typeface="メイリオ"/>
                <a:ea typeface="メイリオ"/>
                <a:cs typeface="ＭＳ Ｐゴシック" pitchFamily="50" charset="-128"/>
              </a:rPr>
              <a:t>=</a:t>
            </a:r>
            <a:r>
              <a:rPr lang="en-US" altLang="ja-JP" sz="1000" noProof="1">
                <a:latin typeface="メイリオ"/>
                <a:ea typeface="メイリオ"/>
                <a:cs typeface="ＭＳ Ｐゴシック" pitchFamily="50" charset="-128"/>
              </a:rPr>
              <a:t>"</a:t>
            </a:r>
            <a:r>
              <a:rPr lang="en-US" altLang="ja-JP" sz="1000" noProof="1">
                <a:solidFill>
                  <a:srgbClr val="0000FF"/>
                </a:solidFill>
                <a:latin typeface="メイリオ"/>
                <a:ea typeface="メイリオ"/>
                <a:cs typeface="ＭＳ Ｐゴシック" pitchFamily="50" charset="-128"/>
              </a:rPr>
              <a:t>1</a:t>
            </a:r>
            <a:r>
              <a:rPr lang="en-US" altLang="ja-JP" sz="1000" noProof="1">
                <a:latin typeface="メイリオ"/>
                <a:ea typeface="メイリオ"/>
                <a:cs typeface="ＭＳ Ｐゴシック" pitchFamily="50" charset="-128"/>
              </a:rPr>
              <a:t>"</a:t>
            </a:r>
            <a:r>
              <a:rPr lang="en-US" altLang="ja-JP" sz="1000" noProof="1">
                <a:solidFill>
                  <a:srgbClr val="0000FF"/>
                </a:solidFill>
                <a:latin typeface="メイリオ"/>
                <a:ea typeface="メイリオ"/>
                <a:cs typeface="ＭＳ Ｐゴシック" pitchFamily="50" charset="-128"/>
              </a:rPr>
              <a:t>/&gt;</a:t>
            </a:r>
          </a:p>
          <a:p>
            <a:r>
              <a:rPr lang="en-US" altLang="ja-JP" sz="1000" noProof="1">
                <a:solidFill>
                  <a:srgbClr val="0000FF"/>
                </a:solidFill>
                <a:latin typeface="メイリオ"/>
                <a:ea typeface="メイリオ"/>
                <a:cs typeface="ＭＳ Ｐゴシック" pitchFamily="50" charset="-128"/>
              </a:rPr>
              <a:t>      &lt;</a:t>
            </a:r>
            <a:r>
              <a:rPr lang="en-US" altLang="ja-JP" sz="1000" noProof="1">
                <a:solidFill>
                  <a:srgbClr val="A31515"/>
                </a:solidFill>
                <a:latin typeface="メイリオ"/>
                <a:ea typeface="メイリオ"/>
                <a:cs typeface="ＭＳ Ｐゴシック" pitchFamily="50" charset="-128"/>
              </a:rPr>
              <a:t>Label</a:t>
            </a:r>
            <a:r>
              <a:rPr lang="en-US" altLang="ja-JP" sz="1000" noProof="1">
                <a:solidFill>
                  <a:srgbClr val="0000FF"/>
                </a:solidFill>
                <a:latin typeface="メイリオ"/>
                <a:ea typeface="メイリオ"/>
                <a:cs typeface="ＭＳ Ｐゴシック" pitchFamily="50" charset="-128"/>
              </a:rPr>
              <a:t> </a:t>
            </a:r>
            <a:r>
              <a:rPr lang="en-US" altLang="ja-JP" sz="1000" noProof="1">
                <a:solidFill>
                  <a:srgbClr val="FF0000"/>
                </a:solidFill>
                <a:latin typeface="メイリオ"/>
                <a:ea typeface="メイリオ"/>
                <a:cs typeface="ＭＳ Ｐゴシック" pitchFamily="50" charset="-128"/>
              </a:rPr>
              <a:t>Content</a:t>
            </a:r>
            <a:r>
              <a:rPr lang="en-US" altLang="ja-JP" sz="1000" noProof="1">
                <a:solidFill>
                  <a:srgbClr val="0000FF"/>
                </a:solidFill>
                <a:latin typeface="メイリオ"/>
                <a:ea typeface="メイリオ"/>
                <a:cs typeface="ＭＳ Ｐゴシック" pitchFamily="50" charset="-128"/>
              </a:rPr>
              <a:t>=</a:t>
            </a:r>
            <a:r>
              <a:rPr lang="en-US" altLang="ja-JP" sz="1000" noProof="1">
                <a:latin typeface="メイリオ"/>
                <a:ea typeface="メイリオ"/>
                <a:cs typeface="ＭＳ Ｐゴシック" pitchFamily="50" charset="-128"/>
              </a:rPr>
              <a:t>"</a:t>
            </a:r>
            <a:r>
              <a:rPr lang="en-US" altLang="ja-JP" sz="1000" noProof="1">
                <a:solidFill>
                  <a:srgbClr val="0000FF"/>
                </a:solidFill>
                <a:latin typeface="メイリオ"/>
                <a:ea typeface="メイリオ"/>
                <a:cs typeface="ＭＳ Ｐゴシック" pitchFamily="50" charset="-128"/>
              </a:rPr>
              <a:t>{Binding Path=</a:t>
            </a:r>
            <a:r>
              <a:rPr lang="ja-JP" sz="1000" noProof="1">
                <a:solidFill>
                  <a:srgbClr val="0000FF"/>
                </a:solidFill>
                <a:latin typeface="メイリオ"/>
                <a:ea typeface="メイリオ"/>
                <a:cs typeface="ＭＳ Ｐゴシック" pitchFamily="50" charset="-128"/>
              </a:rPr>
              <a:t>検索結果</a:t>
            </a:r>
            <a:r>
              <a:rPr lang="ja-JP" altLang="ja-JP" sz="1000" noProof="1">
                <a:solidFill>
                  <a:srgbClr val="0000FF"/>
                </a:solidFill>
                <a:latin typeface="メイリオ"/>
                <a:ea typeface="メイリオ"/>
                <a:cs typeface="ＭＳ Ｐゴシック" pitchFamily="50" charset="-128"/>
              </a:rPr>
              <a:t>}</a:t>
            </a:r>
            <a:r>
              <a:rPr lang="ja-JP" altLang="ja-JP" sz="1000" noProof="1">
                <a:latin typeface="メイリオ"/>
                <a:ea typeface="メイリオ"/>
                <a:cs typeface="ＭＳ Ｐゴシック" pitchFamily="50" charset="-128"/>
              </a:rPr>
              <a:t>"</a:t>
            </a:r>
            <a:r>
              <a:rPr lang="ja-JP" altLang="ja-JP" sz="1000" noProof="1">
                <a:solidFill>
                  <a:srgbClr val="0000FF"/>
                </a:solidFill>
                <a:latin typeface="メイリオ"/>
                <a:ea typeface="メイリオ"/>
                <a:cs typeface="ＭＳ Ｐゴシック" pitchFamily="50" charset="-128"/>
              </a:rPr>
              <a:t> </a:t>
            </a:r>
            <a:r>
              <a:rPr lang="en-US" altLang="ja-JP" sz="1000" noProof="1">
                <a:solidFill>
                  <a:srgbClr val="FF0000"/>
                </a:solidFill>
                <a:latin typeface="メイリオ"/>
                <a:ea typeface="メイリオ"/>
                <a:cs typeface="ＭＳ Ｐゴシック" pitchFamily="50" charset="-128"/>
              </a:rPr>
              <a:t>Grid.Row</a:t>
            </a:r>
            <a:r>
              <a:rPr lang="en-US" altLang="ja-JP" sz="1000" noProof="1">
                <a:solidFill>
                  <a:srgbClr val="0000FF"/>
                </a:solidFill>
                <a:latin typeface="メイリオ"/>
                <a:ea typeface="メイリオ"/>
                <a:cs typeface="ＭＳ Ｐゴシック" pitchFamily="50" charset="-128"/>
              </a:rPr>
              <a:t>=</a:t>
            </a:r>
            <a:r>
              <a:rPr lang="en-US" altLang="ja-JP" sz="1000" noProof="1">
                <a:latin typeface="メイリオ"/>
                <a:ea typeface="メイリオ"/>
                <a:cs typeface="ＭＳ Ｐゴシック" pitchFamily="50" charset="-128"/>
              </a:rPr>
              <a:t>"</a:t>
            </a:r>
            <a:r>
              <a:rPr lang="en-US" altLang="ja-JP" sz="1000" noProof="1">
                <a:solidFill>
                  <a:srgbClr val="0000FF"/>
                </a:solidFill>
                <a:latin typeface="メイリオ"/>
                <a:ea typeface="メイリオ"/>
                <a:cs typeface="ＭＳ Ｐゴシック" pitchFamily="50" charset="-128"/>
              </a:rPr>
              <a:t>2</a:t>
            </a:r>
            <a:r>
              <a:rPr lang="en-US" altLang="ja-JP" sz="1000" noProof="1">
                <a:latin typeface="メイリオ"/>
                <a:ea typeface="メイリオ"/>
                <a:cs typeface="ＭＳ Ｐゴシック" pitchFamily="50" charset="-128"/>
              </a:rPr>
              <a:t>"</a:t>
            </a:r>
            <a:r>
              <a:rPr lang="en-US" altLang="ja-JP" sz="1000" noProof="1">
                <a:solidFill>
                  <a:srgbClr val="0000FF"/>
                </a:solidFill>
                <a:latin typeface="メイリオ"/>
                <a:ea typeface="メイリオ"/>
                <a:cs typeface="ＭＳ Ｐゴシック" pitchFamily="50" charset="-128"/>
              </a:rPr>
              <a:t>/&gt;</a:t>
            </a:r>
          </a:p>
          <a:p>
            <a:r>
              <a:rPr lang="en-US" altLang="ja-JP" sz="1000" noProof="1">
                <a:solidFill>
                  <a:srgbClr val="0000FF"/>
                </a:solidFill>
                <a:latin typeface="メイリオ"/>
                <a:ea typeface="メイリオ"/>
                <a:cs typeface="ＭＳ Ｐゴシック" pitchFamily="50" charset="-128"/>
              </a:rPr>
              <a:t>    &lt;/</a:t>
            </a:r>
            <a:r>
              <a:rPr lang="en-US" altLang="ja-JP" sz="1000" noProof="1">
                <a:solidFill>
                  <a:srgbClr val="A31515"/>
                </a:solidFill>
                <a:latin typeface="メイリオ"/>
                <a:ea typeface="メイリオ"/>
                <a:cs typeface="ＭＳ Ｐゴシック" pitchFamily="50" charset="-128"/>
              </a:rPr>
              <a:t>Grid</a:t>
            </a:r>
            <a:r>
              <a:rPr lang="en-US" altLang="ja-JP" sz="1000" noProof="1">
                <a:solidFill>
                  <a:srgbClr val="0000FF"/>
                </a:solidFill>
                <a:latin typeface="メイリオ"/>
                <a:ea typeface="メイリオ"/>
                <a:cs typeface="ＭＳ Ｐゴシック" pitchFamily="50" charset="-128"/>
              </a:rPr>
              <a:t>&gt;</a:t>
            </a:r>
          </a:p>
          <a:p>
            <a:r>
              <a:rPr lang="en-US" altLang="ja-JP" sz="1000" noProof="1">
                <a:solidFill>
                  <a:srgbClr val="0000FF"/>
                </a:solidFill>
                <a:latin typeface="メイリオ"/>
                <a:ea typeface="メイリオ"/>
                <a:cs typeface="ＭＳ Ｐゴシック" pitchFamily="50" charset="-128"/>
              </a:rPr>
              <a:t>&lt;/</a:t>
            </a:r>
            <a:r>
              <a:rPr lang="en-US" altLang="ja-JP" sz="1000" noProof="1">
                <a:solidFill>
                  <a:srgbClr val="A31515"/>
                </a:solidFill>
                <a:latin typeface="メイリオ"/>
                <a:ea typeface="メイリオ"/>
                <a:cs typeface="ＭＳ Ｐゴシック" pitchFamily="50" charset="-128"/>
              </a:rPr>
              <a:t>Window</a:t>
            </a:r>
            <a:r>
              <a:rPr lang="en-US" altLang="ja-JP" sz="1000" noProof="1">
                <a:solidFill>
                  <a:srgbClr val="0000FF"/>
                </a:solidFill>
                <a:latin typeface="メイリオ"/>
                <a:ea typeface="メイリオ"/>
                <a:cs typeface="ＭＳ Ｐゴシック" pitchFamily="50" charset="-128"/>
              </a:rPr>
              <a:t>&gt;</a:t>
            </a:r>
          </a:p>
          <a:p>
            <a:endParaRPr lang="ja-JP" altLang="ja-JP" sz="3200">
              <a:ea typeface="メイリオ"/>
              <a:cs typeface="ＭＳ Ｐゴシック" pitchFamily="50" charset="-128"/>
            </a:endParaRPr>
          </a:p>
        </p:txBody>
      </p:sp>
      <p:cxnSp>
        <p:nvCxnSpPr>
          <p:cNvPr id="7174" name="AutoShape 3"/>
          <p:cNvCxnSpPr>
            <a:cxnSpLocks noChangeShapeType="1"/>
          </p:cNvCxnSpPr>
          <p:nvPr/>
        </p:nvCxnSpPr>
        <p:spPr bwMode="auto">
          <a:xfrm rot="16200000" flipV="1">
            <a:off x="2450307" y="2664619"/>
            <a:ext cx="2317750" cy="1639887"/>
          </a:xfrm>
          <a:prstGeom prst="straightConnector1">
            <a:avLst/>
          </a:prstGeom>
          <a:noFill/>
          <a:ln w="9525">
            <a:solidFill>
              <a:srgbClr val="000000"/>
            </a:solidFill>
            <a:round/>
            <a:headEnd/>
            <a:tailEnd type="triangle" w="med" len="med"/>
          </a:ln>
        </p:spPr>
      </p:cxnSp>
      <p:cxnSp>
        <p:nvCxnSpPr>
          <p:cNvPr id="7175" name="AutoShape 4"/>
          <p:cNvCxnSpPr>
            <a:cxnSpLocks noChangeShapeType="1"/>
          </p:cNvCxnSpPr>
          <p:nvPr/>
        </p:nvCxnSpPr>
        <p:spPr bwMode="auto">
          <a:xfrm rot="10800000">
            <a:off x="2571750" y="3500438"/>
            <a:ext cx="1857375" cy="1285875"/>
          </a:xfrm>
          <a:prstGeom prst="straightConnector1">
            <a:avLst/>
          </a:prstGeom>
          <a:noFill/>
          <a:ln w="9525">
            <a:solidFill>
              <a:srgbClr val="000000"/>
            </a:solidFill>
            <a:round/>
            <a:headEnd/>
            <a:tailEnd type="triangle" w="med" len="med"/>
          </a:ln>
        </p:spPr>
      </p:cxnSp>
      <p:cxnSp>
        <p:nvCxnSpPr>
          <p:cNvPr id="7176" name="AutoShape 5"/>
          <p:cNvCxnSpPr>
            <a:cxnSpLocks noChangeShapeType="1"/>
          </p:cNvCxnSpPr>
          <p:nvPr/>
        </p:nvCxnSpPr>
        <p:spPr bwMode="auto">
          <a:xfrm rot="10800000">
            <a:off x="2286000" y="4143375"/>
            <a:ext cx="2071688" cy="857250"/>
          </a:xfrm>
          <a:prstGeom prst="straightConnector1">
            <a:avLst/>
          </a:prstGeom>
          <a:noFill/>
          <a:ln w="9525">
            <a:solidFill>
              <a:srgbClr val="000000"/>
            </a:solidFill>
            <a:round/>
            <a:headEnd/>
            <a:tailEnd type="triangle" w="med" len="med"/>
          </a:ln>
        </p:spPr>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ja-JP" altLang="en-US" smtClean="0"/>
              <a:t>とりあえず画面作っちゃいましょ</a:t>
            </a:r>
          </a:p>
        </p:txBody>
      </p:sp>
      <p:sp>
        <p:nvSpPr>
          <p:cNvPr id="8195" name="テキスト プレースホルダ 2"/>
          <p:cNvSpPr>
            <a:spLocks noGrp="1"/>
          </p:cNvSpPr>
          <p:nvPr>
            <p:ph type="body" idx="1"/>
          </p:nvPr>
        </p:nvSpPr>
        <p:spPr/>
        <p:txBody>
          <a:bodyPr/>
          <a:lstStyle/>
          <a:p>
            <a:r>
              <a:rPr lang="ja-JP" altLang="en-US" smtClean="0"/>
              <a:t>ドキュメントクラス</a:t>
            </a:r>
          </a:p>
        </p:txBody>
      </p:sp>
      <p:pic>
        <p:nvPicPr>
          <p:cNvPr id="8196" name="図 3" descr="C:\Users\localnaka\Desktop\ClassDiagram1.emf"/>
          <p:cNvPicPr>
            <a:picLocks noChangeAspect="1" noChangeArrowheads="1"/>
          </p:cNvPicPr>
          <p:nvPr/>
        </p:nvPicPr>
        <p:blipFill>
          <a:blip r:embed="rId2"/>
          <a:srcRect/>
          <a:stretch>
            <a:fillRect/>
          </a:stretch>
        </p:blipFill>
        <p:spPr bwMode="auto">
          <a:xfrm>
            <a:off x="4681538" y="1143000"/>
            <a:ext cx="3646487" cy="4654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r>
              <a:rPr lang="ja-JP" altLang="en-US" smtClean="0"/>
              <a:t>とりあえず画面作っちゃいましょ</a:t>
            </a:r>
          </a:p>
        </p:txBody>
      </p:sp>
      <p:sp>
        <p:nvSpPr>
          <p:cNvPr id="9219" name="テキスト プレースホルダ 2"/>
          <p:cNvSpPr>
            <a:spLocks noGrp="1"/>
          </p:cNvSpPr>
          <p:nvPr>
            <p:ph type="body" idx="1"/>
          </p:nvPr>
        </p:nvSpPr>
        <p:spPr/>
        <p:txBody>
          <a:bodyPr/>
          <a:lstStyle/>
          <a:p>
            <a:r>
              <a:rPr lang="ja-JP" altLang="en-US" sz="2800" smtClean="0"/>
              <a:t>検索部分</a:t>
            </a:r>
            <a:endParaRPr lang="en-US" sz="2800" smtClean="0"/>
          </a:p>
          <a:p>
            <a:pPr>
              <a:buFontTx/>
              <a:buNone/>
            </a:pPr>
            <a:r>
              <a:rPr lang="en-US" altLang="ja-JP" sz="1800" smtClean="0"/>
              <a:t>public void </a:t>
            </a:r>
            <a:r>
              <a:rPr lang="ja-JP" altLang="en-US" sz="1800" smtClean="0"/>
              <a:t>検索</a:t>
            </a:r>
            <a:r>
              <a:rPr lang="en-US" altLang="ja-JP" sz="1800" smtClean="0"/>
              <a:t>()</a:t>
            </a:r>
            <a:endParaRPr lang="ja-JP" altLang="en-US" sz="1800" smtClean="0"/>
          </a:p>
          <a:p>
            <a:pPr>
              <a:buFontTx/>
              <a:buNone/>
            </a:pPr>
            <a:r>
              <a:rPr lang="en-US" altLang="ja-JP" sz="1800" smtClean="0"/>
              <a:t>{</a:t>
            </a:r>
            <a:endParaRPr lang="ja-JP" altLang="en-US" sz="1800" smtClean="0"/>
          </a:p>
          <a:p>
            <a:pPr>
              <a:buFontTx/>
              <a:buNone/>
            </a:pPr>
            <a:r>
              <a:rPr lang="en-US" altLang="ja-JP" sz="1800" smtClean="0"/>
              <a:t> var rows = new Row[] {</a:t>
            </a:r>
            <a:endParaRPr lang="ja-JP" altLang="en-US" sz="1800" smtClean="0"/>
          </a:p>
          <a:p>
            <a:pPr>
              <a:buFontTx/>
              <a:buNone/>
            </a:pPr>
            <a:r>
              <a:rPr lang="ja-JP" altLang="en-US" sz="1800" smtClean="0"/>
              <a:t>   </a:t>
            </a:r>
            <a:r>
              <a:rPr lang="en-US" altLang="ja-JP" sz="1800" smtClean="0"/>
              <a:t>new Row(){</a:t>
            </a:r>
            <a:r>
              <a:rPr lang="ja-JP" altLang="en-US" sz="1800" smtClean="0"/>
              <a:t>名前</a:t>
            </a:r>
            <a:r>
              <a:rPr lang="en-US" sz="1800" smtClean="0"/>
              <a:t> </a:t>
            </a:r>
            <a:r>
              <a:rPr lang="en-US" altLang="ja-JP" sz="1800" smtClean="0"/>
              <a:t>= "</a:t>
            </a:r>
            <a:r>
              <a:rPr lang="ja-JP" altLang="en-US" sz="1800" smtClean="0"/>
              <a:t>えムナウ</a:t>
            </a:r>
            <a:r>
              <a:rPr lang="en-US" altLang="ja-JP" sz="1800" smtClean="0"/>
              <a:t>",</a:t>
            </a:r>
            <a:r>
              <a:rPr lang="ja-JP" altLang="en-US" sz="1800" smtClean="0"/>
              <a:t>年齢</a:t>
            </a:r>
            <a:r>
              <a:rPr lang="en-US" sz="1800" smtClean="0"/>
              <a:t> </a:t>
            </a:r>
            <a:r>
              <a:rPr lang="en-US" altLang="ja-JP" sz="1800" smtClean="0"/>
              <a:t>= 18},</a:t>
            </a:r>
            <a:endParaRPr lang="ja-JP" altLang="en-US" sz="1800" smtClean="0"/>
          </a:p>
          <a:p>
            <a:pPr>
              <a:buFontTx/>
              <a:buNone/>
            </a:pPr>
            <a:r>
              <a:rPr lang="ja-JP" altLang="en-US" sz="1800" smtClean="0"/>
              <a:t>   </a:t>
            </a:r>
            <a:r>
              <a:rPr lang="en-US" altLang="ja-JP" sz="1800" smtClean="0"/>
              <a:t>new Row(){</a:t>
            </a:r>
            <a:r>
              <a:rPr lang="ja-JP" altLang="en-US" sz="1800" smtClean="0"/>
              <a:t>名前</a:t>
            </a:r>
            <a:r>
              <a:rPr lang="en-US" sz="1800" smtClean="0"/>
              <a:t> </a:t>
            </a:r>
            <a:r>
              <a:rPr lang="en-US" altLang="ja-JP" sz="1800" smtClean="0"/>
              <a:t>= "R</a:t>
            </a:r>
            <a:r>
              <a:rPr lang="ja-JP" altLang="en-US" sz="1800" smtClean="0"/>
              <a:t>田中</a:t>
            </a:r>
            <a:r>
              <a:rPr lang="en-US" altLang="ja-JP" sz="1800" smtClean="0"/>
              <a:t>",</a:t>
            </a:r>
            <a:r>
              <a:rPr lang="ja-JP" altLang="en-US" sz="1800" smtClean="0"/>
              <a:t>年齢</a:t>
            </a:r>
            <a:r>
              <a:rPr lang="en-US" sz="1800" smtClean="0"/>
              <a:t> </a:t>
            </a:r>
            <a:r>
              <a:rPr lang="en-US" altLang="ja-JP" sz="1800" smtClean="0"/>
              <a:t>= 21},</a:t>
            </a:r>
            <a:endParaRPr lang="ja-JP" altLang="en-US" sz="1800" smtClean="0"/>
          </a:p>
          <a:p>
            <a:pPr>
              <a:buFontTx/>
              <a:buNone/>
            </a:pPr>
            <a:r>
              <a:rPr lang="ja-JP" altLang="en-US" sz="1800" smtClean="0"/>
              <a:t>   </a:t>
            </a:r>
            <a:r>
              <a:rPr lang="en-US" altLang="ja-JP" sz="1800" smtClean="0"/>
              <a:t>new Row(){</a:t>
            </a:r>
            <a:r>
              <a:rPr lang="ja-JP" altLang="en-US" sz="1800" smtClean="0"/>
              <a:t>名前</a:t>
            </a:r>
            <a:r>
              <a:rPr lang="en-US" sz="1800" smtClean="0"/>
              <a:t> </a:t>
            </a:r>
            <a:r>
              <a:rPr lang="en-US" altLang="ja-JP" sz="1800" smtClean="0"/>
              <a:t>= "</a:t>
            </a:r>
            <a:r>
              <a:rPr lang="ja-JP" altLang="en-US" sz="1800" smtClean="0"/>
              <a:t>中博俊</a:t>
            </a:r>
            <a:r>
              <a:rPr lang="en-US" altLang="ja-JP" sz="1800" smtClean="0"/>
              <a:t>",</a:t>
            </a:r>
            <a:r>
              <a:rPr lang="ja-JP" altLang="en-US" sz="1800" smtClean="0"/>
              <a:t>年齢</a:t>
            </a:r>
            <a:r>
              <a:rPr lang="en-US" sz="1800" smtClean="0"/>
              <a:t> </a:t>
            </a:r>
            <a:r>
              <a:rPr lang="en-US" altLang="ja-JP" sz="1800" smtClean="0"/>
              <a:t>= 31}};</a:t>
            </a:r>
            <a:endParaRPr lang="ja-JP" altLang="en-US" sz="1800" smtClean="0"/>
          </a:p>
          <a:p>
            <a:pPr>
              <a:buFontTx/>
              <a:buNone/>
            </a:pPr>
            <a:r>
              <a:rPr lang="en-US" altLang="ja-JP" sz="1800" smtClean="0"/>
              <a:t> </a:t>
            </a:r>
            <a:endParaRPr lang="ja-JP" altLang="en-US" sz="1800" smtClean="0"/>
          </a:p>
          <a:p>
            <a:pPr>
              <a:buFontTx/>
              <a:buNone/>
            </a:pPr>
            <a:r>
              <a:rPr lang="ja-JP" altLang="en-US" sz="1800" smtClean="0"/>
              <a:t>  </a:t>
            </a:r>
            <a:r>
              <a:rPr lang="en-US" altLang="ja-JP" sz="1800" smtClean="0"/>
              <a:t>var </a:t>
            </a:r>
            <a:r>
              <a:rPr lang="ja-JP" altLang="en-US" sz="1800" smtClean="0"/>
              <a:t>結果</a:t>
            </a:r>
            <a:r>
              <a:rPr lang="en-US" sz="1800" smtClean="0"/>
              <a:t> </a:t>
            </a:r>
            <a:r>
              <a:rPr lang="en-US" altLang="ja-JP" sz="1800" smtClean="0"/>
              <a:t>=</a:t>
            </a:r>
            <a:endParaRPr lang="ja-JP" altLang="en-US" sz="1800" smtClean="0"/>
          </a:p>
          <a:p>
            <a:pPr>
              <a:buFontTx/>
              <a:buNone/>
            </a:pPr>
            <a:r>
              <a:rPr lang="ja-JP" altLang="en-US" sz="1800" smtClean="0"/>
              <a:t>    </a:t>
            </a:r>
            <a:r>
              <a:rPr lang="en-US" altLang="ja-JP" sz="1800" smtClean="0"/>
              <a:t>(from x in rows</a:t>
            </a:r>
            <a:endParaRPr lang="ja-JP" altLang="en-US" sz="1800" smtClean="0"/>
          </a:p>
          <a:p>
            <a:pPr>
              <a:buFontTx/>
              <a:buNone/>
            </a:pPr>
            <a:r>
              <a:rPr lang="ja-JP" altLang="en-US" sz="1800" smtClean="0"/>
              <a:t>    </a:t>
            </a:r>
            <a:r>
              <a:rPr lang="en-US" altLang="ja-JP" sz="1800" smtClean="0"/>
              <a:t>where x.</a:t>
            </a:r>
            <a:r>
              <a:rPr lang="ja-JP" altLang="en-US" sz="1800" smtClean="0"/>
              <a:t>年齢</a:t>
            </a:r>
            <a:r>
              <a:rPr lang="en-US" sz="1800" smtClean="0"/>
              <a:t> </a:t>
            </a:r>
            <a:r>
              <a:rPr lang="en-US" altLang="ja-JP" sz="1800" smtClean="0"/>
              <a:t>&gt; this.</a:t>
            </a:r>
            <a:r>
              <a:rPr lang="ja-JP" altLang="en-US" sz="1800" smtClean="0"/>
              <a:t>検索値</a:t>
            </a:r>
          </a:p>
          <a:p>
            <a:pPr>
              <a:buFontTx/>
              <a:buNone/>
            </a:pPr>
            <a:r>
              <a:rPr lang="ja-JP" altLang="en-US" sz="1800" smtClean="0"/>
              <a:t>    </a:t>
            </a:r>
            <a:r>
              <a:rPr lang="en-US" altLang="ja-JP" sz="1800" smtClean="0"/>
              <a:t>select x).FirstOrDefault();</a:t>
            </a:r>
            <a:endParaRPr lang="ja-JP" altLang="en-US" sz="1800" smtClean="0"/>
          </a:p>
          <a:p>
            <a:pPr>
              <a:buFontTx/>
              <a:buNone/>
            </a:pPr>
            <a:r>
              <a:rPr lang="en-US" altLang="ja-JP" sz="1800" smtClean="0"/>
              <a:t> </a:t>
            </a:r>
            <a:endParaRPr lang="ja-JP" altLang="en-US" sz="1800" smtClean="0"/>
          </a:p>
          <a:p>
            <a:pPr>
              <a:buFontTx/>
              <a:buNone/>
            </a:pPr>
            <a:r>
              <a:rPr lang="ja-JP" altLang="en-US" sz="1800" smtClean="0"/>
              <a:t>    </a:t>
            </a:r>
            <a:r>
              <a:rPr lang="en-US" altLang="ja-JP" sz="1800" smtClean="0"/>
              <a:t>this.</a:t>
            </a:r>
            <a:r>
              <a:rPr lang="ja-JP" altLang="en-US" sz="1800" smtClean="0"/>
              <a:t>検索結果</a:t>
            </a:r>
            <a:r>
              <a:rPr lang="en-US" altLang="ja-JP" sz="1800" smtClean="0"/>
              <a:t> = string.Format(“{0}</a:t>
            </a:r>
            <a:r>
              <a:rPr lang="ja-JP" altLang="en-US" sz="1800" smtClean="0"/>
              <a:t>様 </a:t>
            </a:r>
            <a:r>
              <a:rPr lang="en-US" altLang="ja-JP" sz="1800" smtClean="0"/>
              <a:t>{1}</a:t>
            </a:r>
            <a:r>
              <a:rPr lang="ja-JP" altLang="en-US" sz="1800" smtClean="0"/>
              <a:t>歳</a:t>
            </a:r>
            <a:r>
              <a:rPr lang="en-US" altLang="ja-JP" sz="1800" smtClean="0"/>
              <a:t>”, </a:t>
            </a:r>
            <a:r>
              <a:rPr lang="ja-JP" altLang="en-US" sz="1800" smtClean="0"/>
              <a:t>結果</a:t>
            </a:r>
            <a:r>
              <a:rPr lang="en-US" altLang="ja-JP" sz="1800" smtClean="0"/>
              <a:t>.</a:t>
            </a:r>
            <a:r>
              <a:rPr lang="ja-JP" altLang="en-US" sz="1800" smtClean="0"/>
              <a:t>名前</a:t>
            </a:r>
            <a:r>
              <a:rPr lang="en-US" altLang="ja-JP" sz="1800" smtClean="0"/>
              <a:t>,</a:t>
            </a:r>
            <a:r>
              <a:rPr lang="ja-JP" altLang="en-US" sz="1800" smtClean="0"/>
              <a:t>結果</a:t>
            </a:r>
            <a:r>
              <a:rPr lang="en-US" altLang="ja-JP" sz="1800" smtClean="0"/>
              <a:t>.</a:t>
            </a:r>
            <a:r>
              <a:rPr lang="ja-JP" altLang="en-US" sz="1800" smtClean="0"/>
              <a:t>年齢</a:t>
            </a:r>
            <a:r>
              <a:rPr lang="en-US" altLang="ja-JP" sz="1800" smtClean="0"/>
              <a:t>);</a:t>
            </a:r>
          </a:p>
          <a:p>
            <a:pPr>
              <a:buFontTx/>
              <a:buNone/>
            </a:pPr>
            <a:r>
              <a:rPr lang="en-US" altLang="ja-JP" sz="1800" smtClean="0"/>
              <a:t>}</a:t>
            </a:r>
            <a:endParaRPr lang="ja-JP" altLang="en-US" sz="1800" smtClean="0"/>
          </a:p>
          <a:p>
            <a:pPr>
              <a:buFontTx/>
              <a:buNone/>
            </a:pPr>
            <a:endParaRPr lang="ja-JP" altLang="en-US" sz="1800" smtClean="0"/>
          </a:p>
        </p:txBody>
      </p:sp>
      <p:sp>
        <p:nvSpPr>
          <p:cNvPr id="5" name="角丸四角形吹き出し 4"/>
          <p:cNvSpPr/>
          <p:nvPr/>
        </p:nvSpPr>
        <p:spPr>
          <a:xfrm>
            <a:off x="5072063" y="2571750"/>
            <a:ext cx="3357562" cy="2500313"/>
          </a:xfrm>
          <a:prstGeom prst="wedgeRoundRectCallou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r>
              <a:rPr lang="en-US" altLang="ja-JP" sz="2400" b="1" dirty="0"/>
              <a:t>※</a:t>
            </a:r>
            <a:r>
              <a:rPr lang="ja-JP" altLang="en-US" sz="2400" b="1" dirty="0"/>
              <a:t>従来型の問題点</a:t>
            </a:r>
            <a:endParaRPr lang="en-US" altLang="ja-JP" sz="2400" b="1" dirty="0"/>
          </a:p>
          <a:p>
            <a:pPr>
              <a:defRPr/>
            </a:pPr>
            <a:r>
              <a:rPr lang="ja-JP" altLang="en-US" sz="2400" b="1" dirty="0"/>
              <a:t>最終的に表示するための文字列に、処理で記述しなければならない。</a:t>
            </a:r>
            <a:endParaRPr lang="ja-JP" alt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lstStyle/>
          <a:p>
            <a:r>
              <a:rPr lang="ja-JP" altLang="en-US" smtClean="0"/>
              <a:t>従来型の問題点</a:t>
            </a:r>
          </a:p>
        </p:txBody>
      </p:sp>
      <p:sp>
        <p:nvSpPr>
          <p:cNvPr id="10243" name="テキスト プレースホルダ 2"/>
          <p:cNvSpPr>
            <a:spLocks noGrp="1"/>
          </p:cNvSpPr>
          <p:nvPr>
            <p:ph type="body" idx="1"/>
          </p:nvPr>
        </p:nvSpPr>
        <p:spPr/>
        <p:txBody>
          <a:bodyPr/>
          <a:lstStyle/>
          <a:p>
            <a:r>
              <a:rPr lang="en-US" altLang="ja-JP" smtClean="0"/>
              <a:t>XAML</a:t>
            </a:r>
            <a:r>
              <a:rPr lang="ja-JP" altLang="en-US" smtClean="0"/>
              <a:t>側</a:t>
            </a:r>
            <a:endParaRPr lang="en-US" altLang="ja-JP" smtClean="0"/>
          </a:p>
          <a:p>
            <a:r>
              <a:rPr lang="en-US" altLang="ja-JP" sz="2000" smtClean="0"/>
              <a:t>&lt;TextBox Text="{Binding Path=</a:t>
            </a:r>
            <a:r>
              <a:rPr lang="ja-JP" altLang="en-US" sz="2000" smtClean="0"/>
              <a:t>検索値</a:t>
            </a:r>
            <a:r>
              <a:rPr lang="en-US" altLang="ja-JP" sz="2000" smtClean="0"/>
              <a:t>}"/&gt;</a:t>
            </a:r>
          </a:p>
          <a:p>
            <a:r>
              <a:rPr lang="en-US" altLang="ja-JP" smtClean="0"/>
              <a:t>Document</a:t>
            </a:r>
            <a:r>
              <a:rPr lang="ja-JP" altLang="en-US" smtClean="0"/>
              <a:t>側</a:t>
            </a:r>
            <a:endParaRPr lang="en-US" altLang="ja-JP" smtClean="0"/>
          </a:p>
          <a:p>
            <a:r>
              <a:rPr lang="en-US" altLang="ja-JP" sz="2000" smtClean="0"/>
              <a:t>public </a:t>
            </a:r>
            <a:r>
              <a:rPr lang="en-US" altLang="ja-JP" sz="2000" smtClean="0">
                <a:solidFill>
                  <a:srgbClr val="FF0000"/>
                </a:solidFill>
              </a:rPr>
              <a:t>string</a:t>
            </a:r>
            <a:r>
              <a:rPr lang="en-US" altLang="ja-JP" sz="2000" smtClean="0"/>
              <a:t> </a:t>
            </a:r>
            <a:r>
              <a:rPr lang="ja-JP" altLang="en-US" sz="2000" smtClean="0"/>
              <a:t>検索結果</a:t>
            </a:r>
            <a:r>
              <a:rPr lang="en-US" altLang="ja-JP" sz="2000" smtClean="0"/>
              <a:t> { get { return _</a:t>
            </a:r>
            <a:r>
              <a:rPr lang="ja-JP" altLang="en-US" sz="2000" smtClean="0"/>
              <a:t>検索結果</a:t>
            </a:r>
            <a:r>
              <a:rPr lang="en-US" altLang="ja-JP" sz="2000" smtClean="0"/>
              <a:t>; } set { _</a:t>
            </a:r>
            <a:r>
              <a:rPr lang="ja-JP" altLang="en-US" sz="2000" smtClean="0"/>
              <a:t>検索結果</a:t>
            </a:r>
            <a:r>
              <a:rPr lang="en-US" altLang="ja-JP" sz="2000" smtClean="0"/>
              <a:t> = value; this.FirePropertyChanged("</a:t>
            </a:r>
            <a:r>
              <a:rPr lang="ja-JP" altLang="en-US" sz="2000" smtClean="0"/>
              <a:t>検索結果</a:t>
            </a:r>
            <a:r>
              <a:rPr lang="en-US" altLang="ja-JP" sz="2000" smtClean="0"/>
              <a:t>"); } }</a:t>
            </a:r>
            <a:endParaRPr lang="en-US" altLang="ja-JP" smtClean="0"/>
          </a:p>
          <a:p>
            <a:r>
              <a:rPr lang="ja-JP" altLang="en-US" smtClean="0"/>
              <a:t>ただの</a:t>
            </a:r>
            <a:r>
              <a:rPr lang="en-US" altLang="ja-JP" smtClean="0"/>
              <a:t>String</a:t>
            </a:r>
            <a:r>
              <a:rPr lang="ja-JP" altLang="en-US" smtClean="0"/>
              <a:t>になっちゃってますよね？</a:t>
            </a:r>
            <a:endParaRPr lang="en-US" altLang="ja-JP" smtClean="0"/>
          </a:p>
          <a:p>
            <a:r>
              <a:rPr lang="ja-JP" altLang="en-US" smtClean="0"/>
              <a:t>この検索結果</a:t>
            </a:r>
            <a:r>
              <a:rPr lang="en-US" altLang="ja-JP" smtClean="0"/>
              <a:t>Row</a:t>
            </a:r>
            <a:r>
              <a:rPr lang="ja-JP" altLang="en-US" smtClean="0"/>
              <a:t>を使って再度処理をしたければどうしましょう。</a:t>
            </a:r>
            <a:endParaRPr lang="en-US" altLang="ja-JP" smtClean="0"/>
          </a:p>
          <a:p>
            <a:r>
              <a:rPr lang="ja-JP" altLang="en-US" smtClean="0"/>
              <a:t>別途保存する？</a:t>
            </a:r>
            <a:endParaRPr lang="en-US" altLang="ja-JP" smtClean="0"/>
          </a:p>
          <a:p>
            <a:r>
              <a:rPr lang="en-US" altLang="ja-JP" smtClean="0"/>
              <a:t>public Row </a:t>
            </a:r>
            <a:r>
              <a:rPr lang="ja-JP" altLang="en-US" smtClean="0"/>
              <a:t>検索結果</a:t>
            </a:r>
            <a:r>
              <a:rPr lang="en-US" altLang="ja-JP" smtClean="0"/>
              <a:t>Row; </a:t>
            </a:r>
            <a:r>
              <a:rPr lang="ja-JP" altLang="en-US" smtClean="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T16">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スライドマスタT16</Template>
  <TotalTime>2937</TotalTime>
  <Words>691</Words>
  <Application>Microsoft Office PowerPoint</Application>
  <PresentationFormat>画面に合わせる (4:3)</PresentationFormat>
  <Paragraphs>132</Paragraphs>
  <Slides>19</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19</vt:i4>
      </vt:variant>
    </vt:vector>
  </HeadingPairs>
  <TitlesOfParts>
    <vt:vector size="26" baseType="lpstr">
      <vt:lpstr>Arial</vt:lpstr>
      <vt:lpstr>ＭＳ Ｐゴシック</vt:lpstr>
      <vt:lpstr>Calibri</vt:lpstr>
      <vt:lpstr>メイリオ</vt:lpstr>
      <vt:lpstr>Arial Unicode MS</vt:lpstr>
      <vt:lpstr>Wingdings</vt:lpstr>
      <vt:lpstr>スライドマスタT16</vt:lpstr>
      <vt:lpstr>スライド 1</vt:lpstr>
      <vt:lpstr>おさらい</vt:lpstr>
      <vt:lpstr>NotifyPropertyChangedBase</vt:lpstr>
      <vt:lpstr>今回のアジェンダ</vt:lpstr>
      <vt:lpstr>スライド 5</vt:lpstr>
      <vt:lpstr>とりあえず画面作っちゃいましょ</vt:lpstr>
      <vt:lpstr>とりあえず画面作っちゃいましょ</vt:lpstr>
      <vt:lpstr>とりあえず画面作っちゃいましょ</vt:lpstr>
      <vt:lpstr>従来型の問題点</vt:lpstr>
      <vt:lpstr>コンバータ</vt:lpstr>
      <vt:lpstr>拍手の用意はいいですか？</vt:lpstr>
      <vt:lpstr>コンバータのポイント</vt:lpstr>
      <vt:lpstr>オブジェクトのオブジェクトをバインドするには</vt:lpstr>
      <vt:lpstr>ラジオボタン</vt:lpstr>
      <vt:lpstr>ラジオボタン</vt:lpstr>
      <vt:lpstr>どうしてこんなことになるの？</vt:lpstr>
      <vt:lpstr>じゃぁバインディングで解決しましょうよ</vt:lpstr>
      <vt:lpstr>やったことのポイント</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localnaka</dc:creator>
  <cp:lastModifiedBy>わんくま同盟</cp:lastModifiedBy>
  <cp:revision>64</cp:revision>
  <dcterms:created xsi:type="dcterms:W3CDTF">2008-01-18T14:37:39Z</dcterms:created>
  <dcterms:modified xsi:type="dcterms:W3CDTF">2008-09-13T03:54:49Z</dcterms:modified>
</cp:coreProperties>
</file>