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66" r:id="rId2"/>
    <p:sldId id="267" r:id="rId3"/>
    <p:sldId id="268" r:id="rId4"/>
    <p:sldId id="269" r:id="rId5"/>
    <p:sldId id="270" r:id="rId6"/>
    <p:sldId id="271" r:id="rId7"/>
    <p:sldId id="273" r:id="rId8"/>
    <p:sldId id="272" r:id="rId9"/>
    <p:sldId id="274" r:id="rId10"/>
    <p:sldId id="275" r:id="rId1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2008/9/13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000232" y="1928802"/>
            <a:ext cx="485363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800" b="1" dirty="0" err="1" smtClean="0"/>
              <a:t>WinUnit</a:t>
            </a:r>
            <a:r>
              <a:rPr kumimoji="1" lang="en-US" altLang="ja-JP" sz="3600" b="1" dirty="0" smtClean="0"/>
              <a:t> </a:t>
            </a:r>
            <a:endParaRPr lang="en-US" altLang="ja-JP" sz="3600" b="1" dirty="0" smtClean="0"/>
          </a:p>
          <a:p>
            <a:pPr algn="ctr"/>
            <a:r>
              <a:rPr kumimoji="1" lang="ja-JP" altLang="en-US" sz="3600" b="1" dirty="0" smtClean="0"/>
              <a:t>お</a:t>
            </a:r>
            <a:r>
              <a:rPr lang="ja-JP" altLang="en-US" sz="3600" b="1" dirty="0" smtClean="0"/>
              <a:t>気楽</a:t>
            </a:r>
            <a:r>
              <a:rPr kumimoji="1" lang="ja-JP" altLang="en-US" sz="3600" b="1" dirty="0" smtClean="0"/>
              <a:t>お手軽 </a:t>
            </a:r>
            <a:r>
              <a:rPr kumimoji="1" lang="en-US" altLang="ja-JP" sz="3600" b="1" dirty="0" err="1" smtClean="0"/>
              <a:t>UnitTest</a:t>
            </a:r>
            <a:endParaRPr kumimoji="1" lang="ja-JP" altLang="en-US" sz="20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0562" y="3714752"/>
            <a:ext cx="3929281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err="1" smtClean="0"/>
              <a:t>わんくま</a:t>
            </a:r>
            <a:r>
              <a:rPr kumimoji="1" lang="ja-JP" altLang="en-US" dirty="0" smtClean="0"/>
              <a:t>同盟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MVP for Visual C++ (2004-2008)</a:t>
            </a:r>
            <a:endParaRPr kumimoji="1" lang="en-US" altLang="ja-JP" sz="3200" i="1" dirty="0" smtClean="0"/>
          </a:p>
          <a:p>
            <a:r>
              <a:rPr lang="en-US" altLang="ja-JP" sz="3200" i="1" dirty="0" err="1" smtClean="0"/>
              <a:t>επιστημη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http://blogs.wankuma.com/episteme/</a:t>
            </a:r>
            <a:br>
              <a:rPr kumimoji="1" lang="en-US" altLang="ja-JP" dirty="0" smtClean="0"/>
            </a:br>
            <a:r>
              <a:rPr kumimoji="1" lang="en-US" altLang="ja-JP" dirty="0" smtClean="0"/>
              <a:t>episteme@cppll.jp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DEMO</a:t>
            </a:r>
            <a:endParaRPr kumimoji="1" lang="ja-JP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72198" y="4786322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Product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286248" y="3071810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Test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786446" y="1142984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Target</a:t>
            </a:r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4429124" y="1643050"/>
            <a:ext cx="1198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テスト対象</a:t>
            </a:r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4071934" y="2357430"/>
            <a:ext cx="741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テスト</a:t>
            </a: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6943729" y="4365625"/>
            <a:ext cx="1204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利用コード</a:t>
            </a:r>
          </a:p>
        </p:txBody>
      </p:sp>
      <p:sp>
        <p:nvSpPr>
          <p:cNvPr id="12" name="Line 39"/>
          <p:cNvSpPr>
            <a:spLocks noChangeShapeType="1"/>
          </p:cNvSpPr>
          <p:nvPr/>
        </p:nvSpPr>
        <p:spPr bwMode="auto">
          <a:xfrm flipH="1" flipV="1">
            <a:off x="6643702" y="2071678"/>
            <a:ext cx="214314" cy="27146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 flipH="1" flipV="1">
            <a:off x="5000627" y="4000504"/>
            <a:ext cx="1079501" cy="1373184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" name="Text Box 41"/>
          <p:cNvSpPr txBox="1">
            <a:spLocks noChangeArrowheads="1"/>
          </p:cNvSpPr>
          <p:nvPr/>
        </p:nvSpPr>
        <p:spPr bwMode="auto">
          <a:xfrm>
            <a:off x="2000232" y="4572008"/>
            <a:ext cx="2309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Test</a:t>
            </a:r>
            <a:r>
              <a:rPr lang="ja-JP" altLang="en-US" dirty="0"/>
              <a:t>が成功しない限り</a:t>
            </a:r>
          </a:p>
          <a:p>
            <a:r>
              <a:rPr lang="en-US" altLang="ja-JP" dirty="0"/>
              <a:t>Product</a:t>
            </a:r>
            <a:r>
              <a:rPr lang="ja-JP" altLang="en-US" dirty="0"/>
              <a:t>を作らせない</a:t>
            </a:r>
          </a:p>
        </p:txBody>
      </p:sp>
      <p:sp>
        <p:nvSpPr>
          <p:cNvPr id="15" name="Text Box 42"/>
          <p:cNvSpPr txBox="1">
            <a:spLocks noChangeArrowheads="1"/>
          </p:cNvSpPr>
          <p:nvPr/>
        </p:nvSpPr>
        <p:spPr bwMode="auto">
          <a:xfrm>
            <a:off x="428596" y="1285860"/>
            <a:ext cx="32448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altLang="ja-JP" dirty="0"/>
              <a:t> Windows Vista SP1</a:t>
            </a:r>
          </a:p>
          <a:p>
            <a:r>
              <a:rPr lang="en-US" altLang="ja-JP" dirty="0"/>
              <a:t>    (XP also available)</a:t>
            </a:r>
          </a:p>
          <a:p>
            <a:endParaRPr lang="en-US" altLang="ja-JP" dirty="0"/>
          </a:p>
          <a:p>
            <a:pPr>
              <a:buFontTx/>
              <a:buChar char="-"/>
            </a:pPr>
            <a:r>
              <a:rPr lang="en-US" altLang="ja-JP" dirty="0"/>
              <a:t>Microsoft Visual Studio 2008 </a:t>
            </a:r>
          </a:p>
          <a:p>
            <a:r>
              <a:rPr lang="en-US" altLang="ja-JP" dirty="0"/>
              <a:t>    (VS2005 also available)</a:t>
            </a:r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 flipV="1">
            <a:off x="5000628" y="2071678"/>
            <a:ext cx="1428759" cy="1000132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err="1" smtClean="0"/>
              <a:t>επιστημη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ちゃ</a:t>
            </a:r>
            <a:r>
              <a:rPr lang="ja-JP" altLang="en-US" dirty="0" smtClean="0"/>
              <a:t>何者</a:t>
            </a:r>
            <a:r>
              <a:rPr lang="ja-JP" altLang="en-US" dirty="0" err="1" smtClean="0"/>
              <a:t>ぞ</a:t>
            </a:r>
            <a:r>
              <a:rPr lang="en-US" altLang="ja-JP" dirty="0" smtClean="0"/>
              <a:t>!? 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C++</a:t>
            </a:r>
            <a:r>
              <a:rPr lang="ja-JP" altLang="en-US" dirty="0" smtClean="0"/>
              <a:t>界ではちった名の知れたソフト屋</a:t>
            </a:r>
            <a:endParaRPr lang="en-US" altLang="ja-JP" dirty="0" smtClean="0"/>
          </a:p>
          <a:p>
            <a:pPr eaLnBrk="1" hangingPunct="1"/>
            <a:r>
              <a:rPr lang="ja-JP" altLang="en-US" dirty="0" err="1" smtClean="0"/>
              <a:t>わんくま</a:t>
            </a:r>
            <a:r>
              <a:rPr lang="ja-JP" altLang="en-US" dirty="0" smtClean="0"/>
              <a:t>同盟会員番号１２番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１５年前からの物書き</a:t>
            </a:r>
            <a:r>
              <a:rPr lang="en-US" altLang="ja-JP" dirty="0" smtClean="0"/>
              <a:t>(DDJJ,C-Mag. etc.)</a:t>
            </a:r>
          </a:p>
          <a:p>
            <a:pPr eaLnBrk="1" hangingPunct="1"/>
            <a:r>
              <a:rPr lang="en-US" altLang="ja-JP" dirty="0" smtClean="0"/>
              <a:t>C++</a:t>
            </a:r>
            <a:r>
              <a:rPr lang="ja-JP" altLang="en-US" dirty="0" smtClean="0"/>
              <a:t>標準化委員会の中のひと</a:t>
            </a:r>
            <a:endParaRPr lang="en-US" altLang="ja-JP" dirty="0" smtClean="0"/>
          </a:p>
          <a:p>
            <a:r>
              <a:rPr lang="en-US" altLang="ja-JP" dirty="0" smtClean="0"/>
              <a:t>Database</a:t>
            </a:r>
            <a:r>
              <a:rPr lang="ja-JP" altLang="en-US" dirty="0" smtClean="0"/>
              <a:t>おんち</a:t>
            </a:r>
            <a:endParaRPr lang="en-US" altLang="ja-JP" dirty="0" smtClean="0"/>
          </a:p>
          <a:p>
            <a:r>
              <a:rPr lang="ja-JP" altLang="en-US" dirty="0" smtClean="0"/>
              <a:t>組み込み</a:t>
            </a:r>
            <a:r>
              <a:rPr lang="en-US" altLang="ja-JP" dirty="0" smtClean="0"/>
              <a:t>? Z80/8086</a:t>
            </a:r>
            <a:r>
              <a:rPr lang="ja-JP" altLang="en-US" dirty="0" smtClean="0"/>
              <a:t>でやります</a:t>
            </a:r>
            <a:r>
              <a:rPr lang="ja-JP" altLang="en-US" dirty="0" err="1" smtClean="0"/>
              <a:t>た</a:t>
            </a:r>
            <a:endParaRPr lang="en-US" altLang="ja-JP" dirty="0" smtClean="0"/>
          </a:p>
          <a:p>
            <a:r>
              <a:rPr lang="ja-JP" altLang="en-US" dirty="0" err="1" smtClean="0"/>
              <a:t>わんくま同盟茶藝</a:t>
            </a:r>
            <a:r>
              <a:rPr lang="ja-JP" altLang="en-US" dirty="0" smtClean="0"/>
              <a:t>部顧問　← いまここ</a:t>
            </a:r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さて今日のお題は</a:t>
            </a:r>
            <a:endParaRPr lang="ja-JP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00232" y="2571744"/>
            <a:ext cx="534633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500" dirty="0" err="1" smtClean="0"/>
              <a:t>WinUnit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WinUnit</a:t>
            </a:r>
            <a:r>
              <a:rPr kumimoji="1" lang="ja-JP" altLang="en-US" dirty="0" err="1" smtClean="0"/>
              <a:t>ってば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数ある</a:t>
            </a:r>
            <a:r>
              <a:rPr lang="en-US" altLang="ja-JP" dirty="0" err="1" smtClean="0"/>
              <a:t>UnitTestFramework</a:t>
            </a:r>
            <a:r>
              <a:rPr lang="ja-JP" altLang="en-US" dirty="0" smtClean="0"/>
              <a:t>のひとつ</a:t>
            </a:r>
            <a:endParaRPr lang="en-US" altLang="ja-JP" dirty="0" smtClean="0"/>
          </a:p>
          <a:p>
            <a:r>
              <a:rPr lang="en-US" altLang="ja-JP" dirty="0" smtClean="0"/>
              <a:t>MSDN magazine Feb.2008 </a:t>
            </a:r>
            <a:r>
              <a:rPr lang="ja-JP" altLang="en-US" dirty="0" smtClean="0"/>
              <a:t>に収録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Windows, Visual C++</a:t>
            </a:r>
            <a:r>
              <a:rPr lang="ja-JP" altLang="en-US" dirty="0" smtClean="0"/>
              <a:t>に</a:t>
            </a:r>
            <a:r>
              <a:rPr lang="ja-JP" altLang="en-US" dirty="0" smtClean="0">
                <a:solidFill>
                  <a:srgbClr val="FF0000"/>
                </a:solidFill>
              </a:rPr>
              <a:t>限定</a:t>
            </a:r>
          </a:p>
          <a:p>
            <a:r>
              <a:rPr lang="ja-JP" altLang="en-US" dirty="0" smtClean="0"/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無償</a:t>
            </a:r>
            <a:r>
              <a:rPr lang="ja-JP" altLang="en-US" dirty="0" smtClean="0"/>
              <a:t> ─処理系もタダ</a:t>
            </a:r>
            <a:r>
              <a:rPr lang="en-US" altLang="ja-JP" dirty="0" smtClean="0"/>
              <a:t>(VC++Express</a:t>
            </a:r>
            <a:r>
              <a:rPr lang="ja-JP" altLang="en-US" dirty="0" err="1" smtClean="0"/>
              <a:t>おっけ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 </a:t>
            </a:r>
            <a:r>
              <a:rPr lang="en-US" altLang="ja-JP" dirty="0" err="1" smtClean="0"/>
              <a:t>JUnit</a:t>
            </a:r>
            <a:r>
              <a:rPr lang="en-US" altLang="ja-JP" dirty="0" smtClean="0"/>
              <a:t>/</a:t>
            </a:r>
            <a:r>
              <a:rPr lang="en-US" altLang="ja-JP" dirty="0" err="1" smtClean="0"/>
              <a:t>NUnit</a:t>
            </a:r>
            <a:r>
              <a:rPr lang="ja-JP" altLang="en-US" dirty="0" smtClean="0"/>
              <a:t>並みに</a:t>
            </a:r>
            <a:r>
              <a:rPr lang="ja-JP" altLang="en-US" dirty="0" smtClean="0">
                <a:solidFill>
                  <a:srgbClr val="FF0000"/>
                </a:solidFill>
              </a:rPr>
              <a:t>簡単</a:t>
            </a:r>
          </a:p>
          <a:p>
            <a:r>
              <a:rPr lang="ja-JP" altLang="en-US" dirty="0" smtClean="0"/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小型軽量</a:t>
            </a:r>
            <a:r>
              <a:rPr lang="ja-JP" altLang="en-US" dirty="0" smtClean="0"/>
              <a:t> </a:t>
            </a:r>
            <a:r>
              <a:rPr lang="en-US" altLang="ja-JP" dirty="0" smtClean="0"/>
              <a:t>: header</a:t>
            </a:r>
            <a:r>
              <a:rPr lang="ja-JP" altLang="en-US" dirty="0" smtClean="0"/>
              <a:t>二本</a:t>
            </a:r>
            <a:r>
              <a:rPr lang="en-US" altLang="ja-JP" dirty="0" smtClean="0"/>
              <a:t>/exe</a:t>
            </a:r>
            <a:r>
              <a:rPr lang="ja-JP" altLang="en-US" dirty="0" smtClean="0"/>
              <a:t>一本 だけ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Visual Studio – IDE</a:t>
            </a:r>
            <a:r>
              <a:rPr lang="ja-JP" altLang="en-US" dirty="0" smtClean="0"/>
              <a:t>に統合可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643438" y="1412875"/>
            <a:ext cx="15113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Target header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8" y="350838"/>
            <a:ext cx="3590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CUnit, CppUnit(C++Test)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443663" y="1412875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627313" y="1412875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659563" y="1628775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77050" y="1916113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TargetCode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627313" y="3213100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dirty="0" err="1"/>
              <a:t>SuiteBuilder</a:t>
            </a:r>
            <a:endParaRPr lang="en-US" altLang="ja-JP" dirty="0"/>
          </a:p>
          <a:p>
            <a:pPr algn="ctr"/>
            <a:r>
              <a:rPr lang="en-US" altLang="ja-JP" dirty="0"/>
              <a:t>+</a:t>
            </a:r>
          </a:p>
          <a:p>
            <a:pPr algn="ctr"/>
            <a:r>
              <a:rPr lang="en-US" altLang="ja-JP" dirty="0" err="1"/>
              <a:t>TestRunner</a:t>
            </a:r>
            <a:endParaRPr lang="en-US" altLang="ja-JP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68313" y="1412875"/>
            <a:ext cx="15113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dirty="0" err="1"/>
              <a:t>xUnit</a:t>
            </a:r>
            <a:r>
              <a:rPr lang="en-US" altLang="ja-JP" dirty="0"/>
              <a:t> header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843213" y="1628775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TestCode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8313" y="3213100"/>
            <a:ext cx="15113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xUnit library</a:t>
            </a: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3708400" y="5157788"/>
            <a:ext cx="3159125" cy="792162"/>
          </a:xfrm>
          <a:prstGeom prst="cub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link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3708400" y="4508500"/>
            <a:ext cx="3159125" cy="792163"/>
          </a:xfrm>
          <a:prstGeom prst="cub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compile</a:t>
            </a: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419475" y="4149725"/>
            <a:ext cx="1081088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211638" y="2565400"/>
            <a:ext cx="576262" cy="1943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>
            <a:off x="5148263" y="2852738"/>
            <a:ext cx="1944687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1547813" y="4149725"/>
            <a:ext cx="2160587" cy="1511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6156325" y="18446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4356100" y="18446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1979613" y="18446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1979613" y="1989138"/>
            <a:ext cx="64770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7380288" y="5013325"/>
            <a:ext cx="1511300" cy="914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Test </a:t>
            </a:r>
          </a:p>
          <a:p>
            <a:pPr algn="ctr"/>
            <a:r>
              <a:rPr lang="en-US" altLang="ja-JP"/>
              <a:t>executable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V="1">
            <a:off x="6732588" y="5589588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5795963" y="476250"/>
            <a:ext cx="1198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テスト対象</a:t>
            </a: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H="1">
            <a:off x="5724525" y="908050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6516688" y="836613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2411413" y="2636838"/>
            <a:ext cx="741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テスト</a:t>
            </a: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flipV="1">
            <a:off x="3132138" y="2565400"/>
            <a:ext cx="4318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3132138" y="2924175"/>
            <a:ext cx="503237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95288" y="2651125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err="1"/>
              <a:t>xUnit</a:t>
            </a:r>
            <a:endParaRPr lang="en-US" altLang="ja-JP" dirty="0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1042988" y="2349500"/>
            <a:ext cx="43338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1042988" y="2852738"/>
            <a:ext cx="5048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/>
      <p:bldP spid="30" grpId="0" animBg="1"/>
      <p:bldP spid="31" grpId="0" animBg="1"/>
      <p:bldP spid="32" grpId="0"/>
      <p:bldP spid="3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43438" y="1412875"/>
            <a:ext cx="15113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Target header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76238" y="350838"/>
            <a:ext cx="125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WinUnit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443663" y="1412875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627313" y="1412875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659563" y="1628775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877050" y="1916113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dirty="0" err="1"/>
              <a:t>TargetCode</a:t>
            </a:r>
            <a:endParaRPr lang="en-US" altLang="ja-JP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68313" y="1412875"/>
            <a:ext cx="1511300" cy="914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xUnit header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43213" y="1628775"/>
            <a:ext cx="15113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TestCode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68313" y="3213100"/>
            <a:ext cx="1511300" cy="914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WinUnit</a:t>
            </a:r>
          </a:p>
          <a:p>
            <a:pPr algn="ctr"/>
            <a:r>
              <a:rPr lang="en-US" altLang="ja-JP"/>
              <a:t>executable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708400" y="5157788"/>
            <a:ext cx="3159125" cy="792162"/>
          </a:xfrm>
          <a:prstGeom prst="cub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link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3708400" y="4508500"/>
            <a:ext cx="3159125" cy="792163"/>
          </a:xfrm>
          <a:prstGeom prst="cube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compile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211638" y="2565400"/>
            <a:ext cx="576262" cy="1943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5148263" y="2852738"/>
            <a:ext cx="1944687" cy="1655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H="1">
            <a:off x="6156325" y="18446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4356100" y="18446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H="1">
            <a:off x="1979613" y="18446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1403350" y="5157788"/>
            <a:ext cx="15113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/>
              <a:t>Test </a:t>
            </a:r>
          </a:p>
          <a:p>
            <a:pPr algn="ctr"/>
            <a:r>
              <a:rPr lang="en-US" altLang="ja-JP"/>
              <a:t>DLL</a:t>
            </a:r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flipH="1" flipV="1">
            <a:off x="2916238" y="5589588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 flipV="1">
            <a:off x="1331913" y="414972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5795963" y="476250"/>
            <a:ext cx="1198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テスト対象</a:t>
            </a:r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 flipH="1">
            <a:off x="5724525" y="908050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6516688" y="836613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2411413" y="2636838"/>
            <a:ext cx="741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テスト</a:t>
            </a: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V="1">
            <a:off x="3132138" y="2565400"/>
            <a:ext cx="4318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395288" y="2651125"/>
            <a:ext cx="70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xUnit</a:t>
            </a:r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1042988" y="2349500"/>
            <a:ext cx="43338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>
            <a:off x="1042988" y="2852738"/>
            <a:ext cx="5048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143108" y="3714752"/>
            <a:ext cx="22639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err="1" smtClean="0">
                <a:solidFill>
                  <a:srgbClr val="FF0000"/>
                </a:solidFill>
              </a:rPr>
              <a:t>SuiteBuilder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,</a:t>
            </a:r>
            <a:br>
              <a:rPr kumimoji="1" lang="en-US" altLang="ja-JP" sz="2000" b="1" dirty="0" smtClean="0">
                <a:solidFill>
                  <a:srgbClr val="FF0000"/>
                </a:solidFill>
              </a:rPr>
            </a:br>
            <a:r>
              <a:rPr kumimoji="1" lang="en-US" altLang="ja-JP" sz="2000" b="1" dirty="0" err="1" smtClean="0">
                <a:solidFill>
                  <a:srgbClr val="FF0000"/>
                </a:solidFill>
              </a:rPr>
              <a:t>TestRunner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 </a:t>
            </a:r>
            <a:r>
              <a:rPr kumimoji="1" lang="ja-JP" altLang="en-US" sz="2000" b="1" dirty="0" smtClean="0">
                <a:solidFill>
                  <a:srgbClr val="FF0000"/>
                </a:solidFill>
              </a:rPr>
              <a:t>不要</a:t>
            </a:r>
            <a:r>
              <a:rPr kumimoji="1" lang="en-US" altLang="ja-JP" sz="2000" b="1" dirty="0" smtClean="0">
                <a:solidFill>
                  <a:srgbClr val="FF0000"/>
                </a:solidFill>
              </a:rPr>
              <a:t>!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/>
      <p:bldP spid="27" grpId="0" animBg="1"/>
      <p:bldP spid="28" grpId="0"/>
      <p:bldP spid="29" grpId="0" animBg="1"/>
      <p:bldP spid="30" grpId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テスト対象　</a:t>
            </a:r>
            <a:r>
              <a:rPr kumimoji="1" lang="en-US" altLang="ja-JP" dirty="0" err="1" smtClean="0"/>
              <a:t>stack.h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928670"/>
            <a:ext cx="4265911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 STACK_H__</a:t>
            </a: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#define STACK_H__</a:t>
            </a:r>
          </a:p>
          <a:p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ifdef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cplusplus</a:t>
            </a:r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extern "C" {</a:t>
            </a: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Stack_t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altLang="ja-JP" sz="1400" b="1" dirty="0" smtClean="0">
                <a:latin typeface="Courier New" pitchFamily="49" charset="0"/>
                <a:cs typeface="Courier New" pitchFamily="49" charset="0"/>
              </a:rPr>
              <a:t>Stack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Stack </a:t>
            </a:r>
            <a:r>
              <a:rPr lang="en-US" altLang="ja-JP" sz="1400" b="1" dirty="0" err="1" smtClean="0">
                <a:latin typeface="Courier New" pitchFamily="49" charset="0"/>
                <a:cs typeface="Courier New" pitchFamily="49" charset="0"/>
              </a:rPr>
              <a:t>stack_create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void  </a:t>
            </a:r>
            <a:r>
              <a:rPr lang="en-US" altLang="ja-JP" sz="1400" b="1" dirty="0" err="1" smtClean="0">
                <a:latin typeface="Courier New" pitchFamily="49" charset="0"/>
                <a:cs typeface="Courier New" pitchFamily="49" charset="0"/>
              </a:rPr>
              <a:t>stack_delete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(Stack 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stk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altLang="ja-JP" sz="1400" b="1" dirty="0" err="1" smtClean="0">
                <a:latin typeface="Courier New" pitchFamily="49" charset="0"/>
                <a:cs typeface="Courier New" pitchFamily="49" charset="0"/>
              </a:rPr>
              <a:t>stack_push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(Stack 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stk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 value);</a:t>
            </a:r>
          </a:p>
          <a:p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1400" b="1" dirty="0" err="1" smtClean="0">
                <a:latin typeface="Courier New" pitchFamily="49" charset="0"/>
                <a:cs typeface="Courier New" pitchFamily="49" charset="0"/>
              </a:rPr>
              <a:t>stack_size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(Stack 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stk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altLang="ja-JP" sz="1400" b="1" dirty="0" err="1" smtClean="0">
                <a:latin typeface="Courier New" pitchFamily="49" charset="0"/>
                <a:cs typeface="Courier New" pitchFamily="49" charset="0"/>
              </a:rPr>
              <a:t>stack_pop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(Stack 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stk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1400" b="1" dirty="0" err="1" smtClean="0">
                <a:latin typeface="Courier New" pitchFamily="49" charset="0"/>
                <a:cs typeface="Courier New" pitchFamily="49" charset="0"/>
              </a:rPr>
              <a:t>stack_top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(Stack 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stk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ifdef</a:t>
            </a:r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 __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cplusplus</a:t>
            </a:r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ja-JP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4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ja-JP" sz="1400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US" altLang="ja-JP" dirty="0" smtClean="0">
              <a:latin typeface="Courier New" pitchFamily="49" charset="0"/>
              <a:cs typeface="Courier New" pitchFamily="49" charset="0"/>
            </a:endParaRPr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86380" y="1785926"/>
            <a:ext cx="275908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こいつらが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「期待通り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仕様通り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　に動いてくれるか」</a:t>
            </a:r>
            <a:endParaRPr lang="en-US" altLang="ja-JP" dirty="0" smtClean="0"/>
          </a:p>
          <a:p>
            <a:r>
              <a:rPr kumimoji="1" lang="ja-JP" altLang="en-US" dirty="0" smtClean="0"/>
              <a:t>をテストする。</a:t>
            </a:r>
            <a:endParaRPr kumimoji="1" lang="en-US" altLang="ja-JP" dirty="0" smtClean="0"/>
          </a:p>
          <a:p>
            <a:r>
              <a:rPr lang="ja-JP" altLang="en-US" dirty="0" smtClean="0"/>
              <a:t>　↓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b="1" dirty="0" smtClean="0">
                <a:solidFill>
                  <a:srgbClr val="FF0000"/>
                </a:solidFill>
              </a:rPr>
              <a:t>用意した入力</a:t>
            </a:r>
            <a:r>
              <a:rPr lang="ja-JP" altLang="en-US" dirty="0" smtClean="0"/>
              <a:t>　に対して</a:t>
            </a:r>
            <a:endParaRPr lang="en-US" altLang="ja-JP" dirty="0" smtClean="0"/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期待する結果</a:t>
            </a:r>
            <a:r>
              <a:rPr lang="ja-JP" altLang="en-US" dirty="0" smtClean="0"/>
              <a:t>　が得られる</a:t>
            </a:r>
            <a:endParaRPr lang="en-US" altLang="ja-JP" dirty="0" smtClean="0"/>
          </a:p>
          <a:p>
            <a:r>
              <a:rPr lang="ja-JP" altLang="en-US" dirty="0" smtClean="0"/>
              <a:t>ことを検証する。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テストのかきかた</a:t>
            </a:r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stack_test.cpp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000108"/>
            <a:ext cx="327044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altLang="ja-JP" sz="1600" b="1" dirty="0" err="1" smtClean="0">
                <a:latin typeface="Courier New" pitchFamily="49" charset="0"/>
                <a:cs typeface="Courier New" pitchFamily="49" charset="0"/>
              </a:rPr>
              <a:t>WinUnit.h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stack.h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endParaRPr lang="en-US" altLang="ja-JP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namespace {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  Stack s;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ja-JP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FIXTURE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stack_fixture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altLang="ja-JP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SETUP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stack_fixture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  s = 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stack_create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  WIN_ASSERT_NOT_NULL(s);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ja-JP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TEARDOWN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stack_fixture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stack_delete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altLang="ja-JP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14942" y="3143248"/>
            <a:ext cx="26500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各テストを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SETUP(</a:t>
            </a:r>
            <a:r>
              <a:rPr kumimoji="1" lang="ja-JP" altLang="en-US" dirty="0" smtClean="0"/>
              <a:t>初期化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TEARDOWN(</a:t>
            </a:r>
            <a:r>
              <a:rPr kumimoji="1" lang="ja-JP" altLang="en-US" dirty="0" smtClean="0"/>
              <a:t>後始末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囲む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57818" y="1785926"/>
            <a:ext cx="28087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テスト対象。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名前空間を汚染しないよう</a:t>
            </a:r>
            <a:endParaRPr kumimoji="1" lang="en-US" altLang="ja-JP" dirty="0" smtClean="0"/>
          </a:p>
          <a:p>
            <a:r>
              <a:rPr lang="ja-JP" altLang="en-US" dirty="0" smtClean="0"/>
              <a:t> 匿名</a:t>
            </a:r>
            <a:r>
              <a:rPr lang="en-US" altLang="ja-JP" dirty="0" smtClean="0"/>
              <a:t>namespace</a:t>
            </a:r>
            <a:r>
              <a:rPr lang="ja-JP" altLang="en-US" dirty="0" smtClean="0"/>
              <a:t>で囲む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14876" y="1071546"/>
            <a:ext cx="3794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WinUnit</a:t>
            </a:r>
            <a:r>
              <a:rPr kumimoji="1" lang="ja-JP" altLang="en-US" dirty="0" smtClean="0"/>
              <a:t>利用に必要なのは</a:t>
            </a:r>
            <a:r>
              <a:rPr kumimoji="1" lang="ja-JP" altLang="en-US" dirty="0" err="1" smtClean="0"/>
              <a:t>こんだけ。</a:t>
            </a:r>
            <a:endParaRPr kumimoji="1" lang="ja-JP" altLang="en-US" dirty="0"/>
          </a:p>
        </p:txBody>
      </p:sp>
      <p:cxnSp>
        <p:nvCxnSpPr>
          <p:cNvPr id="9" name="直線矢印コネクタ 8"/>
          <p:cNvCxnSpPr>
            <a:stCxn id="7" idx="1"/>
          </p:cNvCxnSpPr>
          <p:nvPr/>
        </p:nvCxnSpPr>
        <p:spPr>
          <a:xfrm rot="10800000">
            <a:off x="3286116" y="1214422"/>
            <a:ext cx="1428760" cy="4179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10800000">
            <a:off x="3000364" y="1428736"/>
            <a:ext cx="2357454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0800000" flipV="1">
            <a:off x="2000232" y="1928802"/>
            <a:ext cx="3286148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rot="10800000">
            <a:off x="3357554" y="3357562"/>
            <a:ext cx="1857388" cy="214314"/>
          </a:xfrm>
          <a:prstGeom prst="straightConnector1">
            <a:avLst/>
          </a:prstGeom>
          <a:ln w="38100">
            <a:solidFill>
              <a:srgbClr val="FF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rot="10800000" flipV="1">
            <a:off x="3786182" y="3857628"/>
            <a:ext cx="1428760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テストのかきかた</a:t>
            </a:r>
            <a:r>
              <a:rPr lang="en-US" altLang="ja-JP" dirty="0" smtClean="0"/>
              <a:t>(2) stack_test.cpp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857232"/>
            <a:ext cx="536877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//---- </a:t>
            </a:r>
            <a:r>
              <a:rPr lang="ja-JP" altLang="en-US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初期化</a:t>
            </a:r>
            <a:endParaRPr lang="en-US" altLang="ja-JP" sz="16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BEGIN_TESTF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(01_initialize, 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stack_fixture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ja-JP" altLang="en-US" sz="1600" b="1" dirty="0" smtClean="0">
                <a:latin typeface="Courier New" pitchFamily="49" charset="0"/>
                <a:cs typeface="Courier New" pitchFamily="49" charset="0"/>
              </a:rPr>
              <a:t>　　</a:t>
            </a:r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WIN_ASSERT_ZERO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stack_size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(s));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END_TESTF</a:t>
            </a:r>
          </a:p>
          <a:p>
            <a:endParaRPr lang="en-US" altLang="ja-JP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16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//---- push  </a:t>
            </a:r>
          </a:p>
          <a:p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BEGIN_TESTF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(02_push, 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stack_fixture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ja-JP" altLang="en-US" sz="1600" dirty="0" smtClean="0">
                <a:latin typeface="Courier New" pitchFamily="49" charset="0"/>
                <a:cs typeface="Courier New" pitchFamily="49" charset="0"/>
              </a:rPr>
              <a:t>　　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stack_push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(s, 10);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WIN_ASSERT_EQUAL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( 1, 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stack_size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(s));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WIN_ASSERT_EQUAL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(10, 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stack_top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(s)); 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stack_push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(s, 20);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WIN_ASSERT_EQUAL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( 2, 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stack_size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(s));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WIN_ASSERT_EQUAL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(20, </a:t>
            </a:r>
            <a:r>
              <a:rPr lang="en-US" altLang="ja-JP" sz="1600" dirty="0" err="1" smtClean="0">
                <a:latin typeface="Courier New" pitchFamily="49" charset="0"/>
                <a:cs typeface="Courier New" pitchFamily="49" charset="0"/>
              </a:rPr>
              <a:t>stack_top</a:t>
            </a:r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(s)); </a:t>
            </a:r>
          </a:p>
          <a:p>
            <a:r>
              <a:rPr lang="en-US" altLang="ja-JP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altLang="ja-JP" sz="1600" b="1" dirty="0" smtClean="0">
                <a:latin typeface="Courier New" pitchFamily="49" charset="0"/>
                <a:cs typeface="Courier New" pitchFamily="49" charset="0"/>
              </a:rPr>
              <a:t>END_TESTF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00826" y="1857364"/>
            <a:ext cx="198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結果は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になるか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>
            <a:stCxn id="5" idx="1"/>
          </p:cNvCxnSpPr>
          <p:nvPr/>
        </p:nvCxnSpPr>
        <p:spPr>
          <a:xfrm rot="10800000">
            <a:off x="5000628" y="1785926"/>
            <a:ext cx="1500198" cy="256104"/>
          </a:xfrm>
          <a:prstGeom prst="straightConnector1">
            <a:avLst/>
          </a:prstGeom>
          <a:ln w="38100">
            <a:solidFill>
              <a:srgbClr val="FF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stCxn id="11" idx="1"/>
          </p:cNvCxnSpPr>
          <p:nvPr/>
        </p:nvCxnSpPr>
        <p:spPr>
          <a:xfrm rot="10800000" flipV="1">
            <a:off x="5715008" y="3752166"/>
            <a:ext cx="857256" cy="105462"/>
          </a:xfrm>
          <a:prstGeom prst="straightConnector1">
            <a:avLst/>
          </a:prstGeom>
          <a:ln w="38100">
            <a:solidFill>
              <a:srgbClr val="FF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572264" y="3429000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結果が期待値に</a:t>
            </a:r>
            <a:endParaRPr kumimoji="1" lang="en-US" altLang="ja-JP" dirty="0" smtClean="0"/>
          </a:p>
          <a:p>
            <a:r>
              <a:rPr kumimoji="1" lang="ja-JP" altLang="en-US" dirty="0" smtClean="0"/>
              <a:t>等しいか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>
            <a:stCxn id="11" idx="1"/>
          </p:cNvCxnSpPr>
          <p:nvPr/>
        </p:nvCxnSpPr>
        <p:spPr>
          <a:xfrm rot="10800000" flipV="1">
            <a:off x="5715008" y="3752166"/>
            <a:ext cx="857256" cy="891280"/>
          </a:xfrm>
          <a:prstGeom prst="straightConnector1">
            <a:avLst/>
          </a:prstGeom>
          <a:ln w="38100">
            <a:solidFill>
              <a:srgbClr val="FF0000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N02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スライドマスタN02</Template>
  <TotalTime>97</TotalTime>
  <Words>346</Words>
  <Application>Microsoft Office PowerPoint</Application>
  <PresentationFormat>画面に合わせる (4:3)</PresentationFormat>
  <Paragraphs>140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スライドマスタN02</vt:lpstr>
      <vt:lpstr>スライド 1</vt:lpstr>
      <vt:lpstr>επιστημη ちゃ何者ぞ!? </vt:lpstr>
      <vt:lpstr>さて今日のお題は</vt:lpstr>
      <vt:lpstr>WinUnitってば</vt:lpstr>
      <vt:lpstr>スライド 5</vt:lpstr>
      <vt:lpstr>スライド 6</vt:lpstr>
      <vt:lpstr>テスト対象　stack.h</vt:lpstr>
      <vt:lpstr>テストのかきかた(1) stack_test.cpp</vt:lpstr>
      <vt:lpstr>テストのかきかた(2) stack_test.cpp</vt:lpstr>
      <vt:lpstr>DEMO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episteme</dc:creator>
  <cp:lastModifiedBy>わんくま同盟</cp:lastModifiedBy>
  <cp:revision>11</cp:revision>
  <dcterms:created xsi:type="dcterms:W3CDTF">2008-04-11T14:33:00Z</dcterms:created>
  <dcterms:modified xsi:type="dcterms:W3CDTF">2008-09-13T04:30:30Z</dcterms:modified>
</cp:coreProperties>
</file>