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3" r:id="rId18"/>
    <p:sldId id="274" r:id="rId19"/>
    <p:sldId id="272" r:id="rId20"/>
    <p:sldId id="275" r:id="rId21"/>
    <p:sldId id="276" r:id="rId22"/>
    <p:sldId id="277" r:id="rId23"/>
    <p:sldId id="278" r:id="rId24"/>
    <p:sldId id="279" r:id="rId25"/>
    <p:sldId id="280" r:id="rId2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F4D1"/>
    <a:srgbClr val="8EBD63"/>
    <a:srgbClr val="00FF00"/>
    <a:srgbClr val="7C784A"/>
    <a:srgbClr val="91992D"/>
    <a:srgbClr val="FFF5D5"/>
    <a:srgbClr val="FFF9E5"/>
    <a:srgbClr val="FFEEB9"/>
    <a:srgbClr val="FFE28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048" autoAdjust="0"/>
    <p:restoredTop sz="86022" autoAdjust="0"/>
  </p:normalViewPr>
  <p:slideViewPr>
    <p:cSldViewPr>
      <p:cViewPr varScale="1">
        <p:scale>
          <a:sx n="64" d="100"/>
          <a:sy n="64" d="100"/>
        </p:scale>
        <p:origin x="-59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070488-B3C3-4C9B-A8E6-36684166DE92}" type="datetimeFigureOut">
              <a:rPr kumimoji="1" lang="ja-JP" altLang="en-US" smtClean="0"/>
              <a:pPr/>
              <a:t>2008/9/13</a:t>
            </a:fld>
            <a:endParaRPr kumimoji="1" lang="ja-JP" altLang="en-US" dirty="0"/>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9F6BE9-28FA-4BCB-800E-4D008BA1F017}" type="slidenum">
              <a:rPr kumimoji="1" lang="ja-JP" altLang="en-US" smtClean="0"/>
              <a:pPr/>
              <a:t>&lt;#&gt;</a:t>
            </a:fld>
            <a:endParaRPr kumimoji="1" lang="ja-JP"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www.microsoft.com/japan/technet/windowsserver/longhorn/library/57995ee7-e204-45a4-bcee-5d1f4a51a09f.mspx" TargetMode="External"/><Relationship Id="rId13" Type="http://schemas.openxmlformats.org/officeDocument/2006/relationships/hyperlink" Target="http://www.microsoft.com/technet/network/evaluate/new_network.mspx" TargetMode="External"/><Relationship Id="rId18" Type="http://schemas.openxmlformats.org/officeDocument/2006/relationships/hyperlink" Target="http://technet2.microsoft.com/windowsserver/longhorn/en/library/1abafea4-f30e-435a-848b-6fbf31ef1da61033.mspx" TargetMode="External"/><Relationship Id="rId26" Type="http://schemas.openxmlformats.org/officeDocument/2006/relationships/hyperlink" Target="http://technet2.microsoft.com/windowsserver/en/library/f550cac0-5344-41cb-8e89-6e5c932368861033.mspx" TargetMode="External"/><Relationship Id="rId3" Type="http://schemas.openxmlformats.org/officeDocument/2006/relationships/hyperlink" Target="http://www.microsoft.com/japan/technet/windowsserver/longhorn/library/13efaa4e-6533-44d6-825d-7c319f7f9560.mspx" TargetMode="External"/><Relationship Id="rId21" Type="http://schemas.openxmlformats.org/officeDocument/2006/relationships/hyperlink" Target="http://www.microsoft.com/japan/msdn/net/general/intronetfx30.aspx" TargetMode="External"/><Relationship Id="rId7" Type="http://schemas.openxmlformats.org/officeDocument/2006/relationships/hyperlink" Target="http://www.microsoft.com/japan/technet/windowsserver/longhorn/library/95258ce8-5ddd-42cb-9e95-cec19ef4f43d.mspx" TargetMode="External"/><Relationship Id="rId12" Type="http://schemas.openxmlformats.org/officeDocument/2006/relationships/hyperlink" Target="http://www.microsoft.com/japan/technet/windowsserver/longhorn/library/2d130e11-a796-43b7-98ed-d389cad285f5.mspx" TargetMode="External"/><Relationship Id="rId17" Type="http://schemas.openxmlformats.org/officeDocument/2006/relationships/hyperlink" Target="http://www.microsoft.com/japan/technet/windowsserver/longhorn/library/bf9c7dca-26d7-4de5-890d-47e30308690e.mspx" TargetMode="External"/><Relationship Id="rId25" Type="http://schemas.openxmlformats.org/officeDocument/2006/relationships/hyperlink" Target="http://www.microsoft.com/japan/windowsserver2008/powershell.mspx" TargetMode="External"/><Relationship Id="rId2" Type="http://schemas.openxmlformats.org/officeDocument/2006/relationships/slide" Target="../slides/slide4.xml"/><Relationship Id="rId16" Type="http://schemas.openxmlformats.org/officeDocument/2006/relationships/hyperlink" Target="http://www.microsoft.com/technet/community/columns/cableguy/cg0306.mspx" TargetMode="External"/><Relationship Id="rId20" Type="http://schemas.openxmlformats.org/officeDocument/2006/relationships/hyperlink" Target="http://www.microsoft.com/japan/windowsserver2008/iis/default.mspx" TargetMode="External"/><Relationship Id="rId29" Type="http://schemas.openxmlformats.org/officeDocument/2006/relationships/hyperlink" Target="http://www.microsoft.com/japan/windowsserver2008/failover-clusters.mspx" TargetMode="External"/><Relationship Id="rId1" Type="http://schemas.openxmlformats.org/officeDocument/2006/relationships/notesMaster" Target="../notesMasters/notesMaster1.xml"/><Relationship Id="rId6" Type="http://schemas.openxmlformats.org/officeDocument/2006/relationships/hyperlink" Target="http://www.microsoft.com/japan/technet/windowsserver/longhorn/library/9da3742f-699d-4476-b050-c50aa14aaf08.mspx" TargetMode="External"/><Relationship Id="rId11" Type="http://schemas.openxmlformats.org/officeDocument/2006/relationships/hyperlink" Target="http://www.microsoft.com/japan/technet/windowsserver/longhorn/library/78d9d3e1-5ecb-4a01-8fe1-5fcf69e26fee.mspx" TargetMode="External"/><Relationship Id="rId24" Type="http://schemas.openxmlformats.org/officeDocument/2006/relationships/hyperlink" Target="http://www.microsoft.com/japan/technet/windowsserver/2008/servermanager/default.mspx" TargetMode="External"/><Relationship Id="rId32" Type="http://schemas.openxmlformats.org/officeDocument/2006/relationships/hyperlink" Target="http://www.microsoft.com/japan/technet/windowsserver/longhorn/library/ec5b5e7b-5d5c-4d04-98ad-55d9a0967710.mspx" TargetMode="External"/><Relationship Id="rId5" Type="http://schemas.openxmlformats.org/officeDocument/2006/relationships/hyperlink" Target="http://www.microsoft.com/japan/windowsserver2008/terminal-services/default.mspx" TargetMode="External"/><Relationship Id="rId15" Type="http://schemas.openxmlformats.org/officeDocument/2006/relationships/hyperlink" Target="http://www.microsoft.com/japan/technet/windowsserver/longhorn/library/13a89585-c717-4a7f-adc3-0fcaa1af505e.mspx" TargetMode="External"/><Relationship Id="rId23" Type="http://schemas.openxmlformats.org/officeDocument/2006/relationships/hyperlink" Target="http://www.microsoft.com/japan/technet/windowsserver/longhorn/library/a25ed552-a42d-4107-b225-fcb40efa8e3c.mspx" TargetMode="External"/><Relationship Id="rId28" Type="http://schemas.openxmlformats.org/officeDocument/2006/relationships/hyperlink" Target="http://www.microsoft.com/japan/technet/windowsserver/longhorn/library/0ba8afd8-40fb-440a-8c95-4b3aebd21928.mspx" TargetMode="External"/><Relationship Id="rId10" Type="http://schemas.openxmlformats.org/officeDocument/2006/relationships/hyperlink" Target="http://www.microsoft.com/japan/technet/windowsserver/longhorn/library/ce82863f-9303-444f-9bb3-ecaf649bd3dd.mspx" TargetMode="External"/><Relationship Id="rId19" Type="http://schemas.openxmlformats.org/officeDocument/2006/relationships/hyperlink" Target="http://www.microsoft.com/japan/technet/windowsserver/longhorn/library/ff06e8d5-b029-4c4a-8e13-2f27d721087b.mspx" TargetMode="External"/><Relationship Id="rId31" Type="http://schemas.openxmlformats.org/officeDocument/2006/relationships/hyperlink" Target="http://www.microsoft.com/japan/technet/windowsserver/longhorn/library/75e4c12a-a541-4b0f-9fbe-a2ca5a3dbe96.mspx" TargetMode="External"/><Relationship Id="rId4" Type="http://schemas.openxmlformats.org/officeDocument/2006/relationships/hyperlink" Target="http://www.microsoft.com/systemcenter/scvmm/default.mspx" TargetMode="External"/><Relationship Id="rId9" Type="http://schemas.openxmlformats.org/officeDocument/2006/relationships/hyperlink" Target="http://www.microsoft.com/japan/technet/community/columns/cableguy/cg1005.mspx" TargetMode="External"/><Relationship Id="rId14" Type="http://schemas.openxmlformats.org/officeDocument/2006/relationships/hyperlink" Target="http://www.microsoft.com/japan/windowsserver2008/network-access-protection.mspx" TargetMode="External"/><Relationship Id="rId22" Type="http://schemas.openxmlformats.org/officeDocument/2006/relationships/hyperlink" Target="http://www.microsoft.com/japan/technet/windowsserver/longhorn/library/4b40220c-ae1e-494e-902a-1b41057661fa.mspx" TargetMode="External"/><Relationship Id="rId27" Type="http://schemas.openxmlformats.org/officeDocument/2006/relationships/hyperlink" Target="http://www.microsoft.com/japan/whdc/system/pnppwr/wsm/default.mspx" TargetMode="External"/><Relationship Id="rId30" Type="http://schemas.openxmlformats.org/officeDocument/2006/relationships/hyperlink" Target="http://www.microsoft.com/japan/technet/windowsserver/longhorn/library/30eeb2ff-47ce-4a78-bf22-34b8db196721.mspx"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69F6BE9-28FA-4BCB-800E-4D008BA1F017}" type="slidenum">
              <a:rPr kumimoji="1" lang="ja-JP" altLang="en-US" smtClean="0"/>
              <a:pPr/>
              <a:t>1</a:t>
            </a:fld>
            <a:endParaRPr kumimoji="1" lang="ja-JP"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b="1" dirty="0" smtClean="0"/>
              <a:t>勉強会キット </a:t>
            </a:r>
            <a:r>
              <a:rPr lang="en-US" altLang="ja-JP" b="1" dirty="0" smtClean="0"/>
              <a:t>(</a:t>
            </a:r>
            <a:r>
              <a:rPr lang="ja-JP" altLang="en-US" b="1" dirty="0" smtClean="0"/>
              <a:t>限定 </a:t>
            </a:r>
            <a:r>
              <a:rPr lang="en-US" altLang="ja-JP" b="1" dirty="0" smtClean="0"/>
              <a:t>300)</a:t>
            </a:r>
            <a:r>
              <a:rPr lang="ja-JP" altLang="en-US" dirty="0" smtClean="0"/>
              <a:t> </a:t>
            </a:r>
          </a:p>
          <a:p>
            <a:r>
              <a:rPr lang="en-US" altLang="ja-JP" dirty="0" smtClean="0"/>
              <a:t>Windows Server 2008</a:t>
            </a:r>
            <a:r>
              <a:rPr lang="ja-JP" altLang="en-US" dirty="0" err="1" smtClean="0"/>
              <a:t>、</a:t>
            </a:r>
            <a:r>
              <a:rPr lang="en-US" altLang="ja-JP" dirty="0" smtClean="0"/>
              <a:t>Visual Studio 2008</a:t>
            </a:r>
            <a:r>
              <a:rPr lang="ja-JP" altLang="en-US" dirty="0" err="1" smtClean="0"/>
              <a:t>、</a:t>
            </a:r>
            <a:r>
              <a:rPr lang="en-US" altLang="ja-JP" dirty="0" smtClean="0"/>
              <a:t>SQL Server 2008 </a:t>
            </a:r>
            <a:r>
              <a:rPr lang="ja-JP" altLang="en-US" dirty="0" smtClean="0"/>
              <a:t>を効率的に学習いただけるよう、</a:t>
            </a:r>
            <a:r>
              <a:rPr lang="en-US" altLang="ja-JP" dirty="0" smtClean="0"/>
              <a:t>Webcast </a:t>
            </a:r>
            <a:r>
              <a:rPr lang="ja-JP" altLang="en-US" dirty="0" smtClean="0"/>
              <a:t>やトレーニング用マニュアル等を抜粋してまとめた </a:t>
            </a:r>
            <a:r>
              <a:rPr lang="en-US" altLang="ja-JP" dirty="0" smtClean="0"/>
              <a:t>DVD </a:t>
            </a:r>
            <a:r>
              <a:rPr lang="ja-JP" altLang="en-US" dirty="0" smtClean="0"/>
              <a:t>をお届けします</a:t>
            </a:r>
            <a:r>
              <a:rPr lang="en-US" altLang="ja-JP" dirty="0" smtClean="0"/>
              <a:t>(3 </a:t>
            </a:r>
            <a:r>
              <a:rPr lang="ja-JP" altLang="en-US" dirty="0" smtClean="0"/>
              <a:t>月中旬より発送開始予定</a:t>
            </a:r>
            <a:r>
              <a:rPr lang="en-US" altLang="ja-JP" dirty="0" smtClean="0"/>
              <a:t>)</a:t>
            </a:r>
            <a:r>
              <a:rPr lang="ja-JP" altLang="en-US" dirty="0" err="1" smtClean="0"/>
              <a:t>。</a:t>
            </a:r>
            <a:r>
              <a:rPr lang="ja-JP" altLang="en-US" dirty="0" smtClean="0"/>
              <a:t/>
            </a:r>
            <a:br>
              <a:rPr lang="ja-JP" altLang="en-US" dirty="0" smtClean="0"/>
            </a:br>
            <a:r>
              <a:rPr lang="ja-JP" altLang="en-US" dirty="0" smtClean="0"/>
              <a:t>社内やユーザー グループ コミュニティで、皆さまの製品理解・知識の向上や勉強会開催にご活用ください。また、</a:t>
            </a:r>
            <a:r>
              <a:rPr lang="en-US" altLang="ja-JP" dirty="0" smtClean="0"/>
              <a:t>TechNet </a:t>
            </a:r>
            <a:r>
              <a:rPr lang="ja-JP" altLang="en-US" dirty="0" smtClean="0"/>
              <a:t>サブスクリプションやマイクロソフト プレスの割引購入といった限定特典もご用意しています。</a:t>
            </a:r>
            <a:br>
              <a:rPr lang="ja-JP" altLang="en-US" dirty="0" smtClean="0"/>
            </a:br>
            <a:endParaRPr lang="ja-JP" altLang="en-US"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369F6BE9-28FA-4BCB-800E-4D008BA1F017}" type="slidenum">
              <a:rPr kumimoji="1" lang="ja-JP" altLang="en-US" smtClean="0"/>
              <a:pPr/>
              <a:t>2</a:t>
            </a:fld>
            <a:endParaRPr kumimoji="1" lang="ja-JP"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ja-JP" altLang="en-US" dirty="0" smtClean="0"/>
              <a:t>■</a:t>
            </a:r>
            <a:r>
              <a:rPr kumimoji="1" lang="ja-JP" altLang="en-US" dirty="0" smtClean="0"/>
              <a:t>サーバの仮想化</a:t>
            </a:r>
            <a:endParaRPr lang="en-US" dirty="0" smtClean="0"/>
          </a:p>
          <a:p>
            <a:pPr rtl="0">
              <a:buFont typeface="Arial" pitchFamily="34" charset="0"/>
              <a:buChar char="•"/>
            </a:pPr>
            <a:r>
              <a:rPr lang="en-US" dirty="0" smtClean="0"/>
              <a:t>Windows Server Virtualization</a:t>
            </a:r>
          </a:p>
          <a:p>
            <a:pPr rtl="0">
              <a:buFont typeface="Arial" pitchFamily="34" charset="0"/>
              <a:buChar char="•"/>
            </a:pPr>
            <a:r>
              <a:rPr lang="en-US" dirty="0" smtClean="0"/>
              <a:t>Hot-add</a:t>
            </a:r>
          </a:p>
          <a:p>
            <a:pPr rtl="0">
              <a:buFont typeface="Arial" pitchFamily="34" charset="0"/>
              <a:buChar char="•"/>
            </a:pPr>
            <a:r>
              <a:rPr lang="en-US" dirty="0" smtClean="0">
                <a:hlinkClick r:id="rId3"/>
              </a:rPr>
              <a:t>Windows Deployment Services</a:t>
            </a:r>
            <a:r>
              <a:rPr lang="en-US" dirty="0" smtClean="0"/>
              <a:t> (</a:t>
            </a:r>
            <a:r>
              <a:rPr lang="ja-JP" altLang="en-US" dirty="0" smtClean="0"/>
              <a:t>英語、機械翻訳付き</a:t>
            </a:r>
            <a:r>
              <a:rPr lang="en-US" altLang="ja-JP" dirty="0" smtClean="0"/>
              <a:t>)</a:t>
            </a:r>
          </a:p>
          <a:p>
            <a:pPr rtl="0">
              <a:buFont typeface="Arial" pitchFamily="34" charset="0"/>
              <a:buChar char="•"/>
            </a:pPr>
            <a:r>
              <a:rPr lang="en-US" dirty="0" smtClean="0">
                <a:hlinkClick r:id="rId4"/>
              </a:rPr>
              <a:t>System Center Virtual Machine Manager</a:t>
            </a:r>
            <a:r>
              <a:rPr lang="en-US" dirty="0" smtClean="0"/>
              <a:t> (</a:t>
            </a:r>
            <a:r>
              <a:rPr lang="ja-JP" altLang="en-US" dirty="0" smtClean="0"/>
              <a:t>英語</a:t>
            </a:r>
            <a:r>
              <a:rPr lang="en-US" altLang="ja-JP" dirty="0" smtClean="0"/>
              <a:t>)</a:t>
            </a:r>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r>
              <a:rPr lang="ja-JP" altLang="en-US" dirty="0" smtClean="0"/>
              <a:t>場所を選ばない</a:t>
            </a:r>
            <a:r>
              <a:rPr lang="en-US" altLang="ja-JP" dirty="0" smtClean="0"/>
              <a:t>Application Access</a:t>
            </a:r>
            <a:r>
              <a:rPr lang="ja-JP" altLang="en-US" dirty="0" smtClean="0"/>
              <a:t>環境</a:t>
            </a:r>
            <a:endParaRPr kumimoji="1" lang="en-US" altLang="ja-JP" dirty="0" smtClean="0"/>
          </a:p>
          <a:p>
            <a:pPr rtl="0">
              <a:buFont typeface="Arial" pitchFamily="34" charset="0"/>
              <a:buChar char="•"/>
            </a:pPr>
            <a:r>
              <a:rPr lang="en-US" dirty="0" smtClean="0">
                <a:hlinkClick r:id="rId5"/>
              </a:rPr>
              <a:t>Terminal Services</a:t>
            </a:r>
            <a:endParaRPr lang="en-US" dirty="0" smtClean="0"/>
          </a:p>
          <a:p>
            <a:pPr rtl="0">
              <a:buFont typeface="Arial" pitchFamily="34" charset="0"/>
              <a:buChar char="•"/>
            </a:pPr>
            <a:r>
              <a:rPr lang="en-US" dirty="0" smtClean="0">
                <a:hlinkClick r:id="rId6"/>
              </a:rPr>
              <a:t>Terminal Services Gateway</a:t>
            </a:r>
            <a:r>
              <a:rPr lang="en-US" dirty="0" smtClean="0"/>
              <a:t> (</a:t>
            </a:r>
            <a:r>
              <a:rPr lang="ja-JP" altLang="en-US" dirty="0" smtClean="0"/>
              <a:t>英語、機械翻訳付き</a:t>
            </a:r>
            <a:r>
              <a:rPr lang="en-US" altLang="ja-JP" dirty="0" smtClean="0"/>
              <a:t>)</a:t>
            </a:r>
          </a:p>
          <a:p>
            <a:pPr rtl="0">
              <a:buFont typeface="Arial" pitchFamily="34" charset="0"/>
              <a:buChar char="•"/>
            </a:pPr>
            <a:r>
              <a:rPr lang="en-US" dirty="0" smtClean="0">
                <a:hlinkClick r:id="rId7"/>
              </a:rPr>
              <a:t>Terminal Services Web Access</a:t>
            </a:r>
            <a:r>
              <a:rPr lang="en-US" dirty="0" smtClean="0"/>
              <a:t> (</a:t>
            </a:r>
            <a:r>
              <a:rPr lang="ja-JP" altLang="en-US" dirty="0" smtClean="0"/>
              <a:t>英語、機械翻訳付き</a:t>
            </a:r>
            <a:r>
              <a:rPr lang="en-US" altLang="ja-JP" dirty="0" smtClean="0"/>
              <a:t>)</a:t>
            </a:r>
          </a:p>
          <a:p>
            <a:pPr rtl="0">
              <a:buFont typeface="Arial" pitchFamily="34" charset="0"/>
              <a:buChar char="•"/>
            </a:pPr>
            <a:r>
              <a:rPr lang="en-US" dirty="0" smtClean="0">
                <a:hlinkClick r:id="rId8"/>
              </a:rPr>
              <a:t>Terminal Services </a:t>
            </a:r>
            <a:r>
              <a:rPr lang="en-US" dirty="0" err="1" smtClean="0">
                <a:hlinkClick r:id="rId8"/>
              </a:rPr>
              <a:t>RemoteApp</a:t>
            </a:r>
            <a:r>
              <a:rPr lang="en-US" dirty="0" smtClean="0">
                <a:hlinkClick r:id="rId8"/>
              </a:rPr>
              <a:t> Programs</a:t>
            </a:r>
            <a:r>
              <a:rPr lang="en-US" dirty="0" smtClean="0"/>
              <a:t> (</a:t>
            </a:r>
            <a:r>
              <a:rPr lang="ja-JP" altLang="en-US" dirty="0" smtClean="0"/>
              <a:t>英語、機械翻訳付き</a:t>
            </a:r>
            <a:r>
              <a:rPr lang="en-US" altLang="ja-JP" dirty="0" smtClean="0"/>
              <a:t>)</a:t>
            </a:r>
          </a:p>
          <a:p>
            <a:pPr rtl="0">
              <a:buFont typeface="Arial" pitchFamily="34" charset="0"/>
              <a:buChar char="•"/>
            </a:pPr>
            <a:r>
              <a:rPr lang="en-US" dirty="0" smtClean="0">
                <a:hlinkClick r:id="rId9"/>
              </a:rPr>
              <a:t>IPv6</a:t>
            </a: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■ブランチオフィス</a:t>
            </a:r>
            <a:endParaRPr kumimoji="1" lang="en-US" altLang="ja-JP" dirty="0" smtClean="0"/>
          </a:p>
          <a:p>
            <a:pPr rtl="0">
              <a:buFont typeface="Arial" pitchFamily="34" charset="0"/>
              <a:buChar char="•"/>
            </a:pPr>
            <a:r>
              <a:rPr lang="en-US" dirty="0" smtClean="0">
                <a:hlinkClick r:id="rId10"/>
              </a:rPr>
              <a:t>Read-Only Domain Controller</a:t>
            </a:r>
            <a:r>
              <a:rPr lang="en-US" dirty="0" smtClean="0"/>
              <a:t> (</a:t>
            </a:r>
            <a:r>
              <a:rPr lang="ja-JP" altLang="en-US" dirty="0" smtClean="0"/>
              <a:t>英語、機械翻訳付き</a:t>
            </a:r>
            <a:r>
              <a:rPr lang="en-US" altLang="ja-JP" dirty="0" smtClean="0"/>
              <a:t>)</a:t>
            </a:r>
          </a:p>
          <a:p>
            <a:pPr rtl="0">
              <a:buFont typeface="Arial" pitchFamily="34" charset="0"/>
              <a:buChar char="•"/>
            </a:pPr>
            <a:r>
              <a:rPr lang="en-US" dirty="0" smtClean="0">
                <a:hlinkClick r:id="rId11"/>
              </a:rPr>
              <a:t>Server Core</a:t>
            </a:r>
            <a:r>
              <a:rPr lang="en-US" dirty="0" smtClean="0"/>
              <a:t> (</a:t>
            </a:r>
            <a:r>
              <a:rPr lang="ja-JP" altLang="en-US" dirty="0" smtClean="0"/>
              <a:t>英語、機械翻訳付き</a:t>
            </a:r>
            <a:r>
              <a:rPr lang="en-US" altLang="ja-JP" dirty="0" smtClean="0"/>
              <a:t>)</a:t>
            </a:r>
          </a:p>
          <a:p>
            <a:pPr rtl="0">
              <a:buFont typeface="Arial" pitchFamily="34" charset="0"/>
              <a:buChar char="•"/>
            </a:pPr>
            <a:r>
              <a:rPr lang="en-US" dirty="0" err="1" smtClean="0">
                <a:hlinkClick r:id="rId12"/>
              </a:rPr>
              <a:t>BitLocker</a:t>
            </a:r>
            <a:r>
              <a:rPr lang="en-US" dirty="0" smtClean="0"/>
              <a:t> (</a:t>
            </a:r>
            <a:r>
              <a:rPr lang="ja-JP" altLang="en-US" dirty="0" smtClean="0"/>
              <a:t>英語、機械翻訳付き</a:t>
            </a:r>
            <a:r>
              <a:rPr lang="en-US" altLang="ja-JP" dirty="0" smtClean="0"/>
              <a:t>)</a:t>
            </a:r>
          </a:p>
          <a:p>
            <a:pPr rtl="0">
              <a:buFont typeface="Arial" pitchFamily="34" charset="0"/>
              <a:buChar char="•"/>
            </a:pPr>
            <a:r>
              <a:rPr lang="en-US" dirty="0" err="1" smtClean="0">
                <a:hlinkClick r:id="rId13"/>
              </a:rPr>
              <a:t>NetIO</a:t>
            </a:r>
            <a:r>
              <a:rPr lang="en-US" dirty="0" smtClean="0">
                <a:hlinkClick r:id="rId13"/>
              </a:rPr>
              <a:t>, Server Message Block (SMB) 2.0</a:t>
            </a:r>
            <a:r>
              <a:rPr lang="en-US" dirty="0" smtClean="0"/>
              <a:t> (</a:t>
            </a:r>
            <a:r>
              <a:rPr lang="ja-JP" altLang="en-US" dirty="0" smtClean="0"/>
              <a:t>英語</a:t>
            </a:r>
            <a:r>
              <a:rPr lang="en-US" altLang="ja-JP" dirty="0" smtClean="0"/>
              <a:t>)</a:t>
            </a:r>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r>
              <a:rPr lang="ja-JP" altLang="en-US" dirty="0" smtClean="0"/>
              <a:t>セキュリティと内部統制</a:t>
            </a:r>
            <a:endParaRPr lang="en-US" altLang="ja-JP" dirty="0" smtClean="0"/>
          </a:p>
          <a:p>
            <a:pPr rtl="0"/>
            <a:r>
              <a:rPr lang="en-US" dirty="0" smtClean="0">
                <a:hlinkClick r:id="rId14"/>
              </a:rPr>
              <a:t>Network Access Protection (NAP)</a:t>
            </a:r>
            <a:endParaRPr lang="en-US" dirty="0" smtClean="0"/>
          </a:p>
          <a:p>
            <a:pPr rtl="0"/>
            <a:r>
              <a:rPr lang="en-US" dirty="0" smtClean="0">
                <a:hlinkClick r:id="rId15"/>
              </a:rPr>
              <a:t>Network Policy Server (NPS)</a:t>
            </a:r>
            <a:r>
              <a:rPr lang="en-US" dirty="0" smtClean="0"/>
              <a:t> (</a:t>
            </a:r>
            <a:r>
              <a:rPr lang="ja-JP" altLang="en-US" dirty="0" smtClean="0"/>
              <a:t>英語、機械翻訳付き</a:t>
            </a:r>
            <a:r>
              <a:rPr lang="en-US" altLang="ja-JP" dirty="0" smtClean="0"/>
              <a:t>)</a:t>
            </a:r>
          </a:p>
          <a:p>
            <a:pPr rtl="0"/>
            <a:r>
              <a:rPr lang="en-US" dirty="0" smtClean="0">
                <a:hlinkClick r:id="rId16"/>
              </a:rPr>
              <a:t>Policy-based </a:t>
            </a:r>
            <a:r>
              <a:rPr lang="en-US" dirty="0" err="1" smtClean="0">
                <a:hlinkClick r:id="rId16"/>
              </a:rPr>
              <a:t>QoS</a:t>
            </a:r>
            <a:r>
              <a:rPr lang="en-US" dirty="0" smtClean="0"/>
              <a:t> (</a:t>
            </a:r>
            <a:r>
              <a:rPr lang="ja-JP" altLang="en-US" dirty="0" smtClean="0"/>
              <a:t>英語</a:t>
            </a:r>
            <a:r>
              <a:rPr lang="en-US" altLang="ja-JP" dirty="0" smtClean="0"/>
              <a:t>)</a:t>
            </a:r>
          </a:p>
          <a:p>
            <a:pPr rtl="0"/>
            <a:r>
              <a:rPr lang="en-US" dirty="0" smtClean="0">
                <a:hlinkClick r:id="rId17"/>
              </a:rPr>
              <a:t>Enterprise PKI</a:t>
            </a:r>
            <a:r>
              <a:rPr lang="en-US" dirty="0" smtClean="0"/>
              <a:t> (</a:t>
            </a:r>
            <a:r>
              <a:rPr lang="ja-JP" altLang="en-US" dirty="0" smtClean="0"/>
              <a:t>英語、機械翻訳付き</a:t>
            </a:r>
            <a:r>
              <a:rPr lang="en-US" altLang="ja-JP" dirty="0" smtClean="0"/>
              <a:t>)</a:t>
            </a:r>
          </a:p>
          <a:p>
            <a:pPr rtl="0"/>
            <a:r>
              <a:rPr lang="en-US" dirty="0" smtClean="0">
                <a:hlinkClick r:id="rId18"/>
              </a:rPr>
              <a:t>Active Directory Rights Management Services (AD RMS)</a:t>
            </a:r>
            <a:r>
              <a:rPr lang="en-US" dirty="0" smtClean="0"/>
              <a:t> (</a:t>
            </a:r>
            <a:r>
              <a:rPr lang="ja-JP" altLang="en-US" dirty="0" smtClean="0"/>
              <a:t>英語</a:t>
            </a:r>
            <a:r>
              <a:rPr lang="en-US" altLang="ja-JP" dirty="0" smtClean="0"/>
              <a:t>)</a:t>
            </a:r>
          </a:p>
          <a:p>
            <a:pPr rtl="0"/>
            <a:r>
              <a:rPr lang="en-US" dirty="0" smtClean="0">
                <a:hlinkClick r:id="rId19"/>
              </a:rPr>
              <a:t>Windows Firewall</a:t>
            </a:r>
            <a:r>
              <a:rPr lang="en-US" dirty="0" smtClean="0"/>
              <a:t> (</a:t>
            </a:r>
            <a:r>
              <a:rPr lang="ja-JP" altLang="en-US" dirty="0" smtClean="0"/>
              <a:t>英語、機械翻訳付き</a:t>
            </a:r>
            <a:r>
              <a:rPr lang="en-US" altLang="ja-JP" dirty="0" smtClean="0"/>
              <a:t>)</a:t>
            </a:r>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r>
              <a:rPr lang="en-US" altLang="ja-JP" dirty="0" smtClean="0"/>
              <a:t>Web and Application</a:t>
            </a:r>
            <a:r>
              <a:rPr lang="ja-JP" altLang="en-US" dirty="0" smtClean="0"/>
              <a:t>のプラットフォーム</a:t>
            </a:r>
            <a:endParaRPr lang="en-US" altLang="ja-JP" dirty="0" smtClean="0"/>
          </a:p>
          <a:p>
            <a:pPr rtl="0"/>
            <a:r>
              <a:rPr lang="en-US" dirty="0" smtClean="0">
                <a:hlinkClick r:id="rId20"/>
              </a:rPr>
              <a:t>IIS 7</a:t>
            </a:r>
            <a:endParaRPr lang="en-US" dirty="0" smtClean="0"/>
          </a:p>
          <a:p>
            <a:pPr rtl="0"/>
            <a:r>
              <a:rPr lang="en-US" dirty="0" smtClean="0">
                <a:hlinkClick r:id="rId21"/>
              </a:rPr>
              <a:t>.NET Framework 3.0</a:t>
            </a:r>
            <a:endParaRPr lang="en-US" dirty="0" smtClean="0"/>
          </a:p>
          <a:p>
            <a:pPr rtl="0"/>
            <a:r>
              <a:rPr lang="en-US" dirty="0" smtClean="0">
                <a:hlinkClick r:id="rId22"/>
              </a:rPr>
              <a:t>Windows Process Activation Service (WAS)</a:t>
            </a:r>
            <a:r>
              <a:rPr lang="en-US" dirty="0" smtClean="0"/>
              <a:t> (</a:t>
            </a:r>
            <a:r>
              <a:rPr lang="ja-JP" altLang="en-US" dirty="0" smtClean="0"/>
              <a:t>英語、機械翻訳付き</a:t>
            </a:r>
            <a:r>
              <a:rPr lang="en-US" altLang="ja-JP" dirty="0" smtClean="0"/>
              <a:t>)</a:t>
            </a:r>
          </a:p>
          <a:p>
            <a:pPr rtl="0"/>
            <a:r>
              <a:rPr lang="en-US" dirty="0" smtClean="0">
                <a:hlinkClick r:id="rId23"/>
              </a:rPr>
              <a:t>Windows System Resource Manager (WSRM)</a:t>
            </a:r>
            <a:r>
              <a:rPr lang="en-US" dirty="0" smtClean="0"/>
              <a:t> (</a:t>
            </a:r>
            <a:r>
              <a:rPr lang="ja-JP" altLang="en-US" dirty="0" smtClean="0"/>
              <a:t>英語、機械翻訳付き</a:t>
            </a:r>
            <a:r>
              <a:rPr lang="en-US" altLang="ja-JP" dirty="0" smtClean="0"/>
              <a:t>)</a:t>
            </a:r>
          </a:p>
          <a:p>
            <a:pPr rtl="0"/>
            <a:r>
              <a:rPr lang="en-US" dirty="0" smtClean="0"/>
              <a:t>Event Log Task Scheduler</a:t>
            </a:r>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■サーバ管理</a:t>
            </a:r>
            <a:endParaRPr kumimoji="1" lang="en-US" altLang="ja-JP" dirty="0" smtClean="0"/>
          </a:p>
          <a:p>
            <a:pPr rtl="0"/>
            <a:r>
              <a:rPr lang="en-US" dirty="0" smtClean="0">
                <a:hlinkClick r:id="rId24"/>
              </a:rPr>
              <a:t>Server Manager</a:t>
            </a:r>
            <a:endParaRPr lang="en-US" dirty="0" smtClean="0"/>
          </a:p>
          <a:p>
            <a:pPr rtl="0"/>
            <a:r>
              <a:rPr lang="en-US" dirty="0" err="1" smtClean="0">
                <a:hlinkClick r:id="rId25"/>
              </a:rPr>
              <a:t>PowerShell</a:t>
            </a:r>
            <a:endParaRPr lang="en-US" dirty="0" smtClean="0"/>
          </a:p>
          <a:p>
            <a:pPr rtl="0"/>
            <a:r>
              <a:rPr lang="en-US" dirty="0" smtClean="0">
                <a:hlinkClick r:id="rId26"/>
              </a:rPr>
              <a:t>Windows Remote Management</a:t>
            </a:r>
            <a:r>
              <a:rPr lang="en-US" dirty="0" smtClean="0"/>
              <a:t> (</a:t>
            </a:r>
            <a:r>
              <a:rPr lang="ja-JP" altLang="en-US" dirty="0" smtClean="0"/>
              <a:t>英語</a:t>
            </a:r>
            <a:r>
              <a:rPr lang="en-US" altLang="ja-JP" dirty="0" smtClean="0"/>
              <a:t>)</a:t>
            </a:r>
          </a:p>
          <a:p>
            <a:pPr rtl="0"/>
            <a:r>
              <a:rPr lang="en-US" dirty="0" smtClean="0">
                <a:hlinkClick r:id="rId27"/>
              </a:rPr>
              <a:t>WS-Management</a:t>
            </a:r>
            <a:endParaRPr lang="en-US" dirty="0" smtClean="0"/>
          </a:p>
          <a:p>
            <a:pPr rtl="0"/>
            <a:r>
              <a:rPr lang="en-US" dirty="0" smtClean="0"/>
              <a:t>Event Log</a:t>
            </a:r>
          </a:p>
          <a:p>
            <a:pPr rtl="0"/>
            <a:r>
              <a:rPr lang="en-US" dirty="0" smtClean="0"/>
              <a:t>Task Scheduler</a:t>
            </a:r>
          </a:p>
          <a:p>
            <a:pPr rtl="0"/>
            <a:r>
              <a:rPr lang="en-US" dirty="0" smtClean="0">
                <a:hlinkClick r:id="rId11"/>
              </a:rPr>
              <a:t>Server Core</a:t>
            </a:r>
            <a:r>
              <a:rPr lang="en-US" dirty="0" smtClean="0"/>
              <a:t> (</a:t>
            </a:r>
            <a:r>
              <a:rPr lang="ja-JP" altLang="en-US" dirty="0" smtClean="0"/>
              <a:t>英語、機械翻訳付き</a:t>
            </a:r>
            <a:r>
              <a:rPr lang="en-US" altLang="ja-JP" dirty="0" smtClean="0"/>
              <a:t>)</a:t>
            </a:r>
          </a:p>
          <a:p>
            <a:pPr rtl="0"/>
            <a:r>
              <a:rPr lang="en-US" dirty="0" smtClean="0">
                <a:hlinkClick r:id="rId28"/>
              </a:rPr>
              <a:t>Print Management</a:t>
            </a:r>
            <a:r>
              <a:rPr lang="en-US" dirty="0" smtClean="0"/>
              <a:t> (</a:t>
            </a:r>
            <a:r>
              <a:rPr lang="ja-JP" altLang="en-US" dirty="0" smtClean="0"/>
              <a:t>英語、機械翻訳付き</a:t>
            </a:r>
            <a:r>
              <a:rPr lang="en-US" altLang="ja-JP" dirty="0" smtClean="0"/>
              <a:t>)</a:t>
            </a:r>
          </a:p>
          <a:p>
            <a:r>
              <a:rPr kumimoji="1" lang="ja-JP" altLang="en-US" dirty="0" smtClean="0"/>
              <a:t>■高可用性</a:t>
            </a:r>
            <a:endParaRPr kumimoji="1" lang="en-US" altLang="ja-JP" dirty="0" smtClean="0"/>
          </a:p>
          <a:p>
            <a:pPr rtl="0"/>
            <a:r>
              <a:rPr lang="en-US" dirty="0" smtClean="0">
                <a:hlinkClick r:id="rId29"/>
              </a:rPr>
              <a:t>Microsoft Failover Clustering</a:t>
            </a:r>
            <a:endParaRPr lang="en-US" dirty="0" smtClean="0"/>
          </a:p>
          <a:p>
            <a:pPr rtl="0"/>
            <a:r>
              <a:rPr lang="en-US" dirty="0" smtClean="0">
                <a:hlinkClick r:id="rId30"/>
              </a:rPr>
              <a:t>Network Load Balancing</a:t>
            </a:r>
            <a:r>
              <a:rPr lang="en-US" dirty="0" smtClean="0"/>
              <a:t> (</a:t>
            </a:r>
            <a:r>
              <a:rPr lang="ja-JP" altLang="en-US" dirty="0" smtClean="0"/>
              <a:t>英語、機械翻訳付き</a:t>
            </a:r>
            <a:r>
              <a:rPr lang="en-US" altLang="ja-JP" dirty="0" smtClean="0"/>
              <a:t>)</a:t>
            </a:r>
          </a:p>
          <a:p>
            <a:pPr rtl="0"/>
            <a:r>
              <a:rPr lang="en-US" dirty="0" smtClean="0">
                <a:hlinkClick r:id="rId31"/>
              </a:rPr>
              <a:t>Windows Server Backup</a:t>
            </a:r>
            <a:r>
              <a:rPr lang="en-US" dirty="0" smtClean="0"/>
              <a:t> (</a:t>
            </a:r>
            <a:r>
              <a:rPr lang="ja-JP" altLang="en-US" dirty="0" smtClean="0"/>
              <a:t>英語、機械翻訳付き</a:t>
            </a:r>
            <a:r>
              <a:rPr lang="en-US" altLang="ja-JP" dirty="0" smtClean="0"/>
              <a:t>)</a:t>
            </a:r>
          </a:p>
          <a:p>
            <a:pPr rtl="0"/>
            <a:r>
              <a:rPr lang="en-US" dirty="0" smtClean="0">
                <a:hlinkClick r:id="rId32"/>
              </a:rPr>
              <a:t>Windows Reliability and Performance Monitor</a:t>
            </a:r>
            <a:r>
              <a:rPr lang="en-US" dirty="0" smtClean="0"/>
              <a:t> (</a:t>
            </a:r>
            <a:r>
              <a:rPr lang="ja-JP" altLang="en-US" dirty="0" smtClean="0"/>
              <a:t>英語、機械翻訳付き</a:t>
            </a:r>
            <a:r>
              <a:rPr lang="en-US" altLang="ja-JP" dirty="0" smtClean="0"/>
              <a:t>)</a:t>
            </a:r>
          </a:p>
          <a:p>
            <a:endParaRPr kumimoji="1" lang="ja-JP" altLang="en-US" dirty="0"/>
          </a:p>
        </p:txBody>
      </p:sp>
      <p:sp>
        <p:nvSpPr>
          <p:cNvPr id="4" name="スライド番号プレースホルダ 3"/>
          <p:cNvSpPr>
            <a:spLocks noGrp="1"/>
          </p:cNvSpPr>
          <p:nvPr>
            <p:ph type="sldNum" sz="quarter" idx="10"/>
          </p:nvPr>
        </p:nvSpPr>
        <p:spPr/>
        <p:txBody>
          <a:bodyPr/>
          <a:lstStyle/>
          <a:p>
            <a:fld id="{369F6BE9-28FA-4BCB-800E-4D008BA1F017}" type="slidenum">
              <a:rPr kumimoji="1" lang="ja-JP" altLang="en-US" smtClean="0"/>
              <a:pPr/>
              <a:t>4</a:t>
            </a:fld>
            <a:endParaRPr kumimoji="1" lang="ja-JP"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rtl="0"/>
            <a:endParaRPr lang="ja-JP"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ネットワーク アクセス保護 </a:t>
            </a:r>
            <a:r>
              <a:rPr lang="en-US" altLang="ja-JP" dirty="0" smtClean="0"/>
              <a:t>(NAP : Network Access Protection) </a:t>
            </a:r>
            <a:r>
              <a:rPr lang="ja-JP" altLang="en-US" dirty="0" smtClean="0"/>
              <a:t>は、社内リソースの保護を強化するためのポリシー ベースのセキュリティ プラットフォームです。クライアントがネットワークにアクセスすると自動的に検疫が行われ、一定のセキュリティ要件を満たさない場合には接続が制限される仕組みです。</a:t>
            </a:r>
            <a:r>
              <a:rPr lang="en-US" altLang="ja-JP" dirty="0" smtClean="0"/>
              <a:t>Windows </a:t>
            </a:r>
            <a:r>
              <a:rPr lang="ja-JP" altLang="en-US" dirty="0" smtClean="0"/>
              <a:t>ファイアウォールやウイルス対策ソフトが無効に設定されていたり、最新の更新が適用されていないクライアントの社内ネットワークへのアクセスを制限することで、ウイルスやワームなどの侵入自体を防止します。また、セキュリティ要件を満たさないクライアントに対して、必要な更新プログラムなどを自動的に提供する機能も備えています。 </a:t>
            </a:r>
          </a:p>
          <a:p>
            <a:pPr rtl="0"/>
            <a:endParaRPr lang="en-US" altLang="ja-JP" dirty="0" smtClean="0"/>
          </a:p>
          <a:p>
            <a:pPr rtl="0"/>
            <a:r>
              <a:rPr lang="ja-JP" altLang="en-US" dirty="0" smtClean="0"/>
              <a:t>ネットワーク アクセス保護は、</a:t>
            </a:r>
            <a:r>
              <a:rPr lang="en-US" altLang="ja-JP" dirty="0" smtClean="0"/>
              <a:t>VPN </a:t>
            </a:r>
            <a:r>
              <a:rPr lang="ja-JP" altLang="en-US" dirty="0" smtClean="0"/>
              <a:t>経由で接続するクライアントに加えて、有線 </a:t>
            </a:r>
            <a:r>
              <a:rPr lang="en-US" altLang="ja-JP" dirty="0" smtClean="0"/>
              <a:t>LAN </a:t>
            </a:r>
            <a:r>
              <a:rPr lang="ja-JP" altLang="en-US" dirty="0" smtClean="0"/>
              <a:t>や無線 </a:t>
            </a:r>
            <a:r>
              <a:rPr lang="en-US" altLang="ja-JP" dirty="0" smtClean="0"/>
              <a:t>LAN</a:t>
            </a:r>
            <a:r>
              <a:rPr lang="ja-JP" altLang="en-US" dirty="0" err="1" smtClean="0"/>
              <a:t>、</a:t>
            </a:r>
            <a:r>
              <a:rPr lang="ja-JP" altLang="en-US" dirty="0" smtClean="0"/>
              <a:t>あるいは </a:t>
            </a:r>
            <a:r>
              <a:rPr lang="en-US" altLang="ja-JP" dirty="0" smtClean="0"/>
              <a:t>TS </a:t>
            </a:r>
            <a:r>
              <a:rPr lang="ja-JP" altLang="en-US" dirty="0" smtClean="0"/>
              <a:t>ゲートウェイを使って接続するクライアントに対する検疫とアクセス制御を行えます。これらのアクセス環境を組み合わせて保護することで、ネットワークの内側から侵入する脅威を効果的にブロックできます。 </a:t>
            </a:r>
          </a:p>
          <a:p>
            <a:pPr rtl="0"/>
            <a:r>
              <a:rPr lang="en-US" altLang="ja-JP" dirty="0" smtClean="0"/>
              <a:t>Windows Vista </a:t>
            </a:r>
            <a:r>
              <a:rPr lang="ja-JP" altLang="en-US" dirty="0" smtClean="0"/>
              <a:t>は </a:t>
            </a:r>
            <a:r>
              <a:rPr lang="en-US" altLang="ja-JP" dirty="0" smtClean="0"/>
              <a:t>NAP </a:t>
            </a:r>
            <a:r>
              <a:rPr lang="ja-JP" altLang="en-US" dirty="0" smtClean="0"/>
              <a:t>に対応するクライアント コンポーネントを標準搭載しており、セキュリティ センターの構成に基づく検疫をすぐに開始できます。</a:t>
            </a:r>
            <a:r>
              <a:rPr lang="en-US" altLang="ja-JP" dirty="0" smtClean="0"/>
              <a:t>Windows XP </a:t>
            </a:r>
            <a:r>
              <a:rPr lang="ja-JP" altLang="en-US" dirty="0" smtClean="0"/>
              <a:t>については、</a:t>
            </a:r>
            <a:r>
              <a:rPr lang="en-US" altLang="ja-JP" dirty="0" smtClean="0"/>
              <a:t>Service Pack 3 </a:t>
            </a:r>
            <a:r>
              <a:rPr lang="ja-JP" altLang="en-US" dirty="0" smtClean="0"/>
              <a:t>で専用のクライアント コンポーネントが提供される予定です。また、サード パーティから提供されるクライアント コンポーネントを利用すれば、検疫や修復の対象テクノロジをさらに拡張することが可能です。 </a:t>
            </a:r>
          </a:p>
          <a:p>
            <a:endParaRPr kumimoji="1" lang="ja-JP" altLang="en-US" dirty="0"/>
          </a:p>
        </p:txBody>
      </p:sp>
      <p:sp>
        <p:nvSpPr>
          <p:cNvPr id="4" name="スライド番号プレースホルダ 3"/>
          <p:cNvSpPr>
            <a:spLocks noGrp="1"/>
          </p:cNvSpPr>
          <p:nvPr>
            <p:ph type="sldNum" sz="quarter" idx="10"/>
          </p:nvPr>
        </p:nvSpPr>
        <p:spPr/>
        <p:txBody>
          <a:bodyPr/>
          <a:lstStyle/>
          <a:p>
            <a:fld id="{369F6BE9-28FA-4BCB-800E-4D008BA1F017}" type="slidenum">
              <a:rPr kumimoji="1" lang="ja-JP" altLang="en-US" smtClean="0"/>
              <a:pPr/>
              <a:t>9</a:t>
            </a:fld>
            <a:endParaRPr kumimoji="1" lang="ja-JP"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69F6BE9-28FA-4BCB-800E-4D008BA1F017}" type="slidenum">
              <a:rPr kumimoji="1" lang="ja-JP" altLang="en-US" smtClean="0"/>
              <a:pPr/>
              <a:t>14</a:t>
            </a:fld>
            <a:endParaRPr kumimoji="1" lang="ja-JP"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例：</a:t>
            </a:r>
            <a:endParaRPr kumimoji="1" lang="en-US" altLang="ja-JP" dirty="0" smtClean="0"/>
          </a:p>
          <a:p>
            <a:r>
              <a:rPr kumimoji="1" lang="ja-JP" altLang="en-US" dirty="0" smtClean="0"/>
              <a:t>ユーザの一覧</a:t>
            </a:r>
            <a:endParaRPr kumimoji="1" lang="en-US" altLang="ja-JP" dirty="0" smtClean="0"/>
          </a:p>
          <a:p>
            <a:r>
              <a:rPr kumimoji="1" lang="en-US" altLang="ja-JP" dirty="0" smtClean="0"/>
              <a:t>Net</a:t>
            </a:r>
            <a:r>
              <a:rPr kumimoji="1" lang="en-US" altLang="ja-JP" baseline="0" dirty="0" smtClean="0"/>
              <a:t> user</a:t>
            </a:r>
          </a:p>
          <a:p>
            <a:r>
              <a:rPr kumimoji="1" lang="ja-JP" altLang="en-US" dirty="0" smtClean="0"/>
              <a:t>☆では、これを</a:t>
            </a:r>
            <a:r>
              <a:rPr kumimoji="1" lang="en-US" altLang="ja-JP" dirty="0" smtClean="0"/>
              <a:t>CSV</a:t>
            </a:r>
            <a:r>
              <a:rPr kumimoji="1" lang="ja-JP" altLang="en-US" dirty="0" smtClean="0"/>
              <a:t>にするときは？　</a:t>
            </a:r>
            <a:r>
              <a:rPr kumimoji="1" lang="ja-JP" altLang="en-US" dirty="0" err="1" smtClean="0"/>
              <a:t>うざーーー</a:t>
            </a:r>
            <a:endParaRPr kumimoji="1" lang="en-US" altLang="ja-JP" dirty="0" smtClean="0"/>
          </a:p>
          <a:p>
            <a:endParaRPr kumimoji="1" lang="en-US" altLang="ja-JP" dirty="0" smtClean="0"/>
          </a:p>
          <a:p>
            <a:r>
              <a:rPr kumimoji="1" lang="en-US" altLang="ja-JP" dirty="0" err="1" smtClean="0"/>
              <a:t>PowerShell</a:t>
            </a:r>
            <a:r>
              <a:rPr kumimoji="1" lang="ja-JP" altLang="en-US" dirty="0" smtClean="0"/>
              <a:t>なら</a:t>
            </a:r>
            <a:endParaRPr kumimoji="1" lang="en-US" altLang="ja-JP" dirty="0" smtClean="0"/>
          </a:p>
          <a:p>
            <a:r>
              <a:rPr lang="en-US" dirty="0" smtClean="0"/>
              <a:t>$</a:t>
            </a:r>
            <a:r>
              <a:rPr lang="en-US" dirty="0" err="1" smtClean="0"/>
              <a:t>WMIResult</a:t>
            </a:r>
            <a:r>
              <a:rPr lang="en-US" dirty="0" smtClean="0"/>
              <a:t> = Get-</a:t>
            </a:r>
            <a:r>
              <a:rPr lang="en-US" dirty="0" err="1" smtClean="0"/>
              <a:t>WmiObject</a:t>
            </a:r>
            <a:r>
              <a:rPr lang="en-US" dirty="0" smtClean="0"/>
              <a:t> -q "SELECT Name From Win32_UserAccount Where </a:t>
            </a:r>
            <a:r>
              <a:rPr lang="en-US" dirty="0" err="1" smtClean="0"/>
              <a:t>LocalAccount</a:t>
            </a:r>
            <a:r>
              <a:rPr lang="en-US" dirty="0" smtClean="0"/>
              <a:t>=True"</a:t>
            </a:r>
            <a:br>
              <a:rPr lang="en-US" dirty="0" smtClean="0"/>
            </a:br>
            <a:r>
              <a:rPr lang="en-US" dirty="0" smtClean="0"/>
              <a:t>$Users = $</a:t>
            </a:r>
            <a:r>
              <a:rPr lang="en-US" dirty="0" err="1" smtClean="0"/>
              <a:t>WMIResult</a:t>
            </a:r>
            <a:r>
              <a:rPr lang="en-US" dirty="0" smtClean="0"/>
              <a:t> | </a:t>
            </a:r>
            <a:r>
              <a:rPr lang="en-US" dirty="0" err="1" smtClean="0"/>
              <a:t>foreach</a:t>
            </a:r>
            <a:r>
              <a:rPr lang="en-US" dirty="0" smtClean="0"/>
              <a:t>{ [ADSI]("WinNT://./" + $_.name + ",user") }</a:t>
            </a:r>
          </a:p>
          <a:p>
            <a:r>
              <a:rPr kumimoji="1" lang="ja-JP" altLang="en-US" dirty="0" smtClean="0"/>
              <a:t>☆何が取れたかな？</a:t>
            </a:r>
            <a:endParaRPr kumimoji="1" lang="en-US" altLang="ja-JP" dirty="0" smtClean="0"/>
          </a:p>
          <a:p>
            <a:r>
              <a:rPr kumimoji="1" lang="en-US" altLang="ja-JP" dirty="0" smtClean="0"/>
              <a:t>$users</a:t>
            </a:r>
          </a:p>
          <a:p>
            <a:r>
              <a:rPr kumimoji="1" lang="ja-JP" altLang="en-US" dirty="0" smtClean="0"/>
              <a:t>☆どんなのが入ってるかな？</a:t>
            </a:r>
            <a:endParaRPr kumimoji="1" lang="en-US" altLang="ja-JP" dirty="0" smtClean="0"/>
          </a:p>
          <a:p>
            <a:r>
              <a:rPr kumimoji="1" lang="en-US" altLang="ja-JP" dirty="0" smtClean="0"/>
              <a:t>$users | get-member</a:t>
            </a:r>
          </a:p>
          <a:p>
            <a:r>
              <a:rPr kumimoji="1" lang="ja-JP" altLang="en-US" dirty="0" smtClean="0"/>
              <a:t>☆括弧がついているのでオブジェクト。だからチト</a:t>
            </a:r>
            <a:r>
              <a:rPr kumimoji="1" lang="ja-JP" altLang="en-US" dirty="0" err="1" smtClean="0"/>
              <a:t>めんどい</a:t>
            </a:r>
            <a:endParaRPr kumimoji="1" lang="en-US" altLang="ja-JP" dirty="0" smtClean="0"/>
          </a:p>
          <a:p>
            <a:r>
              <a:rPr kumimoji="1" lang="en-US" altLang="ja-JP" dirty="0" smtClean="0"/>
              <a:t>$users | select {$_.name}, {$_.name}, {$_.</a:t>
            </a:r>
            <a:r>
              <a:rPr kumimoji="1" lang="en-US" altLang="ja-JP" dirty="0" err="1" smtClean="0"/>
              <a:t>MinPasswordLength</a:t>
            </a:r>
            <a:r>
              <a:rPr kumimoji="1" lang="en-US" altLang="ja-JP" dirty="0" smtClean="0"/>
              <a:t>} </a:t>
            </a:r>
          </a:p>
          <a:p>
            <a:r>
              <a:rPr kumimoji="1" lang="ja-JP" altLang="en-US" dirty="0" smtClean="0"/>
              <a:t>☆せっかくなので</a:t>
            </a:r>
            <a:r>
              <a:rPr kumimoji="1" lang="en-US" altLang="ja-JP" dirty="0" smtClean="0"/>
              <a:t>CSV</a:t>
            </a:r>
            <a:r>
              <a:rPr kumimoji="1" lang="ja-JP" altLang="en-US" dirty="0" smtClean="0"/>
              <a:t>化</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$users | select {$_.name}, {$_.name}, {$_.</a:t>
            </a:r>
            <a:r>
              <a:rPr kumimoji="1" lang="en-US" altLang="ja-JP" dirty="0" err="1" smtClean="0"/>
              <a:t>MinPasswordLength</a:t>
            </a:r>
            <a:r>
              <a:rPr kumimoji="1" lang="en-US" altLang="ja-JP" dirty="0" smtClean="0"/>
              <a:t>} | export-</a:t>
            </a:r>
            <a:r>
              <a:rPr kumimoji="1" lang="en-US" altLang="ja-JP" dirty="0" err="1" smtClean="0"/>
              <a:t>csv</a:t>
            </a:r>
            <a:r>
              <a:rPr kumimoji="1" lang="en-US" altLang="ja-JP" dirty="0" smtClean="0"/>
              <a:t> .\test.csv</a:t>
            </a:r>
            <a:endParaRPr kumimoji="1" lang="ja-JP" altLang="en-US" dirty="0"/>
          </a:p>
        </p:txBody>
      </p:sp>
      <p:sp>
        <p:nvSpPr>
          <p:cNvPr id="4" name="スライド番号プレースホルダ 3"/>
          <p:cNvSpPr>
            <a:spLocks noGrp="1"/>
          </p:cNvSpPr>
          <p:nvPr>
            <p:ph type="sldNum" sz="quarter" idx="10"/>
          </p:nvPr>
        </p:nvSpPr>
        <p:spPr/>
        <p:txBody>
          <a:bodyPr/>
          <a:lstStyle/>
          <a:p>
            <a:fld id="{369F6BE9-28FA-4BCB-800E-4D008BA1F017}" type="slidenum">
              <a:rPr kumimoji="1" lang="ja-JP" altLang="en-US" smtClean="0"/>
              <a:pPr/>
              <a:t>19</a:t>
            </a:fld>
            <a:endParaRPr kumimoji="1" lang="ja-JP"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70000" lnSpcReduction="20000"/>
          </a:bodyPr>
          <a:lstStyle/>
          <a:p>
            <a:pPr rtl="0"/>
            <a:r>
              <a:rPr lang="ja-JP" altLang="en-US" b="1" dirty="0" smtClean="0"/>
              <a:t>☆１．サーバマネージャで</a:t>
            </a:r>
            <a:r>
              <a:rPr lang="en-US" altLang="ja-JP" b="1" dirty="0" smtClean="0"/>
              <a:t>IIS</a:t>
            </a:r>
            <a:r>
              <a:rPr lang="ja-JP" altLang="en-US" b="1" dirty="0" smtClean="0"/>
              <a:t>の設定を見てもらう</a:t>
            </a:r>
            <a:endParaRPr lang="en-US" altLang="ja-JP" b="1" dirty="0" smtClean="0"/>
          </a:p>
          <a:p>
            <a:pPr rtl="0"/>
            <a:endParaRPr lang="en-US" altLang="ja-JP" b="1" dirty="0" smtClean="0"/>
          </a:p>
          <a:p>
            <a:pPr rtl="0"/>
            <a:r>
              <a:rPr lang="ja-JP" altLang="en-US" b="1" dirty="0" smtClean="0"/>
              <a:t>モジュール構造のアーキテクチャ </a:t>
            </a:r>
            <a:r>
              <a:rPr lang="en-US" altLang="ja-JP" b="1" dirty="0" smtClean="0"/>
              <a:t>: </a:t>
            </a:r>
            <a:r>
              <a:rPr lang="en-US" altLang="ja-JP" dirty="0" smtClean="0"/>
              <a:t>IIS7 </a:t>
            </a:r>
            <a:r>
              <a:rPr lang="ja-JP" altLang="en-US" dirty="0" smtClean="0"/>
              <a:t>は、</a:t>
            </a:r>
            <a:r>
              <a:rPr lang="en-US" altLang="ja-JP" dirty="0" smtClean="0"/>
              <a:t>IT </a:t>
            </a:r>
            <a:r>
              <a:rPr lang="ja-JP" altLang="en-US" dirty="0" smtClean="0"/>
              <a:t>プロフェッショナルが </a:t>
            </a:r>
            <a:r>
              <a:rPr lang="en-US" altLang="ja-JP" b="1" i="1" dirty="0" smtClean="0">
                <a:solidFill>
                  <a:srgbClr val="FF0000"/>
                </a:solidFill>
              </a:rPr>
              <a:t>Web </a:t>
            </a:r>
            <a:r>
              <a:rPr lang="ja-JP" altLang="en-US" b="1" i="1" dirty="0" smtClean="0">
                <a:solidFill>
                  <a:srgbClr val="FF0000"/>
                </a:solidFill>
              </a:rPr>
              <a:t>サーバーにインストールして実行する機能を正確にカスタマイズできるようにデザインされています</a:t>
            </a:r>
            <a:r>
              <a:rPr lang="ja-JP" altLang="en-US" dirty="0" smtClean="0"/>
              <a:t>。</a:t>
            </a:r>
            <a:r>
              <a:rPr lang="en-US" altLang="ja-JP" dirty="0" smtClean="0"/>
              <a:t>IIS </a:t>
            </a:r>
            <a:r>
              <a:rPr lang="ja-JP" altLang="en-US" dirty="0" smtClean="0"/>
              <a:t>は製品から個別にインストールできる </a:t>
            </a:r>
            <a:r>
              <a:rPr lang="en-US" altLang="ja-JP" dirty="0" smtClean="0"/>
              <a:t>40 </a:t>
            </a:r>
            <a:r>
              <a:rPr lang="ja-JP" altLang="en-US" dirty="0" smtClean="0"/>
              <a:t>以上の独立した機能モジュールで構成されるようになり、攻撃を受けやすい面が大幅に削減され、サーバーのフットプリント要件も少なくなります。</a:t>
            </a:r>
          </a:p>
          <a:p>
            <a:pPr rtl="0"/>
            <a:r>
              <a:rPr lang="en-US" altLang="ja-JP" dirty="0" smtClean="0"/>
              <a:t>2.</a:t>
            </a:r>
          </a:p>
          <a:p>
            <a:pPr rtl="0"/>
            <a:r>
              <a:rPr lang="ja-JP" altLang="en-US" b="1" dirty="0" smtClean="0"/>
              <a:t>包括的な拡張性を備えた </a:t>
            </a:r>
            <a:r>
              <a:rPr lang="en-US" altLang="ja-JP" b="1" dirty="0" smtClean="0"/>
              <a:t>API : </a:t>
            </a:r>
            <a:r>
              <a:rPr lang="ja-JP" altLang="en-US" dirty="0" smtClean="0"/>
              <a:t>開発者は、</a:t>
            </a:r>
            <a:r>
              <a:rPr lang="en-US" altLang="ja-JP" dirty="0" smtClean="0"/>
              <a:t>Web </a:t>
            </a:r>
            <a:r>
              <a:rPr lang="ja-JP" altLang="en-US" dirty="0" smtClean="0"/>
              <a:t>サーバーをより円滑に拡張できます。</a:t>
            </a:r>
            <a:r>
              <a:rPr lang="en-US" altLang="ja-JP" dirty="0" smtClean="0"/>
              <a:t>IIS7 </a:t>
            </a:r>
            <a:r>
              <a:rPr lang="ja-JP" altLang="en-US" dirty="0" smtClean="0"/>
              <a:t>の中核となる </a:t>
            </a:r>
            <a:r>
              <a:rPr lang="en-US" altLang="ja-JP" dirty="0" smtClean="0"/>
              <a:t>Web </a:t>
            </a:r>
            <a:r>
              <a:rPr lang="ja-JP" altLang="en-US" dirty="0" smtClean="0"/>
              <a:t>サーバー機能はパブリック </a:t>
            </a:r>
            <a:r>
              <a:rPr lang="en-US" altLang="ja-JP" dirty="0" smtClean="0"/>
              <a:t>Web </a:t>
            </a:r>
            <a:r>
              <a:rPr lang="ja-JP" altLang="en-US" dirty="0" smtClean="0"/>
              <a:t>サーバー </a:t>
            </a:r>
            <a:r>
              <a:rPr lang="en-US" altLang="ja-JP" dirty="0" smtClean="0"/>
              <a:t>API </a:t>
            </a:r>
            <a:r>
              <a:rPr lang="ja-JP" altLang="en-US" dirty="0" smtClean="0"/>
              <a:t>の新しいセットを使用して構築されているので、すべての開発者はこの </a:t>
            </a:r>
            <a:r>
              <a:rPr lang="en-US" altLang="ja-JP" dirty="0" smtClean="0"/>
              <a:t>API </a:t>
            </a:r>
            <a:r>
              <a:rPr lang="ja-JP" altLang="en-US" dirty="0" smtClean="0"/>
              <a:t>を使用して、</a:t>
            </a:r>
            <a:r>
              <a:rPr lang="en-US" altLang="ja-JP" b="1" i="1" dirty="0" smtClean="0"/>
              <a:t>Web </a:t>
            </a:r>
            <a:r>
              <a:rPr lang="ja-JP" altLang="en-US" b="1" i="1" dirty="0" smtClean="0"/>
              <a:t>サーバーの機能を拡張、置換、または追加できます。これらの </a:t>
            </a:r>
            <a:r>
              <a:rPr lang="en-US" altLang="ja-JP" b="1" i="1" dirty="0" smtClean="0"/>
              <a:t>API </a:t>
            </a:r>
            <a:r>
              <a:rPr lang="ja-JP" altLang="en-US" b="1" i="1" dirty="0" smtClean="0"/>
              <a:t>は、ネイティブ </a:t>
            </a:r>
            <a:r>
              <a:rPr lang="en-US" altLang="ja-JP" b="1" i="1" dirty="0" smtClean="0"/>
              <a:t>Win32 API </a:t>
            </a:r>
            <a:r>
              <a:rPr lang="ja-JP" altLang="en-US" b="1" i="1" dirty="0" smtClean="0"/>
              <a:t>およびマネージ </a:t>
            </a:r>
            <a:r>
              <a:rPr lang="en-US" altLang="ja-JP" b="1" i="1" dirty="0" smtClean="0"/>
              <a:t>.NET Framework API </a:t>
            </a:r>
            <a:r>
              <a:rPr lang="ja-JP" altLang="en-US" b="1" i="1" dirty="0" smtClean="0"/>
              <a:t>として使用できます</a:t>
            </a:r>
            <a:r>
              <a:rPr lang="ja-JP" altLang="en-US" dirty="0" smtClean="0"/>
              <a:t>。また、</a:t>
            </a:r>
            <a:r>
              <a:rPr lang="en-US" altLang="ja-JP" dirty="0" smtClean="0"/>
              <a:t>IIS7 </a:t>
            </a:r>
            <a:r>
              <a:rPr lang="ja-JP" altLang="en-US" dirty="0" smtClean="0"/>
              <a:t>に備わっているイベント ログ記録、構成、管理ツールなどの機能セットの拡張性を利用して、サードパーティの拡張機能を使用するユーザーに、円滑なエクスペリエンスを提供できます。</a:t>
            </a:r>
          </a:p>
          <a:p>
            <a:pPr rtl="0"/>
            <a:r>
              <a:rPr lang="en-US" altLang="ja-JP" dirty="0" smtClean="0"/>
              <a:t>3.</a:t>
            </a:r>
          </a:p>
          <a:p>
            <a:pPr rtl="0"/>
            <a:r>
              <a:rPr lang="ja-JP" altLang="en-US" b="1" dirty="0" smtClean="0"/>
              <a:t>分散可能な統一構成モデル </a:t>
            </a:r>
            <a:r>
              <a:rPr lang="en-US" altLang="ja-JP" b="1" dirty="0" smtClean="0"/>
              <a:t>: </a:t>
            </a:r>
            <a:r>
              <a:rPr lang="en-US" altLang="ja-JP" dirty="0" smtClean="0"/>
              <a:t>IIS7 </a:t>
            </a:r>
            <a:r>
              <a:rPr lang="ja-JP" altLang="en-US" dirty="0" err="1" smtClean="0"/>
              <a:t>には</a:t>
            </a:r>
            <a:r>
              <a:rPr lang="ja-JP" altLang="en-US" dirty="0" smtClean="0"/>
              <a:t>開発者と管理者向けにすべての </a:t>
            </a:r>
            <a:r>
              <a:rPr lang="en-US" altLang="ja-JP" dirty="0" smtClean="0"/>
              <a:t>IIS </a:t>
            </a:r>
            <a:r>
              <a:rPr lang="ja-JP" altLang="en-US" dirty="0" smtClean="0"/>
              <a:t>設定</a:t>
            </a:r>
            <a:r>
              <a:rPr lang="ja-JP" altLang="en-US" b="1" i="1" dirty="0" smtClean="0"/>
              <a:t>と </a:t>
            </a:r>
            <a:r>
              <a:rPr lang="en-US" altLang="ja-JP" b="1" i="1" dirty="0" smtClean="0"/>
              <a:t>ASP.NET </a:t>
            </a:r>
            <a:r>
              <a:rPr lang="ja-JP" altLang="en-US" b="1" i="1" dirty="0" smtClean="0"/>
              <a:t>設定を </a:t>
            </a:r>
            <a:r>
              <a:rPr lang="en-US" altLang="ja-JP" b="1" i="1" dirty="0" smtClean="0"/>
              <a:t>1 </a:t>
            </a:r>
            <a:r>
              <a:rPr lang="ja-JP" altLang="en-US" b="1" i="1" dirty="0" err="1" smtClean="0"/>
              <a:t>つの</a:t>
            </a:r>
            <a:r>
              <a:rPr lang="ja-JP" altLang="en-US" b="1" i="1" dirty="0" smtClean="0"/>
              <a:t> </a:t>
            </a:r>
            <a:r>
              <a:rPr lang="en-US" altLang="ja-JP" b="1" i="1" dirty="0" smtClean="0"/>
              <a:t>XML </a:t>
            </a:r>
            <a:r>
              <a:rPr lang="ja-JP" altLang="en-US" b="1" i="1" dirty="0" smtClean="0"/>
              <a:t>形式に格納する統一構成システムが用意</a:t>
            </a:r>
            <a:r>
              <a:rPr lang="ja-JP" altLang="en-US" dirty="0" smtClean="0"/>
              <a:t>されており、</a:t>
            </a:r>
            <a:r>
              <a:rPr lang="en-US" altLang="ja-JP" dirty="0" smtClean="0"/>
              <a:t>Web </a:t>
            </a:r>
            <a:r>
              <a:rPr lang="ja-JP" altLang="en-US" dirty="0" smtClean="0"/>
              <a:t>プラットフォーム全体の構成情報にアクセスするための一連のマネージ コードとスクリプティング </a:t>
            </a:r>
            <a:r>
              <a:rPr lang="en-US" altLang="ja-JP" dirty="0" smtClean="0"/>
              <a:t>API </a:t>
            </a:r>
            <a:r>
              <a:rPr lang="ja-JP" altLang="en-US" dirty="0" smtClean="0"/>
              <a:t>が含まれています。この新しい構成システムでは構成ファイルの分散もサポートされていて、</a:t>
            </a:r>
            <a:r>
              <a:rPr lang="en-US" altLang="ja-JP" dirty="0" smtClean="0"/>
              <a:t>Web </a:t>
            </a:r>
            <a:r>
              <a:rPr lang="ja-JP" altLang="en-US" dirty="0" smtClean="0"/>
              <a:t>サイトやアプリケーション コンテンツと一緒に分散構成ファイルを保存できます。</a:t>
            </a:r>
          </a:p>
          <a:p>
            <a:pPr rtl="0"/>
            <a:r>
              <a:rPr lang="ja-JP" altLang="en-US" dirty="0" smtClean="0"/>
              <a:t>こうした機能強化は、アプリケーションを構成および展開する方法に大きな影響を与えます。</a:t>
            </a:r>
            <a:r>
              <a:rPr lang="en-US" altLang="ja-JP" dirty="0" smtClean="0"/>
              <a:t>Web </a:t>
            </a:r>
            <a:r>
              <a:rPr lang="ja-JP" altLang="en-US" dirty="0" smtClean="0"/>
              <a:t>サイトの設定やアプリケーションの設定がローカル コンピュータ上で一元管理される構成ストアに明確に結び付けられなくなったので、開発者のワークステーションからテスト サーバー、さらには運用 </a:t>
            </a:r>
            <a:r>
              <a:rPr lang="en-US" altLang="ja-JP" dirty="0" smtClean="0"/>
              <a:t>Web </a:t>
            </a:r>
            <a:r>
              <a:rPr lang="ja-JP" altLang="en-US" dirty="0" smtClean="0"/>
              <a:t>サーバーに構成を簡単にコピーできます。</a:t>
            </a:r>
            <a:r>
              <a:rPr lang="en-US" altLang="ja-JP" dirty="0" smtClean="0"/>
              <a:t>Web </a:t>
            </a:r>
            <a:r>
              <a:rPr lang="ja-JP" altLang="en-US" dirty="0" smtClean="0"/>
              <a:t>サイトの運用を開始した後は複数のフロントエンド </a:t>
            </a:r>
            <a:r>
              <a:rPr lang="en-US" altLang="ja-JP" dirty="0" smtClean="0"/>
              <a:t>Web </a:t>
            </a:r>
            <a:r>
              <a:rPr lang="ja-JP" altLang="en-US" dirty="0" smtClean="0"/>
              <a:t>サーバー間で構成情報を共有できるので、コストが高く、エラーの起こりやすいレプリケーションや手動同期の問題を回避できます。</a:t>
            </a:r>
          </a:p>
          <a:p>
            <a:pPr rtl="0"/>
            <a:r>
              <a:rPr lang="en-US" altLang="ja-JP" dirty="0" smtClean="0"/>
              <a:t>4.</a:t>
            </a:r>
          </a:p>
          <a:p>
            <a:pPr rtl="0"/>
            <a:r>
              <a:rPr lang="ja-JP" altLang="en-US" b="1" dirty="0" smtClean="0"/>
              <a:t>効果的な管理ツール </a:t>
            </a:r>
            <a:r>
              <a:rPr lang="en-US" altLang="ja-JP" b="1" dirty="0" smtClean="0"/>
              <a:t>: </a:t>
            </a:r>
            <a:r>
              <a:rPr lang="en-US" altLang="ja-JP" dirty="0" smtClean="0"/>
              <a:t>IIS7 </a:t>
            </a:r>
            <a:r>
              <a:rPr lang="ja-JP" altLang="en-US" dirty="0" smtClean="0"/>
              <a:t>には、</a:t>
            </a:r>
            <a:r>
              <a:rPr lang="en-US" altLang="ja-JP" dirty="0" smtClean="0"/>
              <a:t>Web </a:t>
            </a:r>
            <a:r>
              <a:rPr lang="ja-JP" altLang="en-US" dirty="0" smtClean="0"/>
              <a:t>サイトやアプリケーションの日常の管理業務を容易にする多くの管理機能が用意されています。管理業務を自動化するための新しいグラフィカル ユーザー インターフェイス </a:t>
            </a:r>
            <a:r>
              <a:rPr lang="en-US" altLang="ja-JP" dirty="0" smtClean="0"/>
              <a:t>(GUI) </a:t>
            </a:r>
            <a:r>
              <a:rPr lang="ja-JP" altLang="en-US" dirty="0" smtClean="0"/>
              <a:t>管理ツール、新しいコマンドライン ユーティリティ、新しいマネージ </a:t>
            </a:r>
            <a:r>
              <a:rPr lang="en-US" altLang="ja-JP" dirty="0" smtClean="0"/>
              <a:t>API</a:t>
            </a:r>
            <a:r>
              <a:rPr lang="ja-JP" altLang="en-US" dirty="0" err="1" smtClean="0"/>
              <a:t>、</a:t>
            </a:r>
            <a:r>
              <a:rPr lang="ja-JP" altLang="en-US" dirty="0" smtClean="0"/>
              <a:t>新しい </a:t>
            </a:r>
            <a:r>
              <a:rPr lang="en-US" altLang="ja-JP" dirty="0" smtClean="0"/>
              <a:t>WMI </a:t>
            </a:r>
            <a:r>
              <a:rPr lang="ja-JP" altLang="en-US" dirty="0" smtClean="0"/>
              <a:t>プロバイダなどがあります。このような新しい管理機能のサポートはすべて統一されていて、</a:t>
            </a:r>
            <a:r>
              <a:rPr lang="en-US" altLang="ja-JP" dirty="0" smtClean="0"/>
              <a:t>IIS </a:t>
            </a:r>
            <a:r>
              <a:rPr lang="ja-JP" altLang="en-US" dirty="0" smtClean="0"/>
              <a:t>の設定と </a:t>
            </a:r>
            <a:r>
              <a:rPr lang="en-US" altLang="ja-JP" dirty="0" smtClean="0"/>
              <a:t>ASP.NET </a:t>
            </a:r>
            <a:r>
              <a:rPr lang="ja-JP" altLang="en-US" dirty="0" smtClean="0"/>
              <a:t>の設定を同時に管理できます。</a:t>
            </a:r>
          </a:p>
          <a:p>
            <a:pPr rtl="0"/>
            <a:r>
              <a:rPr lang="en-US" altLang="ja-JP" dirty="0" smtClean="0"/>
              <a:t>IIS7 </a:t>
            </a:r>
            <a:r>
              <a:rPr lang="ja-JP" altLang="en-US" dirty="0" smtClean="0"/>
              <a:t>の新しい </a:t>
            </a:r>
            <a:r>
              <a:rPr lang="en-US" altLang="ja-JP" dirty="0" smtClean="0"/>
              <a:t>GUI </a:t>
            </a:r>
            <a:r>
              <a:rPr lang="ja-JP" altLang="en-US" dirty="0" smtClean="0"/>
              <a:t>管理ツールにより、</a:t>
            </a:r>
            <a:r>
              <a:rPr lang="en-US" altLang="ja-JP" dirty="0" smtClean="0"/>
              <a:t>Web </a:t>
            </a:r>
            <a:r>
              <a:rPr lang="ja-JP" altLang="en-US" dirty="0" smtClean="0"/>
              <a:t>サーバーを効果的に管理する新たなツールが提供されます。このツールでは、</a:t>
            </a:r>
            <a:r>
              <a:rPr lang="en-US" altLang="ja-JP" dirty="0" smtClean="0"/>
              <a:t>IIS </a:t>
            </a:r>
            <a:r>
              <a:rPr lang="ja-JP" altLang="en-US" dirty="0" smtClean="0"/>
              <a:t>と </a:t>
            </a:r>
            <a:r>
              <a:rPr lang="en-US" altLang="ja-JP" dirty="0" smtClean="0"/>
              <a:t>ASP.NET </a:t>
            </a:r>
            <a:r>
              <a:rPr lang="ja-JP" altLang="en-US" dirty="0" smtClean="0"/>
              <a:t>の両方の構成設定、メンバシップ ユーザー、役割データ、および実行時の診断情報がサポートされます。また、</a:t>
            </a:r>
            <a:r>
              <a:rPr lang="en-US" altLang="ja-JP" dirty="0" smtClean="0"/>
              <a:t>Web </a:t>
            </a:r>
            <a:r>
              <a:rPr lang="ja-JP" altLang="en-US" dirty="0" smtClean="0"/>
              <a:t>サイトのホストや管理の担当者から開発者やコンテンツの所有者に管理権限を委任できるので、</a:t>
            </a:r>
            <a:r>
              <a:rPr lang="en-US" altLang="ja-JP" dirty="0" smtClean="0"/>
              <a:t>IT </a:t>
            </a:r>
            <a:r>
              <a:rPr lang="ja-JP" altLang="en-US" dirty="0" smtClean="0"/>
              <a:t>プロフェッショナルの所有権のコストや管理負荷が軽減されます。</a:t>
            </a:r>
            <a:r>
              <a:rPr lang="en-US" altLang="ja-JP" dirty="0" smtClean="0"/>
              <a:t>HTTP </a:t>
            </a:r>
            <a:r>
              <a:rPr lang="ja-JP" altLang="en-US" dirty="0" smtClean="0"/>
              <a:t>経由 </a:t>
            </a:r>
            <a:r>
              <a:rPr lang="en-US" altLang="ja-JP" dirty="0" smtClean="0"/>
              <a:t>(</a:t>
            </a:r>
            <a:r>
              <a:rPr lang="ja-JP" altLang="en-US" dirty="0" smtClean="0"/>
              <a:t>ファイアウォール経由</a:t>
            </a:r>
            <a:r>
              <a:rPr lang="en-US" altLang="ja-JP" dirty="0" smtClean="0"/>
              <a:t>) </a:t>
            </a:r>
            <a:r>
              <a:rPr lang="ja-JP" altLang="en-US" dirty="0" err="1" smtClean="0"/>
              <a:t>での</a:t>
            </a:r>
            <a:r>
              <a:rPr lang="ja-JP" altLang="en-US" dirty="0" smtClean="0"/>
              <a:t>リモート サーバー接続をサポートし、専用ホスティング環境でも共有ホスティング環境でも機能します。</a:t>
            </a:r>
          </a:p>
          <a:p>
            <a:pPr rtl="0"/>
            <a:r>
              <a:rPr lang="en-US" altLang="ja-JP" dirty="0" smtClean="0"/>
              <a:t>5.</a:t>
            </a:r>
          </a:p>
          <a:p>
            <a:pPr rtl="0"/>
            <a:r>
              <a:rPr lang="ja-JP" altLang="en-US" b="1" dirty="0" smtClean="0"/>
              <a:t>優れた診断機能 </a:t>
            </a:r>
            <a:r>
              <a:rPr lang="en-US" altLang="ja-JP" b="1" dirty="0" smtClean="0"/>
              <a:t>: </a:t>
            </a:r>
            <a:r>
              <a:rPr lang="ja-JP" altLang="en-US" dirty="0" smtClean="0"/>
              <a:t>開発者や </a:t>
            </a:r>
            <a:r>
              <a:rPr lang="en-US" altLang="ja-JP" dirty="0" smtClean="0"/>
              <a:t>IT </a:t>
            </a:r>
            <a:r>
              <a:rPr lang="ja-JP" altLang="en-US" dirty="0" smtClean="0"/>
              <a:t>プロフェッショナルは、</a:t>
            </a:r>
            <a:r>
              <a:rPr lang="en-US" altLang="ja-JP" dirty="0" smtClean="0"/>
              <a:t>IIS7 </a:t>
            </a:r>
            <a:r>
              <a:rPr lang="ja-JP" altLang="en-US" dirty="0" smtClean="0"/>
              <a:t>を使用することで、エラーのある </a:t>
            </a:r>
            <a:r>
              <a:rPr lang="en-US" altLang="ja-JP" dirty="0" smtClean="0"/>
              <a:t>Web </a:t>
            </a:r>
            <a:r>
              <a:rPr lang="ja-JP" altLang="en-US" dirty="0" smtClean="0"/>
              <a:t>サイトやアプリケーションのトラブルシューティングが容易になります。</a:t>
            </a:r>
            <a:r>
              <a:rPr lang="en-US" altLang="ja-JP" dirty="0" smtClean="0"/>
              <a:t>IIS7 </a:t>
            </a:r>
            <a:r>
              <a:rPr lang="ja-JP" altLang="en-US" dirty="0" smtClean="0"/>
              <a:t>では実行時の診断情報を管理者に公開します </a:t>
            </a:r>
            <a:r>
              <a:rPr lang="en-US" altLang="ja-JP" dirty="0" smtClean="0"/>
              <a:t>(</a:t>
            </a:r>
            <a:r>
              <a:rPr lang="ja-JP" altLang="en-US" dirty="0" smtClean="0"/>
              <a:t>現在実行している要求、実行時間、呼び出した </a:t>
            </a:r>
            <a:r>
              <a:rPr lang="en-US" altLang="ja-JP" dirty="0" smtClean="0"/>
              <a:t>URL</a:t>
            </a:r>
            <a:r>
              <a:rPr lang="ja-JP" altLang="en-US" dirty="0" err="1" smtClean="0"/>
              <a:t>、</a:t>
            </a:r>
            <a:r>
              <a:rPr lang="ja-JP" altLang="en-US" dirty="0" smtClean="0"/>
              <a:t>呼び出し元のクライアント、実行状態など</a:t>
            </a:r>
            <a:r>
              <a:rPr lang="en-US" altLang="ja-JP" dirty="0" smtClean="0"/>
              <a:t>)</a:t>
            </a:r>
            <a:r>
              <a:rPr lang="ja-JP" altLang="en-US" dirty="0" err="1" smtClean="0"/>
              <a:t>。</a:t>
            </a:r>
            <a:r>
              <a:rPr lang="ja-JP" altLang="en-US" dirty="0" smtClean="0"/>
              <a:t>また、エラー検出時に要求の詳細トレース イベントを自動的にログに記録するように構成することもできます。こうした診断機能も同様に拡張できるので、新しい診断イベントをカスタム モジュールに挿入することもできます。</a:t>
            </a:r>
          </a:p>
          <a:p>
            <a:endParaRPr kumimoji="1" lang="ja-JP" altLang="en-US" dirty="0"/>
          </a:p>
        </p:txBody>
      </p:sp>
      <p:sp>
        <p:nvSpPr>
          <p:cNvPr id="4" name="スライド番号プレースホルダ 3"/>
          <p:cNvSpPr>
            <a:spLocks noGrp="1"/>
          </p:cNvSpPr>
          <p:nvPr>
            <p:ph type="sldNum" sz="quarter" idx="10"/>
          </p:nvPr>
        </p:nvSpPr>
        <p:spPr/>
        <p:txBody>
          <a:bodyPr/>
          <a:lstStyle/>
          <a:p>
            <a:fld id="{369F6BE9-28FA-4BCB-800E-4D008BA1F017}" type="slidenum">
              <a:rPr kumimoji="1" lang="ja-JP" altLang="en-US" smtClean="0"/>
              <a:pPr/>
              <a:t>20</a:t>
            </a:fld>
            <a:endParaRPr kumimoji="1" lang="ja-JP"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インストールのコピーを見てもらう</a:t>
            </a:r>
            <a:endParaRPr kumimoji="1" lang="ja-JP" altLang="en-US" dirty="0"/>
          </a:p>
        </p:txBody>
      </p:sp>
      <p:sp>
        <p:nvSpPr>
          <p:cNvPr id="4" name="スライド番号プレースホルダ 3"/>
          <p:cNvSpPr>
            <a:spLocks noGrp="1"/>
          </p:cNvSpPr>
          <p:nvPr>
            <p:ph type="sldNum" sz="quarter" idx="10"/>
          </p:nvPr>
        </p:nvSpPr>
        <p:spPr/>
        <p:txBody>
          <a:bodyPr/>
          <a:lstStyle/>
          <a:p>
            <a:fld id="{369F6BE9-28FA-4BCB-800E-4D008BA1F017}" type="slidenum">
              <a:rPr kumimoji="1" lang="ja-JP" altLang="en-US" smtClean="0"/>
              <a:pPr/>
              <a:t>21</a:t>
            </a:fld>
            <a:endParaRPr kumimoji="1" lang="ja-JP"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タイトルと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052513"/>
            <a:ext cx="403860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052513"/>
            <a:ext cx="403860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dirty="0" smtClean="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3" descr="C:\Users\localnaka\Desktop\3.png"/>
          <p:cNvPicPr>
            <a:picLocks noChangeAspect="1" noChangeArrowheads="1"/>
          </p:cNvPicPr>
          <p:nvPr/>
        </p:nvPicPr>
        <p:blipFill>
          <a:blip r:embed="rId14"/>
          <a:srcRect/>
          <a:stretch>
            <a:fillRect/>
          </a:stretch>
        </p:blipFill>
        <p:spPr bwMode="auto">
          <a:xfrm>
            <a:off x="357158" y="285728"/>
            <a:ext cx="8286808" cy="5709181"/>
          </a:xfrm>
          <a:prstGeom prst="rect">
            <a:avLst/>
          </a:prstGeom>
          <a:noFill/>
        </p:spPr>
      </p:pic>
      <p:sp>
        <p:nvSpPr>
          <p:cNvPr id="1027" name="Rectangle 2"/>
          <p:cNvSpPr>
            <a:spLocks noGrp="1" noChangeArrowheads="1"/>
          </p:cNvSpPr>
          <p:nvPr>
            <p:ph type="title"/>
          </p:nvPr>
        </p:nvSpPr>
        <p:spPr bwMode="auto">
          <a:xfrm>
            <a:off x="457200" y="274638"/>
            <a:ext cx="8229600" cy="706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ja-JP" altLang="ja-JP" smtClean="0"/>
          </a:p>
        </p:txBody>
      </p:sp>
      <p:sp>
        <p:nvSpPr>
          <p:cNvPr id="1028" name="Rectangle 3"/>
          <p:cNvSpPr>
            <a:spLocks noGrp="1" noChangeArrowheads="1"/>
          </p:cNvSpPr>
          <p:nvPr>
            <p:ph type="body" idx="1"/>
          </p:nvPr>
        </p:nvSpPr>
        <p:spPr bwMode="auto">
          <a:xfrm>
            <a:off x="457200" y="1052513"/>
            <a:ext cx="8229600" cy="5073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4101" name="Rectangle 5"/>
          <p:cNvSpPr>
            <a:spLocks noChangeArrowheads="1"/>
          </p:cNvSpPr>
          <p:nvPr/>
        </p:nvSpPr>
        <p:spPr bwMode="auto">
          <a:xfrm>
            <a:off x="1979613" y="6165850"/>
            <a:ext cx="6624637" cy="571500"/>
          </a:xfrm>
          <a:prstGeom prst="rect">
            <a:avLst/>
          </a:prstGeom>
          <a:solidFill>
            <a:srgbClr val="F3BB50"/>
          </a:solidFill>
          <a:ln w="9525">
            <a:noFill/>
            <a:miter lim="800000"/>
            <a:headEnd/>
            <a:tailEnd/>
          </a:ln>
          <a:effectLst/>
        </p:spPr>
        <p:txBody>
          <a:bodyPr anchor="ctr"/>
          <a:lstStyle/>
          <a:p>
            <a:pPr algn="ctr">
              <a:defRPr/>
            </a:pPr>
            <a:r>
              <a:rPr kumimoji="0" lang="ja-JP" altLang="en-US" sz="2300" dirty="0">
                <a:solidFill>
                  <a:schemeClr val="tx2"/>
                </a:solidFill>
                <a:ea typeface="ＭＳ Ｐゴシック" pitchFamily="50" charset="-128"/>
              </a:rPr>
              <a:t>わんくま同盟 </a:t>
            </a:r>
            <a:r>
              <a:rPr kumimoji="0" lang="ja-JP" altLang="en-US" sz="2300" dirty="0" smtClean="0">
                <a:solidFill>
                  <a:schemeClr val="tx2"/>
                </a:solidFill>
                <a:ea typeface="ＭＳ Ｐゴシック" pitchFamily="50" charset="-128"/>
              </a:rPr>
              <a:t>大阪勉強会 </a:t>
            </a:r>
            <a:r>
              <a:rPr kumimoji="0" lang="en-US" altLang="ja-JP" sz="2300" dirty="0" smtClean="0">
                <a:solidFill>
                  <a:schemeClr val="tx2"/>
                </a:solidFill>
                <a:ea typeface="ＭＳ Ｐゴシック" pitchFamily="50" charset="-128"/>
              </a:rPr>
              <a:t>#18</a:t>
            </a:r>
            <a:endParaRPr kumimoji="0" lang="en-US" altLang="ja-JP" sz="2300" dirty="0">
              <a:solidFill>
                <a:schemeClr val="tx2"/>
              </a:solidFill>
              <a:ea typeface="ＭＳ Ｐゴシック" pitchFamily="50" charset="-128"/>
            </a:endParaRPr>
          </a:p>
        </p:txBody>
      </p:sp>
      <p:pic>
        <p:nvPicPr>
          <p:cNvPr id="10" name="Picture 2" descr="C:\Users\localnaka\Desktop\名称未設定1.png"/>
          <p:cNvPicPr>
            <a:picLocks noChangeAspect="1" noChangeArrowheads="1"/>
          </p:cNvPicPr>
          <p:nvPr/>
        </p:nvPicPr>
        <p:blipFill>
          <a:blip r:embed="rId15"/>
          <a:srcRect/>
          <a:stretch>
            <a:fillRect/>
          </a:stretch>
        </p:blipFill>
        <p:spPr bwMode="auto">
          <a:xfrm>
            <a:off x="428596" y="6165056"/>
            <a:ext cx="1643074" cy="572951"/>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rtl="0" eaLnBrk="1" fontAlgn="base" hangingPunct="1">
        <a:spcBef>
          <a:spcPct val="0"/>
        </a:spcBef>
        <a:spcAft>
          <a:spcPct val="0"/>
        </a:spcAft>
        <a:defRPr kumimoji="1" sz="2400">
          <a:solidFill>
            <a:schemeClr val="tx2"/>
          </a:solidFill>
          <a:latin typeface="+mj-lt"/>
          <a:ea typeface="+mj-ea"/>
          <a:cs typeface="+mj-cs"/>
        </a:defRPr>
      </a:lvl1pPr>
      <a:lvl2pPr algn="ctr" rtl="0" eaLnBrk="1" fontAlgn="base" hangingPunct="1">
        <a:spcBef>
          <a:spcPct val="0"/>
        </a:spcBef>
        <a:spcAft>
          <a:spcPct val="0"/>
        </a:spcAft>
        <a:defRPr kumimoji="1" sz="2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2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2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2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2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2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2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2400">
          <a:solidFill>
            <a:schemeClr val="tx2"/>
          </a:solidFill>
          <a:latin typeface="Arial" charset="0"/>
          <a:ea typeface="ＭＳ Ｐゴシック"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file:///C:\Users\Tadayoshi\Documents\&#12431;&#12435;&#12367;&#12414;&#21516;&#30431;\080510&#12431;&#12435;&#12367;&#12414;\&#30330;&#34920;&#29992;\2-&#26172;-Security.wmv"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file:///C:\Users\Tadayoshi\Documents\&#12431;&#12435;&#12367;&#12414;&#21516;&#30431;\080510&#12431;&#12435;&#12367;&#12414;\&#30330;&#34920;&#29992;\3-&#22805;-InfraSec.wmv"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hyperlink" Target="http://www.microsoft.com/japan/powerpro/community/CLT08/"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22C:/Users/Tadayoshi/Documents/&#12431;&#12435;&#12367;&#12414;&#21516;&#30431;/080510&#12431;&#12435;&#12367;&#12414;/&#30330;&#34920;&#29992;/4-&#12414;&#12392;&#12417;.wmv%22"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enterprise.watch.impress.co.jp/cda/special/2008/02/22/12078.html" TargetMode="External"/><Relationship Id="rId2" Type="http://schemas.openxmlformats.org/officeDocument/2006/relationships/hyperlink" Target="http://www.microsoft.com/japan/msdn/windows/windowsserver2008" TargetMode="External"/><Relationship Id="rId1" Type="http://schemas.openxmlformats.org/officeDocument/2006/relationships/slideLayout" Target="../slideLayouts/slideLayout2.xml"/><Relationship Id="rId4" Type="http://schemas.openxmlformats.org/officeDocument/2006/relationships/hyperlink" Target="http://www.microsoft.com/japan/technet/windowsserver/2008/library/0b0bf633-5732-4b39-80d3-a2a4330acb14.msp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file:///C:\Users\Tadayoshi\Documents\&#12431;&#12435;&#12367;&#12414;&#21516;&#30431;\080510&#12431;&#12435;&#12367;&#12414;\&#30330;&#34920;&#29992;\0-Intro.wmv"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file:///C:\Users\Tadayoshi\Documents\&#12431;&#12435;&#12367;&#12414;&#21516;&#30431;\080510&#12431;&#12435;&#12367;&#12414;\&#30330;&#34920;&#29992;\1-&#26397;-NetworkSec.wmv"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sz="3600" dirty="0" smtClean="0"/>
              <a:t>ヒーローは突然に！？　</a:t>
            </a:r>
            <a:r>
              <a:rPr lang="en-US" altLang="ja-JP" sz="3600" dirty="0" smtClean="0"/>
              <a:t/>
            </a:r>
            <a:br>
              <a:rPr lang="en-US" altLang="ja-JP" sz="3600" dirty="0" smtClean="0"/>
            </a:br>
            <a:r>
              <a:rPr lang="en-US" sz="3600" dirty="0" smtClean="0"/>
              <a:t>Windows Server 2008</a:t>
            </a:r>
            <a:r>
              <a:rPr lang="ja-JP" altLang="en-US" sz="3600" dirty="0" smtClean="0"/>
              <a:t>参上！」 </a:t>
            </a:r>
            <a:endParaRPr kumimoji="1" lang="ja-JP" altLang="en-US" sz="3600" dirty="0"/>
          </a:p>
        </p:txBody>
      </p:sp>
      <p:sp>
        <p:nvSpPr>
          <p:cNvPr id="3" name="サブタイトル 2"/>
          <p:cNvSpPr>
            <a:spLocks noGrp="1"/>
          </p:cNvSpPr>
          <p:nvPr>
            <p:ph type="subTitle" idx="1"/>
          </p:nvPr>
        </p:nvSpPr>
        <p:spPr/>
        <p:txBody>
          <a:bodyPr/>
          <a:lstStyle/>
          <a:p>
            <a:r>
              <a:rPr lang="ja-JP" altLang="en-US" b="1" dirty="0" smtClean="0"/>
              <a:t>わんくま同盟 大阪勉強会 </a:t>
            </a:r>
            <a:r>
              <a:rPr lang="en-US" altLang="ja-JP" b="1" dirty="0" smtClean="0"/>
              <a:t>#18</a:t>
            </a:r>
          </a:p>
          <a:p>
            <a:r>
              <a:rPr kumimoji="1" lang="ja-JP" altLang="en-US" b="1" dirty="0" smtClean="0"/>
              <a:t>平成</a:t>
            </a:r>
            <a:r>
              <a:rPr kumimoji="1" lang="en-US" altLang="ja-JP" b="1" dirty="0" smtClean="0"/>
              <a:t>20</a:t>
            </a:r>
            <a:r>
              <a:rPr kumimoji="1" lang="ja-JP" altLang="en-US" b="1" dirty="0" smtClean="0"/>
              <a:t>年</a:t>
            </a:r>
            <a:r>
              <a:rPr kumimoji="1" lang="en-US" altLang="ja-JP" b="1" dirty="0" smtClean="0"/>
              <a:t>5</a:t>
            </a:r>
            <a:r>
              <a:rPr kumimoji="1" lang="ja-JP" altLang="en-US" b="1" dirty="0" smtClean="0"/>
              <a:t>月</a:t>
            </a:r>
            <a:r>
              <a:rPr kumimoji="1" lang="en-US" altLang="ja-JP" b="1" dirty="0" smtClean="0"/>
              <a:t>10</a:t>
            </a:r>
            <a:r>
              <a:rPr kumimoji="1" lang="ja-JP" altLang="en-US" b="1" dirty="0" smtClean="0"/>
              <a:t>日</a:t>
            </a:r>
            <a:endParaRPr kumimoji="1" lang="en-US" altLang="ja-JP" b="1" dirty="0" smtClean="0"/>
          </a:p>
          <a:p>
            <a:r>
              <a:rPr lang="ja-JP" altLang="en-US" dirty="0" smtClean="0"/>
              <a:t>ちゅき</a:t>
            </a:r>
            <a:endParaRPr kumimoji="1"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ネットワークセキュリティ（２）</a:t>
            </a:r>
            <a:endParaRPr kumimoji="1" lang="ja-JP" altLang="en-US" dirty="0"/>
          </a:p>
        </p:txBody>
      </p:sp>
      <p:sp>
        <p:nvSpPr>
          <p:cNvPr id="3" name="コンテンツ プレースホルダ 2"/>
          <p:cNvSpPr>
            <a:spLocks noGrp="1"/>
          </p:cNvSpPr>
          <p:nvPr>
            <p:ph idx="1"/>
          </p:nvPr>
        </p:nvSpPr>
        <p:spPr/>
        <p:txBody>
          <a:bodyPr/>
          <a:lstStyle/>
          <a:p>
            <a:r>
              <a:rPr lang="en-US" altLang="ja-JP" dirty="0" smtClean="0"/>
              <a:t>TS </a:t>
            </a:r>
            <a:r>
              <a:rPr lang="ja-JP" altLang="en-US" dirty="0" smtClean="0"/>
              <a:t>ゲートウェイ</a:t>
            </a:r>
            <a:endParaRPr lang="en-US" altLang="ja-JP" dirty="0" smtClean="0"/>
          </a:p>
          <a:p>
            <a:pPr lvl="1"/>
            <a:r>
              <a:rPr lang="en-US" altLang="ja-JP" dirty="0" smtClean="0"/>
              <a:t>https</a:t>
            </a:r>
            <a:r>
              <a:rPr lang="ja-JP" altLang="en-US" dirty="0" smtClean="0"/>
              <a:t>で</a:t>
            </a:r>
            <a:r>
              <a:rPr lang="en-US" altLang="ja-JP" dirty="0" smtClean="0"/>
              <a:t>RDP</a:t>
            </a:r>
            <a:r>
              <a:rPr lang="ja-JP" altLang="en-US" dirty="0" smtClean="0"/>
              <a:t>をトンネリング！</a:t>
            </a:r>
            <a:endParaRPr lang="en-US" altLang="ja-JP" dirty="0" smtClean="0"/>
          </a:p>
          <a:p>
            <a:pPr lvl="1"/>
            <a:r>
              <a:rPr lang="en-US" altLang="ja-JP" dirty="0" smtClean="0"/>
              <a:t>NAP</a:t>
            </a:r>
            <a:r>
              <a:rPr lang="ja-JP" altLang="en-US" dirty="0" smtClean="0"/>
              <a:t>と連携も可能</a:t>
            </a:r>
            <a:endParaRPr lang="en-US" altLang="ja-JP" dirty="0" smtClean="0"/>
          </a:p>
          <a:p>
            <a:r>
              <a:rPr lang="en-US" altLang="ja-JP" dirty="0" smtClean="0"/>
              <a:t>RemoteApp</a:t>
            </a:r>
          </a:p>
          <a:p>
            <a:pPr lvl="1"/>
            <a:r>
              <a:rPr lang="ja-JP" altLang="en-US" dirty="0" smtClean="0"/>
              <a:t>画面全体だけではなく、特定アプリだけを実行</a:t>
            </a:r>
            <a:endParaRPr lang="en-US" altLang="ja-JP" dirty="0" smtClean="0"/>
          </a:p>
          <a:p>
            <a:r>
              <a:rPr lang="en-US" altLang="ja-JP" dirty="0" smtClean="0"/>
              <a:t>Easy Print</a:t>
            </a:r>
          </a:p>
          <a:p>
            <a:pPr lvl="1"/>
            <a:r>
              <a:rPr lang="en-US" altLang="ja-JP" dirty="0" smtClean="0"/>
              <a:t>TS</a:t>
            </a:r>
            <a:r>
              <a:rPr lang="ja-JP" altLang="en-US" dirty="0" smtClean="0"/>
              <a:t>上にクライアントの</a:t>
            </a:r>
            <a:r>
              <a:rPr lang="en-US" altLang="ja-JP" dirty="0" smtClean="0"/>
              <a:t/>
            </a:r>
            <a:br>
              <a:rPr lang="en-US" altLang="ja-JP" dirty="0" smtClean="0"/>
            </a:br>
            <a:r>
              <a:rPr lang="ja-JP" altLang="en-US" dirty="0" smtClean="0"/>
              <a:t>プリンタドライバが必要</a:t>
            </a:r>
            <a:r>
              <a:rPr lang="en-US" altLang="ja-JP" dirty="0" smtClean="0"/>
              <a:t/>
            </a:r>
            <a:br>
              <a:rPr lang="en-US" altLang="ja-JP" dirty="0" smtClean="0"/>
            </a:br>
            <a:r>
              <a:rPr lang="ja-JP" altLang="en-US" dirty="0" smtClean="0"/>
              <a:t>なくなった。</a:t>
            </a:r>
            <a:endParaRPr kumimoji="1" lang="ja-JP" altLang="en-US" dirty="0"/>
          </a:p>
        </p:txBody>
      </p:sp>
      <p:sp>
        <p:nvSpPr>
          <p:cNvPr id="6" name="テキスト ボックス 5"/>
          <p:cNvSpPr txBox="1"/>
          <p:nvPr/>
        </p:nvSpPr>
        <p:spPr>
          <a:xfrm>
            <a:off x="5429256" y="5643578"/>
            <a:ext cx="2928990" cy="307777"/>
          </a:xfrm>
          <a:prstGeom prst="rect">
            <a:avLst/>
          </a:prstGeom>
          <a:noFill/>
        </p:spPr>
        <p:txBody>
          <a:bodyPr wrap="square" rtlCol="0">
            <a:spAutoFit/>
          </a:bodyPr>
          <a:lstStyle/>
          <a:p>
            <a:r>
              <a:rPr kumimoji="1" lang="ja-JP" altLang="en-US" sz="1400" dirty="0" smtClean="0"/>
              <a:t>以前は山ほどエラーが記録された</a:t>
            </a:r>
            <a:endParaRPr kumimoji="1" lang="ja-JP" altLang="en-US" sz="1400" dirty="0"/>
          </a:p>
        </p:txBody>
      </p:sp>
      <p:pic>
        <p:nvPicPr>
          <p:cNvPr id="3076" name="Picture 4"/>
          <p:cNvPicPr>
            <a:picLocks noChangeAspect="1" noChangeArrowheads="1"/>
          </p:cNvPicPr>
          <p:nvPr/>
        </p:nvPicPr>
        <p:blipFill>
          <a:blip r:embed="rId2"/>
          <a:srcRect/>
          <a:stretch>
            <a:fillRect/>
          </a:stretch>
        </p:blipFill>
        <p:spPr bwMode="auto">
          <a:xfrm>
            <a:off x="5072066" y="3857628"/>
            <a:ext cx="3440389" cy="18573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ネットワークセキュリティ（３）</a:t>
            </a:r>
            <a:endParaRPr kumimoji="1" lang="ja-JP" altLang="en-US" dirty="0"/>
          </a:p>
        </p:txBody>
      </p:sp>
      <p:sp>
        <p:nvSpPr>
          <p:cNvPr id="3" name="コンテンツ プレースホルダ 2"/>
          <p:cNvSpPr>
            <a:spLocks noGrp="1"/>
          </p:cNvSpPr>
          <p:nvPr>
            <p:ph idx="1"/>
          </p:nvPr>
        </p:nvSpPr>
        <p:spPr/>
        <p:txBody>
          <a:bodyPr/>
          <a:lstStyle/>
          <a:p>
            <a:pPr marL="342900" lvl="1" indent="-342900">
              <a:buFontTx/>
              <a:buChar char="•"/>
            </a:pPr>
            <a:r>
              <a:rPr lang="en-US" altLang="ja-JP" dirty="0" smtClean="0"/>
              <a:t>IP</a:t>
            </a:r>
            <a:r>
              <a:rPr lang="ja-JP" altLang="en-US" dirty="0" smtClean="0"/>
              <a:t>ｖ６対応</a:t>
            </a:r>
            <a:endParaRPr lang="en-US" altLang="ja-JP" dirty="0" smtClean="0"/>
          </a:p>
          <a:p>
            <a:pPr marL="742950" lvl="2" indent="-342900"/>
            <a:r>
              <a:rPr lang="en-US" altLang="ja-JP" dirty="0" smtClean="0"/>
              <a:t>DHCPv6</a:t>
            </a:r>
            <a:r>
              <a:rPr lang="ja-JP" altLang="en-US" dirty="0" smtClean="0"/>
              <a:t>に対応</a:t>
            </a:r>
            <a:endParaRPr lang="en-US" altLang="ja-JP" dirty="0" smtClean="0"/>
          </a:p>
          <a:p>
            <a:pPr marL="742950" lvl="2" indent="-342900"/>
            <a:r>
              <a:rPr lang="en-US" altLang="ja-JP" dirty="0" smtClean="0"/>
              <a:t>DNS</a:t>
            </a:r>
            <a:r>
              <a:rPr lang="ja-JP" altLang="en-US" dirty="0" smtClean="0"/>
              <a:t>の</a:t>
            </a:r>
            <a:r>
              <a:rPr lang="en-US" altLang="ja-JP" dirty="0" smtClean="0"/>
              <a:t>GlobalNames </a:t>
            </a:r>
            <a:r>
              <a:rPr lang="ja-JP" altLang="en-US" dirty="0" smtClean="0"/>
              <a:t>ゾーン</a:t>
            </a:r>
            <a:endParaRPr lang="en-US" altLang="ja-JP" dirty="0" smtClean="0"/>
          </a:p>
          <a:p>
            <a:pPr marL="1200150" lvl="3" indent="-342900"/>
            <a:r>
              <a:rPr kumimoji="1" lang="en-US" altLang="ja-JP" dirty="0" smtClean="0"/>
              <a:t>WINS</a:t>
            </a:r>
            <a:r>
              <a:rPr kumimoji="1" lang="ja-JP" altLang="en-US" dirty="0" smtClean="0"/>
              <a:t>が利用できない環境で単一ラベル名のドメイン</a:t>
            </a:r>
            <a:r>
              <a:rPr lang="ja-JP" altLang="en-US" dirty="0" smtClean="0"/>
              <a:t>へのアクセスを提供</a:t>
            </a:r>
            <a:endParaRPr lang="en-US" altLang="ja-JP" dirty="0" smtClean="0"/>
          </a:p>
          <a:p>
            <a:pPr marL="742950" lvl="2" indent="-342900"/>
            <a:r>
              <a:rPr lang="en-US" dirty="0" smtClean="0"/>
              <a:t>LLMNR</a:t>
            </a:r>
            <a:r>
              <a:rPr lang="ja-JP" altLang="en-US" dirty="0" smtClean="0"/>
              <a:t>（</a:t>
            </a:r>
            <a:r>
              <a:rPr lang="en-US" altLang="ja-JP" dirty="0" smtClean="0"/>
              <a:t>Link local Multicast Name Resolution</a:t>
            </a:r>
            <a:r>
              <a:rPr lang="ja-JP" altLang="en-US" dirty="0" smtClean="0"/>
              <a:t>）</a:t>
            </a:r>
            <a:endParaRPr lang="en-US" altLang="ja-JP" dirty="0" smtClean="0"/>
          </a:p>
          <a:p>
            <a:pPr marL="1200150" lvl="3" indent="-342900"/>
            <a:r>
              <a:rPr lang="en-US" altLang="ja-JP" dirty="0" smtClean="0"/>
              <a:t>NetBIOS</a:t>
            </a:r>
            <a:r>
              <a:rPr lang="ja-JP" altLang="en-US" dirty="0" smtClean="0"/>
              <a:t>のブロードキャストの置き換え</a:t>
            </a:r>
            <a:endParaRPr lang="en-US" altLang="ja-JP" dirty="0" smtClean="0"/>
          </a:p>
          <a:p>
            <a:pPr marL="342900" lvl="1" indent="-342900">
              <a:buFontTx/>
              <a:buChar char="•"/>
            </a:pPr>
            <a:r>
              <a:rPr lang="en-US" altLang="ja-JP" dirty="0" smtClean="0"/>
              <a:t>SMB2.0</a:t>
            </a:r>
          </a:p>
          <a:p>
            <a:pPr marL="742950" lvl="2" indent="-342900"/>
            <a:r>
              <a:rPr lang="ja-JP" altLang="en-US" dirty="0" smtClean="0"/>
              <a:t>パフォーマンスの向上</a:t>
            </a:r>
            <a:endParaRPr lang="en-US" altLang="ja-JP" dirty="0" smtClean="0"/>
          </a:p>
          <a:p>
            <a:pPr marL="1200150" lvl="3" indent="-342900"/>
            <a:r>
              <a:rPr lang="ja-JP" altLang="en-US" dirty="0" smtClean="0"/>
              <a:t>バッファサイズが大きくなった</a:t>
            </a:r>
            <a:endParaRPr lang="en-US" altLang="ja-JP" dirty="0" smtClean="0"/>
          </a:p>
          <a:p>
            <a:pPr marL="1200150" lvl="3" indent="-342900"/>
            <a:r>
              <a:rPr lang="en-US" altLang="ja-JP" dirty="0" smtClean="0"/>
              <a:t>1</a:t>
            </a:r>
            <a:r>
              <a:rPr lang="ja-JP" altLang="en-US" dirty="0" smtClean="0"/>
              <a:t>度に複数のコマンドを送れるようになった</a:t>
            </a:r>
            <a:endParaRPr lang="en-US" altLang="ja-JP"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ネットワークセキュリティ（おまけ）</a:t>
            </a:r>
            <a:r>
              <a:rPr lang="ja-JP" altLang="en-US" b="1" dirty="0" smtClean="0"/>
              <a:t>廃止されたテクノロジ</a:t>
            </a:r>
            <a:endParaRPr kumimoji="1" lang="ja-JP" altLang="en-US" dirty="0"/>
          </a:p>
        </p:txBody>
      </p:sp>
      <p:sp>
        <p:nvSpPr>
          <p:cNvPr id="3" name="コンテンツ プレースホルダ 2"/>
          <p:cNvSpPr>
            <a:spLocks noGrp="1"/>
          </p:cNvSpPr>
          <p:nvPr>
            <p:ph idx="1"/>
          </p:nvPr>
        </p:nvSpPr>
        <p:spPr/>
        <p:txBody>
          <a:bodyPr/>
          <a:lstStyle/>
          <a:p>
            <a:pPr>
              <a:buNone/>
            </a:pPr>
            <a:r>
              <a:rPr lang="en-US" altLang="ja-JP" sz="1600" dirty="0" smtClean="0"/>
              <a:t>• </a:t>
            </a:r>
            <a:r>
              <a:rPr lang="ja-JP" altLang="en-US" sz="1600" dirty="0" smtClean="0"/>
              <a:t>帯域幅割り当てプロトコル </a:t>
            </a:r>
            <a:r>
              <a:rPr lang="en-US" altLang="ja-JP" sz="1600" dirty="0" smtClean="0"/>
              <a:t>(BAP)</a:t>
            </a:r>
          </a:p>
          <a:p>
            <a:pPr>
              <a:buNone/>
            </a:pPr>
            <a:r>
              <a:rPr lang="en-US" altLang="ja-JP" sz="1600" dirty="0" smtClean="0"/>
              <a:t>• X.25</a:t>
            </a:r>
          </a:p>
          <a:p>
            <a:pPr>
              <a:buNone/>
            </a:pPr>
            <a:r>
              <a:rPr lang="en-US" altLang="ja-JP" sz="1600" dirty="0" smtClean="0"/>
              <a:t>• </a:t>
            </a:r>
            <a:r>
              <a:rPr lang="ja-JP" altLang="en-US" sz="1600" dirty="0" smtClean="0"/>
              <a:t>シリアル回線インターネット プロトコル </a:t>
            </a:r>
            <a:r>
              <a:rPr lang="en-US" altLang="ja-JP" sz="1600" dirty="0" smtClean="0"/>
              <a:t>(SLIP)</a:t>
            </a:r>
          </a:p>
          <a:p>
            <a:pPr lvl="1">
              <a:buNone/>
            </a:pPr>
            <a:r>
              <a:rPr lang="en-US" altLang="ja-JP" sz="1600" dirty="0" smtClean="0"/>
              <a:t>SLIP </a:t>
            </a:r>
            <a:r>
              <a:rPr lang="ja-JP" altLang="en-US" sz="1600" dirty="0" smtClean="0"/>
              <a:t>ベースの接続は自動的に </a:t>
            </a:r>
            <a:r>
              <a:rPr lang="en-US" altLang="ja-JP" sz="1600" dirty="0" smtClean="0"/>
              <a:t>PPP </a:t>
            </a:r>
            <a:r>
              <a:rPr lang="ja-JP" altLang="en-US" sz="1600" dirty="0" smtClean="0"/>
              <a:t>ベースの接続に更新されます。</a:t>
            </a:r>
          </a:p>
          <a:p>
            <a:pPr>
              <a:buNone/>
            </a:pPr>
            <a:r>
              <a:rPr lang="en-US" altLang="ja-JP" sz="1600" dirty="0" smtClean="0"/>
              <a:t>• </a:t>
            </a:r>
            <a:r>
              <a:rPr lang="ja-JP" altLang="en-US" sz="1600" dirty="0" smtClean="0"/>
              <a:t>非同期転送モード </a:t>
            </a:r>
            <a:r>
              <a:rPr lang="en-US" altLang="ja-JP" sz="1600" dirty="0" smtClean="0"/>
              <a:t>(ATM)</a:t>
            </a:r>
          </a:p>
          <a:p>
            <a:pPr>
              <a:buNone/>
            </a:pPr>
            <a:r>
              <a:rPr lang="en-US" altLang="ja-JP" sz="1600" dirty="0" smtClean="0"/>
              <a:t>• IP over IEEE 1394</a:t>
            </a:r>
          </a:p>
          <a:p>
            <a:pPr>
              <a:buNone/>
            </a:pPr>
            <a:r>
              <a:rPr lang="en-US" altLang="ja-JP" sz="1600" dirty="0" smtClean="0"/>
              <a:t>• NWLink IPX/SPX/NetBIOS </a:t>
            </a:r>
            <a:r>
              <a:rPr lang="ja-JP" altLang="en-US" sz="1600" dirty="0" smtClean="0"/>
              <a:t>互換トランスポート プロトコル</a:t>
            </a:r>
          </a:p>
          <a:p>
            <a:pPr>
              <a:buNone/>
            </a:pPr>
            <a:r>
              <a:rPr lang="en-US" altLang="ja-JP" sz="1600" dirty="0" smtClean="0"/>
              <a:t>• Services for Macintosh (SFM)</a:t>
            </a:r>
          </a:p>
          <a:p>
            <a:pPr>
              <a:buNone/>
            </a:pPr>
            <a:r>
              <a:rPr lang="en-US" altLang="ja-JP" sz="1600" dirty="0" smtClean="0"/>
              <a:t>• </a:t>
            </a:r>
            <a:r>
              <a:rPr lang="ja-JP" altLang="en-US" sz="1600" dirty="0" smtClean="0"/>
              <a:t>ルーティングとリモート アクセスの </a:t>
            </a:r>
            <a:r>
              <a:rPr lang="en-US" altLang="ja-JP" sz="1600" dirty="0" smtClean="0"/>
              <a:t>Open Shortest Path First (OSPF) </a:t>
            </a:r>
            <a:r>
              <a:rPr lang="ja-JP" altLang="en-US" sz="1600" dirty="0" smtClean="0"/>
              <a:t>ルーティング プロトコル コンポーネント</a:t>
            </a:r>
          </a:p>
          <a:p>
            <a:pPr>
              <a:buNone/>
            </a:pPr>
            <a:r>
              <a:rPr lang="en-US" altLang="ja-JP" sz="1600" dirty="0" smtClean="0"/>
              <a:t>• </a:t>
            </a:r>
            <a:r>
              <a:rPr lang="ja-JP" altLang="en-US" sz="1600" dirty="0" smtClean="0"/>
              <a:t>ルーティングとリモート アクセスのベーシック ファイアウォール </a:t>
            </a:r>
            <a:r>
              <a:rPr lang="en-US" altLang="ja-JP" sz="1600" dirty="0" smtClean="0"/>
              <a:t>(Windows </a:t>
            </a:r>
            <a:r>
              <a:rPr lang="ja-JP" altLang="en-US" sz="1600" dirty="0" smtClean="0"/>
              <a:t>ファイアウォールに置き換わりました</a:t>
            </a:r>
            <a:r>
              <a:rPr lang="en-US" altLang="ja-JP" sz="1600" dirty="0" smtClean="0"/>
              <a:t>)</a:t>
            </a:r>
          </a:p>
          <a:p>
            <a:pPr>
              <a:buNone/>
            </a:pPr>
            <a:r>
              <a:rPr lang="en-US" altLang="ja-JP" sz="1600" dirty="0" smtClean="0"/>
              <a:t>• </a:t>
            </a:r>
            <a:r>
              <a:rPr lang="ja-JP" altLang="en-US" sz="1600" dirty="0" smtClean="0"/>
              <a:t>ルーティングとリモート アクセスの静的 </a:t>
            </a:r>
            <a:r>
              <a:rPr lang="en-US" altLang="ja-JP" sz="1600" dirty="0" smtClean="0"/>
              <a:t>IP </a:t>
            </a:r>
            <a:r>
              <a:rPr lang="ja-JP" altLang="en-US" sz="1600" dirty="0" smtClean="0"/>
              <a:t>フィルタ </a:t>
            </a:r>
            <a:r>
              <a:rPr lang="en-US" altLang="ja-JP" sz="1600" dirty="0" smtClean="0"/>
              <a:t>(Windows Filtering Platform API </a:t>
            </a:r>
            <a:r>
              <a:rPr lang="ja-JP" altLang="en-US" sz="1600" dirty="0" smtClean="0"/>
              <a:t>に置き換わりました</a:t>
            </a:r>
            <a:r>
              <a:rPr lang="en-US" altLang="ja-JP" sz="1600" dirty="0" smtClean="0"/>
              <a:t>)</a:t>
            </a:r>
          </a:p>
          <a:p>
            <a:pPr>
              <a:buNone/>
            </a:pPr>
            <a:r>
              <a:rPr lang="en-US" altLang="ja-JP" sz="1600" dirty="0" smtClean="0"/>
              <a:t>• PPP </a:t>
            </a:r>
            <a:r>
              <a:rPr lang="ja-JP" altLang="en-US" sz="1600" dirty="0" smtClean="0"/>
              <a:t>ベース接続での </a:t>
            </a:r>
            <a:r>
              <a:rPr lang="en-US" altLang="ja-JP" sz="1600" dirty="0" smtClean="0"/>
              <a:t>SPAP</a:t>
            </a:r>
            <a:r>
              <a:rPr lang="ja-JP" altLang="en-US" sz="1600" dirty="0" smtClean="0"/>
              <a:t>、</a:t>
            </a:r>
            <a:r>
              <a:rPr lang="en-US" altLang="ja-JP" sz="1600" dirty="0" smtClean="0"/>
              <a:t>EAP-MD5-CHAP</a:t>
            </a:r>
            <a:r>
              <a:rPr lang="ja-JP" altLang="en-US" sz="1600" dirty="0" smtClean="0"/>
              <a:t>、および </a:t>
            </a:r>
            <a:r>
              <a:rPr lang="en-US" altLang="ja-JP" sz="1600" dirty="0" smtClean="0"/>
              <a:t>MS-CHAP (</a:t>
            </a:r>
            <a:r>
              <a:rPr lang="ja-JP" altLang="en-US" sz="1600" dirty="0" smtClean="0"/>
              <a:t>別称、</a:t>
            </a:r>
            <a:r>
              <a:rPr lang="en-US" altLang="ja-JP" sz="1600" dirty="0" smtClean="0"/>
              <a:t>MS-CHAP v1) </a:t>
            </a:r>
            <a:r>
              <a:rPr lang="ja-JP" altLang="en-US" sz="1600" dirty="0" smtClean="0"/>
              <a:t>認証プロトコル</a:t>
            </a:r>
          </a:p>
          <a:p>
            <a:pPr algn="r">
              <a:buNone/>
            </a:pPr>
            <a:r>
              <a:rPr lang="ja-JP" altLang="en-US" sz="1200" dirty="0" smtClean="0"/>
              <a:t>「</a:t>
            </a:r>
            <a:r>
              <a:rPr lang="en-US" sz="1200" dirty="0" smtClean="0"/>
              <a:t>Windows Server 2008 </a:t>
            </a:r>
            <a:r>
              <a:rPr lang="ja-JP" altLang="en-US" sz="1200" dirty="0" smtClean="0"/>
              <a:t>と </a:t>
            </a:r>
            <a:r>
              <a:rPr lang="en-US" sz="1200" dirty="0" smtClean="0"/>
              <a:t>Windows Vista </a:t>
            </a:r>
            <a:r>
              <a:rPr lang="ja-JP" altLang="en-US" sz="1200" dirty="0" smtClean="0"/>
              <a:t>の新しいネットワーク機能」</a:t>
            </a:r>
            <a:r>
              <a:rPr lang="en-US" altLang="ja-JP" sz="1200" dirty="0" smtClean="0"/>
              <a:t/>
            </a:r>
            <a:br>
              <a:rPr lang="en-US" altLang="ja-JP" sz="1200" dirty="0" smtClean="0"/>
            </a:br>
            <a:r>
              <a:rPr lang="en-US" altLang="ja-JP" sz="1200" dirty="0" smtClean="0"/>
              <a:t>http://www.microsoft.com/japan/technet/network/evaluate/new_network.mspx</a:t>
            </a:r>
            <a:endParaRPr kumimoji="1" lang="ja-JP" altLang="en-US"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セキュリティ編</a:t>
            </a:r>
            <a:endParaRPr kumimoji="1" lang="ja-JP" altLang="en-US" dirty="0"/>
          </a:p>
        </p:txBody>
      </p:sp>
      <p:sp>
        <p:nvSpPr>
          <p:cNvPr id="6" name="コンテンツ プレースホルダ 5"/>
          <p:cNvSpPr>
            <a:spLocks noGrp="1"/>
          </p:cNvSpPr>
          <p:nvPr>
            <p:ph idx="1"/>
          </p:nvPr>
        </p:nvSpPr>
        <p:spPr/>
        <p:txBody>
          <a:bodyPr/>
          <a:lstStyle/>
          <a:p>
            <a:endParaRPr kumimoji="1" lang="en-US" altLang="ja-JP" dirty="0" smtClean="0"/>
          </a:p>
          <a:p>
            <a:endParaRPr lang="en-US" altLang="ja-JP" dirty="0" smtClean="0"/>
          </a:p>
          <a:p>
            <a:r>
              <a:rPr kumimoji="1" lang="ja-JP" altLang="en-US" dirty="0" smtClean="0"/>
              <a:t>セールスポイント</a:t>
            </a:r>
            <a:endParaRPr kumimoji="1" lang="en-US" altLang="ja-JP" dirty="0" smtClean="0"/>
          </a:p>
          <a:p>
            <a:pPr lvl="1"/>
            <a:r>
              <a:rPr lang="en-US" altLang="ja-JP" dirty="0" smtClean="0"/>
              <a:t>BitLocker</a:t>
            </a:r>
          </a:p>
          <a:p>
            <a:pPr lvl="1"/>
            <a:r>
              <a:rPr lang="ja-JP" altLang="en-US" dirty="0" smtClean="0"/>
              <a:t>読み込み専用ドメインコントローラ（</a:t>
            </a:r>
            <a:r>
              <a:rPr lang="en-US" altLang="ja-JP" dirty="0" smtClean="0"/>
              <a:t>RODC</a:t>
            </a:r>
            <a:r>
              <a:rPr lang="ja-JP" altLang="en-US" dirty="0" smtClean="0"/>
              <a:t>）</a:t>
            </a:r>
            <a:endParaRPr lang="en-US" dirty="0" smtClean="0"/>
          </a:p>
          <a:p>
            <a:pPr lvl="1"/>
            <a:r>
              <a:rPr lang="en-US" altLang="ja-JP" dirty="0" smtClean="0"/>
              <a:t>Server Core</a:t>
            </a:r>
          </a:p>
          <a:p>
            <a:pPr>
              <a:buNone/>
            </a:pPr>
            <a:endParaRPr kumimoji="1" lang="ja-JP" altLang="en-US" dirty="0"/>
          </a:p>
        </p:txBody>
      </p:sp>
      <p:sp>
        <p:nvSpPr>
          <p:cNvPr id="7" name="コンテンツ プレースホルダ 4"/>
          <p:cNvSpPr txBox="1">
            <a:spLocks/>
          </p:cNvSpPr>
          <p:nvPr/>
        </p:nvSpPr>
        <p:spPr bwMode="auto">
          <a:xfrm>
            <a:off x="714348" y="1285860"/>
            <a:ext cx="7516802" cy="646331"/>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1" lang="ja-JP" altLang="en-US" sz="3600" b="1" i="0" u="none" strike="noStrike" kern="0" cap="none" spc="50" normalizeH="0" baseline="0" noProof="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uLnTx/>
                <a:uFillTx/>
                <a:latin typeface="+mn-lt"/>
                <a:ea typeface="+mn-ea"/>
                <a:cs typeface="+mn-cs"/>
              </a:rPr>
              <a:t>昼～某支店の支店長に泣きつ</a:t>
            </a:r>
            <a:r>
              <a:rPr lang="ja-JP" altLang="en-US" sz="3600" b="1" kern="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かれ</a:t>
            </a:r>
            <a:r>
              <a:rPr kumimoji="1" lang="ja-JP" altLang="en-US" sz="3600" b="1" i="0" u="none" strike="noStrike" kern="0" cap="none" spc="50" normalizeH="0" baseline="0" noProof="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uLnTx/>
                <a:uFillTx/>
                <a:latin typeface="+mn-lt"/>
                <a:ea typeface="+mn-ea"/>
                <a:cs typeface="+mn-cs"/>
              </a:rPr>
              <a:t>る</a:t>
            </a:r>
            <a:endParaRPr kumimoji="1" lang="ja-JP" altLang="en-US" sz="3600" b="1" i="0" u="none" strike="noStrike" kern="0" cap="none" spc="50" normalizeH="0" baseline="0" noProof="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uLnTx/>
              <a:uFillTx/>
              <a:latin typeface="+mn-lt"/>
              <a:ea typeface="+mn-ea"/>
              <a:cs typeface="+mn-cs"/>
            </a:endParaRPr>
          </a:p>
        </p:txBody>
      </p:sp>
      <p:sp>
        <p:nvSpPr>
          <p:cNvPr id="8" name="動作設定ボタン : 進む/次へ 7">
            <a:hlinkClick r:id="rId2" action="ppaction://program" highlightClick="1"/>
          </p:cNvPr>
          <p:cNvSpPr/>
          <p:nvPr/>
        </p:nvSpPr>
        <p:spPr>
          <a:xfrm>
            <a:off x="7715272" y="5072074"/>
            <a:ext cx="642942" cy="571504"/>
          </a:xfrm>
          <a:prstGeom prst="actionButtonForwardNex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857224" y="4857760"/>
            <a:ext cx="3714776" cy="523220"/>
          </a:xfrm>
          <a:prstGeom prst="rect">
            <a:avLst/>
          </a:prstGeom>
          <a:noFill/>
        </p:spPr>
        <p:txBody>
          <a:bodyPr wrap="square" rtlCol="0">
            <a:spAutoFit/>
          </a:bodyPr>
          <a:lstStyle/>
          <a:p>
            <a:r>
              <a:rPr kumimoji="1" lang="ja-JP" altLang="en-US" sz="2800" dirty="0" smtClean="0">
                <a:solidFill>
                  <a:srgbClr val="FF0000"/>
                </a:solidFill>
                <a:latin typeface="HGP創英角ﾎﾟｯﾌﾟ体" pitchFamily="50" charset="-128"/>
                <a:ea typeface="HGP創英角ﾎﾟｯﾌﾟ体" pitchFamily="50" charset="-128"/>
              </a:rPr>
              <a:t>簡単に盗られ過ぎｗ</a:t>
            </a:r>
            <a:endParaRPr kumimoji="1" lang="ja-JP" altLang="en-US" sz="2800" dirty="0">
              <a:solidFill>
                <a:srgbClr val="FF0000"/>
              </a:solidFill>
              <a:latin typeface="HGP創英角ﾎﾟｯﾌﾟ体" pitchFamily="50" charset="-128"/>
              <a:ea typeface="HGP創英角ﾎﾟｯﾌﾟ体"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セキュリティ編（１）</a:t>
            </a:r>
            <a:endParaRPr kumimoji="1" lang="ja-JP" altLang="en-US" dirty="0"/>
          </a:p>
        </p:txBody>
      </p:sp>
      <p:sp>
        <p:nvSpPr>
          <p:cNvPr id="3" name="コンテンツ プレースホルダ 2"/>
          <p:cNvSpPr>
            <a:spLocks noGrp="1"/>
          </p:cNvSpPr>
          <p:nvPr>
            <p:ph idx="1"/>
          </p:nvPr>
        </p:nvSpPr>
        <p:spPr/>
        <p:txBody>
          <a:bodyPr/>
          <a:lstStyle/>
          <a:p>
            <a:r>
              <a:rPr lang="en-US" altLang="ja-JP" dirty="0" err="1" smtClean="0"/>
              <a:t>BitLocker</a:t>
            </a:r>
            <a:endParaRPr lang="en-US" altLang="ja-JP" dirty="0" smtClean="0"/>
          </a:p>
          <a:p>
            <a:pPr lvl="1"/>
            <a:r>
              <a:rPr kumimoji="1" lang="en-US" altLang="ja-JP" dirty="0" smtClean="0"/>
              <a:t>Windows</a:t>
            </a:r>
            <a:r>
              <a:rPr kumimoji="1" lang="ja-JP" altLang="en-US" dirty="0" smtClean="0"/>
              <a:t> </a:t>
            </a:r>
            <a:r>
              <a:rPr kumimoji="1" lang="en-US" altLang="ja-JP" dirty="0" smtClean="0"/>
              <a:t>Vista</a:t>
            </a:r>
            <a:r>
              <a:rPr kumimoji="1" lang="ja-JP" altLang="en-US" dirty="0" smtClean="0"/>
              <a:t>で搭載された機能</a:t>
            </a:r>
            <a:endParaRPr kumimoji="1" lang="en-US" altLang="ja-JP" dirty="0" smtClean="0"/>
          </a:p>
          <a:p>
            <a:pPr lvl="1"/>
            <a:r>
              <a:rPr lang="ja-JP" altLang="en-US" dirty="0" smtClean="0"/>
              <a:t>ドライブごと暗号化</a:t>
            </a:r>
            <a:endParaRPr lang="en-US" altLang="ja-JP" dirty="0" smtClean="0"/>
          </a:p>
          <a:p>
            <a:pPr lvl="1">
              <a:buNone/>
            </a:pPr>
            <a:r>
              <a:rPr lang="ja-JP" altLang="en-US" sz="2000" dirty="0" smtClean="0"/>
              <a:t>　読み取りには</a:t>
            </a:r>
            <a:r>
              <a:rPr lang="en-US" altLang="ja-JP" sz="2000" dirty="0" smtClean="0"/>
              <a:t>TPM</a:t>
            </a:r>
            <a:r>
              <a:rPr lang="ja-JP" altLang="en-US" sz="2000" dirty="0" smtClean="0"/>
              <a:t>（</a:t>
            </a:r>
            <a:r>
              <a:rPr lang="en-US" altLang="ja-JP" sz="2000" dirty="0" smtClean="0"/>
              <a:t>Trusted Platform Module </a:t>
            </a:r>
            <a:r>
              <a:rPr lang="ja-JP" altLang="en-US" sz="2000" dirty="0" smtClean="0"/>
              <a:t>）</a:t>
            </a:r>
            <a:r>
              <a:rPr lang="ja-JP" altLang="en-US" sz="2000" dirty="0" err="1" smtClean="0"/>
              <a:t>か</a:t>
            </a:r>
            <a:r>
              <a:rPr lang="en-US" altLang="ja-JP" sz="2000" dirty="0" smtClean="0"/>
              <a:t>USB</a:t>
            </a:r>
            <a:r>
              <a:rPr lang="ja-JP" altLang="en-US" sz="2000" dirty="0" smtClean="0"/>
              <a:t>キーが必要</a:t>
            </a:r>
            <a:endParaRPr kumimoji="1" lang="en-US" altLang="ja-JP" sz="2000" dirty="0" smtClean="0"/>
          </a:p>
          <a:p>
            <a:pPr lvl="1"/>
            <a:r>
              <a:rPr lang="en-US" altLang="ja-JP" dirty="0" smtClean="0"/>
              <a:t>Vista</a:t>
            </a:r>
            <a:r>
              <a:rPr lang="ja-JP" altLang="en-US" dirty="0" smtClean="0"/>
              <a:t>との違い</a:t>
            </a:r>
            <a:endParaRPr lang="en-US" altLang="ja-JP" dirty="0" smtClean="0"/>
          </a:p>
          <a:p>
            <a:pPr lvl="2"/>
            <a:r>
              <a:rPr lang="ja-JP" altLang="en-US" dirty="0" smtClean="0"/>
              <a:t>ブートボリューム以外（データボリューム）も可能</a:t>
            </a:r>
            <a:endParaRPr lang="en-US" altLang="ja-JP" dirty="0" smtClean="0"/>
          </a:p>
          <a:p>
            <a:pPr lvl="2"/>
            <a:r>
              <a:rPr lang="ja-JP" altLang="en-US" dirty="0" smtClean="0"/>
              <a:t>多要素認証（</a:t>
            </a:r>
            <a:r>
              <a:rPr lang="en-US" altLang="ja-JP" dirty="0" smtClean="0"/>
              <a:t>TPM</a:t>
            </a:r>
            <a:r>
              <a:rPr lang="ja-JP" altLang="en-US" dirty="0" smtClean="0"/>
              <a:t>・</a:t>
            </a:r>
            <a:r>
              <a:rPr lang="en-US" altLang="ja-JP" dirty="0" smtClean="0"/>
              <a:t>USB</a:t>
            </a:r>
            <a:r>
              <a:rPr lang="ja-JP" altLang="en-US" dirty="0" smtClean="0"/>
              <a:t>・</a:t>
            </a:r>
            <a:r>
              <a:rPr lang="en-US" altLang="ja-JP" dirty="0" smtClean="0"/>
              <a:t>PIN</a:t>
            </a:r>
            <a:r>
              <a:rPr lang="ja-JP" altLang="en-US" dirty="0" smtClean="0"/>
              <a:t>（暗証番号）の組合せ）</a:t>
            </a:r>
            <a:endParaRPr lang="en-US" altLang="ja-JP" dirty="0" smtClean="0"/>
          </a:p>
          <a:p>
            <a:pPr lvl="1"/>
            <a:r>
              <a:rPr kumimoji="1" lang="ja-JP" altLang="en-US" dirty="0" smtClean="0"/>
              <a:t>要件</a:t>
            </a:r>
            <a:endParaRPr kumimoji="1" lang="en-US" altLang="ja-JP" dirty="0" smtClean="0"/>
          </a:p>
          <a:p>
            <a:pPr lvl="2"/>
            <a:r>
              <a:rPr kumimoji="1" lang="en-US" altLang="ja-JP" dirty="0" smtClean="0"/>
              <a:t>OS</a:t>
            </a:r>
            <a:r>
              <a:rPr kumimoji="1" lang="ja-JP" altLang="en-US" dirty="0" smtClean="0"/>
              <a:t>のパーティション＋システムパーティション（</a:t>
            </a:r>
            <a:r>
              <a:rPr kumimoji="1" lang="en-US" altLang="ja-JP" dirty="0" smtClean="0"/>
              <a:t>1.5G</a:t>
            </a:r>
            <a:r>
              <a:rPr kumimoji="1" lang="ja-JP" altLang="en-US" dirty="0" smtClean="0"/>
              <a:t>↑）</a:t>
            </a:r>
            <a:endParaRPr kumimoji="1" lang="en-US" altLang="ja-JP" dirty="0" smtClean="0"/>
          </a:p>
          <a:p>
            <a:pPr lvl="3">
              <a:buNone/>
            </a:pPr>
            <a:r>
              <a:rPr lang="ja-JP" altLang="en-US" dirty="0" smtClean="0"/>
              <a:t>システムパーティション（起動前の認証・検証用）</a:t>
            </a:r>
            <a:endParaRPr kumimoji="1" lang="en-US" altLang="ja-JP" dirty="0" smtClean="0"/>
          </a:p>
          <a:p>
            <a:pPr lvl="1"/>
            <a:endParaRPr lang="en-US" altLang="ja-JP" dirty="0" smtClean="0"/>
          </a:p>
          <a:p>
            <a:pPr lvl="1"/>
            <a:endParaRPr kumimoji="1" lang="en-US" altLang="ja-JP" dirty="0" smtClean="0"/>
          </a:p>
          <a:p>
            <a:pPr lvl="1">
              <a:buNone/>
            </a:pPr>
            <a:endParaRPr lang="en-US" altLang="ja-JP"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セキュリティ編（２）</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読み込み専用ドメインコントローラ</a:t>
            </a:r>
            <a:endParaRPr lang="en-US" altLang="ja-JP" dirty="0" smtClean="0"/>
          </a:p>
          <a:p>
            <a:pPr lvl="1"/>
            <a:r>
              <a:rPr kumimoji="1" lang="ja-JP" altLang="en-US" dirty="0" smtClean="0"/>
              <a:t>情報の変更ができないため、更新リスクを局所化</a:t>
            </a:r>
            <a:endParaRPr kumimoji="1" lang="en-US" altLang="ja-JP" dirty="0" smtClean="0"/>
          </a:p>
          <a:p>
            <a:pPr lvl="1"/>
            <a:r>
              <a:rPr lang="ja-JP" altLang="en-US" dirty="0" smtClean="0"/>
              <a:t>ネットワーク負荷の軽減</a:t>
            </a:r>
            <a:endParaRPr lang="en-US" altLang="ja-JP" dirty="0" smtClean="0"/>
          </a:p>
        </p:txBody>
      </p:sp>
      <p:pic>
        <p:nvPicPr>
          <p:cNvPr id="5123" name="Picture 3"/>
          <p:cNvPicPr>
            <a:picLocks noChangeAspect="1" noChangeArrowheads="1"/>
          </p:cNvPicPr>
          <p:nvPr/>
        </p:nvPicPr>
        <p:blipFill>
          <a:blip r:embed="rId2"/>
          <a:srcRect/>
          <a:stretch>
            <a:fillRect/>
          </a:stretch>
        </p:blipFill>
        <p:spPr bwMode="auto">
          <a:xfrm>
            <a:off x="2143108" y="2786058"/>
            <a:ext cx="4857784" cy="307828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セキュリティ編</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Server</a:t>
            </a:r>
            <a:r>
              <a:rPr kumimoji="1" lang="ja-JP" altLang="en-US" dirty="0" smtClean="0"/>
              <a:t> </a:t>
            </a:r>
            <a:r>
              <a:rPr kumimoji="1" lang="en-US" altLang="ja-JP" dirty="0" smtClean="0"/>
              <a:t>Core</a:t>
            </a:r>
          </a:p>
          <a:p>
            <a:pPr lvl="1"/>
            <a:r>
              <a:rPr lang="en-US" altLang="ja-JP" dirty="0" smtClean="0"/>
              <a:t>GUI</a:t>
            </a:r>
            <a:r>
              <a:rPr lang="ja-JP" altLang="en-US" dirty="0" smtClean="0"/>
              <a:t>を持たない</a:t>
            </a:r>
            <a:r>
              <a:rPr lang="en-US" altLang="ja-JP" dirty="0" smtClean="0"/>
              <a:t>Windows</a:t>
            </a:r>
            <a:r>
              <a:rPr lang="ja-JP" altLang="en-US" dirty="0" smtClean="0"/>
              <a:t> </a:t>
            </a:r>
            <a:r>
              <a:rPr lang="en-US" altLang="ja-JP" dirty="0" smtClean="0"/>
              <a:t>Server</a:t>
            </a:r>
          </a:p>
          <a:p>
            <a:pPr lvl="1">
              <a:buNone/>
            </a:pPr>
            <a:r>
              <a:rPr kumimoji="1" lang="ja-JP" altLang="en-US" dirty="0" smtClean="0"/>
              <a:t>（起動すると、でっかくコマンドプロンプト画面）</a:t>
            </a:r>
            <a:endParaRPr kumimoji="1" lang="en-US" altLang="ja-JP" dirty="0" smtClean="0"/>
          </a:p>
          <a:p>
            <a:pPr lvl="1"/>
            <a:r>
              <a:rPr lang="ja-JP" altLang="en-US" dirty="0" smtClean="0"/>
              <a:t>他のサーバの</a:t>
            </a:r>
            <a:r>
              <a:rPr lang="en-US" altLang="ja-JP" dirty="0" smtClean="0"/>
              <a:t>GUI</a:t>
            </a:r>
            <a:r>
              <a:rPr lang="ja-JP" altLang="en-US" dirty="0" smtClean="0"/>
              <a:t>管理ツールからリモートで管理可能</a:t>
            </a:r>
            <a:endParaRPr lang="en-US" altLang="ja-JP" dirty="0" smtClean="0"/>
          </a:p>
          <a:p>
            <a:pPr lvl="1"/>
            <a:r>
              <a:rPr kumimoji="1" lang="en-US" altLang="ja-JP" dirty="0" smtClean="0"/>
              <a:t>ASP.NET</a:t>
            </a:r>
            <a:r>
              <a:rPr kumimoji="1" lang="ja-JP" altLang="en-US" dirty="0" smtClean="0"/>
              <a:t>不可</a:t>
            </a:r>
            <a:endParaRPr kumimoji="1" lang="en-US" altLang="ja-JP" dirty="0" smtClean="0"/>
          </a:p>
        </p:txBody>
      </p:sp>
      <p:pic>
        <p:nvPicPr>
          <p:cNvPr id="4099" name="Picture 3"/>
          <p:cNvPicPr>
            <a:picLocks noChangeAspect="1" noChangeArrowheads="1"/>
          </p:cNvPicPr>
          <p:nvPr/>
        </p:nvPicPr>
        <p:blipFill>
          <a:blip r:embed="rId2"/>
          <a:srcRect/>
          <a:stretch>
            <a:fillRect/>
          </a:stretch>
        </p:blipFill>
        <p:spPr bwMode="auto">
          <a:xfrm>
            <a:off x="4429124" y="3214686"/>
            <a:ext cx="4016497" cy="2571768"/>
          </a:xfrm>
          <a:prstGeom prst="rect">
            <a:avLst/>
          </a:prstGeom>
          <a:noFill/>
          <a:ln w="9525">
            <a:noFill/>
            <a:miter lim="800000"/>
            <a:headEnd/>
            <a:tailEnd/>
          </a:ln>
          <a:effectLst/>
        </p:spPr>
      </p:pic>
      <p:pic>
        <p:nvPicPr>
          <p:cNvPr id="4102" name="Picture 6" descr="E:\Users\Tadayoshi\AppData\Local\Microsoft\Windows\Temporary Internet Files\Content.IE5\GCGHTZYQ\MPj01788450000[1].jpg"/>
          <p:cNvPicPr>
            <a:picLocks noChangeAspect="1" noChangeArrowheads="1"/>
          </p:cNvPicPr>
          <p:nvPr/>
        </p:nvPicPr>
        <p:blipFill>
          <a:blip r:embed="rId3"/>
          <a:srcRect/>
          <a:stretch>
            <a:fillRect/>
          </a:stretch>
        </p:blipFill>
        <p:spPr bwMode="auto">
          <a:xfrm>
            <a:off x="1643042" y="4143380"/>
            <a:ext cx="1701785" cy="113452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checkerboard(across)">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4102"/>
                                        </p:tgtEl>
                                        <p:attrNameLst>
                                          <p:attrName>style.visibility</p:attrName>
                                        </p:attrNameLst>
                                      </p:cBhvr>
                                      <p:to>
                                        <p:strVal val="visible"/>
                                      </p:to>
                                    </p:set>
                                    <p:animEffect transition="in" filter="blinds(horizontal)">
                                      <p:cBhvr>
                                        <p:cTn id="16"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インフラ編</a:t>
            </a:r>
            <a:endParaRPr kumimoji="1" lang="ja-JP" altLang="en-US" dirty="0"/>
          </a:p>
        </p:txBody>
      </p:sp>
      <p:sp>
        <p:nvSpPr>
          <p:cNvPr id="6" name="コンテンツ プレースホルダ 5"/>
          <p:cNvSpPr>
            <a:spLocks noGrp="1"/>
          </p:cNvSpPr>
          <p:nvPr>
            <p:ph idx="1"/>
          </p:nvPr>
        </p:nvSpPr>
        <p:spPr/>
        <p:txBody>
          <a:bodyPr/>
          <a:lstStyle/>
          <a:p>
            <a:endParaRPr kumimoji="1" lang="en-US" altLang="ja-JP" dirty="0" smtClean="0"/>
          </a:p>
          <a:p>
            <a:endParaRPr lang="en-US" altLang="ja-JP" dirty="0" smtClean="0"/>
          </a:p>
          <a:p>
            <a:r>
              <a:rPr kumimoji="1" lang="ja-JP" altLang="en-US" dirty="0" smtClean="0"/>
              <a:t>セールスポイント</a:t>
            </a:r>
            <a:endParaRPr kumimoji="1" lang="en-US" altLang="ja-JP" dirty="0" smtClean="0"/>
          </a:p>
          <a:p>
            <a:pPr lvl="1"/>
            <a:r>
              <a:rPr lang="en-US" altLang="ja-JP" dirty="0" smtClean="0"/>
              <a:t>Server Manager</a:t>
            </a:r>
          </a:p>
          <a:p>
            <a:pPr lvl="1"/>
            <a:r>
              <a:rPr lang="en-US" altLang="ja-JP" dirty="0" err="1" smtClean="0"/>
              <a:t>PowerShell</a:t>
            </a:r>
            <a:endParaRPr lang="en-US" altLang="ja-JP" dirty="0" smtClean="0"/>
          </a:p>
          <a:p>
            <a:pPr lvl="1"/>
            <a:r>
              <a:rPr lang="en-US" altLang="ja-JP" dirty="0" smtClean="0"/>
              <a:t>IIS7.0</a:t>
            </a:r>
          </a:p>
          <a:p>
            <a:pPr lvl="1"/>
            <a:r>
              <a:rPr lang="ja-JP" altLang="en-US" dirty="0" smtClean="0"/>
              <a:t>サーバの仮想化（</a:t>
            </a:r>
            <a:r>
              <a:rPr lang="en-US" altLang="ja-JP" dirty="0" smtClean="0"/>
              <a:t>Hyper-V</a:t>
            </a:r>
            <a:r>
              <a:rPr lang="ja-JP" altLang="en-US" dirty="0" smtClean="0"/>
              <a:t>）</a:t>
            </a:r>
            <a:endParaRPr kumimoji="1" lang="ja-JP" altLang="en-US" dirty="0"/>
          </a:p>
        </p:txBody>
      </p:sp>
      <p:sp>
        <p:nvSpPr>
          <p:cNvPr id="7" name="コンテンツ プレースホルダ 4"/>
          <p:cNvSpPr txBox="1">
            <a:spLocks/>
          </p:cNvSpPr>
          <p:nvPr/>
        </p:nvSpPr>
        <p:spPr bwMode="auto">
          <a:xfrm>
            <a:off x="714348" y="1285860"/>
            <a:ext cx="6580649" cy="646331"/>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1" lang="ja-JP" altLang="en-US" sz="3600" b="1" i="0" u="none" strike="noStrike" kern="0" cap="none" spc="50" normalizeH="0" baseline="0" noProof="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uLnTx/>
                <a:uFillTx/>
                <a:latin typeface="+mn-lt"/>
                <a:ea typeface="+mn-ea"/>
                <a:cs typeface="+mn-cs"/>
              </a:rPr>
              <a:t>夕～別の部の上司に怒鳴られる</a:t>
            </a:r>
            <a:endParaRPr kumimoji="1" lang="ja-JP" altLang="en-US" sz="3600" b="1" i="0" u="none" strike="noStrike" kern="0" cap="none" spc="50" normalizeH="0" baseline="0" noProof="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uLnTx/>
              <a:uFillTx/>
              <a:latin typeface="+mn-lt"/>
              <a:ea typeface="+mn-ea"/>
              <a:cs typeface="+mn-cs"/>
            </a:endParaRPr>
          </a:p>
        </p:txBody>
      </p:sp>
      <p:sp>
        <p:nvSpPr>
          <p:cNvPr id="8" name="動作設定ボタン : 進む/次へ 7">
            <a:hlinkClick r:id="rId2" action="ppaction://program" highlightClick="1"/>
          </p:cNvPr>
          <p:cNvSpPr/>
          <p:nvPr/>
        </p:nvSpPr>
        <p:spPr>
          <a:xfrm>
            <a:off x="7715272" y="5072074"/>
            <a:ext cx="642942" cy="571504"/>
          </a:xfrm>
          <a:prstGeom prst="actionButtonForwardNex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785786" y="5000636"/>
            <a:ext cx="3714776" cy="523220"/>
          </a:xfrm>
          <a:prstGeom prst="rect">
            <a:avLst/>
          </a:prstGeom>
          <a:noFill/>
        </p:spPr>
        <p:txBody>
          <a:bodyPr wrap="square" rtlCol="0">
            <a:spAutoFit/>
          </a:bodyPr>
          <a:lstStyle/>
          <a:p>
            <a:r>
              <a:rPr kumimoji="1" lang="ja-JP" altLang="en-US" sz="2800" dirty="0" smtClean="0">
                <a:solidFill>
                  <a:srgbClr val="FF0000"/>
                </a:solidFill>
                <a:latin typeface="HGP創英角ﾎﾟｯﾌﾟ体" pitchFamily="50" charset="-128"/>
                <a:ea typeface="HGP創英角ﾎﾟｯﾌﾟ体" pitchFamily="50" charset="-128"/>
              </a:rPr>
              <a:t>ぷりてぃ長＠登場！</a:t>
            </a:r>
            <a:endParaRPr kumimoji="1" lang="ja-JP" altLang="en-US" sz="2800" dirty="0">
              <a:solidFill>
                <a:srgbClr val="FF0000"/>
              </a:solidFill>
              <a:latin typeface="HGP創英角ﾎﾟｯﾌﾟ体" pitchFamily="50" charset="-128"/>
              <a:ea typeface="HGP創英角ﾎﾟｯﾌﾟ体"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インフラ編（１）</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Server</a:t>
            </a:r>
            <a:r>
              <a:rPr kumimoji="1" lang="ja-JP" altLang="en-US" dirty="0" smtClean="0"/>
              <a:t> </a:t>
            </a:r>
            <a:r>
              <a:rPr kumimoji="1" lang="en-US" altLang="ja-JP" dirty="0" smtClean="0"/>
              <a:t>Manager</a:t>
            </a:r>
          </a:p>
          <a:p>
            <a:pPr lvl="1"/>
            <a:r>
              <a:rPr lang="en-US" altLang="ja-JP" dirty="0" smtClean="0"/>
              <a:t>Compmgmt.msc</a:t>
            </a:r>
            <a:r>
              <a:rPr lang="ja-JP" altLang="en-US" dirty="0" smtClean="0"/>
              <a:t>からの改良点</a:t>
            </a:r>
            <a:endParaRPr lang="en-US" altLang="ja-JP" dirty="0" smtClean="0"/>
          </a:p>
          <a:p>
            <a:pPr lvl="2"/>
            <a:r>
              <a:rPr kumimoji="1" lang="ja-JP" altLang="en-US" dirty="0" smtClean="0"/>
              <a:t>サーバ機能の状態</a:t>
            </a:r>
            <a:r>
              <a:rPr lang="ja-JP" altLang="en-US" dirty="0" smtClean="0"/>
              <a:t>把握（リモートマシンを含む）</a:t>
            </a:r>
            <a:endParaRPr kumimoji="1" lang="en-US" altLang="ja-JP" dirty="0" smtClean="0"/>
          </a:p>
          <a:p>
            <a:pPr lvl="2"/>
            <a:r>
              <a:rPr lang="ja-JP" altLang="en-US" dirty="0" smtClean="0"/>
              <a:t>サーバ機能の追加と削除</a:t>
            </a:r>
            <a:endParaRPr lang="en-US" altLang="ja-JP" dirty="0" smtClean="0"/>
          </a:p>
          <a:p>
            <a:pPr lvl="2"/>
            <a:r>
              <a:rPr lang="ja-JP" altLang="en-US" dirty="0" smtClean="0"/>
              <a:t>コマンドラインからの操作（</a:t>
            </a:r>
            <a:r>
              <a:rPr lang="en-US" altLang="ja-JP" dirty="0" err="1" smtClean="0"/>
              <a:t>Servermanagercmd</a:t>
            </a:r>
            <a:r>
              <a:rPr lang="en-US" altLang="ja-JP" dirty="0" smtClean="0"/>
              <a:t> </a:t>
            </a:r>
            <a:r>
              <a:rPr lang="ja-JP" altLang="en-US" dirty="0" smtClean="0"/>
              <a:t>）</a:t>
            </a:r>
            <a:endParaRPr lang="en-US" altLang="ja-JP" dirty="0" smtClean="0"/>
          </a:p>
        </p:txBody>
      </p:sp>
      <p:pic>
        <p:nvPicPr>
          <p:cNvPr id="6148" name="Picture 4"/>
          <p:cNvPicPr>
            <a:picLocks noChangeAspect="1" noChangeArrowheads="1"/>
          </p:cNvPicPr>
          <p:nvPr/>
        </p:nvPicPr>
        <p:blipFill>
          <a:blip r:embed="rId2"/>
          <a:srcRect/>
          <a:stretch>
            <a:fillRect/>
          </a:stretch>
        </p:blipFill>
        <p:spPr bwMode="auto">
          <a:xfrm>
            <a:off x="1000100" y="3500438"/>
            <a:ext cx="3303270" cy="2423160"/>
          </a:xfrm>
          <a:prstGeom prst="rect">
            <a:avLst/>
          </a:prstGeom>
          <a:noFill/>
          <a:ln w="9525">
            <a:noFill/>
            <a:miter lim="800000"/>
            <a:headEnd/>
            <a:tailEnd/>
          </a:ln>
          <a:effectLst/>
        </p:spPr>
      </p:pic>
      <p:pic>
        <p:nvPicPr>
          <p:cNvPr id="6149" name="Picture 5"/>
          <p:cNvPicPr>
            <a:picLocks noChangeAspect="1" noChangeArrowheads="1"/>
          </p:cNvPicPr>
          <p:nvPr/>
        </p:nvPicPr>
        <p:blipFill>
          <a:blip r:embed="rId3"/>
          <a:srcRect/>
          <a:stretch>
            <a:fillRect/>
          </a:stretch>
        </p:blipFill>
        <p:spPr bwMode="auto">
          <a:xfrm>
            <a:off x="4929190" y="3500438"/>
            <a:ext cx="3251835" cy="2400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インフラ編（２）</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err="1" smtClean="0"/>
              <a:t>Power</a:t>
            </a:r>
            <a:r>
              <a:rPr lang="en-US" altLang="ja-JP" dirty="0" err="1" smtClean="0"/>
              <a:t>Shell</a:t>
            </a:r>
            <a:endParaRPr lang="en-US" altLang="ja-JP" dirty="0" smtClean="0"/>
          </a:p>
          <a:p>
            <a:pPr lvl="1"/>
            <a:r>
              <a:rPr kumimoji="1" lang="en-US" altLang="ja-JP" dirty="0" smtClean="0"/>
              <a:t>Windows Server 2008</a:t>
            </a:r>
            <a:r>
              <a:rPr kumimoji="1" lang="ja-JP" altLang="en-US" dirty="0" smtClean="0"/>
              <a:t>で標準搭載</a:t>
            </a:r>
            <a:endParaRPr kumimoji="1" lang="en-US" altLang="ja-JP" dirty="0" smtClean="0"/>
          </a:p>
          <a:p>
            <a:pPr lvl="1"/>
            <a:r>
              <a:rPr lang="en-US" altLang="ja-JP" dirty="0" smtClean="0"/>
              <a:t>Unix</a:t>
            </a:r>
            <a:r>
              <a:rPr lang="ja-JP" altLang="en-US" dirty="0" smtClean="0"/>
              <a:t>使いにバカにされない</a:t>
            </a:r>
            <a:r>
              <a:rPr lang="en-US" altLang="ja-JP" dirty="0" smtClean="0"/>
              <a:t>Shell</a:t>
            </a:r>
            <a:r>
              <a:rPr lang="ja-JP" altLang="en-US" dirty="0" smtClean="0"/>
              <a:t>環境</a:t>
            </a:r>
            <a:r>
              <a:rPr lang="ja-JP" altLang="en-US" dirty="0" err="1" smtClean="0"/>
              <a:t>ｗ</a:t>
            </a:r>
            <a:endParaRPr lang="en-US" altLang="ja-JP" dirty="0" smtClean="0"/>
          </a:p>
          <a:p>
            <a:pPr lvl="1"/>
            <a:r>
              <a:rPr kumimoji="1" lang="ja-JP" altLang="en-US" dirty="0" smtClean="0"/>
              <a:t>すべてがオブジェクトとして扱える</a:t>
            </a:r>
            <a:endParaRPr kumimoji="1" lang="en-US" altLang="ja-JP" dirty="0" smtClean="0"/>
          </a:p>
          <a:p>
            <a:pPr lvl="1">
              <a:buNone/>
            </a:pPr>
            <a:r>
              <a:rPr lang="ja-JP" altLang="en-US" dirty="0" smtClean="0"/>
              <a:t>　</a:t>
            </a:r>
            <a:r>
              <a:rPr kumimoji="1" lang="ja-JP" altLang="en-US" dirty="0" smtClean="0"/>
              <a:t>（ハッカーの気分が味わえる＾＾；）</a:t>
            </a:r>
            <a:endParaRPr kumimoji="1" lang="en-US" altLang="ja-JP" dirty="0" smtClean="0"/>
          </a:p>
          <a:p>
            <a:pPr lvl="1"/>
            <a:r>
              <a:rPr lang="ja-JP" altLang="en-US" dirty="0" smtClean="0"/>
              <a:t>一度使うと、</a:t>
            </a:r>
            <a:r>
              <a:rPr lang="en-US" altLang="ja-JP" dirty="0" smtClean="0"/>
              <a:t>cmd.exe</a:t>
            </a:r>
            <a:r>
              <a:rPr lang="ja-JP" altLang="en-US" dirty="0" err="1" smtClean="0"/>
              <a:t>には</a:t>
            </a:r>
            <a:r>
              <a:rPr lang="ja-JP" altLang="en-US" dirty="0" smtClean="0"/>
              <a:t>戻れない</a:t>
            </a:r>
            <a:endParaRPr kumimoji="1" lang="en-US" altLang="ja-JP" dirty="0" smtClean="0"/>
          </a:p>
        </p:txBody>
      </p:sp>
      <p:sp>
        <p:nvSpPr>
          <p:cNvPr id="4" name="テキスト ボックス 3"/>
          <p:cNvSpPr txBox="1"/>
          <p:nvPr/>
        </p:nvSpPr>
        <p:spPr>
          <a:xfrm>
            <a:off x="500034" y="4500570"/>
            <a:ext cx="7286644" cy="523220"/>
          </a:xfrm>
          <a:prstGeom prst="rect">
            <a:avLst/>
          </a:prstGeom>
          <a:noFill/>
        </p:spPr>
        <p:txBody>
          <a:bodyPr wrap="square" rtlCol="0">
            <a:spAutoFit/>
          </a:bodyPr>
          <a:lstStyle/>
          <a:p>
            <a:pPr marL="0" lvl="1"/>
            <a:r>
              <a:rPr lang="ja-JP" altLang="en-US" sz="2800" dirty="0" smtClean="0">
                <a:latin typeface="HGP創英角ﾎﾟｯﾌﾟ体" pitchFamily="50" charset="-128"/>
                <a:ea typeface="HGP創英角ﾎﾟｯﾌﾟ体" pitchFamily="50" charset="-128"/>
              </a:rPr>
              <a:t>（今日の勉強会は「</a:t>
            </a:r>
            <a:r>
              <a:rPr lang="ja-JP" altLang="en-US" sz="2800" dirty="0" smtClean="0">
                <a:solidFill>
                  <a:srgbClr val="0070C0"/>
                </a:solidFill>
                <a:latin typeface="HGP創英角ﾎﾟｯﾌﾟ体" pitchFamily="50" charset="-128"/>
                <a:ea typeface="HGP創英角ﾎﾟｯﾌﾟ体" pitchFamily="50" charset="-128"/>
              </a:rPr>
              <a:t>むたぐちさんの出版記念</a:t>
            </a:r>
            <a:r>
              <a:rPr lang="ja-JP" altLang="en-US" sz="2800" dirty="0" smtClean="0">
                <a:latin typeface="HGP創英角ﾎﾟｯﾌﾟ体" pitchFamily="50" charset="-128"/>
                <a:ea typeface="HGP創英角ﾎﾟｯﾌﾟ体" pitchFamily="50" charset="-128"/>
              </a:rPr>
              <a:t>」）</a:t>
            </a:r>
            <a:endParaRPr kumimoji="1" lang="ja-JP" altLang="en-US" sz="2800" dirty="0">
              <a:latin typeface="HGP創英角ﾎﾟｯﾌﾟ体" pitchFamily="50" charset="-128"/>
              <a:ea typeface="HGP創英角ﾎﾟｯﾌﾟ体"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smtClean="0"/>
              <a:t>コミュニティラウンチ </a:t>
            </a:r>
            <a:r>
              <a:rPr kumimoji="1" lang="en-US" altLang="ja-JP" dirty="0" smtClean="0"/>
              <a:t>2008</a:t>
            </a:r>
            <a:endParaRPr kumimoji="1" lang="ja-JP" altLang="en-US" dirty="0"/>
          </a:p>
        </p:txBody>
      </p:sp>
      <p:sp>
        <p:nvSpPr>
          <p:cNvPr id="3" name="コンテンツ プレースホルダ 2"/>
          <p:cNvSpPr>
            <a:spLocks noGrp="1"/>
          </p:cNvSpPr>
          <p:nvPr>
            <p:ph idx="1"/>
          </p:nvPr>
        </p:nvSpPr>
        <p:spPr/>
        <p:txBody>
          <a:bodyPr/>
          <a:lstStyle/>
          <a:p>
            <a:r>
              <a:rPr lang="ja-JP" altLang="en-US" sz="2400" dirty="0" smtClean="0"/>
              <a:t>企業内やユーザー グループといったコミュニティにおいて、皆さまがいち早く最新製品やテクノロジに取り組み、コミュニティ内でのスキルアップや勉強会・イベント開催を支援するプログラムが “コミュニティ ラウンチ </a:t>
            </a:r>
            <a:r>
              <a:rPr lang="en-US" altLang="ja-JP" sz="2400" dirty="0" smtClean="0"/>
              <a:t>2008” </a:t>
            </a:r>
            <a:r>
              <a:rPr lang="ja-JP" altLang="en-US" sz="2400" dirty="0" smtClean="0"/>
              <a:t>です。</a:t>
            </a:r>
            <a:endParaRPr lang="en-US" altLang="ja-JP" sz="2400" dirty="0" smtClean="0"/>
          </a:p>
          <a:p>
            <a:pPr lvl="1"/>
            <a:r>
              <a:rPr kumimoji="1" lang="en-US" altLang="ja-JP" sz="2000" dirty="0" smtClean="0"/>
              <a:t>Windows Server 2008/Visual Studio 2008/SQL Server 2008</a:t>
            </a:r>
            <a:endParaRPr kumimoji="1" lang="ja-JP" altLang="en-US" sz="2000" dirty="0"/>
          </a:p>
        </p:txBody>
      </p:sp>
      <p:pic>
        <p:nvPicPr>
          <p:cNvPr id="4100" name="Picture 4" descr="皆さまの勉強会を支援します コミュニティ ラウンチ 2008"/>
          <p:cNvPicPr>
            <a:picLocks noChangeAspect="1" noChangeArrowheads="1"/>
          </p:cNvPicPr>
          <p:nvPr/>
        </p:nvPicPr>
        <p:blipFill>
          <a:blip r:embed="rId3"/>
          <a:srcRect/>
          <a:stretch>
            <a:fillRect/>
          </a:stretch>
        </p:blipFill>
        <p:spPr bwMode="auto">
          <a:xfrm>
            <a:off x="1142976" y="3214686"/>
            <a:ext cx="6905625" cy="2581276"/>
          </a:xfrm>
          <a:prstGeom prst="rect">
            <a:avLst/>
          </a:prstGeom>
          <a:noFill/>
        </p:spPr>
      </p:pic>
      <p:pic>
        <p:nvPicPr>
          <p:cNvPr id="4102" name="Picture 6" descr="http://www.microsoft.com/japan/powerpro/community/CLT08/images/LWC08_lockup_ONLINE_01.gif">
            <a:hlinkClick r:id="rId4"/>
          </p:cNvPr>
          <p:cNvPicPr>
            <a:picLocks noChangeAspect="1" noChangeArrowheads="1"/>
          </p:cNvPicPr>
          <p:nvPr/>
        </p:nvPicPr>
        <p:blipFill>
          <a:blip r:embed="rId5"/>
          <a:srcRect/>
          <a:stretch>
            <a:fillRect/>
          </a:stretch>
        </p:blipFill>
        <p:spPr bwMode="auto">
          <a:xfrm>
            <a:off x="2714612" y="428604"/>
            <a:ext cx="6705600" cy="6477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インフラ編（３）</a:t>
            </a:r>
            <a:endParaRPr kumimoji="1" lang="ja-JP" altLang="en-US" dirty="0"/>
          </a:p>
        </p:txBody>
      </p:sp>
      <p:sp>
        <p:nvSpPr>
          <p:cNvPr id="3" name="コンテンツ プレースホルダ 2"/>
          <p:cNvSpPr>
            <a:spLocks noGrp="1"/>
          </p:cNvSpPr>
          <p:nvPr>
            <p:ph idx="1"/>
          </p:nvPr>
        </p:nvSpPr>
        <p:spPr/>
        <p:txBody>
          <a:bodyPr/>
          <a:lstStyle/>
          <a:p>
            <a:pPr marL="342900" lvl="1" indent="-342900">
              <a:buFontTx/>
              <a:buChar char="•"/>
            </a:pPr>
            <a:r>
              <a:rPr lang="en-US" altLang="ja-JP" dirty="0" smtClean="0"/>
              <a:t>IIS7.0</a:t>
            </a:r>
          </a:p>
          <a:p>
            <a:pPr marL="971550" lvl="1" indent="-514350">
              <a:buFont typeface="+mj-lt"/>
              <a:buAutoNum type="arabicPeriod"/>
            </a:pPr>
            <a:r>
              <a:rPr lang="ja-JP" altLang="en-US" dirty="0" smtClean="0"/>
              <a:t>モジュール構造のアーキテクチャ </a:t>
            </a:r>
            <a:endParaRPr lang="en-US" altLang="ja-JP" dirty="0" smtClean="0"/>
          </a:p>
          <a:p>
            <a:pPr marL="1371600" lvl="2" indent="-514350">
              <a:buNone/>
            </a:pPr>
            <a:r>
              <a:rPr lang="ja-JP" altLang="en-US" dirty="0" smtClean="0"/>
              <a:t>管理者が必要な機能をカスタマイズできる</a:t>
            </a:r>
            <a:endParaRPr lang="en-US" altLang="ja-JP" dirty="0" smtClean="0"/>
          </a:p>
          <a:p>
            <a:pPr marL="971550" lvl="1" indent="-514350">
              <a:buFont typeface="+mj-lt"/>
              <a:buAutoNum type="arabicPeriod"/>
            </a:pPr>
            <a:r>
              <a:rPr lang="ja-JP" altLang="en-US" dirty="0" smtClean="0"/>
              <a:t>包括的な拡張性を備えた </a:t>
            </a:r>
            <a:r>
              <a:rPr lang="en-US" altLang="ja-JP" dirty="0" smtClean="0"/>
              <a:t>API </a:t>
            </a:r>
          </a:p>
          <a:p>
            <a:pPr marL="1371600" lvl="2" indent="-514350">
              <a:buNone/>
            </a:pPr>
            <a:r>
              <a:rPr lang="ja-JP" altLang="en-US" dirty="0" smtClean="0"/>
              <a:t>ネイティブ </a:t>
            </a:r>
            <a:r>
              <a:rPr lang="en-US" altLang="ja-JP" dirty="0" smtClean="0"/>
              <a:t>Win32/</a:t>
            </a:r>
            <a:r>
              <a:rPr lang="ja-JP" altLang="en-US" dirty="0" smtClean="0"/>
              <a:t>マネージ </a:t>
            </a:r>
            <a:r>
              <a:rPr lang="en-US" altLang="ja-JP" dirty="0" smtClean="0"/>
              <a:t>.NET Framework</a:t>
            </a:r>
          </a:p>
          <a:p>
            <a:pPr marL="971550" lvl="1" indent="-514350">
              <a:buFont typeface="+mj-lt"/>
              <a:buAutoNum type="arabicPeriod"/>
            </a:pPr>
            <a:r>
              <a:rPr lang="ja-JP" altLang="en-US" dirty="0" smtClean="0"/>
              <a:t>分散可能な統一構成モデル</a:t>
            </a:r>
            <a:endParaRPr lang="en-US" altLang="ja-JP" dirty="0" smtClean="0"/>
          </a:p>
          <a:p>
            <a:pPr marL="1371600" lvl="2" indent="-514350">
              <a:buNone/>
            </a:pPr>
            <a:r>
              <a:rPr lang="en-US" altLang="ja-JP" dirty="0" smtClean="0"/>
              <a:t>XML </a:t>
            </a:r>
            <a:r>
              <a:rPr lang="ja-JP" altLang="en-US" dirty="0" smtClean="0"/>
              <a:t>形式に格納する統一構成システム</a:t>
            </a:r>
            <a:endParaRPr lang="en-US" altLang="ja-JP" dirty="0" smtClean="0"/>
          </a:p>
          <a:p>
            <a:pPr marL="971550" lvl="1" indent="-514350">
              <a:buFont typeface="+mj-lt"/>
              <a:buAutoNum type="arabicPeriod"/>
            </a:pPr>
            <a:r>
              <a:rPr lang="ja-JP" altLang="en-US" dirty="0" smtClean="0"/>
              <a:t>効果的な管理ツール</a:t>
            </a:r>
            <a:endParaRPr lang="en-US" altLang="ja-JP" dirty="0" smtClean="0"/>
          </a:p>
          <a:p>
            <a:pPr marL="971550" lvl="1" indent="-514350">
              <a:buFont typeface="+mj-lt"/>
              <a:buAutoNum type="arabicPeriod"/>
            </a:pPr>
            <a:r>
              <a:rPr lang="ja-JP" altLang="en-US" dirty="0" smtClean="0"/>
              <a:t>優れた診断機能 </a:t>
            </a:r>
            <a:endParaRPr lang="en-US" altLang="ja-JP" dirty="0" smtClean="0"/>
          </a:p>
          <a:p>
            <a:pPr marL="971550" lvl="1" indent="-514350" algn="r">
              <a:buNone/>
            </a:pPr>
            <a:r>
              <a:rPr lang="ja-JP" altLang="en-US" sz="1000" b="1" dirty="0" smtClean="0"/>
              <a:t>「</a:t>
            </a:r>
            <a:r>
              <a:rPr lang="en-US" altLang="ja-JP" sz="1000" b="1" dirty="0" smtClean="0"/>
              <a:t>Windows Server 2008 </a:t>
            </a:r>
            <a:r>
              <a:rPr lang="ja-JP" altLang="en-US" sz="1000" b="1" dirty="0" smtClean="0"/>
              <a:t>の インターネット インフォメーション サービス </a:t>
            </a:r>
            <a:r>
              <a:rPr lang="en-US" altLang="ja-JP" sz="1000" b="1" dirty="0" smtClean="0"/>
              <a:t>7.0</a:t>
            </a:r>
            <a:r>
              <a:rPr lang="ja-JP" altLang="en-US" sz="1000" b="1" dirty="0" smtClean="0"/>
              <a:t>」</a:t>
            </a:r>
            <a:endParaRPr lang="en-US" altLang="ja-JP" sz="1000" b="1" dirty="0" smtClean="0"/>
          </a:p>
          <a:p>
            <a:pPr marL="971550" lvl="1" indent="-514350" algn="r">
              <a:buNone/>
            </a:pPr>
            <a:r>
              <a:rPr lang="en-US" altLang="ja-JP" sz="1000" dirty="0" smtClean="0"/>
              <a:t>http://www.microsoft.com/japan/windowsserver2008/iis/default.mspx</a:t>
            </a:r>
            <a:endParaRPr kumimoji="1" lang="ja-JP" altLang="en-US" sz="1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インフラ編（４）</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Hyper-V</a:t>
            </a:r>
          </a:p>
          <a:p>
            <a:pPr lvl="1"/>
            <a:r>
              <a:rPr lang="ja-JP" altLang="en-US" dirty="0" smtClean="0"/>
              <a:t>ハイパーバイザ型の仮想化</a:t>
            </a:r>
            <a:endParaRPr lang="en-US" altLang="ja-JP" dirty="0" smtClean="0"/>
          </a:p>
          <a:p>
            <a:pPr lvl="1"/>
            <a:r>
              <a:rPr lang="en-US" altLang="ja-JP" dirty="0" smtClean="0"/>
              <a:t>Windows Server 2008 </a:t>
            </a:r>
            <a:r>
              <a:rPr lang="en-US" altLang="ja-JP" b="1" dirty="0" smtClean="0">
                <a:solidFill>
                  <a:srgbClr val="FF0000"/>
                </a:solidFill>
              </a:rPr>
              <a:t>64bit</a:t>
            </a:r>
            <a:r>
              <a:rPr lang="ja-JP" altLang="en-US" b="1" dirty="0" smtClean="0">
                <a:solidFill>
                  <a:srgbClr val="FF0000"/>
                </a:solidFill>
              </a:rPr>
              <a:t>エディション用</a:t>
            </a:r>
            <a:endParaRPr lang="en-US" altLang="ja-JP" b="1" dirty="0" smtClean="0">
              <a:solidFill>
                <a:srgbClr val="FF0000"/>
              </a:solidFill>
            </a:endParaRPr>
          </a:p>
          <a:p>
            <a:pPr lvl="1">
              <a:buNone/>
            </a:pPr>
            <a:endParaRPr lang="en-US" altLang="ja-JP" b="1" dirty="0" smtClean="0">
              <a:solidFill>
                <a:srgbClr val="FF0000"/>
              </a:solidFill>
            </a:endParaRPr>
          </a:p>
        </p:txBody>
      </p:sp>
      <p:pic>
        <p:nvPicPr>
          <p:cNvPr id="7170" name="Picture 2"/>
          <p:cNvPicPr>
            <a:picLocks noChangeAspect="1" noChangeArrowheads="1"/>
          </p:cNvPicPr>
          <p:nvPr/>
        </p:nvPicPr>
        <p:blipFill>
          <a:blip r:embed="rId3"/>
          <a:srcRect/>
          <a:stretch>
            <a:fillRect/>
          </a:stretch>
        </p:blipFill>
        <p:spPr bwMode="auto">
          <a:xfrm>
            <a:off x="3500430" y="3214686"/>
            <a:ext cx="4743450" cy="2447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インフラ編</a:t>
            </a:r>
            <a:r>
              <a:rPr lang="en-US" altLang="ja-JP" dirty="0" smtClean="0"/>
              <a:t>〔Hyper-V</a:t>
            </a:r>
            <a:r>
              <a:rPr lang="ja-JP" altLang="en-US" dirty="0" smtClean="0"/>
              <a:t>概念図</a:t>
            </a:r>
            <a:r>
              <a:rPr lang="en-US" altLang="ja-JP" dirty="0" smtClean="0"/>
              <a:t>〕</a:t>
            </a:r>
            <a:endParaRPr kumimoji="1" lang="ja-JP" altLang="en-US" dirty="0"/>
          </a:p>
        </p:txBody>
      </p:sp>
      <p:sp>
        <p:nvSpPr>
          <p:cNvPr id="4" name="正方形/長方形 3"/>
          <p:cNvSpPr/>
          <p:nvPr/>
        </p:nvSpPr>
        <p:spPr>
          <a:xfrm>
            <a:off x="1714480" y="1071546"/>
            <a:ext cx="2286016" cy="3071834"/>
          </a:xfrm>
          <a:prstGeom prst="rect">
            <a:avLst/>
          </a:prstGeom>
          <a:gradFill>
            <a:gsLst>
              <a:gs pos="87000">
                <a:srgbClr val="00B050"/>
              </a:gs>
              <a:gs pos="66000">
                <a:srgbClr val="00B050"/>
              </a:gs>
              <a:gs pos="100000">
                <a:srgbClr val="00FF00"/>
              </a:gs>
            </a:gsLst>
          </a:gradFill>
        </p:spPr>
        <p:style>
          <a:lnRef idx="0">
            <a:schemeClr val="accent4"/>
          </a:lnRef>
          <a:fillRef idx="3">
            <a:schemeClr val="accent4"/>
          </a:fillRef>
          <a:effectRef idx="3">
            <a:schemeClr val="accent4"/>
          </a:effectRef>
          <a:fontRef idx="minor">
            <a:schemeClr val="lt1"/>
          </a:fontRef>
        </p:style>
        <p:txBody>
          <a:bodyPr rtlCol="0" anchor="t"/>
          <a:lstStyle/>
          <a:p>
            <a:r>
              <a:rPr kumimoji="1" lang="en-US" altLang="ja-JP" dirty="0" smtClean="0"/>
              <a:t>Parent</a:t>
            </a:r>
            <a:r>
              <a:rPr kumimoji="1" lang="ja-JP" altLang="en-US" dirty="0" smtClean="0"/>
              <a:t> </a:t>
            </a:r>
            <a:r>
              <a:rPr kumimoji="1" lang="en-US" altLang="ja-JP" dirty="0" smtClean="0"/>
              <a:t>Partition</a:t>
            </a:r>
            <a:endParaRPr kumimoji="1" lang="ja-JP" altLang="en-US" dirty="0"/>
          </a:p>
        </p:txBody>
      </p:sp>
      <p:sp>
        <p:nvSpPr>
          <p:cNvPr id="6" name="正方形/長方形 5"/>
          <p:cNvSpPr/>
          <p:nvPr/>
        </p:nvSpPr>
        <p:spPr>
          <a:xfrm>
            <a:off x="1714480" y="4214818"/>
            <a:ext cx="4929222" cy="357190"/>
          </a:xfrm>
          <a:prstGeom prst="rect">
            <a:avLst/>
          </a:prstGeom>
          <a:gradFill>
            <a:gsLst>
              <a:gs pos="0">
                <a:srgbClr val="FF0000"/>
              </a:gs>
              <a:gs pos="80000">
                <a:srgbClr val="C00000"/>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en-US" altLang="ja-JP" dirty="0" smtClean="0"/>
              <a:t>Windows Hypervisor</a:t>
            </a:r>
            <a:r>
              <a:rPr kumimoji="1" lang="ja-JP" altLang="en-US" dirty="0" smtClean="0"/>
              <a:t> </a:t>
            </a:r>
            <a:r>
              <a:rPr kumimoji="1" lang="en-US" altLang="ja-JP" dirty="0" smtClean="0"/>
              <a:t>〔hvboot.sys〕</a:t>
            </a:r>
            <a:r>
              <a:rPr lang="ja-JP" altLang="en-US" dirty="0" smtClean="0"/>
              <a:t> （</a:t>
            </a:r>
            <a:r>
              <a:rPr lang="en-US" altLang="ja-JP" dirty="0" smtClean="0"/>
              <a:t>Ring -1)</a:t>
            </a:r>
            <a:r>
              <a:rPr lang="ja-JP" altLang="en-US" dirty="0" smtClean="0"/>
              <a:t> </a:t>
            </a:r>
            <a:endParaRPr kumimoji="1" lang="ja-JP" altLang="en-US" dirty="0"/>
          </a:p>
        </p:txBody>
      </p:sp>
      <p:sp>
        <p:nvSpPr>
          <p:cNvPr id="8" name="正方形/長方形 7"/>
          <p:cNvSpPr/>
          <p:nvPr/>
        </p:nvSpPr>
        <p:spPr>
          <a:xfrm>
            <a:off x="1714480" y="4643446"/>
            <a:ext cx="4929222"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en-US" altLang="ja-JP" dirty="0" smtClean="0"/>
              <a:t>X64</a:t>
            </a:r>
            <a:r>
              <a:rPr kumimoji="1" lang="ja-JP" altLang="en-US" dirty="0" smtClean="0"/>
              <a:t>仮想化支援機能</a:t>
            </a:r>
            <a:r>
              <a:rPr lang="en-US" altLang="ja-JP" dirty="0" smtClean="0"/>
              <a:t>〔Intel VT/AMD-V〕</a:t>
            </a:r>
          </a:p>
        </p:txBody>
      </p:sp>
      <p:sp>
        <p:nvSpPr>
          <p:cNvPr id="9" name="正方形/長方形 8"/>
          <p:cNvSpPr/>
          <p:nvPr/>
        </p:nvSpPr>
        <p:spPr>
          <a:xfrm>
            <a:off x="4143372" y="1071546"/>
            <a:ext cx="2286016" cy="3071834"/>
          </a:xfrm>
          <a:prstGeom prst="rect">
            <a:avLst/>
          </a:prstGeom>
          <a:gradFill>
            <a:gsLst>
              <a:gs pos="0">
                <a:srgbClr val="FFFF00"/>
              </a:gs>
              <a:gs pos="80000">
                <a:srgbClr val="91992D"/>
              </a:gs>
              <a:gs pos="88000">
                <a:srgbClr val="7C784A"/>
              </a:gs>
            </a:gsLst>
          </a:gradFill>
        </p:spPr>
        <p:style>
          <a:lnRef idx="0">
            <a:schemeClr val="accent2"/>
          </a:lnRef>
          <a:fillRef idx="3">
            <a:schemeClr val="accent2"/>
          </a:fillRef>
          <a:effectRef idx="3">
            <a:schemeClr val="accent2"/>
          </a:effectRef>
          <a:fontRef idx="minor">
            <a:schemeClr val="lt1"/>
          </a:fontRef>
        </p:style>
        <p:txBody>
          <a:bodyPr rtlCol="0" anchor="t"/>
          <a:lstStyle/>
          <a:p>
            <a:r>
              <a:rPr kumimoji="1" lang="en-US" altLang="ja-JP" dirty="0" smtClean="0"/>
              <a:t>Child</a:t>
            </a:r>
            <a:r>
              <a:rPr kumimoji="1" lang="ja-JP" altLang="en-US" dirty="0" smtClean="0"/>
              <a:t> </a:t>
            </a:r>
            <a:r>
              <a:rPr kumimoji="1" lang="en-US" altLang="ja-JP" dirty="0" smtClean="0"/>
              <a:t>Partition</a:t>
            </a:r>
            <a:endParaRPr kumimoji="1" lang="ja-JP" altLang="en-US" dirty="0"/>
          </a:p>
        </p:txBody>
      </p:sp>
      <p:sp>
        <p:nvSpPr>
          <p:cNvPr id="10" name="正方形/長方形 9"/>
          <p:cNvSpPr/>
          <p:nvPr/>
        </p:nvSpPr>
        <p:spPr>
          <a:xfrm>
            <a:off x="3000364" y="3714752"/>
            <a:ext cx="2357454" cy="35719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ja-JP" sz="2400" b="1" dirty="0" err="1" smtClean="0">
                <a:solidFill>
                  <a:srgbClr val="FF0000"/>
                </a:solidFill>
                <a:effectLst>
                  <a:outerShdw blurRad="38100" dist="38100" dir="2700000" algn="tl">
                    <a:srgbClr val="000000">
                      <a:alpha val="43137"/>
                    </a:srgbClr>
                  </a:outerShdw>
                </a:effectLst>
              </a:rPr>
              <a:t>VMBus</a:t>
            </a:r>
            <a:r>
              <a:rPr lang="en-US" altLang="ja-JP" sz="2400" b="1" dirty="0" smtClean="0">
                <a:solidFill>
                  <a:srgbClr val="FF0000"/>
                </a:solidFill>
                <a:effectLst>
                  <a:outerShdw blurRad="38100" dist="38100" dir="2700000" algn="tl">
                    <a:srgbClr val="000000">
                      <a:alpha val="43137"/>
                    </a:srgbClr>
                  </a:outerShdw>
                </a:effectLst>
              </a:rPr>
              <a:t> </a:t>
            </a:r>
            <a:endParaRPr kumimoji="1" lang="ja-JP" altLang="en-US" sz="2400" b="1" dirty="0">
              <a:solidFill>
                <a:srgbClr val="FF0000"/>
              </a:solidFill>
              <a:effectLst>
                <a:outerShdw blurRad="38100" dist="38100" dir="2700000" algn="tl">
                  <a:srgbClr val="000000">
                    <a:alpha val="43137"/>
                  </a:srgbClr>
                </a:outerShdw>
              </a:effectLst>
            </a:endParaRPr>
          </a:p>
        </p:txBody>
      </p:sp>
      <p:sp>
        <p:nvSpPr>
          <p:cNvPr id="11" name="角丸四角形 10"/>
          <p:cNvSpPr/>
          <p:nvPr/>
        </p:nvSpPr>
        <p:spPr>
          <a:xfrm>
            <a:off x="1571604" y="1571612"/>
            <a:ext cx="5572164" cy="1285884"/>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1571604" y="2857496"/>
            <a:ext cx="5572164" cy="1285884"/>
          </a:xfrm>
          <a:prstGeom prst="roundRect">
            <a:avLst/>
          </a:prstGeom>
          <a:noFill/>
          <a:ln w="635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6786578" y="1714488"/>
            <a:ext cx="1643074" cy="646331"/>
          </a:xfrm>
          <a:prstGeom prst="rect">
            <a:avLst/>
          </a:prstGeom>
          <a:solidFill>
            <a:srgbClr val="FFF4D1"/>
          </a:solidFill>
          <a:ln>
            <a:solidFill>
              <a:srgbClr val="FF0000"/>
            </a:solidFill>
          </a:ln>
        </p:spPr>
        <p:txBody>
          <a:bodyPr wrap="square" rtlCol="0">
            <a:spAutoFit/>
          </a:bodyPr>
          <a:lstStyle/>
          <a:p>
            <a:r>
              <a:rPr kumimoji="1" lang="en-US" altLang="ja-JP" dirty="0" smtClean="0"/>
              <a:t>Ring3</a:t>
            </a:r>
          </a:p>
          <a:p>
            <a:r>
              <a:rPr lang="ja-JP" altLang="en-US" dirty="0" smtClean="0"/>
              <a:t>ユーザモード</a:t>
            </a:r>
            <a:endParaRPr kumimoji="1" lang="ja-JP" altLang="en-US" dirty="0"/>
          </a:p>
        </p:txBody>
      </p:sp>
      <p:sp>
        <p:nvSpPr>
          <p:cNvPr id="16" name="テキスト ボックス 15"/>
          <p:cNvSpPr txBox="1"/>
          <p:nvPr/>
        </p:nvSpPr>
        <p:spPr>
          <a:xfrm>
            <a:off x="6786578" y="3071810"/>
            <a:ext cx="1643074" cy="646331"/>
          </a:xfrm>
          <a:prstGeom prst="rect">
            <a:avLst/>
          </a:prstGeom>
          <a:solidFill>
            <a:srgbClr val="FFF4D1"/>
          </a:solidFill>
          <a:ln>
            <a:solidFill>
              <a:srgbClr val="92D050"/>
            </a:solidFill>
          </a:ln>
        </p:spPr>
        <p:txBody>
          <a:bodyPr wrap="square" rtlCol="0">
            <a:spAutoFit/>
          </a:bodyPr>
          <a:lstStyle/>
          <a:p>
            <a:r>
              <a:rPr kumimoji="1" lang="en-US" altLang="ja-JP" dirty="0" smtClean="0"/>
              <a:t>Ring0</a:t>
            </a:r>
          </a:p>
          <a:p>
            <a:r>
              <a:rPr lang="ja-JP" altLang="en-US" dirty="0" smtClean="0"/>
              <a:t>カーネルモード</a:t>
            </a:r>
            <a:endParaRPr kumimoji="1" lang="ja-JP" altLang="en-US" dirty="0"/>
          </a:p>
        </p:txBody>
      </p:sp>
      <p:sp>
        <p:nvSpPr>
          <p:cNvPr id="19" name="角丸四角形 18"/>
          <p:cNvSpPr/>
          <p:nvPr/>
        </p:nvSpPr>
        <p:spPr>
          <a:xfrm>
            <a:off x="1785918" y="3000372"/>
            <a:ext cx="914400"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dirty="0" smtClean="0"/>
              <a:t>OS</a:t>
            </a:r>
            <a:endParaRPr kumimoji="1" lang="ja-JP" altLang="en-US" dirty="0"/>
          </a:p>
        </p:txBody>
      </p:sp>
      <p:sp>
        <p:nvSpPr>
          <p:cNvPr id="20" name="角丸四角形 19"/>
          <p:cNvSpPr/>
          <p:nvPr/>
        </p:nvSpPr>
        <p:spPr>
          <a:xfrm>
            <a:off x="4214810" y="3000372"/>
            <a:ext cx="914400"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dirty="0" smtClean="0"/>
              <a:t>OS</a:t>
            </a:r>
            <a:endParaRPr kumimoji="1" lang="ja-JP" altLang="en-US" dirty="0"/>
          </a:p>
        </p:txBody>
      </p:sp>
      <p:grpSp>
        <p:nvGrpSpPr>
          <p:cNvPr id="24" name="グループ化 23"/>
          <p:cNvGrpSpPr/>
          <p:nvPr/>
        </p:nvGrpSpPr>
        <p:grpSpPr>
          <a:xfrm>
            <a:off x="2786050" y="3000372"/>
            <a:ext cx="1057276" cy="500066"/>
            <a:chOff x="2857488" y="3000372"/>
            <a:chExt cx="1057276" cy="500066"/>
          </a:xfrm>
        </p:grpSpPr>
        <p:sp>
          <p:nvSpPr>
            <p:cNvPr id="21" name="角丸四角形 20"/>
            <p:cNvSpPr/>
            <p:nvPr/>
          </p:nvSpPr>
          <p:spPr>
            <a:xfrm>
              <a:off x="2857488" y="3143248"/>
              <a:ext cx="914400"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dirty="0" smtClean="0"/>
                <a:t>VSP</a:t>
              </a:r>
              <a:endParaRPr kumimoji="1" lang="ja-JP" altLang="en-US" dirty="0"/>
            </a:p>
          </p:txBody>
        </p:sp>
        <p:sp>
          <p:nvSpPr>
            <p:cNvPr id="22" name="角丸四角形 21"/>
            <p:cNvSpPr/>
            <p:nvPr/>
          </p:nvSpPr>
          <p:spPr>
            <a:xfrm>
              <a:off x="2928926" y="3071810"/>
              <a:ext cx="914400"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dirty="0" smtClean="0"/>
                <a:t>VSP</a:t>
              </a:r>
              <a:endParaRPr kumimoji="1" lang="ja-JP" altLang="en-US" dirty="0"/>
            </a:p>
          </p:txBody>
        </p:sp>
        <p:sp>
          <p:nvSpPr>
            <p:cNvPr id="23" name="角丸四角形 22"/>
            <p:cNvSpPr/>
            <p:nvPr/>
          </p:nvSpPr>
          <p:spPr>
            <a:xfrm>
              <a:off x="3000364" y="3000372"/>
              <a:ext cx="914400"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dirty="0" smtClean="0"/>
                <a:t>VSP</a:t>
              </a:r>
              <a:endParaRPr kumimoji="1" lang="ja-JP" altLang="en-US" dirty="0"/>
            </a:p>
          </p:txBody>
        </p:sp>
      </p:grpSp>
      <p:grpSp>
        <p:nvGrpSpPr>
          <p:cNvPr id="25" name="グループ化 24"/>
          <p:cNvGrpSpPr/>
          <p:nvPr/>
        </p:nvGrpSpPr>
        <p:grpSpPr>
          <a:xfrm>
            <a:off x="5214942" y="3000372"/>
            <a:ext cx="1057276" cy="500066"/>
            <a:chOff x="2857488" y="3000372"/>
            <a:chExt cx="1057276" cy="500066"/>
          </a:xfrm>
        </p:grpSpPr>
        <p:sp>
          <p:nvSpPr>
            <p:cNvPr id="26" name="角丸四角形 25"/>
            <p:cNvSpPr/>
            <p:nvPr/>
          </p:nvSpPr>
          <p:spPr>
            <a:xfrm>
              <a:off x="2857488" y="3143248"/>
              <a:ext cx="914400"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dirty="0" smtClean="0"/>
                <a:t>VSC</a:t>
              </a:r>
              <a:endParaRPr kumimoji="1" lang="ja-JP" altLang="en-US" dirty="0"/>
            </a:p>
          </p:txBody>
        </p:sp>
        <p:sp>
          <p:nvSpPr>
            <p:cNvPr id="27" name="角丸四角形 26"/>
            <p:cNvSpPr/>
            <p:nvPr/>
          </p:nvSpPr>
          <p:spPr>
            <a:xfrm>
              <a:off x="2928926" y="3071810"/>
              <a:ext cx="914400"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dirty="0" smtClean="0"/>
                <a:t>VSC</a:t>
              </a:r>
              <a:endParaRPr kumimoji="1" lang="ja-JP" altLang="en-US" dirty="0"/>
            </a:p>
          </p:txBody>
        </p:sp>
        <p:sp>
          <p:nvSpPr>
            <p:cNvPr id="28" name="角丸四角形 27"/>
            <p:cNvSpPr/>
            <p:nvPr/>
          </p:nvSpPr>
          <p:spPr>
            <a:xfrm>
              <a:off x="3000364" y="3000372"/>
              <a:ext cx="914400"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dirty="0" smtClean="0"/>
                <a:t>VSC</a:t>
              </a:r>
              <a:endParaRPr kumimoji="1" lang="ja-JP" altLang="en-US" dirty="0"/>
            </a:p>
          </p:txBody>
        </p:sp>
      </p:grpSp>
      <p:grpSp>
        <p:nvGrpSpPr>
          <p:cNvPr id="36" name="グループ化 35"/>
          <p:cNvGrpSpPr/>
          <p:nvPr/>
        </p:nvGrpSpPr>
        <p:grpSpPr>
          <a:xfrm>
            <a:off x="1785918" y="3500438"/>
            <a:ext cx="1057276" cy="500066"/>
            <a:chOff x="1785918" y="3500438"/>
            <a:chExt cx="1057276" cy="500066"/>
          </a:xfrm>
        </p:grpSpPr>
        <p:sp>
          <p:nvSpPr>
            <p:cNvPr id="33" name="角丸四角形 32"/>
            <p:cNvSpPr/>
            <p:nvPr/>
          </p:nvSpPr>
          <p:spPr>
            <a:xfrm>
              <a:off x="1785918" y="3643314"/>
              <a:ext cx="914400"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dirty="0" smtClean="0"/>
                <a:t>Driver</a:t>
              </a:r>
              <a:endParaRPr kumimoji="1" lang="ja-JP" altLang="en-US" dirty="0"/>
            </a:p>
          </p:txBody>
        </p:sp>
        <p:sp>
          <p:nvSpPr>
            <p:cNvPr id="34" name="角丸四角形 33"/>
            <p:cNvSpPr/>
            <p:nvPr/>
          </p:nvSpPr>
          <p:spPr>
            <a:xfrm>
              <a:off x="1857356" y="3571876"/>
              <a:ext cx="914400"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dirty="0" smtClean="0"/>
                <a:t>Driver</a:t>
              </a:r>
              <a:endParaRPr kumimoji="1" lang="ja-JP" altLang="en-US" dirty="0"/>
            </a:p>
          </p:txBody>
        </p:sp>
        <p:sp>
          <p:nvSpPr>
            <p:cNvPr id="35" name="角丸四角形 34"/>
            <p:cNvSpPr/>
            <p:nvPr/>
          </p:nvSpPr>
          <p:spPr>
            <a:xfrm>
              <a:off x="1928794" y="3500438"/>
              <a:ext cx="914400"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dirty="0" smtClean="0"/>
                <a:t>Driver</a:t>
              </a:r>
              <a:endParaRPr kumimoji="1" lang="ja-JP" altLang="en-US" dirty="0"/>
            </a:p>
          </p:txBody>
        </p:sp>
      </p:grpSp>
      <p:grpSp>
        <p:nvGrpSpPr>
          <p:cNvPr id="40" name="グループ化 39"/>
          <p:cNvGrpSpPr/>
          <p:nvPr/>
        </p:nvGrpSpPr>
        <p:grpSpPr>
          <a:xfrm>
            <a:off x="2000232" y="2143116"/>
            <a:ext cx="1714512" cy="642942"/>
            <a:chOff x="2000232" y="2000240"/>
            <a:chExt cx="1714512" cy="642942"/>
          </a:xfrm>
        </p:grpSpPr>
        <p:sp>
          <p:nvSpPr>
            <p:cNvPr id="37" name="角丸四角形 36"/>
            <p:cNvSpPr/>
            <p:nvPr/>
          </p:nvSpPr>
          <p:spPr>
            <a:xfrm>
              <a:off x="2000232" y="2285992"/>
              <a:ext cx="1571636"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dirty="0" smtClean="0"/>
                <a:t>Application</a:t>
              </a:r>
              <a:endParaRPr kumimoji="1" lang="ja-JP" altLang="en-US" dirty="0"/>
            </a:p>
          </p:txBody>
        </p:sp>
        <p:sp>
          <p:nvSpPr>
            <p:cNvPr id="38" name="角丸四角形 37"/>
            <p:cNvSpPr/>
            <p:nvPr/>
          </p:nvSpPr>
          <p:spPr>
            <a:xfrm>
              <a:off x="2071670" y="2143116"/>
              <a:ext cx="1571636"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dirty="0" smtClean="0"/>
                <a:t>Application</a:t>
              </a:r>
              <a:endParaRPr kumimoji="1" lang="ja-JP" altLang="en-US" dirty="0"/>
            </a:p>
          </p:txBody>
        </p:sp>
        <p:sp>
          <p:nvSpPr>
            <p:cNvPr id="39" name="角丸四角形 38"/>
            <p:cNvSpPr/>
            <p:nvPr/>
          </p:nvSpPr>
          <p:spPr>
            <a:xfrm>
              <a:off x="2143108" y="2000240"/>
              <a:ext cx="1571636"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dirty="0" smtClean="0"/>
                <a:t>Application</a:t>
              </a:r>
              <a:endParaRPr kumimoji="1" lang="ja-JP" altLang="en-US" dirty="0"/>
            </a:p>
          </p:txBody>
        </p:sp>
      </p:grpSp>
      <p:grpSp>
        <p:nvGrpSpPr>
          <p:cNvPr id="41" name="グループ化 40"/>
          <p:cNvGrpSpPr/>
          <p:nvPr/>
        </p:nvGrpSpPr>
        <p:grpSpPr>
          <a:xfrm>
            <a:off x="4357686" y="1928802"/>
            <a:ext cx="1714512" cy="642942"/>
            <a:chOff x="2000232" y="2000240"/>
            <a:chExt cx="1714512" cy="642942"/>
          </a:xfrm>
        </p:grpSpPr>
        <p:sp>
          <p:nvSpPr>
            <p:cNvPr id="42" name="角丸四角形 41"/>
            <p:cNvSpPr/>
            <p:nvPr/>
          </p:nvSpPr>
          <p:spPr>
            <a:xfrm>
              <a:off x="2000232" y="2285992"/>
              <a:ext cx="1571636"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dirty="0" smtClean="0"/>
                <a:t>Application</a:t>
              </a:r>
              <a:endParaRPr kumimoji="1" lang="ja-JP" altLang="en-US" dirty="0"/>
            </a:p>
          </p:txBody>
        </p:sp>
        <p:sp>
          <p:nvSpPr>
            <p:cNvPr id="43" name="角丸四角形 42"/>
            <p:cNvSpPr/>
            <p:nvPr/>
          </p:nvSpPr>
          <p:spPr>
            <a:xfrm>
              <a:off x="2071670" y="2143116"/>
              <a:ext cx="1571636"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dirty="0" smtClean="0"/>
                <a:t>Application</a:t>
              </a:r>
              <a:endParaRPr kumimoji="1" lang="ja-JP" altLang="en-US" dirty="0"/>
            </a:p>
          </p:txBody>
        </p:sp>
        <p:sp>
          <p:nvSpPr>
            <p:cNvPr id="44" name="角丸四角形 43"/>
            <p:cNvSpPr/>
            <p:nvPr/>
          </p:nvSpPr>
          <p:spPr>
            <a:xfrm>
              <a:off x="2143108" y="2000240"/>
              <a:ext cx="1571636"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dirty="0" smtClean="0"/>
                <a:t>Application</a:t>
              </a:r>
              <a:endParaRPr kumimoji="1" lang="ja-JP" altLang="en-US" dirty="0"/>
            </a:p>
          </p:txBody>
        </p:sp>
      </p:grpSp>
      <p:sp>
        <p:nvSpPr>
          <p:cNvPr id="45" name="角丸四角形 44"/>
          <p:cNvSpPr/>
          <p:nvPr/>
        </p:nvSpPr>
        <p:spPr>
          <a:xfrm>
            <a:off x="1785918" y="1857364"/>
            <a:ext cx="2143140"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dirty="0" smtClean="0"/>
              <a:t>Hyper-V</a:t>
            </a:r>
            <a:r>
              <a:rPr kumimoji="1" lang="ja-JP" altLang="en-US" dirty="0" smtClean="0"/>
              <a:t>マネージャ</a:t>
            </a:r>
            <a:endParaRPr kumimoji="1" lang="ja-JP" altLang="en-US" dirty="0"/>
          </a:p>
        </p:txBody>
      </p:sp>
      <p:sp>
        <p:nvSpPr>
          <p:cNvPr id="47" name="角丸四角形 46"/>
          <p:cNvSpPr/>
          <p:nvPr/>
        </p:nvSpPr>
        <p:spPr>
          <a:xfrm>
            <a:off x="642910" y="5143512"/>
            <a:ext cx="914400"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dirty="0" smtClean="0"/>
              <a:t>VSP</a:t>
            </a:r>
            <a:endParaRPr kumimoji="1" lang="ja-JP" altLang="en-US" dirty="0"/>
          </a:p>
        </p:txBody>
      </p:sp>
      <p:sp>
        <p:nvSpPr>
          <p:cNvPr id="48" name="テキスト ボックス 47"/>
          <p:cNvSpPr txBox="1"/>
          <p:nvPr/>
        </p:nvSpPr>
        <p:spPr>
          <a:xfrm>
            <a:off x="1714480" y="5143512"/>
            <a:ext cx="2714644" cy="369332"/>
          </a:xfrm>
          <a:prstGeom prst="rect">
            <a:avLst/>
          </a:prstGeom>
          <a:noFill/>
        </p:spPr>
        <p:txBody>
          <a:bodyPr wrap="square" rtlCol="0">
            <a:spAutoFit/>
          </a:bodyPr>
          <a:lstStyle/>
          <a:p>
            <a:r>
              <a:rPr kumimoji="1" lang="en-US" altLang="ja-JP" dirty="0" smtClean="0"/>
              <a:t>Virtual Service Provider</a:t>
            </a:r>
            <a:endParaRPr kumimoji="1" lang="ja-JP" altLang="en-US" dirty="0"/>
          </a:p>
        </p:txBody>
      </p:sp>
      <p:sp>
        <p:nvSpPr>
          <p:cNvPr id="49" name="角丸四角形 48"/>
          <p:cNvSpPr/>
          <p:nvPr/>
        </p:nvSpPr>
        <p:spPr>
          <a:xfrm>
            <a:off x="642910" y="5572140"/>
            <a:ext cx="914400" cy="3571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dirty="0" smtClean="0"/>
              <a:t>VSC</a:t>
            </a:r>
            <a:endParaRPr kumimoji="1" lang="ja-JP" altLang="en-US" dirty="0"/>
          </a:p>
        </p:txBody>
      </p:sp>
      <p:sp>
        <p:nvSpPr>
          <p:cNvPr id="50" name="テキスト ボックス 49"/>
          <p:cNvSpPr txBox="1"/>
          <p:nvPr/>
        </p:nvSpPr>
        <p:spPr>
          <a:xfrm>
            <a:off x="1714480" y="5572140"/>
            <a:ext cx="2714644" cy="369332"/>
          </a:xfrm>
          <a:prstGeom prst="rect">
            <a:avLst/>
          </a:prstGeom>
          <a:noFill/>
        </p:spPr>
        <p:txBody>
          <a:bodyPr wrap="square" rtlCol="0">
            <a:spAutoFit/>
          </a:bodyPr>
          <a:lstStyle/>
          <a:p>
            <a:r>
              <a:rPr kumimoji="1" lang="en-US" altLang="ja-JP" dirty="0" smtClean="0"/>
              <a:t>Virtual Service Client</a:t>
            </a:r>
            <a:endParaRPr kumimoji="1" lang="ja-JP" altLang="en-US" dirty="0"/>
          </a:p>
        </p:txBody>
      </p:sp>
      <p:sp>
        <p:nvSpPr>
          <p:cNvPr id="51" name="右中かっこ 50"/>
          <p:cNvSpPr/>
          <p:nvPr/>
        </p:nvSpPr>
        <p:spPr>
          <a:xfrm>
            <a:off x="4286248" y="5286388"/>
            <a:ext cx="428628" cy="500066"/>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kumimoji="1" lang="ja-JP" altLang="en-US"/>
          </a:p>
        </p:txBody>
      </p:sp>
      <p:sp>
        <p:nvSpPr>
          <p:cNvPr id="52" name="テキスト ボックス 51"/>
          <p:cNvSpPr txBox="1"/>
          <p:nvPr/>
        </p:nvSpPr>
        <p:spPr>
          <a:xfrm>
            <a:off x="4929190" y="5429264"/>
            <a:ext cx="3071834" cy="369332"/>
          </a:xfrm>
          <a:prstGeom prst="rect">
            <a:avLst/>
          </a:prstGeom>
          <a:noFill/>
        </p:spPr>
        <p:txBody>
          <a:bodyPr wrap="square" rtlCol="0">
            <a:spAutoFit/>
          </a:bodyPr>
          <a:lstStyle/>
          <a:p>
            <a:r>
              <a:rPr kumimoji="1" lang="en-US" altLang="ja-JP" dirty="0" smtClean="0"/>
              <a:t>Network, Storage(,Video…)</a:t>
            </a:r>
            <a:endParaRPr kumimoji="1" lang="ja-JP" altLang="en-US" dirty="0"/>
          </a:p>
        </p:txBody>
      </p:sp>
      <p:cxnSp>
        <p:nvCxnSpPr>
          <p:cNvPr id="54" name="直線コネクタ 53"/>
          <p:cNvCxnSpPr>
            <a:endCxn id="39" idx="1"/>
          </p:cNvCxnSpPr>
          <p:nvPr/>
        </p:nvCxnSpPr>
        <p:spPr>
          <a:xfrm>
            <a:off x="1857356" y="2214554"/>
            <a:ext cx="285752" cy="107157"/>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flipV="1">
            <a:off x="3714744" y="2214554"/>
            <a:ext cx="214314" cy="142876"/>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6" name="コンテンツ プレースホルダ 5"/>
          <p:cNvSpPr>
            <a:spLocks noGrp="1"/>
          </p:cNvSpPr>
          <p:nvPr>
            <p:ph idx="1"/>
          </p:nvPr>
        </p:nvSpPr>
        <p:spPr/>
        <p:txBody>
          <a:bodyPr/>
          <a:lstStyle/>
          <a:p>
            <a:endParaRPr kumimoji="1" lang="en-US" altLang="ja-JP" dirty="0" smtClean="0"/>
          </a:p>
          <a:p>
            <a:endParaRPr lang="en-US" altLang="ja-JP" dirty="0" smtClean="0"/>
          </a:p>
          <a:p>
            <a:endParaRPr lang="en-US" altLang="ja-JP" dirty="0" smtClean="0"/>
          </a:p>
          <a:p>
            <a:endParaRPr kumimoji="1" lang="en-US" altLang="ja-JP" sz="1100" dirty="0" smtClean="0"/>
          </a:p>
          <a:p>
            <a:r>
              <a:rPr kumimoji="1" lang="ja-JP" altLang="en-US" dirty="0" smtClean="0"/>
              <a:t>セールスポイント</a:t>
            </a:r>
            <a:endParaRPr kumimoji="1" lang="en-US" altLang="ja-JP" dirty="0" smtClean="0"/>
          </a:p>
          <a:p>
            <a:pPr lvl="1"/>
            <a:r>
              <a:rPr lang="ja-JP" altLang="en-US" dirty="0" smtClean="0"/>
              <a:t>管理機能の強化</a:t>
            </a:r>
            <a:endParaRPr lang="en-US" altLang="ja-JP" dirty="0" smtClean="0"/>
          </a:p>
          <a:p>
            <a:pPr lvl="1"/>
            <a:r>
              <a:rPr lang="en-US" altLang="ja-JP" dirty="0" smtClean="0"/>
              <a:t>IT</a:t>
            </a:r>
            <a:r>
              <a:rPr lang="ja-JP" altLang="en-US" dirty="0" smtClean="0"/>
              <a:t>インフラの保護</a:t>
            </a:r>
            <a:endParaRPr lang="en-US" altLang="ja-JP" dirty="0" smtClean="0"/>
          </a:p>
          <a:p>
            <a:pPr lvl="1"/>
            <a:r>
              <a:rPr lang="ja-JP" altLang="en-US" dirty="0" smtClean="0"/>
              <a:t>柔軟性の向上</a:t>
            </a:r>
            <a:endParaRPr lang="en-US" altLang="ja-JP" dirty="0" smtClean="0"/>
          </a:p>
        </p:txBody>
      </p:sp>
      <p:sp>
        <p:nvSpPr>
          <p:cNvPr id="7" name="コンテンツ プレースホルダ 4"/>
          <p:cNvSpPr txBox="1">
            <a:spLocks/>
          </p:cNvSpPr>
          <p:nvPr/>
        </p:nvSpPr>
        <p:spPr bwMode="auto">
          <a:xfrm>
            <a:off x="1214414" y="1214422"/>
            <a:ext cx="6591869" cy="1975926"/>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ja-JP" altLang="en-US" sz="3600" b="1" kern="0" spc="50" noProof="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まとめ</a:t>
            </a:r>
            <a:r>
              <a:rPr kumimoji="1" lang="ja-JP" altLang="en-US" sz="3600" b="1" i="0" u="none" strike="noStrike" kern="0" cap="none" spc="50" normalizeH="0" baseline="0" noProof="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uLnTx/>
                <a:uFillTx/>
                <a:latin typeface="+mn-lt"/>
                <a:ea typeface="+mn-ea"/>
                <a:cs typeface="+mn-cs"/>
              </a:rPr>
              <a:t>～</a:t>
            </a:r>
            <a:r>
              <a:rPr kumimoji="1" lang="en-US" altLang="ja-JP" sz="3600" b="1" i="0" u="none" strike="noStrike" kern="0" cap="none" spc="50" normalizeH="0" baseline="0" noProof="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uLnTx/>
                <a:uFillTx/>
                <a:latin typeface="+mn-lt"/>
                <a:ea typeface="+mn-ea"/>
                <a:cs typeface="+mn-cs"/>
              </a:rPr>
              <a:t>IT Pro</a:t>
            </a:r>
            <a:r>
              <a:rPr kumimoji="1" lang="ja-JP" altLang="en-US" sz="3600" b="1" i="0" u="none" strike="noStrike" kern="0" cap="none" spc="50" normalizeH="0" baseline="0" noProof="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uLnTx/>
                <a:uFillTx/>
                <a:latin typeface="+mn-lt"/>
                <a:ea typeface="+mn-ea"/>
                <a:cs typeface="+mn-cs"/>
              </a:rPr>
              <a:t>をヒーロー</a:t>
            </a:r>
            <a:r>
              <a:rPr lang="ja-JP" altLang="en-US" sz="3600" b="1" kern="0" spc="50" noProof="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に</a:t>
            </a:r>
            <a:endParaRPr kumimoji="1" lang="en-US" altLang="ja-JP" sz="3600" b="1" i="0" u="none" strike="noStrike" kern="0" cap="none" spc="50" normalizeH="0" baseline="0" noProof="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ja-JP" altLang="en-US" sz="3600" b="1" kern="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日頃がんばる</a:t>
            </a:r>
            <a:r>
              <a:rPr lang="en-US" altLang="ja-JP" sz="3600" b="1" kern="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IT Pro</a:t>
            </a:r>
            <a:r>
              <a:rPr lang="ja-JP" altLang="en-US" sz="3600" b="1" kern="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の強い味方</a:t>
            </a:r>
            <a:endParaRPr lang="en-US" altLang="ja-JP" sz="3600" b="1" kern="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altLang="ja-JP" sz="3600" b="1" kern="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Windows Server 2008</a:t>
            </a:r>
            <a:endParaRPr kumimoji="1" lang="ja-JP" altLang="en-US" sz="3600" b="1" i="0" u="none" strike="noStrike" kern="0" cap="none" spc="50" normalizeH="0" baseline="0" noProof="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uLnTx/>
              <a:uFillTx/>
              <a:latin typeface="+mn-lt"/>
              <a:ea typeface="+mn-ea"/>
              <a:cs typeface="+mn-cs"/>
            </a:endParaRPr>
          </a:p>
        </p:txBody>
      </p:sp>
      <p:sp>
        <p:nvSpPr>
          <p:cNvPr id="8" name="動作設定ボタン : 進む/次へ 7">
            <a:hlinkClick r:id="rId2" action="ppaction://program" highlightClick="1"/>
          </p:cNvPr>
          <p:cNvSpPr/>
          <p:nvPr/>
        </p:nvSpPr>
        <p:spPr>
          <a:xfrm>
            <a:off x="7715272" y="5072074"/>
            <a:ext cx="642942" cy="571504"/>
          </a:xfrm>
          <a:prstGeom prst="actionButtonForwardNex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785786" y="5286388"/>
            <a:ext cx="5500726" cy="523220"/>
          </a:xfrm>
          <a:prstGeom prst="rect">
            <a:avLst/>
          </a:prstGeom>
          <a:noFill/>
        </p:spPr>
        <p:txBody>
          <a:bodyPr wrap="square" rtlCol="0">
            <a:spAutoFit/>
          </a:bodyPr>
          <a:lstStyle/>
          <a:p>
            <a:r>
              <a:rPr lang="ja-JP" altLang="en-US" sz="2800" dirty="0" smtClean="0">
                <a:solidFill>
                  <a:srgbClr val="FF0000"/>
                </a:solidFill>
                <a:latin typeface="HGP創英角ﾎﾟｯﾌﾟ体" pitchFamily="50" charset="-128"/>
                <a:ea typeface="HGP創英角ﾎﾟｯﾌﾟ体" pitchFamily="50" charset="-128"/>
              </a:rPr>
              <a:t>これなんというエヴァンゲリオン！</a:t>
            </a:r>
            <a:endParaRPr kumimoji="1" lang="ja-JP" altLang="en-US" sz="2800" dirty="0">
              <a:solidFill>
                <a:srgbClr val="FF0000"/>
              </a:solidFill>
              <a:latin typeface="HGP創英角ﾎﾟｯﾌﾟ体" pitchFamily="50" charset="-128"/>
              <a:ea typeface="HGP創英角ﾎﾟｯﾌﾟ体"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ご清聴ありがとうございました</a:t>
            </a:r>
            <a:endParaRPr kumimoji="1" lang="ja-JP" altLang="en-US" dirty="0"/>
          </a:p>
        </p:txBody>
      </p:sp>
      <p:sp>
        <p:nvSpPr>
          <p:cNvPr id="3" name="コンテンツ プレースホルダ 2"/>
          <p:cNvSpPr>
            <a:spLocks noGrp="1"/>
          </p:cNvSpPr>
          <p:nvPr>
            <p:ph idx="1"/>
          </p:nvPr>
        </p:nvSpPr>
        <p:spPr/>
        <p:txBody>
          <a:bodyPr/>
          <a:lstStyle/>
          <a:p>
            <a:endParaRPr kumimoji="1" lang="ja-JP" altLang="en-US"/>
          </a:p>
        </p:txBody>
      </p:sp>
      <p:pic>
        <p:nvPicPr>
          <p:cNvPr id="8194" name="Picture 2" descr="E:\Users\Tadayoshi\AppData\Local\Microsoft\Windows\Temporary Internet Files\Content.IE5\XFI3A7E3\MCj02232310000[1].wmf"/>
          <p:cNvPicPr>
            <a:picLocks noChangeAspect="1" noChangeArrowheads="1"/>
          </p:cNvPicPr>
          <p:nvPr/>
        </p:nvPicPr>
        <p:blipFill>
          <a:blip r:embed="rId2"/>
          <a:srcRect/>
          <a:stretch>
            <a:fillRect/>
          </a:stretch>
        </p:blipFill>
        <p:spPr bwMode="auto">
          <a:xfrm>
            <a:off x="2786050" y="1714488"/>
            <a:ext cx="3834214" cy="3818723"/>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参考資料</a:t>
            </a:r>
            <a:endParaRPr kumimoji="1" lang="ja-JP" altLang="en-US" dirty="0"/>
          </a:p>
        </p:txBody>
      </p:sp>
      <p:sp>
        <p:nvSpPr>
          <p:cNvPr id="3" name="コンテンツ プレースホルダ 2"/>
          <p:cNvSpPr>
            <a:spLocks noGrp="1"/>
          </p:cNvSpPr>
          <p:nvPr>
            <p:ph idx="1"/>
          </p:nvPr>
        </p:nvSpPr>
        <p:spPr/>
        <p:txBody>
          <a:bodyPr/>
          <a:lstStyle/>
          <a:p>
            <a:r>
              <a:rPr kumimoji="1" lang="ja-JP" altLang="en-US" sz="2000" dirty="0" smtClean="0"/>
              <a:t>コミュニティラウンチ </a:t>
            </a:r>
            <a:r>
              <a:rPr kumimoji="1" lang="en-US" altLang="ja-JP" sz="2000" dirty="0" smtClean="0"/>
              <a:t>2008</a:t>
            </a:r>
            <a:r>
              <a:rPr kumimoji="1" lang="ja-JP" altLang="en-US" sz="2000" dirty="0" smtClean="0"/>
              <a:t> 勉強会キット</a:t>
            </a:r>
            <a:endParaRPr kumimoji="1" lang="en-US" altLang="ja-JP" sz="2000" dirty="0" smtClean="0"/>
          </a:p>
          <a:p>
            <a:r>
              <a:rPr lang="en-US" sz="2000" dirty="0" smtClean="0"/>
              <a:t>Windows Server 2008</a:t>
            </a:r>
            <a:r>
              <a:rPr lang="en-US" altLang="ja-JP" dirty="0" smtClean="0"/>
              <a:t/>
            </a:r>
            <a:br>
              <a:rPr lang="en-US" altLang="ja-JP" dirty="0" smtClean="0"/>
            </a:br>
            <a:r>
              <a:rPr lang="en-US" altLang="ja-JP" sz="1400" dirty="0" smtClean="0">
                <a:hlinkClick r:id="rId2"/>
              </a:rPr>
              <a:t>http://www.microsoft.com/japan/msdn/windows/windowsserver2008</a:t>
            </a:r>
            <a:endParaRPr lang="en-US" altLang="ja-JP" sz="1400" dirty="0" smtClean="0"/>
          </a:p>
          <a:p>
            <a:r>
              <a:rPr lang="en-US" sz="2000" dirty="0" smtClean="0"/>
              <a:t>Windows Server 2008</a:t>
            </a:r>
            <a:r>
              <a:rPr lang="ja-JP" altLang="en-US" sz="2000" dirty="0" smtClean="0"/>
              <a:t>の検疫システム「</a:t>
            </a:r>
            <a:r>
              <a:rPr lang="en-US" sz="2000" dirty="0" smtClean="0"/>
              <a:t>NAP」</a:t>
            </a:r>
            <a:r>
              <a:rPr lang="ja-JP" altLang="en-US" sz="2000" dirty="0" smtClean="0"/>
              <a:t>を見る</a:t>
            </a:r>
            <a:r>
              <a:rPr lang="en-US" altLang="ja-JP" sz="2000" dirty="0" smtClean="0"/>
              <a:t>【</a:t>
            </a:r>
            <a:r>
              <a:rPr lang="ja-JP" altLang="en-US" sz="2000" dirty="0" smtClean="0"/>
              <a:t>第一回</a:t>
            </a:r>
            <a:r>
              <a:rPr lang="en-US" altLang="ja-JP" sz="2000" dirty="0" smtClean="0"/>
              <a:t>】 </a:t>
            </a:r>
          </a:p>
          <a:p>
            <a:pPr>
              <a:buNone/>
            </a:pPr>
            <a:r>
              <a:rPr lang="en-US" altLang="ja-JP" sz="1400" dirty="0" smtClean="0"/>
              <a:t>	</a:t>
            </a:r>
            <a:r>
              <a:rPr lang="en-US" altLang="ja-JP" sz="1400" dirty="0" smtClean="0">
                <a:hlinkClick r:id="rId3"/>
              </a:rPr>
              <a:t>http://enterprise.watch.impress.co.jp/cda/special/2008/02/22/12078.html</a:t>
            </a:r>
            <a:endParaRPr lang="en-US" altLang="ja-JP" sz="1400" dirty="0" smtClean="0"/>
          </a:p>
          <a:p>
            <a:r>
              <a:rPr lang="en-US" sz="2000" dirty="0" smtClean="0"/>
              <a:t>Windows Server 2008 </a:t>
            </a:r>
            <a:r>
              <a:rPr lang="ja-JP" altLang="en-US" sz="2000" dirty="0" smtClean="0"/>
              <a:t>の </a:t>
            </a:r>
            <a:r>
              <a:rPr lang="en-US" sz="2000" dirty="0" smtClean="0"/>
              <a:t>DNS </a:t>
            </a:r>
            <a:r>
              <a:rPr lang="ja-JP" altLang="en-US" sz="2000" dirty="0" smtClean="0"/>
              <a:t>の新機能</a:t>
            </a:r>
            <a:r>
              <a:rPr lang="en-US" altLang="ja-JP" sz="1400" dirty="0" smtClean="0">
                <a:hlinkClick r:id="rId4"/>
              </a:rPr>
              <a:t>http://www.microsoft.com/japan/technet/windowsserver/2008/library/0b0bf633-5732-4b39-80d3-a2a4330acb14.mspx</a:t>
            </a:r>
            <a:endParaRPr lang="en-US" altLang="ja-JP" sz="1400" dirty="0" smtClean="0"/>
          </a:p>
          <a:p>
            <a:r>
              <a:rPr lang="en-US" altLang="ja-JP" sz="1800" b="1" dirty="0" smtClean="0"/>
              <a:t>Windows Server 2008 </a:t>
            </a:r>
            <a:r>
              <a:rPr lang="ja-JP" altLang="en-US" sz="1800" b="1" dirty="0" smtClean="0"/>
              <a:t>の インターネット インフォメーション サービス </a:t>
            </a:r>
            <a:r>
              <a:rPr lang="en-US" altLang="ja-JP" sz="1800" b="1" dirty="0" smtClean="0"/>
              <a:t>7.0</a:t>
            </a:r>
            <a:r>
              <a:rPr lang="en-US" altLang="ja-JP" sz="1400" b="1" dirty="0" smtClean="0"/>
              <a:t/>
            </a:r>
            <a:br>
              <a:rPr lang="en-US" altLang="ja-JP" sz="1400" b="1" dirty="0" smtClean="0"/>
            </a:br>
            <a:r>
              <a:rPr lang="en-US" altLang="ja-JP" sz="1400" dirty="0" smtClean="0"/>
              <a:t>http://www.microsoft.com/japan/windowsserver2008/iis/default.mspx</a:t>
            </a:r>
          </a:p>
          <a:p>
            <a:r>
              <a:rPr lang="en-US" altLang="ja-JP" sz="2000" dirty="0" smtClean="0"/>
              <a:t>【</a:t>
            </a:r>
            <a:r>
              <a:rPr lang="ja-JP" altLang="en-US" sz="2000" dirty="0" smtClean="0"/>
              <a:t>解説</a:t>
            </a:r>
            <a:r>
              <a:rPr lang="en-US" altLang="ja-JP" sz="2000" dirty="0" smtClean="0"/>
              <a:t>】</a:t>
            </a:r>
            <a:r>
              <a:rPr lang="ja-JP" altLang="en-US" sz="2000" dirty="0" smtClean="0"/>
              <a:t>次世代仮想化プラットフォーム「</a:t>
            </a:r>
            <a:r>
              <a:rPr lang="en-US" altLang="ja-JP" sz="2000" dirty="0" smtClean="0"/>
              <a:t>Hyper-V</a:t>
            </a:r>
            <a:r>
              <a:rPr lang="ja-JP" altLang="en-US" sz="2000" dirty="0" smtClean="0"/>
              <a:t>」研究 </a:t>
            </a:r>
            <a:r>
              <a:rPr lang="en-US" altLang="ja-JP" sz="2000" dirty="0" smtClean="0"/>
              <a:t>: </a:t>
            </a:r>
            <a:r>
              <a:rPr lang="ja-JP" altLang="en-US" sz="2000" dirty="0" smtClean="0"/>
              <a:t>仮想化／バーチャライゼーション </a:t>
            </a:r>
            <a:r>
              <a:rPr lang="en-US" altLang="ja-JP" sz="2000" dirty="0" smtClean="0"/>
              <a:t>- Computerworld.jp</a:t>
            </a:r>
            <a:br>
              <a:rPr lang="en-US" altLang="ja-JP" sz="2000" dirty="0" smtClean="0"/>
            </a:br>
            <a:r>
              <a:rPr lang="en-US" altLang="ja-JP" sz="1400" dirty="0" smtClean="0">
                <a:hlinkClick r:id="rId4"/>
              </a:rPr>
              <a:t>http://www.computerworld.jp/topics/vt/102371.html</a:t>
            </a:r>
          </a:p>
          <a:p>
            <a:r>
              <a:rPr lang="en-US" altLang="ja-JP" sz="2000" dirty="0" smtClean="0"/>
              <a:t>Windows Server 2008: Virtualization and Server Consolidation</a:t>
            </a:r>
            <a:br>
              <a:rPr lang="en-US" altLang="ja-JP" sz="2000" dirty="0" smtClean="0"/>
            </a:br>
            <a:r>
              <a:rPr lang="en-US" altLang="ja-JP" sz="1400" dirty="0" smtClean="0">
                <a:hlinkClick r:id="rId4"/>
              </a:rPr>
              <a:t>http://www.microsoft.com/windowsserver2008/en/us/virtualization-consolidation.aspx?pf=true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Agenda</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Windows Server 2008 </a:t>
            </a:r>
            <a:r>
              <a:rPr lang="ja-JP" altLang="en-US" dirty="0" smtClean="0"/>
              <a:t>イントロダクション</a:t>
            </a:r>
            <a:endParaRPr lang="en-US" altLang="ja-JP" dirty="0" smtClean="0"/>
          </a:p>
          <a:p>
            <a:r>
              <a:rPr lang="ja-JP" altLang="en-US" dirty="0" smtClean="0"/>
              <a:t>製品紹介ビデオ </a:t>
            </a:r>
            <a:endParaRPr lang="en-US" altLang="ja-JP" dirty="0" smtClean="0"/>
          </a:p>
          <a:p>
            <a:pPr lvl="1"/>
            <a:r>
              <a:rPr kumimoji="1" lang="ja-JP" altLang="en-US" dirty="0" smtClean="0"/>
              <a:t>ビデオ紹介</a:t>
            </a:r>
            <a:endParaRPr kumimoji="1" lang="en-US" altLang="ja-JP" dirty="0" smtClean="0"/>
          </a:p>
          <a:p>
            <a:pPr lvl="1"/>
            <a:r>
              <a:rPr lang="en-US" altLang="ja-JP" dirty="0" smtClean="0"/>
              <a:t>Network</a:t>
            </a:r>
            <a:r>
              <a:rPr lang="ja-JP" altLang="en-US" dirty="0" smtClean="0"/>
              <a:t> </a:t>
            </a:r>
            <a:r>
              <a:rPr lang="en-US" altLang="ja-JP" dirty="0" smtClean="0"/>
              <a:t>Security</a:t>
            </a:r>
          </a:p>
          <a:p>
            <a:pPr lvl="1"/>
            <a:r>
              <a:rPr kumimoji="1" lang="en-US" altLang="ja-JP" dirty="0" smtClean="0"/>
              <a:t>Security</a:t>
            </a:r>
          </a:p>
          <a:p>
            <a:pPr lvl="1"/>
            <a:r>
              <a:rPr lang="en-US" altLang="ja-JP" dirty="0" smtClean="0"/>
              <a:t>Infrastructures</a:t>
            </a:r>
          </a:p>
          <a:p>
            <a:pPr lvl="1"/>
            <a:r>
              <a:rPr kumimoji="1" lang="ja-JP" altLang="en-US" dirty="0" smtClean="0"/>
              <a:t>まとめ</a:t>
            </a:r>
            <a:endParaRPr kumimoji="1" lang="en-US" altLang="ja-JP" dirty="0" smtClean="0"/>
          </a:p>
          <a:p>
            <a:pPr lvl="1"/>
            <a:endParaRPr kumimoji="1" lang="ja-JP"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Windows Server 2008 </a:t>
            </a:r>
            <a:r>
              <a:rPr lang="ja-JP" altLang="en-US" dirty="0" smtClean="0"/>
              <a:t>イントロダクション（１）</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IT</a:t>
            </a:r>
            <a:r>
              <a:rPr kumimoji="1" lang="ja-JP" altLang="en-US" dirty="0" smtClean="0"/>
              <a:t> </a:t>
            </a:r>
            <a:r>
              <a:rPr kumimoji="1" lang="en-US" altLang="ja-JP" dirty="0" smtClean="0"/>
              <a:t>Pro</a:t>
            </a:r>
            <a:r>
              <a:rPr kumimoji="1" lang="ja-JP" altLang="en-US" dirty="0" smtClean="0"/>
              <a:t>が選ぶ</a:t>
            </a:r>
            <a:r>
              <a:rPr kumimoji="1" lang="en-US" altLang="ja-JP" dirty="0" smtClean="0"/>
              <a:t>7</a:t>
            </a:r>
            <a:r>
              <a:rPr kumimoji="1" lang="ja-JP" altLang="en-US" dirty="0" err="1" smtClean="0"/>
              <a:t>つの</a:t>
            </a:r>
            <a:r>
              <a:rPr kumimoji="1" lang="ja-JP" altLang="en-US" dirty="0" smtClean="0"/>
              <a:t>理由</a:t>
            </a:r>
            <a:endParaRPr kumimoji="1" lang="en-US" altLang="ja-JP" dirty="0" smtClean="0"/>
          </a:p>
          <a:p>
            <a:pPr marL="971550" lvl="1" indent="-514350">
              <a:buFont typeface="+mj-lt"/>
              <a:buAutoNum type="arabicPeriod"/>
            </a:pPr>
            <a:r>
              <a:rPr kumimoji="1" lang="ja-JP" altLang="en-US" dirty="0" smtClean="0"/>
              <a:t>サーバの仮想化</a:t>
            </a:r>
            <a:endParaRPr kumimoji="1" lang="en-US" altLang="ja-JP" dirty="0" smtClean="0"/>
          </a:p>
          <a:p>
            <a:pPr marL="971550" lvl="1" indent="-514350">
              <a:buFont typeface="+mj-lt"/>
              <a:buAutoNum type="arabicPeriod"/>
            </a:pPr>
            <a:r>
              <a:rPr lang="ja-JP" altLang="en-US" dirty="0" smtClean="0"/>
              <a:t>場所を選ばない</a:t>
            </a:r>
            <a:r>
              <a:rPr lang="en-US" altLang="ja-JP" dirty="0" smtClean="0"/>
              <a:t>Application Access</a:t>
            </a:r>
            <a:r>
              <a:rPr lang="ja-JP" altLang="en-US" dirty="0" smtClean="0"/>
              <a:t>環境</a:t>
            </a:r>
            <a:endParaRPr lang="en-US" altLang="ja-JP" dirty="0" smtClean="0"/>
          </a:p>
          <a:p>
            <a:pPr marL="971550" lvl="1" indent="-514350">
              <a:buFont typeface="+mj-lt"/>
              <a:buAutoNum type="arabicPeriod"/>
            </a:pPr>
            <a:r>
              <a:rPr kumimoji="1" lang="ja-JP" altLang="en-US" dirty="0" smtClean="0"/>
              <a:t>ブランチオフィス</a:t>
            </a:r>
            <a:endParaRPr kumimoji="1" lang="en-US" altLang="ja-JP" dirty="0" smtClean="0"/>
          </a:p>
          <a:p>
            <a:pPr marL="971550" lvl="1" indent="-514350">
              <a:buFont typeface="+mj-lt"/>
              <a:buAutoNum type="arabicPeriod"/>
            </a:pPr>
            <a:r>
              <a:rPr lang="ja-JP" altLang="en-US" dirty="0" smtClean="0"/>
              <a:t>セキュリティと内部統制</a:t>
            </a:r>
            <a:endParaRPr lang="en-US" altLang="ja-JP" dirty="0" smtClean="0"/>
          </a:p>
          <a:p>
            <a:pPr marL="971550" lvl="1" indent="-514350">
              <a:buFont typeface="+mj-lt"/>
              <a:buAutoNum type="arabicPeriod"/>
            </a:pPr>
            <a:r>
              <a:rPr lang="en-US" altLang="ja-JP" dirty="0" smtClean="0"/>
              <a:t>Web and Application</a:t>
            </a:r>
            <a:r>
              <a:rPr lang="ja-JP" altLang="en-US" dirty="0" smtClean="0"/>
              <a:t>のプラットフォーム</a:t>
            </a:r>
            <a:endParaRPr lang="en-US" altLang="ja-JP" dirty="0" smtClean="0"/>
          </a:p>
          <a:p>
            <a:pPr marL="971550" lvl="1" indent="-514350">
              <a:buFont typeface="+mj-lt"/>
              <a:buAutoNum type="arabicPeriod"/>
            </a:pPr>
            <a:r>
              <a:rPr kumimoji="1" lang="ja-JP" altLang="en-US" dirty="0" smtClean="0"/>
              <a:t>サーバ管理</a:t>
            </a:r>
            <a:endParaRPr kumimoji="1" lang="en-US" altLang="ja-JP" dirty="0" smtClean="0"/>
          </a:p>
          <a:p>
            <a:pPr marL="971550" lvl="1" indent="-514350">
              <a:buFont typeface="+mj-lt"/>
              <a:buAutoNum type="arabicPeriod"/>
            </a:pPr>
            <a:r>
              <a:rPr kumimoji="1" lang="ja-JP" altLang="en-US" dirty="0" smtClean="0"/>
              <a:t>効果養成 （</a:t>
            </a:r>
            <a:r>
              <a:rPr kumimoji="1" lang="en-US" altLang="ja-JP" dirty="0" smtClean="0"/>
              <a:t>High Availability</a:t>
            </a:r>
            <a:r>
              <a:rPr lang="ja-JP" altLang="en-US" dirty="0" smtClean="0"/>
              <a:t>）</a:t>
            </a:r>
            <a:endParaRPr lang="en-US" altLang="ja-JP" dirty="0" smtClean="0"/>
          </a:p>
          <a:p>
            <a:pPr lvl="1"/>
            <a:endParaRPr lang="en-US" altLang="ja-JP" sz="800" dirty="0" smtClean="0"/>
          </a:p>
          <a:p>
            <a:pPr lvl="1" algn="r">
              <a:buNone/>
            </a:pPr>
            <a:r>
              <a:rPr lang="ja-JP" altLang="en-US" sz="1400" dirty="0" smtClean="0"/>
              <a:t>「</a:t>
            </a:r>
            <a:r>
              <a:rPr lang="en-US" sz="1400" dirty="0" smtClean="0"/>
              <a:t>MSDN Home &gt; Windows </a:t>
            </a:r>
            <a:r>
              <a:rPr lang="ja-JP" altLang="en-US" sz="1400" dirty="0" smtClean="0"/>
              <a:t>デベロッパー センター </a:t>
            </a:r>
            <a:r>
              <a:rPr lang="en-US" altLang="ja-JP" sz="1400" dirty="0" smtClean="0"/>
              <a:t>&gt; </a:t>
            </a:r>
            <a:r>
              <a:rPr lang="en-US" sz="1400" dirty="0" smtClean="0"/>
              <a:t>Windows Server 2008</a:t>
            </a:r>
            <a:r>
              <a:rPr lang="ja-JP" altLang="en-US" sz="1400" dirty="0" smtClean="0"/>
              <a:t>」</a:t>
            </a:r>
            <a:r>
              <a:rPr lang="en-US" altLang="ja-JP" sz="1400" dirty="0" smtClean="0"/>
              <a:t/>
            </a:r>
            <a:br>
              <a:rPr lang="en-US" altLang="ja-JP" sz="1400" dirty="0" smtClean="0"/>
            </a:br>
            <a:r>
              <a:rPr lang="en-US" altLang="ja-JP" sz="1400" dirty="0" smtClean="0"/>
              <a:t>http://www.microsoft.com/japan/msdn/windows/windowsserver2008/</a:t>
            </a:r>
          </a:p>
        </p:txBody>
      </p:sp>
      <p:sp>
        <p:nvSpPr>
          <p:cNvPr id="4" name="角丸四角形吹き出し 3"/>
          <p:cNvSpPr/>
          <p:nvPr/>
        </p:nvSpPr>
        <p:spPr>
          <a:xfrm>
            <a:off x="6143636" y="4143380"/>
            <a:ext cx="2786114" cy="1000132"/>
          </a:xfrm>
          <a:prstGeom prst="wedgeRoundRectCallout">
            <a:avLst>
              <a:gd name="adj1" fmla="val -64266"/>
              <a:gd name="adj2" fmla="val 25524"/>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dirty="0" smtClean="0"/>
              <a:t>まだ、変換できない</a:t>
            </a:r>
            <a:r>
              <a:rPr lang="en-US" altLang="ja-JP" dirty="0" smtClean="0"/>
              <a:t>……</a:t>
            </a:r>
          </a:p>
          <a:p>
            <a:pPr algn="ctr"/>
            <a:r>
              <a:rPr lang="ja-JP" altLang="en-US" b="1" dirty="0" smtClean="0">
                <a:effectLst>
                  <a:outerShdw blurRad="38100" dist="38100" dir="2700000" algn="tl">
                    <a:srgbClr val="000000">
                      <a:alpha val="43137"/>
                    </a:srgbClr>
                  </a:outerShdw>
                </a:effectLst>
              </a:rPr>
              <a:t>高可溶性（溶けるの？）</a:t>
            </a:r>
            <a:endParaRPr lang="en-US" altLang="ja-JP" b="1" dirty="0" smtClean="0">
              <a:effectLst>
                <a:outerShdw blurRad="38100" dist="38100" dir="2700000" algn="tl">
                  <a:srgbClr val="000000">
                    <a:alpha val="43137"/>
                  </a:srgbClr>
                </a:outerShdw>
              </a:effectLst>
            </a:endParaRPr>
          </a:p>
        </p:txBody>
      </p:sp>
      <p:sp>
        <p:nvSpPr>
          <p:cNvPr id="5" name="テキスト ボックス 4"/>
          <p:cNvSpPr txBox="1"/>
          <p:nvPr/>
        </p:nvSpPr>
        <p:spPr>
          <a:xfrm>
            <a:off x="1428728" y="4714884"/>
            <a:ext cx="1643074" cy="523220"/>
          </a:xfrm>
          <a:prstGeom prst="rect">
            <a:avLst/>
          </a:prstGeom>
          <a:solidFill>
            <a:srgbClr val="FFF5D5"/>
          </a:solidFill>
        </p:spPr>
        <p:txBody>
          <a:bodyPr wrap="square" rtlCol="0">
            <a:spAutoFit/>
          </a:bodyPr>
          <a:lstStyle/>
          <a:p>
            <a:r>
              <a:rPr kumimoji="1" lang="ja-JP" altLang="en-US" sz="2800" dirty="0" smtClean="0"/>
              <a:t>高可用性</a:t>
            </a:r>
            <a:endParaRPr kumimoji="1" lang="ja-JP"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diamond(in)">
                                      <p:cBhvr>
                                        <p:cTn id="42" dur="500"/>
                                        <p:tgtEl>
                                          <p:spTgt spid="4"/>
                                        </p:tgtEl>
                                      </p:cBhvr>
                                    </p:animEffect>
                                  </p:childTnLst>
                                </p:cTn>
                              </p:par>
                            </p:childTnLst>
                          </p:cTn>
                        </p:par>
                        <p:par>
                          <p:cTn id="43" fill="hold">
                            <p:stCondLst>
                              <p:cond delay="500"/>
                            </p:stCondLst>
                            <p:childTnLst>
                              <p:par>
                                <p:cTn id="44" presetID="5" presetClass="entr" presetSubtype="10"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checkerboard(across)">
                                      <p:cBhvr>
                                        <p:cTn id="4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Windows Server 2008 </a:t>
            </a:r>
            <a:r>
              <a:rPr lang="ja-JP" altLang="en-US" dirty="0" smtClean="0"/>
              <a:t>イントロダクション（２）</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開発者が選ぶ</a:t>
            </a:r>
            <a:r>
              <a:rPr kumimoji="1" lang="en-US" altLang="ja-JP" dirty="0" smtClean="0"/>
              <a:t>7</a:t>
            </a:r>
            <a:r>
              <a:rPr kumimoji="1" lang="ja-JP" altLang="en-US" dirty="0" err="1" smtClean="0"/>
              <a:t>つの</a:t>
            </a:r>
            <a:r>
              <a:rPr kumimoji="1" lang="ja-JP" altLang="en-US" dirty="0" smtClean="0"/>
              <a:t>理由</a:t>
            </a:r>
            <a:endParaRPr kumimoji="1" lang="en-US" altLang="ja-JP" dirty="0" smtClean="0"/>
          </a:p>
          <a:p>
            <a:pPr marL="971550" lvl="1" indent="-514350">
              <a:buFont typeface="+mj-lt"/>
              <a:buAutoNum type="arabicPeriod"/>
            </a:pPr>
            <a:r>
              <a:rPr kumimoji="1" lang="en-US" altLang="ja-JP" dirty="0" smtClean="0"/>
              <a:t>.NET</a:t>
            </a:r>
            <a:r>
              <a:rPr kumimoji="1" lang="ja-JP" altLang="en-US" dirty="0" smtClean="0"/>
              <a:t> </a:t>
            </a:r>
            <a:r>
              <a:rPr kumimoji="1" lang="en-US" altLang="ja-JP" dirty="0" smtClean="0"/>
              <a:t>Framework</a:t>
            </a:r>
          </a:p>
          <a:p>
            <a:pPr marL="971550" lvl="1" indent="-514350">
              <a:buFont typeface="+mj-lt"/>
              <a:buAutoNum type="arabicPeriod"/>
            </a:pPr>
            <a:r>
              <a:rPr lang="en-US" altLang="ja-JP" dirty="0" smtClean="0"/>
              <a:t>Application Server</a:t>
            </a:r>
          </a:p>
          <a:p>
            <a:pPr marL="971550" lvl="1" indent="-514350">
              <a:buFont typeface="+mj-lt"/>
              <a:buAutoNum type="arabicPeriod"/>
            </a:pPr>
            <a:r>
              <a:rPr kumimoji="1" lang="ja-JP" altLang="en-US" dirty="0" smtClean="0"/>
              <a:t>パフォーマンス</a:t>
            </a:r>
            <a:endParaRPr kumimoji="1" lang="en-US" altLang="ja-JP" dirty="0" smtClean="0"/>
          </a:p>
          <a:p>
            <a:pPr marL="971550" lvl="1" indent="-514350">
              <a:buFont typeface="+mj-lt"/>
              <a:buAutoNum type="arabicPeriod"/>
            </a:pPr>
            <a:r>
              <a:rPr lang="ja-JP" altLang="en-US" dirty="0" smtClean="0"/>
              <a:t>仮想化</a:t>
            </a:r>
            <a:endParaRPr lang="en-US" altLang="ja-JP" dirty="0" smtClean="0"/>
          </a:p>
          <a:p>
            <a:pPr marL="971550" lvl="1" indent="-514350">
              <a:buFont typeface="+mj-lt"/>
              <a:buAutoNum type="arabicPeriod"/>
            </a:pPr>
            <a:r>
              <a:rPr kumimoji="1" lang="ja-JP" altLang="en-US" dirty="0" smtClean="0"/>
              <a:t>高可用性</a:t>
            </a:r>
            <a:endParaRPr kumimoji="1" lang="en-US" altLang="ja-JP" dirty="0" smtClean="0"/>
          </a:p>
          <a:p>
            <a:pPr marL="971550" lvl="1" indent="-514350">
              <a:buFont typeface="+mj-lt"/>
              <a:buAutoNum type="arabicPeriod"/>
            </a:pPr>
            <a:r>
              <a:rPr lang="ja-JP" altLang="en-US" dirty="0" smtClean="0"/>
              <a:t>セキュリティ</a:t>
            </a:r>
            <a:endParaRPr lang="en-US" altLang="ja-JP" dirty="0" smtClean="0"/>
          </a:p>
          <a:p>
            <a:pPr marL="971550" lvl="1" indent="-514350">
              <a:buFont typeface="+mj-lt"/>
              <a:buAutoNum type="arabicPeriod"/>
            </a:pPr>
            <a:r>
              <a:rPr lang="ja-JP" altLang="en-US" dirty="0" smtClean="0"/>
              <a:t>アプリケーション管理</a:t>
            </a:r>
            <a:endParaRPr lang="en-US" altLang="ja-JP" dirty="0" smtClean="0"/>
          </a:p>
          <a:p>
            <a:pPr lvl="1">
              <a:buNone/>
            </a:pPr>
            <a:endParaRPr lang="en-US" altLang="ja-JP" sz="800" dirty="0" smtClean="0"/>
          </a:p>
          <a:p>
            <a:pPr lvl="1" algn="r">
              <a:buNone/>
            </a:pPr>
            <a:r>
              <a:rPr lang="ja-JP" altLang="en-US" sz="1400" dirty="0" smtClean="0"/>
              <a:t>「</a:t>
            </a:r>
            <a:r>
              <a:rPr lang="en-US" sz="1400" dirty="0" smtClean="0"/>
              <a:t>MSDN Home &gt; Windows </a:t>
            </a:r>
            <a:r>
              <a:rPr lang="ja-JP" altLang="en-US" sz="1400" dirty="0" smtClean="0"/>
              <a:t>デベロッパー センター </a:t>
            </a:r>
            <a:r>
              <a:rPr lang="en-US" altLang="ja-JP" sz="1400" dirty="0" smtClean="0"/>
              <a:t>&gt; </a:t>
            </a:r>
            <a:r>
              <a:rPr lang="en-US" sz="1400" dirty="0" smtClean="0"/>
              <a:t>Windows Server 2008</a:t>
            </a:r>
            <a:r>
              <a:rPr lang="ja-JP" altLang="en-US" sz="1400" dirty="0" smtClean="0"/>
              <a:t>」</a:t>
            </a:r>
            <a:r>
              <a:rPr lang="en-US" altLang="ja-JP" sz="1400" dirty="0" smtClean="0"/>
              <a:t/>
            </a:r>
            <a:br>
              <a:rPr lang="en-US" altLang="ja-JP" sz="1400" dirty="0" smtClean="0"/>
            </a:br>
            <a:r>
              <a:rPr lang="en-US" altLang="ja-JP" sz="1400" dirty="0" smtClean="0"/>
              <a:t>http://www.microsoft.com/japan/msdn/windows/windowsserver2008/</a:t>
            </a:r>
          </a:p>
        </p:txBody>
      </p:sp>
      <p:sp>
        <p:nvSpPr>
          <p:cNvPr id="6" name="角丸四角形吹き出し 5"/>
          <p:cNvSpPr/>
          <p:nvPr/>
        </p:nvSpPr>
        <p:spPr>
          <a:xfrm>
            <a:off x="5572132" y="1643050"/>
            <a:ext cx="2928958" cy="1000132"/>
          </a:xfrm>
          <a:prstGeom prst="wedgeRoundRectCallout">
            <a:avLst>
              <a:gd name="adj1" fmla="val -63935"/>
              <a:gd name="adj2" fmla="val 144874"/>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400" dirty="0" smtClean="0"/>
              <a:t>項目は</a:t>
            </a:r>
            <a:r>
              <a:rPr kumimoji="1" lang="en-US" altLang="ja-JP" sz="2400" dirty="0" smtClean="0"/>
              <a:t>IT Pro</a:t>
            </a:r>
          </a:p>
          <a:p>
            <a:pPr algn="ctr"/>
            <a:r>
              <a:rPr kumimoji="1" lang="ja-JP" altLang="en-US" sz="2400" dirty="0" smtClean="0"/>
              <a:t>と似ている</a:t>
            </a:r>
            <a:endParaRPr kumimoji="1" lang="en-US" altLang="ja-JP" sz="2400" dirty="0" smtClean="0"/>
          </a:p>
        </p:txBody>
      </p:sp>
      <p:sp>
        <p:nvSpPr>
          <p:cNvPr id="7" name="角丸四角形 6"/>
          <p:cNvSpPr/>
          <p:nvPr/>
        </p:nvSpPr>
        <p:spPr>
          <a:xfrm>
            <a:off x="642910" y="1643050"/>
            <a:ext cx="4143404" cy="1000132"/>
          </a:xfrm>
          <a:prstGeom prst="round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右中かっこ 7"/>
          <p:cNvSpPr/>
          <p:nvPr/>
        </p:nvSpPr>
        <p:spPr>
          <a:xfrm>
            <a:off x="4572000" y="2285992"/>
            <a:ext cx="714380" cy="2928958"/>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kumimoji="1" lang="ja-JP" altLang="en-US"/>
          </a:p>
        </p:txBody>
      </p:sp>
      <p:sp>
        <p:nvSpPr>
          <p:cNvPr id="10" name="角丸四角形吹き出し 9"/>
          <p:cNvSpPr/>
          <p:nvPr/>
        </p:nvSpPr>
        <p:spPr>
          <a:xfrm>
            <a:off x="6000760" y="3786190"/>
            <a:ext cx="2428892" cy="1285884"/>
          </a:xfrm>
          <a:prstGeom prst="wedgeRoundRectCallout">
            <a:avLst>
              <a:gd name="adj1" fmla="val -76407"/>
              <a:gd name="adj2" fmla="val -48117"/>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2800" dirty="0" smtClean="0"/>
              <a:t>順番に注目！</a:t>
            </a:r>
            <a:endParaRPr lang="ja-JP"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heckerboard(across)">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heckerboard(across)">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製品紹介ビデオ </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コミュニティラウンチ</a:t>
            </a:r>
            <a:r>
              <a:rPr lang="en-US" altLang="ja-JP" dirty="0" smtClean="0"/>
              <a:t>2008</a:t>
            </a:r>
            <a:r>
              <a:rPr lang="ja-JP" altLang="en-US" dirty="0" smtClean="0"/>
              <a:t> 製品紹介ビデオ</a:t>
            </a:r>
            <a:endParaRPr lang="en-US" altLang="ja-JP" dirty="0" smtClean="0"/>
          </a:p>
          <a:p>
            <a:pPr lvl="1"/>
            <a:r>
              <a:rPr kumimoji="1" lang="ja-JP" altLang="en-US" dirty="0" smtClean="0"/>
              <a:t>企業</a:t>
            </a:r>
            <a:r>
              <a:rPr kumimoji="1" lang="en-US" altLang="ja-JP" dirty="0" smtClean="0"/>
              <a:t>IT</a:t>
            </a:r>
            <a:r>
              <a:rPr kumimoji="1" lang="ja-JP" altLang="en-US" dirty="0" smtClean="0"/>
              <a:t>管理者（</a:t>
            </a:r>
            <a:r>
              <a:rPr lang="en-US" altLang="ja-JP" dirty="0" smtClean="0"/>
              <a:t>IT Pro</a:t>
            </a:r>
            <a:r>
              <a:rPr kumimoji="1" lang="ja-JP" altLang="en-US" dirty="0" smtClean="0"/>
              <a:t>）向け紹介ビデオ</a:t>
            </a:r>
            <a:endParaRPr kumimoji="1" lang="en-US" altLang="ja-JP" dirty="0" smtClean="0"/>
          </a:p>
          <a:p>
            <a:pPr lvl="1">
              <a:buNone/>
            </a:pPr>
            <a:r>
              <a:rPr kumimoji="1" lang="ja-JP" altLang="en-US" b="1" i="1" dirty="0" smtClean="0"/>
              <a:t>☆セールスポイントを押さえているので、これを見ながら解説（と突っ込み）を入れていきます</a:t>
            </a:r>
            <a:endParaRPr kumimoji="1" lang="ja-JP" altLang="en-US" b="1" i="1" dirty="0"/>
          </a:p>
        </p:txBody>
      </p:sp>
      <p:pic>
        <p:nvPicPr>
          <p:cNvPr id="1026" name="Picture 2"/>
          <p:cNvPicPr>
            <a:picLocks noChangeAspect="1" noChangeArrowheads="1"/>
          </p:cNvPicPr>
          <p:nvPr/>
        </p:nvPicPr>
        <p:blipFill>
          <a:blip r:embed="rId2"/>
          <a:srcRect/>
          <a:stretch>
            <a:fillRect/>
          </a:stretch>
        </p:blipFill>
        <p:spPr bwMode="auto">
          <a:xfrm>
            <a:off x="357158" y="3286123"/>
            <a:ext cx="8286808" cy="2579777"/>
          </a:xfrm>
          <a:prstGeom prst="rect">
            <a:avLst/>
          </a:prstGeom>
          <a:noFill/>
          <a:ln w="9525">
            <a:noFill/>
            <a:miter lim="800000"/>
            <a:headEnd/>
            <a:tailEnd/>
          </a:ln>
          <a:effectLst/>
        </p:spPr>
      </p:pic>
      <p:sp>
        <p:nvSpPr>
          <p:cNvPr id="5" name="角丸四角形 4"/>
          <p:cNvSpPr/>
          <p:nvPr/>
        </p:nvSpPr>
        <p:spPr>
          <a:xfrm>
            <a:off x="2714612" y="5214950"/>
            <a:ext cx="1143008" cy="35719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Introduction</a:t>
            </a:r>
            <a:endParaRPr kumimoji="1" lang="ja-JP" altLang="en-US" dirty="0"/>
          </a:p>
        </p:txBody>
      </p:sp>
      <p:sp>
        <p:nvSpPr>
          <p:cNvPr id="3" name="コンテンツ プレースホルダ 2"/>
          <p:cNvSpPr>
            <a:spLocks noGrp="1"/>
          </p:cNvSpPr>
          <p:nvPr>
            <p:ph idx="1"/>
          </p:nvPr>
        </p:nvSpPr>
        <p:spPr/>
        <p:txBody>
          <a:bodyPr anchor="ctr"/>
          <a:lstStyle/>
          <a:p>
            <a:r>
              <a:rPr kumimoji="1" lang="ja-JP" altLang="en-US" dirty="0" smtClean="0">
                <a:solidFill>
                  <a:srgbClr val="FF0000"/>
                </a:solidFill>
                <a:latin typeface="HGP創英角ﾎﾟｯﾌﾟ体" pitchFamily="50" charset="-128"/>
                <a:ea typeface="HGP創英角ﾎﾟｯﾌﾟ体" pitchFamily="50" charset="-128"/>
              </a:rPr>
              <a:t>これなんて</a:t>
            </a:r>
            <a:r>
              <a:rPr lang="ja-JP" altLang="en-US" dirty="0" smtClean="0">
                <a:solidFill>
                  <a:srgbClr val="FF0000"/>
                </a:solidFill>
                <a:latin typeface="HGP創英角ﾎﾟｯﾌﾟ体" pitchFamily="50" charset="-128"/>
                <a:ea typeface="HGP創英角ﾎﾟｯﾌﾟ体" pitchFamily="50" charset="-128"/>
              </a:rPr>
              <a:t>言う</a:t>
            </a:r>
            <a:r>
              <a:rPr kumimoji="1" lang="ja-JP" altLang="en-US" dirty="0" smtClean="0">
                <a:solidFill>
                  <a:srgbClr val="FF0000"/>
                </a:solidFill>
                <a:latin typeface="HGP創英角ﾎﾟｯﾌﾟ体" pitchFamily="50" charset="-128"/>
                <a:ea typeface="HGP創英角ﾎﾟｯﾌﾟ体" pitchFamily="50" charset="-128"/>
              </a:rPr>
              <a:t>こぶ平？</a:t>
            </a:r>
            <a:endParaRPr kumimoji="1" lang="en-US" altLang="ja-JP" dirty="0" smtClean="0">
              <a:solidFill>
                <a:srgbClr val="FF0000"/>
              </a:solidFill>
              <a:latin typeface="HGP創英角ﾎﾟｯﾌﾟ体" pitchFamily="50" charset="-128"/>
              <a:ea typeface="HGP創英角ﾎﾟｯﾌﾟ体" pitchFamily="50" charset="-128"/>
            </a:endParaRPr>
          </a:p>
        </p:txBody>
      </p:sp>
      <p:sp>
        <p:nvSpPr>
          <p:cNvPr id="4" name="正方形/長方形 3"/>
          <p:cNvSpPr/>
          <p:nvPr/>
        </p:nvSpPr>
        <p:spPr>
          <a:xfrm>
            <a:off x="857224" y="1285860"/>
            <a:ext cx="7151317" cy="1877437"/>
          </a:xfrm>
          <a:prstGeom prst="rect">
            <a:avLst/>
          </a:prstGeom>
          <a:noFill/>
        </p:spPr>
        <p:txBody>
          <a:bodyPr wrap="none" lIns="91440" tIns="45720" rIns="91440" bIns="45720">
            <a:spAutoFit/>
          </a:bodyPr>
          <a:lstStyle/>
          <a:p>
            <a:pPr algn="ctr"/>
            <a:r>
              <a:rPr lang="ja-JP" altLang="en-US" sz="4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ある</a:t>
            </a:r>
            <a:r>
              <a:rPr lang="en-US" altLang="ja-JP" sz="4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IT</a:t>
            </a:r>
            <a:r>
              <a:rPr lang="ja-JP" altLang="en-US" sz="4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技術者の不思議な</a:t>
            </a:r>
            <a:r>
              <a:rPr lang="en-US" altLang="ja-JP" sz="4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1</a:t>
            </a:r>
            <a:r>
              <a:rPr lang="ja-JP" altLang="en-US" sz="4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日</a:t>
            </a:r>
            <a:endParaRPr lang="en-US" altLang="ja-JP" sz="4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lgn="ctr"/>
            <a:r>
              <a:rPr lang="en-US" altLang="ja-JP"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Windows Server 2008</a:t>
            </a:r>
            <a:r>
              <a:rPr lang="ja-JP" alt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は</a:t>
            </a:r>
            <a:endParaRPr lang="en-US" altLang="ja-JP"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lgn="ctr"/>
            <a:r>
              <a:rPr lang="ja-JP" altLang="en-US" sz="36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どのように彼をヒーローにしたか？</a:t>
            </a:r>
            <a:endParaRPr lang="ja-JP" altLang="en-US" sz="36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5" name="動作設定ボタン : 進む/次へ 4">
            <a:hlinkClick r:id="rId2" action="ppaction://program" highlightClick="1"/>
          </p:cNvPr>
          <p:cNvSpPr/>
          <p:nvPr/>
        </p:nvSpPr>
        <p:spPr>
          <a:xfrm>
            <a:off x="7715272" y="5072074"/>
            <a:ext cx="642942" cy="571504"/>
          </a:xfrm>
          <a:prstGeom prst="actionButtonForwardNex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ネットワークセキュリティ編</a:t>
            </a:r>
            <a:endParaRPr kumimoji="1" lang="ja-JP" altLang="en-US" dirty="0"/>
          </a:p>
        </p:txBody>
      </p:sp>
      <p:sp>
        <p:nvSpPr>
          <p:cNvPr id="6" name="コンテンツ プレースホルダ 5"/>
          <p:cNvSpPr>
            <a:spLocks noGrp="1"/>
          </p:cNvSpPr>
          <p:nvPr>
            <p:ph idx="1"/>
          </p:nvPr>
        </p:nvSpPr>
        <p:spPr/>
        <p:txBody>
          <a:bodyPr/>
          <a:lstStyle/>
          <a:p>
            <a:endParaRPr kumimoji="1" lang="en-US" altLang="ja-JP" dirty="0" smtClean="0"/>
          </a:p>
          <a:p>
            <a:endParaRPr lang="en-US" altLang="ja-JP" dirty="0" smtClean="0"/>
          </a:p>
          <a:p>
            <a:r>
              <a:rPr kumimoji="1" lang="ja-JP" altLang="en-US" dirty="0" smtClean="0"/>
              <a:t>セールスポイント</a:t>
            </a:r>
            <a:endParaRPr kumimoji="1" lang="en-US" altLang="ja-JP" dirty="0" smtClean="0"/>
          </a:p>
          <a:p>
            <a:pPr lvl="1"/>
            <a:r>
              <a:rPr lang="ja-JP" altLang="en-US" dirty="0" smtClean="0"/>
              <a:t>ネットワーク アクセス保護</a:t>
            </a:r>
            <a:endParaRPr lang="en-US" altLang="ja-JP" dirty="0" smtClean="0"/>
          </a:p>
          <a:p>
            <a:pPr lvl="1">
              <a:buNone/>
            </a:pPr>
            <a:r>
              <a:rPr lang="ja-JP" altLang="en-US" dirty="0" smtClean="0"/>
              <a:t>　</a:t>
            </a:r>
            <a:r>
              <a:rPr lang="en-US" altLang="ja-JP" dirty="0" smtClean="0"/>
              <a:t>(NAP: Network Access Protection)</a:t>
            </a:r>
          </a:p>
          <a:p>
            <a:pPr lvl="1"/>
            <a:r>
              <a:rPr lang="en-US" altLang="ja-JP" dirty="0" smtClean="0"/>
              <a:t>TS</a:t>
            </a:r>
            <a:r>
              <a:rPr lang="ja-JP" altLang="en-US" dirty="0" smtClean="0"/>
              <a:t>ゲートウェイ</a:t>
            </a:r>
            <a:r>
              <a:rPr lang="en-US" altLang="ja-JP" dirty="0" smtClean="0"/>
              <a:t>(Terminal Service Gateway)</a:t>
            </a:r>
          </a:p>
          <a:p>
            <a:pPr lvl="1"/>
            <a:r>
              <a:rPr lang="en-US" dirty="0" smtClean="0"/>
              <a:t>RemoteApp(Remote Application)</a:t>
            </a:r>
          </a:p>
          <a:p>
            <a:pPr lvl="1"/>
            <a:r>
              <a:rPr kumimoji="1" lang="en-US" altLang="ja-JP" dirty="0" smtClean="0"/>
              <a:t>IP</a:t>
            </a:r>
            <a:r>
              <a:rPr kumimoji="1" lang="ja-JP" altLang="en-US" dirty="0" smtClean="0"/>
              <a:t>ｖ６</a:t>
            </a:r>
            <a:r>
              <a:rPr lang="ja-JP" altLang="en-US" dirty="0" smtClean="0"/>
              <a:t>対応</a:t>
            </a:r>
            <a:endParaRPr lang="en-US" altLang="ja-JP" dirty="0" smtClean="0"/>
          </a:p>
          <a:p>
            <a:pPr>
              <a:buNone/>
            </a:pPr>
            <a:r>
              <a:rPr lang="ja-JP" altLang="en-US" dirty="0" smtClean="0">
                <a:solidFill>
                  <a:srgbClr val="FF0000"/>
                </a:solidFill>
                <a:latin typeface="HGP創英角ﾎﾟｯﾌﾟ体" pitchFamily="50" charset="-128"/>
                <a:ea typeface="HGP創英角ﾎﾟｯﾌﾟ体" pitchFamily="50" charset="-128"/>
              </a:rPr>
              <a:t>兄ちゃん日焼け焼けすぎ（笑）</a:t>
            </a:r>
            <a:endParaRPr lang="en-US" altLang="ja-JP" dirty="0" smtClean="0">
              <a:solidFill>
                <a:srgbClr val="FF0000"/>
              </a:solidFill>
              <a:latin typeface="HGP創英角ﾎﾟｯﾌﾟ体" pitchFamily="50" charset="-128"/>
              <a:ea typeface="HGP創英角ﾎﾟｯﾌﾟ体" pitchFamily="50" charset="-128"/>
            </a:endParaRPr>
          </a:p>
          <a:p>
            <a:pPr>
              <a:buNone/>
            </a:pPr>
            <a:endParaRPr kumimoji="1" lang="ja-JP" altLang="en-US" dirty="0"/>
          </a:p>
        </p:txBody>
      </p:sp>
      <p:sp>
        <p:nvSpPr>
          <p:cNvPr id="7" name="コンテンツ プレースホルダ 4"/>
          <p:cNvSpPr txBox="1">
            <a:spLocks/>
          </p:cNvSpPr>
          <p:nvPr/>
        </p:nvSpPr>
        <p:spPr bwMode="auto">
          <a:xfrm>
            <a:off x="714348" y="1285860"/>
            <a:ext cx="7511993" cy="646331"/>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1" lang="ja-JP" altLang="en-US" sz="3600" b="1" i="0" u="none" strike="noStrike" kern="0" cap="none" spc="50" normalizeH="0" baseline="0" noProof="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uLnTx/>
                <a:uFillTx/>
                <a:latin typeface="+mn-lt"/>
                <a:ea typeface="+mn-ea"/>
                <a:cs typeface="+mn-cs"/>
              </a:rPr>
              <a:t>朝～同期の営業社員に詰め寄られる</a:t>
            </a:r>
            <a:endParaRPr kumimoji="1" lang="ja-JP" altLang="en-US" sz="3600" b="1" i="0" u="none" strike="noStrike" kern="0" cap="none" spc="50" normalizeH="0" baseline="0" noProof="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uLnTx/>
              <a:uFillTx/>
              <a:latin typeface="+mn-lt"/>
              <a:ea typeface="+mn-ea"/>
              <a:cs typeface="+mn-cs"/>
            </a:endParaRPr>
          </a:p>
        </p:txBody>
      </p:sp>
      <p:sp>
        <p:nvSpPr>
          <p:cNvPr id="8" name="動作設定ボタン : 進む/次へ 7">
            <a:hlinkClick r:id="rId2" action="ppaction://program" highlightClick="1"/>
          </p:cNvPr>
          <p:cNvSpPr/>
          <p:nvPr/>
        </p:nvSpPr>
        <p:spPr>
          <a:xfrm>
            <a:off x="7715272" y="5072074"/>
            <a:ext cx="642942" cy="571504"/>
          </a:xfrm>
          <a:prstGeom prst="actionButtonForwardNex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8" end="8"/>
                                            </p:txEl>
                                          </p:spTgt>
                                        </p:tgtEl>
                                        <p:attrNameLst>
                                          <p:attrName>style.visibility</p:attrName>
                                        </p:attrNameLst>
                                      </p:cBhvr>
                                      <p:to>
                                        <p:strVal val="visible"/>
                                      </p:to>
                                    </p:set>
                                    <p:animEffect transition="in" filter="fade">
                                      <p:cBhvr>
                                        <p:cTn id="7" dur="2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ネットワークセキュリティ（１）</a:t>
            </a:r>
            <a:endParaRPr kumimoji="1" lang="ja-JP" altLang="en-US" dirty="0"/>
          </a:p>
        </p:txBody>
      </p:sp>
      <p:sp>
        <p:nvSpPr>
          <p:cNvPr id="3" name="コンテンツ プレースホルダ 2"/>
          <p:cNvSpPr>
            <a:spLocks noGrp="1"/>
          </p:cNvSpPr>
          <p:nvPr>
            <p:ph idx="1"/>
          </p:nvPr>
        </p:nvSpPr>
        <p:spPr/>
        <p:txBody>
          <a:bodyPr/>
          <a:lstStyle/>
          <a:p>
            <a:pPr marL="342900" lvl="1" indent="-342900">
              <a:buFontTx/>
              <a:buChar char="•"/>
            </a:pPr>
            <a:r>
              <a:rPr lang="ja-JP" altLang="en-US" dirty="0" smtClean="0"/>
              <a:t>ネットワーク アクセス保護</a:t>
            </a:r>
            <a:endParaRPr lang="en-US" altLang="ja-JP" dirty="0" smtClean="0"/>
          </a:p>
          <a:p>
            <a:pPr marL="742950" lvl="2" indent="-342900"/>
            <a:r>
              <a:rPr lang="ja-JP" altLang="en-US" dirty="0" smtClean="0"/>
              <a:t>クライアントにポリシー遵守を強制（≒検疫ネットワーク）</a:t>
            </a:r>
            <a:endParaRPr lang="en-US" altLang="ja-JP" dirty="0" smtClean="0"/>
          </a:p>
          <a:p>
            <a:pPr marL="742950" lvl="2" indent="-342900"/>
            <a:r>
              <a:rPr lang="ja-JP" altLang="en-US" dirty="0" smtClean="0"/>
              <a:t>クライアントがポリシーを満たしていれば接続許可</a:t>
            </a:r>
            <a:endParaRPr lang="en-US" altLang="ja-JP" dirty="0" smtClean="0"/>
          </a:p>
          <a:p>
            <a:pPr marL="1200150" lvl="3" indent="-342900"/>
            <a:r>
              <a:rPr lang="en-US" altLang="ja-JP" dirty="0" smtClean="0"/>
              <a:t>DHCP</a:t>
            </a:r>
            <a:endParaRPr lang="en-US" dirty="0" smtClean="0"/>
          </a:p>
          <a:p>
            <a:pPr marL="1200150" lvl="3" indent="-342900"/>
            <a:r>
              <a:rPr lang="en-US" dirty="0" smtClean="0"/>
              <a:t>VPN</a:t>
            </a:r>
          </a:p>
          <a:p>
            <a:pPr marL="1200150" lvl="3" indent="-342900"/>
            <a:r>
              <a:rPr lang="en-US" dirty="0" smtClean="0"/>
              <a:t>802.1X</a:t>
            </a:r>
          </a:p>
          <a:p>
            <a:pPr marL="1200150" lvl="3" indent="-342900"/>
            <a:r>
              <a:rPr lang="en-US" dirty="0" smtClean="0"/>
              <a:t>IP</a:t>
            </a:r>
            <a:r>
              <a:rPr lang="en-US" altLang="ja-JP" dirty="0" smtClean="0"/>
              <a:t>S</a:t>
            </a:r>
            <a:r>
              <a:rPr lang="en-US" dirty="0" smtClean="0"/>
              <a:t>ec</a:t>
            </a:r>
            <a:endParaRPr lang="en-US" altLang="ja-JP" dirty="0" smtClean="0"/>
          </a:p>
          <a:p>
            <a:r>
              <a:rPr kumimoji="1" lang="ja-JP" altLang="en-US" sz="2400" dirty="0" smtClean="0"/>
              <a:t>手軽さ</a:t>
            </a:r>
            <a:endParaRPr kumimoji="1" lang="en-US" altLang="ja-JP" sz="2400" dirty="0" smtClean="0"/>
          </a:p>
          <a:p>
            <a:pPr lvl="1"/>
            <a:r>
              <a:rPr lang="en-US" altLang="ja-JP" sz="2000" dirty="0" smtClean="0"/>
              <a:t>DHCP</a:t>
            </a:r>
            <a:endParaRPr kumimoji="1" lang="en-US" altLang="ja-JP" sz="2000" dirty="0" smtClean="0"/>
          </a:p>
          <a:p>
            <a:r>
              <a:rPr lang="ja-JP" altLang="en-US" sz="2400" dirty="0" smtClean="0"/>
              <a:t>堅牢</a:t>
            </a:r>
            <a:endParaRPr lang="en-US" altLang="ja-JP" sz="2400" dirty="0" smtClean="0"/>
          </a:p>
          <a:p>
            <a:pPr lvl="1"/>
            <a:r>
              <a:rPr lang="en-US" sz="2000" dirty="0" smtClean="0"/>
              <a:t>802.1X</a:t>
            </a:r>
            <a:endParaRPr kumimoji="1" lang="ja-JP" altLang="en-US" dirty="0"/>
          </a:p>
        </p:txBody>
      </p:sp>
      <p:pic>
        <p:nvPicPr>
          <p:cNvPr id="2050" name="Picture 2"/>
          <p:cNvPicPr>
            <a:picLocks noChangeAspect="1" noChangeArrowheads="1"/>
          </p:cNvPicPr>
          <p:nvPr/>
        </p:nvPicPr>
        <p:blipFill>
          <a:blip r:embed="rId3"/>
          <a:srcRect/>
          <a:stretch>
            <a:fillRect/>
          </a:stretch>
        </p:blipFill>
        <p:spPr bwMode="auto">
          <a:xfrm>
            <a:off x="3071802" y="2500306"/>
            <a:ext cx="5457825" cy="3438525"/>
          </a:xfrm>
          <a:prstGeom prst="rect">
            <a:avLst/>
          </a:prstGeom>
          <a:noFill/>
          <a:ln w="9525">
            <a:noFill/>
            <a:miter lim="800000"/>
            <a:headEnd/>
            <a:tailEnd/>
          </a:ln>
          <a:effectLst/>
        </p:spPr>
      </p:pic>
      <p:sp>
        <p:nvSpPr>
          <p:cNvPr id="5" name="角丸四角形吹き出し 4"/>
          <p:cNvSpPr/>
          <p:nvPr/>
        </p:nvSpPr>
        <p:spPr>
          <a:xfrm>
            <a:off x="7358082" y="5214950"/>
            <a:ext cx="1428760" cy="714380"/>
          </a:xfrm>
          <a:prstGeom prst="wedgeRoundRectCallout">
            <a:avLst>
              <a:gd name="adj1" fmla="val 1922"/>
              <a:gd name="adj2" fmla="val -95975"/>
              <a:gd name="adj3" fmla="val 16667"/>
            </a:avLst>
          </a:prstGeom>
        </p:spPr>
        <p:style>
          <a:lnRef idx="3">
            <a:schemeClr val="lt1"/>
          </a:lnRef>
          <a:fillRef idx="1">
            <a:schemeClr val="accent2"/>
          </a:fillRef>
          <a:effectRef idx="1">
            <a:schemeClr val="accent2"/>
          </a:effectRef>
          <a:fontRef idx="minor">
            <a:schemeClr val="lt1"/>
          </a:fontRef>
        </p:style>
        <p:txBody>
          <a:bodyPr rtlCol="0" anchor="ctr"/>
          <a:lstStyle/>
          <a:p>
            <a:r>
              <a:rPr lang="ja-JP" altLang="en-US" dirty="0" smtClean="0"/>
              <a:t>・</a:t>
            </a:r>
            <a:r>
              <a:rPr lang="en-US" altLang="ja-JP" dirty="0" smtClean="0"/>
              <a:t>Vista</a:t>
            </a:r>
          </a:p>
          <a:p>
            <a:r>
              <a:rPr kumimoji="1" lang="ja-JP" altLang="en-US" dirty="0" smtClean="0"/>
              <a:t>・</a:t>
            </a:r>
            <a:r>
              <a:rPr kumimoji="1" lang="en-US" altLang="ja-JP" dirty="0" smtClean="0"/>
              <a:t>XP</a:t>
            </a:r>
            <a:r>
              <a:rPr kumimoji="1" lang="ja-JP" altLang="en-US" dirty="0" smtClean="0"/>
              <a:t> </a:t>
            </a:r>
            <a:r>
              <a:rPr kumimoji="1" lang="en-US" altLang="ja-JP" dirty="0" smtClean="0"/>
              <a:t>SP3</a:t>
            </a:r>
            <a:endParaRPr kumimoji="1" lang="ja-JP"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スライドマスタT10">
  <a:themeElements>
    <a:clrScheme name="プレゼンテーション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プレゼンテーション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bodyPr rtlCol="0" anchor="ctr"/>
      <a:lstStyle>
        <a:defPPr algn="ctr">
          <a:defRPr kumimoji="1"/>
        </a:defPPr>
      </a:lstStyle>
      <a:style>
        <a:lnRef idx="0">
          <a:schemeClr val="accent3"/>
        </a:lnRef>
        <a:fillRef idx="3">
          <a:schemeClr val="accent3"/>
        </a:fillRef>
        <a:effectRef idx="3">
          <a:schemeClr val="accent3"/>
        </a:effectRef>
        <a:fontRef idx="minor">
          <a:schemeClr val="lt1"/>
        </a:fontRef>
      </a:style>
    </a:spDef>
  </a:objectDefaults>
  <a:extraClrSchemeLst>
    <a:extraClrScheme>
      <a:clrScheme name="プレゼンテーション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プレゼンテーション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プレゼンテーション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プレゼンテーション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プレゼンテーション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プレゼンテーション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プレゼンテーション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プレゼンテーション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プレゼンテーション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プレゼンテーション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プレゼンテーション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プレゼンテーション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スライドマスタO18</Template>
  <TotalTime>629</TotalTime>
  <Words>2263</Words>
  <PresentationFormat>画面に合わせる (4:3)</PresentationFormat>
  <Paragraphs>325</Paragraphs>
  <Slides>25</Slides>
  <Notes>8</Notes>
  <HiddenSlides>0</HiddenSlides>
  <MMClips>0</MMClips>
  <ScaleCrop>false</ScaleCrop>
  <HeadingPairs>
    <vt:vector size="4" baseType="variant">
      <vt:variant>
        <vt:lpstr>テーマ</vt:lpstr>
      </vt:variant>
      <vt:variant>
        <vt:i4>1</vt:i4>
      </vt:variant>
      <vt:variant>
        <vt:lpstr>スライド タイトル</vt:lpstr>
      </vt:variant>
      <vt:variant>
        <vt:i4>25</vt:i4>
      </vt:variant>
    </vt:vector>
  </HeadingPairs>
  <TitlesOfParts>
    <vt:vector size="26" baseType="lpstr">
      <vt:lpstr>スライドマスタT10</vt:lpstr>
      <vt:lpstr>ヒーローは突然に！？　 Windows Server 2008参上！」 </vt:lpstr>
      <vt:lpstr>コミュニティラウンチ 2008</vt:lpstr>
      <vt:lpstr>Agenda</vt:lpstr>
      <vt:lpstr>Windows Server 2008 イントロダクション（１）</vt:lpstr>
      <vt:lpstr>Windows Server 2008 イントロダクション（２）</vt:lpstr>
      <vt:lpstr>製品紹介ビデオ </vt:lpstr>
      <vt:lpstr>Introduction</vt:lpstr>
      <vt:lpstr>ネットワークセキュリティ編</vt:lpstr>
      <vt:lpstr>ネットワークセキュリティ（１）</vt:lpstr>
      <vt:lpstr>ネットワークセキュリティ（２）</vt:lpstr>
      <vt:lpstr>ネットワークセキュリティ（３）</vt:lpstr>
      <vt:lpstr>ネットワークセキュリティ（おまけ）廃止されたテクノロジ</vt:lpstr>
      <vt:lpstr>セキュリティ編</vt:lpstr>
      <vt:lpstr>セキュリティ編（１）</vt:lpstr>
      <vt:lpstr>セキュリティ編（２）</vt:lpstr>
      <vt:lpstr>セキュリティ編</vt:lpstr>
      <vt:lpstr>インフラ編</vt:lpstr>
      <vt:lpstr>インフラ編（１）</vt:lpstr>
      <vt:lpstr>インフラ編（２）</vt:lpstr>
      <vt:lpstr>インフラ編（３）</vt:lpstr>
      <vt:lpstr>インフラ編（４）</vt:lpstr>
      <vt:lpstr>インフラ編〔Hyper-V概念図〕</vt:lpstr>
      <vt:lpstr>まとめ</vt:lpstr>
      <vt:lpstr>ご清聴ありがとうございました</vt:lpstr>
      <vt:lpstr>参考資料</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ヒーローは突然に！？　 Windows Server 2008参上！」 </dc:title>
  <dc:creator>Tadayoshi</dc:creator>
  <cp:lastModifiedBy>わんくま同盟</cp:lastModifiedBy>
  <cp:revision>67</cp:revision>
  <dcterms:created xsi:type="dcterms:W3CDTF">2008-05-02T14:02:55Z</dcterms:created>
  <dcterms:modified xsi:type="dcterms:W3CDTF">2008-09-13T05:44:34Z</dcterms:modified>
</cp:coreProperties>
</file>