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1"/>
  </p:notesMasterIdLst>
  <p:sldIdLst>
    <p:sldId id="266" r:id="rId2"/>
    <p:sldId id="265" r:id="rId3"/>
    <p:sldId id="267" r:id="rId4"/>
    <p:sldId id="268" r:id="rId5"/>
    <p:sldId id="269" r:id="rId6"/>
    <p:sldId id="271" r:id="rId7"/>
    <p:sldId id="270" r:id="rId8"/>
    <p:sldId id="273" r:id="rId9"/>
    <p:sldId id="272" r:id="rId10"/>
    <p:sldId id="274" r:id="rId11"/>
    <p:sldId id="275" r:id="rId12"/>
    <p:sldId id="281" r:id="rId13"/>
    <p:sldId id="276" r:id="rId14"/>
    <p:sldId id="277" r:id="rId15"/>
    <p:sldId id="278" r:id="rId16"/>
    <p:sldId id="279" r:id="rId17"/>
    <p:sldId id="280" r:id="rId18"/>
    <p:sldId id="282" r:id="rId19"/>
    <p:sldId id="283" r:id="rId20"/>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456" autoAdjust="0"/>
    <p:restoredTop sz="94660"/>
  </p:normalViewPr>
  <p:slideViewPr>
    <p:cSldViewPr>
      <p:cViewPr varScale="1">
        <p:scale>
          <a:sx n="88" d="100"/>
          <a:sy n="88" d="100"/>
        </p:scale>
        <p:origin x="-94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2008/6/15</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1" lang="en-US" altLang="ja-JP" sz="2400" b="0" i="0" u="none" strike="noStrike" kern="0" cap="none" spc="0" normalizeH="0" baseline="0" noProof="0" dirty="0" err="1" smtClean="0">
                <a:ln>
                  <a:noFill/>
                </a:ln>
                <a:solidFill>
                  <a:schemeClr val="tx1"/>
                </a:solidFill>
                <a:effectLst/>
                <a:uLnTx/>
                <a:uFillTx/>
                <a:latin typeface="Arial" charset="0"/>
                <a:ea typeface="ＭＳ Ｐゴシック" charset="-128"/>
                <a:cs typeface="+mn-cs"/>
              </a:rPr>
              <a:t>PowerShell</a:t>
            </a:r>
            <a:r>
              <a:rPr kumimoji="1" lang="ja-JP" altLang="en-US" sz="2400" kern="0" dirty="0" smtClean="0">
                <a:solidFill>
                  <a:schemeClr val="tx1"/>
                </a:solidFill>
                <a:latin typeface="Arial" charset="0"/>
                <a:ea typeface="ＭＳ Ｐゴシック" charset="-128"/>
                <a:cs typeface="+mn-cs"/>
              </a:rPr>
              <a:t>について</a:t>
            </a:r>
            <a:endParaRPr kumimoji="1" lang="en-US" altLang="ja-JP" sz="2400" b="0" i="0" u="none" strike="noStrike" kern="0" cap="none" spc="0" normalizeH="0" baseline="0" noProof="0" dirty="0" smtClean="0">
              <a:ln>
                <a:noFill/>
              </a:ln>
              <a:solidFill>
                <a:schemeClr val="tx1"/>
              </a:solidFill>
              <a:effectLst/>
              <a:uLnTx/>
              <a:uFillTx/>
              <a:latin typeface="Arial" charset="0"/>
              <a:ea typeface="ＭＳ Ｐゴシック" charset="-128"/>
              <a:cs typeface="+mn-cs"/>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d.hatena.ne.jp/newpops/" TargetMode="External"/><Relationship Id="rId7" Type="http://schemas.openxmlformats.org/officeDocument/2006/relationships/hyperlink" Target="http://winscript.jp/" TargetMode="External"/><Relationship Id="rId2" Type="http://schemas.openxmlformats.org/officeDocument/2006/relationships/hyperlink" Target="http://www.microsoft.com/japan/technet/scriptcenter/hubs/msh.mspx" TargetMode="External"/><Relationship Id="rId1" Type="http://schemas.openxmlformats.org/officeDocument/2006/relationships/slideLayout" Target="../slideLayouts/slideLayout12.xml"/><Relationship Id="rId6" Type="http://schemas.openxmlformats.org/officeDocument/2006/relationships/hyperlink" Target="http://blogs.wankuma.com/mutaguchi/" TargetMode="External"/><Relationship Id="rId5" Type="http://schemas.openxmlformats.org/officeDocument/2006/relationships/hyperlink" Target="http://www.roy.hi-ho.ne.jp/mutaguchi/powershell/" TargetMode="External"/><Relationship Id="rId4" Type="http://schemas.openxmlformats.org/officeDocument/2006/relationships/hyperlink" Target="http://blogs.technet.com/stanabe/default.aspx"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hyperlink" Target="http://www.windows-world.jp/" TargetMode="External"/><Relationship Id="rId1" Type="http://schemas.openxmlformats.org/officeDocument/2006/relationships/slideLayout" Target="../slideLayouts/slideLayout1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457200" y="1052513"/>
            <a:ext cx="8229600" cy="5073650"/>
          </a:xfrm>
          <a:prstGeom prst="rect">
            <a:avLst/>
          </a:prstGeom>
        </p:spPr>
        <p:txBody>
          <a:bodyPr/>
          <a:lstStyle/>
          <a:p>
            <a:pPr marL="342900" marR="0" lvl="0" indent="-342900" algn="ctr" defTabSz="914400" rtl="0" eaLnBrk="1" fontAlgn="base" latinLnBrk="0" hangingPunct="1">
              <a:lnSpc>
                <a:spcPct val="100000"/>
              </a:lnSpc>
              <a:spcBef>
                <a:spcPct val="20000"/>
              </a:spcBef>
              <a:spcAft>
                <a:spcPct val="0"/>
              </a:spcAft>
              <a:buClrTx/>
              <a:buSzTx/>
              <a:buFontTx/>
              <a:buNone/>
              <a:tabLst/>
              <a:defRPr/>
            </a:pPr>
            <a:endParaRPr kumimoji="1" lang="en-US" altLang="ja-JP"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1" lang="en-US" altLang="ja-JP" sz="4400" b="0" i="0" u="none" strike="noStrike" kern="0" cap="none" spc="0" normalizeH="0" baseline="0" noProof="0" dirty="0" err="1" smtClean="0">
                <a:ln>
                  <a:noFill/>
                </a:ln>
                <a:solidFill>
                  <a:schemeClr val="tx1"/>
                </a:solidFill>
                <a:effectLst/>
                <a:uLnTx/>
                <a:uFillTx/>
                <a:latin typeface="+mn-lt"/>
                <a:ea typeface="+mn-ea"/>
                <a:cs typeface="+mn-cs"/>
              </a:rPr>
              <a:t>PowerShell</a:t>
            </a:r>
            <a:r>
              <a:rPr lang="ja-JP" altLang="en-US" sz="4400" kern="0" dirty="0" smtClean="0">
                <a:latin typeface="+mn-lt"/>
                <a:ea typeface="+mn-ea"/>
              </a:rPr>
              <a:t>について</a:t>
            </a:r>
            <a:endParaRPr kumimoji="1" lang="en-US" altLang="ja-JP" sz="4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base" latinLnBrk="0" hangingPunct="1">
              <a:lnSpc>
                <a:spcPct val="100000"/>
              </a:lnSpc>
              <a:spcBef>
                <a:spcPct val="20000"/>
              </a:spcBef>
              <a:spcAft>
                <a:spcPct val="0"/>
              </a:spcAft>
              <a:buClrTx/>
              <a:buSzTx/>
              <a:buFontTx/>
              <a:buNone/>
              <a:tabLst/>
              <a:defRPr/>
            </a:pPr>
            <a:endParaRPr kumimoji="1" lang="en-US" altLang="ja-JP" sz="4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1" lang="en-US" altLang="ja-JP" sz="3200" b="0" i="0" u="none" strike="noStrike" kern="0" cap="none" spc="0" normalizeH="0" baseline="0" noProof="0" dirty="0" smtClean="0">
                <a:ln>
                  <a:noFill/>
                </a:ln>
                <a:solidFill>
                  <a:schemeClr val="tx1"/>
                </a:solidFill>
                <a:effectLst/>
                <a:uLnTx/>
                <a:uFillTx/>
                <a:latin typeface="+mn-lt"/>
                <a:ea typeface="+mn-ea"/>
                <a:cs typeface="+mn-cs"/>
              </a:rPr>
              <a:t>by </a:t>
            </a:r>
            <a:r>
              <a:rPr kumimoji="1" lang="ja-JP" altLang="en-US" sz="3200" b="0" i="0" u="none" strike="noStrike" kern="0" cap="none" spc="0" normalizeH="0" baseline="0" noProof="0" dirty="0" smtClean="0">
                <a:ln>
                  <a:noFill/>
                </a:ln>
                <a:solidFill>
                  <a:schemeClr val="tx1"/>
                </a:solidFill>
                <a:effectLst/>
                <a:uLnTx/>
                <a:uFillTx/>
                <a:latin typeface="+mn-lt"/>
                <a:ea typeface="+mn-ea"/>
                <a:cs typeface="+mn-cs"/>
              </a:rPr>
              <a:t>むたぐち（牟田口大介）</a:t>
            </a:r>
            <a:endParaRPr kumimoji="1" lang="en-US" altLang="ja-JP" sz="32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1" lang="en-US" altLang="ja-JP" sz="2400" b="0" i="0" u="none" strike="noStrike" kern="0" cap="none" spc="0" normalizeH="0" baseline="0" noProof="0" dirty="0" smtClean="0">
                <a:ln>
                  <a:noFill/>
                </a:ln>
                <a:solidFill>
                  <a:schemeClr val="tx1"/>
                </a:solidFill>
                <a:effectLst/>
                <a:uLnTx/>
                <a:uFillTx/>
                <a:latin typeface="+mn-lt"/>
                <a:ea typeface="+mn-ea"/>
                <a:cs typeface="+mn-cs"/>
              </a:rPr>
              <a:t>Microsoft MVP</a:t>
            </a:r>
          </a:p>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1" lang="en-US" altLang="ja-JP" sz="2400" b="0" i="0" u="none" strike="noStrike" kern="0" cap="none" spc="0" normalizeH="0" baseline="0" noProof="0" dirty="0" smtClean="0">
                <a:ln>
                  <a:noFill/>
                </a:ln>
                <a:solidFill>
                  <a:schemeClr val="tx1"/>
                </a:solidFill>
                <a:effectLst/>
                <a:uLnTx/>
                <a:uFillTx/>
                <a:latin typeface="+mn-lt"/>
                <a:ea typeface="+mn-ea"/>
                <a:cs typeface="+mn-cs"/>
              </a:rPr>
              <a:t>for </a:t>
            </a:r>
            <a:r>
              <a:rPr kumimoji="1" lang="en-US" sz="2400" b="0" i="0" u="none" strike="noStrike" kern="0" cap="none" spc="0" normalizeH="0" baseline="0" noProof="0" dirty="0" smtClean="0">
                <a:ln>
                  <a:noFill/>
                </a:ln>
                <a:solidFill>
                  <a:schemeClr val="tx1"/>
                </a:solidFill>
                <a:effectLst/>
                <a:uLnTx/>
                <a:uFillTx/>
                <a:latin typeface="+mn-lt"/>
                <a:ea typeface="+mn-ea"/>
                <a:cs typeface="+mn-cs"/>
              </a:rPr>
              <a:t>Data Center Management </a:t>
            </a:r>
            <a:r>
              <a:rPr kumimoji="1" lang="en-US" altLang="ja-JP" sz="2400" b="0" i="0" u="none" strike="noStrike" kern="0" cap="none" spc="0" normalizeH="0" baseline="0" noProof="0" dirty="0" smtClean="0">
                <a:ln>
                  <a:noFill/>
                </a:ln>
                <a:solidFill>
                  <a:schemeClr val="tx1"/>
                </a:solidFill>
                <a:effectLst/>
                <a:uLnTx/>
                <a:uFillTx/>
                <a:latin typeface="+mn-lt"/>
                <a:ea typeface="+mn-ea"/>
                <a:cs typeface="+mn-cs"/>
              </a:rPr>
              <a:t>- </a:t>
            </a:r>
          </a:p>
          <a:p>
            <a:pPr marL="342900" marR="0" lvl="0" indent="-342900" algn="ctr" defTabSz="914400" rtl="0" eaLnBrk="1" fontAlgn="base" latinLnBrk="0" hangingPunct="1">
              <a:lnSpc>
                <a:spcPct val="100000"/>
              </a:lnSpc>
              <a:spcBef>
                <a:spcPct val="20000"/>
              </a:spcBef>
              <a:spcAft>
                <a:spcPct val="0"/>
              </a:spcAft>
              <a:buClrTx/>
              <a:buSzTx/>
              <a:buFontTx/>
              <a:buNone/>
              <a:tabLst/>
              <a:defRPr/>
            </a:pPr>
            <a:r>
              <a:rPr kumimoji="1" lang="en-US" altLang="ja-JP" sz="2400" b="0" i="0" u="none" strike="noStrike" kern="0" cap="none" spc="0" normalizeH="0" baseline="0" noProof="0" dirty="0" smtClean="0">
                <a:ln>
                  <a:noFill/>
                </a:ln>
                <a:solidFill>
                  <a:schemeClr val="tx1"/>
                </a:solidFill>
                <a:effectLst/>
                <a:uLnTx/>
                <a:uFillTx/>
                <a:latin typeface="+mn-lt"/>
                <a:ea typeface="+mn-ea"/>
                <a:cs typeface="+mn-cs"/>
              </a:rPr>
              <a:t>Admin Frameworks </a:t>
            </a:r>
            <a:endParaRPr kumimoji="1" lang="ja-JP" altLang="ja-JP" sz="2400" b="0" i="0" u="none" strike="noStrike" kern="0" cap="none" spc="0" normalizeH="0" baseline="0" noProof="0" dirty="0" smtClean="0">
              <a:ln>
                <a:noFill/>
              </a:ln>
              <a:solidFill>
                <a:schemeClr val="tx1"/>
              </a:solidFill>
              <a:effectLst/>
              <a:uLnTx/>
              <a:uFillTx/>
              <a:latin typeface="+mn-lt"/>
              <a:ea typeface="+mn-ea"/>
              <a:cs typeface="+mn-cs"/>
            </a:endParaRPr>
          </a:p>
        </p:txBody>
      </p:sp>
      <p:pic>
        <p:nvPicPr>
          <p:cNvPr id="3" name="Picture 3" descr="D:\document\MVP\MVP Logo Kit\MVP_FullColor_ForScreen.png"/>
          <p:cNvPicPr>
            <a:picLocks noChangeAspect="1" noChangeArrowheads="1"/>
          </p:cNvPicPr>
          <p:nvPr/>
        </p:nvPicPr>
        <p:blipFill>
          <a:blip r:embed="rId2" cstate="print"/>
          <a:srcRect/>
          <a:stretch>
            <a:fillRect/>
          </a:stretch>
        </p:blipFill>
        <p:spPr bwMode="auto">
          <a:xfrm>
            <a:off x="7572396" y="4143380"/>
            <a:ext cx="864821" cy="135732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PS</a:t>
            </a:r>
            <a:r>
              <a:rPr lang="ja-JP" altLang="en-US" dirty="0" smtClean="0"/>
              <a:t>ドライブ</a:t>
            </a:r>
            <a:r>
              <a:rPr lang="en-US" altLang="ja-JP" dirty="0" smtClean="0"/>
              <a:t>(1) </a:t>
            </a:r>
            <a:r>
              <a:rPr lang="ja-JP" altLang="en-US" dirty="0" smtClean="0"/>
              <a:t>概要</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sz="2800" dirty="0" smtClean="0"/>
              <a:t>従来のシェルはファイルシステムのドライブしか扱えなかったが、</a:t>
            </a:r>
          </a:p>
          <a:p>
            <a:r>
              <a:rPr lang="en-US" altLang="ja-JP" sz="2800" dirty="0" err="1" smtClean="0"/>
              <a:t>PowerShell</a:t>
            </a:r>
            <a:r>
              <a:rPr lang="ja-JP" altLang="en-US" sz="2800" dirty="0" smtClean="0"/>
              <a:t>では、デフォルトで、ファイルシステム、レジストリ、デジタル署名、環境変数、エイリアス、スクリプト変数、関数を「</a:t>
            </a:r>
            <a:r>
              <a:rPr lang="en-US" altLang="ja-JP" sz="2800" dirty="0" smtClean="0">
                <a:solidFill>
                  <a:srgbClr val="FF0000"/>
                </a:solidFill>
              </a:rPr>
              <a:t>PS</a:t>
            </a:r>
            <a:r>
              <a:rPr lang="ja-JP" altLang="en-US" sz="2800" dirty="0" smtClean="0">
                <a:solidFill>
                  <a:srgbClr val="FF0000"/>
                </a:solidFill>
              </a:rPr>
              <a:t>ドライブ</a:t>
            </a:r>
            <a:r>
              <a:rPr lang="ja-JP" altLang="en-US" sz="2800" dirty="0" smtClean="0"/>
              <a:t>」として扱うことができる。（</a:t>
            </a:r>
            <a:r>
              <a:rPr lang="en-US" altLang="ja-JP" sz="2800" dirty="0" smtClean="0"/>
              <a:t>Get-</a:t>
            </a:r>
            <a:r>
              <a:rPr lang="en-US" altLang="ja-JP" sz="2800" dirty="0" err="1" smtClean="0"/>
              <a:t>PSDrive</a:t>
            </a:r>
            <a:r>
              <a:rPr lang="ja-JP" altLang="en-US" sz="2800" dirty="0" smtClean="0"/>
              <a:t>）</a:t>
            </a:r>
          </a:p>
          <a:p>
            <a:r>
              <a:rPr lang="en-US" altLang="ja-JP" sz="2800" dirty="0" smtClean="0"/>
              <a:t>PS</a:t>
            </a:r>
            <a:r>
              <a:rPr lang="ja-JP" altLang="en-US" sz="2800" dirty="0" smtClean="0"/>
              <a:t>ドライブを扱うための</a:t>
            </a:r>
            <a:r>
              <a:rPr lang="en-US" altLang="ja-JP" sz="2800" dirty="0" smtClean="0"/>
              <a:t>.NET</a:t>
            </a:r>
            <a:r>
              <a:rPr lang="ja-JP" altLang="en-US" sz="2800" dirty="0" smtClean="0"/>
              <a:t>プログラムが「</a:t>
            </a:r>
            <a:r>
              <a:rPr lang="en-US" altLang="ja-JP" sz="2800" dirty="0" smtClean="0">
                <a:solidFill>
                  <a:srgbClr val="FF0000"/>
                </a:solidFill>
              </a:rPr>
              <a:t>PS</a:t>
            </a:r>
            <a:r>
              <a:rPr lang="ja-JP" altLang="en-US" sz="2800" dirty="0" smtClean="0">
                <a:solidFill>
                  <a:srgbClr val="FF0000"/>
                </a:solidFill>
              </a:rPr>
              <a:t>プロバイダ</a:t>
            </a:r>
            <a:r>
              <a:rPr lang="ja-JP" altLang="en-US" sz="2800" dirty="0" smtClean="0"/>
              <a:t>」。</a:t>
            </a:r>
          </a:p>
          <a:p>
            <a:r>
              <a:rPr lang="ja-JP" altLang="en-US" sz="2800" dirty="0" smtClean="0"/>
              <a:t>コマンドレットと</a:t>
            </a:r>
            <a:r>
              <a:rPr lang="en-US" altLang="ja-JP" sz="2800" dirty="0" smtClean="0"/>
              <a:t>PS</a:t>
            </a:r>
            <a:r>
              <a:rPr lang="ja-JP" altLang="en-US" sz="2800" dirty="0" smtClean="0"/>
              <a:t>プロバイダを含む</a:t>
            </a:r>
            <a:r>
              <a:rPr lang="en-US" altLang="ja-JP" sz="2800" dirty="0" smtClean="0"/>
              <a:t>.NET</a:t>
            </a:r>
            <a:r>
              <a:rPr lang="ja-JP" altLang="en-US" sz="2800" dirty="0" smtClean="0"/>
              <a:t>アセンブリを「</a:t>
            </a:r>
            <a:r>
              <a:rPr lang="en-US" altLang="ja-JP" sz="2800" dirty="0" smtClean="0">
                <a:solidFill>
                  <a:srgbClr val="FF0000"/>
                </a:solidFill>
              </a:rPr>
              <a:t>PS</a:t>
            </a:r>
            <a:r>
              <a:rPr lang="ja-JP" altLang="en-US" sz="2800" dirty="0" smtClean="0">
                <a:solidFill>
                  <a:srgbClr val="FF0000"/>
                </a:solidFill>
              </a:rPr>
              <a:t>スナップイン</a:t>
            </a:r>
            <a:r>
              <a:rPr lang="ja-JP" altLang="en-US" sz="2800" dirty="0" smtClean="0"/>
              <a:t>」という。</a:t>
            </a:r>
            <a:r>
              <a:rPr lang="en-US" altLang="ja-JP" sz="2800" dirty="0" smtClean="0"/>
              <a:t>PS</a:t>
            </a:r>
            <a:r>
              <a:rPr lang="ja-JP" altLang="en-US" sz="2800" dirty="0" smtClean="0"/>
              <a:t>スナップインをインストールすることで機能拡張が可能。</a:t>
            </a:r>
          </a:p>
          <a:p>
            <a:endParaRPr kumimoji="1" lang="ja-JP" altLang="en-US" sz="2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PS</a:t>
            </a:r>
            <a:r>
              <a:rPr lang="ja-JP" altLang="en-US" dirty="0" smtClean="0"/>
              <a:t>ドライブ</a:t>
            </a:r>
            <a:r>
              <a:rPr lang="en-US" altLang="ja-JP" dirty="0" smtClean="0"/>
              <a:t>(2) </a:t>
            </a:r>
            <a:r>
              <a:rPr lang="ja-JP" altLang="en-US" dirty="0" smtClean="0"/>
              <a:t>項目の操作</a:t>
            </a:r>
            <a:endParaRPr kumimoji="1" lang="ja-JP" altLang="en-US" dirty="0"/>
          </a:p>
        </p:txBody>
      </p:sp>
      <p:sp>
        <p:nvSpPr>
          <p:cNvPr id="3" name="コンテンツ プレースホルダ 2"/>
          <p:cNvSpPr>
            <a:spLocks noGrp="1"/>
          </p:cNvSpPr>
          <p:nvPr>
            <p:ph idx="1"/>
          </p:nvPr>
        </p:nvSpPr>
        <p:spPr/>
        <p:txBody>
          <a:bodyPr/>
          <a:lstStyle/>
          <a:p>
            <a:endParaRPr lang="en-US" altLang="ja-JP" dirty="0" smtClean="0">
              <a:solidFill>
                <a:srgbClr val="FF0000"/>
              </a:solidFill>
            </a:endParaRPr>
          </a:p>
          <a:p>
            <a:endParaRPr lang="en-US" altLang="ja-JP" dirty="0" smtClean="0">
              <a:solidFill>
                <a:srgbClr val="FF0000"/>
              </a:solidFill>
            </a:endParaRPr>
          </a:p>
          <a:p>
            <a:endParaRPr lang="en-US" altLang="ja-JP" dirty="0" smtClean="0">
              <a:solidFill>
                <a:srgbClr val="FF0000"/>
              </a:solidFill>
            </a:endParaRPr>
          </a:p>
          <a:p>
            <a:endParaRPr lang="en-US" altLang="ja-JP" dirty="0" smtClean="0">
              <a:solidFill>
                <a:srgbClr val="FF0000"/>
              </a:solidFill>
            </a:endParaRPr>
          </a:p>
          <a:p>
            <a:endParaRPr lang="en-US" altLang="ja-JP" dirty="0" smtClean="0">
              <a:solidFill>
                <a:srgbClr val="FF0000"/>
              </a:solidFill>
            </a:endParaRPr>
          </a:p>
          <a:p>
            <a:endParaRPr lang="en-US" altLang="ja-JP" dirty="0" smtClean="0">
              <a:solidFill>
                <a:srgbClr val="FF0000"/>
              </a:solidFill>
            </a:endParaRPr>
          </a:p>
          <a:p>
            <a:endParaRPr lang="en-US" altLang="ja-JP" dirty="0" smtClean="0">
              <a:solidFill>
                <a:srgbClr val="FF0000"/>
              </a:solidFill>
            </a:endParaRPr>
          </a:p>
          <a:p>
            <a:endParaRPr lang="en-US" altLang="ja-JP" dirty="0" smtClean="0">
              <a:solidFill>
                <a:srgbClr val="FF0000"/>
              </a:solidFill>
            </a:endParaRPr>
          </a:p>
          <a:p>
            <a:r>
              <a:rPr lang="ja-JP" altLang="en-US" dirty="0" smtClean="0">
                <a:solidFill>
                  <a:srgbClr val="FF0000"/>
                </a:solidFill>
              </a:rPr>
              <a:t>これらの操作がどのドライブでも可能</a:t>
            </a:r>
          </a:p>
          <a:p>
            <a:endParaRPr kumimoji="1" lang="ja-JP" altLang="en-US" dirty="0"/>
          </a:p>
        </p:txBody>
      </p:sp>
      <p:graphicFrame>
        <p:nvGraphicFramePr>
          <p:cNvPr id="4" name="Group 136"/>
          <p:cNvGraphicFramePr>
            <a:graphicFrameLocks noGrp="1"/>
          </p:cNvGraphicFramePr>
          <p:nvPr/>
        </p:nvGraphicFramePr>
        <p:xfrm>
          <a:off x="900113" y="836613"/>
          <a:ext cx="7777162" cy="4827270"/>
        </p:xfrm>
        <a:graphic>
          <a:graphicData uri="http://schemas.openxmlformats.org/drawingml/2006/table">
            <a:tbl>
              <a:tblPr>
                <a:tableStyleId>{3C2FFA5D-87B4-456A-9821-1D502468CF0F}</a:tableStyleId>
              </a:tblPr>
              <a:tblGrid>
                <a:gridCol w="1728787"/>
                <a:gridCol w="3455988"/>
                <a:gridCol w="2592387"/>
              </a:tblGrid>
              <a:tr h="2889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u="none" strike="noStrike" cap="none" normalizeH="0" baseline="0" dirty="0" smtClean="0">
                          <a:ln>
                            <a:noFill/>
                          </a:ln>
                          <a:effectLst/>
                        </a:rPr>
                        <a:t>作成</a:t>
                      </a:r>
                      <a:endParaRPr kumimoji="1" lang="ja-JP" altLang="en-US" sz="2800" b="0" i="0" u="none" strike="noStrike" cap="none" normalizeH="0" baseline="0" dirty="0" smtClean="0">
                        <a:ln>
                          <a:noFill/>
                        </a:ln>
                        <a:solidFill>
                          <a:schemeClr val="tx1"/>
                        </a:solidFill>
                        <a:effectLst/>
                        <a:latin typeface="Arial" charset="0"/>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u="none" strike="noStrike" cap="none" normalizeH="0" baseline="0" smtClean="0">
                          <a:ln>
                            <a:noFill/>
                          </a:ln>
                          <a:effectLst/>
                        </a:rPr>
                        <a:t>New-Item</a:t>
                      </a:r>
                      <a:endParaRPr kumimoji="1" lang="en-US" altLang="ja-JP"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u="none" strike="noStrike" cap="none" normalizeH="0" baseline="0" smtClean="0">
                          <a:ln>
                            <a:noFill/>
                          </a:ln>
                          <a:effectLst/>
                        </a:rPr>
                        <a:t>ni</a:t>
                      </a:r>
                      <a:endParaRPr kumimoji="1" lang="en-US" altLang="ja-JP"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tc>
              </a:tr>
              <a:tr h="2032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u="none" strike="noStrike" cap="none" normalizeH="0" baseline="0" smtClean="0">
                          <a:ln>
                            <a:noFill/>
                          </a:ln>
                          <a:effectLst/>
                        </a:rPr>
                        <a:t>名前変更</a:t>
                      </a:r>
                      <a:endParaRPr kumimoji="1" lang="ja-JP" altLang="en-US"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u="none" strike="noStrike" cap="none" normalizeH="0" baseline="0" smtClean="0">
                          <a:ln>
                            <a:noFill/>
                          </a:ln>
                          <a:effectLst/>
                        </a:rPr>
                        <a:t>Rename-Item</a:t>
                      </a:r>
                      <a:endParaRPr kumimoji="1" lang="en-US" altLang="ja-JP"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u="none" strike="noStrike" cap="none" normalizeH="0" baseline="0" smtClean="0">
                          <a:ln>
                            <a:noFill/>
                          </a:ln>
                          <a:effectLst/>
                        </a:rPr>
                        <a:t>rni, ren</a:t>
                      </a:r>
                      <a:endParaRPr kumimoji="1" lang="en-US" altLang="ja-JP"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tc>
              </a:tr>
              <a:tr h="5492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u="none" strike="noStrike" cap="none" normalizeH="0" baseline="0" smtClean="0">
                          <a:ln>
                            <a:noFill/>
                          </a:ln>
                          <a:effectLst/>
                        </a:rPr>
                        <a:t>移動</a:t>
                      </a:r>
                      <a:endParaRPr kumimoji="1" lang="ja-JP" altLang="en-US"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u="none" strike="noStrike" cap="none" normalizeH="0" baseline="0" smtClean="0">
                          <a:ln>
                            <a:noFill/>
                          </a:ln>
                          <a:effectLst/>
                        </a:rPr>
                        <a:t>Move-Item</a:t>
                      </a:r>
                      <a:endParaRPr kumimoji="1" lang="en-US" altLang="ja-JP"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u="none" strike="noStrike" cap="none" normalizeH="0" baseline="0" smtClean="0">
                          <a:ln>
                            <a:noFill/>
                          </a:ln>
                          <a:effectLst/>
                        </a:rPr>
                        <a:t>mi, mv, move</a:t>
                      </a:r>
                      <a:endParaRPr kumimoji="1" lang="en-US" altLang="ja-JP"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tc>
              </a:tr>
              <a:tr h="4524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u="none" strike="noStrike" cap="none" normalizeH="0" baseline="0" smtClean="0">
                          <a:ln>
                            <a:noFill/>
                          </a:ln>
                          <a:effectLst/>
                        </a:rPr>
                        <a:t>コピー</a:t>
                      </a:r>
                      <a:endParaRPr kumimoji="1" lang="ja-JP" altLang="en-US"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u="none" strike="noStrike" cap="none" normalizeH="0" baseline="0" smtClean="0">
                          <a:ln>
                            <a:noFill/>
                          </a:ln>
                          <a:effectLst/>
                        </a:rPr>
                        <a:t>Copy-Item</a:t>
                      </a:r>
                      <a:endParaRPr kumimoji="1" lang="en-US" altLang="ja-JP"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u="none" strike="noStrike" cap="none" normalizeH="0" baseline="0" smtClean="0">
                          <a:ln>
                            <a:noFill/>
                          </a:ln>
                          <a:effectLst/>
                        </a:rPr>
                        <a:t>cpi, cp, copy</a:t>
                      </a:r>
                      <a:endParaRPr kumimoji="1" lang="en-US" altLang="ja-JP"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tc>
              </a:tr>
              <a:tr h="5000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u="none" strike="noStrike" cap="none" normalizeH="0" baseline="0" smtClean="0">
                          <a:ln>
                            <a:noFill/>
                          </a:ln>
                          <a:effectLst/>
                        </a:rPr>
                        <a:t>削除</a:t>
                      </a:r>
                      <a:endParaRPr kumimoji="1" lang="ja-JP" altLang="en-US"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u="none" strike="noStrike" cap="none" normalizeH="0" baseline="0" smtClean="0">
                          <a:ln>
                            <a:noFill/>
                          </a:ln>
                          <a:effectLst/>
                        </a:rPr>
                        <a:t>Remove-Item</a:t>
                      </a:r>
                      <a:endParaRPr kumimoji="1" lang="en-US" altLang="ja-JP"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u="none" strike="noStrike" cap="none" normalizeH="0" baseline="0" smtClean="0">
                          <a:ln>
                            <a:noFill/>
                          </a:ln>
                          <a:effectLst/>
                        </a:rPr>
                        <a:t>ri, rm, rmdir, del, erase, rd</a:t>
                      </a:r>
                      <a:endParaRPr kumimoji="1" lang="en-US" altLang="ja-JP"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tc>
              </a:tr>
              <a:tr h="4524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u="none" strike="noStrike" cap="none" normalizeH="0" baseline="0" smtClean="0">
                          <a:ln>
                            <a:noFill/>
                          </a:ln>
                          <a:effectLst/>
                        </a:rPr>
                        <a:t>実行</a:t>
                      </a:r>
                      <a:endParaRPr kumimoji="1" lang="ja-JP" altLang="en-US"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u="none" strike="noStrike" cap="none" normalizeH="0" baseline="0" smtClean="0">
                          <a:ln>
                            <a:noFill/>
                          </a:ln>
                          <a:effectLst/>
                        </a:rPr>
                        <a:t>Invoke-Item</a:t>
                      </a:r>
                      <a:endParaRPr kumimoji="1" lang="en-US" altLang="ja-JP"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u="none" strike="noStrike" cap="none" normalizeH="0" baseline="0" smtClean="0">
                          <a:ln>
                            <a:noFill/>
                          </a:ln>
                          <a:effectLst/>
                        </a:rPr>
                        <a:t>ii</a:t>
                      </a:r>
                      <a:endParaRPr kumimoji="1" lang="en-US" altLang="ja-JP"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tc>
              </a:tr>
              <a:tr h="12604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u="none" strike="noStrike" cap="none" normalizeH="0" baseline="0" smtClean="0">
                          <a:ln>
                            <a:noFill/>
                          </a:ln>
                          <a:effectLst/>
                        </a:rPr>
                        <a:t>プロパティ操作</a:t>
                      </a:r>
                      <a:endParaRPr kumimoji="1" lang="ja-JP" altLang="en-US" sz="2800" b="0" i="0" u="none" strike="noStrike" cap="none" normalizeH="0" baseline="0" smtClean="0">
                        <a:ln>
                          <a:noFill/>
                        </a:ln>
                        <a:solidFill>
                          <a:schemeClr val="tx1"/>
                        </a:solidFill>
                        <a:effectLst/>
                        <a:latin typeface="Arial" charset="0"/>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u="none" strike="noStrike" cap="none" normalizeH="0" baseline="0" dirty="0" smtClean="0">
                          <a:ln>
                            <a:noFill/>
                          </a:ln>
                          <a:effectLst/>
                        </a:rPr>
                        <a:t>Get-</a:t>
                      </a:r>
                      <a:r>
                        <a:rPr kumimoji="1" lang="en-US" altLang="ja-JP" sz="2800" u="none" strike="noStrike" cap="none" normalizeH="0" baseline="0" dirty="0" err="1" smtClean="0">
                          <a:ln>
                            <a:noFill/>
                          </a:ln>
                          <a:effectLst/>
                        </a:rPr>
                        <a:t>ItemProperty</a:t>
                      </a:r>
                      <a:r>
                        <a:rPr kumimoji="1" lang="en-US" altLang="ja-JP" sz="2800" u="none" strike="noStrike" cap="none" normalizeH="0" baseline="0" dirty="0" smtClean="0">
                          <a:ln>
                            <a:noFill/>
                          </a:ln>
                          <a:effectLst/>
                        </a:rPr>
                        <a:t>,</a:t>
                      </a:r>
                    </a:p>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000" u="none" strike="noStrike" cap="none" normalizeH="0" baseline="0" dirty="0" smtClean="0">
                          <a:ln>
                            <a:noFill/>
                          </a:ln>
                          <a:effectLst/>
                        </a:rPr>
                        <a:t> Copy-</a:t>
                      </a:r>
                      <a:r>
                        <a:rPr kumimoji="1" lang="en-US" altLang="ja-JP" sz="2000" u="none" strike="noStrike" cap="none" normalizeH="0" baseline="0" smtClean="0">
                          <a:ln>
                            <a:noFill/>
                          </a:ln>
                          <a:effectLst/>
                        </a:rPr>
                        <a:t>, Clear-, </a:t>
                      </a:r>
                      <a:r>
                        <a:rPr kumimoji="1" lang="en-US" altLang="ja-JP" sz="2000" u="none" strike="noStrike" cap="none" normalizeH="0" baseline="0" dirty="0" smtClean="0">
                          <a:ln>
                            <a:noFill/>
                          </a:ln>
                          <a:effectLst/>
                        </a:rPr>
                        <a:t>Move-,</a:t>
                      </a:r>
                    </a:p>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000" u="none" strike="noStrike" cap="none" normalizeH="0" baseline="0" dirty="0" smtClean="0">
                          <a:ln>
                            <a:noFill/>
                          </a:ln>
                          <a:effectLst/>
                        </a:rPr>
                        <a:t> Rename-, Remove-, Set-</a:t>
                      </a:r>
                      <a:endParaRPr kumimoji="1" lang="en-US" altLang="ja-JP" sz="2000" b="0" i="0" u="none" strike="noStrike" cap="none" normalizeH="0" baseline="0" dirty="0" smtClean="0">
                        <a:ln>
                          <a:noFill/>
                        </a:ln>
                        <a:solidFill>
                          <a:schemeClr val="tx1"/>
                        </a:solidFill>
                        <a:effectLst/>
                        <a:latin typeface="Arial" charset="0"/>
                        <a:ea typeface="ＭＳ Ｐゴシック" pitchFamily="50" charset="-128"/>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en-US" altLang="ja-JP" sz="2800" b="0" i="0" u="none" strike="noStrike" cap="none" normalizeH="0" baseline="0" dirty="0" smtClean="0">
                        <a:ln>
                          <a:noFill/>
                        </a:ln>
                        <a:solidFill>
                          <a:schemeClr val="tx1"/>
                        </a:solidFill>
                        <a:effectLst/>
                        <a:latin typeface="Arial" charset="0"/>
                        <a:ea typeface="ＭＳ Ｐゴシック" pitchFamily="50" charset="-128"/>
                      </a:endParaRPr>
                    </a:p>
                  </a:txBody>
                  <a:tcPr horzOverflow="overflow"/>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コマンドレット　デモ</a:t>
            </a:r>
            <a:endParaRPr kumimoji="1" lang="ja-JP" altLang="en-US" dirty="0"/>
          </a:p>
        </p:txBody>
      </p:sp>
      <p:sp>
        <p:nvSpPr>
          <p:cNvPr id="3" name="コンテンツ プレースホルダ 2"/>
          <p:cNvSpPr>
            <a:spLocks noGrp="1"/>
          </p:cNvSpPr>
          <p:nvPr>
            <p:ph idx="1"/>
          </p:nvPr>
        </p:nvSpPr>
        <p:spPr/>
        <p:txBody>
          <a:bodyPr/>
          <a:lstStyle/>
          <a:p>
            <a:pPr algn="ctr">
              <a:buNone/>
            </a:pPr>
            <a:endParaRPr lang="en-US" altLang="ja-JP" sz="9600" dirty="0" smtClean="0">
              <a:solidFill>
                <a:prstClr val="black"/>
              </a:solidFill>
            </a:endParaRPr>
          </a:p>
          <a:p>
            <a:pPr algn="ctr">
              <a:buNone/>
            </a:pPr>
            <a:r>
              <a:rPr lang="en-US" altLang="ja-JP" sz="9600" dirty="0" smtClean="0">
                <a:solidFill>
                  <a:prstClr val="black"/>
                </a:solidFill>
              </a:rPr>
              <a:t>DEMO1</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従来のシェルにおけるパイプ</a:t>
            </a:r>
            <a:endParaRPr kumimoji="1" lang="ja-JP" altLang="en-US" dirty="0"/>
          </a:p>
        </p:txBody>
      </p:sp>
      <p:sp>
        <p:nvSpPr>
          <p:cNvPr id="5" name="Rectangle 3"/>
          <p:cNvSpPr>
            <a:spLocks noGrp="1" noChangeArrowheads="1"/>
          </p:cNvSpPr>
          <p:nvPr>
            <p:ph idx="1"/>
          </p:nvPr>
        </p:nvSpPr>
        <p:spPr/>
        <p:txBody>
          <a:bodyPr/>
          <a:lstStyle/>
          <a:p>
            <a:r>
              <a:rPr lang="ja-JP" altLang="en-US" dirty="0" smtClean="0"/>
              <a:t>カレントのファイルをファイル名で逆順ソート</a:t>
            </a:r>
          </a:p>
          <a:p>
            <a:endParaRPr lang="ja-JP" altLang="en-US" dirty="0" smtClean="0"/>
          </a:p>
          <a:p>
            <a:endParaRPr lang="ja-JP" altLang="en-US" dirty="0" smtClean="0"/>
          </a:p>
          <a:p>
            <a:endParaRPr lang="ja-JP" altLang="en-US" dirty="0" smtClean="0"/>
          </a:p>
          <a:p>
            <a:endParaRPr lang="ja-JP" altLang="en-US" dirty="0" smtClean="0"/>
          </a:p>
          <a:p>
            <a:endParaRPr lang="ja-JP" altLang="en-US" dirty="0" smtClean="0"/>
          </a:p>
          <a:p>
            <a:pPr algn="ctr"/>
            <a:r>
              <a:rPr lang="ja-JP" altLang="en-US" dirty="0" smtClean="0"/>
              <a:t>上の例は単純なテキストなのでソートできるが、ではサイズでソートするには？</a:t>
            </a:r>
            <a:br>
              <a:rPr lang="ja-JP" altLang="en-US" dirty="0" smtClean="0"/>
            </a:br>
            <a:r>
              <a:rPr lang="ja-JP" altLang="en-US" dirty="0" smtClean="0"/>
              <a:t>？？？</a:t>
            </a:r>
          </a:p>
          <a:p>
            <a:endParaRPr lang="ja-JP" altLang="en-US" dirty="0" smtClean="0"/>
          </a:p>
        </p:txBody>
      </p:sp>
      <p:sp>
        <p:nvSpPr>
          <p:cNvPr id="6" name="Text Box 4"/>
          <p:cNvSpPr txBox="1">
            <a:spLocks noChangeArrowheads="1"/>
          </p:cNvSpPr>
          <p:nvPr/>
        </p:nvSpPr>
        <p:spPr bwMode="auto">
          <a:xfrm>
            <a:off x="1116013" y="2781300"/>
            <a:ext cx="6337300" cy="1749425"/>
          </a:xfrm>
          <a:prstGeom prst="rect">
            <a:avLst/>
          </a:prstGeom>
          <a:noFill/>
          <a:ln w="9525">
            <a:solidFill>
              <a:schemeClr val="tx1"/>
            </a:solidFill>
            <a:miter lim="800000"/>
            <a:headEnd/>
            <a:tailEnd/>
          </a:ln>
        </p:spPr>
        <p:txBody>
          <a:bodyPr>
            <a:spAutoFit/>
          </a:bodyPr>
          <a:lstStyle/>
          <a:p>
            <a:r>
              <a:rPr lang="en-US" altLang="ja-JP" dirty="0">
                <a:latin typeface="ＭＳ ゴシック" pitchFamily="49" charset="-128"/>
                <a:ea typeface="ＭＳ ゴシック" pitchFamily="49" charset="-128"/>
              </a:rPr>
              <a:t>C:\WINDOWS\system32\drivers\etc&gt;dir /b </a:t>
            </a:r>
            <a:r>
              <a:rPr lang="en-US" altLang="ja-JP" b="1" dirty="0">
                <a:solidFill>
                  <a:schemeClr val="hlink"/>
                </a:solidFill>
                <a:latin typeface="ＭＳ ゴシック" pitchFamily="49" charset="-128"/>
                <a:ea typeface="ＭＳ ゴシック" pitchFamily="49" charset="-128"/>
              </a:rPr>
              <a:t>|</a:t>
            </a:r>
            <a:r>
              <a:rPr lang="en-US" altLang="ja-JP" dirty="0">
                <a:latin typeface="ＭＳ ゴシック" pitchFamily="49" charset="-128"/>
                <a:ea typeface="ＭＳ ゴシック" pitchFamily="49" charset="-128"/>
              </a:rPr>
              <a:t> sort /r</a:t>
            </a:r>
          </a:p>
          <a:p>
            <a:r>
              <a:rPr lang="en-US" altLang="ja-JP" dirty="0">
                <a:latin typeface="ＭＳ ゴシック" pitchFamily="49" charset="-128"/>
                <a:ea typeface="ＭＳ ゴシック" pitchFamily="49" charset="-128"/>
              </a:rPr>
              <a:t>services</a:t>
            </a:r>
          </a:p>
          <a:p>
            <a:r>
              <a:rPr lang="en-US" altLang="ja-JP" dirty="0">
                <a:latin typeface="ＭＳ ゴシック" pitchFamily="49" charset="-128"/>
                <a:ea typeface="ＭＳ ゴシック" pitchFamily="49" charset="-128"/>
              </a:rPr>
              <a:t>protocol</a:t>
            </a:r>
          </a:p>
          <a:p>
            <a:r>
              <a:rPr lang="en-US" altLang="ja-JP" dirty="0">
                <a:latin typeface="ＭＳ ゴシック" pitchFamily="49" charset="-128"/>
                <a:ea typeface="ＭＳ ゴシック" pitchFamily="49" charset="-128"/>
              </a:rPr>
              <a:t>networks</a:t>
            </a:r>
          </a:p>
          <a:p>
            <a:r>
              <a:rPr lang="en-US" altLang="ja-JP" dirty="0">
                <a:latin typeface="ＭＳ ゴシック" pitchFamily="49" charset="-128"/>
                <a:ea typeface="ＭＳ ゴシック" pitchFamily="49" charset="-128"/>
              </a:rPr>
              <a:t>lmhosts.sam</a:t>
            </a:r>
          </a:p>
          <a:p>
            <a:r>
              <a:rPr lang="en-US" altLang="ja-JP" dirty="0">
                <a:latin typeface="ＭＳ ゴシック" pitchFamily="49" charset="-128"/>
                <a:ea typeface="ＭＳ ゴシック" pitchFamily="49" charset="-128"/>
              </a:rPr>
              <a:t>hosts</a:t>
            </a:r>
            <a:endParaRPr lang="ja-JP" altLang="en-US" dirty="0">
              <a:latin typeface="ＭＳ ゴシック" pitchFamily="49" charset="-128"/>
              <a:ea typeface="ＭＳ ゴシック" pitchFamily="49" charset="-128"/>
            </a:endParaRPr>
          </a:p>
        </p:txBody>
      </p:sp>
      <p:sp>
        <p:nvSpPr>
          <p:cNvPr id="7" name="AutoShape 5"/>
          <p:cNvSpPr>
            <a:spLocks noChangeArrowheads="1"/>
          </p:cNvSpPr>
          <p:nvPr/>
        </p:nvSpPr>
        <p:spPr bwMode="auto">
          <a:xfrm>
            <a:off x="5148263" y="2133600"/>
            <a:ext cx="1295400" cy="720725"/>
          </a:xfrm>
          <a:prstGeom prst="curvedDownArrow">
            <a:avLst>
              <a:gd name="adj1" fmla="val 35947"/>
              <a:gd name="adj2" fmla="val 71894"/>
              <a:gd name="adj3" fmla="val 33333"/>
            </a:avLst>
          </a:prstGeom>
          <a:solidFill>
            <a:srgbClr val="339966"/>
          </a:solidFill>
          <a:ln w="9525">
            <a:solidFill>
              <a:schemeClr val="tx1"/>
            </a:solidFill>
            <a:miter lim="800000"/>
            <a:headEnd/>
            <a:tailEnd/>
          </a:ln>
        </p:spPr>
        <p:txBody>
          <a:bodyPr wrap="none" anchor="ctr"/>
          <a:lstStyle/>
          <a:p>
            <a:endParaRPr lang="ja-JP" altLang="en-US"/>
          </a:p>
        </p:txBody>
      </p:sp>
      <p:sp>
        <p:nvSpPr>
          <p:cNvPr id="8" name="Text Box 6"/>
          <p:cNvSpPr txBox="1">
            <a:spLocks noChangeArrowheads="1"/>
          </p:cNvSpPr>
          <p:nvPr/>
        </p:nvSpPr>
        <p:spPr bwMode="auto">
          <a:xfrm>
            <a:off x="2771775" y="1628775"/>
            <a:ext cx="5160963" cy="457200"/>
          </a:xfrm>
          <a:prstGeom prst="rect">
            <a:avLst/>
          </a:prstGeom>
          <a:noFill/>
          <a:ln w="9525">
            <a:noFill/>
            <a:miter lim="800000"/>
            <a:headEnd/>
            <a:tailEnd/>
          </a:ln>
        </p:spPr>
        <p:txBody>
          <a:bodyPr wrap="none">
            <a:spAutoFit/>
          </a:bodyPr>
          <a:lstStyle/>
          <a:p>
            <a:r>
              <a:rPr lang="en-US" altLang="ja-JP" sz="2400" dirty="0"/>
              <a:t>dir / b</a:t>
            </a:r>
            <a:r>
              <a:rPr lang="ja-JP" altLang="en-US" sz="2400" dirty="0"/>
              <a:t>の出力＝</a:t>
            </a:r>
            <a:r>
              <a:rPr lang="ja-JP" altLang="en-US" sz="2400" dirty="0">
                <a:solidFill>
                  <a:srgbClr val="0000FF"/>
                </a:solidFill>
              </a:rPr>
              <a:t>テキスト</a:t>
            </a:r>
            <a:r>
              <a:rPr lang="ja-JP" altLang="en-US" sz="2400" dirty="0"/>
              <a:t>がパイプを通る</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オブジェクトが渡るパイプ</a:t>
            </a:r>
            <a:r>
              <a:rPr lang="en-US" altLang="ja-JP" dirty="0" smtClean="0"/>
              <a:t>(1)</a:t>
            </a:r>
            <a:r>
              <a:rPr lang="ja-JP" altLang="en-US" dirty="0" smtClean="0"/>
              <a:t> 概要</a:t>
            </a:r>
            <a:endParaRPr kumimoji="1" lang="ja-JP" altLang="en-US" dirty="0"/>
          </a:p>
        </p:txBody>
      </p:sp>
      <p:sp>
        <p:nvSpPr>
          <p:cNvPr id="16" name="Rectangle 3"/>
          <p:cNvSpPr>
            <a:spLocks noGrp="1" noChangeArrowheads="1"/>
          </p:cNvSpPr>
          <p:nvPr>
            <p:ph idx="1"/>
          </p:nvPr>
        </p:nvSpPr>
        <p:spPr>
          <a:xfrm>
            <a:off x="457200" y="1052513"/>
            <a:ext cx="8229600" cy="5073650"/>
          </a:xfrm>
          <a:prstGeom prst="rect">
            <a:avLst/>
          </a:prstGeom>
        </p:spPr>
        <p:txBody>
          <a:bodyPr/>
          <a:lstStyle/>
          <a:p>
            <a:r>
              <a:rPr lang="ja-JP" altLang="en-US" dirty="0" smtClean="0"/>
              <a:t>ファイルサイズでソート、</a:t>
            </a:r>
            <a:r>
              <a:rPr lang="en-US" altLang="ja-JP" dirty="0" err="1" smtClean="0"/>
              <a:t>PowerShell</a:t>
            </a:r>
            <a:r>
              <a:rPr lang="ja-JP" altLang="en-US" dirty="0" smtClean="0"/>
              <a:t>なら可能です。</a:t>
            </a:r>
          </a:p>
        </p:txBody>
      </p:sp>
      <p:sp>
        <p:nvSpPr>
          <p:cNvPr id="17" name="Text Box 4"/>
          <p:cNvSpPr txBox="1">
            <a:spLocks noChangeArrowheads="1"/>
          </p:cNvSpPr>
          <p:nvPr/>
        </p:nvSpPr>
        <p:spPr bwMode="auto">
          <a:xfrm>
            <a:off x="684213" y="2997200"/>
            <a:ext cx="7632700" cy="3079750"/>
          </a:xfrm>
          <a:prstGeom prst="rect">
            <a:avLst/>
          </a:prstGeom>
          <a:noFill/>
          <a:ln w="9525">
            <a:solidFill>
              <a:schemeClr val="tx1"/>
            </a:solidFill>
            <a:miter lim="800000"/>
            <a:headEnd/>
            <a:tailEnd/>
          </a:ln>
        </p:spPr>
        <p:txBody>
          <a:bodyPr>
            <a:spAutoFit/>
          </a:bodyPr>
          <a:lstStyle/>
          <a:p>
            <a:r>
              <a:rPr lang="en-US" altLang="ja-JP" sz="1400" dirty="0">
                <a:latin typeface="ＭＳ ゴシック" pitchFamily="49" charset="-128"/>
                <a:ea typeface="ＭＳ ゴシック" pitchFamily="49" charset="-128"/>
              </a:rPr>
              <a:t>PS C:\WINDOWS\system32\drivers\etc&gt; </a:t>
            </a:r>
            <a:r>
              <a:rPr lang="en-US" altLang="ja-JP" sz="1400" b="1" dirty="0">
                <a:latin typeface="ＭＳ ゴシック" pitchFamily="49" charset="-128"/>
                <a:ea typeface="ＭＳ ゴシック" pitchFamily="49" charset="-128"/>
              </a:rPr>
              <a:t>Get-</a:t>
            </a:r>
            <a:r>
              <a:rPr lang="en-US" altLang="ja-JP" sz="1400" b="1" dirty="0" err="1">
                <a:latin typeface="ＭＳ ゴシック" pitchFamily="49" charset="-128"/>
                <a:ea typeface="ＭＳ ゴシック" pitchFamily="49" charset="-128"/>
              </a:rPr>
              <a:t>ChildItem</a:t>
            </a:r>
            <a:r>
              <a:rPr lang="en-US" altLang="ja-JP" sz="1400" dirty="0">
                <a:latin typeface="ＭＳ ゴシック" pitchFamily="49" charset="-128"/>
                <a:ea typeface="ＭＳ ゴシック" pitchFamily="49" charset="-128"/>
              </a:rPr>
              <a:t> </a:t>
            </a:r>
            <a:r>
              <a:rPr lang="en-US" altLang="ja-JP" sz="1400" b="1" dirty="0">
                <a:solidFill>
                  <a:schemeClr val="hlink"/>
                </a:solidFill>
                <a:latin typeface="ＭＳ ゴシック" pitchFamily="49" charset="-128"/>
                <a:ea typeface="ＭＳ ゴシック" pitchFamily="49" charset="-128"/>
              </a:rPr>
              <a:t>|</a:t>
            </a:r>
            <a:r>
              <a:rPr lang="en-US" altLang="ja-JP" sz="1400" dirty="0">
                <a:latin typeface="ＭＳ ゴシック" pitchFamily="49" charset="-128"/>
                <a:ea typeface="ＭＳ ゴシック" pitchFamily="49" charset="-128"/>
              </a:rPr>
              <a:t> </a:t>
            </a:r>
            <a:r>
              <a:rPr lang="en-US" altLang="ja-JP" sz="1400" b="1" dirty="0">
                <a:latin typeface="ＭＳ ゴシック" pitchFamily="49" charset="-128"/>
                <a:ea typeface="ＭＳ ゴシック" pitchFamily="49" charset="-128"/>
              </a:rPr>
              <a:t>Sort-Object</a:t>
            </a:r>
            <a:r>
              <a:rPr lang="en-US" altLang="ja-JP" sz="1400" dirty="0">
                <a:latin typeface="ＭＳ ゴシック" pitchFamily="49" charset="-128"/>
                <a:ea typeface="ＭＳ ゴシック" pitchFamily="49" charset="-128"/>
              </a:rPr>
              <a:t> -property Length</a:t>
            </a:r>
          </a:p>
          <a:p>
            <a:endParaRPr lang="en-US" altLang="ja-JP" sz="1400" dirty="0">
              <a:latin typeface="ＭＳ ゴシック" pitchFamily="49" charset="-128"/>
              <a:ea typeface="ＭＳ ゴシック" pitchFamily="49" charset="-128"/>
            </a:endParaRPr>
          </a:p>
          <a:p>
            <a:endParaRPr lang="en-US" altLang="ja-JP" sz="1400" dirty="0">
              <a:latin typeface="ＭＳ ゴシック" pitchFamily="49" charset="-128"/>
              <a:ea typeface="ＭＳ ゴシック" pitchFamily="49" charset="-128"/>
            </a:endParaRPr>
          </a:p>
          <a:p>
            <a:r>
              <a:rPr lang="en-US" altLang="ja-JP" sz="1400" dirty="0">
                <a:latin typeface="ＭＳ ゴシック" pitchFamily="49" charset="-128"/>
                <a:ea typeface="ＭＳ ゴシック" pitchFamily="49" charset="-128"/>
              </a:rPr>
              <a:t>    </a:t>
            </a:r>
            <a:r>
              <a:rPr lang="ja-JP" altLang="en-US" sz="1400" dirty="0">
                <a:latin typeface="ＭＳ ゴシック" pitchFamily="49" charset="-128"/>
                <a:ea typeface="ＭＳ ゴシック" pitchFamily="49" charset="-128"/>
              </a:rPr>
              <a:t>ディレクトリ</a:t>
            </a:r>
            <a:r>
              <a:rPr lang="en-US" altLang="ja-JP" sz="1400" dirty="0">
                <a:latin typeface="ＭＳ ゴシック" pitchFamily="49" charset="-128"/>
                <a:ea typeface="ＭＳ ゴシック" pitchFamily="49" charset="-128"/>
              </a:rPr>
              <a:t>: </a:t>
            </a:r>
            <a:r>
              <a:rPr lang="en-US" altLang="ja-JP" sz="1400" dirty="0" err="1">
                <a:latin typeface="ＭＳ ゴシック" pitchFamily="49" charset="-128"/>
                <a:ea typeface="ＭＳ ゴシック" pitchFamily="49" charset="-128"/>
              </a:rPr>
              <a:t>Microsoft.PowerShell.Core</a:t>
            </a:r>
            <a:r>
              <a:rPr lang="en-US" altLang="ja-JP" sz="1400" dirty="0">
                <a:latin typeface="ＭＳ ゴシック" pitchFamily="49" charset="-128"/>
                <a:ea typeface="ＭＳ ゴシック" pitchFamily="49" charset="-128"/>
              </a:rPr>
              <a:t>\</a:t>
            </a:r>
            <a:r>
              <a:rPr lang="en-US" altLang="ja-JP" sz="1400" dirty="0" err="1">
                <a:latin typeface="ＭＳ ゴシック" pitchFamily="49" charset="-128"/>
                <a:ea typeface="ＭＳ ゴシック" pitchFamily="49" charset="-128"/>
              </a:rPr>
              <a:t>FileSystem</a:t>
            </a:r>
            <a:r>
              <a:rPr lang="en-US" altLang="ja-JP" sz="1400" dirty="0">
                <a:latin typeface="ＭＳ ゴシック" pitchFamily="49" charset="-128"/>
                <a:ea typeface="ＭＳ ゴシック" pitchFamily="49" charset="-128"/>
              </a:rPr>
              <a:t>::C:\WINDOWS\system32\dri</a:t>
            </a:r>
          </a:p>
          <a:p>
            <a:r>
              <a:rPr lang="en-US" altLang="ja-JP" sz="1400" dirty="0">
                <a:latin typeface="ＭＳ ゴシック" pitchFamily="49" charset="-128"/>
                <a:ea typeface="ＭＳ ゴシック" pitchFamily="49" charset="-128"/>
              </a:rPr>
              <a:t>    </a:t>
            </a:r>
            <a:r>
              <a:rPr lang="en-US" altLang="ja-JP" sz="1400" dirty="0" err="1">
                <a:latin typeface="ＭＳ ゴシック" pitchFamily="49" charset="-128"/>
                <a:ea typeface="ＭＳ ゴシック" pitchFamily="49" charset="-128"/>
              </a:rPr>
              <a:t>vers</a:t>
            </a:r>
            <a:r>
              <a:rPr lang="en-US" altLang="ja-JP" sz="1400" dirty="0">
                <a:latin typeface="ＭＳ ゴシック" pitchFamily="49" charset="-128"/>
                <a:ea typeface="ＭＳ ゴシック" pitchFamily="49" charset="-128"/>
              </a:rPr>
              <a:t>\etc</a:t>
            </a:r>
          </a:p>
          <a:p>
            <a:endParaRPr lang="en-US" altLang="ja-JP" sz="1400" dirty="0">
              <a:latin typeface="ＭＳ ゴシック" pitchFamily="49" charset="-128"/>
              <a:ea typeface="ＭＳ ゴシック" pitchFamily="49" charset="-128"/>
            </a:endParaRPr>
          </a:p>
          <a:p>
            <a:endParaRPr lang="en-US" altLang="ja-JP" sz="1400" dirty="0">
              <a:latin typeface="ＭＳ ゴシック" pitchFamily="49" charset="-128"/>
              <a:ea typeface="ＭＳ ゴシック" pitchFamily="49" charset="-128"/>
            </a:endParaRPr>
          </a:p>
          <a:p>
            <a:r>
              <a:rPr lang="en-US" altLang="ja-JP" sz="1400" dirty="0">
                <a:latin typeface="ＭＳ ゴシック" pitchFamily="49" charset="-128"/>
                <a:ea typeface="ＭＳ ゴシック" pitchFamily="49" charset="-128"/>
              </a:rPr>
              <a:t>Mode                </a:t>
            </a:r>
            <a:r>
              <a:rPr lang="en-US" altLang="ja-JP" sz="1400" dirty="0" err="1">
                <a:latin typeface="ＭＳ ゴシック" pitchFamily="49" charset="-128"/>
                <a:ea typeface="ＭＳ ゴシック" pitchFamily="49" charset="-128"/>
              </a:rPr>
              <a:t>LastWriteTime</a:t>
            </a:r>
            <a:r>
              <a:rPr lang="en-US" altLang="ja-JP" sz="1400" dirty="0">
                <a:latin typeface="ＭＳ ゴシック" pitchFamily="49" charset="-128"/>
                <a:ea typeface="ＭＳ ゴシック" pitchFamily="49" charset="-128"/>
              </a:rPr>
              <a:t>     Length Name</a:t>
            </a:r>
          </a:p>
          <a:p>
            <a:r>
              <a:rPr lang="en-US" altLang="ja-JP" sz="1400" dirty="0">
                <a:latin typeface="ＭＳ ゴシック" pitchFamily="49" charset="-128"/>
                <a:ea typeface="ＭＳ ゴシック" pitchFamily="49" charset="-128"/>
              </a:rPr>
              <a:t>----                -------------     ------ ----</a:t>
            </a:r>
          </a:p>
          <a:p>
            <a:r>
              <a:rPr lang="en-US" altLang="ja-JP" sz="1400" dirty="0">
                <a:latin typeface="ＭＳ ゴシック" pitchFamily="49" charset="-128"/>
                <a:ea typeface="ＭＳ ゴシック" pitchFamily="49" charset="-128"/>
              </a:rPr>
              <a:t>-a---        2004/08/05     21:00        407 networks</a:t>
            </a:r>
          </a:p>
          <a:p>
            <a:r>
              <a:rPr lang="en-US" altLang="ja-JP" sz="1400" dirty="0">
                <a:latin typeface="ＭＳ ゴシック" pitchFamily="49" charset="-128"/>
                <a:ea typeface="ＭＳ ゴシック" pitchFamily="49" charset="-128"/>
              </a:rPr>
              <a:t>-a---        2004/08/05     21:00        734 hosts</a:t>
            </a:r>
          </a:p>
          <a:p>
            <a:r>
              <a:rPr lang="en-US" altLang="ja-JP" sz="1400" dirty="0">
                <a:latin typeface="ＭＳ ゴシック" pitchFamily="49" charset="-128"/>
                <a:ea typeface="ＭＳ ゴシック" pitchFamily="49" charset="-128"/>
              </a:rPr>
              <a:t>-a---        2004/08/05     21:00        799 protocol</a:t>
            </a:r>
          </a:p>
          <a:p>
            <a:r>
              <a:rPr lang="en-US" altLang="ja-JP" sz="1400" dirty="0">
                <a:latin typeface="ＭＳ ゴシック" pitchFamily="49" charset="-128"/>
                <a:ea typeface="ＭＳ ゴシック" pitchFamily="49" charset="-128"/>
              </a:rPr>
              <a:t>-a---        2004/08/05     21:00       3683 lmhosts.sam</a:t>
            </a:r>
          </a:p>
          <a:p>
            <a:r>
              <a:rPr lang="en-US" altLang="ja-JP" sz="1400" dirty="0">
                <a:latin typeface="ＭＳ ゴシック" pitchFamily="49" charset="-128"/>
                <a:ea typeface="ＭＳ ゴシック" pitchFamily="49" charset="-128"/>
              </a:rPr>
              <a:t>-a---        2004/08/05     21:00       7116 services</a:t>
            </a:r>
          </a:p>
        </p:txBody>
      </p:sp>
      <p:sp>
        <p:nvSpPr>
          <p:cNvPr id="18" name="AutoShape 5"/>
          <p:cNvSpPr>
            <a:spLocks noChangeArrowheads="1"/>
          </p:cNvSpPr>
          <p:nvPr/>
        </p:nvSpPr>
        <p:spPr bwMode="auto">
          <a:xfrm>
            <a:off x="4786313" y="2357438"/>
            <a:ext cx="1295400" cy="720725"/>
          </a:xfrm>
          <a:prstGeom prst="curvedDownArrow">
            <a:avLst>
              <a:gd name="adj1" fmla="val 35947"/>
              <a:gd name="adj2" fmla="val 71894"/>
              <a:gd name="adj3" fmla="val 33333"/>
            </a:avLst>
          </a:prstGeom>
          <a:solidFill>
            <a:srgbClr val="339966"/>
          </a:solidFill>
          <a:ln w="9525">
            <a:solidFill>
              <a:schemeClr val="tx1"/>
            </a:solidFill>
            <a:miter lim="800000"/>
            <a:headEnd/>
            <a:tailEnd/>
          </a:ln>
        </p:spPr>
        <p:txBody>
          <a:bodyPr wrap="none" anchor="ctr"/>
          <a:lstStyle/>
          <a:p>
            <a:endParaRPr lang="ja-JP" altLang="en-US"/>
          </a:p>
        </p:txBody>
      </p:sp>
      <p:sp>
        <p:nvSpPr>
          <p:cNvPr id="19" name="Text Box 6"/>
          <p:cNvSpPr txBox="1">
            <a:spLocks noChangeArrowheads="1"/>
          </p:cNvSpPr>
          <p:nvPr/>
        </p:nvSpPr>
        <p:spPr bwMode="auto">
          <a:xfrm>
            <a:off x="1143000" y="2000250"/>
            <a:ext cx="7853363" cy="461963"/>
          </a:xfrm>
          <a:prstGeom prst="rect">
            <a:avLst/>
          </a:prstGeom>
          <a:noFill/>
          <a:ln w="9525">
            <a:noFill/>
            <a:miter lim="800000"/>
            <a:headEnd/>
            <a:tailEnd/>
          </a:ln>
        </p:spPr>
        <p:txBody>
          <a:bodyPr wrap="none">
            <a:spAutoFit/>
          </a:bodyPr>
          <a:lstStyle/>
          <a:p>
            <a:r>
              <a:rPr lang="en-US" altLang="ja-JP" sz="2400" b="1" dirty="0">
                <a:latin typeface="ＭＳ ゴシック" pitchFamily="49" charset="-128"/>
                <a:ea typeface="ＭＳ ゴシック" pitchFamily="49" charset="-128"/>
              </a:rPr>
              <a:t>Get-</a:t>
            </a:r>
            <a:r>
              <a:rPr lang="en-US" altLang="ja-JP" sz="2400" b="1" dirty="0" err="1">
                <a:latin typeface="ＭＳ ゴシック" pitchFamily="49" charset="-128"/>
                <a:ea typeface="ＭＳ ゴシック" pitchFamily="49" charset="-128"/>
              </a:rPr>
              <a:t>ChildItem</a:t>
            </a:r>
            <a:r>
              <a:rPr lang="ja-JP" altLang="en-US" sz="2400" dirty="0"/>
              <a:t>の出力＝</a:t>
            </a:r>
            <a:r>
              <a:rPr lang="ja-JP" altLang="en-US" sz="2400" dirty="0">
                <a:solidFill>
                  <a:srgbClr val="FF0000"/>
                </a:solidFill>
              </a:rPr>
              <a:t>オブジェクトの配列</a:t>
            </a:r>
            <a:r>
              <a:rPr lang="ja-JP" altLang="en-US" sz="2400" dirty="0"/>
              <a:t>がパイプを通る</a:t>
            </a:r>
          </a:p>
        </p:txBody>
      </p:sp>
      <p:grpSp>
        <p:nvGrpSpPr>
          <p:cNvPr id="3" name="Group 13"/>
          <p:cNvGrpSpPr>
            <a:grpSpLocks/>
          </p:cNvGrpSpPr>
          <p:nvPr/>
        </p:nvGrpSpPr>
        <p:grpSpPr bwMode="auto">
          <a:xfrm>
            <a:off x="3997325" y="4076702"/>
            <a:ext cx="3887788" cy="1200151"/>
            <a:chOff x="2744" y="2568"/>
            <a:chExt cx="2449" cy="756"/>
          </a:xfrm>
        </p:grpSpPr>
        <p:grpSp>
          <p:nvGrpSpPr>
            <p:cNvPr id="4" name="Group 11"/>
            <p:cNvGrpSpPr>
              <a:grpSpLocks/>
            </p:cNvGrpSpPr>
            <p:nvPr/>
          </p:nvGrpSpPr>
          <p:grpSpPr bwMode="auto">
            <a:xfrm>
              <a:off x="2744" y="2704"/>
              <a:ext cx="952" cy="363"/>
              <a:chOff x="2744" y="2704"/>
              <a:chExt cx="952" cy="363"/>
            </a:xfrm>
          </p:grpSpPr>
          <p:sp>
            <p:nvSpPr>
              <p:cNvPr id="23" name="Oval 7"/>
              <p:cNvSpPr>
                <a:spLocks noChangeArrowheads="1"/>
              </p:cNvSpPr>
              <p:nvPr/>
            </p:nvSpPr>
            <p:spPr bwMode="auto">
              <a:xfrm>
                <a:off x="2744" y="2840"/>
                <a:ext cx="499" cy="227"/>
              </a:xfrm>
              <a:prstGeom prst="ellipse">
                <a:avLst/>
              </a:prstGeom>
              <a:noFill/>
              <a:ln w="28575">
                <a:solidFill>
                  <a:srgbClr val="FF0000"/>
                </a:solidFill>
                <a:round/>
                <a:headEnd/>
                <a:tailEnd/>
              </a:ln>
            </p:spPr>
            <p:txBody>
              <a:bodyPr wrap="none" anchor="ctr"/>
              <a:lstStyle/>
              <a:p>
                <a:endParaRPr lang="ja-JP" altLang="en-US"/>
              </a:p>
            </p:txBody>
          </p:sp>
          <p:sp>
            <p:nvSpPr>
              <p:cNvPr id="24" name="Line 9"/>
              <p:cNvSpPr>
                <a:spLocks noChangeShapeType="1"/>
              </p:cNvSpPr>
              <p:nvPr/>
            </p:nvSpPr>
            <p:spPr bwMode="auto">
              <a:xfrm flipV="1">
                <a:off x="3198" y="2704"/>
                <a:ext cx="226" cy="182"/>
              </a:xfrm>
              <a:prstGeom prst="line">
                <a:avLst/>
              </a:prstGeom>
              <a:noFill/>
              <a:ln w="28575">
                <a:solidFill>
                  <a:srgbClr val="FF0000"/>
                </a:solidFill>
                <a:round/>
                <a:headEnd/>
                <a:tailEnd/>
              </a:ln>
            </p:spPr>
            <p:txBody>
              <a:bodyPr/>
              <a:lstStyle/>
              <a:p>
                <a:endParaRPr lang="ja-JP" altLang="en-US"/>
              </a:p>
            </p:txBody>
          </p:sp>
          <p:sp>
            <p:nvSpPr>
              <p:cNvPr id="25" name="Line 10"/>
              <p:cNvSpPr>
                <a:spLocks noChangeShapeType="1"/>
              </p:cNvSpPr>
              <p:nvPr/>
            </p:nvSpPr>
            <p:spPr bwMode="auto">
              <a:xfrm>
                <a:off x="3424" y="2704"/>
                <a:ext cx="272" cy="0"/>
              </a:xfrm>
              <a:prstGeom prst="line">
                <a:avLst/>
              </a:prstGeom>
              <a:noFill/>
              <a:ln w="28575">
                <a:solidFill>
                  <a:srgbClr val="FF0000"/>
                </a:solidFill>
                <a:round/>
                <a:headEnd/>
                <a:tailEnd/>
              </a:ln>
            </p:spPr>
            <p:txBody>
              <a:bodyPr/>
              <a:lstStyle/>
              <a:p>
                <a:endParaRPr lang="ja-JP" altLang="en-US"/>
              </a:p>
            </p:txBody>
          </p:sp>
        </p:grpSp>
        <p:sp>
          <p:nvSpPr>
            <p:cNvPr id="22" name="Text Box 12"/>
            <p:cNvSpPr txBox="1">
              <a:spLocks noChangeArrowheads="1"/>
            </p:cNvSpPr>
            <p:nvPr/>
          </p:nvSpPr>
          <p:spPr bwMode="auto">
            <a:xfrm>
              <a:off x="3696" y="2568"/>
              <a:ext cx="1497" cy="756"/>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spAutoFit/>
              <a:scene3d>
                <a:camera prst="orthographicFront"/>
                <a:lightRig rig="soft" dir="t">
                  <a:rot lat="0" lon="0" rev="10800000"/>
                </a:lightRig>
              </a:scene3d>
              <a:sp3d>
                <a:bevelT w="27940" h="12700"/>
                <a:contourClr>
                  <a:srgbClr val="DDDDDD"/>
                </a:contourClr>
              </a:sp3d>
            </a:bodyPr>
            <a:lstStyle/>
            <a:p>
              <a:pPr>
                <a:spcBef>
                  <a:spcPct val="50000"/>
                </a:spcBef>
              </a:pPr>
              <a:r>
                <a:rPr lang="en-US" altLang="ja-JP" b="1" spc="150" dirty="0" err="1">
                  <a:ln w="11430"/>
                  <a:solidFill>
                    <a:srgbClr val="F8F8F8"/>
                  </a:solidFill>
                  <a:effectLst>
                    <a:outerShdw blurRad="25400" algn="tl" rotWithShape="0">
                      <a:srgbClr val="000000">
                        <a:alpha val="43000"/>
                      </a:srgbClr>
                    </a:outerShdw>
                  </a:effectLst>
                </a:rPr>
                <a:t>FileInfo</a:t>
              </a:r>
              <a:r>
                <a:rPr lang="ja-JP" altLang="en-US" b="1" spc="150" dirty="0">
                  <a:ln w="11430"/>
                  <a:solidFill>
                    <a:srgbClr val="F8F8F8"/>
                  </a:solidFill>
                  <a:effectLst>
                    <a:outerShdw blurRad="25400" algn="tl" rotWithShape="0">
                      <a:srgbClr val="000000">
                        <a:alpha val="43000"/>
                      </a:srgbClr>
                    </a:outerShdw>
                  </a:effectLst>
                </a:rPr>
                <a:t>オブジェクトの</a:t>
              </a:r>
              <a:r>
                <a:rPr lang="en-US" altLang="ja-JP" b="1" spc="150" dirty="0">
                  <a:ln w="11430"/>
                  <a:solidFill>
                    <a:srgbClr val="F8F8F8"/>
                  </a:solidFill>
                  <a:effectLst>
                    <a:outerShdw blurRad="25400" algn="tl" rotWithShape="0">
                      <a:srgbClr val="000000">
                        <a:alpha val="43000"/>
                      </a:srgbClr>
                    </a:outerShdw>
                  </a:effectLst>
                </a:rPr>
                <a:t>Length</a:t>
              </a:r>
              <a:r>
                <a:rPr lang="ja-JP" altLang="en-US" b="1" spc="150" dirty="0">
                  <a:ln w="11430"/>
                  <a:solidFill>
                    <a:srgbClr val="F8F8F8"/>
                  </a:solidFill>
                  <a:effectLst>
                    <a:outerShdw blurRad="25400" algn="tl" rotWithShape="0">
                      <a:srgbClr val="000000">
                        <a:alpha val="43000"/>
                      </a:srgbClr>
                    </a:outerShdw>
                  </a:effectLst>
                </a:rPr>
                <a:t>プロパティを元にソートされる。</a:t>
              </a:r>
              <a:endParaRPr lang="en-US" altLang="ja-JP" b="1" spc="150" dirty="0">
                <a:ln w="11430"/>
                <a:solidFill>
                  <a:srgbClr val="F8F8F8"/>
                </a:solidFill>
                <a:effectLst>
                  <a:outerShdw blurRad="25400" algn="tl" rotWithShape="0">
                    <a:srgbClr val="000000">
                      <a:alpha val="43000"/>
                    </a:srgbClr>
                  </a:outerShdw>
                </a:effectLst>
              </a:endParaRP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オブジェクトが渡るパイプ</a:t>
            </a:r>
            <a:r>
              <a:rPr lang="en-US" altLang="ja-JP" dirty="0" smtClean="0"/>
              <a:t>(2) </a:t>
            </a:r>
            <a:r>
              <a:rPr lang="ja-JP" altLang="en-US" dirty="0" smtClean="0"/>
              <a:t>通っているもの</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コマンドレットの戻り値は</a:t>
            </a:r>
            <a:r>
              <a:rPr lang="en-US" altLang="ja-JP" dirty="0" smtClean="0"/>
              <a:t>.NET</a:t>
            </a:r>
            <a:r>
              <a:rPr lang="ja-JP" altLang="en-US" dirty="0" smtClean="0"/>
              <a:t>のオブジェクト</a:t>
            </a:r>
          </a:p>
          <a:p>
            <a:endParaRPr kumimoji="1" lang="ja-JP" altLang="en-US" dirty="0"/>
          </a:p>
        </p:txBody>
      </p:sp>
      <p:sp>
        <p:nvSpPr>
          <p:cNvPr id="4" name="Text Box 4"/>
          <p:cNvSpPr txBox="1">
            <a:spLocks noChangeArrowheads="1"/>
          </p:cNvSpPr>
          <p:nvPr/>
        </p:nvSpPr>
        <p:spPr bwMode="auto">
          <a:xfrm>
            <a:off x="827088" y="1700213"/>
            <a:ext cx="7632700" cy="4401205"/>
          </a:xfrm>
          <a:prstGeom prst="rect">
            <a:avLst/>
          </a:prstGeom>
          <a:noFill/>
          <a:ln w="9525">
            <a:solidFill>
              <a:schemeClr val="tx1"/>
            </a:solidFill>
            <a:miter lim="800000"/>
            <a:headEnd/>
            <a:tailEnd/>
          </a:ln>
        </p:spPr>
        <p:txBody>
          <a:bodyPr>
            <a:spAutoFit/>
          </a:bodyPr>
          <a:lstStyle/>
          <a:p>
            <a:r>
              <a:rPr lang="en-US" altLang="ja-JP" sz="1400" dirty="0">
                <a:latin typeface="ＭＳ ゴシック" pitchFamily="49" charset="-128"/>
                <a:ea typeface="ＭＳ ゴシック" pitchFamily="49" charset="-128"/>
              </a:rPr>
              <a:t>PS C:\WINDOWS\system32\drivers\etc&gt; </a:t>
            </a:r>
            <a:r>
              <a:rPr lang="en-US" altLang="ja-JP" sz="1400" b="1" dirty="0" smtClean="0">
                <a:latin typeface="ＭＳ ゴシック" pitchFamily="49" charset="-128"/>
                <a:ea typeface="ＭＳ ゴシック" pitchFamily="49" charset="-128"/>
              </a:rPr>
              <a:t>Get-</a:t>
            </a:r>
            <a:r>
              <a:rPr lang="en-US" altLang="ja-JP" sz="1400" b="1" dirty="0" err="1" smtClean="0">
                <a:latin typeface="ＭＳ ゴシック" pitchFamily="49" charset="-128"/>
                <a:ea typeface="ＭＳ ゴシック" pitchFamily="49" charset="-128"/>
              </a:rPr>
              <a:t>ChildItem</a:t>
            </a:r>
            <a:r>
              <a:rPr lang="en-US" altLang="ja-JP" sz="1400" dirty="0" smtClean="0">
                <a:latin typeface="ＭＳ ゴシック" pitchFamily="49" charset="-128"/>
                <a:ea typeface="ＭＳ ゴシック" pitchFamily="49" charset="-128"/>
              </a:rPr>
              <a:t> </a:t>
            </a:r>
            <a:r>
              <a:rPr lang="en-US" altLang="ja-JP" sz="1400" dirty="0">
                <a:latin typeface="ＭＳ ゴシック" pitchFamily="49" charset="-128"/>
                <a:ea typeface="ＭＳ ゴシック" pitchFamily="49" charset="-128"/>
              </a:rPr>
              <a:t>| </a:t>
            </a:r>
            <a:r>
              <a:rPr lang="en-US" altLang="ja-JP" sz="1400" b="1" dirty="0" smtClean="0">
                <a:latin typeface="ＭＳ ゴシック" pitchFamily="49" charset="-128"/>
                <a:ea typeface="ＭＳ ゴシック" pitchFamily="49" charset="-128"/>
              </a:rPr>
              <a:t>Get-Member</a:t>
            </a:r>
            <a:endParaRPr lang="en-US" altLang="ja-JP" sz="1400" b="1" dirty="0">
              <a:latin typeface="ＭＳ ゴシック" pitchFamily="49" charset="-128"/>
              <a:ea typeface="ＭＳ ゴシック" pitchFamily="49" charset="-128"/>
            </a:endParaRPr>
          </a:p>
          <a:p>
            <a:endParaRPr lang="en-US" altLang="ja-JP" sz="1400" dirty="0">
              <a:latin typeface="ＭＳ ゴシック" pitchFamily="49" charset="-128"/>
              <a:ea typeface="ＭＳ ゴシック" pitchFamily="49" charset="-128"/>
            </a:endParaRPr>
          </a:p>
          <a:p>
            <a:endParaRPr lang="en-US" altLang="ja-JP" sz="1400" dirty="0">
              <a:latin typeface="ＭＳ ゴシック" pitchFamily="49" charset="-128"/>
              <a:ea typeface="ＭＳ ゴシック" pitchFamily="49" charset="-128"/>
            </a:endParaRPr>
          </a:p>
          <a:p>
            <a:r>
              <a:rPr lang="en-US" altLang="ja-JP" sz="1400" dirty="0">
                <a:latin typeface="ＭＳ ゴシック" pitchFamily="49" charset="-128"/>
                <a:ea typeface="ＭＳ ゴシック" pitchFamily="49" charset="-128"/>
              </a:rPr>
              <a:t>   </a:t>
            </a:r>
            <a:r>
              <a:rPr lang="en-US" altLang="ja-JP" sz="1400" dirty="0" err="1">
                <a:latin typeface="ＭＳ ゴシック" pitchFamily="49" charset="-128"/>
                <a:ea typeface="ＭＳ ゴシック" pitchFamily="49" charset="-128"/>
              </a:rPr>
              <a:t>TypeName</a:t>
            </a:r>
            <a:r>
              <a:rPr lang="en-US" altLang="ja-JP" sz="1400" dirty="0">
                <a:latin typeface="ＭＳ ゴシック" pitchFamily="49" charset="-128"/>
                <a:ea typeface="ＭＳ ゴシック" pitchFamily="49" charset="-128"/>
              </a:rPr>
              <a:t>: </a:t>
            </a:r>
            <a:r>
              <a:rPr lang="en-US" altLang="ja-JP" sz="1400" dirty="0" err="1">
                <a:latin typeface="ＭＳ ゴシック" pitchFamily="49" charset="-128"/>
                <a:ea typeface="ＭＳ ゴシック" pitchFamily="49" charset="-128"/>
              </a:rPr>
              <a:t>System.IO.FileInfo</a:t>
            </a:r>
            <a:endParaRPr lang="en-US" altLang="ja-JP" sz="1400" dirty="0">
              <a:latin typeface="ＭＳ ゴシック" pitchFamily="49" charset="-128"/>
              <a:ea typeface="ＭＳ ゴシック" pitchFamily="49" charset="-128"/>
            </a:endParaRPr>
          </a:p>
          <a:p>
            <a:endParaRPr lang="en-US" altLang="ja-JP" sz="1400" dirty="0">
              <a:latin typeface="ＭＳ ゴシック" pitchFamily="49" charset="-128"/>
              <a:ea typeface="ＭＳ ゴシック" pitchFamily="49" charset="-128"/>
            </a:endParaRPr>
          </a:p>
          <a:p>
            <a:r>
              <a:rPr lang="en-US" altLang="ja-JP" sz="1400" dirty="0">
                <a:latin typeface="ＭＳ ゴシック" pitchFamily="49" charset="-128"/>
                <a:ea typeface="ＭＳ ゴシック" pitchFamily="49" charset="-128"/>
              </a:rPr>
              <a:t>Name                      </a:t>
            </a:r>
            <a:r>
              <a:rPr lang="en-US" altLang="ja-JP" sz="1400" dirty="0" err="1">
                <a:latin typeface="ＭＳ ゴシック" pitchFamily="49" charset="-128"/>
                <a:ea typeface="ＭＳ ゴシック" pitchFamily="49" charset="-128"/>
              </a:rPr>
              <a:t>MemberType</a:t>
            </a:r>
            <a:r>
              <a:rPr lang="en-US" altLang="ja-JP" sz="1400" dirty="0">
                <a:latin typeface="ＭＳ ゴシック" pitchFamily="49" charset="-128"/>
                <a:ea typeface="ＭＳ ゴシック" pitchFamily="49" charset="-128"/>
              </a:rPr>
              <a:t>     Definition</a:t>
            </a:r>
          </a:p>
          <a:p>
            <a:r>
              <a:rPr lang="en-US" altLang="ja-JP" sz="1400" dirty="0">
                <a:latin typeface="ＭＳ ゴシック" pitchFamily="49" charset="-128"/>
                <a:ea typeface="ＭＳ ゴシック" pitchFamily="49" charset="-128"/>
              </a:rPr>
              <a:t>----                      ----------     ----------</a:t>
            </a:r>
          </a:p>
          <a:p>
            <a:r>
              <a:rPr lang="en-US" altLang="ja-JP" sz="1400" dirty="0" err="1">
                <a:latin typeface="ＭＳ ゴシック" pitchFamily="49" charset="-128"/>
                <a:ea typeface="ＭＳ ゴシック" pitchFamily="49" charset="-128"/>
              </a:rPr>
              <a:t>AppendText</a:t>
            </a:r>
            <a:r>
              <a:rPr lang="en-US" altLang="ja-JP" sz="1400" dirty="0">
                <a:latin typeface="ＭＳ ゴシック" pitchFamily="49" charset="-128"/>
                <a:ea typeface="ＭＳ ゴシック" pitchFamily="49" charset="-128"/>
              </a:rPr>
              <a:t>                Method         </a:t>
            </a:r>
            <a:r>
              <a:rPr lang="en-US" altLang="ja-JP" sz="1400" dirty="0" err="1">
                <a:latin typeface="ＭＳ ゴシック" pitchFamily="49" charset="-128"/>
                <a:ea typeface="ＭＳ ゴシック" pitchFamily="49" charset="-128"/>
              </a:rPr>
              <a:t>System.IO.StreamWriter</a:t>
            </a:r>
            <a:r>
              <a:rPr lang="en-US" altLang="ja-JP" sz="1400" dirty="0">
                <a:latin typeface="ＭＳ ゴシック" pitchFamily="49" charset="-128"/>
                <a:ea typeface="ＭＳ ゴシック" pitchFamily="49" charset="-128"/>
              </a:rPr>
              <a:t> </a:t>
            </a:r>
            <a:r>
              <a:rPr lang="en-US" altLang="ja-JP" sz="1400" dirty="0" err="1">
                <a:latin typeface="ＭＳ ゴシック" pitchFamily="49" charset="-128"/>
                <a:ea typeface="ＭＳ ゴシック" pitchFamily="49" charset="-128"/>
              </a:rPr>
              <a:t>AppendText</a:t>
            </a:r>
            <a:r>
              <a:rPr lang="en-US" altLang="ja-JP" sz="1400" dirty="0">
                <a:latin typeface="ＭＳ ゴシック" pitchFamily="49" charset="-128"/>
                <a:ea typeface="ＭＳ ゴシック" pitchFamily="49" charset="-128"/>
              </a:rPr>
              <a:t>()</a:t>
            </a:r>
          </a:p>
          <a:p>
            <a:r>
              <a:rPr lang="en-US" altLang="ja-JP" sz="1400" dirty="0" err="1">
                <a:latin typeface="ＭＳ ゴシック" pitchFamily="49" charset="-128"/>
                <a:ea typeface="ＭＳ ゴシック" pitchFamily="49" charset="-128"/>
              </a:rPr>
              <a:t>CopyTo</a:t>
            </a:r>
            <a:r>
              <a:rPr lang="en-US" altLang="ja-JP" sz="1400" dirty="0">
                <a:latin typeface="ＭＳ ゴシック" pitchFamily="49" charset="-128"/>
                <a:ea typeface="ＭＳ ゴシック" pitchFamily="49" charset="-128"/>
              </a:rPr>
              <a:t>                    Method         </a:t>
            </a:r>
            <a:r>
              <a:rPr lang="en-US" altLang="ja-JP" sz="1400" dirty="0" err="1">
                <a:latin typeface="ＭＳ ゴシック" pitchFamily="49" charset="-128"/>
                <a:ea typeface="ＭＳ ゴシック" pitchFamily="49" charset="-128"/>
              </a:rPr>
              <a:t>System.IO.FileInfo</a:t>
            </a:r>
            <a:r>
              <a:rPr lang="en-US" altLang="ja-JP" sz="1400" dirty="0">
                <a:latin typeface="ＭＳ ゴシック" pitchFamily="49" charset="-128"/>
                <a:ea typeface="ＭＳ ゴシック" pitchFamily="49" charset="-128"/>
              </a:rPr>
              <a:t> </a:t>
            </a:r>
            <a:r>
              <a:rPr lang="en-US" altLang="ja-JP" sz="1400" dirty="0" err="1">
                <a:latin typeface="ＭＳ ゴシック" pitchFamily="49" charset="-128"/>
                <a:ea typeface="ＭＳ ゴシック" pitchFamily="49" charset="-128"/>
              </a:rPr>
              <a:t>CopyTo</a:t>
            </a:r>
            <a:r>
              <a:rPr lang="en-US" altLang="ja-JP" sz="1400" dirty="0">
                <a:latin typeface="ＭＳ ゴシック" pitchFamily="49" charset="-128"/>
                <a:ea typeface="ＭＳ ゴシック" pitchFamily="49" charset="-128"/>
              </a:rPr>
              <a:t>(String de...</a:t>
            </a:r>
          </a:p>
          <a:p>
            <a:r>
              <a:rPr lang="en-US" altLang="ja-JP" sz="1400" dirty="0">
                <a:latin typeface="ＭＳ ゴシック" pitchFamily="49" charset="-128"/>
                <a:ea typeface="ＭＳ ゴシック" pitchFamily="49" charset="-128"/>
              </a:rPr>
              <a:t>Create                    Method         </a:t>
            </a:r>
            <a:r>
              <a:rPr lang="en-US" altLang="ja-JP" sz="1400" dirty="0" err="1">
                <a:latin typeface="ＭＳ ゴシック" pitchFamily="49" charset="-128"/>
                <a:ea typeface="ＭＳ ゴシック" pitchFamily="49" charset="-128"/>
              </a:rPr>
              <a:t>System.IO.FileStream</a:t>
            </a:r>
            <a:r>
              <a:rPr lang="en-US" altLang="ja-JP" sz="1400" dirty="0">
                <a:latin typeface="ＭＳ ゴシック" pitchFamily="49" charset="-128"/>
                <a:ea typeface="ＭＳ ゴシック" pitchFamily="49" charset="-128"/>
              </a:rPr>
              <a:t> Create()</a:t>
            </a:r>
          </a:p>
          <a:p>
            <a:r>
              <a:rPr lang="en-US" altLang="ja-JP" sz="1400" dirty="0" err="1">
                <a:latin typeface="ＭＳ ゴシック" pitchFamily="49" charset="-128"/>
                <a:ea typeface="ＭＳ ゴシック" pitchFamily="49" charset="-128"/>
              </a:rPr>
              <a:t>CreateObjRef</a:t>
            </a:r>
            <a:r>
              <a:rPr lang="en-US" altLang="ja-JP" sz="1400" dirty="0">
                <a:latin typeface="ＭＳ ゴシック" pitchFamily="49" charset="-128"/>
                <a:ea typeface="ＭＳ ゴシック" pitchFamily="49" charset="-128"/>
              </a:rPr>
              <a:t>              Method         </a:t>
            </a:r>
            <a:r>
              <a:rPr lang="en-US" altLang="ja-JP" sz="1400" dirty="0" err="1">
                <a:latin typeface="ＭＳ ゴシック" pitchFamily="49" charset="-128"/>
                <a:ea typeface="ＭＳ ゴシック" pitchFamily="49" charset="-128"/>
              </a:rPr>
              <a:t>System.Runtime.Remoting.ObjRef</a:t>
            </a:r>
            <a:r>
              <a:rPr lang="en-US" altLang="ja-JP" sz="1400" dirty="0">
                <a:latin typeface="ＭＳ ゴシック" pitchFamily="49" charset="-128"/>
                <a:ea typeface="ＭＳ ゴシック" pitchFamily="49" charset="-128"/>
              </a:rPr>
              <a:t> </a:t>
            </a:r>
            <a:r>
              <a:rPr lang="en-US" altLang="ja-JP" sz="1400" dirty="0" err="1">
                <a:latin typeface="ＭＳ ゴシック" pitchFamily="49" charset="-128"/>
                <a:ea typeface="ＭＳ ゴシック" pitchFamily="49" charset="-128"/>
              </a:rPr>
              <a:t>Crea</a:t>
            </a:r>
            <a:r>
              <a:rPr lang="en-US" altLang="ja-JP" sz="1400" dirty="0">
                <a:latin typeface="ＭＳ ゴシック" pitchFamily="49" charset="-128"/>
                <a:ea typeface="ＭＳ ゴシック" pitchFamily="49" charset="-128"/>
              </a:rPr>
              <a:t>...</a:t>
            </a:r>
          </a:p>
          <a:p>
            <a:r>
              <a:rPr lang="en-US" altLang="ja-JP" sz="1400" dirty="0" err="1">
                <a:latin typeface="ＭＳ ゴシック" pitchFamily="49" charset="-128"/>
                <a:ea typeface="ＭＳ ゴシック" pitchFamily="49" charset="-128"/>
              </a:rPr>
              <a:t>CreateText</a:t>
            </a:r>
            <a:r>
              <a:rPr lang="en-US" altLang="ja-JP" sz="1400" dirty="0">
                <a:latin typeface="ＭＳ ゴシック" pitchFamily="49" charset="-128"/>
                <a:ea typeface="ＭＳ ゴシック" pitchFamily="49" charset="-128"/>
              </a:rPr>
              <a:t>                Method         </a:t>
            </a:r>
            <a:r>
              <a:rPr lang="en-US" altLang="ja-JP" sz="1400" dirty="0" err="1">
                <a:latin typeface="ＭＳ ゴシック" pitchFamily="49" charset="-128"/>
                <a:ea typeface="ＭＳ ゴシック" pitchFamily="49" charset="-128"/>
              </a:rPr>
              <a:t>System.IO.StreamWriter</a:t>
            </a:r>
            <a:r>
              <a:rPr lang="en-US" altLang="ja-JP" sz="1400" dirty="0">
                <a:latin typeface="ＭＳ ゴシック" pitchFamily="49" charset="-128"/>
                <a:ea typeface="ＭＳ ゴシック" pitchFamily="49" charset="-128"/>
              </a:rPr>
              <a:t> </a:t>
            </a:r>
            <a:r>
              <a:rPr lang="en-US" altLang="ja-JP" sz="1400" dirty="0" err="1">
                <a:latin typeface="ＭＳ ゴシック" pitchFamily="49" charset="-128"/>
                <a:ea typeface="ＭＳ ゴシック" pitchFamily="49" charset="-128"/>
              </a:rPr>
              <a:t>CreateText</a:t>
            </a:r>
            <a:r>
              <a:rPr lang="en-US" altLang="ja-JP" sz="1400" dirty="0">
                <a:latin typeface="ＭＳ ゴシック" pitchFamily="49" charset="-128"/>
                <a:ea typeface="ＭＳ ゴシック" pitchFamily="49" charset="-128"/>
              </a:rPr>
              <a:t>()</a:t>
            </a:r>
            <a:br>
              <a:rPr lang="en-US" altLang="ja-JP" sz="1400" dirty="0">
                <a:latin typeface="ＭＳ ゴシック" pitchFamily="49" charset="-128"/>
                <a:ea typeface="ＭＳ ゴシック" pitchFamily="49" charset="-128"/>
              </a:rPr>
            </a:br>
            <a:r>
              <a:rPr lang="ja-JP" altLang="en-US" sz="1400" dirty="0">
                <a:latin typeface="ＭＳ ゴシック" pitchFamily="49" charset="-128"/>
                <a:ea typeface="ＭＳ ゴシック" pitchFamily="49" charset="-128"/>
              </a:rPr>
              <a:t>・・・</a:t>
            </a:r>
            <a:br>
              <a:rPr lang="ja-JP" altLang="en-US" sz="1400" dirty="0">
                <a:latin typeface="ＭＳ ゴシック" pitchFamily="49" charset="-128"/>
                <a:ea typeface="ＭＳ ゴシック" pitchFamily="49" charset="-128"/>
              </a:rPr>
            </a:br>
            <a:r>
              <a:rPr lang="en-US" altLang="ja-JP" sz="1400" dirty="0" err="1">
                <a:latin typeface="ＭＳ ゴシック" pitchFamily="49" charset="-128"/>
                <a:ea typeface="ＭＳ ゴシック" pitchFamily="49" charset="-128"/>
              </a:rPr>
              <a:t>LastAccessTime</a:t>
            </a:r>
            <a:r>
              <a:rPr lang="en-US" altLang="ja-JP" sz="1400" dirty="0">
                <a:latin typeface="ＭＳ ゴシック" pitchFamily="49" charset="-128"/>
                <a:ea typeface="ＭＳ ゴシック" pitchFamily="49" charset="-128"/>
              </a:rPr>
              <a:t>            Property       </a:t>
            </a:r>
            <a:r>
              <a:rPr lang="en-US" altLang="ja-JP" sz="1400" dirty="0" err="1">
                <a:latin typeface="ＭＳ ゴシック" pitchFamily="49" charset="-128"/>
                <a:ea typeface="ＭＳ ゴシック" pitchFamily="49" charset="-128"/>
              </a:rPr>
              <a:t>System.DateTime</a:t>
            </a:r>
            <a:r>
              <a:rPr lang="en-US" altLang="ja-JP" sz="1400" dirty="0">
                <a:latin typeface="ＭＳ ゴシック" pitchFamily="49" charset="-128"/>
                <a:ea typeface="ＭＳ ゴシック" pitchFamily="49" charset="-128"/>
              </a:rPr>
              <a:t> </a:t>
            </a:r>
            <a:r>
              <a:rPr lang="en-US" altLang="ja-JP" sz="1400" dirty="0" err="1">
                <a:latin typeface="ＭＳ ゴシック" pitchFamily="49" charset="-128"/>
                <a:ea typeface="ＭＳ ゴシック" pitchFamily="49" charset="-128"/>
              </a:rPr>
              <a:t>LastAccessTime</a:t>
            </a:r>
            <a:r>
              <a:rPr lang="en-US" altLang="ja-JP" sz="1400" dirty="0">
                <a:latin typeface="ＭＳ ゴシック" pitchFamily="49" charset="-128"/>
                <a:ea typeface="ＭＳ ゴシック" pitchFamily="49" charset="-128"/>
              </a:rPr>
              <a:t> {get...</a:t>
            </a:r>
          </a:p>
          <a:p>
            <a:r>
              <a:rPr lang="en-US" altLang="ja-JP" sz="1400" dirty="0" err="1">
                <a:latin typeface="ＭＳ ゴシック" pitchFamily="49" charset="-128"/>
                <a:ea typeface="ＭＳ ゴシック" pitchFamily="49" charset="-128"/>
              </a:rPr>
              <a:t>LastAccessTimeUtc</a:t>
            </a:r>
            <a:r>
              <a:rPr lang="en-US" altLang="ja-JP" sz="1400" dirty="0">
                <a:latin typeface="ＭＳ ゴシック" pitchFamily="49" charset="-128"/>
                <a:ea typeface="ＭＳ ゴシック" pitchFamily="49" charset="-128"/>
              </a:rPr>
              <a:t>         Property       </a:t>
            </a:r>
            <a:r>
              <a:rPr lang="en-US" altLang="ja-JP" sz="1400" dirty="0" err="1">
                <a:latin typeface="ＭＳ ゴシック" pitchFamily="49" charset="-128"/>
                <a:ea typeface="ＭＳ ゴシック" pitchFamily="49" charset="-128"/>
              </a:rPr>
              <a:t>System.DateTime</a:t>
            </a:r>
            <a:r>
              <a:rPr lang="en-US" altLang="ja-JP" sz="1400" dirty="0">
                <a:latin typeface="ＭＳ ゴシック" pitchFamily="49" charset="-128"/>
                <a:ea typeface="ＭＳ ゴシック" pitchFamily="49" charset="-128"/>
              </a:rPr>
              <a:t> </a:t>
            </a:r>
            <a:r>
              <a:rPr lang="en-US" altLang="ja-JP" sz="1400" dirty="0" err="1">
                <a:latin typeface="ＭＳ ゴシック" pitchFamily="49" charset="-128"/>
                <a:ea typeface="ＭＳ ゴシック" pitchFamily="49" charset="-128"/>
              </a:rPr>
              <a:t>LastAccessTimeUtc</a:t>
            </a:r>
            <a:r>
              <a:rPr lang="en-US" altLang="ja-JP" sz="1400" dirty="0">
                <a:latin typeface="ＭＳ ゴシック" pitchFamily="49" charset="-128"/>
                <a:ea typeface="ＭＳ ゴシック" pitchFamily="49" charset="-128"/>
              </a:rPr>
              <a:t> {...</a:t>
            </a:r>
          </a:p>
          <a:p>
            <a:r>
              <a:rPr lang="en-US" altLang="ja-JP" sz="1400" dirty="0" err="1">
                <a:latin typeface="ＭＳ ゴシック" pitchFamily="49" charset="-128"/>
                <a:ea typeface="ＭＳ ゴシック" pitchFamily="49" charset="-128"/>
              </a:rPr>
              <a:t>LastWriteTime</a:t>
            </a:r>
            <a:r>
              <a:rPr lang="en-US" altLang="ja-JP" sz="1400" dirty="0">
                <a:latin typeface="ＭＳ ゴシック" pitchFamily="49" charset="-128"/>
                <a:ea typeface="ＭＳ ゴシック" pitchFamily="49" charset="-128"/>
              </a:rPr>
              <a:t>             Property       </a:t>
            </a:r>
            <a:r>
              <a:rPr lang="en-US" altLang="ja-JP" sz="1400" dirty="0" err="1">
                <a:latin typeface="ＭＳ ゴシック" pitchFamily="49" charset="-128"/>
                <a:ea typeface="ＭＳ ゴシック" pitchFamily="49" charset="-128"/>
              </a:rPr>
              <a:t>System.DateTime</a:t>
            </a:r>
            <a:r>
              <a:rPr lang="en-US" altLang="ja-JP" sz="1400" dirty="0">
                <a:latin typeface="ＭＳ ゴシック" pitchFamily="49" charset="-128"/>
                <a:ea typeface="ＭＳ ゴシック" pitchFamily="49" charset="-128"/>
              </a:rPr>
              <a:t> </a:t>
            </a:r>
            <a:r>
              <a:rPr lang="en-US" altLang="ja-JP" sz="1400" dirty="0" err="1">
                <a:latin typeface="ＭＳ ゴシック" pitchFamily="49" charset="-128"/>
                <a:ea typeface="ＭＳ ゴシック" pitchFamily="49" charset="-128"/>
              </a:rPr>
              <a:t>LastWriteTime</a:t>
            </a:r>
            <a:r>
              <a:rPr lang="en-US" altLang="ja-JP" sz="1400" dirty="0">
                <a:latin typeface="ＭＳ ゴシック" pitchFamily="49" charset="-128"/>
                <a:ea typeface="ＭＳ ゴシック" pitchFamily="49" charset="-128"/>
              </a:rPr>
              <a:t> {get;...</a:t>
            </a:r>
          </a:p>
          <a:p>
            <a:r>
              <a:rPr lang="en-US" altLang="ja-JP" sz="1400" dirty="0" err="1">
                <a:latin typeface="ＭＳ ゴシック" pitchFamily="49" charset="-128"/>
                <a:ea typeface="ＭＳ ゴシック" pitchFamily="49" charset="-128"/>
              </a:rPr>
              <a:t>LastWriteTimeUtc</a:t>
            </a:r>
            <a:r>
              <a:rPr lang="en-US" altLang="ja-JP" sz="1400" dirty="0">
                <a:latin typeface="ＭＳ ゴシック" pitchFamily="49" charset="-128"/>
                <a:ea typeface="ＭＳ ゴシック" pitchFamily="49" charset="-128"/>
              </a:rPr>
              <a:t>          Property       </a:t>
            </a:r>
            <a:r>
              <a:rPr lang="en-US" altLang="ja-JP" sz="1400" dirty="0" err="1">
                <a:latin typeface="ＭＳ ゴシック" pitchFamily="49" charset="-128"/>
                <a:ea typeface="ＭＳ ゴシック" pitchFamily="49" charset="-128"/>
              </a:rPr>
              <a:t>System.DateTime</a:t>
            </a:r>
            <a:r>
              <a:rPr lang="en-US" altLang="ja-JP" sz="1400" dirty="0">
                <a:latin typeface="ＭＳ ゴシック" pitchFamily="49" charset="-128"/>
                <a:ea typeface="ＭＳ ゴシック" pitchFamily="49" charset="-128"/>
              </a:rPr>
              <a:t> </a:t>
            </a:r>
            <a:r>
              <a:rPr lang="en-US" altLang="ja-JP" sz="1400" dirty="0" err="1">
                <a:latin typeface="ＭＳ ゴシック" pitchFamily="49" charset="-128"/>
                <a:ea typeface="ＭＳ ゴシック" pitchFamily="49" charset="-128"/>
              </a:rPr>
              <a:t>LastWriteTimeUtc</a:t>
            </a:r>
            <a:r>
              <a:rPr lang="en-US" altLang="ja-JP" sz="1400" dirty="0">
                <a:latin typeface="ＭＳ ゴシック" pitchFamily="49" charset="-128"/>
                <a:ea typeface="ＭＳ ゴシック" pitchFamily="49" charset="-128"/>
              </a:rPr>
              <a:t> {g...</a:t>
            </a:r>
          </a:p>
          <a:p>
            <a:r>
              <a:rPr lang="en-US" altLang="ja-JP" sz="1400" dirty="0">
                <a:latin typeface="ＭＳ ゴシック" pitchFamily="49" charset="-128"/>
                <a:ea typeface="ＭＳ ゴシック" pitchFamily="49" charset="-128"/>
              </a:rPr>
              <a:t>Length                    Property       System.Int64 Length {get;}</a:t>
            </a:r>
          </a:p>
          <a:p>
            <a:r>
              <a:rPr lang="en-US" altLang="ja-JP" sz="1400" dirty="0">
                <a:latin typeface="ＭＳ ゴシック" pitchFamily="49" charset="-128"/>
                <a:ea typeface="ＭＳ ゴシック" pitchFamily="49" charset="-128"/>
              </a:rPr>
              <a:t>Name                      Property       </a:t>
            </a:r>
            <a:r>
              <a:rPr lang="en-US" altLang="ja-JP" sz="1400" dirty="0" err="1">
                <a:latin typeface="ＭＳ ゴシック" pitchFamily="49" charset="-128"/>
                <a:ea typeface="ＭＳ ゴシック" pitchFamily="49" charset="-128"/>
              </a:rPr>
              <a:t>System.String</a:t>
            </a:r>
            <a:r>
              <a:rPr lang="en-US" altLang="ja-JP" sz="1400" dirty="0">
                <a:latin typeface="ＭＳ ゴシック" pitchFamily="49" charset="-128"/>
                <a:ea typeface="ＭＳ ゴシック" pitchFamily="49" charset="-128"/>
              </a:rPr>
              <a:t> Name {get;}</a:t>
            </a:r>
          </a:p>
          <a:p>
            <a:r>
              <a:rPr lang="ja-JP" altLang="en-US" sz="1400" dirty="0">
                <a:latin typeface="ＭＳ ゴシック" pitchFamily="49" charset="-128"/>
                <a:ea typeface="ＭＳ ゴシック" pitchFamily="49" charset="-128"/>
              </a:rPr>
              <a:t>・・・</a:t>
            </a:r>
          </a:p>
        </p:txBody>
      </p:sp>
      <p:grpSp>
        <p:nvGrpSpPr>
          <p:cNvPr id="5" name="Group 10"/>
          <p:cNvGrpSpPr>
            <a:grpSpLocks/>
          </p:cNvGrpSpPr>
          <p:nvPr/>
        </p:nvGrpSpPr>
        <p:grpSpPr bwMode="auto">
          <a:xfrm>
            <a:off x="2051050" y="2133600"/>
            <a:ext cx="6551613" cy="669925"/>
            <a:chOff x="1292" y="1344"/>
            <a:chExt cx="4127" cy="422"/>
          </a:xfrm>
        </p:grpSpPr>
        <p:sp>
          <p:nvSpPr>
            <p:cNvPr id="6" name="Line 5"/>
            <p:cNvSpPr>
              <a:spLocks noChangeShapeType="1"/>
            </p:cNvSpPr>
            <p:nvPr/>
          </p:nvSpPr>
          <p:spPr bwMode="auto">
            <a:xfrm>
              <a:off x="1292" y="1661"/>
              <a:ext cx="1044" cy="0"/>
            </a:xfrm>
            <a:prstGeom prst="line">
              <a:avLst/>
            </a:prstGeom>
            <a:noFill/>
            <a:ln w="28575">
              <a:solidFill>
                <a:srgbClr val="FF0000"/>
              </a:solidFill>
              <a:round/>
              <a:headEnd/>
              <a:tailEnd/>
            </a:ln>
          </p:spPr>
          <p:txBody>
            <a:bodyPr/>
            <a:lstStyle/>
            <a:p>
              <a:endParaRPr lang="ja-JP" altLang="en-US"/>
            </a:p>
          </p:txBody>
        </p:sp>
        <p:sp>
          <p:nvSpPr>
            <p:cNvPr id="7" name="Line 6"/>
            <p:cNvSpPr>
              <a:spLocks noChangeShapeType="1"/>
            </p:cNvSpPr>
            <p:nvPr/>
          </p:nvSpPr>
          <p:spPr bwMode="auto">
            <a:xfrm flipV="1">
              <a:off x="2290" y="1480"/>
              <a:ext cx="91" cy="181"/>
            </a:xfrm>
            <a:prstGeom prst="line">
              <a:avLst/>
            </a:prstGeom>
            <a:noFill/>
            <a:ln w="19050">
              <a:solidFill>
                <a:srgbClr val="FF0000"/>
              </a:solidFill>
              <a:round/>
              <a:headEnd/>
              <a:tailEnd/>
            </a:ln>
          </p:spPr>
          <p:txBody>
            <a:bodyPr/>
            <a:lstStyle/>
            <a:p>
              <a:endParaRPr lang="ja-JP" altLang="en-US"/>
            </a:p>
          </p:txBody>
        </p:sp>
        <p:sp>
          <p:nvSpPr>
            <p:cNvPr id="8" name="Line 7"/>
            <p:cNvSpPr>
              <a:spLocks noChangeShapeType="1"/>
            </p:cNvSpPr>
            <p:nvPr/>
          </p:nvSpPr>
          <p:spPr bwMode="auto">
            <a:xfrm>
              <a:off x="2381" y="1480"/>
              <a:ext cx="272" cy="0"/>
            </a:xfrm>
            <a:prstGeom prst="line">
              <a:avLst/>
            </a:prstGeom>
            <a:noFill/>
            <a:ln w="19050">
              <a:solidFill>
                <a:srgbClr val="FF0000"/>
              </a:solidFill>
              <a:round/>
              <a:headEnd/>
              <a:tailEnd/>
            </a:ln>
          </p:spPr>
          <p:txBody>
            <a:bodyPr/>
            <a:lstStyle/>
            <a:p>
              <a:endParaRPr lang="ja-JP" altLang="en-US"/>
            </a:p>
          </p:txBody>
        </p:sp>
        <p:sp>
          <p:nvSpPr>
            <p:cNvPr id="9" name="Text Box 8"/>
            <p:cNvSpPr txBox="1">
              <a:spLocks noChangeArrowheads="1"/>
            </p:cNvSpPr>
            <p:nvPr/>
          </p:nvSpPr>
          <p:spPr bwMode="auto">
            <a:xfrm>
              <a:off x="2653" y="1344"/>
              <a:ext cx="2766" cy="42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spAutoFit/>
              <a:scene3d>
                <a:camera prst="orthographicFront"/>
                <a:lightRig rig="soft" dir="t">
                  <a:rot lat="0" lon="0" rev="10800000"/>
                </a:lightRig>
              </a:scene3d>
              <a:sp3d>
                <a:bevelT w="27940" h="12700"/>
                <a:contourClr>
                  <a:srgbClr val="DDDDDD"/>
                </a:contourClr>
              </a:sp3d>
            </a:bodyPr>
            <a:lstStyle/>
            <a:p>
              <a:pPr>
                <a:spcBef>
                  <a:spcPct val="50000"/>
                </a:spcBef>
              </a:pPr>
              <a:r>
                <a:rPr lang="en-US" altLang="ja-JP" b="1" spc="150" dirty="0">
                  <a:ln w="11430"/>
                  <a:solidFill>
                    <a:srgbClr val="F8F8F8"/>
                  </a:solidFill>
                  <a:effectLst>
                    <a:outerShdw blurRad="25400" algn="tl" rotWithShape="0">
                      <a:srgbClr val="000000">
                        <a:alpha val="43000"/>
                      </a:srgbClr>
                    </a:outerShdw>
                  </a:effectLst>
                </a:rPr>
                <a:t>System.IO</a:t>
              </a:r>
              <a:r>
                <a:rPr lang="ja-JP" altLang="en-US" b="1" spc="150" dirty="0">
                  <a:ln w="11430"/>
                  <a:solidFill>
                    <a:srgbClr val="F8F8F8"/>
                  </a:solidFill>
                  <a:effectLst>
                    <a:outerShdw blurRad="25400" algn="tl" rotWithShape="0">
                      <a:srgbClr val="000000">
                        <a:alpha val="43000"/>
                      </a:srgbClr>
                    </a:outerShdw>
                  </a:effectLst>
                </a:rPr>
                <a:t>名前空間に属する</a:t>
              </a:r>
              <a:r>
                <a:rPr lang="en-US" altLang="ja-JP" b="1" spc="150" dirty="0" err="1">
                  <a:ln w="11430"/>
                  <a:solidFill>
                    <a:srgbClr val="F8F8F8"/>
                  </a:solidFill>
                  <a:effectLst>
                    <a:outerShdw blurRad="25400" algn="tl" rotWithShape="0">
                      <a:srgbClr val="000000">
                        <a:alpha val="43000"/>
                      </a:srgbClr>
                    </a:outerShdw>
                  </a:effectLst>
                </a:rPr>
                <a:t>FileInfo</a:t>
              </a:r>
              <a:r>
                <a:rPr lang="ja-JP" altLang="en-US" b="1" spc="150" dirty="0">
                  <a:ln w="11430"/>
                  <a:solidFill>
                    <a:srgbClr val="F8F8F8"/>
                  </a:solidFill>
                  <a:effectLst>
                    <a:outerShdw blurRad="25400" algn="tl" rotWithShape="0">
                      <a:srgbClr val="000000">
                        <a:alpha val="43000"/>
                      </a:srgbClr>
                    </a:outerShdw>
                  </a:effectLst>
                </a:rPr>
                <a:t>クラスのインスタンス（オブジェクト）</a:t>
              </a: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オブジェクトが渡るパイプ</a:t>
            </a:r>
            <a:r>
              <a:rPr lang="en-US" altLang="ja-JP" dirty="0" smtClean="0"/>
              <a:t>(3) </a:t>
            </a:r>
            <a:r>
              <a:rPr lang="ja-JP" altLang="en-US" dirty="0" smtClean="0"/>
              <a:t>フィルタと列挙</a:t>
            </a:r>
            <a:endParaRPr kumimoji="1" lang="ja-JP" altLang="en-US" dirty="0"/>
          </a:p>
        </p:txBody>
      </p:sp>
      <p:sp>
        <p:nvSpPr>
          <p:cNvPr id="4" name="Rectangle 3"/>
          <p:cNvSpPr>
            <a:spLocks noGrp="1" noChangeArrowheads="1"/>
          </p:cNvSpPr>
          <p:nvPr>
            <p:ph idx="1"/>
          </p:nvPr>
        </p:nvSpPr>
        <p:spPr>
          <a:prstGeom prst="rect">
            <a:avLst/>
          </a:prstGeom>
        </p:spPr>
        <p:txBody>
          <a:bodyPr/>
          <a:lstStyle/>
          <a:p>
            <a:r>
              <a:rPr lang="en-US" altLang="ja-JP" sz="2800" dirty="0" smtClean="0"/>
              <a:t>Where-Object</a:t>
            </a:r>
            <a:r>
              <a:rPr lang="ja-JP" altLang="en-US" sz="2800" dirty="0" smtClean="0"/>
              <a:t>を使うと細かくフィルタ可能</a:t>
            </a:r>
            <a:endParaRPr lang="en-US" altLang="ja-JP" sz="2800" dirty="0" smtClean="0"/>
          </a:p>
          <a:p>
            <a:endParaRPr lang="en-US" altLang="ja-JP" sz="2800" dirty="0" smtClean="0"/>
          </a:p>
          <a:p>
            <a:endParaRPr lang="en-US" altLang="ja-JP" sz="2800" dirty="0" smtClean="0"/>
          </a:p>
          <a:p>
            <a:endParaRPr lang="en-US" altLang="ja-JP" sz="2800" dirty="0" smtClean="0"/>
          </a:p>
          <a:p>
            <a:r>
              <a:rPr lang="en-US" altLang="ja-JP" sz="2800" dirty="0" err="1" smtClean="0"/>
              <a:t>Foreach</a:t>
            </a:r>
            <a:r>
              <a:rPr lang="en-US" altLang="ja-JP" sz="2800" dirty="0" smtClean="0"/>
              <a:t>-Object</a:t>
            </a:r>
            <a:r>
              <a:rPr lang="ja-JP" altLang="en-US" sz="2800" dirty="0" smtClean="0"/>
              <a:t>でパイプを渡ったオブジェクト配列の要素それぞれに対してコマンド実行可能。</a:t>
            </a:r>
          </a:p>
          <a:p>
            <a:endParaRPr lang="ja-JP" altLang="en-US" sz="2800" dirty="0" smtClean="0"/>
          </a:p>
        </p:txBody>
      </p:sp>
      <p:sp>
        <p:nvSpPr>
          <p:cNvPr id="5" name="Text Box 4"/>
          <p:cNvSpPr txBox="1">
            <a:spLocks noChangeArrowheads="1"/>
          </p:cNvSpPr>
          <p:nvPr/>
        </p:nvSpPr>
        <p:spPr bwMode="auto">
          <a:xfrm>
            <a:off x="785813" y="2205038"/>
            <a:ext cx="7632700" cy="307975"/>
          </a:xfrm>
          <a:prstGeom prst="rect">
            <a:avLst/>
          </a:prstGeom>
          <a:noFill/>
          <a:ln w="9525">
            <a:solidFill>
              <a:schemeClr val="tx1"/>
            </a:solidFill>
            <a:miter lim="800000"/>
            <a:headEnd/>
            <a:tailEnd/>
          </a:ln>
        </p:spPr>
        <p:txBody>
          <a:bodyPr>
            <a:spAutoFit/>
          </a:bodyPr>
          <a:lstStyle/>
          <a:p>
            <a:r>
              <a:rPr lang="en-US" altLang="ja-JP" sz="1400" dirty="0">
                <a:latin typeface="ＭＳ ゴシック" pitchFamily="49" charset="-128"/>
                <a:ea typeface="ＭＳ ゴシック" pitchFamily="49" charset="-128"/>
              </a:rPr>
              <a:t>PS C:\&gt; </a:t>
            </a:r>
            <a:r>
              <a:rPr lang="en-US" altLang="ja-JP" sz="1400" b="1" dirty="0">
                <a:latin typeface="ＭＳ ゴシック" pitchFamily="49" charset="-128"/>
                <a:ea typeface="ＭＳ ゴシック" pitchFamily="49" charset="-128"/>
              </a:rPr>
              <a:t>Get-Process</a:t>
            </a:r>
            <a:r>
              <a:rPr lang="en-US" altLang="ja-JP" sz="1400" dirty="0">
                <a:latin typeface="ＭＳ ゴシック" pitchFamily="49" charset="-128"/>
                <a:ea typeface="ＭＳ ゴシック" pitchFamily="49" charset="-128"/>
              </a:rPr>
              <a:t> | </a:t>
            </a:r>
            <a:r>
              <a:rPr lang="en-US" altLang="ja-JP" sz="1400" b="1" dirty="0">
                <a:latin typeface="ＭＳ ゴシック" pitchFamily="49" charset="-128"/>
                <a:ea typeface="ＭＳ ゴシック" pitchFamily="49" charset="-128"/>
              </a:rPr>
              <a:t>Where-Object</a:t>
            </a:r>
            <a:r>
              <a:rPr lang="en-US" altLang="ja-JP" sz="1400" dirty="0">
                <a:latin typeface="ＭＳ ゴシック" pitchFamily="49" charset="-128"/>
                <a:ea typeface="ＭＳ ゴシック" pitchFamily="49" charset="-128"/>
              </a:rPr>
              <a:t> -</a:t>
            </a:r>
            <a:r>
              <a:rPr lang="en-US" altLang="ja-JP" sz="1400" dirty="0" err="1">
                <a:latin typeface="ＭＳ ゴシック" pitchFamily="49" charset="-128"/>
                <a:ea typeface="ＭＳ ゴシック" pitchFamily="49" charset="-128"/>
              </a:rPr>
              <a:t>filterScript</a:t>
            </a:r>
            <a:r>
              <a:rPr lang="en-US" altLang="ja-JP" sz="1400" dirty="0">
                <a:latin typeface="ＭＳ ゴシック" pitchFamily="49" charset="-128"/>
                <a:ea typeface="ＭＳ ゴシック" pitchFamily="49" charset="-128"/>
              </a:rPr>
              <a:t> {$_.handles -</a:t>
            </a:r>
            <a:r>
              <a:rPr lang="en-US" altLang="ja-JP" sz="1400" dirty="0" err="1">
                <a:latin typeface="ＭＳ ゴシック" pitchFamily="49" charset="-128"/>
                <a:ea typeface="ＭＳ ゴシック" pitchFamily="49" charset="-128"/>
              </a:rPr>
              <a:t>gt</a:t>
            </a:r>
            <a:r>
              <a:rPr lang="en-US" altLang="ja-JP" sz="1400" dirty="0">
                <a:latin typeface="ＭＳ ゴシック" pitchFamily="49" charset="-128"/>
                <a:ea typeface="ＭＳ ゴシック" pitchFamily="49" charset="-128"/>
              </a:rPr>
              <a:t> 500}</a:t>
            </a:r>
          </a:p>
        </p:txBody>
      </p:sp>
      <p:sp>
        <p:nvSpPr>
          <p:cNvPr id="6" name="Text Box 5"/>
          <p:cNvSpPr txBox="1">
            <a:spLocks noChangeArrowheads="1"/>
          </p:cNvSpPr>
          <p:nvPr/>
        </p:nvSpPr>
        <p:spPr bwMode="auto">
          <a:xfrm>
            <a:off x="2071688" y="2643188"/>
            <a:ext cx="6848475" cy="369887"/>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scene3d>
              <a:camera prst="orthographicFront"/>
              <a:lightRig rig="soft" dir="t">
                <a:rot lat="0" lon="0" rev="10800000"/>
              </a:lightRig>
            </a:scene3d>
            <a:sp3d>
              <a:bevelT w="27940" h="12700"/>
              <a:contourClr>
                <a:srgbClr val="DDDDDD"/>
              </a:contourClr>
            </a:sp3d>
          </a:bodyPr>
          <a:lstStyle/>
          <a:p>
            <a:pPr>
              <a:spcBef>
                <a:spcPct val="50000"/>
              </a:spcBef>
            </a:pPr>
            <a:r>
              <a:rPr lang="ja-JP" altLang="en-US" b="1" spc="150" dirty="0">
                <a:ln w="11430"/>
                <a:solidFill>
                  <a:srgbClr val="F8F8F8"/>
                </a:solidFill>
                <a:effectLst>
                  <a:outerShdw blurRad="25400" algn="tl" rotWithShape="0">
                    <a:srgbClr val="000000">
                      <a:alpha val="43000"/>
                    </a:srgbClr>
                  </a:outerShdw>
                </a:effectLst>
              </a:rPr>
              <a:t>稼働中のプロセスからハンドル数が</a:t>
            </a:r>
            <a:r>
              <a:rPr lang="en-US" altLang="ja-JP" b="1" spc="150" dirty="0">
                <a:ln w="11430"/>
                <a:solidFill>
                  <a:srgbClr val="F8F8F8"/>
                </a:solidFill>
                <a:effectLst>
                  <a:outerShdw blurRad="25400" algn="tl" rotWithShape="0">
                    <a:srgbClr val="000000">
                      <a:alpha val="43000"/>
                    </a:srgbClr>
                  </a:outerShdw>
                </a:effectLst>
              </a:rPr>
              <a:t>500</a:t>
            </a:r>
            <a:r>
              <a:rPr lang="ja-JP" altLang="en-US" b="1" spc="150" dirty="0">
                <a:ln w="11430"/>
                <a:solidFill>
                  <a:srgbClr val="F8F8F8"/>
                </a:solidFill>
                <a:effectLst>
                  <a:outerShdw blurRad="25400" algn="tl" rotWithShape="0">
                    <a:srgbClr val="000000">
                      <a:alpha val="43000"/>
                    </a:srgbClr>
                  </a:outerShdw>
                </a:effectLst>
              </a:rPr>
              <a:t>より多いものを列挙</a:t>
            </a:r>
          </a:p>
        </p:txBody>
      </p:sp>
      <p:grpSp>
        <p:nvGrpSpPr>
          <p:cNvPr id="3" name="Group 19"/>
          <p:cNvGrpSpPr>
            <a:grpSpLocks/>
          </p:cNvGrpSpPr>
          <p:nvPr/>
        </p:nvGrpSpPr>
        <p:grpSpPr bwMode="auto">
          <a:xfrm>
            <a:off x="1362075" y="1500174"/>
            <a:ext cx="7604125" cy="1008062"/>
            <a:chOff x="930" y="935"/>
            <a:chExt cx="4790" cy="635"/>
          </a:xfrm>
        </p:grpSpPr>
        <p:sp>
          <p:nvSpPr>
            <p:cNvPr id="8" name="Line 6"/>
            <p:cNvSpPr>
              <a:spLocks noChangeShapeType="1"/>
            </p:cNvSpPr>
            <p:nvPr/>
          </p:nvSpPr>
          <p:spPr bwMode="auto">
            <a:xfrm>
              <a:off x="1791" y="1570"/>
              <a:ext cx="771" cy="0"/>
            </a:xfrm>
            <a:prstGeom prst="line">
              <a:avLst/>
            </a:prstGeom>
            <a:noFill/>
            <a:ln w="28575">
              <a:solidFill>
                <a:srgbClr val="FF0000"/>
              </a:solidFill>
              <a:round/>
              <a:headEnd/>
              <a:tailEnd/>
            </a:ln>
          </p:spPr>
          <p:txBody>
            <a:bodyPr/>
            <a:lstStyle/>
            <a:p>
              <a:endParaRPr lang="ja-JP" altLang="en-US"/>
            </a:p>
          </p:txBody>
        </p:sp>
        <p:sp>
          <p:nvSpPr>
            <p:cNvPr id="9" name="Line 7"/>
            <p:cNvSpPr>
              <a:spLocks noChangeShapeType="1"/>
            </p:cNvSpPr>
            <p:nvPr/>
          </p:nvSpPr>
          <p:spPr bwMode="auto">
            <a:xfrm>
              <a:off x="2608" y="1570"/>
              <a:ext cx="771" cy="0"/>
            </a:xfrm>
            <a:prstGeom prst="line">
              <a:avLst/>
            </a:prstGeom>
            <a:noFill/>
            <a:ln w="28575">
              <a:solidFill>
                <a:srgbClr val="FF0000"/>
              </a:solidFill>
              <a:round/>
              <a:headEnd/>
              <a:tailEnd/>
            </a:ln>
          </p:spPr>
          <p:txBody>
            <a:bodyPr/>
            <a:lstStyle/>
            <a:p>
              <a:endParaRPr lang="ja-JP" altLang="en-US"/>
            </a:p>
          </p:txBody>
        </p:sp>
        <p:sp>
          <p:nvSpPr>
            <p:cNvPr id="10" name="Line 8"/>
            <p:cNvSpPr>
              <a:spLocks noChangeShapeType="1"/>
            </p:cNvSpPr>
            <p:nvPr/>
          </p:nvSpPr>
          <p:spPr bwMode="auto">
            <a:xfrm>
              <a:off x="3424" y="1570"/>
              <a:ext cx="1089" cy="0"/>
            </a:xfrm>
            <a:prstGeom prst="line">
              <a:avLst/>
            </a:prstGeom>
            <a:noFill/>
            <a:ln w="28575">
              <a:solidFill>
                <a:srgbClr val="FF0000"/>
              </a:solidFill>
              <a:round/>
              <a:headEnd/>
              <a:tailEnd/>
            </a:ln>
          </p:spPr>
          <p:txBody>
            <a:bodyPr/>
            <a:lstStyle/>
            <a:p>
              <a:endParaRPr lang="ja-JP" altLang="en-US"/>
            </a:p>
          </p:txBody>
        </p:sp>
        <p:sp>
          <p:nvSpPr>
            <p:cNvPr id="11" name="Line 9"/>
            <p:cNvSpPr>
              <a:spLocks noChangeShapeType="1"/>
            </p:cNvSpPr>
            <p:nvPr/>
          </p:nvSpPr>
          <p:spPr bwMode="auto">
            <a:xfrm flipH="1" flipV="1">
              <a:off x="1791" y="1344"/>
              <a:ext cx="46" cy="226"/>
            </a:xfrm>
            <a:prstGeom prst="line">
              <a:avLst/>
            </a:prstGeom>
            <a:noFill/>
            <a:ln w="19050">
              <a:solidFill>
                <a:srgbClr val="FF0000"/>
              </a:solidFill>
              <a:round/>
              <a:headEnd/>
              <a:tailEnd/>
            </a:ln>
          </p:spPr>
          <p:txBody>
            <a:bodyPr/>
            <a:lstStyle/>
            <a:p>
              <a:endParaRPr lang="ja-JP" altLang="en-US"/>
            </a:p>
          </p:txBody>
        </p:sp>
        <p:sp>
          <p:nvSpPr>
            <p:cNvPr id="12" name="Text Box 12"/>
            <p:cNvSpPr txBox="1">
              <a:spLocks noChangeArrowheads="1"/>
            </p:cNvSpPr>
            <p:nvPr/>
          </p:nvSpPr>
          <p:spPr bwMode="auto">
            <a:xfrm>
              <a:off x="930" y="1117"/>
              <a:ext cx="1617" cy="233"/>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spAutoFit/>
              <a:scene3d>
                <a:camera prst="orthographicFront"/>
                <a:lightRig rig="soft" dir="t">
                  <a:rot lat="0" lon="0" rev="10800000"/>
                </a:lightRig>
              </a:scene3d>
              <a:sp3d>
                <a:bevelT w="27940" h="12700"/>
                <a:contourClr>
                  <a:srgbClr val="DDDDDD"/>
                </a:contourClr>
              </a:sp3d>
            </a:bodyPr>
            <a:lstStyle/>
            <a:p>
              <a:pPr>
                <a:spcBef>
                  <a:spcPct val="50000"/>
                </a:spcBef>
              </a:pPr>
              <a:r>
                <a:rPr lang="en-US" altLang="ja-JP" b="1" spc="150" dirty="0">
                  <a:ln w="11430"/>
                  <a:solidFill>
                    <a:srgbClr val="F8F8F8"/>
                  </a:solidFill>
                  <a:effectLst>
                    <a:outerShdw blurRad="25400" algn="tl" rotWithShape="0">
                      <a:srgbClr val="000000">
                        <a:alpha val="43000"/>
                      </a:srgbClr>
                    </a:outerShdw>
                  </a:effectLst>
                </a:rPr>
                <a:t>?</a:t>
              </a:r>
              <a:r>
                <a:rPr lang="ja-JP" altLang="en-US" b="1" spc="150" dirty="0">
                  <a:ln w="11430"/>
                  <a:solidFill>
                    <a:srgbClr val="F8F8F8"/>
                  </a:solidFill>
                  <a:effectLst>
                    <a:outerShdw blurRad="25400" algn="tl" rotWithShape="0">
                      <a:srgbClr val="000000">
                        <a:alpha val="43000"/>
                      </a:srgbClr>
                    </a:outerShdw>
                  </a:effectLst>
                </a:rPr>
                <a:t>または</a:t>
              </a:r>
              <a:r>
                <a:rPr lang="en-US" altLang="ja-JP" b="1" spc="150" dirty="0">
                  <a:ln w="11430"/>
                  <a:solidFill>
                    <a:srgbClr val="F8F8F8"/>
                  </a:solidFill>
                  <a:effectLst>
                    <a:outerShdw blurRad="25400" algn="tl" rotWithShape="0">
                      <a:srgbClr val="000000">
                        <a:alpha val="43000"/>
                      </a:srgbClr>
                    </a:outerShdw>
                  </a:effectLst>
                </a:rPr>
                <a:t>where</a:t>
              </a:r>
              <a:r>
                <a:rPr lang="ja-JP" altLang="en-US" b="1" spc="150" dirty="0">
                  <a:ln w="11430"/>
                  <a:solidFill>
                    <a:srgbClr val="F8F8F8"/>
                  </a:solidFill>
                  <a:effectLst>
                    <a:outerShdw blurRad="25400" algn="tl" rotWithShape="0">
                      <a:srgbClr val="000000">
                        <a:alpha val="43000"/>
                      </a:srgbClr>
                    </a:outerShdw>
                  </a:effectLst>
                </a:rPr>
                <a:t>でも可</a:t>
              </a:r>
            </a:p>
          </p:txBody>
        </p:sp>
        <p:sp>
          <p:nvSpPr>
            <p:cNvPr id="13" name="Text Box 13"/>
            <p:cNvSpPr txBox="1">
              <a:spLocks noChangeArrowheads="1"/>
            </p:cNvSpPr>
            <p:nvPr/>
          </p:nvSpPr>
          <p:spPr bwMode="auto">
            <a:xfrm>
              <a:off x="2562" y="1117"/>
              <a:ext cx="651" cy="233"/>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spAutoFit/>
              <a:scene3d>
                <a:camera prst="orthographicFront"/>
                <a:lightRig rig="soft" dir="t">
                  <a:rot lat="0" lon="0" rev="10800000"/>
                </a:lightRig>
              </a:scene3d>
              <a:sp3d>
                <a:bevelT w="27940" h="12700"/>
                <a:contourClr>
                  <a:srgbClr val="DDDDDD"/>
                </a:contourClr>
              </a:sp3d>
            </a:bodyPr>
            <a:lstStyle/>
            <a:p>
              <a:pPr>
                <a:spcBef>
                  <a:spcPct val="50000"/>
                </a:spcBef>
              </a:pPr>
              <a:r>
                <a:rPr lang="ja-JP" altLang="en-US" b="1" spc="150" dirty="0">
                  <a:ln w="11430"/>
                  <a:solidFill>
                    <a:srgbClr val="F8F8F8"/>
                  </a:solidFill>
                  <a:effectLst>
                    <a:outerShdw blurRad="25400" algn="tl" rotWithShape="0">
                      <a:srgbClr val="000000">
                        <a:alpha val="43000"/>
                      </a:srgbClr>
                    </a:outerShdw>
                  </a:effectLst>
                </a:rPr>
                <a:t>省略可</a:t>
              </a:r>
            </a:p>
          </p:txBody>
        </p:sp>
        <p:sp>
          <p:nvSpPr>
            <p:cNvPr id="14" name="Line 14"/>
            <p:cNvSpPr>
              <a:spLocks noChangeShapeType="1"/>
            </p:cNvSpPr>
            <p:nvPr/>
          </p:nvSpPr>
          <p:spPr bwMode="auto">
            <a:xfrm flipH="1" flipV="1">
              <a:off x="3288" y="1253"/>
              <a:ext cx="45" cy="317"/>
            </a:xfrm>
            <a:prstGeom prst="line">
              <a:avLst/>
            </a:prstGeom>
            <a:noFill/>
            <a:ln w="19050">
              <a:solidFill>
                <a:srgbClr val="FF0000"/>
              </a:solidFill>
              <a:round/>
              <a:headEnd/>
              <a:tailEnd/>
            </a:ln>
          </p:spPr>
          <p:txBody>
            <a:bodyPr/>
            <a:lstStyle/>
            <a:p>
              <a:endParaRPr lang="ja-JP" altLang="en-US"/>
            </a:p>
          </p:txBody>
        </p:sp>
        <p:sp>
          <p:nvSpPr>
            <p:cNvPr id="15" name="Line 15"/>
            <p:cNvSpPr>
              <a:spLocks noChangeShapeType="1"/>
            </p:cNvSpPr>
            <p:nvPr/>
          </p:nvSpPr>
          <p:spPr bwMode="auto">
            <a:xfrm>
              <a:off x="3152" y="1253"/>
              <a:ext cx="136" cy="0"/>
            </a:xfrm>
            <a:prstGeom prst="line">
              <a:avLst/>
            </a:prstGeom>
            <a:noFill/>
            <a:ln w="19050">
              <a:solidFill>
                <a:srgbClr val="FF0000"/>
              </a:solidFill>
              <a:round/>
              <a:headEnd/>
              <a:tailEnd/>
            </a:ln>
          </p:spPr>
          <p:txBody>
            <a:bodyPr/>
            <a:lstStyle/>
            <a:p>
              <a:endParaRPr lang="ja-JP" altLang="en-US"/>
            </a:p>
          </p:txBody>
        </p:sp>
        <p:sp>
          <p:nvSpPr>
            <p:cNvPr id="16" name="Line 16"/>
            <p:cNvSpPr>
              <a:spLocks noChangeShapeType="1"/>
            </p:cNvSpPr>
            <p:nvPr/>
          </p:nvSpPr>
          <p:spPr bwMode="auto">
            <a:xfrm flipV="1">
              <a:off x="4468" y="1298"/>
              <a:ext cx="136" cy="272"/>
            </a:xfrm>
            <a:prstGeom prst="line">
              <a:avLst/>
            </a:prstGeom>
            <a:noFill/>
            <a:ln w="19050">
              <a:solidFill>
                <a:srgbClr val="FF0000"/>
              </a:solidFill>
              <a:round/>
              <a:headEnd/>
              <a:tailEnd/>
            </a:ln>
          </p:spPr>
          <p:txBody>
            <a:bodyPr/>
            <a:lstStyle/>
            <a:p>
              <a:endParaRPr lang="ja-JP" altLang="en-US"/>
            </a:p>
          </p:txBody>
        </p:sp>
        <p:sp>
          <p:nvSpPr>
            <p:cNvPr id="17" name="Text Box 17"/>
            <p:cNvSpPr txBox="1">
              <a:spLocks noChangeArrowheads="1"/>
            </p:cNvSpPr>
            <p:nvPr/>
          </p:nvSpPr>
          <p:spPr bwMode="auto">
            <a:xfrm>
              <a:off x="3267" y="935"/>
              <a:ext cx="2453" cy="407"/>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spAutoFit/>
              <a:scene3d>
                <a:camera prst="orthographicFront"/>
                <a:lightRig rig="soft" dir="t">
                  <a:rot lat="0" lon="0" rev="10800000"/>
                </a:lightRig>
              </a:scene3d>
              <a:sp3d>
                <a:bevelT w="27940" h="12700"/>
                <a:contourClr>
                  <a:srgbClr val="DDDDDD"/>
                </a:contourClr>
              </a:sp3d>
            </a:bodyPr>
            <a:lstStyle/>
            <a:p>
              <a:pPr>
                <a:spcBef>
                  <a:spcPct val="50000"/>
                </a:spcBef>
              </a:pPr>
              <a:r>
                <a:rPr lang="ja-JP" altLang="en-US" b="1" spc="150" dirty="0">
                  <a:ln w="11430"/>
                  <a:solidFill>
                    <a:srgbClr val="F8F8F8"/>
                  </a:solidFill>
                  <a:effectLst>
                    <a:outerShdw blurRad="25400" algn="tl" rotWithShape="0">
                      <a:srgbClr val="000000">
                        <a:alpha val="43000"/>
                      </a:srgbClr>
                    </a:outerShdw>
                  </a:effectLst>
                </a:rPr>
                <a:t>スクリプトブロック。</a:t>
              </a:r>
              <a:r>
                <a:rPr lang="en-US" altLang="ja-JP" b="1" spc="150" dirty="0">
                  <a:ln w="11430"/>
                  <a:solidFill>
                    <a:srgbClr val="F8F8F8"/>
                  </a:solidFill>
                  <a:effectLst>
                    <a:outerShdw blurRad="25400" algn="tl" rotWithShape="0">
                      <a:srgbClr val="000000">
                        <a:alpha val="43000"/>
                      </a:srgbClr>
                    </a:outerShdw>
                  </a:effectLst>
                </a:rPr>
                <a:t>$_</a:t>
              </a:r>
              <a:r>
                <a:rPr lang="ja-JP" altLang="en-US" b="1" spc="150" dirty="0" err="1">
                  <a:ln w="11430"/>
                  <a:solidFill>
                    <a:srgbClr val="F8F8F8"/>
                  </a:solidFill>
                  <a:effectLst>
                    <a:outerShdw blurRad="25400" algn="tl" rotWithShape="0">
                      <a:srgbClr val="000000">
                        <a:alpha val="43000"/>
                      </a:srgbClr>
                    </a:outerShdw>
                  </a:effectLst>
                </a:rPr>
                <a:t>には</a:t>
              </a:r>
              <a:r>
                <a:rPr lang="ja-JP" altLang="en-US" b="1" spc="150" dirty="0">
                  <a:ln w="11430"/>
                  <a:solidFill>
                    <a:srgbClr val="F8F8F8"/>
                  </a:solidFill>
                  <a:effectLst>
                    <a:outerShdw blurRad="25400" algn="tl" rotWithShape="0">
                      <a:srgbClr val="000000">
                        <a:alpha val="43000"/>
                      </a:srgbClr>
                    </a:outerShdw>
                  </a:effectLst>
                </a:rPr>
                <a:t>パイプに渡されたオブジェクトが格納</a:t>
              </a:r>
            </a:p>
          </p:txBody>
        </p:sp>
      </p:grpSp>
      <p:sp>
        <p:nvSpPr>
          <p:cNvPr id="18" name="Text Box 4"/>
          <p:cNvSpPr txBox="1">
            <a:spLocks noChangeArrowheads="1"/>
          </p:cNvSpPr>
          <p:nvPr/>
        </p:nvSpPr>
        <p:spPr bwMode="auto">
          <a:xfrm>
            <a:off x="785813" y="4429125"/>
            <a:ext cx="7632700" cy="523875"/>
          </a:xfrm>
          <a:prstGeom prst="rect">
            <a:avLst/>
          </a:prstGeom>
          <a:noFill/>
          <a:ln w="9525">
            <a:solidFill>
              <a:schemeClr val="tx1"/>
            </a:solidFill>
            <a:miter lim="800000"/>
            <a:headEnd/>
            <a:tailEnd/>
          </a:ln>
        </p:spPr>
        <p:txBody>
          <a:bodyPr>
            <a:spAutoFit/>
          </a:bodyPr>
          <a:lstStyle/>
          <a:p>
            <a:r>
              <a:rPr lang="en-US" altLang="ja-JP" sz="1400" dirty="0">
                <a:latin typeface="ＭＳ ゴシック" pitchFamily="49" charset="-128"/>
                <a:ea typeface="ＭＳ ゴシック" pitchFamily="49" charset="-128"/>
              </a:rPr>
              <a:t>PS C</a:t>
            </a:r>
            <a:r>
              <a:rPr lang="en-US" altLang="ja-JP" sz="1400" dirty="0" smtClean="0">
                <a:latin typeface="ＭＳ ゴシック" pitchFamily="49" charset="-128"/>
                <a:ea typeface="ＭＳ ゴシック" pitchFamily="49" charset="-128"/>
              </a:rPr>
              <a:t>:\Documents and Settings\</a:t>
            </a:r>
            <a:r>
              <a:rPr lang="en-US" altLang="ja-JP" sz="1400" dirty="0" err="1" smtClean="0">
                <a:latin typeface="ＭＳ ゴシック" pitchFamily="49" charset="-128"/>
                <a:ea typeface="ＭＳ ゴシック" pitchFamily="49" charset="-128"/>
              </a:rPr>
              <a:t>daisuke</a:t>
            </a:r>
            <a:r>
              <a:rPr lang="en-US" altLang="ja-JP" sz="1400" dirty="0">
                <a:latin typeface="ＭＳ ゴシック" pitchFamily="49" charset="-128"/>
                <a:ea typeface="ＭＳ ゴシック" pitchFamily="49" charset="-128"/>
              </a:rPr>
              <a:t>&gt; </a:t>
            </a:r>
            <a:r>
              <a:rPr lang="en-US" altLang="ja-JP" sz="1400" b="1" dirty="0">
                <a:latin typeface="ＭＳ ゴシック" pitchFamily="49" charset="-128"/>
                <a:ea typeface="ＭＳ ゴシック" pitchFamily="49" charset="-128"/>
              </a:rPr>
              <a:t>Get-</a:t>
            </a:r>
            <a:r>
              <a:rPr lang="en-US" altLang="ja-JP" sz="1400" b="1" dirty="0" err="1">
                <a:latin typeface="ＭＳ ゴシック" pitchFamily="49" charset="-128"/>
                <a:ea typeface="ＭＳ ゴシック" pitchFamily="49" charset="-128"/>
              </a:rPr>
              <a:t>ChildItem</a:t>
            </a:r>
            <a:r>
              <a:rPr lang="en-US" altLang="ja-JP" sz="1400" dirty="0">
                <a:latin typeface="ＭＳ ゴシック" pitchFamily="49" charset="-128"/>
                <a:ea typeface="ＭＳ ゴシック" pitchFamily="49" charset="-128"/>
              </a:rPr>
              <a:t> | </a:t>
            </a:r>
            <a:r>
              <a:rPr lang="en-US" altLang="ja-JP" sz="1400" b="1" dirty="0" err="1">
                <a:latin typeface="ＭＳ ゴシック" pitchFamily="49" charset="-128"/>
                <a:ea typeface="ＭＳ ゴシック" pitchFamily="49" charset="-128"/>
              </a:rPr>
              <a:t>Foreach</a:t>
            </a:r>
            <a:r>
              <a:rPr lang="en-US" altLang="ja-JP" sz="1400" b="1" dirty="0">
                <a:latin typeface="ＭＳ ゴシック" pitchFamily="49" charset="-128"/>
                <a:ea typeface="ＭＳ ゴシック" pitchFamily="49" charset="-128"/>
              </a:rPr>
              <a:t>-Object </a:t>
            </a:r>
            <a:r>
              <a:rPr lang="en-US" altLang="ja-JP" sz="1400" dirty="0">
                <a:latin typeface="ＭＳ ゴシック" pitchFamily="49" charset="-128"/>
                <a:ea typeface="ＭＳ ゴシック" pitchFamily="49" charset="-128"/>
              </a:rPr>
              <a:t>-process{</a:t>
            </a:r>
            <a:r>
              <a:rPr lang="en-US" altLang="ja-JP" sz="1400" b="1" dirty="0">
                <a:latin typeface="ＭＳ ゴシック" pitchFamily="49" charset="-128"/>
                <a:ea typeface="ＭＳ ゴシック" pitchFamily="49" charset="-128"/>
              </a:rPr>
              <a:t>Write-Host</a:t>
            </a:r>
            <a:r>
              <a:rPr lang="en-US" altLang="ja-JP" sz="1400" dirty="0">
                <a:latin typeface="ＭＳ ゴシック" pitchFamily="49" charset="-128"/>
                <a:ea typeface="ＭＳ ゴシック" pitchFamily="49" charset="-128"/>
              </a:rPr>
              <a:t> $_.</a:t>
            </a:r>
            <a:r>
              <a:rPr lang="en-US" altLang="ja-JP" sz="1400" dirty="0" err="1">
                <a:latin typeface="ＭＳ ゴシック" pitchFamily="49" charset="-128"/>
                <a:ea typeface="ＭＳ ゴシック" pitchFamily="49" charset="-128"/>
              </a:rPr>
              <a:t>FullName</a:t>
            </a:r>
            <a:r>
              <a:rPr lang="en-US" altLang="ja-JP" sz="1400" dirty="0">
                <a:latin typeface="ＭＳ ゴシック" pitchFamily="49" charset="-128"/>
                <a:ea typeface="ＭＳ ゴシック" pitchFamily="49" charset="-128"/>
              </a:rPr>
              <a:t>}</a:t>
            </a:r>
          </a:p>
        </p:txBody>
      </p:sp>
      <p:sp>
        <p:nvSpPr>
          <p:cNvPr id="19" name="Line 16"/>
          <p:cNvSpPr>
            <a:spLocks noChangeShapeType="1"/>
          </p:cNvSpPr>
          <p:nvPr/>
        </p:nvSpPr>
        <p:spPr bwMode="auto">
          <a:xfrm flipH="1" flipV="1">
            <a:off x="3071813" y="4929188"/>
            <a:ext cx="142875" cy="285750"/>
          </a:xfrm>
          <a:prstGeom prst="line">
            <a:avLst/>
          </a:prstGeom>
          <a:noFill/>
          <a:ln w="19050">
            <a:solidFill>
              <a:srgbClr val="FF0000"/>
            </a:solidFill>
            <a:round/>
            <a:headEnd/>
            <a:tailEnd/>
          </a:ln>
        </p:spPr>
        <p:txBody>
          <a:bodyPr/>
          <a:lstStyle/>
          <a:p>
            <a:endParaRPr lang="ja-JP" altLang="en-US"/>
          </a:p>
        </p:txBody>
      </p:sp>
      <p:sp>
        <p:nvSpPr>
          <p:cNvPr id="20" name="Line 6"/>
          <p:cNvSpPr>
            <a:spLocks noChangeShapeType="1"/>
          </p:cNvSpPr>
          <p:nvPr/>
        </p:nvSpPr>
        <p:spPr bwMode="auto">
          <a:xfrm>
            <a:off x="5643563" y="4714875"/>
            <a:ext cx="1285875" cy="0"/>
          </a:xfrm>
          <a:prstGeom prst="line">
            <a:avLst/>
          </a:prstGeom>
          <a:noFill/>
          <a:ln w="28575">
            <a:solidFill>
              <a:srgbClr val="FF0000"/>
            </a:solidFill>
            <a:round/>
            <a:headEnd/>
            <a:tailEnd/>
          </a:ln>
        </p:spPr>
        <p:txBody>
          <a:bodyPr/>
          <a:lstStyle/>
          <a:p>
            <a:endParaRPr lang="ja-JP" altLang="en-US"/>
          </a:p>
        </p:txBody>
      </p:sp>
      <p:sp>
        <p:nvSpPr>
          <p:cNvPr id="21" name="Line 8"/>
          <p:cNvSpPr>
            <a:spLocks noChangeShapeType="1"/>
          </p:cNvSpPr>
          <p:nvPr/>
        </p:nvSpPr>
        <p:spPr bwMode="auto">
          <a:xfrm flipV="1">
            <a:off x="1643042" y="4929198"/>
            <a:ext cx="1928826" cy="0"/>
          </a:xfrm>
          <a:prstGeom prst="line">
            <a:avLst/>
          </a:prstGeom>
          <a:noFill/>
          <a:ln w="28575">
            <a:solidFill>
              <a:srgbClr val="FF0000"/>
            </a:solidFill>
            <a:round/>
            <a:headEnd/>
            <a:tailEnd/>
          </a:ln>
        </p:spPr>
        <p:txBody>
          <a:bodyPr/>
          <a:lstStyle/>
          <a:p>
            <a:endParaRPr lang="ja-JP" altLang="en-US"/>
          </a:p>
        </p:txBody>
      </p:sp>
      <p:sp>
        <p:nvSpPr>
          <p:cNvPr id="22" name="Line 9"/>
          <p:cNvSpPr>
            <a:spLocks noChangeShapeType="1"/>
          </p:cNvSpPr>
          <p:nvPr/>
        </p:nvSpPr>
        <p:spPr bwMode="auto">
          <a:xfrm flipH="1" flipV="1">
            <a:off x="5500694" y="4214818"/>
            <a:ext cx="214312" cy="500062"/>
          </a:xfrm>
          <a:prstGeom prst="line">
            <a:avLst/>
          </a:prstGeom>
          <a:noFill/>
          <a:ln w="19050">
            <a:solidFill>
              <a:srgbClr val="FF0000"/>
            </a:solidFill>
            <a:round/>
            <a:headEnd/>
            <a:tailEnd/>
          </a:ln>
        </p:spPr>
        <p:txBody>
          <a:bodyPr/>
          <a:lstStyle/>
          <a:p>
            <a:endParaRPr lang="ja-JP" altLang="en-US"/>
          </a:p>
        </p:txBody>
      </p:sp>
      <p:sp>
        <p:nvSpPr>
          <p:cNvPr id="23" name="Text Box 12"/>
          <p:cNvSpPr txBox="1">
            <a:spLocks noChangeArrowheads="1"/>
          </p:cNvSpPr>
          <p:nvPr/>
        </p:nvSpPr>
        <p:spPr bwMode="auto">
          <a:xfrm>
            <a:off x="1000124" y="4000500"/>
            <a:ext cx="2928934" cy="36933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spAutoFit/>
            <a:scene3d>
              <a:camera prst="orthographicFront"/>
              <a:lightRig rig="soft" dir="t">
                <a:rot lat="0" lon="0" rev="10800000"/>
              </a:lightRig>
            </a:scene3d>
            <a:sp3d>
              <a:bevelT w="27940" h="12700"/>
              <a:contourClr>
                <a:srgbClr val="DDDDDD"/>
              </a:contourClr>
            </a:sp3d>
          </a:bodyPr>
          <a:lstStyle/>
          <a:p>
            <a:pPr>
              <a:spcBef>
                <a:spcPct val="50000"/>
              </a:spcBef>
            </a:pPr>
            <a:r>
              <a:rPr lang="en-US" altLang="ja-JP" b="1" spc="150">
                <a:ln w="11430"/>
                <a:solidFill>
                  <a:srgbClr val="F8F8F8"/>
                </a:solidFill>
                <a:effectLst>
                  <a:outerShdw blurRad="25400" algn="tl" rotWithShape="0">
                    <a:srgbClr val="000000">
                      <a:alpha val="43000"/>
                    </a:srgbClr>
                  </a:outerShdw>
                </a:effectLst>
              </a:rPr>
              <a:t>%</a:t>
            </a:r>
            <a:r>
              <a:rPr lang="ja-JP" altLang="en-US" b="1" spc="150">
                <a:ln w="11430"/>
                <a:solidFill>
                  <a:srgbClr val="F8F8F8"/>
                </a:solidFill>
                <a:effectLst>
                  <a:outerShdw blurRad="25400" algn="tl" rotWithShape="0">
                    <a:srgbClr val="000000">
                      <a:alpha val="43000"/>
                    </a:srgbClr>
                  </a:outerShdw>
                </a:effectLst>
              </a:rPr>
              <a:t>または</a:t>
            </a:r>
            <a:r>
              <a:rPr lang="en-US" altLang="ja-JP" b="1" spc="150">
                <a:ln w="11430"/>
                <a:solidFill>
                  <a:srgbClr val="F8F8F8"/>
                </a:solidFill>
                <a:effectLst>
                  <a:outerShdw blurRad="25400" algn="tl" rotWithShape="0">
                    <a:srgbClr val="000000">
                      <a:alpha val="43000"/>
                    </a:srgbClr>
                  </a:outerShdw>
                </a:effectLst>
              </a:rPr>
              <a:t>foreach</a:t>
            </a:r>
            <a:r>
              <a:rPr lang="ja-JP" altLang="en-US" b="1" spc="150">
                <a:ln w="11430"/>
                <a:solidFill>
                  <a:srgbClr val="F8F8F8"/>
                </a:solidFill>
                <a:effectLst>
                  <a:outerShdw blurRad="25400" algn="tl" rotWithShape="0">
                    <a:srgbClr val="000000">
                      <a:alpha val="43000"/>
                    </a:srgbClr>
                  </a:outerShdw>
                </a:effectLst>
              </a:rPr>
              <a:t>でも可</a:t>
            </a:r>
          </a:p>
        </p:txBody>
      </p:sp>
      <p:sp>
        <p:nvSpPr>
          <p:cNvPr id="24" name="Text Box 13"/>
          <p:cNvSpPr txBox="1">
            <a:spLocks noChangeArrowheads="1"/>
          </p:cNvSpPr>
          <p:nvPr/>
        </p:nvSpPr>
        <p:spPr bwMode="auto">
          <a:xfrm>
            <a:off x="1143000" y="5286375"/>
            <a:ext cx="1036650" cy="36933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spAutoFit/>
            <a:scene3d>
              <a:camera prst="orthographicFront"/>
              <a:lightRig rig="soft" dir="t">
                <a:rot lat="0" lon="0" rev="10800000"/>
              </a:lightRig>
            </a:scene3d>
            <a:sp3d>
              <a:bevelT w="27940" h="12700"/>
              <a:contourClr>
                <a:srgbClr val="DDDDDD"/>
              </a:contourClr>
            </a:sp3d>
          </a:bodyPr>
          <a:lstStyle/>
          <a:p>
            <a:pPr>
              <a:spcBef>
                <a:spcPct val="50000"/>
              </a:spcBef>
            </a:pPr>
            <a:r>
              <a:rPr lang="ja-JP" altLang="en-US" b="1" spc="150">
                <a:ln w="11430"/>
                <a:solidFill>
                  <a:srgbClr val="F8F8F8"/>
                </a:solidFill>
                <a:effectLst>
                  <a:outerShdw blurRad="25400" algn="tl" rotWithShape="0">
                    <a:srgbClr val="000000">
                      <a:alpha val="43000"/>
                    </a:srgbClr>
                  </a:outerShdw>
                </a:effectLst>
              </a:rPr>
              <a:t>省略可</a:t>
            </a:r>
          </a:p>
        </p:txBody>
      </p:sp>
      <p:sp>
        <p:nvSpPr>
          <p:cNvPr id="25" name="Line 14"/>
          <p:cNvSpPr>
            <a:spLocks noChangeShapeType="1"/>
          </p:cNvSpPr>
          <p:nvPr/>
        </p:nvSpPr>
        <p:spPr bwMode="auto">
          <a:xfrm flipH="1" flipV="1">
            <a:off x="1285875" y="4929188"/>
            <a:ext cx="71438" cy="357187"/>
          </a:xfrm>
          <a:prstGeom prst="line">
            <a:avLst/>
          </a:prstGeom>
          <a:noFill/>
          <a:ln w="19050">
            <a:solidFill>
              <a:srgbClr val="FF0000"/>
            </a:solidFill>
            <a:round/>
            <a:headEnd/>
            <a:tailEnd/>
          </a:ln>
        </p:spPr>
        <p:txBody>
          <a:bodyPr/>
          <a:lstStyle/>
          <a:p>
            <a:endParaRPr lang="ja-JP" altLang="en-US"/>
          </a:p>
        </p:txBody>
      </p:sp>
      <p:sp>
        <p:nvSpPr>
          <p:cNvPr id="26" name="Line 8"/>
          <p:cNvSpPr>
            <a:spLocks noChangeShapeType="1"/>
          </p:cNvSpPr>
          <p:nvPr/>
        </p:nvSpPr>
        <p:spPr bwMode="auto">
          <a:xfrm>
            <a:off x="857250" y="4929188"/>
            <a:ext cx="714375" cy="0"/>
          </a:xfrm>
          <a:prstGeom prst="line">
            <a:avLst/>
          </a:prstGeom>
          <a:noFill/>
          <a:ln w="28575">
            <a:solidFill>
              <a:srgbClr val="FF0000"/>
            </a:solidFill>
            <a:round/>
            <a:headEnd/>
            <a:tailEnd/>
          </a:ln>
        </p:spPr>
        <p:txBody>
          <a:bodyPr/>
          <a:lstStyle/>
          <a:p>
            <a:endParaRPr lang="ja-JP" altLang="en-US"/>
          </a:p>
        </p:txBody>
      </p:sp>
      <p:sp>
        <p:nvSpPr>
          <p:cNvPr id="27" name="Text Box 5"/>
          <p:cNvSpPr txBox="1">
            <a:spLocks noChangeArrowheads="1"/>
          </p:cNvSpPr>
          <p:nvPr/>
        </p:nvSpPr>
        <p:spPr bwMode="auto">
          <a:xfrm>
            <a:off x="6142038" y="5214950"/>
            <a:ext cx="3001962" cy="646113"/>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scene3d>
              <a:camera prst="orthographicFront"/>
              <a:lightRig rig="soft" dir="t">
                <a:rot lat="0" lon="0" rev="10800000"/>
              </a:lightRig>
            </a:scene3d>
            <a:sp3d>
              <a:bevelT w="27940" h="12700"/>
              <a:contourClr>
                <a:srgbClr val="DDDDDD"/>
              </a:contourClr>
            </a:sp3d>
          </a:bodyPr>
          <a:lstStyle/>
          <a:p>
            <a:pPr>
              <a:spcBef>
                <a:spcPct val="50000"/>
              </a:spcBef>
            </a:pPr>
            <a:r>
              <a:rPr lang="ja-JP" altLang="en-US" b="1" spc="150">
                <a:ln w="11430"/>
                <a:solidFill>
                  <a:srgbClr val="F8F8F8"/>
                </a:solidFill>
                <a:effectLst>
                  <a:outerShdw blurRad="25400" algn="tl" rotWithShape="0">
                    <a:srgbClr val="000000">
                      <a:alpha val="43000"/>
                    </a:srgbClr>
                  </a:outerShdw>
                </a:effectLst>
              </a:rPr>
              <a:t>カレントにあるファイルのフルパスの一覧を表示</a:t>
            </a:r>
          </a:p>
        </p:txBody>
      </p:sp>
      <p:sp>
        <p:nvSpPr>
          <p:cNvPr id="28" name="Line 6"/>
          <p:cNvSpPr>
            <a:spLocks noChangeShapeType="1"/>
          </p:cNvSpPr>
          <p:nvPr/>
        </p:nvSpPr>
        <p:spPr bwMode="auto">
          <a:xfrm>
            <a:off x="3714744" y="4214818"/>
            <a:ext cx="1785950" cy="0"/>
          </a:xfrm>
          <a:prstGeom prst="line">
            <a:avLst/>
          </a:prstGeom>
          <a:noFill/>
          <a:ln w="28575">
            <a:solidFill>
              <a:srgbClr val="FF0000"/>
            </a:solidFill>
            <a:round/>
            <a:headEnd/>
            <a:tailEnd/>
          </a:ln>
        </p:spPr>
        <p:txBody>
          <a:bodyPr/>
          <a:lstStyle/>
          <a:p>
            <a:endParaRPr lang="ja-JP" altLang="en-US"/>
          </a:p>
        </p:txBody>
      </p:sp>
      <p:sp>
        <p:nvSpPr>
          <p:cNvPr id="29" name="Text Box 17"/>
          <p:cNvSpPr txBox="1">
            <a:spLocks noChangeArrowheads="1"/>
          </p:cNvSpPr>
          <p:nvPr/>
        </p:nvSpPr>
        <p:spPr bwMode="auto">
          <a:xfrm>
            <a:off x="2214562" y="5214938"/>
            <a:ext cx="3905887" cy="646331"/>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wrap="square">
            <a:spAutoFit/>
            <a:scene3d>
              <a:camera prst="orthographicFront"/>
              <a:lightRig rig="soft" dir="t">
                <a:rot lat="0" lon="0" rev="10800000"/>
              </a:lightRig>
            </a:scene3d>
            <a:sp3d>
              <a:bevelT w="27940" h="12700"/>
              <a:contourClr>
                <a:srgbClr val="DDDDDD"/>
              </a:contourClr>
            </a:sp3d>
          </a:bodyPr>
          <a:lstStyle/>
          <a:p>
            <a:pPr>
              <a:spcBef>
                <a:spcPct val="50000"/>
              </a:spcBef>
            </a:pPr>
            <a:r>
              <a:rPr lang="ja-JP" altLang="en-US" b="1" spc="150">
                <a:ln w="11430"/>
                <a:solidFill>
                  <a:srgbClr val="F8F8F8"/>
                </a:solidFill>
                <a:effectLst>
                  <a:outerShdw blurRad="25400" algn="tl" rotWithShape="0">
                    <a:srgbClr val="000000">
                      <a:alpha val="43000"/>
                    </a:srgbClr>
                  </a:outerShdw>
                </a:effectLst>
              </a:rPr>
              <a:t>スクリプトブロック。</a:t>
            </a:r>
            <a:r>
              <a:rPr lang="en-US" altLang="ja-JP" b="1" spc="150">
                <a:ln w="11430"/>
                <a:solidFill>
                  <a:srgbClr val="F8F8F8"/>
                </a:solidFill>
                <a:effectLst>
                  <a:outerShdw blurRad="25400" algn="tl" rotWithShape="0">
                    <a:srgbClr val="000000">
                      <a:alpha val="43000"/>
                    </a:srgbClr>
                  </a:outerShdw>
                </a:effectLst>
              </a:rPr>
              <a:t>$_</a:t>
            </a:r>
            <a:r>
              <a:rPr lang="ja-JP" altLang="en-US" b="1" spc="150">
                <a:ln w="11430"/>
                <a:solidFill>
                  <a:srgbClr val="F8F8F8"/>
                </a:solidFill>
                <a:effectLst>
                  <a:outerShdw blurRad="25400" algn="tl" rotWithShape="0">
                    <a:srgbClr val="000000">
                      <a:alpha val="43000"/>
                    </a:srgbClr>
                  </a:outerShdw>
                </a:effectLst>
              </a:rPr>
              <a:t>にはパイプに渡されたオブジェクトが格納</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WMI</a:t>
            </a:r>
            <a:r>
              <a:rPr lang="ja-JP" altLang="en-US" dirty="0" smtClean="0"/>
              <a:t>も自由自在</a:t>
            </a:r>
            <a:r>
              <a:rPr lang="en-US" altLang="ja-JP" dirty="0" smtClean="0"/>
              <a:t> Before &amp; After</a:t>
            </a:r>
            <a:endParaRPr kumimoji="1" lang="ja-JP" altLang="en-US" dirty="0"/>
          </a:p>
        </p:txBody>
      </p:sp>
      <p:sp>
        <p:nvSpPr>
          <p:cNvPr id="3" name="コンテンツ プレースホルダ 2"/>
          <p:cNvSpPr>
            <a:spLocks noGrp="1"/>
          </p:cNvSpPr>
          <p:nvPr>
            <p:ph idx="1"/>
          </p:nvPr>
        </p:nvSpPr>
        <p:spPr/>
        <p:txBody>
          <a:bodyPr/>
          <a:lstStyle/>
          <a:p>
            <a:r>
              <a:rPr lang="en-US" altLang="ja-JP" sz="2800" dirty="0" smtClean="0"/>
              <a:t>WMI (Windows Management Instrumentation)</a:t>
            </a:r>
            <a:r>
              <a:rPr lang="ja-JP" altLang="en-US" sz="2800" dirty="0" smtClean="0"/>
              <a:t>のクラスのインスタンスを簡単に呼び出せる。</a:t>
            </a:r>
          </a:p>
          <a:p>
            <a:endParaRPr kumimoji="1" lang="ja-JP" altLang="en-US" dirty="0"/>
          </a:p>
        </p:txBody>
      </p:sp>
      <p:sp>
        <p:nvSpPr>
          <p:cNvPr id="4" name="Text Box 4"/>
          <p:cNvSpPr txBox="1">
            <a:spLocks noChangeArrowheads="1"/>
          </p:cNvSpPr>
          <p:nvPr/>
        </p:nvSpPr>
        <p:spPr bwMode="auto">
          <a:xfrm>
            <a:off x="755650" y="2492375"/>
            <a:ext cx="7632700" cy="1384995"/>
          </a:xfrm>
          <a:prstGeom prst="rect">
            <a:avLst/>
          </a:prstGeom>
          <a:noFill/>
          <a:ln w="9525">
            <a:solidFill>
              <a:schemeClr val="tx1"/>
            </a:solidFill>
            <a:miter lim="800000"/>
            <a:headEnd/>
            <a:tailEnd/>
          </a:ln>
        </p:spPr>
        <p:txBody>
          <a:bodyPr>
            <a:spAutoFit/>
          </a:bodyPr>
          <a:lstStyle/>
          <a:p>
            <a:r>
              <a:rPr lang="en-US" altLang="ja-JP" sz="1400" dirty="0">
                <a:latin typeface="ＭＳ ゴシック" pitchFamily="49" charset="-128"/>
                <a:ea typeface="ＭＳ ゴシック" pitchFamily="49" charset="-128"/>
              </a:rPr>
              <a:t>Set </a:t>
            </a:r>
            <a:r>
              <a:rPr lang="en-US" altLang="ja-JP" sz="1400" dirty="0" err="1">
                <a:latin typeface="ＭＳ ゴシック" pitchFamily="49" charset="-128"/>
                <a:ea typeface="ＭＳ ゴシック" pitchFamily="49" charset="-128"/>
              </a:rPr>
              <a:t>wbemServices</a:t>
            </a:r>
            <a:r>
              <a:rPr lang="en-US" altLang="ja-JP" sz="1400" dirty="0">
                <a:latin typeface="ＭＳ ゴシック" pitchFamily="49" charset="-128"/>
                <a:ea typeface="ＭＳ ゴシック" pitchFamily="49" charset="-128"/>
              </a:rPr>
              <a:t> = </a:t>
            </a:r>
            <a:r>
              <a:rPr lang="en-US" altLang="ja-JP" sz="1400" dirty="0" err="1">
                <a:latin typeface="ＭＳ ゴシック" pitchFamily="49" charset="-128"/>
                <a:ea typeface="ＭＳ ゴシック" pitchFamily="49" charset="-128"/>
              </a:rPr>
              <a:t>GetObject</a:t>
            </a:r>
            <a:r>
              <a:rPr lang="en-US" altLang="ja-JP" sz="1400" dirty="0">
                <a:latin typeface="ＭＳ ゴシック" pitchFamily="49" charset="-128"/>
                <a:ea typeface="ＭＳ ゴシック" pitchFamily="49" charset="-128"/>
              </a:rPr>
              <a:t>("</a:t>
            </a:r>
            <a:r>
              <a:rPr lang="en-US" altLang="ja-JP" sz="1400" dirty="0" err="1">
                <a:latin typeface="ＭＳ ゴシック" pitchFamily="49" charset="-128"/>
                <a:ea typeface="ＭＳ ゴシック" pitchFamily="49" charset="-128"/>
              </a:rPr>
              <a:t>winmgmts</a:t>
            </a:r>
            <a:r>
              <a:rPr lang="en-US" altLang="ja-JP" sz="1400" dirty="0">
                <a:latin typeface="ＭＳ ゴシック" pitchFamily="49" charset="-128"/>
                <a:ea typeface="ＭＳ ゴシック" pitchFamily="49" charset="-128"/>
              </a:rPr>
              <a:t>:\\.")</a:t>
            </a:r>
          </a:p>
          <a:p>
            <a:r>
              <a:rPr lang="en-US" altLang="ja-JP" sz="1400" dirty="0">
                <a:latin typeface="ＭＳ ゴシック" pitchFamily="49" charset="-128"/>
                <a:ea typeface="ＭＳ ゴシック" pitchFamily="49" charset="-128"/>
              </a:rPr>
              <a:t>Set </a:t>
            </a:r>
            <a:r>
              <a:rPr lang="en-US" altLang="ja-JP" sz="1400" dirty="0" err="1">
                <a:latin typeface="ＭＳ ゴシック" pitchFamily="49" charset="-128"/>
                <a:ea typeface="ＭＳ ゴシック" pitchFamily="49" charset="-128"/>
              </a:rPr>
              <a:t>wbemObjectSet</a:t>
            </a:r>
            <a:r>
              <a:rPr lang="en-US" altLang="ja-JP" sz="1400" dirty="0">
                <a:latin typeface="ＭＳ ゴシック" pitchFamily="49" charset="-128"/>
                <a:ea typeface="ＭＳ ゴシック" pitchFamily="49" charset="-128"/>
              </a:rPr>
              <a:t> = </a:t>
            </a:r>
            <a:r>
              <a:rPr lang="en-US" altLang="ja-JP" sz="1400" dirty="0" err="1">
                <a:latin typeface="ＭＳ ゴシック" pitchFamily="49" charset="-128"/>
                <a:ea typeface="ＭＳ ゴシック" pitchFamily="49" charset="-128"/>
              </a:rPr>
              <a:t>wbemServices.InstancesOf</a:t>
            </a:r>
            <a:r>
              <a:rPr lang="en-US" altLang="ja-JP" sz="1400" dirty="0">
                <a:latin typeface="ＭＳ ゴシック" pitchFamily="49" charset="-128"/>
                <a:ea typeface="ＭＳ ゴシック" pitchFamily="49" charset="-128"/>
              </a:rPr>
              <a:t>("</a:t>
            </a:r>
            <a:r>
              <a:rPr lang="en-US" altLang="ja-JP" sz="1400" dirty="0" smtClean="0">
                <a:latin typeface="ＭＳ ゴシック" pitchFamily="49" charset="-128"/>
                <a:ea typeface="ＭＳ ゴシック" pitchFamily="49" charset="-128"/>
              </a:rPr>
              <a:t>Win32_PhysicalMemory")</a:t>
            </a:r>
            <a:endParaRPr lang="en-US" altLang="ja-JP" sz="1400" dirty="0">
              <a:latin typeface="ＭＳ ゴシック" pitchFamily="49" charset="-128"/>
              <a:ea typeface="ＭＳ ゴシック" pitchFamily="49" charset="-128"/>
            </a:endParaRPr>
          </a:p>
          <a:p>
            <a:endParaRPr lang="en-US" altLang="ja-JP" sz="1400" dirty="0">
              <a:latin typeface="ＭＳ ゴシック" pitchFamily="49" charset="-128"/>
              <a:ea typeface="ＭＳ ゴシック" pitchFamily="49" charset="-128"/>
            </a:endParaRPr>
          </a:p>
          <a:p>
            <a:r>
              <a:rPr lang="en-US" altLang="ja-JP" sz="1400" dirty="0">
                <a:latin typeface="ＭＳ ゴシック" pitchFamily="49" charset="-128"/>
                <a:ea typeface="ＭＳ ゴシック" pitchFamily="49" charset="-128"/>
              </a:rPr>
              <a:t>For Each </a:t>
            </a:r>
            <a:r>
              <a:rPr lang="en-US" altLang="ja-JP" sz="1400" dirty="0" err="1">
                <a:latin typeface="ＭＳ ゴシック" pitchFamily="49" charset="-128"/>
                <a:ea typeface="ＭＳ ゴシック" pitchFamily="49" charset="-128"/>
              </a:rPr>
              <a:t>wbemObject</a:t>
            </a:r>
            <a:r>
              <a:rPr lang="en-US" altLang="ja-JP" sz="1400" dirty="0">
                <a:latin typeface="ＭＳ ゴシック" pitchFamily="49" charset="-128"/>
                <a:ea typeface="ＭＳ ゴシック" pitchFamily="49" charset="-128"/>
              </a:rPr>
              <a:t> In </a:t>
            </a:r>
            <a:r>
              <a:rPr lang="en-US" altLang="ja-JP" sz="1400" dirty="0" err="1">
                <a:latin typeface="ＭＳ ゴシック" pitchFamily="49" charset="-128"/>
                <a:ea typeface="ＭＳ ゴシック" pitchFamily="49" charset="-128"/>
              </a:rPr>
              <a:t>wbemObjectSet</a:t>
            </a:r>
            <a:endParaRPr lang="en-US" altLang="ja-JP" sz="1400" dirty="0">
              <a:latin typeface="ＭＳ ゴシック" pitchFamily="49" charset="-128"/>
              <a:ea typeface="ＭＳ ゴシック" pitchFamily="49" charset="-128"/>
            </a:endParaRPr>
          </a:p>
          <a:p>
            <a:r>
              <a:rPr lang="en-US" altLang="ja-JP" sz="1400" dirty="0">
                <a:latin typeface="ＭＳ ゴシック" pitchFamily="49" charset="-128"/>
                <a:ea typeface="ＭＳ ゴシック" pitchFamily="49" charset="-128"/>
              </a:rPr>
              <a:t>    </a:t>
            </a:r>
            <a:r>
              <a:rPr lang="en-US" altLang="ja-JP" sz="1400" dirty="0" err="1">
                <a:latin typeface="ＭＳ ゴシック" pitchFamily="49" charset="-128"/>
                <a:ea typeface="ＭＳ ゴシック" pitchFamily="49" charset="-128"/>
              </a:rPr>
              <a:t>WScript.Echo</a:t>
            </a:r>
            <a:r>
              <a:rPr lang="en-US" altLang="ja-JP" sz="1400" dirty="0">
                <a:latin typeface="ＭＳ ゴシック" pitchFamily="49" charset="-128"/>
                <a:ea typeface="ＭＳ ゴシック" pitchFamily="49" charset="-128"/>
              </a:rPr>
              <a:t> "</a:t>
            </a:r>
            <a:r>
              <a:rPr lang="ja-JP" altLang="en-US" sz="1400" dirty="0">
                <a:latin typeface="ＭＳ ゴシック" pitchFamily="49" charset="-128"/>
                <a:ea typeface="ＭＳ ゴシック" pitchFamily="49" charset="-128"/>
              </a:rPr>
              <a:t>物理</a:t>
            </a:r>
            <a:r>
              <a:rPr lang="ja-JP" altLang="en-US" sz="1400" dirty="0" smtClean="0">
                <a:latin typeface="ＭＳ ゴシック" pitchFamily="49" charset="-128"/>
                <a:ea typeface="ＭＳ ゴシック" pitchFamily="49" charset="-128"/>
              </a:rPr>
              <a:t>メモリ</a:t>
            </a:r>
            <a:r>
              <a:rPr lang="en-US" altLang="ja-JP" sz="1400" dirty="0" smtClean="0">
                <a:latin typeface="ＭＳ ゴシック" pitchFamily="49" charset="-128"/>
                <a:ea typeface="ＭＳ ゴシック" pitchFamily="49" charset="-128"/>
              </a:rPr>
              <a:t>(bytes): </a:t>
            </a:r>
            <a:r>
              <a:rPr lang="en-US" altLang="ja-JP" sz="1400" dirty="0">
                <a:latin typeface="ＭＳ ゴシック" pitchFamily="49" charset="-128"/>
                <a:ea typeface="ＭＳ ゴシック" pitchFamily="49" charset="-128"/>
              </a:rPr>
              <a:t>" &amp; </a:t>
            </a:r>
            <a:r>
              <a:rPr lang="en-US" altLang="ja-JP" sz="1400" dirty="0" err="1" smtClean="0">
                <a:latin typeface="ＭＳ ゴシック" pitchFamily="49" charset="-128"/>
                <a:ea typeface="ＭＳ ゴシック" pitchFamily="49" charset="-128"/>
              </a:rPr>
              <a:t>wbemObject.Capacity</a:t>
            </a:r>
            <a:endParaRPr lang="en-US" altLang="ja-JP" sz="1400" dirty="0">
              <a:latin typeface="ＭＳ ゴシック" pitchFamily="49" charset="-128"/>
              <a:ea typeface="ＭＳ ゴシック" pitchFamily="49" charset="-128"/>
            </a:endParaRPr>
          </a:p>
          <a:p>
            <a:r>
              <a:rPr lang="en-US" altLang="ja-JP" sz="1400" dirty="0">
                <a:latin typeface="ＭＳ ゴシック" pitchFamily="49" charset="-128"/>
                <a:ea typeface="ＭＳ ゴシック" pitchFamily="49" charset="-128"/>
              </a:rPr>
              <a:t>Next</a:t>
            </a:r>
            <a:endParaRPr lang="ja-JP" altLang="en-US" sz="1400" dirty="0">
              <a:latin typeface="ＭＳ ゴシック" pitchFamily="49" charset="-128"/>
              <a:ea typeface="ＭＳ ゴシック" pitchFamily="49" charset="-128"/>
            </a:endParaRPr>
          </a:p>
        </p:txBody>
      </p:sp>
      <p:sp>
        <p:nvSpPr>
          <p:cNvPr id="5" name="Text Box 5"/>
          <p:cNvSpPr txBox="1">
            <a:spLocks noChangeArrowheads="1"/>
          </p:cNvSpPr>
          <p:nvPr/>
        </p:nvSpPr>
        <p:spPr bwMode="auto">
          <a:xfrm>
            <a:off x="539750" y="2133600"/>
            <a:ext cx="4391025" cy="369332"/>
          </a:xfrm>
          <a:prstGeom prst="rect">
            <a:avLst/>
          </a:prstGeom>
          <a:ln>
            <a:headEnd/>
            <a:tailEnd/>
          </a:ln>
        </p:spPr>
        <p:style>
          <a:lnRef idx="0">
            <a:schemeClr val="accent1"/>
          </a:lnRef>
          <a:fillRef idx="3">
            <a:schemeClr val="accent1"/>
          </a:fillRef>
          <a:effectRef idx="3">
            <a:schemeClr val="accent1"/>
          </a:effectRef>
          <a:fontRef idx="minor">
            <a:schemeClr val="lt1"/>
          </a:fontRef>
        </p:style>
        <p:txBody>
          <a:bodyPr>
            <a:spAutoFit/>
            <a:scene3d>
              <a:camera prst="orthographicFront"/>
              <a:lightRig rig="soft" dir="t">
                <a:rot lat="0" lon="0" rev="10800000"/>
              </a:lightRig>
            </a:scene3d>
            <a:sp3d>
              <a:bevelT w="27940" h="12700"/>
              <a:contourClr>
                <a:srgbClr val="DDDDDD"/>
              </a:contourClr>
            </a:sp3d>
          </a:bodyPr>
          <a:lstStyle/>
          <a:p>
            <a:pPr>
              <a:spcBef>
                <a:spcPct val="50000"/>
              </a:spcBef>
            </a:pPr>
            <a:r>
              <a:rPr lang="en-US" altLang="ja-JP" b="1" spc="150" dirty="0">
                <a:ln w="11430"/>
                <a:solidFill>
                  <a:srgbClr val="F8F8F8"/>
                </a:solidFill>
                <a:effectLst>
                  <a:outerShdw blurRad="25400" algn="tl" rotWithShape="0">
                    <a:srgbClr val="000000">
                      <a:alpha val="43000"/>
                    </a:srgbClr>
                  </a:outerShdw>
                </a:effectLst>
              </a:rPr>
              <a:t>WSH with VBScript</a:t>
            </a:r>
            <a:r>
              <a:rPr lang="ja-JP" altLang="en-US" b="1" spc="150" dirty="0">
                <a:ln w="11430"/>
                <a:solidFill>
                  <a:srgbClr val="F8F8F8"/>
                </a:solidFill>
                <a:effectLst>
                  <a:outerShdw blurRad="25400" algn="tl" rotWithShape="0">
                    <a:srgbClr val="000000">
                      <a:alpha val="43000"/>
                    </a:srgbClr>
                  </a:outerShdw>
                </a:effectLst>
              </a:rPr>
              <a:t>では</a:t>
            </a:r>
            <a:r>
              <a:rPr lang="en-US" altLang="ja-JP" b="1" spc="150" dirty="0">
                <a:ln w="11430"/>
                <a:solidFill>
                  <a:srgbClr val="F8F8F8"/>
                </a:solidFill>
                <a:effectLst>
                  <a:outerShdw blurRad="25400" algn="tl" rotWithShape="0">
                    <a:srgbClr val="000000">
                      <a:alpha val="43000"/>
                    </a:srgbClr>
                  </a:outerShdw>
                </a:effectLst>
              </a:rPr>
              <a:t>…</a:t>
            </a:r>
          </a:p>
        </p:txBody>
      </p:sp>
      <p:sp>
        <p:nvSpPr>
          <p:cNvPr id="6" name="Text Box 7"/>
          <p:cNvSpPr txBox="1">
            <a:spLocks noChangeArrowheads="1"/>
          </p:cNvSpPr>
          <p:nvPr/>
        </p:nvSpPr>
        <p:spPr bwMode="auto">
          <a:xfrm>
            <a:off x="755650" y="4508500"/>
            <a:ext cx="7632700" cy="307777"/>
          </a:xfrm>
          <a:prstGeom prst="rect">
            <a:avLst/>
          </a:prstGeom>
          <a:noFill/>
          <a:ln w="9525">
            <a:solidFill>
              <a:schemeClr val="tx1"/>
            </a:solidFill>
            <a:miter lim="800000"/>
            <a:headEnd/>
            <a:tailEnd/>
          </a:ln>
        </p:spPr>
        <p:txBody>
          <a:bodyPr>
            <a:spAutoFit/>
          </a:bodyPr>
          <a:lstStyle/>
          <a:p>
            <a:r>
              <a:rPr lang="en-US" altLang="ja-JP" sz="1400" dirty="0">
                <a:latin typeface="ＭＳ ゴシック" pitchFamily="49" charset="-128"/>
                <a:ea typeface="ＭＳ ゴシック" pitchFamily="49" charset="-128"/>
              </a:rPr>
              <a:t>PS C:\&gt; </a:t>
            </a:r>
            <a:r>
              <a:rPr lang="en-US" altLang="ja-JP" sz="1400" b="1" dirty="0">
                <a:latin typeface="ＭＳ ゴシック" pitchFamily="49" charset="-128"/>
                <a:ea typeface="ＭＳ ゴシック" pitchFamily="49" charset="-128"/>
              </a:rPr>
              <a:t>Get-</a:t>
            </a:r>
            <a:r>
              <a:rPr lang="en-US" altLang="ja-JP" sz="1400" b="1" dirty="0" err="1">
                <a:latin typeface="ＭＳ ゴシック" pitchFamily="49" charset="-128"/>
                <a:ea typeface="ＭＳ ゴシック" pitchFamily="49" charset="-128"/>
              </a:rPr>
              <a:t>WMIObject</a:t>
            </a:r>
            <a:r>
              <a:rPr lang="en-US" altLang="ja-JP" sz="1400" dirty="0">
                <a:latin typeface="ＭＳ ゴシック" pitchFamily="49" charset="-128"/>
                <a:ea typeface="ＭＳ ゴシック" pitchFamily="49" charset="-128"/>
              </a:rPr>
              <a:t> -class </a:t>
            </a:r>
            <a:r>
              <a:rPr lang="en-US" altLang="ja-JP" sz="1400" dirty="0" smtClean="0">
                <a:latin typeface="ＭＳ ゴシック" pitchFamily="49" charset="-128"/>
                <a:ea typeface="ＭＳ ゴシック" pitchFamily="49" charset="-128"/>
              </a:rPr>
              <a:t>Win32_PhysicalMemory –property</a:t>
            </a:r>
            <a:r>
              <a:rPr lang="ja-JP" altLang="en-US" sz="1400" dirty="0" smtClean="0">
                <a:latin typeface="ＭＳ ゴシック" pitchFamily="49" charset="-128"/>
                <a:ea typeface="ＭＳ ゴシック" pitchFamily="49" charset="-128"/>
              </a:rPr>
              <a:t> </a:t>
            </a:r>
            <a:r>
              <a:rPr lang="en-US" altLang="ja-JP" sz="1400" dirty="0" smtClean="0">
                <a:latin typeface="ＭＳ ゴシック" pitchFamily="49" charset="-128"/>
                <a:ea typeface="ＭＳ ゴシック" pitchFamily="49" charset="-128"/>
              </a:rPr>
              <a:t>capacity</a:t>
            </a:r>
            <a:endParaRPr lang="en-US" altLang="ja-JP" sz="1400" dirty="0">
              <a:latin typeface="ＭＳ ゴシック" pitchFamily="49" charset="-128"/>
              <a:ea typeface="ＭＳ ゴシック" pitchFamily="49" charset="-128"/>
            </a:endParaRPr>
          </a:p>
        </p:txBody>
      </p:sp>
      <p:sp>
        <p:nvSpPr>
          <p:cNvPr id="7" name="Text Box 9"/>
          <p:cNvSpPr txBox="1">
            <a:spLocks noChangeArrowheads="1"/>
          </p:cNvSpPr>
          <p:nvPr/>
        </p:nvSpPr>
        <p:spPr bwMode="auto">
          <a:xfrm>
            <a:off x="755650" y="5516563"/>
            <a:ext cx="7632700" cy="314325"/>
          </a:xfrm>
          <a:prstGeom prst="rect">
            <a:avLst/>
          </a:prstGeom>
          <a:noFill/>
          <a:ln w="9525">
            <a:solidFill>
              <a:schemeClr val="tx1"/>
            </a:solidFill>
            <a:miter lim="800000"/>
            <a:headEnd/>
            <a:tailEnd/>
          </a:ln>
        </p:spPr>
        <p:txBody>
          <a:bodyPr>
            <a:spAutoFit/>
          </a:bodyPr>
          <a:lstStyle/>
          <a:p>
            <a:r>
              <a:rPr lang="en-US" altLang="ja-JP" sz="1400" dirty="0">
                <a:latin typeface="ＭＳ ゴシック" pitchFamily="49" charset="-128"/>
                <a:ea typeface="ＭＳ ゴシック" pitchFamily="49" charset="-128"/>
              </a:rPr>
              <a:t>PS C:\&gt; </a:t>
            </a:r>
            <a:r>
              <a:rPr lang="en-US" altLang="ja-JP" sz="1400" b="1" dirty="0" err="1">
                <a:latin typeface="ＭＳ ゴシック" pitchFamily="49" charset="-128"/>
                <a:ea typeface="ＭＳ ゴシック" pitchFamily="49" charset="-128"/>
              </a:rPr>
              <a:t>gwmi</a:t>
            </a:r>
            <a:r>
              <a:rPr lang="en-US" altLang="ja-JP" sz="1400" dirty="0">
                <a:latin typeface="ＭＳ ゴシック" pitchFamily="49" charset="-128"/>
                <a:ea typeface="ＭＳ ゴシック" pitchFamily="49" charset="-128"/>
              </a:rPr>
              <a:t> </a:t>
            </a:r>
            <a:r>
              <a:rPr lang="en-US" altLang="ja-JP" sz="1400" dirty="0" smtClean="0">
                <a:latin typeface="ＭＳ ゴシック" pitchFamily="49" charset="-128"/>
                <a:ea typeface="ＭＳ ゴシック" pitchFamily="49" charset="-128"/>
              </a:rPr>
              <a:t>Win32_PhysicalMemory -</a:t>
            </a:r>
            <a:r>
              <a:rPr lang="en-US" altLang="ja-JP" sz="1400" dirty="0">
                <a:latin typeface="ＭＳ ゴシック" pitchFamily="49" charset="-128"/>
                <a:ea typeface="ＭＳ ゴシック" pitchFamily="49" charset="-128"/>
              </a:rPr>
              <a:t>p </a:t>
            </a:r>
            <a:r>
              <a:rPr lang="en-US" altLang="ja-JP" sz="1400" dirty="0" smtClean="0">
                <a:latin typeface="ＭＳ ゴシック" pitchFamily="49" charset="-128"/>
                <a:ea typeface="ＭＳ ゴシック" pitchFamily="49" charset="-128"/>
              </a:rPr>
              <a:t>Capacity</a:t>
            </a:r>
            <a:endParaRPr lang="en-US" altLang="ja-JP" sz="1400" dirty="0">
              <a:latin typeface="ＭＳ ゴシック" pitchFamily="49" charset="-128"/>
              <a:ea typeface="ＭＳ ゴシック" pitchFamily="49" charset="-128"/>
            </a:endParaRPr>
          </a:p>
        </p:txBody>
      </p:sp>
      <p:sp>
        <p:nvSpPr>
          <p:cNvPr id="8" name="Text Box 10"/>
          <p:cNvSpPr txBox="1">
            <a:spLocks noChangeArrowheads="1"/>
          </p:cNvSpPr>
          <p:nvPr/>
        </p:nvSpPr>
        <p:spPr bwMode="auto">
          <a:xfrm>
            <a:off x="539750" y="4149725"/>
            <a:ext cx="4391025" cy="36933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spAutoFit/>
            <a:scene3d>
              <a:camera prst="orthographicFront"/>
              <a:lightRig rig="soft" dir="t">
                <a:rot lat="0" lon="0" rev="10800000"/>
              </a:lightRig>
            </a:scene3d>
            <a:sp3d>
              <a:bevelT w="27940" h="12700"/>
              <a:contourClr>
                <a:srgbClr val="DDDDDD"/>
              </a:contourClr>
            </a:sp3d>
          </a:bodyPr>
          <a:lstStyle/>
          <a:p>
            <a:pPr>
              <a:spcBef>
                <a:spcPct val="50000"/>
              </a:spcBef>
            </a:pPr>
            <a:r>
              <a:rPr lang="en-US" altLang="ja-JP" b="1" spc="150" dirty="0" err="1">
                <a:ln w="11430"/>
                <a:solidFill>
                  <a:srgbClr val="F8F8F8"/>
                </a:solidFill>
                <a:effectLst>
                  <a:outerShdw blurRad="25400" algn="tl" rotWithShape="0">
                    <a:srgbClr val="000000">
                      <a:alpha val="43000"/>
                    </a:srgbClr>
                  </a:outerShdw>
                </a:effectLst>
              </a:rPr>
              <a:t>PowerShell</a:t>
            </a:r>
            <a:r>
              <a:rPr lang="ja-JP" altLang="en-US" b="1" spc="150" dirty="0">
                <a:ln w="11430"/>
                <a:solidFill>
                  <a:srgbClr val="F8F8F8"/>
                </a:solidFill>
                <a:effectLst>
                  <a:outerShdw blurRad="25400" algn="tl" rotWithShape="0">
                    <a:srgbClr val="000000">
                      <a:alpha val="43000"/>
                    </a:srgbClr>
                  </a:outerShdw>
                </a:effectLst>
              </a:rPr>
              <a:t>ではこんなに簡単！</a:t>
            </a:r>
            <a:endParaRPr lang="en-US" altLang="ja-JP" b="1" spc="150" dirty="0">
              <a:ln w="11430"/>
              <a:solidFill>
                <a:srgbClr val="F8F8F8"/>
              </a:solidFill>
              <a:effectLst>
                <a:outerShdw blurRad="25400" algn="tl" rotWithShape="0">
                  <a:srgbClr val="000000">
                    <a:alpha val="43000"/>
                  </a:srgbClr>
                </a:outerShdw>
              </a:effectLst>
            </a:endParaRPr>
          </a:p>
        </p:txBody>
      </p:sp>
      <p:sp>
        <p:nvSpPr>
          <p:cNvPr id="9" name="Text Box 11"/>
          <p:cNvSpPr txBox="1">
            <a:spLocks noChangeArrowheads="1"/>
          </p:cNvSpPr>
          <p:nvPr/>
        </p:nvSpPr>
        <p:spPr bwMode="auto">
          <a:xfrm>
            <a:off x="539750" y="5157788"/>
            <a:ext cx="4391025" cy="369332"/>
          </a:xfrm>
          <a:prstGeom prst="rect">
            <a:avLst/>
          </a:prstGeom>
          <a:ln>
            <a:headEnd/>
            <a:tailEnd/>
          </a:ln>
        </p:spPr>
        <p:style>
          <a:lnRef idx="0">
            <a:schemeClr val="accent2"/>
          </a:lnRef>
          <a:fillRef idx="3">
            <a:schemeClr val="accent2"/>
          </a:fillRef>
          <a:effectRef idx="3">
            <a:schemeClr val="accent2"/>
          </a:effectRef>
          <a:fontRef idx="minor">
            <a:schemeClr val="lt1"/>
          </a:fontRef>
        </p:style>
        <p:txBody>
          <a:bodyPr>
            <a:spAutoFit/>
            <a:scene3d>
              <a:camera prst="orthographicFront"/>
              <a:lightRig rig="soft" dir="t">
                <a:rot lat="0" lon="0" rev="10800000"/>
              </a:lightRig>
            </a:scene3d>
            <a:sp3d>
              <a:bevelT w="27940" h="12700"/>
              <a:contourClr>
                <a:srgbClr val="DDDDDD"/>
              </a:contourClr>
            </a:sp3d>
          </a:bodyPr>
          <a:lstStyle/>
          <a:p>
            <a:pPr>
              <a:spcBef>
                <a:spcPct val="50000"/>
              </a:spcBef>
            </a:pPr>
            <a:r>
              <a:rPr lang="ja-JP" altLang="en-US" b="1" spc="150" dirty="0">
                <a:ln w="11430"/>
                <a:solidFill>
                  <a:srgbClr val="F8F8F8"/>
                </a:solidFill>
                <a:effectLst>
                  <a:outerShdw blurRad="25400" algn="tl" rotWithShape="0">
                    <a:srgbClr val="000000">
                      <a:alpha val="43000"/>
                    </a:srgbClr>
                  </a:outerShdw>
                </a:effectLst>
              </a:rPr>
              <a:t>省略すればさらに簡単！</a:t>
            </a:r>
          </a:p>
        </p:txBody>
      </p:sp>
      <p:sp>
        <p:nvSpPr>
          <p:cNvPr id="10" name="Text Box 12"/>
          <p:cNvSpPr txBox="1">
            <a:spLocks noChangeArrowheads="1"/>
          </p:cNvSpPr>
          <p:nvPr/>
        </p:nvSpPr>
        <p:spPr bwMode="auto">
          <a:xfrm>
            <a:off x="6659563" y="3716338"/>
            <a:ext cx="1871662" cy="395287"/>
          </a:xfrm>
          <a:prstGeom prst="rect">
            <a:avLst/>
          </a:prstGeom>
          <a:solidFill>
            <a:schemeClr val="bg1"/>
          </a:solidFill>
          <a:ln w="28575">
            <a:solidFill>
              <a:srgbClr val="0000FF"/>
            </a:solidFill>
            <a:miter lim="800000"/>
            <a:headEnd/>
            <a:tailEnd/>
          </a:ln>
        </p:spPr>
        <p:txBody>
          <a:bodyPr>
            <a:spAutoFit/>
          </a:bodyPr>
          <a:lstStyle/>
          <a:p>
            <a:pPr>
              <a:spcBef>
                <a:spcPct val="50000"/>
              </a:spcBef>
            </a:pPr>
            <a:r>
              <a:rPr lang="ja-JP" altLang="en-US">
                <a:solidFill>
                  <a:srgbClr val="0000FF"/>
                </a:solidFill>
              </a:rPr>
              <a:t>長ったらしい</a:t>
            </a:r>
            <a:r>
              <a:rPr lang="en-US" altLang="ja-JP">
                <a:solidFill>
                  <a:srgbClr val="0000FF"/>
                </a:solidFill>
              </a:rPr>
              <a: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パイプ＆</a:t>
            </a:r>
            <a:r>
              <a:rPr lang="en-US" altLang="ja-JP" dirty="0" smtClean="0"/>
              <a:t>WMI</a:t>
            </a:r>
            <a:r>
              <a:rPr lang="ja-JP" altLang="en-US" dirty="0" smtClean="0"/>
              <a:t>　デモ</a:t>
            </a:r>
            <a:endParaRPr kumimoji="1" lang="ja-JP" altLang="en-US" dirty="0"/>
          </a:p>
        </p:txBody>
      </p:sp>
      <p:sp>
        <p:nvSpPr>
          <p:cNvPr id="3" name="コンテンツ プレースホルダ 2"/>
          <p:cNvSpPr>
            <a:spLocks noGrp="1"/>
          </p:cNvSpPr>
          <p:nvPr>
            <p:ph idx="1"/>
          </p:nvPr>
        </p:nvSpPr>
        <p:spPr/>
        <p:txBody>
          <a:bodyPr/>
          <a:lstStyle/>
          <a:p>
            <a:pPr algn="ctr">
              <a:buNone/>
            </a:pPr>
            <a:endParaRPr lang="en-US" altLang="ja-JP" sz="9600" dirty="0" smtClean="0">
              <a:solidFill>
                <a:prstClr val="black"/>
              </a:solidFill>
            </a:endParaRPr>
          </a:p>
          <a:p>
            <a:pPr algn="ctr">
              <a:buNone/>
            </a:pPr>
            <a:r>
              <a:rPr lang="en-US" altLang="ja-JP" sz="9600" dirty="0" smtClean="0">
                <a:solidFill>
                  <a:prstClr val="black"/>
                </a:solidFill>
              </a:rPr>
              <a:t>DEMO2</a:t>
            </a:r>
            <a:endParaRPr kumimoji="1" lang="ja-JP"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おわりに</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新しいオブジェクトベースのシェル、いかがでしたか？</a:t>
            </a:r>
            <a:endParaRPr kumimoji="1" lang="en-US" altLang="ja-JP" dirty="0" smtClean="0"/>
          </a:p>
          <a:p>
            <a:r>
              <a:rPr kumimoji="1" lang="ja-JP" altLang="en-US" dirty="0" smtClean="0"/>
              <a:t>今回はシェルとしての</a:t>
            </a:r>
            <a:r>
              <a:rPr kumimoji="1" lang="en-US" altLang="ja-JP" dirty="0" err="1" smtClean="0"/>
              <a:t>PowerShell</a:t>
            </a:r>
            <a:r>
              <a:rPr kumimoji="1" lang="ja-JP" altLang="en-US" dirty="0" smtClean="0"/>
              <a:t>を見</a:t>
            </a:r>
            <a:r>
              <a:rPr lang="ja-JP" altLang="en-US" dirty="0" smtClean="0"/>
              <a:t>てきましたがスクリプティングもできます！</a:t>
            </a:r>
            <a:endParaRPr lang="en-US" altLang="ja-JP" dirty="0" smtClean="0"/>
          </a:p>
          <a:p>
            <a:r>
              <a:rPr lang="ja-JP" altLang="en-US" dirty="0" smtClean="0"/>
              <a:t>クライアントで使うもよし、サーバー管理に使うもよし</a:t>
            </a:r>
            <a:endParaRPr lang="en-US" altLang="ja-JP" dirty="0" smtClean="0"/>
          </a:p>
          <a:p>
            <a:r>
              <a:rPr lang="ja-JP" altLang="en-US" dirty="0" smtClean="0"/>
              <a:t>あなたなら何をしますか？　あるいはこう</a:t>
            </a:r>
            <a:r>
              <a:rPr lang="ja-JP" altLang="en-US" dirty="0" err="1" smtClean="0"/>
              <a:t>いうの</a:t>
            </a:r>
            <a:r>
              <a:rPr lang="ja-JP" altLang="en-US" dirty="0" smtClean="0"/>
              <a:t>自動化できない？みたいなご意見募集！</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en-US" altLang="ja-JP" dirty="0" smtClean="0"/>
              <a:t>Windows </a:t>
            </a:r>
            <a:r>
              <a:rPr lang="en-US" altLang="ja-JP" dirty="0" err="1" smtClean="0"/>
              <a:t>PowerShell</a:t>
            </a:r>
            <a:r>
              <a:rPr lang="ja-JP" altLang="en-US" dirty="0" smtClean="0"/>
              <a:t>とは</a:t>
            </a:r>
            <a:endParaRPr lang="ja-JP" altLang="ja-JP" dirty="0" smtClean="0"/>
          </a:p>
        </p:txBody>
      </p:sp>
      <p:sp>
        <p:nvSpPr>
          <p:cNvPr id="2051" name="Rectangle 3"/>
          <p:cNvSpPr>
            <a:spLocks noGrp="1" noChangeArrowheads="1"/>
          </p:cNvSpPr>
          <p:nvPr>
            <p:ph type="body" idx="1"/>
          </p:nvPr>
        </p:nvSpPr>
        <p:spPr/>
        <p:txBody>
          <a:bodyPr/>
          <a:lstStyle/>
          <a:p>
            <a:r>
              <a:rPr lang="en-US" altLang="ja-JP" dirty="0" smtClean="0">
                <a:solidFill>
                  <a:srgbClr val="FF0000"/>
                </a:solidFill>
              </a:rPr>
              <a:t>Windows </a:t>
            </a:r>
            <a:r>
              <a:rPr lang="en-US" altLang="ja-JP" dirty="0" err="1" smtClean="0">
                <a:solidFill>
                  <a:srgbClr val="FF0000"/>
                </a:solidFill>
              </a:rPr>
              <a:t>PowerShell</a:t>
            </a:r>
            <a:r>
              <a:rPr lang="ja-JP" altLang="en-US" dirty="0" smtClean="0"/>
              <a:t>とは</a:t>
            </a:r>
            <a:endParaRPr lang="en-US" altLang="ja-JP" dirty="0" smtClean="0"/>
          </a:p>
          <a:p>
            <a:r>
              <a:rPr lang="en-US" altLang="ja-JP" dirty="0" smtClean="0"/>
              <a:t>.NET Framework</a:t>
            </a:r>
            <a:r>
              <a:rPr lang="ja-JP" altLang="en-US" dirty="0" smtClean="0"/>
              <a:t>をベースに動作する、</a:t>
            </a:r>
            <a:r>
              <a:rPr lang="en-US" altLang="ja-JP" dirty="0" smtClean="0"/>
              <a:t>Windows</a:t>
            </a:r>
            <a:r>
              <a:rPr lang="ja-JP" altLang="en-US" dirty="0" smtClean="0"/>
              <a:t>の新しいシステム管理用シェル＆スクリプト実行環境</a:t>
            </a:r>
            <a:endParaRPr lang="en-US" altLang="ja-JP" dirty="0" smtClean="0"/>
          </a:p>
          <a:p>
            <a:r>
              <a:rPr lang="en-US" altLang="ja-JP" dirty="0" smtClean="0"/>
              <a:t>Windows Server2003/XP/Vista</a:t>
            </a:r>
            <a:r>
              <a:rPr lang="ja-JP" altLang="en-US" dirty="0" smtClean="0"/>
              <a:t>用がダウンロード可能。</a:t>
            </a:r>
            <a:r>
              <a:rPr lang="en-US" altLang="ja-JP" dirty="0" smtClean="0">
                <a:solidFill>
                  <a:srgbClr val="FF0000"/>
                </a:solidFill>
              </a:rPr>
              <a:t>Server 2008</a:t>
            </a:r>
            <a:r>
              <a:rPr lang="ja-JP" altLang="en-US" dirty="0" err="1" smtClean="0">
                <a:solidFill>
                  <a:srgbClr val="FF0000"/>
                </a:solidFill>
              </a:rPr>
              <a:t>には</a:t>
            </a:r>
            <a:r>
              <a:rPr lang="ja-JP" altLang="en-US" dirty="0" smtClean="0">
                <a:solidFill>
                  <a:srgbClr val="FF0000"/>
                </a:solidFill>
              </a:rPr>
              <a:t>標準搭載</a:t>
            </a:r>
            <a:endParaRPr lang="en-US" altLang="ja-JP" dirty="0" smtClean="0">
              <a:solidFill>
                <a:srgbClr val="FF0000"/>
              </a:solidFill>
            </a:endParaRPr>
          </a:p>
          <a:p>
            <a:r>
              <a:rPr lang="en-US" altLang="ja-JP" dirty="0" err="1" smtClean="0"/>
              <a:t>ver</a:t>
            </a:r>
            <a:r>
              <a:rPr lang="en-US" altLang="ja-JP" dirty="0" smtClean="0"/>
              <a:t> 2.0 CTP2</a:t>
            </a:r>
            <a:r>
              <a:rPr lang="ja-JP" altLang="en-US" dirty="0" smtClean="0"/>
              <a:t>も出ました</a:t>
            </a:r>
          </a:p>
          <a:p>
            <a:pPr eaLnBrk="1" hangingPunct="1"/>
            <a:endParaRPr lang="ja-JP"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PowerShell</a:t>
            </a:r>
            <a:r>
              <a:rPr kumimoji="1" lang="ja-JP" altLang="en-US" dirty="0" smtClean="0"/>
              <a:t>の情報源（</a:t>
            </a:r>
            <a:r>
              <a:rPr kumimoji="1" lang="en-US" altLang="ja-JP" dirty="0" smtClean="0"/>
              <a:t>Web</a:t>
            </a:r>
            <a:r>
              <a:rPr kumimoji="1" lang="ja-JP" altLang="en-US" dirty="0" smtClean="0"/>
              <a:t>）</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Windows </a:t>
            </a:r>
            <a:r>
              <a:rPr lang="en-US" altLang="ja-JP" sz="2400" dirty="0" err="1" smtClean="0"/>
              <a:t>PowerShell</a:t>
            </a:r>
            <a:r>
              <a:rPr lang="en-US" altLang="ja-JP" sz="2400" dirty="0" smtClean="0"/>
              <a:t> </a:t>
            </a:r>
            <a:r>
              <a:rPr lang="ja-JP" altLang="en-US" sz="2400" dirty="0" err="1" smtClean="0"/>
              <a:t>での</a:t>
            </a:r>
            <a:r>
              <a:rPr lang="ja-JP" altLang="en-US" sz="2400" dirty="0" smtClean="0"/>
              <a:t>スクリプティング</a:t>
            </a:r>
            <a:r>
              <a:rPr lang="en-US" altLang="ja-JP" sz="2400" dirty="0" smtClean="0"/>
              <a:t/>
            </a:r>
            <a:br>
              <a:rPr lang="en-US" altLang="ja-JP" sz="2400" dirty="0" smtClean="0"/>
            </a:br>
            <a:r>
              <a:rPr lang="en-US" altLang="ja-JP" sz="2400" dirty="0" smtClean="0">
                <a:hlinkClick r:id="rId2"/>
              </a:rPr>
              <a:t>http://www.microsoft.com/japan/technet/scriptcenter/hubs/msh.mspx</a:t>
            </a:r>
            <a:endParaRPr lang="en-US" altLang="ja-JP" sz="2400" dirty="0" smtClean="0"/>
          </a:p>
          <a:p>
            <a:r>
              <a:rPr lang="en-US" altLang="ja-JP" sz="2400" dirty="0" err="1" smtClean="0"/>
              <a:t>PowerShell</a:t>
            </a:r>
            <a:r>
              <a:rPr lang="en-US" altLang="ja-JP" sz="2400" dirty="0" smtClean="0"/>
              <a:t> Memo</a:t>
            </a:r>
            <a:br>
              <a:rPr lang="en-US" altLang="ja-JP" sz="2400" dirty="0" smtClean="0"/>
            </a:br>
            <a:r>
              <a:rPr lang="en-US" altLang="ja-JP" sz="2400" dirty="0" smtClean="0">
                <a:hlinkClick r:id="rId3"/>
              </a:rPr>
              <a:t>http://d.hatena.ne.jp/newpops/</a:t>
            </a:r>
            <a:endParaRPr lang="en-US" altLang="ja-JP" sz="2400" dirty="0" smtClean="0"/>
          </a:p>
          <a:p>
            <a:r>
              <a:rPr lang="en-US" altLang="ja-JP" sz="2400" dirty="0" err="1" smtClean="0"/>
              <a:t>Shigeya</a:t>
            </a:r>
            <a:r>
              <a:rPr lang="en-US" altLang="ja-JP" sz="2400" dirty="0" smtClean="0"/>
              <a:t> Tanabe's blog</a:t>
            </a:r>
            <a:br>
              <a:rPr lang="en-US" altLang="ja-JP" sz="2400" dirty="0" smtClean="0"/>
            </a:br>
            <a:r>
              <a:rPr lang="en-US" altLang="ja-JP" sz="2400" dirty="0" smtClean="0">
                <a:hlinkClick r:id="rId4"/>
              </a:rPr>
              <a:t>http://blogs.technet.com/stanabe/default.aspx</a:t>
            </a:r>
            <a:endParaRPr lang="en-US" altLang="ja-JP" sz="2400" dirty="0" smtClean="0"/>
          </a:p>
          <a:p>
            <a:r>
              <a:rPr lang="ja-JP" altLang="en-US" sz="2400" dirty="0" smtClean="0"/>
              <a:t>その他紹介記事、初心者向け記事数点（＠</a:t>
            </a:r>
            <a:r>
              <a:rPr lang="en-US" altLang="ja-JP" sz="2400" dirty="0" smtClean="0"/>
              <a:t>IT</a:t>
            </a:r>
            <a:r>
              <a:rPr lang="ja-JP" altLang="en-US" sz="2400" dirty="0" err="1" smtClean="0"/>
              <a:t>、</a:t>
            </a:r>
            <a:r>
              <a:rPr lang="en-US" altLang="ja-JP" sz="2400" dirty="0" err="1" smtClean="0"/>
              <a:t>ITPro</a:t>
            </a:r>
            <a:r>
              <a:rPr lang="ja-JP" altLang="en-US" sz="2400" dirty="0" err="1" smtClean="0"/>
              <a:t>、</a:t>
            </a:r>
            <a:r>
              <a:rPr lang="en-US" altLang="ja-JP" sz="2400" dirty="0" err="1" smtClean="0"/>
              <a:t>codezine</a:t>
            </a:r>
            <a:r>
              <a:rPr lang="ja-JP" altLang="en-US" sz="2400" dirty="0" smtClean="0"/>
              <a:t>など）</a:t>
            </a:r>
            <a:endParaRPr lang="en-US" altLang="ja-JP" sz="1600" dirty="0" smtClean="0"/>
          </a:p>
          <a:p>
            <a:r>
              <a:rPr lang="en-US" altLang="ja-JP" sz="1600" dirty="0" err="1" smtClean="0"/>
              <a:t>PowerShell</a:t>
            </a:r>
            <a:r>
              <a:rPr lang="en-US" altLang="ja-JP" sz="1600" dirty="0" smtClean="0"/>
              <a:t> Scripting</a:t>
            </a:r>
            <a:r>
              <a:rPr lang="ja-JP" altLang="en-US" sz="1600" dirty="0" smtClean="0"/>
              <a:t>（実質リンク集）</a:t>
            </a:r>
            <a:r>
              <a:rPr lang="en-US" altLang="ja-JP" sz="1600" dirty="0" smtClean="0"/>
              <a:t/>
            </a:r>
            <a:br>
              <a:rPr lang="en-US" altLang="ja-JP" sz="1600" dirty="0" smtClean="0"/>
            </a:br>
            <a:r>
              <a:rPr lang="en-US" altLang="ja-JP" sz="1600" dirty="0" smtClean="0">
                <a:hlinkClick r:id="rId5"/>
              </a:rPr>
              <a:t>http://www.roy.hi-ho.ne.jp/mutaguchi/powershell/</a:t>
            </a:r>
            <a:endParaRPr lang="en-US" altLang="ja-JP" sz="1600" dirty="0" smtClean="0"/>
          </a:p>
          <a:p>
            <a:r>
              <a:rPr lang="en-US" altLang="ja-JP" sz="1600" dirty="0" smtClean="0"/>
              <a:t>Scripting Weblog</a:t>
            </a:r>
            <a:br>
              <a:rPr lang="en-US" altLang="ja-JP" sz="1600" dirty="0" smtClean="0"/>
            </a:br>
            <a:r>
              <a:rPr lang="en-US" altLang="ja-JP" sz="1600" dirty="0" smtClean="0">
                <a:hlinkClick r:id="rId6"/>
              </a:rPr>
              <a:t>http://blogs.wankuma.com/mutaguchi/</a:t>
            </a:r>
            <a:r>
              <a:rPr lang="en-US" altLang="ja-JP" sz="1600" dirty="0" smtClean="0"/>
              <a:t> </a:t>
            </a:r>
            <a:r>
              <a:rPr lang="ja-JP" altLang="en-US" sz="1600" dirty="0" smtClean="0"/>
              <a:t>上記</a:t>
            </a:r>
            <a:r>
              <a:rPr lang="en-US" altLang="ja-JP" sz="1600" dirty="0" smtClean="0"/>
              <a:t>2</a:t>
            </a:r>
            <a:r>
              <a:rPr lang="ja-JP" altLang="en-US" sz="1600" dirty="0" smtClean="0"/>
              <a:t>サイトへのポータル</a:t>
            </a:r>
            <a:r>
              <a:rPr lang="en-US" altLang="ja-JP" sz="2000" dirty="0" smtClean="0">
                <a:hlinkClick r:id="rId7"/>
              </a:rPr>
              <a:t>http://winscript.jp/</a:t>
            </a:r>
            <a:endParaRPr lang="en-US" altLang="ja-JP"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PowerShell</a:t>
            </a:r>
            <a:r>
              <a:rPr kumimoji="1" lang="ja-JP" altLang="en-US" dirty="0" smtClean="0"/>
              <a:t>の情報源（書籍）</a:t>
            </a:r>
            <a:endParaRPr kumimoji="1" lang="ja-JP" altLang="en-US" dirty="0"/>
          </a:p>
        </p:txBody>
      </p:sp>
      <p:sp>
        <p:nvSpPr>
          <p:cNvPr id="3" name="テキスト プレースホルダ 2"/>
          <p:cNvSpPr>
            <a:spLocks noGrp="1"/>
          </p:cNvSpPr>
          <p:nvPr>
            <p:ph type="body" idx="1"/>
          </p:nvPr>
        </p:nvSpPr>
        <p:spPr/>
        <p:txBody>
          <a:bodyPr/>
          <a:lstStyle/>
          <a:p>
            <a:r>
              <a:rPr lang="ja-JP" altLang="en-US" sz="2400" dirty="0" smtClean="0"/>
              <a:t>雑誌</a:t>
            </a:r>
            <a:endParaRPr lang="en-US" altLang="ja-JP" sz="2400" dirty="0" smtClean="0"/>
          </a:p>
          <a:p>
            <a:pPr lvl="1"/>
            <a:r>
              <a:rPr lang="en-US" altLang="ja-JP" sz="2000" dirty="0" smtClean="0"/>
              <a:t>Windows Server World</a:t>
            </a:r>
            <a:br>
              <a:rPr lang="en-US" altLang="ja-JP" sz="2000" dirty="0" smtClean="0"/>
            </a:br>
            <a:r>
              <a:rPr lang="en-US" altLang="ja-JP" sz="2000" dirty="0" smtClean="0">
                <a:hlinkClick r:id="rId2"/>
              </a:rPr>
              <a:t>http://www.windows-world.jp/</a:t>
            </a:r>
            <a:endParaRPr lang="en-US" altLang="ja-JP" sz="2000" dirty="0" smtClean="0"/>
          </a:p>
          <a:p>
            <a:r>
              <a:rPr lang="ja-JP" altLang="en-US" sz="2400" dirty="0" smtClean="0"/>
              <a:t>書籍</a:t>
            </a:r>
            <a:endParaRPr lang="en-US" altLang="ja-JP" sz="2400" dirty="0" smtClean="0"/>
          </a:p>
          <a:p>
            <a:endParaRPr lang="en-US" altLang="ja-JP" sz="2400" dirty="0" smtClean="0"/>
          </a:p>
          <a:p>
            <a:endParaRPr lang="en-US" altLang="ja-JP" sz="2400" dirty="0" smtClean="0"/>
          </a:p>
          <a:p>
            <a:endParaRPr lang="en-US" altLang="ja-JP" sz="2400" dirty="0" smtClean="0"/>
          </a:p>
          <a:p>
            <a:endParaRPr lang="en-US" altLang="ja-JP" sz="2400" dirty="0" smtClean="0"/>
          </a:p>
          <a:p>
            <a:endParaRPr lang="en-US" altLang="ja-JP" sz="2400" dirty="0" smtClean="0"/>
          </a:p>
        </p:txBody>
      </p:sp>
      <p:pic>
        <p:nvPicPr>
          <p:cNvPr id="5" name="図 4" descr="41UcvU9kUHL__AA240_.jpg"/>
          <p:cNvPicPr>
            <a:picLocks noChangeAspect="1"/>
          </p:cNvPicPr>
          <p:nvPr/>
        </p:nvPicPr>
        <p:blipFill>
          <a:blip r:embed="rId3"/>
          <a:stretch>
            <a:fillRect/>
          </a:stretch>
        </p:blipFill>
        <p:spPr>
          <a:xfrm>
            <a:off x="214282" y="2643182"/>
            <a:ext cx="2071702" cy="2071702"/>
          </a:xfrm>
          <a:prstGeom prst="rect">
            <a:avLst/>
          </a:prstGeom>
        </p:spPr>
      </p:pic>
      <p:pic>
        <p:nvPicPr>
          <p:cNvPr id="6" name="図 5" descr="41AWATLIo6L__AA240_.jpg"/>
          <p:cNvPicPr>
            <a:picLocks noChangeAspect="1"/>
          </p:cNvPicPr>
          <p:nvPr/>
        </p:nvPicPr>
        <p:blipFill>
          <a:blip r:embed="rId4"/>
          <a:stretch>
            <a:fillRect/>
          </a:stretch>
        </p:blipFill>
        <p:spPr>
          <a:xfrm>
            <a:off x="1928794" y="2643182"/>
            <a:ext cx="2071702" cy="2071702"/>
          </a:xfrm>
          <a:prstGeom prst="rect">
            <a:avLst/>
          </a:prstGeom>
        </p:spPr>
      </p:pic>
      <p:pic>
        <p:nvPicPr>
          <p:cNvPr id="7" name="図 6" descr="41fFNqy9AlL__AA240_.jpg"/>
          <p:cNvPicPr>
            <a:picLocks noChangeAspect="1"/>
          </p:cNvPicPr>
          <p:nvPr/>
        </p:nvPicPr>
        <p:blipFill>
          <a:blip r:embed="rId5"/>
          <a:stretch>
            <a:fillRect/>
          </a:stretch>
        </p:blipFill>
        <p:spPr>
          <a:xfrm>
            <a:off x="3786182" y="2643182"/>
            <a:ext cx="2071702" cy="2071702"/>
          </a:xfrm>
          <a:prstGeom prst="rect">
            <a:avLst/>
          </a:prstGeom>
        </p:spPr>
      </p:pic>
      <p:pic>
        <p:nvPicPr>
          <p:cNvPr id="8" name="図 7" descr="51tnR7aX8vL__AA240_.jpg"/>
          <p:cNvPicPr>
            <a:picLocks noChangeAspect="1"/>
          </p:cNvPicPr>
          <p:nvPr/>
        </p:nvPicPr>
        <p:blipFill>
          <a:blip r:embed="rId6"/>
          <a:stretch>
            <a:fillRect/>
          </a:stretch>
        </p:blipFill>
        <p:spPr>
          <a:xfrm>
            <a:off x="5643570" y="2643182"/>
            <a:ext cx="2071702" cy="2071702"/>
          </a:xfrm>
          <a:prstGeom prst="rect">
            <a:avLst/>
          </a:prstGeom>
        </p:spPr>
      </p:pic>
      <p:pic>
        <p:nvPicPr>
          <p:cNvPr id="4" name="図 3" descr="PowerShell_3.png"/>
          <p:cNvPicPr>
            <a:picLocks noChangeAspect="1"/>
          </p:cNvPicPr>
          <p:nvPr/>
        </p:nvPicPr>
        <p:blipFill>
          <a:blip r:embed="rId7"/>
          <a:stretch>
            <a:fillRect/>
          </a:stretch>
        </p:blipFill>
        <p:spPr>
          <a:xfrm>
            <a:off x="7572396" y="2643182"/>
            <a:ext cx="1426418" cy="2071702"/>
          </a:xfrm>
          <a:prstGeom prst="rect">
            <a:avLst/>
          </a:prstGeom>
        </p:spPr>
      </p:pic>
      <p:pic>
        <p:nvPicPr>
          <p:cNvPr id="9" name="Picture 2" descr="D:\document\PowerShellポケットリファレンス\powershell-cover.png"/>
          <p:cNvPicPr>
            <a:picLocks noChangeAspect="1" noChangeArrowheads="1"/>
          </p:cNvPicPr>
          <p:nvPr/>
        </p:nvPicPr>
        <p:blipFill>
          <a:blip r:embed="rId8" cstate="print"/>
          <a:srcRect/>
          <a:stretch>
            <a:fillRect/>
          </a:stretch>
        </p:blipFill>
        <p:spPr bwMode="auto">
          <a:xfrm>
            <a:off x="2714612" y="1071546"/>
            <a:ext cx="3429024" cy="503380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PowerShell</a:t>
            </a:r>
            <a:r>
              <a:rPr kumimoji="1" lang="ja-JP" altLang="en-US" dirty="0" smtClean="0"/>
              <a:t>の基本・コマンドレット</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コマンドプロンプトの内部コマンド</a:t>
            </a:r>
            <a:r>
              <a:rPr kumimoji="1" lang="en-US" altLang="ja-JP" dirty="0" smtClean="0"/>
              <a:t>(</a:t>
            </a:r>
            <a:r>
              <a:rPr kumimoji="1" lang="en-US" altLang="ja-JP" dirty="0" err="1" smtClean="0"/>
              <a:t>cd</a:t>
            </a:r>
            <a:r>
              <a:rPr kumimoji="1" lang="ja-JP" altLang="en-US" dirty="0" smtClean="0"/>
              <a:t>とか</a:t>
            </a:r>
            <a:r>
              <a:rPr kumimoji="1" lang="en-US" altLang="ja-JP" dirty="0" smtClean="0"/>
              <a:t>dir</a:t>
            </a:r>
            <a:r>
              <a:rPr kumimoji="1" lang="ja-JP" altLang="en-US" dirty="0" smtClean="0"/>
              <a:t>とか</a:t>
            </a:r>
            <a:r>
              <a:rPr kumimoji="1" lang="en-US" altLang="ja-JP" dirty="0" smtClean="0"/>
              <a:t>)</a:t>
            </a:r>
            <a:r>
              <a:rPr kumimoji="1" lang="ja-JP" altLang="en-US" dirty="0" smtClean="0"/>
              <a:t>に相当する</a:t>
            </a:r>
            <a:r>
              <a:rPr kumimoji="1" lang="en-US" altLang="ja-JP" dirty="0" smtClean="0"/>
              <a:t>129</a:t>
            </a:r>
            <a:r>
              <a:rPr kumimoji="1" lang="ja-JP" altLang="en-US" dirty="0" smtClean="0"/>
              <a:t>種のコマンドレット（</a:t>
            </a:r>
            <a:r>
              <a:rPr kumimoji="1" lang="en-US" altLang="ja-JP" dirty="0" err="1" smtClean="0"/>
              <a:t>cmdlet</a:t>
            </a:r>
            <a:r>
              <a:rPr kumimoji="1" lang="ja-JP" altLang="en-US" dirty="0" smtClean="0"/>
              <a:t>）を組み合わせて使うのが基本です。</a:t>
            </a:r>
            <a:endParaRPr kumimoji="1" lang="en-US" altLang="ja-JP" dirty="0" smtClean="0"/>
          </a:p>
          <a:p>
            <a:r>
              <a:rPr lang="ja-JP" altLang="en-US" dirty="0" smtClean="0"/>
              <a:t>大きく分けて</a:t>
            </a:r>
            <a:r>
              <a:rPr lang="en-US" altLang="ja-JP" dirty="0" smtClean="0"/>
              <a:t>PS</a:t>
            </a:r>
            <a:r>
              <a:rPr lang="ja-JP" altLang="en-US" dirty="0" smtClean="0"/>
              <a:t>ドライブ操作、</a:t>
            </a:r>
            <a:r>
              <a:rPr lang="en-US" altLang="ja-JP" dirty="0" smtClean="0"/>
              <a:t>PS</a:t>
            </a:r>
            <a:r>
              <a:rPr lang="ja-JP" altLang="en-US" dirty="0" smtClean="0"/>
              <a:t>ユーティリティ、システム管理機能呼び出し、オブジェクトの操作の</a:t>
            </a:r>
            <a:r>
              <a:rPr lang="en-US" altLang="ja-JP" dirty="0" smtClean="0"/>
              <a:t>4</a:t>
            </a:r>
            <a:r>
              <a:rPr lang="ja-JP" altLang="en-US" dirty="0" smtClean="0"/>
              <a:t>種類（むたぐち分類法）。</a:t>
            </a:r>
            <a:endParaRPr lang="en-US" altLang="ja-JP" dirty="0" smtClean="0"/>
          </a:p>
          <a:p>
            <a:r>
              <a:rPr lang="ja-JP" altLang="en-US" dirty="0" smtClean="0"/>
              <a:t>コマンドレットの引数（パラメータ）も戻り値もみな</a:t>
            </a:r>
            <a:r>
              <a:rPr lang="en-US" altLang="ja-JP" dirty="0" smtClean="0"/>
              <a:t>.NET</a:t>
            </a:r>
            <a:r>
              <a:rPr lang="ja-JP" altLang="en-US" dirty="0" smtClean="0"/>
              <a:t>のオブジェクトである。だからメソッドを呼び出したりもできる。</a:t>
            </a:r>
            <a:endParaRPr lang="en-US" altLang="ja-JP"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コマンドレットの基本</a:t>
            </a:r>
            <a:r>
              <a:rPr lang="en-US" altLang="ja-JP" dirty="0" smtClean="0"/>
              <a:t>(1)</a:t>
            </a:r>
            <a:r>
              <a:rPr lang="ja-JP" altLang="en-US" dirty="0" smtClean="0"/>
              <a:t>　命名法</a:t>
            </a:r>
            <a:endParaRPr kumimoji="1" lang="ja-JP" altLang="en-US" dirty="0"/>
          </a:p>
        </p:txBody>
      </p:sp>
      <p:sp>
        <p:nvSpPr>
          <p:cNvPr id="8" name="Rectangle 3"/>
          <p:cNvSpPr>
            <a:spLocks noGrp="1" noChangeArrowheads="1"/>
          </p:cNvSpPr>
          <p:nvPr>
            <p:ph idx="1"/>
          </p:nvPr>
        </p:nvSpPr>
        <p:spPr/>
        <p:txBody>
          <a:bodyPr/>
          <a:lstStyle/>
          <a:p>
            <a:r>
              <a:rPr lang="ja-JP" altLang="en-US" dirty="0" smtClean="0"/>
              <a:t>コマンドレット命名法は</a:t>
            </a:r>
          </a:p>
          <a:p>
            <a:pPr algn="ctr">
              <a:buFontTx/>
              <a:buNone/>
            </a:pPr>
            <a:r>
              <a:rPr lang="en-US" altLang="ja-JP" dirty="0" smtClean="0"/>
              <a:t>”</a:t>
            </a:r>
            <a:r>
              <a:rPr lang="en-US" altLang="ja-JP" b="1" dirty="0" smtClean="0"/>
              <a:t>Verb-Noun</a:t>
            </a:r>
            <a:r>
              <a:rPr lang="en-US" altLang="ja-JP" dirty="0" smtClean="0"/>
              <a:t>”</a:t>
            </a:r>
            <a:r>
              <a:rPr lang="ja-JP" altLang="en-US" dirty="0" smtClean="0"/>
              <a:t>（動詞</a:t>
            </a:r>
            <a:r>
              <a:rPr lang="en-US" altLang="ja-JP" dirty="0" smtClean="0"/>
              <a:t>-</a:t>
            </a:r>
            <a:r>
              <a:rPr lang="ja-JP" altLang="en-US" dirty="0" smtClean="0"/>
              <a:t>名詞）</a:t>
            </a:r>
          </a:p>
          <a:p>
            <a:r>
              <a:rPr lang="ja-JP" altLang="en-US" dirty="0" smtClean="0"/>
              <a:t>例：ディレクトリを移動する</a:t>
            </a:r>
            <a:r>
              <a:rPr lang="en-US" altLang="ja-JP" b="1" dirty="0" smtClean="0"/>
              <a:t>Set-Location</a:t>
            </a:r>
            <a:r>
              <a:rPr lang="ja-JP" altLang="en-US" dirty="0" smtClean="0"/>
              <a:t>コマンドレット</a:t>
            </a:r>
            <a:r>
              <a:rPr lang="en-US" altLang="ja-JP" dirty="0" smtClean="0"/>
              <a:t>(</a:t>
            </a:r>
            <a:r>
              <a:rPr lang="ja-JP" altLang="en-US" dirty="0" smtClean="0"/>
              <a:t>コマンドプロンプトの</a:t>
            </a:r>
            <a:r>
              <a:rPr lang="en-US" altLang="ja-JP" dirty="0" err="1" smtClean="0"/>
              <a:t>cd</a:t>
            </a:r>
            <a:r>
              <a:rPr lang="ja-JP" altLang="en-US" dirty="0" smtClean="0"/>
              <a:t>に相当</a:t>
            </a:r>
            <a:r>
              <a:rPr lang="en-US" altLang="ja-JP" dirty="0" smtClean="0"/>
              <a:t>)</a:t>
            </a:r>
          </a:p>
          <a:p>
            <a:endParaRPr lang="ja-JP" altLang="en-US" dirty="0" smtClean="0"/>
          </a:p>
          <a:p>
            <a:endParaRPr lang="ja-JP" altLang="en-US" dirty="0" smtClean="0"/>
          </a:p>
          <a:p>
            <a:endParaRPr lang="ja-JP" altLang="en-US" dirty="0" smtClean="0"/>
          </a:p>
          <a:p>
            <a:endParaRPr lang="ja-JP" altLang="en-US" dirty="0" smtClean="0"/>
          </a:p>
          <a:p>
            <a:endParaRPr lang="ja-JP" altLang="en-US" dirty="0" smtClean="0"/>
          </a:p>
          <a:p>
            <a:endParaRPr lang="ja-JP" altLang="en-US" dirty="0" smtClean="0"/>
          </a:p>
        </p:txBody>
      </p:sp>
      <p:sp>
        <p:nvSpPr>
          <p:cNvPr id="9" name="Text Box 4"/>
          <p:cNvSpPr txBox="1">
            <a:spLocks noChangeArrowheads="1"/>
          </p:cNvSpPr>
          <p:nvPr/>
        </p:nvSpPr>
        <p:spPr bwMode="auto">
          <a:xfrm>
            <a:off x="971550" y="3644900"/>
            <a:ext cx="7200900" cy="1165225"/>
          </a:xfrm>
          <a:prstGeom prst="rect">
            <a:avLst/>
          </a:prstGeom>
          <a:noFill/>
          <a:ln w="9525">
            <a:solidFill>
              <a:schemeClr val="tx1"/>
            </a:solidFill>
            <a:miter lim="800000"/>
            <a:headEnd/>
            <a:tailEnd/>
          </a:ln>
        </p:spPr>
        <p:txBody>
          <a:bodyPr>
            <a:spAutoFit/>
          </a:bodyPr>
          <a:lstStyle/>
          <a:p>
            <a:r>
              <a:rPr lang="en-US" altLang="ja-JP" sz="1400" dirty="0">
                <a:latin typeface="ＭＳ ゴシック" pitchFamily="49" charset="-128"/>
                <a:ea typeface="ＭＳ ゴシック" pitchFamily="49" charset="-128"/>
              </a:rPr>
              <a:t>Windows </a:t>
            </a:r>
            <a:r>
              <a:rPr lang="en-US" altLang="ja-JP" sz="1400" dirty="0" err="1">
                <a:latin typeface="ＭＳ ゴシック" pitchFamily="49" charset="-128"/>
                <a:ea typeface="ＭＳ ゴシック" pitchFamily="49" charset="-128"/>
              </a:rPr>
              <a:t>PowerShell</a:t>
            </a:r>
            <a:endParaRPr lang="en-US" altLang="ja-JP" sz="1400" dirty="0">
              <a:latin typeface="ＭＳ ゴシック" pitchFamily="49" charset="-128"/>
              <a:ea typeface="ＭＳ ゴシック" pitchFamily="49" charset="-128"/>
            </a:endParaRPr>
          </a:p>
          <a:p>
            <a:r>
              <a:rPr lang="en-US" altLang="ja-JP" sz="1400" dirty="0">
                <a:latin typeface="ＭＳ ゴシック" pitchFamily="49" charset="-128"/>
                <a:ea typeface="ＭＳ ゴシック" pitchFamily="49" charset="-128"/>
              </a:rPr>
              <a:t>Copyright (C) 2006 Microsoft Corporation. All rights reserved.</a:t>
            </a:r>
          </a:p>
          <a:p>
            <a:endParaRPr lang="ja-JP" altLang="en-US" sz="1400" dirty="0">
              <a:latin typeface="ＭＳ ゴシック" pitchFamily="49" charset="-128"/>
              <a:ea typeface="ＭＳ ゴシック" pitchFamily="49" charset="-128"/>
            </a:endParaRPr>
          </a:p>
          <a:p>
            <a:r>
              <a:rPr lang="en-US" altLang="ja-JP" sz="1400" dirty="0">
                <a:latin typeface="ＭＳ ゴシック" pitchFamily="49" charset="-128"/>
                <a:ea typeface="ＭＳ ゴシック" pitchFamily="49" charset="-128"/>
              </a:rPr>
              <a:t>PS C</a:t>
            </a:r>
            <a:r>
              <a:rPr lang="en-US" altLang="ja-JP" sz="1400" dirty="0" smtClean="0">
                <a:latin typeface="ＭＳ ゴシック" pitchFamily="49" charset="-128"/>
                <a:ea typeface="ＭＳ ゴシック" pitchFamily="49" charset="-128"/>
              </a:rPr>
              <a:t>:\Users\daisuke</a:t>
            </a:r>
            <a:r>
              <a:rPr lang="en-US" altLang="ja-JP" sz="1400" dirty="0">
                <a:latin typeface="ＭＳ ゴシック" pitchFamily="49" charset="-128"/>
                <a:ea typeface="ＭＳ ゴシック" pitchFamily="49" charset="-128"/>
              </a:rPr>
              <a:t>&gt;</a:t>
            </a:r>
            <a:r>
              <a:rPr lang="en-US" altLang="ja-JP" sz="1400" b="1" dirty="0">
                <a:latin typeface="ＭＳ ゴシック" pitchFamily="49" charset="-128"/>
                <a:ea typeface="ＭＳ ゴシック" pitchFamily="49" charset="-128"/>
              </a:rPr>
              <a:t> Set-Location </a:t>
            </a:r>
            <a:r>
              <a:rPr lang="en-US" altLang="ja-JP" sz="1400" dirty="0">
                <a:latin typeface="ＭＳ ゴシック" pitchFamily="49" charset="-128"/>
                <a:ea typeface="ＭＳ ゴシック" pitchFamily="49" charset="-128"/>
              </a:rPr>
              <a:t>–Path C:\</a:t>
            </a:r>
          </a:p>
          <a:p>
            <a:r>
              <a:rPr lang="en-US" altLang="ja-JP" sz="1400" dirty="0">
                <a:latin typeface="ＭＳ ゴシック" pitchFamily="49" charset="-128"/>
                <a:ea typeface="ＭＳ ゴシック" pitchFamily="49" charset="-128"/>
              </a:rPr>
              <a:t>PS C:\&gt;</a:t>
            </a:r>
            <a:endParaRPr lang="ja-JP" altLang="en-US" sz="1400" dirty="0">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1472" y="-142900"/>
            <a:ext cx="8229600" cy="706437"/>
          </a:xfrm>
        </p:spPr>
        <p:txBody>
          <a:bodyPr/>
          <a:lstStyle/>
          <a:p>
            <a:r>
              <a:rPr kumimoji="1" lang="ja-JP" altLang="en-US" dirty="0" smtClean="0"/>
              <a:t>コマンドレットの分類表</a:t>
            </a:r>
            <a:endParaRPr kumimoji="1" lang="ja-JP" altLang="en-US" dirty="0"/>
          </a:p>
        </p:txBody>
      </p:sp>
      <p:sp>
        <p:nvSpPr>
          <p:cNvPr id="3" name="テキスト プレースホルダ 2"/>
          <p:cNvSpPr>
            <a:spLocks noGrp="1"/>
          </p:cNvSpPr>
          <p:nvPr>
            <p:ph type="body" idx="1"/>
          </p:nvPr>
        </p:nvSpPr>
        <p:spPr/>
        <p:txBody>
          <a:bodyPr/>
          <a:lstStyle/>
          <a:p>
            <a:endParaRPr kumimoji="1" lang="ja-JP" altLang="en-US" dirty="0"/>
          </a:p>
        </p:txBody>
      </p:sp>
      <p:graphicFrame>
        <p:nvGraphicFramePr>
          <p:cNvPr id="7" name="表 6"/>
          <p:cNvGraphicFramePr>
            <a:graphicFrameLocks noGrp="1"/>
          </p:cNvGraphicFramePr>
          <p:nvPr/>
        </p:nvGraphicFramePr>
        <p:xfrm>
          <a:off x="76200" y="338116"/>
          <a:ext cx="9001158" cy="6332220"/>
        </p:xfrm>
        <a:graphic>
          <a:graphicData uri="http://schemas.openxmlformats.org/drawingml/2006/table">
            <a:tbl>
              <a:tblPr firstRow="1" bandRow="1">
                <a:tableStyleId>{3C2FFA5D-87B4-456A-9821-1D502468CF0F}</a:tableStyleId>
              </a:tblPr>
              <a:tblGrid>
                <a:gridCol w="1500193"/>
                <a:gridCol w="1500193"/>
                <a:gridCol w="1500193"/>
                <a:gridCol w="1500193"/>
                <a:gridCol w="1500193"/>
                <a:gridCol w="1500193"/>
              </a:tblGrid>
              <a:tr h="6286544">
                <a:tc>
                  <a:txBody>
                    <a:bodyPr/>
                    <a:lstStyle/>
                    <a:p>
                      <a:r>
                        <a:rPr kumimoji="1" lang="ja-JP" altLang="en-US" sz="1050" dirty="0" smtClean="0">
                          <a:solidFill>
                            <a:srgbClr val="FF0000"/>
                          </a:solidFill>
                        </a:rPr>
                        <a:t>・</a:t>
                      </a:r>
                      <a:r>
                        <a:rPr kumimoji="1" lang="en-US" altLang="ja-JP" sz="1050" dirty="0" smtClean="0">
                          <a:solidFill>
                            <a:srgbClr val="FF0000"/>
                          </a:solidFill>
                        </a:rPr>
                        <a:t>PS</a:t>
                      </a:r>
                      <a:r>
                        <a:rPr kumimoji="1" lang="ja-JP" altLang="en-US" sz="1050" dirty="0" smtClean="0">
                          <a:solidFill>
                            <a:srgbClr val="FF0000"/>
                          </a:solidFill>
                        </a:rPr>
                        <a:t>ドライブ操作</a:t>
                      </a:r>
                    </a:p>
                    <a:p>
                      <a:r>
                        <a:rPr kumimoji="1" lang="ja-JP" altLang="en-US" sz="1050" u="sng" dirty="0" smtClean="0">
                          <a:solidFill>
                            <a:sysClr val="windowText" lastClr="000000"/>
                          </a:solidFill>
                        </a:rPr>
                        <a:t>項目の内容を操作するには</a:t>
                      </a:r>
                    </a:p>
                    <a:p>
                      <a:r>
                        <a:rPr kumimoji="1" lang="en-US" altLang="ja-JP" sz="1050" dirty="0" smtClean="0">
                          <a:solidFill>
                            <a:sysClr val="windowText" lastClr="000000"/>
                          </a:solidFill>
                        </a:rPr>
                        <a:t>Add-Content</a:t>
                      </a:r>
                    </a:p>
                    <a:p>
                      <a:r>
                        <a:rPr kumimoji="1" lang="en-US" altLang="ja-JP" sz="1050" dirty="0" smtClean="0">
                          <a:solidFill>
                            <a:sysClr val="windowText" lastClr="000000"/>
                          </a:solidFill>
                        </a:rPr>
                        <a:t>Clear-Content</a:t>
                      </a:r>
                    </a:p>
                    <a:p>
                      <a:r>
                        <a:rPr kumimoji="1" lang="en-US" altLang="ja-JP" sz="1050" dirty="0" smtClean="0">
                          <a:solidFill>
                            <a:sysClr val="windowText" lastClr="000000"/>
                          </a:solidFill>
                        </a:rPr>
                        <a:t>Get-Content</a:t>
                      </a:r>
                    </a:p>
                    <a:p>
                      <a:r>
                        <a:rPr kumimoji="1" lang="en-US" altLang="ja-JP" sz="1050" dirty="0" smtClean="0">
                          <a:solidFill>
                            <a:sysClr val="windowText" lastClr="000000"/>
                          </a:solidFill>
                        </a:rPr>
                        <a:t>Set-Content</a:t>
                      </a:r>
                    </a:p>
                    <a:p>
                      <a:r>
                        <a:rPr kumimoji="1" lang="ja-JP" altLang="en-US" sz="1050" u="sng" dirty="0" smtClean="0">
                          <a:solidFill>
                            <a:sysClr val="windowText" lastClr="000000"/>
                          </a:solidFill>
                        </a:rPr>
                        <a:t>項目を操作するには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ChildItem</a:t>
                      </a:r>
                      <a:endParaRPr kumimoji="1" lang="en-US" altLang="ja-JP" sz="1050" dirty="0" smtClean="0">
                        <a:solidFill>
                          <a:sysClr val="windowText" lastClr="000000"/>
                        </a:solidFill>
                      </a:endParaRPr>
                    </a:p>
                    <a:p>
                      <a:r>
                        <a:rPr kumimoji="1" lang="en-US" altLang="ja-JP" sz="1050" dirty="0" smtClean="0">
                          <a:solidFill>
                            <a:sysClr val="windowText" lastClr="000000"/>
                          </a:solidFill>
                        </a:rPr>
                        <a:t>Clear-Item</a:t>
                      </a:r>
                    </a:p>
                    <a:p>
                      <a:r>
                        <a:rPr kumimoji="1" lang="en-US" altLang="ja-JP" sz="1050" dirty="0" smtClean="0">
                          <a:solidFill>
                            <a:sysClr val="windowText" lastClr="000000"/>
                          </a:solidFill>
                        </a:rPr>
                        <a:t>Copy-Item</a:t>
                      </a:r>
                    </a:p>
                    <a:p>
                      <a:r>
                        <a:rPr kumimoji="1" lang="en-US" altLang="ja-JP" sz="1050" dirty="0" smtClean="0">
                          <a:solidFill>
                            <a:sysClr val="windowText" lastClr="000000"/>
                          </a:solidFill>
                        </a:rPr>
                        <a:t>Get-Item</a:t>
                      </a:r>
                    </a:p>
                    <a:p>
                      <a:r>
                        <a:rPr kumimoji="1" lang="en-US" altLang="ja-JP" sz="1050" dirty="0" smtClean="0">
                          <a:solidFill>
                            <a:sysClr val="windowText" lastClr="000000"/>
                          </a:solidFill>
                        </a:rPr>
                        <a:t>Move-Item</a:t>
                      </a:r>
                    </a:p>
                    <a:p>
                      <a:r>
                        <a:rPr kumimoji="1" lang="en-US" altLang="ja-JP" sz="1050" dirty="0" smtClean="0">
                          <a:solidFill>
                            <a:sysClr val="windowText" lastClr="000000"/>
                          </a:solidFill>
                        </a:rPr>
                        <a:t>New-Item</a:t>
                      </a:r>
                    </a:p>
                    <a:p>
                      <a:r>
                        <a:rPr kumimoji="1" lang="en-US" altLang="ja-JP" sz="1050" dirty="0" smtClean="0">
                          <a:solidFill>
                            <a:sysClr val="windowText" lastClr="000000"/>
                          </a:solidFill>
                        </a:rPr>
                        <a:t>Remove-Item</a:t>
                      </a:r>
                    </a:p>
                    <a:p>
                      <a:r>
                        <a:rPr kumimoji="1" lang="en-US" altLang="ja-JP" sz="1050" dirty="0" smtClean="0">
                          <a:solidFill>
                            <a:sysClr val="windowText" lastClr="000000"/>
                          </a:solidFill>
                        </a:rPr>
                        <a:t>Rename-Item</a:t>
                      </a:r>
                    </a:p>
                    <a:p>
                      <a:r>
                        <a:rPr kumimoji="1" lang="en-US" altLang="ja-JP" sz="1050" dirty="0" smtClean="0">
                          <a:solidFill>
                            <a:sysClr val="windowText" lastClr="000000"/>
                          </a:solidFill>
                        </a:rPr>
                        <a:t>Set-Item</a:t>
                      </a:r>
                    </a:p>
                    <a:p>
                      <a:r>
                        <a:rPr kumimoji="1" lang="ja-JP" altLang="en-US" sz="1050" u="sng" dirty="0" smtClean="0">
                          <a:solidFill>
                            <a:sysClr val="windowText" lastClr="000000"/>
                          </a:solidFill>
                        </a:rPr>
                        <a:t>プロパティ操作を行うには</a:t>
                      </a:r>
                    </a:p>
                    <a:p>
                      <a:r>
                        <a:rPr kumimoji="1" lang="en-US" altLang="ja-JP" sz="1050" dirty="0" smtClean="0">
                          <a:solidFill>
                            <a:sysClr val="windowText" lastClr="000000"/>
                          </a:solidFill>
                        </a:rPr>
                        <a:t>Clear-</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Copy-</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Get-</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Move-</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New-</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Remove-</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Rename-</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en-US" altLang="ja-JP" sz="1050" dirty="0" smtClean="0">
                          <a:solidFill>
                            <a:sysClr val="windowText" lastClr="000000"/>
                          </a:solidFill>
                        </a:rPr>
                        <a:t>Set-</a:t>
                      </a:r>
                      <a:r>
                        <a:rPr kumimoji="1" lang="en-US" altLang="ja-JP" sz="1050" dirty="0" err="1" smtClean="0">
                          <a:solidFill>
                            <a:sysClr val="windowText" lastClr="000000"/>
                          </a:solidFill>
                        </a:rPr>
                        <a:t>ItemProperty</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項目を実行するには</a:t>
                      </a:r>
                    </a:p>
                    <a:p>
                      <a:r>
                        <a:rPr kumimoji="1" lang="en-US" altLang="ja-JP" sz="1050" dirty="0" smtClean="0">
                          <a:solidFill>
                            <a:sysClr val="windowText" lastClr="000000"/>
                          </a:solidFill>
                        </a:rPr>
                        <a:t>Invoke-Item</a:t>
                      </a:r>
                    </a:p>
                    <a:p>
                      <a:r>
                        <a:rPr kumimoji="1" lang="en-US" altLang="ja-JP" sz="1050" u="sng" dirty="0" smtClean="0">
                          <a:solidFill>
                            <a:sysClr val="windowText" lastClr="000000"/>
                          </a:solidFill>
                        </a:rPr>
                        <a:t>PS</a:t>
                      </a:r>
                      <a:r>
                        <a:rPr kumimoji="1" lang="ja-JP" altLang="en-US" sz="1050" u="sng" dirty="0" smtClean="0">
                          <a:solidFill>
                            <a:sysClr val="windowText" lastClr="000000"/>
                          </a:solidFill>
                        </a:rPr>
                        <a:t>ドライブを扱うには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PSDrive</a:t>
                      </a:r>
                      <a:endParaRPr kumimoji="1" lang="en-US" altLang="ja-JP" sz="1050" dirty="0" smtClean="0">
                        <a:solidFill>
                          <a:sysClr val="windowText" lastClr="000000"/>
                        </a:solidFill>
                      </a:endParaRPr>
                    </a:p>
                    <a:p>
                      <a:r>
                        <a:rPr kumimoji="1" lang="en-US" altLang="ja-JP" sz="1050" dirty="0" smtClean="0">
                          <a:solidFill>
                            <a:sysClr val="windowText" lastClr="000000"/>
                          </a:solidFill>
                        </a:rPr>
                        <a:t>Get-</a:t>
                      </a:r>
                      <a:r>
                        <a:rPr kumimoji="1" lang="en-US" altLang="ja-JP" sz="1050" dirty="0" err="1" smtClean="0">
                          <a:solidFill>
                            <a:sysClr val="windowText" lastClr="000000"/>
                          </a:solidFill>
                        </a:rPr>
                        <a:t>PSProvider</a:t>
                      </a:r>
                      <a:endParaRPr kumimoji="1" lang="en-US" altLang="ja-JP" sz="1050" dirty="0" smtClean="0">
                        <a:solidFill>
                          <a:sysClr val="windowText" lastClr="000000"/>
                        </a:solidFill>
                      </a:endParaRPr>
                    </a:p>
                    <a:p>
                      <a:r>
                        <a:rPr kumimoji="1" lang="en-US" altLang="ja-JP" sz="1050" dirty="0" smtClean="0">
                          <a:solidFill>
                            <a:sysClr val="windowText" lastClr="000000"/>
                          </a:solidFill>
                        </a:rPr>
                        <a:t>New-</a:t>
                      </a:r>
                      <a:r>
                        <a:rPr kumimoji="1" lang="en-US" altLang="ja-JP" sz="1050" dirty="0" err="1" smtClean="0">
                          <a:solidFill>
                            <a:sysClr val="windowText" lastClr="000000"/>
                          </a:solidFill>
                        </a:rPr>
                        <a:t>PSDrive</a:t>
                      </a:r>
                      <a:endParaRPr kumimoji="1" lang="en-US" altLang="ja-JP" sz="1050" dirty="0" smtClean="0">
                        <a:solidFill>
                          <a:sysClr val="windowText" lastClr="000000"/>
                        </a:solidFill>
                      </a:endParaRPr>
                    </a:p>
                    <a:p>
                      <a:r>
                        <a:rPr kumimoji="1" lang="en-US" altLang="ja-JP" sz="1050" dirty="0" smtClean="0">
                          <a:solidFill>
                            <a:sysClr val="windowText" lastClr="000000"/>
                          </a:solidFill>
                        </a:rPr>
                        <a:t>Remove-</a:t>
                      </a:r>
                      <a:r>
                        <a:rPr kumimoji="1" lang="en-US" altLang="ja-JP" sz="1050" dirty="0" err="1" smtClean="0">
                          <a:solidFill>
                            <a:sysClr val="windowText" lastClr="000000"/>
                          </a:solidFill>
                        </a:rPr>
                        <a:t>PSDrive</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ロケーションを取得・設定するには</a:t>
                      </a:r>
                      <a:r>
                        <a:rPr kumimoji="1" lang="en-US" altLang="ja-JP" sz="1050" u="sng" dirty="0" smtClean="0">
                          <a:solidFill>
                            <a:sysClr val="windowText" lastClr="000000"/>
                          </a:solidFill>
                        </a:rPr>
                        <a:t/>
                      </a:r>
                      <a:br>
                        <a:rPr kumimoji="1" lang="en-US" altLang="ja-JP" sz="1050" u="sng" dirty="0" smtClean="0">
                          <a:solidFill>
                            <a:sysClr val="windowText" lastClr="000000"/>
                          </a:solidFill>
                        </a:rPr>
                      </a:br>
                      <a:r>
                        <a:rPr kumimoji="1" lang="en-US" altLang="ja-JP" sz="1050" dirty="0" smtClean="0">
                          <a:solidFill>
                            <a:sysClr val="windowText" lastClr="000000"/>
                          </a:solidFill>
                        </a:rPr>
                        <a:t>Get-Location</a:t>
                      </a:r>
                    </a:p>
                  </a:txBody>
                  <a:tcPr>
                    <a:solidFill>
                      <a:schemeClr val="accent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ysClr val="windowText" lastClr="000000"/>
                          </a:solidFill>
                        </a:rPr>
                        <a:t>Set-Location</a:t>
                      </a:r>
                    </a:p>
                    <a:p>
                      <a:r>
                        <a:rPr kumimoji="1" lang="en-US" altLang="ja-JP" sz="1050" dirty="0" smtClean="0">
                          <a:solidFill>
                            <a:sysClr val="windowText" lastClr="000000"/>
                          </a:solidFill>
                        </a:rPr>
                        <a:t>Push-Location</a:t>
                      </a:r>
                    </a:p>
                    <a:p>
                      <a:r>
                        <a:rPr kumimoji="1" lang="en-US" altLang="ja-JP" sz="1050" dirty="0" smtClean="0">
                          <a:solidFill>
                            <a:sysClr val="windowText" lastClr="000000"/>
                          </a:solidFill>
                        </a:rPr>
                        <a:t>Pop-Location</a:t>
                      </a:r>
                    </a:p>
                    <a:p>
                      <a:r>
                        <a:rPr kumimoji="1" lang="ja-JP" altLang="en-US" sz="1050" u="sng" dirty="0" smtClean="0">
                          <a:solidFill>
                            <a:sysClr val="windowText" lastClr="000000"/>
                          </a:solidFill>
                        </a:rPr>
                        <a:t>パスの操作を行うには</a:t>
                      </a:r>
                    </a:p>
                    <a:p>
                      <a:r>
                        <a:rPr kumimoji="1" lang="en-US" altLang="ja-JP" sz="1050" dirty="0" smtClean="0">
                          <a:solidFill>
                            <a:sysClr val="windowText" lastClr="000000"/>
                          </a:solidFill>
                        </a:rPr>
                        <a:t>Convert-Path</a:t>
                      </a:r>
                    </a:p>
                    <a:p>
                      <a:r>
                        <a:rPr kumimoji="1" lang="en-US" altLang="ja-JP" sz="1050" dirty="0" smtClean="0">
                          <a:solidFill>
                            <a:sysClr val="windowText" lastClr="000000"/>
                          </a:solidFill>
                        </a:rPr>
                        <a:t>Resolve-Path</a:t>
                      </a:r>
                    </a:p>
                    <a:p>
                      <a:r>
                        <a:rPr kumimoji="1" lang="en-US" altLang="ja-JP" sz="1050" dirty="0" smtClean="0">
                          <a:solidFill>
                            <a:sysClr val="windowText" lastClr="000000"/>
                          </a:solidFill>
                        </a:rPr>
                        <a:t>Join-Path</a:t>
                      </a:r>
                    </a:p>
                    <a:p>
                      <a:r>
                        <a:rPr kumimoji="1" lang="en-US" altLang="ja-JP" sz="1050" dirty="0" smtClean="0">
                          <a:solidFill>
                            <a:sysClr val="windowText" lastClr="000000"/>
                          </a:solidFill>
                        </a:rPr>
                        <a:t>Split-Path</a:t>
                      </a:r>
                    </a:p>
                    <a:p>
                      <a:r>
                        <a:rPr kumimoji="1" lang="en-US" altLang="ja-JP" sz="1050" dirty="0" smtClean="0">
                          <a:solidFill>
                            <a:sysClr val="windowText" lastClr="000000"/>
                          </a:solidFill>
                        </a:rPr>
                        <a:t>Test-Path</a:t>
                      </a:r>
                    </a:p>
                    <a:p>
                      <a:r>
                        <a:rPr kumimoji="1" lang="en-US" altLang="ja-JP" sz="1050" u="sng" dirty="0" smtClean="0">
                          <a:solidFill>
                            <a:sysClr val="windowText" lastClr="000000"/>
                          </a:solidFill>
                        </a:rPr>
                        <a:t>ACL</a:t>
                      </a:r>
                      <a:r>
                        <a:rPr kumimoji="1" lang="ja-JP" altLang="en-US" sz="1050" u="sng" dirty="0" smtClean="0">
                          <a:solidFill>
                            <a:sysClr val="windowText" lastClr="000000"/>
                          </a:solidFill>
                        </a:rPr>
                        <a:t>の取得・設定を行うには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Acl</a:t>
                      </a:r>
                      <a:endParaRPr kumimoji="1" lang="en-US" altLang="ja-JP" sz="1050" dirty="0" smtClean="0">
                        <a:solidFill>
                          <a:sysClr val="windowText" lastClr="000000"/>
                        </a:solidFill>
                      </a:endParaRPr>
                    </a:p>
                    <a:p>
                      <a:r>
                        <a:rPr kumimoji="1" lang="en-US" altLang="ja-JP" sz="1050" dirty="0" smtClean="0">
                          <a:solidFill>
                            <a:sysClr val="windowText" lastClr="000000"/>
                          </a:solidFill>
                        </a:rPr>
                        <a:t>Set-</a:t>
                      </a:r>
                      <a:r>
                        <a:rPr kumimoji="1" lang="en-US" altLang="ja-JP" sz="1050" dirty="0" err="1" smtClean="0">
                          <a:solidFill>
                            <a:sysClr val="windowText" lastClr="000000"/>
                          </a:solidFill>
                        </a:rPr>
                        <a:t>Acl</a:t>
                      </a:r>
                      <a:endParaRPr kumimoji="1" lang="en-US" altLang="ja-JP" sz="1050" dirty="0" smtClean="0">
                        <a:solidFill>
                          <a:sysClr val="windowText" lastClr="000000"/>
                        </a:solidFill>
                      </a:endParaRPr>
                    </a:p>
                    <a:p>
                      <a:r>
                        <a:rPr kumimoji="1" lang="ja-JP" altLang="en-US" sz="1050" dirty="0" smtClean="0">
                          <a:solidFill>
                            <a:srgbClr val="FF0000"/>
                          </a:solidFill>
                        </a:rPr>
                        <a:t>・</a:t>
                      </a:r>
                      <a:r>
                        <a:rPr kumimoji="1" lang="en-US" altLang="ja-JP" sz="1050" dirty="0" smtClean="0">
                          <a:solidFill>
                            <a:srgbClr val="FF0000"/>
                          </a:solidFill>
                        </a:rPr>
                        <a:t>PS</a:t>
                      </a:r>
                      <a:r>
                        <a:rPr kumimoji="1" lang="ja-JP" altLang="en-US" sz="1050" dirty="0" smtClean="0">
                          <a:solidFill>
                            <a:srgbClr val="FF0000"/>
                          </a:solidFill>
                        </a:rPr>
                        <a:t>ユーティリティ</a:t>
                      </a:r>
                    </a:p>
                    <a:p>
                      <a:r>
                        <a:rPr kumimoji="1" lang="ja-JP" altLang="en-US" sz="1050" u="sng" dirty="0" smtClean="0">
                          <a:solidFill>
                            <a:sysClr val="windowText" lastClr="000000"/>
                          </a:solidFill>
                        </a:rPr>
                        <a:t>ヘルプを取得するには</a:t>
                      </a:r>
                    </a:p>
                    <a:p>
                      <a:r>
                        <a:rPr kumimoji="1" lang="en-US" altLang="ja-JP" sz="1050" dirty="0" smtClean="0">
                          <a:solidFill>
                            <a:sysClr val="windowText" lastClr="000000"/>
                          </a:solidFill>
                        </a:rPr>
                        <a:t>Get-Help</a:t>
                      </a:r>
                    </a:p>
                    <a:p>
                      <a:r>
                        <a:rPr kumimoji="1" lang="ja-JP" altLang="en-US" sz="1050" u="sng" dirty="0" smtClean="0">
                          <a:solidFill>
                            <a:sysClr val="windowText" lastClr="000000"/>
                          </a:solidFill>
                        </a:rPr>
                        <a:t>コマンドレットの一覧を取得するには</a:t>
                      </a:r>
                    </a:p>
                    <a:p>
                      <a:r>
                        <a:rPr kumimoji="1" lang="en-US" altLang="ja-JP" sz="1050" dirty="0" smtClean="0">
                          <a:solidFill>
                            <a:sysClr val="windowText" lastClr="000000"/>
                          </a:solidFill>
                        </a:rPr>
                        <a:t>Get-Command</a:t>
                      </a:r>
                    </a:p>
                    <a:p>
                      <a:r>
                        <a:rPr kumimoji="1" lang="ja-JP" altLang="en-US" sz="1050" u="sng" dirty="0" smtClean="0">
                          <a:solidFill>
                            <a:sysClr val="windowText" lastClr="000000"/>
                          </a:solidFill>
                        </a:rPr>
                        <a:t>ファイルまたは文字列から指定の文字列を抜き出すには</a:t>
                      </a:r>
                    </a:p>
                    <a:p>
                      <a:r>
                        <a:rPr kumimoji="1" lang="en-US" altLang="ja-JP" sz="1050" dirty="0" smtClean="0">
                          <a:solidFill>
                            <a:sysClr val="windowText" lastClr="000000"/>
                          </a:solidFill>
                        </a:rPr>
                        <a:t>Select-String</a:t>
                      </a:r>
                    </a:p>
                    <a:p>
                      <a:r>
                        <a:rPr kumimoji="1" lang="ja-JP" altLang="en-US" sz="1050" u="sng" dirty="0" smtClean="0">
                          <a:solidFill>
                            <a:sysClr val="windowText" lastClr="000000"/>
                          </a:solidFill>
                        </a:rPr>
                        <a:t>変数の値を操作するには</a:t>
                      </a:r>
                    </a:p>
                    <a:p>
                      <a:r>
                        <a:rPr kumimoji="1" lang="en-US" altLang="ja-JP" sz="1050" dirty="0" smtClean="0">
                          <a:solidFill>
                            <a:sysClr val="windowText" lastClr="000000"/>
                          </a:solidFill>
                        </a:rPr>
                        <a:t>Get-Variable</a:t>
                      </a:r>
                    </a:p>
                    <a:p>
                      <a:r>
                        <a:rPr kumimoji="1" lang="en-US" altLang="ja-JP" sz="1050" dirty="0" smtClean="0">
                          <a:solidFill>
                            <a:sysClr val="windowText" lastClr="000000"/>
                          </a:solidFill>
                        </a:rPr>
                        <a:t>Set-Variable</a:t>
                      </a:r>
                    </a:p>
                    <a:p>
                      <a:r>
                        <a:rPr kumimoji="1" lang="en-US" altLang="ja-JP" sz="1050" dirty="0" smtClean="0">
                          <a:solidFill>
                            <a:sysClr val="windowText" lastClr="000000"/>
                          </a:solidFill>
                        </a:rPr>
                        <a:t>New-Variable</a:t>
                      </a:r>
                    </a:p>
                    <a:p>
                      <a:r>
                        <a:rPr kumimoji="1" lang="en-US" altLang="ja-JP" sz="1050" dirty="0" smtClean="0">
                          <a:solidFill>
                            <a:sysClr val="windowText" lastClr="000000"/>
                          </a:solidFill>
                        </a:rPr>
                        <a:t>Remove-Variable</a:t>
                      </a:r>
                    </a:p>
                    <a:p>
                      <a:r>
                        <a:rPr kumimoji="1" lang="en-US" altLang="ja-JP" sz="1050" dirty="0" smtClean="0">
                          <a:solidFill>
                            <a:sysClr val="windowText" lastClr="000000"/>
                          </a:solidFill>
                        </a:rPr>
                        <a:t>Clear-Variable</a:t>
                      </a:r>
                    </a:p>
                    <a:p>
                      <a:r>
                        <a:rPr kumimoji="1" lang="ja-JP" altLang="en-US" sz="1050" u="sng" dirty="0" smtClean="0">
                          <a:solidFill>
                            <a:sysClr val="windowText" lastClr="000000"/>
                          </a:solidFill>
                        </a:rPr>
                        <a:t>履歴を参照・追加・実行するには</a:t>
                      </a:r>
                      <a:endParaRPr kumimoji="1" lang="en-US" altLang="ja-JP" sz="1050" u="sng" dirty="0" smtClean="0">
                        <a:solidFill>
                          <a:sysClr val="windowText" lastClr="000000"/>
                        </a:solidFill>
                      </a:endParaRPr>
                    </a:p>
                    <a:p>
                      <a:r>
                        <a:rPr kumimoji="1" lang="en-US" altLang="ja-JP" sz="1050" dirty="0" smtClean="0">
                          <a:solidFill>
                            <a:sysClr val="windowText" lastClr="000000"/>
                          </a:solidFill>
                        </a:rPr>
                        <a:t>Add-History</a:t>
                      </a:r>
                    </a:p>
                    <a:p>
                      <a:r>
                        <a:rPr kumimoji="1" lang="en-US" altLang="ja-JP" sz="1050" dirty="0" smtClean="0">
                          <a:solidFill>
                            <a:sysClr val="windowText" lastClr="000000"/>
                          </a:solidFill>
                        </a:rPr>
                        <a:t>Get-History</a:t>
                      </a:r>
                    </a:p>
                    <a:p>
                      <a:r>
                        <a:rPr kumimoji="1" lang="en-US" altLang="ja-JP" sz="1050" dirty="0" smtClean="0">
                          <a:solidFill>
                            <a:sysClr val="windowText" lastClr="000000"/>
                          </a:solidFill>
                        </a:rPr>
                        <a:t>Invoke-History</a:t>
                      </a:r>
                    </a:p>
                    <a:p>
                      <a:r>
                        <a:rPr kumimoji="1" lang="ja-JP" altLang="en-US" sz="1050" u="sng" dirty="0" smtClean="0">
                          <a:solidFill>
                            <a:sysClr val="windowText" lastClr="000000"/>
                          </a:solidFill>
                        </a:rPr>
                        <a:t>エイリアスを操作するには</a:t>
                      </a:r>
                    </a:p>
                    <a:p>
                      <a:r>
                        <a:rPr kumimoji="1" lang="en-US" altLang="ja-JP" sz="1050" dirty="0" smtClean="0">
                          <a:solidFill>
                            <a:sysClr val="windowText" lastClr="000000"/>
                          </a:solidFill>
                        </a:rPr>
                        <a:t>Get-Alias</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ysClr val="windowText" lastClr="000000"/>
                          </a:solidFill>
                        </a:rPr>
                        <a:t>Set-Alias</a:t>
                      </a:r>
                    </a:p>
                  </a:txBody>
                  <a:tcPr>
                    <a:solidFill>
                      <a:schemeClr val="accent3"/>
                    </a:solidFill>
                  </a:tcPr>
                </a:tc>
                <a:tc>
                  <a:txBody>
                    <a:bodyPr/>
                    <a:lstStyle/>
                    <a:p>
                      <a:r>
                        <a:rPr kumimoji="1" lang="en-US" altLang="ja-JP" sz="1050" dirty="0" smtClean="0">
                          <a:solidFill>
                            <a:sysClr val="windowText" lastClr="000000"/>
                          </a:solidFill>
                        </a:rPr>
                        <a:t>New-Alias</a:t>
                      </a:r>
                    </a:p>
                    <a:p>
                      <a:r>
                        <a:rPr kumimoji="1" lang="en-US" altLang="ja-JP" sz="1050" dirty="0" smtClean="0">
                          <a:solidFill>
                            <a:sysClr val="windowText" lastClr="000000"/>
                          </a:solidFill>
                        </a:rPr>
                        <a:t>Export-Alias</a:t>
                      </a:r>
                    </a:p>
                    <a:p>
                      <a:r>
                        <a:rPr kumimoji="1" lang="en-US" altLang="ja-JP" sz="1050" dirty="0" smtClean="0">
                          <a:solidFill>
                            <a:sysClr val="windowText" lastClr="000000"/>
                          </a:solidFill>
                        </a:rPr>
                        <a:t>Import-Alias</a:t>
                      </a:r>
                    </a:p>
                    <a:p>
                      <a:r>
                        <a:rPr kumimoji="1" lang="ja-JP" altLang="en-US" sz="1050" u="sng" dirty="0" smtClean="0">
                          <a:solidFill>
                            <a:sysClr val="windowText" lastClr="000000"/>
                          </a:solidFill>
                        </a:rPr>
                        <a:t>メッセージを書き込むには</a:t>
                      </a:r>
                    </a:p>
                    <a:p>
                      <a:r>
                        <a:rPr kumimoji="1" lang="en-US" altLang="ja-JP" sz="1050" dirty="0" smtClean="0">
                          <a:solidFill>
                            <a:sysClr val="windowText" lastClr="000000"/>
                          </a:solidFill>
                        </a:rPr>
                        <a:t>Write-Host</a:t>
                      </a:r>
                    </a:p>
                    <a:p>
                      <a:r>
                        <a:rPr kumimoji="1" lang="en-US" altLang="ja-JP" sz="1050" dirty="0" smtClean="0">
                          <a:solidFill>
                            <a:sysClr val="windowText" lastClr="000000"/>
                          </a:solidFill>
                        </a:rPr>
                        <a:t>Write-Output</a:t>
                      </a:r>
                    </a:p>
                    <a:p>
                      <a:r>
                        <a:rPr kumimoji="1" lang="en-US" altLang="ja-JP" sz="1050" dirty="0" smtClean="0">
                          <a:solidFill>
                            <a:sysClr val="windowText" lastClr="000000"/>
                          </a:solidFill>
                        </a:rPr>
                        <a:t>Write-Verbose</a:t>
                      </a:r>
                    </a:p>
                    <a:p>
                      <a:r>
                        <a:rPr kumimoji="1" lang="en-US" altLang="ja-JP" sz="1050" dirty="0" smtClean="0">
                          <a:solidFill>
                            <a:sysClr val="windowText" lastClr="000000"/>
                          </a:solidFill>
                        </a:rPr>
                        <a:t>Write-Warning</a:t>
                      </a:r>
                    </a:p>
                    <a:p>
                      <a:r>
                        <a:rPr kumimoji="1" lang="en-US" altLang="ja-JP" sz="1050" dirty="0" smtClean="0">
                          <a:solidFill>
                            <a:sysClr val="windowText" lastClr="000000"/>
                          </a:solidFill>
                        </a:rPr>
                        <a:t>Write-Debug</a:t>
                      </a:r>
                    </a:p>
                    <a:p>
                      <a:r>
                        <a:rPr kumimoji="1" lang="en-US" altLang="ja-JP" sz="1050" dirty="0" smtClean="0">
                          <a:solidFill>
                            <a:sysClr val="windowText" lastClr="000000"/>
                          </a:solidFill>
                        </a:rPr>
                        <a:t>Write-Error</a:t>
                      </a:r>
                    </a:p>
                    <a:p>
                      <a:r>
                        <a:rPr kumimoji="1" lang="ja-JP" altLang="en-US" sz="1050" i="0" u="sng" dirty="0" smtClean="0">
                          <a:solidFill>
                            <a:sysClr val="windowText" lastClr="000000"/>
                          </a:solidFill>
                        </a:rPr>
                        <a:t>文字列の入力を読み取るには</a:t>
                      </a:r>
                    </a:p>
                    <a:p>
                      <a:r>
                        <a:rPr kumimoji="1" lang="en-US" altLang="ja-JP" sz="1050" dirty="0" smtClean="0">
                          <a:solidFill>
                            <a:sysClr val="windowText" lastClr="000000"/>
                          </a:solidFill>
                        </a:rPr>
                        <a:t>Read-Host</a:t>
                      </a:r>
                    </a:p>
                    <a:p>
                      <a:r>
                        <a:rPr kumimoji="1" lang="ja-JP" altLang="en-US" sz="1050" u="sng" dirty="0" smtClean="0">
                          <a:solidFill>
                            <a:sysClr val="windowText" lastClr="000000"/>
                          </a:solidFill>
                        </a:rPr>
                        <a:t>暗号化文字列・セキュア化された文字列を扱うには</a:t>
                      </a:r>
                    </a:p>
                    <a:p>
                      <a:r>
                        <a:rPr kumimoji="1" lang="en-US" altLang="ja-JP" sz="1050" dirty="0" err="1" smtClean="0">
                          <a:solidFill>
                            <a:sysClr val="windowText" lastClr="000000"/>
                          </a:solidFill>
                        </a:rPr>
                        <a:t>ConvertFrom-SecureString</a:t>
                      </a:r>
                      <a:endParaRPr kumimoji="1" lang="en-US" altLang="ja-JP" sz="1050" dirty="0" smtClean="0">
                        <a:solidFill>
                          <a:sysClr val="windowText" lastClr="000000"/>
                        </a:solidFill>
                      </a:endParaRPr>
                    </a:p>
                    <a:p>
                      <a:r>
                        <a:rPr kumimoji="1" lang="en-US" altLang="ja-JP" sz="1050" dirty="0" err="1" smtClean="0">
                          <a:solidFill>
                            <a:sysClr val="windowText" lastClr="000000"/>
                          </a:solidFill>
                        </a:rPr>
                        <a:t>ConvertTo-SecureString</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プログレスバーを表示するには</a:t>
                      </a:r>
                    </a:p>
                    <a:p>
                      <a:r>
                        <a:rPr kumimoji="1" lang="en-US" altLang="ja-JP" sz="1050" dirty="0" smtClean="0">
                          <a:solidFill>
                            <a:sysClr val="windowText" lastClr="000000"/>
                          </a:solidFill>
                        </a:rPr>
                        <a:t>Write-Progress</a:t>
                      </a:r>
                    </a:p>
                    <a:p>
                      <a:r>
                        <a:rPr kumimoji="1" lang="ja-JP" altLang="en-US" sz="1050" u="sng" dirty="0" smtClean="0">
                          <a:solidFill>
                            <a:sysClr val="windowText" lastClr="000000"/>
                          </a:solidFill>
                        </a:rPr>
                        <a:t>シェル・スクリプトを中断するには</a:t>
                      </a:r>
                    </a:p>
                    <a:p>
                      <a:r>
                        <a:rPr kumimoji="1" lang="en-US" altLang="ja-JP" sz="1050" dirty="0" smtClean="0">
                          <a:solidFill>
                            <a:sysClr val="windowText" lastClr="000000"/>
                          </a:solidFill>
                        </a:rPr>
                        <a:t>Start-Sleep</a:t>
                      </a:r>
                    </a:p>
                    <a:p>
                      <a:r>
                        <a:rPr kumimoji="1" lang="ja-JP" altLang="en-US" sz="1050" u="sng" dirty="0" smtClean="0">
                          <a:solidFill>
                            <a:sysClr val="windowText" lastClr="000000"/>
                          </a:solidFill>
                        </a:rPr>
                        <a:t>デバッグを行うには</a:t>
                      </a:r>
                    </a:p>
                    <a:p>
                      <a:r>
                        <a:rPr kumimoji="1" lang="en-US" altLang="ja-JP" sz="1050" dirty="0" smtClean="0">
                          <a:solidFill>
                            <a:sysClr val="windowText" lastClr="000000"/>
                          </a:solidFill>
                        </a:rPr>
                        <a:t>Set-</a:t>
                      </a:r>
                      <a:r>
                        <a:rPr kumimoji="1" lang="en-US" altLang="ja-JP" sz="1050" dirty="0" err="1" smtClean="0">
                          <a:solidFill>
                            <a:sysClr val="windowText" lastClr="000000"/>
                          </a:solidFill>
                        </a:rPr>
                        <a:t>PSDebug</a:t>
                      </a:r>
                      <a:endParaRPr kumimoji="1" lang="en-US" altLang="ja-JP" sz="1050" dirty="0" smtClean="0">
                        <a:solidFill>
                          <a:sysClr val="windowText" lastClr="000000"/>
                        </a:solidFill>
                      </a:endParaRPr>
                    </a:p>
                    <a:p>
                      <a:r>
                        <a:rPr kumimoji="1" lang="en-US" altLang="ja-JP" sz="1050" dirty="0" smtClean="0">
                          <a:solidFill>
                            <a:sysClr val="windowText" lastClr="000000"/>
                          </a:solidFill>
                        </a:rPr>
                        <a:t>Start-Transcript</a:t>
                      </a:r>
                    </a:p>
                    <a:p>
                      <a:r>
                        <a:rPr kumimoji="1" lang="en-US" altLang="ja-JP" sz="1050" dirty="0" smtClean="0">
                          <a:solidFill>
                            <a:sysClr val="windowText" lastClr="000000"/>
                          </a:solidFill>
                        </a:rPr>
                        <a:t>Stop-Transcript</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TraceSource</a:t>
                      </a:r>
                      <a:endParaRPr kumimoji="1" lang="en-US" altLang="ja-JP" sz="1050" dirty="0" smtClean="0">
                        <a:solidFill>
                          <a:sysClr val="windowText" lastClr="000000"/>
                        </a:solidFill>
                      </a:endParaRPr>
                    </a:p>
                    <a:p>
                      <a:r>
                        <a:rPr kumimoji="1" lang="en-US" altLang="ja-JP" sz="1050" dirty="0" smtClean="0">
                          <a:solidFill>
                            <a:sysClr val="windowText" lastClr="000000"/>
                          </a:solidFill>
                        </a:rPr>
                        <a:t>Set-</a:t>
                      </a:r>
                      <a:r>
                        <a:rPr kumimoji="1" lang="en-US" altLang="ja-JP" sz="1050" dirty="0" err="1" smtClean="0">
                          <a:solidFill>
                            <a:sysClr val="windowText" lastClr="000000"/>
                          </a:solidFill>
                        </a:rPr>
                        <a:t>TraceSource</a:t>
                      </a:r>
                      <a:endParaRPr kumimoji="1" lang="en-US" altLang="ja-JP" sz="1050" dirty="0" smtClean="0">
                        <a:solidFill>
                          <a:sysClr val="windowText" lastClr="000000"/>
                        </a:solidFill>
                      </a:endParaRPr>
                    </a:p>
                    <a:p>
                      <a:r>
                        <a:rPr kumimoji="1" lang="en-US" altLang="ja-JP" sz="1050" dirty="0" smtClean="0">
                          <a:solidFill>
                            <a:sysClr val="windowText" lastClr="000000"/>
                          </a:solidFill>
                        </a:rPr>
                        <a:t>Trace-Command</a:t>
                      </a:r>
                    </a:p>
                    <a:p>
                      <a:r>
                        <a:rPr kumimoji="1" lang="ja-JP" altLang="en-US" sz="1050" u="sng" dirty="0" smtClean="0">
                          <a:solidFill>
                            <a:sysClr val="windowText" lastClr="000000"/>
                          </a:solidFill>
                        </a:rPr>
                        <a:t>コマンドの実行時間を計測するには</a:t>
                      </a:r>
                    </a:p>
                    <a:p>
                      <a:r>
                        <a:rPr kumimoji="1" lang="en-US" altLang="ja-JP" sz="1050" dirty="0" smtClean="0">
                          <a:solidFill>
                            <a:sysClr val="windowText" lastClr="000000"/>
                          </a:solidFill>
                        </a:rPr>
                        <a:t>Measure-Command</a:t>
                      </a:r>
                    </a:p>
                    <a:p>
                      <a:r>
                        <a:rPr kumimoji="1" lang="ja-JP" altLang="en-US" sz="1050" u="sng" dirty="0" smtClean="0">
                          <a:solidFill>
                            <a:sysClr val="windowText" lastClr="000000"/>
                          </a:solidFill>
                        </a:rPr>
                        <a:t>文字列をコマンドとして実行するには</a:t>
                      </a:r>
                    </a:p>
                  </a:txBody>
                  <a:tcPr>
                    <a:solidFill>
                      <a:schemeClr val="accent3"/>
                    </a:solidFill>
                  </a:tcPr>
                </a:tc>
                <a:tc>
                  <a:txBody>
                    <a:bodyPr/>
                    <a:lstStyle/>
                    <a:p>
                      <a:r>
                        <a:rPr kumimoji="1" lang="en-US" altLang="ja-JP" sz="1050" dirty="0" smtClean="0">
                          <a:solidFill>
                            <a:sysClr val="windowText" lastClr="000000"/>
                          </a:solidFill>
                        </a:rPr>
                        <a:t>Invoke-Expression</a:t>
                      </a:r>
                    </a:p>
                    <a:p>
                      <a:r>
                        <a:rPr kumimoji="1" lang="ja-JP" altLang="en-US" sz="1050" u="sng" dirty="0" smtClean="0">
                          <a:solidFill>
                            <a:sysClr val="windowText" lastClr="000000"/>
                          </a:solidFill>
                        </a:rPr>
                        <a:t>ホストオブジェクトを参照するには</a:t>
                      </a:r>
                    </a:p>
                    <a:p>
                      <a:r>
                        <a:rPr kumimoji="1" lang="en-US" altLang="ja-JP" sz="1050" dirty="0" smtClean="0">
                          <a:solidFill>
                            <a:sysClr val="windowText" lastClr="000000"/>
                          </a:solidFill>
                        </a:rPr>
                        <a:t>Get-Host</a:t>
                      </a:r>
                    </a:p>
                    <a:p>
                      <a:r>
                        <a:rPr kumimoji="1" lang="ja-JP" altLang="en-US" sz="1050" u="sng" dirty="0" smtClean="0">
                          <a:solidFill>
                            <a:sysClr val="windowText" lastClr="000000"/>
                          </a:solidFill>
                        </a:rPr>
                        <a:t>設定ファイルを読み込むには</a:t>
                      </a:r>
                    </a:p>
                    <a:p>
                      <a:r>
                        <a:rPr kumimoji="1" lang="en-US" altLang="ja-JP" sz="1050" dirty="0" smtClean="0">
                          <a:solidFill>
                            <a:sysClr val="windowText" lastClr="000000"/>
                          </a:solidFill>
                        </a:rPr>
                        <a:t>Update-</a:t>
                      </a:r>
                      <a:r>
                        <a:rPr kumimoji="1" lang="en-US" altLang="ja-JP" sz="1050" dirty="0" err="1" smtClean="0">
                          <a:solidFill>
                            <a:sysClr val="windowText" lastClr="000000"/>
                          </a:solidFill>
                        </a:rPr>
                        <a:t>FormatData</a:t>
                      </a:r>
                      <a:endParaRPr kumimoji="1" lang="en-US" altLang="ja-JP" sz="1050" dirty="0" smtClean="0">
                        <a:solidFill>
                          <a:sysClr val="windowText" lastClr="000000"/>
                        </a:solidFill>
                      </a:endParaRPr>
                    </a:p>
                    <a:p>
                      <a:r>
                        <a:rPr kumimoji="1" lang="en-US" altLang="ja-JP" sz="1050" dirty="0" smtClean="0">
                          <a:solidFill>
                            <a:sysClr val="windowText" lastClr="000000"/>
                          </a:solidFill>
                        </a:rPr>
                        <a:t>Update-</a:t>
                      </a:r>
                      <a:r>
                        <a:rPr kumimoji="1" lang="en-US" altLang="ja-JP" sz="1050" dirty="0" err="1" smtClean="0">
                          <a:solidFill>
                            <a:sysClr val="windowText" lastClr="000000"/>
                          </a:solidFill>
                        </a:rPr>
                        <a:t>TypeData</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実行ポリシー取得・設定するには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ExecutionPolicy</a:t>
                      </a:r>
                      <a:endParaRPr kumimoji="1" lang="en-US" altLang="ja-JP" sz="1050" dirty="0" smtClean="0">
                        <a:solidFill>
                          <a:sysClr val="windowText" lastClr="000000"/>
                        </a:solidFill>
                      </a:endParaRPr>
                    </a:p>
                    <a:p>
                      <a:r>
                        <a:rPr kumimoji="1" lang="en-US" altLang="ja-JP" sz="1050" dirty="0" smtClean="0">
                          <a:solidFill>
                            <a:sysClr val="windowText" lastClr="000000"/>
                          </a:solidFill>
                        </a:rPr>
                        <a:t>Set-</a:t>
                      </a:r>
                      <a:r>
                        <a:rPr kumimoji="1" lang="en-US" altLang="ja-JP" sz="1050" dirty="0" err="1" smtClean="0">
                          <a:solidFill>
                            <a:sysClr val="windowText" lastClr="000000"/>
                          </a:solidFill>
                        </a:rPr>
                        <a:t>ExecutionPolicy</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スクリプトファイルの署名を取得・設定するには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AuthenticodeSignature</a:t>
                      </a:r>
                      <a:endParaRPr kumimoji="1" lang="en-US" altLang="ja-JP" sz="1050" dirty="0" smtClean="0">
                        <a:solidFill>
                          <a:sysClr val="windowText" lastClr="000000"/>
                        </a:solidFill>
                      </a:endParaRPr>
                    </a:p>
                    <a:p>
                      <a:r>
                        <a:rPr kumimoji="1" lang="en-US" altLang="ja-JP" sz="1050" dirty="0" smtClean="0">
                          <a:solidFill>
                            <a:sysClr val="windowText" lastClr="000000"/>
                          </a:solidFill>
                        </a:rPr>
                        <a:t>Set-</a:t>
                      </a:r>
                      <a:r>
                        <a:rPr kumimoji="1" lang="en-US" altLang="ja-JP" sz="1050" dirty="0" err="1" smtClean="0">
                          <a:solidFill>
                            <a:sysClr val="windowText" lastClr="000000"/>
                          </a:solidFill>
                        </a:rPr>
                        <a:t>AuthenticodeSignature</a:t>
                      </a:r>
                      <a:endParaRPr kumimoji="1" lang="en-US" altLang="ja-JP" sz="1050" dirty="0" smtClean="0">
                        <a:solidFill>
                          <a:sysClr val="windowText" lastClr="000000"/>
                        </a:solidFill>
                      </a:endParaRPr>
                    </a:p>
                    <a:p>
                      <a:r>
                        <a:rPr kumimoji="1" lang="en-US" altLang="ja-JP" sz="1050" dirty="0" smtClean="0">
                          <a:solidFill>
                            <a:sysClr val="windowText" lastClr="000000"/>
                          </a:solidFill>
                        </a:rPr>
                        <a:t>Get-</a:t>
                      </a:r>
                      <a:r>
                        <a:rPr kumimoji="1" lang="en-US" altLang="ja-JP" sz="1050" dirty="0" err="1" smtClean="0">
                          <a:solidFill>
                            <a:sysClr val="windowText" lastClr="000000"/>
                          </a:solidFill>
                        </a:rPr>
                        <a:t>PfxCertificate</a:t>
                      </a:r>
                      <a:endParaRPr kumimoji="1" lang="en-US" altLang="ja-JP" sz="1050" dirty="0" smtClean="0">
                        <a:solidFill>
                          <a:sysClr val="windowText" lastClr="000000"/>
                        </a:solidFill>
                      </a:endParaRPr>
                    </a:p>
                    <a:p>
                      <a:r>
                        <a:rPr kumimoji="1" lang="en-US" altLang="ja-JP" sz="1050" u="sng" dirty="0" smtClean="0">
                          <a:solidFill>
                            <a:sysClr val="windowText" lastClr="000000"/>
                          </a:solidFill>
                        </a:rPr>
                        <a:t>PS</a:t>
                      </a:r>
                      <a:r>
                        <a:rPr kumimoji="1" lang="ja-JP" altLang="en-US" sz="1050" u="sng" dirty="0" smtClean="0">
                          <a:solidFill>
                            <a:sysClr val="windowText" lastClr="000000"/>
                          </a:solidFill>
                        </a:rPr>
                        <a:t>スナップインを操作するには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PSSnapin</a:t>
                      </a:r>
                      <a:endParaRPr kumimoji="1" lang="en-US" altLang="ja-JP" sz="1050" dirty="0" smtClean="0">
                        <a:solidFill>
                          <a:sysClr val="windowText" lastClr="000000"/>
                        </a:solidFill>
                      </a:endParaRPr>
                    </a:p>
                    <a:p>
                      <a:r>
                        <a:rPr kumimoji="1" lang="en-US" altLang="ja-JP" sz="1050" dirty="0" smtClean="0">
                          <a:solidFill>
                            <a:sysClr val="windowText" lastClr="000000"/>
                          </a:solidFill>
                        </a:rPr>
                        <a:t>Add-</a:t>
                      </a:r>
                      <a:r>
                        <a:rPr kumimoji="1" lang="en-US" altLang="ja-JP" sz="1050" dirty="0" err="1" smtClean="0">
                          <a:solidFill>
                            <a:sysClr val="windowText" lastClr="000000"/>
                          </a:solidFill>
                        </a:rPr>
                        <a:t>PSSnapin</a:t>
                      </a:r>
                      <a:endParaRPr kumimoji="1" lang="en-US" altLang="ja-JP" sz="1050" dirty="0" smtClean="0">
                        <a:solidFill>
                          <a:sysClr val="windowText" lastClr="000000"/>
                        </a:solidFill>
                      </a:endParaRPr>
                    </a:p>
                    <a:p>
                      <a:r>
                        <a:rPr kumimoji="1" lang="en-US" altLang="ja-JP" sz="1050" dirty="0" smtClean="0">
                          <a:solidFill>
                            <a:sysClr val="windowText" lastClr="000000"/>
                          </a:solidFill>
                        </a:rPr>
                        <a:t>Remove-</a:t>
                      </a:r>
                      <a:r>
                        <a:rPr kumimoji="1" lang="en-US" altLang="ja-JP" sz="1050" dirty="0" err="1" smtClean="0">
                          <a:solidFill>
                            <a:sysClr val="windowText" lastClr="000000"/>
                          </a:solidFill>
                        </a:rPr>
                        <a:t>PSSnapin</a:t>
                      </a:r>
                      <a:endParaRPr kumimoji="1" lang="en-US" altLang="ja-JP" sz="1050" dirty="0" smtClean="0">
                        <a:solidFill>
                          <a:sysClr val="windowText" lastClr="000000"/>
                        </a:solidFill>
                      </a:endParaRPr>
                    </a:p>
                    <a:p>
                      <a:r>
                        <a:rPr kumimoji="1" lang="en-US" altLang="ja-JP" sz="1050" dirty="0" smtClean="0">
                          <a:solidFill>
                            <a:sysClr val="windowText" lastClr="000000"/>
                          </a:solidFill>
                        </a:rPr>
                        <a:t>Export-Console</a:t>
                      </a:r>
                    </a:p>
                    <a:p>
                      <a:r>
                        <a:rPr kumimoji="1" lang="ja-JP" altLang="en-US" sz="1050" dirty="0" smtClean="0">
                          <a:solidFill>
                            <a:srgbClr val="FF0000"/>
                          </a:solidFill>
                        </a:rPr>
                        <a:t>・管理機能呼び出し</a:t>
                      </a:r>
                      <a:endParaRPr kumimoji="1" lang="en-US" altLang="ja-JP" sz="1050" dirty="0" smtClean="0">
                        <a:solidFill>
                          <a:srgbClr val="FF0000"/>
                        </a:solidFill>
                      </a:endParaRPr>
                    </a:p>
                    <a:p>
                      <a:r>
                        <a:rPr kumimoji="1" lang="ja-JP" altLang="en-US" sz="1050" u="sng" dirty="0" smtClean="0">
                          <a:solidFill>
                            <a:sysClr val="windowText" lastClr="000000"/>
                          </a:solidFill>
                        </a:rPr>
                        <a:t>日付時刻を取得・設定するには</a:t>
                      </a:r>
                    </a:p>
                    <a:p>
                      <a:r>
                        <a:rPr kumimoji="1" lang="en-US" altLang="ja-JP" sz="1050" dirty="0" smtClean="0">
                          <a:solidFill>
                            <a:sysClr val="windowText" lastClr="000000"/>
                          </a:solidFill>
                        </a:rPr>
                        <a:t>Get-Date</a:t>
                      </a:r>
                    </a:p>
                    <a:p>
                      <a:r>
                        <a:rPr kumimoji="1" lang="en-US" altLang="ja-JP" sz="1050" dirty="0" smtClean="0">
                          <a:solidFill>
                            <a:sysClr val="windowText" lastClr="000000"/>
                          </a:solidFill>
                        </a:rPr>
                        <a:t>Set-Date</a:t>
                      </a:r>
                    </a:p>
                    <a:p>
                      <a:r>
                        <a:rPr kumimoji="1" lang="en-US" altLang="ja-JP" sz="1050" u="sng" dirty="0" err="1" smtClean="0">
                          <a:solidFill>
                            <a:sysClr val="windowText" lastClr="000000"/>
                          </a:solidFill>
                        </a:rPr>
                        <a:t>TimeSpan</a:t>
                      </a:r>
                      <a:r>
                        <a:rPr kumimoji="1" lang="ja-JP" altLang="en-US" sz="1050" u="sng" dirty="0" smtClean="0">
                          <a:solidFill>
                            <a:sysClr val="windowText" lastClr="000000"/>
                          </a:solidFill>
                        </a:rPr>
                        <a:t>オブジェクトを作成するには</a:t>
                      </a:r>
                    </a:p>
                    <a:p>
                      <a:r>
                        <a:rPr kumimoji="1" lang="en-US" altLang="ja-JP" sz="1050" dirty="0" smtClean="0">
                          <a:solidFill>
                            <a:sysClr val="windowText" lastClr="000000"/>
                          </a:solidFill>
                        </a:rPr>
                        <a:t>New-</a:t>
                      </a:r>
                      <a:r>
                        <a:rPr kumimoji="1" lang="en-US" altLang="ja-JP" sz="1050" dirty="0" err="1" smtClean="0">
                          <a:solidFill>
                            <a:sysClr val="windowText" lastClr="000000"/>
                          </a:solidFill>
                        </a:rPr>
                        <a:t>TimeSpan</a:t>
                      </a:r>
                      <a:endParaRPr kumimoji="1" lang="ja-JP" altLang="en-US" sz="1050" dirty="0" smtClean="0">
                        <a:solidFill>
                          <a:sysClr val="windowText" lastClr="000000"/>
                        </a:solidFill>
                      </a:endParaRPr>
                    </a:p>
                    <a:p>
                      <a:r>
                        <a:rPr kumimoji="1" lang="ja-JP" altLang="en-US" sz="1050" u="sng" dirty="0" smtClean="0">
                          <a:solidFill>
                            <a:sysClr val="windowText" lastClr="000000"/>
                          </a:solidFill>
                        </a:rPr>
                        <a:t>サービスを操作するには</a:t>
                      </a:r>
                    </a:p>
                  </a:txBody>
                  <a:tcPr>
                    <a:solidFill>
                      <a:schemeClr val="accent3"/>
                    </a:solidFill>
                  </a:tcPr>
                </a:tc>
                <a:tc>
                  <a:txBody>
                    <a:bodyPr/>
                    <a:lstStyle/>
                    <a:p>
                      <a:r>
                        <a:rPr kumimoji="1" lang="en-US" altLang="ja-JP" sz="1050" dirty="0" smtClean="0">
                          <a:solidFill>
                            <a:sysClr val="windowText" lastClr="000000"/>
                          </a:solidFill>
                        </a:rPr>
                        <a:t>Get-Service</a:t>
                      </a:r>
                    </a:p>
                    <a:p>
                      <a:r>
                        <a:rPr kumimoji="1" lang="en-US" altLang="ja-JP" sz="1050" dirty="0" smtClean="0">
                          <a:solidFill>
                            <a:sysClr val="windowText" lastClr="000000"/>
                          </a:solidFill>
                        </a:rPr>
                        <a:t>Start-Service</a:t>
                      </a:r>
                    </a:p>
                    <a:p>
                      <a:r>
                        <a:rPr kumimoji="1" lang="en-US" altLang="ja-JP" sz="1050" dirty="0" smtClean="0">
                          <a:solidFill>
                            <a:sysClr val="windowText" lastClr="000000"/>
                          </a:solidFill>
                        </a:rPr>
                        <a:t>Stop-Service</a:t>
                      </a:r>
                    </a:p>
                    <a:p>
                      <a:r>
                        <a:rPr kumimoji="1" lang="en-US" altLang="ja-JP" sz="1050" dirty="0" smtClean="0">
                          <a:solidFill>
                            <a:sysClr val="windowText" lastClr="000000"/>
                          </a:solidFill>
                        </a:rPr>
                        <a:t>Restart-Service</a:t>
                      </a:r>
                    </a:p>
                    <a:p>
                      <a:r>
                        <a:rPr kumimoji="1" lang="en-US" altLang="ja-JP" sz="1050" dirty="0" smtClean="0">
                          <a:solidFill>
                            <a:sysClr val="windowText" lastClr="000000"/>
                          </a:solidFill>
                        </a:rPr>
                        <a:t>Suspend-Service</a:t>
                      </a:r>
                    </a:p>
                    <a:p>
                      <a:r>
                        <a:rPr kumimoji="1" lang="en-US" altLang="ja-JP" sz="1050" dirty="0" smtClean="0">
                          <a:solidFill>
                            <a:sysClr val="windowText" lastClr="000000"/>
                          </a:solidFill>
                        </a:rPr>
                        <a:t>Resume-Service</a:t>
                      </a:r>
                    </a:p>
                    <a:p>
                      <a:r>
                        <a:rPr kumimoji="1" lang="en-US" altLang="ja-JP" sz="1050" dirty="0" smtClean="0">
                          <a:solidFill>
                            <a:sysClr val="windowText" lastClr="000000"/>
                          </a:solidFill>
                        </a:rPr>
                        <a:t>Set-Service</a:t>
                      </a:r>
                    </a:p>
                    <a:p>
                      <a:r>
                        <a:rPr kumimoji="1" lang="en-US" altLang="ja-JP" sz="1050" dirty="0" smtClean="0">
                          <a:solidFill>
                            <a:sysClr val="windowText" lastClr="000000"/>
                          </a:solidFill>
                        </a:rPr>
                        <a:t>New-Service</a:t>
                      </a:r>
                    </a:p>
                    <a:p>
                      <a:r>
                        <a:rPr kumimoji="1" lang="en-US" altLang="ja-JP" sz="1050" u="sng" dirty="0" smtClean="0">
                          <a:solidFill>
                            <a:sysClr val="windowText" lastClr="000000"/>
                          </a:solidFill>
                        </a:rPr>
                        <a:t>WMI</a:t>
                      </a:r>
                      <a:r>
                        <a:rPr kumimoji="1" lang="ja-JP" altLang="en-US" sz="1050" u="sng" dirty="0" smtClean="0">
                          <a:solidFill>
                            <a:sysClr val="windowText" lastClr="000000"/>
                          </a:solidFill>
                        </a:rPr>
                        <a:t>のオブジェクトを扱うには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WmiObject</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資格情報を取得するには</a:t>
                      </a:r>
                    </a:p>
                    <a:p>
                      <a:r>
                        <a:rPr kumimoji="1" lang="en-US" altLang="ja-JP" sz="1050" dirty="0" smtClean="0">
                          <a:solidFill>
                            <a:sysClr val="windowText" lastClr="000000"/>
                          </a:solidFill>
                        </a:rPr>
                        <a:t>Get-Credential</a:t>
                      </a:r>
                    </a:p>
                    <a:p>
                      <a:r>
                        <a:rPr kumimoji="1" lang="ja-JP" altLang="en-US" sz="1050" u="sng" dirty="0" smtClean="0">
                          <a:solidFill>
                            <a:sysClr val="windowText" lastClr="000000"/>
                          </a:solidFill>
                        </a:rPr>
                        <a:t>プロセスを取得・停止するには</a:t>
                      </a:r>
                    </a:p>
                    <a:p>
                      <a:r>
                        <a:rPr kumimoji="1" lang="en-US" altLang="ja-JP" sz="1050" dirty="0" smtClean="0">
                          <a:solidFill>
                            <a:sysClr val="windowText" lastClr="000000"/>
                          </a:solidFill>
                        </a:rPr>
                        <a:t>Get-Process</a:t>
                      </a:r>
                    </a:p>
                    <a:p>
                      <a:r>
                        <a:rPr kumimoji="1" lang="en-US" altLang="ja-JP" sz="1050" dirty="0" smtClean="0">
                          <a:solidFill>
                            <a:sysClr val="windowText" lastClr="000000"/>
                          </a:solidFill>
                        </a:rPr>
                        <a:t>Stop-Process</a:t>
                      </a:r>
                    </a:p>
                    <a:p>
                      <a:r>
                        <a:rPr kumimoji="1" lang="ja-JP" altLang="en-US" sz="1050" u="sng" dirty="0" smtClean="0">
                          <a:solidFill>
                            <a:sysClr val="windowText" lastClr="000000"/>
                          </a:solidFill>
                        </a:rPr>
                        <a:t>イベントログの情報を取得するには</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EventLog</a:t>
                      </a:r>
                      <a:endParaRPr kumimoji="1" lang="en-US" altLang="ja-JP" sz="1050" dirty="0" smtClean="0">
                        <a:solidFill>
                          <a:sysClr val="windowText" lastClr="000000"/>
                        </a:solidFill>
                      </a:endParaRPr>
                    </a:p>
                    <a:p>
                      <a:r>
                        <a:rPr kumimoji="1" lang="ja-JP" altLang="en-US" sz="1050" u="sng" dirty="0" smtClean="0">
                          <a:solidFill>
                            <a:sysClr val="windowText" lastClr="000000"/>
                          </a:solidFill>
                        </a:rPr>
                        <a:t>カルチャ、</a:t>
                      </a:r>
                      <a:r>
                        <a:rPr kumimoji="1" lang="en-US" altLang="ja-JP" sz="1050" u="sng" dirty="0" smtClean="0">
                          <a:solidFill>
                            <a:sysClr val="windowText" lastClr="000000"/>
                          </a:solidFill>
                        </a:rPr>
                        <a:t>UI</a:t>
                      </a:r>
                      <a:r>
                        <a:rPr kumimoji="1" lang="ja-JP" altLang="en-US" sz="1050" u="sng" dirty="0" smtClean="0">
                          <a:solidFill>
                            <a:sysClr val="windowText" lastClr="000000"/>
                          </a:solidFill>
                        </a:rPr>
                        <a:t>カルチャに関する情報を取得するには</a:t>
                      </a:r>
                    </a:p>
                    <a:p>
                      <a:r>
                        <a:rPr kumimoji="1" lang="en-US" altLang="ja-JP" sz="1050" dirty="0" smtClean="0">
                          <a:solidFill>
                            <a:sysClr val="windowText" lastClr="000000"/>
                          </a:solidFill>
                        </a:rPr>
                        <a:t>Get-Culture</a:t>
                      </a:r>
                    </a:p>
                    <a:p>
                      <a:r>
                        <a:rPr kumimoji="1" lang="en-US" altLang="ja-JP" sz="1050" dirty="0" smtClean="0">
                          <a:solidFill>
                            <a:sysClr val="windowText" lastClr="000000"/>
                          </a:solidFill>
                        </a:rPr>
                        <a:t>Get-</a:t>
                      </a:r>
                      <a:r>
                        <a:rPr kumimoji="1" lang="en-US" altLang="ja-JP" sz="1050" dirty="0" err="1" smtClean="0">
                          <a:solidFill>
                            <a:sysClr val="windowText" lastClr="000000"/>
                          </a:solidFill>
                        </a:rPr>
                        <a:t>UICulture</a:t>
                      </a:r>
                      <a:endParaRPr kumimoji="1" lang="en-US" altLang="ja-JP" sz="1050" dirty="0" smtClean="0">
                        <a:solidFill>
                          <a:sysClr val="windowText" lastClr="000000"/>
                        </a:solidFill>
                      </a:endParaRPr>
                    </a:p>
                    <a:p>
                      <a:r>
                        <a:rPr kumimoji="1" lang="ja-JP" altLang="en-US" sz="1050" dirty="0" smtClean="0">
                          <a:solidFill>
                            <a:srgbClr val="FF0000"/>
                          </a:solidFill>
                        </a:rPr>
                        <a:t>・オブジェクト操作</a:t>
                      </a:r>
                    </a:p>
                    <a:p>
                      <a:r>
                        <a:rPr kumimoji="1" lang="ja-JP" altLang="en-US" sz="1050" u="sng" dirty="0" smtClean="0">
                          <a:solidFill>
                            <a:sysClr val="windowText" lastClr="000000"/>
                          </a:solidFill>
                        </a:rPr>
                        <a:t>オブジェクトをフィルタ・加工するには</a:t>
                      </a:r>
                    </a:p>
                    <a:p>
                      <a:r>
                        <a:rPr kumimoji="1" lang="en-US" altLang="ja-JP" sz="1050" dirty="0" smtClean="0">
                          <a:solidFill>
                            <a:sysClr val="windowText" lastClr="000000"/>
                          </a:solidFill>
                        </a:rPr>
                        <a:t>Where-Object</a:t>
                      </a:r>
                    </a:p>
                    <a:p>
                      <a:r>
                        <a:rPr kumimoji="1" lang="en-US" altLang="ja-JP" sz="1050" dirty="0" smtClean="0">
                          <a:solidFill>
                            <a:sysClr val="windowText" lastClr="000000"/>
                          </a:solidFill>
                        </a:rPr>
                        <a:t>Tee-Object</a:t>
                      </a:r>
                    </a:p>
                    <a:p>
                      <a:r>
                        <a:rPr kumimoji="1" lang="en-US" altLang="ja-JP" sz="1050" dirty="0" smtClean="0">
                          <a:solidFill>
                            <a:sysClr val="windowText" lastClr="000000"/>
                          </a:solidFill>
                        </a:rPr>
                        <a:t>Sort-Object</a:t>
                      </a:r>
                    </a:p>
                    <a:p>
                      <a:r>
                        <a:rPr kumimoji="1" lang="en-US" altLang="ja-JP" sz="1050" dirty="0" smtClean="0">
                          <a:solidFill>
                            <a:sysClr val="windowText" lastClr="000000"/>
                          </a:solidFill>
                        </a:rPr>
                        <a:t>Select-Object</a:t>
                      </a:r>
                    </a:p>
                    <a:p>
                      <a:r>
                        <a:rPr kumimoji="1" lang="en-US" altLang="ja-JP" sz="1050" dirty="0" smtClean="0">
                          <a:solidFill>
                            <a:sysClr val="windowText" lastClr="000000"/>
                          </a:solidFill>
                        </a:rPr>
                        <a:t>Get-Unique</a:t>
                      </a:r>
                    </a:p>
                    <a:p>
                      <a:r>
                        <a:rPr kumimoji="1" lang="en-US" altLang="ja-JP" sz="1050" dirty="0" smtClean="0">
                          <a:solidFill>
                            <a:sysClr val="windowText" lastClr="000000"/>
                          </a:solidFill>
                        </a:rPr>
                        <a:t>Group-Object</a:t>
                      </a:r>
                    </a:p>
                    <a:p>
                      <a:r>
                        <a:rPr kumimoji="1" lang="en-US" altLang="ja-JP" sz="1050" u="sng" dirty="0" smtClean="0">
                          <a:solidFill>
                            <a:sysClr val="windowText" lastClr="000000"/>
                          </a:solidFill>
                        </a:rPr>
                        <a:t>.NET</a:t>
                      </a:r>
                      <a:r>
                        <a:rPr kumimoji="1" lang="ja-JP" altLang="en-US" sz="1050" u="sng" dirty="0" smtClean="0">
                          <a:solidFill>
                            <a:sysClr val="windowText" lastClr="000000"/>
                          </a:solidFill>
                        </a:rPr>
                        <a:t>か</a:t>
                      </a:r>
                      <a:r>
                        <a:rPr kumimoji="1" lang="en-US" altLang="ja-JP" sz="1050" u="sng" dirty="0" smtClean="0">
                          <a:solidFill>
                            <a:sysClr val="windowText" lastClr="000000"/>
                          </a:solidFill>
                        </a:rPr>
                        <a:t>COM</a:t>
                      </a:r>
                      <a:r>
                        <a:rPr kumimoji="1" lang="ja-JP" altLang="en-US" sz="1050" u="sng" dirty="0" smtClean="0">
                          <a:solidFill>
                            <a:sysClr val="windowText" lastClr="000000"/>
                          </a:solidFill>
                        </a:rPr>
                        <a:t>のオブジェクトを作成するには</a:t>
                      </a:r>
                    </a:p>
                    <a:p>
                      <a:r>
                        <a:rPr kumimoji="1" lang="en-US" altLang="ja-JP" sz="1050" dirty="0" smtClean="0">
                          <a:solidFill>
                            <a:sysClr val="windowText" lastClr="000000"/>
                          </a:solidFill>
                        </a:rPr>
                        <a:t>New-Object</a:t>
                      </a:r>
                    </a:p>
                  </a:txBody>
                  <a:tcPr>
                    <a:solidFill>
                      <a:schemeClr val="accent3"/>
                    </a:solidFill>
                  </a:tcPr>
                </a:tc>
                <a:tc>
                  <a:txBody>
                    <a:bodyPr/>
                    <a:lstStyle/>
                    <a:p>
                      <a:r>
                        <a:rPr kumimoji="1" lang="ja-JP" altLang="en-US" sz="1050" u="sng" dirty="0" smtClean="0">
                          <a:solidFill>
                            <a:sysClr val="windowText" lastClr="000000"/>
                          </a:solidFill>
                        </a:rPr>
                        <a:t>オブジェクトを計測するには</a:t>
                      </a:r>
                    </a:p>
                    <a:p>
                      <a:r>
                        <a:rPr kumimoji="1" lang="en-US" altLang="ja-JP" sz="1050" dirty="0" smtClean="0">
                          <a:solidFill>
                            <a:sysClr val="windowText" lastClr="000000"/>
                          </a:solidFill>
                        </a:rPr>
                        <a:t>Measure-Object</a:t>
                      </a:r>
                    </a:p>
                    <a:p>
                      <a:r>
                        <a:rPr kumimoji="1" lang="ja-JP" altLang="en-US" sz="1050" u="sng" dirty="0" smtClean="0">
                          <a:solidFill>
                            <a:sysClr val="windowText" lastClr="000000"/>
                          </a:solidFill>
                        </a:rPr>
                        <a:t>オブジェクトのメンバを列挙するには</a:t>
                      </a:r>
                    </a:p>
                    <a:p>
                      <a:r>
                        <a:rPr kumimoji="1" lang="en-US" altLang="ja-JP" sz="1050" dirty="0" smtClean="0">
                          <a:solidFill>
                            <a:sysClr val="windowText" lastClr="000000"/>
                          </a:solidFill>
                        </a:rPr>
                        <a:t>Get-Member</a:t>
                      </a:r>
                    </a:p>
                    <a:p>
                      <a:r>
                        <a:rPr kumimoji="1" lang="ja-JP" altLang="en-US" sz="1050" u="sng" dirty="0" smtClean="0">
                          <a:solidFill>
                            <a:sysClr val="windowText" lastClr="000000"/>
                          </a:solidFill>
                        </a:rPr>
                        <a:t>オブジェクトにメンバを追加するには</a:t>
                      </a:r>
                    </a:p>
                    <a:p>
                      <a:r>
                        <a:rPr kumimoji="1" lang="en-US" altLang="ja-JP" sz="1050" dirty="0" smtClean="0">
                          <a:solidFill>
                            <a:sysClr val="windowText" lastClr="000000"/>
                          </a:solidFill>
                        </a:rPr>
                        <a:t>Add-Member</a:t>
                      </a:r>
                    </a:p>
                    <a:p>
                      <a:r>
                        <a:rPr kumimoji="1" lang="ja-JP" altLang="en-US" sz="1050" u="sng" dirty="0" smtClean="0">
                          <a:solidFill>
                            <a:sysClr val="windowText" lastClr="000000"/>
                          </a:solidFill>
                        </a:rPr>
                        <a:t>オブジェクトの比較を行うには</a:t>
                      </a:r>
                    </a:p>
                    <a:p>
                      <a:r>
                        <a:rPr kumimoji="1" lang="en-US" altLang="ja-JP" sz="1050" dirty="0" smtClean="0">
                          <a:solidFill>
                            <a:sysClr val="windowText" lastClr="000000"/>
                          </a:solidFill>
                        </a:rPr>
                        <a:t>Compare-Object</a:t>
                      </a:r>
                    </a:p>
                    <a:p>
                      <a:r>
                        <a:rPr kumimoji="1" lang="ja-JP" altLang="en-US" sz="1050" u="sng" dirty="0" smtClean="0">
                          <a:solidFill>
                            <a:sysClr val="windowText" lastClr="000000"/>
                          </a:solidFill>
                        </a:rPr>
                        <a:t>オブジェクトを列挙するには</a:t>
                      </a:r>
                    </a:p>
                    <a:p>
                      <a:r>
                        <a:rPr kumimoji="1" lang="en-US" altLang="ja-JP" sz="1050" dirty="0" err="1" smtClean="0">
                          <a:solidFill>
                            <a:sysClr val="windowText" lastClr="000000"/>
                          </a:solidFill>
                        </a:rPr>
                        <a:t>ForEach</a:t>
                      </a:r>
                      <a:r>
                        <a:rPr kumimoji="1" lang="en-US" altLang="ja-JP" sz="1050" dirty="0" smtClean="0">
                          <a:solidFill>
                            <a:sysClr val="windowText" lastClr="000000"/>
                          </a:solidFill>
                        </a:rPr>
                        <a:t>-Object</a:t>
                      </a:r>
                    </a:p>
                    <a:p>
                      <a:r>
                        <a:rPr kumimoji="1" lang="ja-JP" altLang="en-US" sz="1050" u="sng" dirty="0" smtClean="0">
                          <a:solidFill>
                            <a:sysClr val="windowText" lastClr="000000"/>
                          </a:solidFill>
                        </a:rPr>
                        <a:t>オブジェクトの出力の形式を変更するには</a:t>
                      </a:r>
                    </a:p>
                    <a:p>
                      <a:r>
                        <a:rPr kumimoji="1" lang="en-US" altLang="ja-JP" sz="1050" dirty="0" smtClean="0">
                          <a:solidFill>
                            <a:sysClr val="windowText" lastClr="000000"/>
                          </a:solidFill>
                        </a:rPr>
                        <a:t>Format-List</a:t>
                      </a:r>
                    </a:p>
                    <a:p>
                      <a:r>
                        <a:rPr kumimoji="1" lang="en-US" altLang="ja-JP" sz="1050" dirty="0" smtClean="0">
                          <a:solidFill>
                            <a:sysClr val="windowText" lastClr="000000"/>
                          </a:solidFill>
                        </a:rPr>
                        <a:t>Format-Table</a:t>
                      </a:r>
                    </a:p>
                    <a:p>
                      <a:r>
                        <a:rPr kumimoji="1" lang="en-US" altLang="ja-JP" sz="1050" dirty="0" smtClean="0">
                          <a:solidFill>
                            <a:sysClr val="windowText" lastClr="000000"/>
                          </a:solidFill>
                        </a:rPr>
                        <a:t>Format-Wide</a:t>
                      </a:r>
                    </a:p>
                    <a:p>
                      <a:r>
                        <a:rPr kumimoji="1" lang="en-US" altLang="ja-JP" sz="1050" dirty="0" smtClean="0">
                          <a:solidFill>
                            <a:sysClr val="windowText" lastClr="000000"/>
                          </a:solidFill>
                        </a:rPr>
                        <a:t>Format-Custom</a:t>
                      </a:r>
                    </a:p>
                    <a:p>
                      <a:r>
                        <a:rPr kumimoji="1" lang="ja-JP" altLang="en-US" sz="1050" u="sng" dirty="0" smtClean="0">
                          <a:solidFill>
                            <a:sysClr val="windowText" lastClr="000000"/>
                          </a:solidFill>
                        </a:rPr>
                        <a:t>オブジェクトを様々なデバイス、ファイル、文字列に出力するには</a:t>
                      </a:r>
                    </a:p>
                    <a:p>
                      <a:r>
                        <a:rPr kumimoji="1" lang="en-US" altLang="ja-JP" sz="1050" dirty="0" smtClean="0">
                          <a:solidFill>
                            <a:sysClr val="windowText" lastClr="000000"/>
                          </a:solidFill>
                        </a:rPr>
                        <a:t>Out-Default</a:t>
                      </a:r>
                    </a:p>
                    <a:p>
                      <a:r>
                        <a:rPr kumimoji="1" lang="en-US" altLang="ja-JP" sz="1050" dirty="0" smtClean="0">
                          <a:solidFill>
                            <a:sysClr val="windowText" lastClr="000000"/>
                          </a:solidFill>
                        </a:rPr>
                        <a:t>Out-Host</a:t>
                      </a:r>
                    </a:p>
                    <a:p>
                      <a:r>
                        <a:rPr kumimoji="1" lang="en-US" altLang="ja-JP" sz="1050" dirty="0" smtClean="0">
                          <a:solidFill>
                            <a:sysClr val="windowText" lastClr="000000"/>
                          </a:solidFill>
                        </a:rPr>
                        <a:t>Out-File</a:t>
                      </a:r>
                    </a:p>
                    <a:p>
                      <a:r>
                        <a:rPr kumimoji="1" lang="en-US" altLang="ja-JP" sz="1050" dirty="0" smtClean="0">
                          <a:solidFill>
                            <a:sysClr val="windowText" lastClr="000000"/>
                          </a:solidFill>
                        </a:rPr>
                        <a:t>Out-Null</a:t>
                      </a:r>
                    </a:p>
                    <a:p>
                      <a:r>
                        <a:rPr kumimoji="1" lang="en-US" altLang="ja-JP" sz="1050" dirty="0" smtClean="0">
                          <a:solidFill>
                            <a:sysClr val="windowText" lastClr="000000"/>
                          </a:solidFill>
                        </a:rPr>
                        <a:t>Out-Printer</a:t>
                      </a:r>
                    </a:p>
                    <a:p>
                      <a:r>
                        <a:rPr kumimoji="1" lang="en-US" altLang="ja-JP" sz="1050" dirty="0" smtClean="0">
                          <a:solidFill>
                            <a:sysClr val="windowText" lastClr="000000"/>
                          </a:solidFill>
                        </a:rPr>
                        <a:t>Out-String</a:t>
                      </a:r>
                    </a:p>
                    <a:p>
                      <a:r>
                        <a:rPr kumimoji="1" lang="ja-JP" altLang="en-US" sz="1050" u="sng" dirty="0" smtClean="0">
                          <a:solidFill>
                            <a:sysClr val="windowText" lastClr="000000"/>
                          </a:solidFill>
                        </a:rPr>
                        <a:t>オブジェクトをファイルに出力・ファイルから入力するには</a:t>
                      </a:r>
                    </a:p>
                    <a:p>
                      <a:r>
                        <a:rPr kumimoji="1" lang="en-US" altLang="ja-JP" sz="1050" dirty="0" smtClean="0">
                          <a:solidFill>
                            <a:sysClr val="windowText" lastClr="000000"/>
                          </a:solidFill>
                        </a:rPr>
                        <a:t>Export-</a:t>
                      </a:r>
                      <a:r>
                        <a:rPr kumimoji="1" lang="en-US" altLang="ja-JP" sz="1050" dirty="0" err="1" smtClean="0">
                          <a:solidFill>
                            <a:sysClr val="windowText" lastClr="000000"/>
                          </a:solidFill>
                        </a:rPr>
                        <a:t>Clixml</a:t>
                      </a:r>
                      <a:endParaRPr kumimoji="1" lang="en-US" altLang="ja-JP" sz="1050" dirty="0" smtClean="0">
                        <a:solidFill>
                          <a:sysClr val="windowText" lastClr="000000"/>
                        </a:solidFill>
                      </a:endParaRPr>
                    </a:p>
                    <a:p>
                      <a:r>
                        <a:rPr kumimoji="1" lang="en-US" altLang="ja-JP" sz="1050" dirty="0" smtClean="0">
                          <a:solidFill>
                            <a:sysClr val="windowText" lastClr="000000"/>
                          </a:solidFill>
                        </a:rPr>
                        <a:t>Import-</a:t>
                      </a:r>
                      <a:r>
                        <a:rPr kumimoji="1" lang="en-US" altLang="ja-JP" sz="1050" dirty="0" err="1" smtClean="0">
                          <a:solidFill>
                            <a:sysClr val="windowText" lastClr="000000"/>
                          </a:solidFill>
                        </a:rPr>
                        <a:t>Clixml</a:t>
                      </a:r>
                      <a:endParaRPr kumimoji="1" lang="en-US" altLang="ja-JP" sz="1050" dirty="0" smtClean="0">
                        <a:solidFill>
                          <a:sysClr val="windowText" lastClr="000000"/>
                        </a:solidFill>
                      </a:endParaRPr>
                    </a:p>
                    <a:p>
                      <a:r>
                        <a:rPr kumimoji="1" lang="en-US" altLang="ja-JP" sz="1050" dirty="0" smtClean="0">
                          <a:solidFill>
                            <a:sysClr val="windowText" lastClr="000000"/>
                          </a:solidFill>
                        </a:rPr>
                        <a:t>Export-</a:t>
                      </a:r>
                      <a:r>
                        <a:rPr kumimoji="1" lang="en-US" altLang="ja-JP" sz="1050" dirty="0" err="1" smtClean="0">
                          <a:solidFill>
                            <a:sysClr val="windowText" lastClr="000000"/>
                          </a:solidFill>
                        </a:rPr>
                        <a:t>Csv</a:t>
                      </a:r>
                      <a:endParaRPr kumimoji="1" lang="en-US" altLang="ja-JP" sz="1050" dirty="0" smtClean="0">
                        <a:solidFill>
                          <a:sysClr val="windowText" lastClr="000000"/>
                        </a:solidFill>
                      </a:endParaRPr>
                    </a:p>
                    <a:p>
                      <a:r>
                        <a:rPr kumimoji="1" lang="en-US" altLang="ja-JP" sz="1050" dirty="0" smtClean="0">
                          <a:solidFill>
                            <a:sysClr val="windowText" lastClr="000000"/>
                          </a:solidFill>
                        </a:rPr>
                        <a:t>Import-</a:t>
                      </a:r>
                      <a:r>
                        <a:rPr kumimoji="1" lang="en-US" altLang="ja-JP" sz="1050" dirty="0" err="1" smtClean="0">
                          <a:solidFill>
                            <a:sysClr val="windowText" lastClr="000000"/>
                          </a:solidFill>
                        </a:rPr>
                        <a:t>Csv</a:t>
                      </a:r>
                      <a:endParaRPr kumimoji="1" lang="en-US" altLang="ja-JP" sz="1050" dirty="0" smtClean="0">
                        <a:solidFill>
                          <a:sysClr val="windowText" lastClr="000000"/>
                        </a:solidFill>
                      </a:endParaRPr>
                    </a:p>
                    <a:p>
                      <a:r>
                        <a:rPr kumimoji="1" lang="en-US" altLang="ja-JP" sz="1050" dirty="0" err="1" smtClean="0">
                          <a:solidFill>
                            <a:sysClr val="windowText" lastClr="000000"/>
                          </a:solidFill>
                        </a:rPr>
                        <a:t>ConvertTo</a:t>
                      </a:r>
                      <a:r>
                        <a:rPr kumimoji="1" lang="en-US" altLang="ja-JP" sz="1050" dirty="0" smtClean="0">
                          <a:solidFill>
                            <a:sysClr val="windowText" lastClr="000000"/>
                          </a:solidFill>
                        </a:rPr>
                        <a:t>-Html</a:t>
                      </a:r>
                      <a:endParaRPr kumimoji="1" lang="ja-JP" altLang="en-US" sz="1050" dirty="0">
                        <a:solidFill>
                          <a:sysClr val="windowText" lastClr="000000"/>
                        </a:solidFill>
                      </a:endParaRPr>
                    </a:p>
                  </a:txBody>
                  <a:tcPr>
                    <a:solidFill>
                      <a:schemeClr val="accent3"/>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コマンドレットの基本</a:t>
            </a:r>
            <a:r>
              <a:rPr lang="en-US" altLang="ja-JP" dirty="0" smtClean="0"/>
              <a:t>(2)</a:t>
            </a:r>
            <a:r>
              <a:rPr lang="ja-JP" altLang="en-US" dirty="0" smtClean="0"/>
              <a:t>　使い方</a:t>
            </a:r>
            <a:endParaRPr kumimoji="1" lang="ja-JP" altLang="en-US" dirty="0"/>
          </a:p>
        </p:txBody>
      </p:sp>
      <p:sp>
        <p:nvSpPr>
          <p:cNvPr id="3" name="テキスト プレースホルダ 2"/>
          <p:cNvSpPr>
            <a:spLocks noGrp="1"/>
          </p:cNvSpPr>
          <p:nvPr>
            <p:ph type="body" idx="1"/>
          </p:nvPr>
        </p:nvSpPr>
        <p:spPr/>
        <p:txBody>
          <a:bodyPr/>
          <a:lstStyle/>
          <a:p>
            <a:r>
              <a:rPr lang="ja-JP" altLang="en-US" sz="2400" dirty="0" smtClean="0"/>
              <a:t>もっとも単純な例</a:t>
            </a:r>
            <a:endParaRPr lang="en-US" altLang="ja-JP" sz="2400" dirty="0" smtClean="0"/>
          </a:p>
          <a:p>
            <a:pPr lvl="1"/>
            <a:r>
              <a:rPr lang="en-US" altLang="ja-JP" sz="2000" dirty="0" smtClean="0"/>
              <a:t>PS &gt; 【</a:t>
            </a:r>
            <a:r>
              <a:rPr lang="ja-JP" altLang="en-US" sz="2000" dirty="0" smtClean="0"/>
              <a:t>コマンドレット名</a:t>
            </a:r>
            <a:r>
              <a:rPr lang="en-US" altLang="ja-JP" sz="2000" dirty="0" smtClean="0"/>
              <a:t>】</a:t>
            </a:r>
            <a:r>
              <a:rPr lang="ja-JP" altLang="en-US" sz="2000" dirty="0" smtClean="0"/>
              <a:t>　</a:t>
            </a:r>
            <a:r>
              <a:rPr lang="en-US" altLang="ja-JP" sz="2000" dirty="0" smtClean="0"/>
              <a:t> </a:t>
            </a:r>
            <a:r>
              <a:rPr lang="en-US" altLang="ja-JP" sz="1400" dirty="0" smtClean="0"/>
              <a:t>ex) Get-Date</a:t>
            </a:r>
            <a:endParaRPr lang="en-US" altLang="ja-JP" sz="2000" dirty="0" smtClean="0"/>
          </a:p>
          <a:p>
            <a:r>
              <a:rPr lang="ja-JP" altLang="en-US" sz="2400" dirty="0" smtClean="0"/>
              <a:t>パラメータを取る場合</a:t>
            </a:r>
            <a:endParaRPr lang="en-US" altLang="ja-JP" sz="2400" dirty="0" smtClean="0"/>
          </a:p>
          <a:p>
            <a:pPr lvl="1"/>
            <a:r>
              <a:rPr lang="en-US" altLang="ja-JP" sz="2000" dirty="0" smtClean="0"/>
              <a:t>PS &gt; 【</a:t>
            </a:r>
            <a:r>
              <a:rPr lang="ja-JP" altLang="en-US" sz="2000" dirty="0" smtClean="0"/>
              <a:t>コマンドレット名</a:t>
            </a:r>
            <a:r>
              <a:rPr lang="en-US" altLang="ja-JP" sz="2000" dirty="0" smtClean="0"/>
              <a:t>】【-</a:t>
            </a:r>
            <a:r>
              <a:rPr lang="ja-JP" altLang="en-US" sz="2000" dirty="0" smtClean="0"/>
              <a:t>パラメータ名</a:t>
            </a:r>
            <a:r>
              <a:rPr lang="en-US" altLang="ja-JP" sz="2000" dirty="0" smtClean="0"/>
              <a:t>】</a:t>
            </a:r>
            <a:r>
              <a:rPr lang="ja-JP" altLang="en-US" sz="2000" dirty="0" smtClean="0"/>
              <a:t>　</a:t>
            </a:r>
            <a:r>
              <a:rPr lang="en-US" altLang="ja-JP" sz="1400" dirty="0" smtClean="0"/>
              <a:t>ex) Get-</a:t>
            </a:r>
            <a:r>
              <a:rPr lang="en-US" altLang="ja-JP" sz="1400" dirty="0" err="1" smtClean="0"/>
              <a:t>ChildItem</a:t>
            </a:r>
            <a:r>
              <a:rPr lang="en-US" altLang="ja-JP" sz="1400" dirty="0" smtClean="0"/>
              <a:t> -force</a:t>
            </a:r>
          </a:p>
          <a:p>
            <a:r>
              <a:rPr lang="ja-JP" altLang="en-US" sz="2400" dirty="0" smtClean="0"/>
              <a:t>パラメータと値を取る場合</a:t>
            </a:r>
            <a:endParaRPr lang="en-US" altLang="ja-JP" sz="2400" dirty="0" smtClean="0"/>
          </a:p>
          <a:p>
            <a:pPr lvl="1"/>
            <a:r>
              <a:rPr lang="en-US" altLang="ja-JP" sz="2000" dirty="0" smtClean="0"/>
              <a:t>PS &gt; 【</a:t>
            </a:r>
            <a:r>
              <a:rPr lang="ja-JP" altLang="en-US" sz="2000" dirty="0" smtClean="0"/>
              <a:t>コマンドレット名</a:t>
            </a:r>
            <a:r>
              <a:rPr lang="en-US" altLang="ja-JP" sz="2000" dirty="0" smtClean="0"/>
              <a:t>】【-</a:t>
            </a:r>
            <a:r>
              <a:rPr lang="ja-JP" altLang="en-US" sz="2000" dirty="0" smtClean="0"/>
              <a:t>パラメータ名</a:t>
            </a:r>
            <a:r>
              <a:rPr lang="en-US" altLang="ja-JP" sz="2000" dirty="0" smtClean="0"/>
              <a:t>】 【</a:t>
            </a:r>
            <a:r>
              <a:rPr lang="ja-JP" altLang="en-US" sz="2000" dirty="0" smtClean="0"/>
              <a:t>パラメータ</a:t>
            </a:r>
            <a:r>
              <a:rPr lang="en-US" altLang="ja-JP" sz="2000" dirty="0" smtClean="0"/>
              <a:t>】</a:t>
            </a:r>
          </a:p>
          <a:p>
            <a:pPr lvl="1"/>
            <a:r>
              <a:rPr lang="en-US" altLang="ja-JP" sz="1400" dirty="0" smtClean="0"/>
              <a:t>ex) Get-Command -type </a:t>
            </a:r>
            <a:r>
              <a:rPr lang="en-US" altLang="ja-JP" sz="1400" dirty="0" err="1" smtClean="0"/>
              <a:t>Cmdlet</a:t>
            </a:r>
            <a:endParaRPr lang="en-US" altLang="ja-JP" sz="1400" dirty="0" smtClean="0"/>
          </a:p>
          <a:p>
            <a:r>
              <a:rPr lang="ja-JP" altLang="en-US" sz="2400" dirty="0" smtClean="0"/>
              <a:t>複数パラメータを取る場合</a:t>
            </a:r>
            <a:endParaRPr lang="en-US" altLang="ja-JP" sz="2400" dirty="0" smtClean="0"/>
          </a:p>
          <a:p>
            <a:pPr lvl="1"/>
            <a:r>
              <a:rPr lang="en-US" altLang="ja-JP" sz="2000" dirty="0" smtClean="0"/>
              <a:t>PS &gt; 【</a:t>
            </a:r>
            <a:r>
              <a:rPr lang="ja-JP" altLang="en-US" sz="2000" dirty="0" smtClean="0"/>
              <a:t>コマンドレット名</a:t>
            </a:r>
            <a:r>
              <a:rPr lang="en-US" altLang="ja-JP" sz="2000" dirty="0" smtClean="0"/>
              <a:t>】【-</a:t>
            </a:r>
            <a:r>
              <a:rPr lang="ja-JP" altLang="en-US" sz="2000" dirty="0" smtClean="0"/>
              <a:t>パラメータ名</a:t>
            </a:r>
            <a:r>
              <a:rPr lang="en-US" altLang="ja-JP" sz="2000" dirty="0" smtClean="0"/>
              <a:t>1】 【</a:t>
            </a:r>
            <a:r>
              <a:rPr lang="ja-JP" altLang="en-US" sz="2000" dirty="0" smtClean="0"/>
              <a:t>パラメータ</a:t>
            </a:r>
            <a:r>
              <a:rPr lang="en-US" altLang="ja-JP" sz="2000" dirty="0" smtClean="0"/>
              <a:t>1 】【-</a:t>
            </a:r>
            <a:r>
              <a:rPr lang="ja-JP" altLang="en-US" sz="2000" dirty="0" smtClean="0"/>
              <a:t>パラメータ名</a:t>
            </a:r>
            <a:r>
              <a:rPr lang="en-US" altLang="ja-JP" sz="2000" dirty="0" smtClean="0"/>
              <a:t>2】 【</a:t>
            </a:r>
            <a:r>
              <a:rPr lang="ja-JP" altLang="en-US" sz="2000" dirty="0" smtClean="0"/>
              <a:t>パラメータ</a:t>
            </a:r>
            <a:r>
              <a:rPr lang="en-US" altLang="ja-JP" sz="2000" dirty="0" smtClean="0"/>
              <a:t>2】 </a:t>
            </a:r>
            <a:r>
              <a:rPr lang="en-US" altLang="ja-JP" sz="1400" dirty="0" smtClean="0"/>
              <a:t>ex) Get-</a:t>
            </a:r>
            <a:r>
              <a:rPr lang="en-US" altLang="ja-JP" sz="1400" dirty="0" err="1" smtClean="0"/>
              <a:t>Eventlog</a:t>
            </a:r>
            <a:r>
              <a:rPr lang="en-US" altLang="ja-JP" sz="1400" dirty="0" smtClean="0"/>
              <a:t> -</a:t>
            </a:r>
            <a:r>
              <a:rPr lang="en-US" altLang="ja-JP" sz="1400" dirty="0" err="1" smtClean="0"/>
              <a:t>LogName</a:t>
            </a:r>
            <a:r>
              <a:rPr lang="en-US" altLang="ja-JP" sz="1400" dirty="0" smtClean="0"/>
              <a:t> system -Newest 5</a:t>
            </a:r>
          </a:p>
          <a:p>
            <a:r>
              <a:rPr lang="ja-JP" altLang="en-US" sz="2400" dirty="0" smtClean="0"/>
              <a:t>パラメータ名を省略した場合</a:t>
            </a:r>
            <a:endParaRPr lang="en-US" altLang="ja-JP" sz="2400" dirty="0" smtClean="0"/>
          </a:p>
          <a:p>
            <a:pPr lvl="1"/>
            <a:r>
              <a:rPr lang="en-US" altLang="ja-JP" sz="2000" dirty="0" smtClean="0"/>
              <a:t>PS &gt; 【</a:t>
            </a:r>
            <a:r>
              <a:rPr lang="ja-JP" altLang="en-US" sz="2000" dirty="0" smtClean="0"/>
              <a:t>コマンドレット名</a:t>
            </a:r>
            <a:r>
              <a:rPr lang="en-US" altLang="ja-JP" sz="2000" dirty="0" smtClean="0"/>
              <a:t>】 【</a:t>
            </a:r>
            <a:r>
              <a:rPr lang="ja-JP" altLang="en-US" sz="2000" dirty="0" smtClean="0"/>
              <a:t>パラメータ</a:t>
            </a:r>
            <a:r>
              <a:rPr lang="en-US" altLang="ja-JP" sz="2000" dirty="0" smtClean="0"/>
              <a:t>1 】 【</a:t>
            </a:r>
            <a:r>
              <a:rPr lang="ja-JP" altLang="en-US" sz="2000" dirty="0" smtClean="0"/>
              <a:t>パラメータ</a:t>
            </a:r>
            <a:r>
              <a:rPr lang="en-US" altLang="ja-JP" sz="2000" dirty="0" smtClean="0"/>
              <a:t>2】</a:t>
            </a:r>
          </a:p>
          <a:p>
            <a:pPr lvl="1"/>
            <a:r>
              <a:rPr lang="en-US" altLang="ja-JP" sz="1400" dirty="0" smtClean="0"/>
              <a:t>ex) Rename-Item a.txt b.txt</a:t>
            </a:r>
          </a:p>
          <a:p>
            <a:pPr lvl="1"/>
            <a:endParaRPr lang="en-US" altLang="ja-JP" sz="20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コマンドレットの基本</a:t>
            </a:r>
            <a:r>
              <a:rPr lang="en-US" altLang="ja-JP" dirty="0" smtClean="0"/>
              <a:t>(3)</a:t>
            </a:r>
            <a:r>
              <a:rPr lang="ja-JP" altLang="en-US" dirty="0" smtClean="0"/>
              <a:t>　ヘルプ</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どんなコマンドレットがあるのかを調べるには</a:t>
            </a:r>
          </a:p>
          <a:p>
            <a:pPr algn="ctr">
              <a:buFontTx/>
              <a:buNone/>
            </a:pPr>
            <a:r>
              <a:rPr lang="en-US" altLang="ja-JP" sz="2800" b="1" dirty="0" smtClean="0"/>
              <a:t>Get-Command</a:t>
            </a:r>
          </a:p>
          <a:p>
            <a:r>
              <a:rPr lang="ja-JP" altLang="en-US" dirty="0" smtClean="0"/>
              <a:t>コマンドレットのヘルプを引くには</a:t>
            </a:r>
          </a:p>
          <a:p>
            <a:pPr algn="ctr">
              <a:buFontTx/>
              <a:buNone/>
            </a:pPr>
            <a:r>
              <a:rPr lang="en-US" altLang="ja-JP" sz="2800" b="1" dirty="0" smtClean="0"/>
              <a:t>Get-Help</a:t>
            </a:r>
            <a:r>
              <a:rPr lang="en-US" altLang="ja-JP" sz="2800" dirty="0" smtClean="0"/>
              <a:t> </a:t>
            </a:r>
            <a:r>
              <a:rPr lang="ja-JP" altLang="en-US" sz="2800" dirty="0" smtClean="0"/>
              <a:t>コマンドレット名</a:t>
            </a:r>
          </a:p>
          <a:p>
            <a:pPr algn="ctr">
              <a:buFontTx/>
              <a:buNone/>
            </a:pPr>
            <a:r>
              <a:rPr lang="ja-JP" altLang="en-US" sz="2800" dirty="0" smtClean="0"/>
              <a:t>または</a:t>
            </a:r>
          </a:p>
          <a:p>
            <a:pPr algn="ctr">
              <a:buFontTx/>
              <a:buNone/>
            </a:pPr>
            <a:r>
              <a:rPr lang="ja-JP" altLang="en-US" sz="2800" dirty="0" smtClean="0"/>
              <a:t>コマンドレット名 </a:t>
            </a:r>
            <a:r>
              <a:rPr lang="en-US" altLang="ja-JP" sz="2800" dirty="0" smtClean="0"/>
              <a:t>-?</a:t>
            </a:r>
          </a:p>
          <a:p>
            <a:r>
              <a:rPr lang="en-US" altLang="ja-JP" dirty="0" smtClean="0"/>
              <a:t>.NET</a:t>
            </a:r>
            <a:r>
              <a:rPr lang="ja-JP" altLang="en-US" dirty="0" smtClean="0"/>
              <a:t>オブジェクトのメンバ（プロパティ、メソッドなど）を調べるには</a:t>
            </a:r>
          </a:p>
          <a:p>
            <a:pPr algn="ctr">
              <a:buFontTx/>
              <a:buNone/>
            </a:pPr>
            <a:r>
              <a:rPr lang="ja-JP" altLang="en-US" sz="2800" dirty="0" smtClean="0"/>
              <a:t>コマンドレットなどの後に</a:t>
            </a:r>
            <a:r>
              <a:rPr lang="en-US" altLang="ja-JP" sz="2800" dirty="0" smtClean="0"/>
              <a:t>|</a:t>
            </a:r>
            <a:r>
              <a:rPr lang="en-US" altLang="ja-JP" sz="2800" b="1" dirty="0" smtClean="0"/>
              <a:t>Get-Member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O18">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スライドマスタO18</Template>
  <TotalTime>857</TotalTime>
  <Words>1458</Words>
  <Application>Microsoft Office PowerPoint</Application>
  <PresentationFormat>画面に合わせる (4:3)</PresentationFormat>
  <Paragraphs>375</Paragraphs>
  <Slides>19</Slides>
  <Notes>0</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スライドマスタO18</vt:lpstr>
      <vt:lpstr>スライド 1</vt:lpstr>
      <vt:lpstr>Windows PowerShellとは</vt:lpstr>
      <vt:lpstr>PowerShellの情報源（Web）</vt:lpstr>
      <vt:lpstr>PowerShellの情報源（書籍）</vt:lpstr>
      <vt:lpstr>PowerShellの基本・コマンドレット</vt:lpstr>
      <vt:lpstr>コマンドレットの基本(1)　命名法</vt:lpstr>
      <vt:lpstr>コマンドレットの分類表</vt:lpstr>
      <vt:lpstr>コマンドレットの基本(2)　使い方</vt:lpstr>
      <vt:lpstr>コマンドレットの基本(3)　ヘルプ</vt:lpstr>
      <vt:lpstr>PSドライブ(1) 概要</vt:lpstr>
      <vt:lpstr>PSドライブ(2) 項目の操作</vt:lpstr>
      <vt:lpstr>コマンドレット　デモ</vt:lpstr>
      <vt:lpstr>従来のシェルにおけるパイプ</vt:lpstr>
      <vt:lpstr>オブジェクトが渡るパイプ(1) 概要</vt:lpstr>
      <vt:lpstr>オブジェクトが渡るパイプ(2) 通っているもの</vt:lpstr>
      <vt:lpstr>オブジェクトが渡るパイプ(3) フィルタと列挙</vt:lpstr>
      <vt:lpstr>WMIも自由自在 Before &amp; After</vt:lpstr>
      <vt:lpstr>パイプ＆WMI　デモ</vt:lpstr>
      <vt:lpstr>おわりに</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daisuke</dc:creator>
  <cp:lastModifiedBy>中 博俊</cp:lastModifiedBy>
  <cp:revision>20</cp:revision>
  <dcterms:created xsi:type="dcterms:W3CDTF">2008-05-12T09:57:04Z</dcterms:created>
  <dcterms:modified xsi:type="dcterms:W3CDTF">2008-06-15T02:44:00Z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