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sldIdLst>
    <p:sldId id="283" r:id="rId2"/>
    <p:sldId id="282" r:id="rId3"/>
    <p:sldId id="284" r:id="rId4"/>
    <p:sldId id="285" r:id="rId5"/>
    <p:sldId id="290" r:id="rId6"/>
    <p:sldId id="291" r:id="rId7"/>
    <p:sldId id="286" r:id="rId8"/>
    <p:sldId id="287" r:id="rId9"/>
    <p:sldId id="288" r:id="rId10"/>
    <p:sldId id="289" r:id="rId11"/>
    <p:sldId id="292" r:id="rId12"/>
    <p:sldId id="293" r:id="rId13"/>
    <p:sldId id="294" r:id="rId14"/>
    <p:sldId id="295" r:id="rId15"/>
    <p:sldId id="296" r:id="rId16"/>
    <p:sldId id="309" r:id="rId17"/>
    <p:sldId id="297" r:id="rId18"/>
    <p:sldId id="298" r:id="rId19"/>
    <p:sldId id="301" r:id="rId20"/>
    <p:sldId id="299" r:id="rId21"/>
    <p:sldId id="302" r:id="rId22"/>
    <p:sldId id="308" r:id="rId23"/>
    <p:sldId id="304" r:id="rId24"/>
    <p:sldId id="305" r:id="rId25"/>
    <p:sldId id="300" r:id="rId26"/>
    <p:sldId id="303" r:id="rId27"/>
    <p:sldId id="306" r:id="rId28"/>
    <p:sldId id="312" r:id="rId29"/>
    <p:sldId id="310" r:id="rId30"/>
    <p:sldId id="313" r:id="rId31"/>
    <p:sldId id="314" r:id="rId32"/>
    <p:sldId id="311" r:id="rId3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94165"/>
    <a:srgbClr val="B4266D"/>
    <a:srgbClr val="D129BD"/>
    <a:srgbClr val="DA2098"/>
    <a:srgbClr val="FF99CC"/>
    <a:srgbClr val="FF99FF"/>
    <a:srgbClr val="FDD3FB"/>
    <a:srgbClr val="FFCC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6" autoAdjust="0"/>
    <p:restoredTop sz="84154" autoAdjust="0"/>
  </p:normalViewPr>
  <p:slideViewPr>
    <p:cSldViewPr>
      <p:cViewPr>
        <p:scale>
          <a:sx n="80" d="100"/>
          <a:sy n="80" d="100"/>
        </p:scale>
        <p:origin x="-2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172"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2008/9/19</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lum bright="22000" contrast="-4000"/>
          </a:blip>
          <a:stretch>
            <a:fillRect/>
          </a:stretch>
        </p:blipFill>
        <p:spPr bwMode="auto">
          <a:xfrm>
            <a:off x="361613" y="285728"/>
            <a:ext cx="8277897"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C94165"/>
          </a:solidFill>
          <a:ln w="9525">
            <a:solidFill>
              <a:srgbClr val="FFCCFF"/>
            </a:solid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#20</a:t>
            </a:r>
            <a:r>
              <a:rPr kumimoji="0" lang="ja-JP" altLang="en-US" sz="2300" dirty="0" smtClean="0">
                <a:solidFill>
                  <a:schemeClr val="tx2"/>
                </a:solidFill>
                <a:ea typeface="ＭＳ Ｐゴシック" pitchFamily="50" charset="-128"/>
              </a:rPr>
              <a:t>　</a:t>
            </a:r>
            <a:r>
              <a:rPr kumimoji="0" lang="en-US" altLang="ja-JP" sz="2300" dirty="0" smtClean="0">
                <a:solidFill>
                  <a:schemeClr val="tx2"/>
                </a:solidFill>
                <a:ea typeface="ＭＳ Ｐゴシック" pitchFamily="50" charset="-128"/>
              </a:rPr>
              <a:t>[</a:t>
            </a:r>
            <a:r>
              <a:rPr kumimoji="0" lang="ja-JP" altLang="en-US" sz="2300" dirty="0" smtClean="0">
                <a:solidFill>
                  <a:schemeClr val="tx2"/>
                </a:solidFill>
                <a:ea typeface="ＭＳ Ｐゴシック" pitchFamily="50" charset="-128"/>
              </a:rPr>
              <a:t>ぴんくま</a:t>
            </a:r>
            <a:r>
              <a:rPr kumimoji="0" lang="en-US" altLang="ja-JP" sz="2300" dirty="0" smtClean="0">
                <a:solidFill>
                  <a:schemeClr val="tx2"/>
                </a:solidFill>
                <a:ea typeface="ＭＳ Ｐゴシック" pitchFamily="50" charset="-128"/>
              </a:rPr>
              <a:t>Day]</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tretch>
            <a:fillRect/>
          </a:stretch>
        </p:blipFill>
        <p:spPr bwMode="auto">
          <a:xfrm>
            <a:off x="360000" y="6166800"/>
            <a:ext cx="1645647" cy="572400"/>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ilight.jp/blog/mnow/" TargetMode="External"/><Relationship Id="rId3" Type="http://schemas.openxmlformats.org/officeDocument/2006/relationships/image" Target="../media/image4.jpeg"/><Relationship Id="rId7" Type="http://schemas.openxmlformats.org/officeDocument/2006/relationships/hyperlink" Target="http://blogs.wankuma.com/mnow/"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mnow.wankuma.com/" TargetMode="Externa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kiomodel3.sblo.jp/"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71472" y="357166"/>
            <a:ext cx="7772400" cy="1470025"/>
          </a:xfrm>
        </p:spPr>
        <p:txBody>
          <a:bodyPr/>
          <a:lstStyle/>
          <a:p>
            <a:r>
              <a:rPr lang="en-US" altLang="ja-JP" sz="4800" dirty="0" smtClean="0"/>
              <a:t>WPF</a:t>
            </a:r>
            <a:r>
              <a:rPr lang="ja-JP" altLang="en-US" sz="4800" dirty="0" smtClean="0"/>
              <a:t>初音ミクのそだて方</a:t>
            </a:r>
            <a:endParaRPr kumimoji="1" lang="ja-JP" altLang="en-US" sz="4800" dirty="0"/>
          </a:p>
        </p:txBody>
      </p:sp>
      <p:pic>
        <p:nvPicPr>
          <p:cNvPr id="4" name="コンテンツ プレースホルダ 9" descr="uxlablogo.bmp"/>
          <p:cNvPicPr>
            <a:picLocks noChangeAspect="1"/>
          </p:cNvPicPr>
          <p:nvPr/>
        </p:nvPicPr>
        <p:blipFill>
          <a:blip r:embed="rId2" cstate="print"/>
          <a:stretch>
            <a:fillRect/>
          </a:stretch>
        </p:blipFill>
        <p:spPr>
          <a:xfrm>
            <a:off x="380459" y="5129071"/>
            <a:ext cx="2905657" cy="871697"/>
          </a:xfrm>
          <a:prstGeom prst="rect">
            <a:avLst/>
          </a:prstGeom>
        </p:spPr>
      </p:pic>
      <p:pic>
        <p:nvPicPr>
          <p:cNvPr id="5" name="図 4" descr="kuma.jpg"/>
          <p:cNvPicPr>
            <a:picLocks noChangeAspect="1"/>
          </p:cNvPicPr>
          <p:nvPr/>
        </p:nvPicPr>
        <p:blipFill>
          <a:blip r:embed="rId3"/>
          <a:stretch>
            <a:fillRect/>
          </a:stretch>
        </p:blipFill>
        <p:spPr>
          <a:xfrm>
            <a:off x="6215074" y="5143512"/>
            <a:ext cx="2449303" cy="857256"/>
          </a:xfrm>
          <a:prstGeom prst="rect">
            <a:avLst/>
          </a:prstGeom>
        </p:spPr>
      </p:pic>
      <p:pic>
        <p:nvPicPr>
          <p:cNvPr id="6" name="図 5" descr="mnowlogo.jpg"/>
          <p:cNvPicPr>
            <a:picLocks noChangeAspect="1"/>
          </p:cNvPicPr>
          <p:nvPr/>
        </p:nvPicPr>
        <p:blipFill>
          <a:blip r:embed="rId4" cstate="print"/>
          <a:stretch>
            <a:fillRect/>
          </a:stretch>
        </p:blipFill>
        <p:spPr>
          <a:xfrm>
            <a:off x="3337145" y="5143512"/>
            <a:ext cx="2857518" cy="857256"/>
          </a:xfrm>
          <a:prstGeom prst="rect">
            <a:avLst/>
          </a:prstGeom>
        </p:spPr>
      </p:pic>
      <p:pic>
        <p:nvPicPr>
          <p:cNvPr id="7" name="図 6" descr="MVP_Horizontal_FullColor.png"/>
          <p:cNvPicPr>
            <a:picLocks noChangeAspect="1"/>
          </p:cNvPicPr>
          <p:nvPr/>
        </p:nvPicPr>
        <p:blipFill>
          <a:blip r:embed="rId5"/>
          <a:stretch>
            <a:fillRect/>
          </a:stretch>
        </p:blipFill>
        <p:spPr>
          <a:xfrm>
            <a:off x="6500826" y="2143116"/>
            <a:ext cx="2105868" cy="857256"/>
          </a:xfrm>
          <a:prstGeom prst="rect">
            <a:avLst/>
          </a:prstGeom>
        </p:spPr>
      </p:pic>
      <p:sp>
        <p:nvSpPr>
          <p:cNvPr id="8" name="サブタイトル 4"/>
          <p:cNvSpPr>
            <a:spLocks noGrp="1"/>
          </p:cNvSpPr>
          <p:nvPr>
            <p:ph type="subTitle" idx="1"/>
          </p:nvPr>
        </p:nvSpPr>
        <p:spPr>
          <a:xfrm>
            <a:off x="642910" y="1643050"/>
            <a:ext cx="7786742" cy="3357586"/>
          </a:xfrm>
        </p:spPr>
        <p:txBody>
          <a:bodyPr/>
          <a:lstStyle/>
          <a:p>
            <a:pPr marL="342900" lvl="0" indent="-342900" algn="l" fontAlgn="auto">
              <a:spcAft>
                <a:spcPts val="0"/>
              </a:spcAft>
              <a:defRPr/>
            </a:pPr>
            <a:r>
              <a:rPr lang="ja-JP" altLang="en-US" kern="1200" dirty="0" smtClean="0"/>
              <a:t>主演：</a:t>
            </a:r>
            <a:r>
              <a:rPr lang="en-US" altLang="ja-JP" kern="1200" dirty="0" smtClean="0"/>
              <a:t>WPF</a:t>
            </a:r>
            <a:r>
              <a:rPr lang="ja-JP" altLang="en-US" kern="1200" dirty="0" smtClean="0"/>
              <a:t> 初音ミク　</a:t>
            </a:r>
            <a:endParaRPr lang="en-US" altLang="ja-JP" kern="1200" dirty="0" smtClean="0"/>
          </a:p>
          <a:p>
            <a:pPr marL="342900" lvl="0" indent="-342900" algn="l" fontAlgn="auto">
              <a:spcAft>
                <a:spcPts val="0"/>
              </a:spcAft>
              <a:defRPr/>
            </a:pPr>
            <a:r>
              <a:rPr lang="ja-JP" altLang="en-US" kern="1200" dirty="0" smtClean="0"/>
              <a:t>保護者：えムナウ（児玉宏之）</a:t>
            </a:r>
            <a:endParaRPr lang="en-US" altLang="ja-JP" kern="1200" dirty="0" smtClean="0"/>
          </a:p>
          <a:p>
            <a:pPr marL="342900" lvl="0" indent="-342900" algn="l" fontAlgn="auto">
              <a:spcAft>
                <a:spcPts val="0"/>
              </a:spcAft>
              <a:defRPr/>
            </a:pPr>
            <a:r>
              <a:rPr kumimoji="0" lang="en-US" altLang="ja-JP" dirty="0" smtClean="0">
                <a:solidFill>
                  <a:schemeClr val="tx2"/>
                </a:solidFill>
                <a:hlinkClick r:id="rId6"/>
              </a:rPr>
              <a:t>http://mnow.jp/</a:t>
            </a:r>
          </a:p>
          <a:p>
            <a:pPr marL="342900" lvl="0" indent="-342900" algn="l" fontAlgn="auto">
              <a:spcAft>
                <a:spcPts val="0"/>
              </a:spcAft>
              <a:defRPr/>
            </a:pPr>
            <a:r>
              <a:rPr kumimoji="0" lang="en-US" altLang="ja-JP" dirty="0" smtClean="0">
                <a:solidFill>
                  <a:schemeClr val="tx2"/>
                </a:solidFill>
                <a:hlinkClick r:id="rId6"/>
              </a:rPr>
              <a:t>http://mnow.wankuma.com/</a:t>
            </a:r>
            <a:endParaRPr kumimoji="0" lang="en-US" altLang="ja-JP" dirty="0" smtClean="0">
              <a:solidFill>
                <a:schemeClr val="tx2"/>
              </a:solidFill>
            </a:endParaRPr>
          </a:p>
          <a:p>
            <a:pPr marL="342900" lvl="0" indent="-342900" algn="l" fontAlgn="auto">
              <a:spcAft>
                <a:spcPts val="0"/>
              </a:spcAft>
              <a:defRPr/>
            </a:pPr>
            <a:r>
              <a:rPr kumimoji="0" lang="en-US" altLang="ja-JP" dirty="0" smtClean="0">
                <a:solidFill>
                  <a:schemeClr val="tx2"/>
                </a:solidFill>
                <a:hlinkClick r:id="rId7"/>
              </a:rPr>
              <a:t>http://blogs.wankuma.com/mnow/</a:t>
            </a:r>
            <a:endParaRPr kumimoji="0" lang="en-US" altLang="ja-JP" dirty="0" smtClean="0">
              <a:solidFill>
                <a:schemeClr val="tx2"/>
              </a:solidFill>
            </a:endParaRPr>
          </a:p>
          <a:p>
            <a:pPr marL="342900" lvl="0" indent="-342900" algn="l" fontAlgn="auto">
              <a:spcAft>
                <a:spcPts val="0"/>
              </a:spcAft>
              <a:defRPr/>
            </a:pPr>
            <a:r>
              <a:rPr kumimoji="0" lang="en-US" altLang="ja-JP" dirty="0" smtClean="0">
                <a:solidFill>
                  <a:schemeClr val="tx2"/>
                </a:solidFill>
                <a:hlinkClick r:id="rId8"/>
              </a:rPr>
              <a:t>http://www.ailight.jp/blog/mnow/</a:t>
            </a:r>
            <a:endParaRPr kumimoji="0" lang="en-US" altLang="ja-JP" dirty="0" smtClean="0">
              <a:solidFill>
                <a:schemeClr val="tx2"/>
              </a:solidFill>
            </a:endParaRPr>
          </a:p>
          <a:p>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バタバタ</a:t>
            </a:r>
            <a:endParaRPr kumimoji="1" lang="en-US" altLang="ja-JP" dirty="0" smtClean="0"/>
          </a:p>
          <a:p>
            <a:pPr>
              <a:buNone/>
            </a:pPr>
            <a:r>
              <a:rPr lang="ja-JP" altLang="en-US" dirty="0" smtClean="0"/>
              <a:t>前</a:t>
            </a:r>
            <a:r>
              <a:rPr kumimoji="1" lang="ja-JP" altLang="en-US" dirty="0" smtClean="0"/>
              <a:t>と同じデータ</a:t>
            </a:r>
            <a:endParaRPr kumimoji="1" lang="en-US" altLang="ja-JP" dirty="0" smtClean="0"/>
          </a:p>
          <a:p>
            <a:pPr>
              <a:buNone/>
            </a:pPr>
            <a:r>
              <a:rPr kumimoji="1" lang="ja-JP" altLang="en-US" dirty="0" smtClean="0"/>
              <a:t>ジョイント用のプログラムを作成</a:t>
            </a:r>
            <a:endParaRPr kumimoji="1" lang="en-US" altLang="ja-JP" dirty="0" smtClean="0"/>
          </a:p>
          <a:p>
            <a:pPr>
              <a:buNone/>
            </a:pPr>
            <a:r>
              <a:rPr lang="ja-JP" altLang="en-US" dirty="0" smtClean="0"/>
              <a:t>子パーツの角度の変化を検出して親パーツと子パーツのあいた隙間をスキニングの技術で補間</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dirty="0" smtClean="0"/>
              <a:t>発表会</a:t>
            </a:r>
            <a:endParaRPr lang="en-US" altLang="ja-JP" dirty="0" smtClean="0"/>
          </a:p>
          <a:p>
            <a:r>
              <a:rPr lang="en-US" altLang="ja-JP" dirty="0" smtClean="0"/>
              <a:t>2008/03/15</a:t>
            </a:r>
            <a:r>
              <a:rPr lang="ja-JP" altLang="en-US" dirty="0" smtClean="0"/>
              <a:t>　</a:t>
            </a:r>
            <a:r>
              <a:rPr lang="ja-JP" altLang="en-US" dirty="0" err="1" smtClean="0"/>
              <a:t>わんくま</a:t>
            </a:r>
            <a:r>
              <a:rPr lang="ja-JP" altLang="en-US" dirty="0" smtClean="0"/>
              <a:t>同盟 東京勉強会 </a:t>
            </a:r>
            <a:r>
              <a:rPr lang="en-US" altLang="ja-JP" dirty="0" smtClean="0"/>
              <a:t>#18</a:t>
            </a:r>
          </a:p>
          <a:p>
            <a:r>
              <a:rPr kumimoji="1" lang="en-US" altLang="ja-JP" dirty="0" smtClean="0"/>
              <a:t>2008/03/29</a:t>
            </a:r>
            <a:r>
              <a:rPr kumimoji="1" lang="ja-JP" altLang="en-US" dirty="0" smtClean="0"/>
              <a:t>　</a:t>
            </a:r>
            <a:r>
              <a:rPr lang="ja-JP" altLang="en-US" dirty="0" smtClean="0"/>
              <a:t>コミュニティ勉強会に参加しよう～第４回・福井編</a:t>
            </a:r>
            <a:endParaRPr lang="en-US" altLang="ja-JP" dirty="0" smtClean="0"/>
          </a:p>
          <a:p>
            <a:r>
              <a:rPr lang="en-US" altLang="ja-JP" dirty="0" smtClean="0"/>
              <a:t>2008/04/14</a:t>
            </a:r>
            <a:r>
              <a:rPr lang="ja-JP" altLang="en-US" dirty="0" smtClean="0"/>
              <a:t>（月） から </a:t>
            </a:r>
            <a:r>
              <a:rPr lang="en-US" altLang="ja-JP" dirty="0" smtClean="0"/>
              <a:t>2008/04/17(</a:t>
            </a:r>
            <a:r>
              <a:rPr lang="ja-JP" altLang="en-US" dirty="0" smtClean="0"/>
              <a:t>木</a:t>
            </a:r>
            <a:r>
              <a:rPr lang="en-US" altLang="ja-JP" dirty="0" smtClean="0"/>
              <a:t>)</a:t>
            </a:r>
            <a:br>
              <a:rPr lang="en-US" altLang="ja-JP" dirty="0" smtClean="0"/>
            </a:br>
            <a:r>
              <a:rPr lang="en-US" altLang="ja-JP" dirty="0" smtClean="0"/>
              <a:t>MVP</a:t>
            </a:r>
            <a:r>
              <a:rPr lang="ja-JP" altLang="en-US" dirty="0" smtClean="0"/>
              <a:t>グローバルサミット</a:t>
            </a:r>
            <a:endParaRPr lang="en-US" altLang="ja-JP" dirty="0" smtClean="0"/>
          </a:p>
          <a:p>
            <a:r>
              <a:rPr lang="en-US" altLang="ja-JP" dirty="0" smtClean="0"/>
              <a:t>2008/04/30</a:t>
            </a:r>
            <a:r>
              <a:rPr lang="ja-JP" altLang="en-US" dirty="0" smtClean="0"/>
              <a:t>　第</a:t>
            </a:r>
            <a:r>
              <a:rPr lang="en-US" altLang="ja-JP" dirty="0" smtClean="0"/>
              <a:t>27</a:t>
            </a:r>
            <a:r>
              <a:rPr lang="ja-JP" altLang="en-US" dirty="0" smtClean="0"/>
              <a:t>回</a:t>
            </a:r>
            <a:r>
              <a:rPr lang="en-US" dirty="0" smtClean="0"/>
              <a:t>codeseek</a:t>
            </a:r>
            <a:r>
              <a:rPr lang="ja-JP" altLang="en-US" dirty="0" smtClean="0"/>
              <a:t>勉強会</a:t>
            </a:r>
            <a:endParaRPr lang="en-US" altLang="ja-JP" dirty="0" smtClean="0"/>
          </a:p>
          <a:p>
            <a:r>
              <a:rPr lang="ja-JP" altLang="en-US" dirty="0" smtClean="0"/>
              <a:t>そして　　　</a:t>
            </a:r>
            <a:r>
              <a:rPr lang="ja-JP" altLang="en-US" sz="6000" dirty="0" smtClean="0"/>
              <a:t>今日！</a:t>
            </a:r>
            <a:endParaRPr kumimoji="1" lang="ja-JP" altLang="en-US" sz="6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よそおい</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3d</a:t>
            </a:r>
            <a:r>
              <a:rPr kumimoji="1" lang="ja-JP" altLang="en-US" dirty="0" smtClean="0"/>
              <a:t>グラフィックデータの調整</a:t>
            </a:r>
            <a:endParaRPr kumimoji="1" lang="en-US" altLang="ja-JP" dirty="0" smtClean="0"/>
          </a:p>
          <a:p>
            <a:pPr lvl="1"/>
            <a:r>
              <a:rPr lang="en-US" altLang="ja-JP" dirty="0" smtClean="0"/>
              <a:t>Shade</a:t>
            </a:r>
            <a:r>
              <a:rPr lang="ja-JP" altLang="en-US" dirty="0" smtClean="0"/>
              <a:t> に </a:t>
            </a:r>
            <a:r>
              <a:rPr lang="en-US" altLang="ja-JP" dirty="0" smtClean="0"/>
              <a:t>3d</a:t>
            </a:r>
            <a:r>
              <a:rPr lang="ja-JP" altLang="en-US" dirty="0" smtClean="0"/>
              <a:t>グラフィックデータ（簡易モデル</a:t>
            </a:r>
            <a:r>
              <a:rPr lang="en-US" altLang="ja-JP" dirty="0" smtClean="0"/>
              <a:t>.3ds </a:t>
            </a:r>
            <a:r>
              <a:rPr lang="ja-JP" altLang="en-US" dirty="0" smtClean="0"/>
              <a:t>）をインポートします。</a:t>
            </a:r>
            <a:endParaRPr lang="en-US" altLang="ja-JP" dirty="0" smtClean="0"/>
          </a:p>
          <a:p>
            <a:pPr lvl="1"/>
            <a:r>
              <a:rPr lang="ja-JP" altLang="en-US" dirty="0" smtClean="0"/>
              <a:t>部品の構造を確認して名前付けをします。</a:t>
            </a:r>
            <a:endParaRPr lang="en-US" altLang="ja-JP" dirty="0" smtClean="0"/>
          </a:p>
          <a:p>
            <a:pPr lvl="1"/>
            <a:r>
              <a:rPr lang="ja-JP" altLang="en-US" dirty="0" smtClean="0"/>
              <a:t>別々に動かしたい物が同じ部品になっているものはポリゴンに変換して別々のパーツに分けます。</a:t>
            </a:r>
            <a:endParaRPr lang="en-US" altLang="ja-JP" dirty="0" smtClean="0"/>
          </a:p>
          <a:p>
            <a:pPr lvl="1"/>
            <a:r>
              <a:rPr kumimoji="1" lang="ja-JP" altLang="en-US" dirty="0" smtClean="0"/>
              <a:t>色をマテリアルに登録して再利用します。</a:t>
            </a:r>
            <a:endParaRPr kumimoji="1" lang="en-US" altLang="ja-JP" dirty="0" smtClean="0"/>
          </a:p>
          <a:p>
            <a:pPr lvl="1"/>
            <a:r>
              <a:rPr lang="en-US" altLang="ja-JP" dirty="0" smtClean="0"/>
              <a:t>Shade</a:t>
            </a:r>
            <a:r>
              <a:rPr lang="ja-JP" altLang="en-US" dirty="0" smtClean="0"/>
              <a:t> から </a:t>
            </a:r>
            <a:r>
              <a:rPr lang="en-US" altLang="ja-JP" dirty="0" err="1" smtClean="0"/>
              <a:t>WaveFront</a:t>
            </a:r>
            <a:r>
              <a:rPr lang="ja-JP" altLang="en-US" dirty="0" smtClean="0"/>
              <a:t> </a:t>
            </a:r>
            <a:r>
              <a:rPr lang="en-US" altLang="ja-JP" dirty="0" err="1" smtClean="0"/>
              <a:t>Obj</a:t>
            </a:r>
            <a:r>
              <a:rPr lang="ja-JP" altLang="en-US" dirty="0" smtClean="0"/>
              <a:t> 形式でエクスポートします。</a:t>
            </a:r>
            <a:endParaRPr lang="en-US" altLang="ja-JP" dirty="0" smtClean="0"/>
          </a:p>
          <a:p>
            <a:pPr lvl="1"/>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よそおい</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3d</a:t>
            </a:r>
            <a:r>
              <a:rPr lang="ja-JP" altLang="en-US" dirty="0" smtClean="0"/>
              <a:t>グラフィックデータの</a:t>
            </a:r>
            <a:r>
              <a:rPr lang="en-US" altLang="ja-JP" dirty="0" smtClean="0"/>
              <a:t>XAML</a:t>
            </a:r>
            <a:r>
              <a:rPr lang="ja-JP" altLang="en-US" dirty="0" smtClean="0"/>
              <a:t>化</a:t>
            </a:r>
            <a:endParaRPr lang="en-US" altLang="ja-JP" dirty="0" smtClean="0"/>
          </a:p>
          <a:p>
            <a:pPr lvl="1"/>
            <a:r>
              <a:rPr lang="en-US" altLang="ja-JP" dirty="0" smtClean="0"/>
              <a:t>Expression Blend </a:t>
            </a:r>
            <a:r>
              <a:rPr lang="ja-JP" altLang="en-US" dirty="0" smtClean="0"/>
              <a:t>で プロジェクトを作ります。</a:t>
            </a:r>
            <a:endParaRPr lang="en-US" altLang="ja-JP" dirty="0" smtClean="0"/>
          </a:p>
          <a:p>
            <a:pPr lvl="1"/>
            <a:r>
              <a:rPr lang="ja-JP" altLang="en-US" dirty="0" smtClean="0"/>
              <a:t>プロジェクト</a:t>
            </a:r>
            <a:r>
              <a:rPr lang="en-US" altLang="ja-JP" dirty="0" smtClean="0"/>
              <a:t>-</a:t>
            </a:r>
            <a:r>
              <a:rPr lang="ja-JP" altLang="en-US" dirty="0" smtClean="0"/>
              <a:t>既存アイテムの追加で </a:t>
            </a:r>
            <a:r>
              <a:rPr lang="en-US" altLang="ja-JP" dirty="0" err="1" smtClean="0"/>
              <a:t>WaveFront</a:t>
            </a:r>
            <a:r>
              <a:rPr lang="ja-JP" altLang="en-US" dirty="0" smtClean="0"/>
              <a:t> </a:t>
            </a:r>
            <a:r>
              <a:rPr lang="en-US" altLang="ja-JP" dirty="0" err="1" smtClean="0"/>
              <a:t>Obj</a:t>
            </a:r>
            <a:r>
              <a:rPr lang="ja-JP" altLang="en-US" dirty="0" smtClean="0"/>
              <a:t> 形式を読み込みます。</a:t>
            </a:r>
            <a:endParaRPr lang="en-US" altLang="ja-JP" dirty="0" smtClean="0"/>
          </a:p>
          <a:p>
            <a:pPr lvl="1"/>
            <a:r>
              <a:rPr lang="en-US" altLang="ja-JP" dirty="0" smtClean="0"/>
              <a:t>Expression Blend</a:t>
            </a:r>
            <a:r>
              <a:rPr lang="ja-JP" altLang="en-US" dirty="0" smtClean="0"/>
              <a:t> にボーン（骨）はなく、階層的に内包していくことで連動する仕組みになっているので階層を作ります。</a:t>
            </a:r>
            <a:endParaRPr lang="en-US" altLang="ja-JP" dirty="0" smtClean="0"/>
          </a:p>
          <a:p>
            <a:pPr lvl="1"/>
            <a:r>
              <a:rPr lang="en-US" altLang="ja-JP" dirty="0" err="1" smtClean="0"/>
              <a:t>Trackball.cs</a:t>
            </a:r>
            <a:r>
              <a:rPr lang="ja-JP" altLang="en-US" dirty="0" smtClean="0"/>
              <a:t> を組み込みます。</a:t>
            </a:r>
            <a:endParaRPr lang="en-US" altLang="ja-JP"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XAML</a:t>
            </a:r>
            <a:r>
              <a:rPr kumimoji="1" lang="ja-JP" altLang="en-US" dirty="0" smtClean="0"/>
              <a:t>化するまでのデモ</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WPF</a:t>
            </a:r>
            <a:r>
              <a:rPr lang="ja-JP" altLang="en-US" dirty="0" smtClean="0"/>
              <a:t>初音ミクを自然に踊ってくれるように育てるためにいろいろな技術があります。</a:t>
            </a:r>
            <a:endParaRPr lang="en-US" altLang="ja-JP" dirty="0" smtClean="0"/>
          </a:p>
          <a:p>
            <a:pPr lvl="1"/>
            <a:r>
              <a:rPr kumimoji="1" lang="en-US" altLang="ja-JP" sz="2400" dirty="0" smtClean="0"/>
              <a:t>WPF</a:t>
            </a:r>
            <a:r>
              <a:rPr kumimoji="1" lang="ja-JP" altLang="en-US" sz="2400" dirty="0" smtClean="0"/>
              <a:t>における３</a:t>
            </a:r>
            <a:r>
              <a:rPr kumimoji="1" lang="en-US" altLang="ja-JP" sz="2400" dirty="0" smtClean="0"/>
              <a:t>D</a:t>
            </a:r>
          </a:p>
          <a:p>
            <a:pPr lvl="1"/>
            <a:r>
              <a:rPr kumimoji="1" lang="ja-JP" altLang="en-US" sz="2400" dirty="0" smtClean="0"/>
              <a:t>クオータニオン（四元数）</a:t>
            </a:r>
            <a:endParaRPr kumimoji="1" lang="en-US" altLang="ja-JP" sz="2400" dirty="0" smtClean="0"/>
          </a:p>
          <a:p>
            <a:pPr lvl="1"/>
            <a:r>
              <a:rPr lang="ja-JP" altLang="en-US" sz="2400" dirty="0" smtClean="0"/>
              <a:t>スキニング</a:t>
            </a:r>
            <a:endParaRPr lang="en-US" altLang="ja-JP" sz="2400" dirty="0" smtClean="0"/>
          </a:p>
          <a:p>
            <a:pPr lvl="1"/>
            <a:r>
              <a:rPr lang="ja-JP" altLang="en-US" sz="2400" dirty="0" smtClean="0"/>
              <a:t>関節クラスの作成</a:t>
            </a:r>
            <a:endParaRPr lang="en-US" altLang="ja-JP" sz="2400" dirty="0" smtClean="0"/>
          </a:p>
          <a:p>
            <a:pPr lvl="1"/>
            <a:r>
              <a:rPr lang="ja-JP" altLang="en-US" sz="2400" dirty="0" smtClean="0"/>
              <a:t>モーフィング</a:t>
            </a:r>
            <a:endParaRPr lang="en-US" altLang="ja-JP" sz="2400" dirty="0" smtClean="0"/>
          </a:p>
          <a:p>
            <a:pPr lvl="1"/>
            <a:r>
              <a:rPr kumimoji="1" lang="ja-JP" altLang="en-US" sz="2400" dirty="0" smtClean="0"/>
              <a:t>モーフィングクラスの作成</a:t>
            </a:r>
            <a:endParaRPr kumimoji="1" lang="en-US" altLang="ja-JP" sz="2400" dirty="0" smtClean="0"/>
          </a:p>
          <a:p>
            <a:pPr lvl="1"/>
            <a:r>
              <a:rPr lang="ja-JP" altLang="en-US" sz="2400" dirty="0" smtClean="0"/>
              <a:t>部分変形</a:t>
            </a:r>
            <a:endParaRPr kumimoji="1" lang="en-US" altLang="ja-JP" sz="2400" dirty="0" smtClean="0"/>
          </a:p>
          <a:p>
            <a:pPr lvl="1"/>
            <a:r>
              <a:rPr lang="ja-JP" altLang="en-US" sz="2400" dirty="0" smtClean="0"/>
              <a:t>インバースキネマティクス</a:t>
            </a:r>
            <a:endParaRPr kumimoji="1" lang="ja-JP"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WPF</a:t>
            </a:r>
            <a:r>
              <a:rPr lang="ja-JP" altLang="en-US" dirty="0" smtClean="0"/>
              <a:t>における３</a:t>
            </a:r>
            <a:r>
              <a:rPr lang="en-US" altLang="ja-JP" dirty="0" smtClean="0"/>
              <a:t>D</a:t>
            </a:r>
          </a:p>
          <a:p>
            <a:pPr lvl="1"/>
            <a:r>
              <a:rPr lang="en-US" altLang="ja-JP" dirty="0" smtClean="0"/>
              <a:t>WPF</a:t>
            </a:r>
            <a:r>
              <a:rPr lang="ja-JP" altLang="en-US" dirty="0" smtClean="0"/>
              <a:t>の３</a:t>
            </a:r>
            <a:r>
              <a:rPr lang="en-US" altLang="ja-JP" dirty="0" smtClean="0"/>
              <a:t>D</a:t>
            </a:r>
            <a:r>
              <a:rPr lang="ja-JP" altLang="en-US" dirty="0" smtClean="0"/>
              <a:t>の基本は </a:t>
            </a:r>
            <a:r>
              <a:rPr lang="en-US" altLang="ja-JP" dirty="0" smtClean="0"/>
              <a:t>ModelVisual3D</a:t>
            </a:r>
            <a:r>
              <a:rPr lang="ja-JP" altLang="en-US" dirty="0" smtClean="0"/>
              <a:t> です。</a:t>
            </a:r>
            <a:endParaRPr lang="en-US" altLang="ja-JP" dirty="0" smtClean="0"/>
          </a:p>
          <a:p>
            <a:pPr lvl="1"/>
            <a:r>
              <a:rPr lang="en-US" altLang="ja-JP" dirty="0" smtClean="0"/>
              <a:t>ModelVisual3D</a:t>
            </a:r>
            <a:r>
              <a:rPr lang="ja-JP" altLang="en-US" dirty="0" smtClean="0"/>
              <a:t> の内部に、</a:t>
            </a:r>
            <a:r>
              <a:rPr lang="en-US" altLang="ja-JP" dirty="0" smtClean="0"/>
              <a:t> GeometryModel3D</a:t>
            </a:r>
            <a:r>
              <a:rPr lang="ja-JP" altLang="en-US" dirty="0" smtClean="0"/>
              <a:t> を配置して、三角形の集合体で</a:t>
            </a:r>
            <a:r>
              <a:rPr lang="en-US" altLang="ja-JP" dirty="0" smtClean="0"/>
              <a:t>3D</a:t>
            </a:r>
            <a:r>
              <a:rPr lang="ja-JP" altLang="en-US" dirty="0" smtClean="0"/>
              <a:t>の面を構成します。</a:t>
            </a:r>
            <a:endParaRPr lang="en-US" altLang="ja-JP" dirty="0" smtClean="0"/>
          </a:p>
          <a:p>
            <a:pPr lvl="1"/>
            <a:r>
              <a:rPr lang="en-US" altLang="ja-JP" dirty="0" smtClean="0"/>
              <a:t>ModelVisual3D</a:t>
            </a:r>
            <a:r>
              <a:rPr lang="ja-JP" altLang="en-US" dirty="0" smtClean="0"/>
              <a:t> の内部に、</a:t>
            </a:r>
            <a:r>
              <a:rPr lang="en-US" altLang="ja-JP" dirty="0" smtClean="0"/>
              <a:t> Material</a:t>
            </a:r>
            <a:r>
              <a:rPr lang="ja-JP" altLang="en-US" dirty="0" smtClean="0"/>
              <a:t> を配置して放射・拡散・反射の</a:t>
            </a:r>
            <a:r>
              <a:rPr lang="en-US" altLang="ja-JP" dirty="0" smtClean="0"/>
              <a:t>3</a:t>
            </a:r>
            <a:r>
              <a:rPr lang="ja-JP" altLang="en-US" dirty="0" smtClean="0"/>
              <a:t>種類の色や画像を指定します。</a:t>
            </a:r>
            <a:endParaRPr lang="en-US" altLang="ja-JP" dirty="0" smtClean="0"/>
          </a:p>
          <a:p>
            <a:pPr lvl="1"/>
            <a:r>
              <a:rPr lang="en-US" altLang="ja-JP" dirty="0" smtClean="0"/>
              <a:t>ModelVisual3D</a:t>
            </a:r>
            <a:r>
              <a:rPr lang="ja-JP" altLang="en-US" dirty="0" smtClean="0"/>
              <a:t> は </a:t>
            </a:r>
            <a:r>
              <a:rPr lang="en-US" altLang="ja-JP" dirty="0" smtClean="0"/>
              <a:t>Transform</a:t>
            </a:r>
            <a:r>
              <a:rPr lang="ja-JP" altLang="en-US" dirty="0" smtClean="0"/>
              <a:t> プロパティでまとめて移動・拡大縮小・回転できます。</a:t>
            </a:r>
            <a:endParaRPr kumimoji="1"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クオータニオン（四元数）</a:t>
            </a:r>
            <a:endParaRPr lang="en-US" altLang="ja-JP" dirty="0" smtClean="0"/>
          </a:p>
          <a:p>
            <a:pPr lvl="1"/>
            <a:r>
              <a:rPr lang="ja-JP" altLang="en-US" dirty="0" smtClean="0"/>
              <a:t>クオータニオンはベクトルと回転角</a:t>
            </a:r>
            <a:endParaRPr lang="en-US" altLang="ja-JP" dirty="0" smtClean="0"/>
          </a:p>
          <a:p>
            <a:pPr lvl="1"/>
            <a:r>
              <a:rPr kumimoji="1" lang="ja-JP" altLang="en-US" dirty="0" smtClean="0"/>
              <a:t>ベクトルを軸にどのくらい回転するかを表します。</a:t>
            </a:r>
            <a:endParaRPr kumimoji="1" lang="ja-JP" altLang="en-US" dirty="0"/>
          </a:p>
        </p:txBody>
      </p:sp>
      <p:sp>
        <p:nvSpPr>
          <p:cNvPr id="4" name="右矢印 3"/>
          <p:cNvSpPr/>
          <p:nvPr/>
        </p:nvSpPr>
        <p:spPr>
          <a:xfrm rot="17199148">
            <a:off x="1465572" y="3821497"/>
            <a:ext cx="5388315" cy="928694"/>
          </a:xfrm>
          <a:prstGeom prst="rightArrow">
            <a:avLst>
              <a:gd name="adj1" fmla="val 30689"/>
              <a:gd name="adj2" fmla="val 50000"/>
            </a:avLst>
          </a:prstGeom>
          <a:scene3d>
            <a:camera prst="orthographicFront">
              <a:rot lat="2700000" lon="2700000" rev="0"/>
            </a:camera>
            <a:lightRig rig="threePt" dir="t"/>
          </a:scene3d>
          <a:sp3d prstMaterial="flat">
            <a:bevelT w="25400" prst="angle"/>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左カーブ矢印 4"/>
          <p:cNvSpPr/>
          <p:nvPr/>
        </p:nvSpPr>
        <p:spPr>
          <a:xfrm rot="17789835">
            <a:off x="3449027" y="3060452"/>
            <a:ext cx="1785950" cy="2399304"/>
          </a:xfrm>
          <a:prstGeom prst="curved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クオータニオンの合成</a:t>
            </a:r>
            <a:endParaRPr lang="en-US" altLang="ja-JP" dirty="0" smtClean="0"/>
          </a:p>
          <a:p>
            <a:pPr lvl="1"/>
            <a:r>
              <a:rPr kumimoji="1" lang="ja-JP" altLang="en-US" dirty="0" smtClean="0"/>
              <a:t>階層の親が回転し、子も回転するときに、ある点が実際どこにあるかは「</a:t>
            </a:r>
            <a:r>
              <a:rPr lang="ja-JP" altLang="en-US" dirty="0" smtClean="0"/>
              <a:t>クオータニオンの</a:t>
            </a:r>
            <a:r>
              <a:rPr kumimoji="1" lang="ja-JP" altLang="en-US" dirty="0" smtClean="0"/>
              <a:t>積」で求まります。</a:t>
            </a:r>
            <a:endParaRPr kumimoji="1" lang="ja-JP" altLang="en-US" dirty="0"/>
          </a:p>
        </p:txBody>
      </p:sp>
      <p:sp>
        <p:nvSpPr>
          <p:cNvPr id="4" name="右矢印 3"/>
          <p:cNvSpPr/>
          <p:nvPr/>
        </p:nvSpPr>
        <p:spPr>
          <a:xfrm rot="15718479">
            <a:off x="1296652" y="4184789"/>
            <a:ext cx="2418445" cy="928694"/>
          </a:xfrm>
          <a:prstGeom prst="rightArrow">
            <a:avLst>
              <a:gd name="adj1" fmla="val 30689"/>
              <a:gd name="adj2" fmla="val 50000"/>
            </a:avLst>
          </a:prstGeom>
          <a:scene3d>
            <a:camera prst="orthographicFront">
              <a:rot lat="2700000" lon="2700000" rev="0"/>
            </a:camera>
            <a:lightRig rig="threePt" dir="t"/>
          </a:scene3d>
          <a:sp3d prstMaterial="flat">
            <a:bevelT w="25400" prst="angle"/>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rot="19080019">
            <a:off x="2745668" y="3009910"/>
            <a:ext cx="2733788" cy="928694"/>
          </a:xfrm>
          <a:prstGeom prst="rightArrow">
            <a:avLst>
              <a:gd name="adj1" fmla="val 30689"/>
              <a:gd name="adj2" fmla="val 50000"/>
            </a:avLst>
          </a:prstGeom>
          <a:scene3d>
            <a:camera prst="orthographicFront">
              <a:rot lat="2700000" lon="2700000" rev="0"/>
            </a:camera>
            <a:lightRig rig="threePt" dir="t"/>
          </a:scene3d>
          <a:sp3d prstMaterial="flat">
            <a:bevelT w="25400" prst="angle"/>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rot="17568303">
            <a:off x="1435706" y="4224566"/>
            <a:ext cx="4874701" cy="928694"/>
          </a:xfrm>
          <a:prstGeom prst="rightArrow">
            <a:avLst>
              <a:gd name="adj1" fmla="val 30689"/>
              <a:gd name="adj2" fmla="val 50000"/>
            </a:avLst>
          </a:prstGeom>
          <a:scene3d>
            <a:camera prst="orthographicFront">
              <a:rot lat="2700000" lon="2700000" rev="0"/>
            </a:camera>
            <a:lightRig rig="threePt" dir="t"/>
          </a:scene3d>
          <a:sp3d prstMaterial="flat">
            <a:bevelT w="25400" prst="angle"/>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左カーブ矢印 6"/>
          <p:cNvSpPr/>
          <p:nvPr/>
        </p:nvSpPr>
        <p:spPr>
          <a:xfrm rot="17682239">
            <a:off x="2133108" y="3827721"/>
            <a:ext cx="622993" cy="1277248"/>
          </a:xfrm>
          <a:prstGeom prst="curved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左カーブ矢印 7"/>
          <p:cNvSpPr/>
          <p:nvPr/>
        </p:nvSpPr>
        <p:spPr>
          <a:xfrm rot="20245013">
            <a:off x="3899294" y="2768760"/>
            <a:ext cx="622993" cy="1277248"/>
          </a:xfrm>
          <a:prstGeom prst="curved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左カーブ矢印 8"/>
          <p:cNvSpPr/>
          <p:nvPr/>
        </p:nvSpPr>
        <p:spPr>
          <a:xfrm rot="17682239">
            <a:off x="3607395" y="3730708"/>
            <a:ext cx="807551" cy="1696503"/>
          </a:xfrm>
          <a:prstGeom prst="curved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円/楕円 9"/>
          <p:cNvSpPr/>
          <p:nvPr/>
        </p:nvSpPr>
        <p:spPr>
          <a:xfrm>
            <a:off x="5357818" y="4143380"/>
            <a:ext cx="214314" cy="21431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クオータニオンから</a:t>
            </a:r>
            <a:r>
              <a:rPr lang="en-US" altLang="ja-JP" sz="2800" dirty="0" smtClean="0"/>
              <a:t>3D</a:t>
            </a:r>
            <a:r>
              <a:rPr lang="ja-JP" altLang="en-US" sz="2800" dirty="0" smtClean="0"/>
              <a:t>の回転クラスへ</a:t>
            </a:r>
            <a:endParaRPr lang="en-US" altLang="ja-JP" sz="2800" dirty="0" smtClean="0"/>
          </a:p>
          <a:p>
            <a:endParaRPr lang="en-US" altLang="ja-JP" sz="1600" dirty="0" smtClean="0"/>
          </a:p>
          <a:p>
            <a:pPr>
              <a:buNone/>
            </a:pPr>
            <a:r>
              <a:rPr lang="en-US" altLang="ja-JP" sz="1800" dirty="0" smtClean="0"/>
              <a:t>Vector3D </a:t>
            </a:r>
            <a:r>
              <a:rPr lang="en-US" altLang="ja-JP" sz="1800" dirty="0" err="1" smtClean="0"/>
              <a:t>leftAxis</a:t>
            </a:r>
            <a:r>
              <a:rPr lang="en-US" altLang="ja-JP" sz="1800" dirty="0" smtClean="0"/>
              <a:t> = new Vector3D(</a:t>
            </a:r>
            <a:r>
              <a:rPr lang="en-US" altLang="ja-JP" sz="1800" dirty="0" err="1" smtClean="0"/>
              <a:t>lx.Value</a:t>
            </a:r>
            <a:r>
              <a:rPr lang="en-US" altLang="ja-JP" sz="1800" dirty="0" smtClean="0"/>
              <a:t>, </a:t>
            </a:r>
            <a:r>
              <a:rPr lang="en-US" altLang="ja-JP" sz="1800" dirty="0" err="1" smtClean="0"/>
              <a:t>ly.Value</a:t>
            </a:r>
            <a:r>
              <a:rPr lang="en-US" altLang="ja-JP" sz="1800" dirty="0" smtClean="0"/>
              <a:t>, </a:t>
            </a:r>
            <a:r>
              <a:rPr lang="en-US" altLang="ja-JP" sz="1800" dirty="0" err="1" smtClean="0"/>
              <a:t>lz.Value</a:t>
            </a:r>
            <a:r>
              <a:rPr lang="en-US" altLang="ja-JP" sz="1800" dirty="0" smtClean="0"/>
              <a:t>);</a:t>
            </a:r>
          </a:p>
          <a:p>
            <a:pPr>
              <a:buNone/>
            </a:pPr>
            <a:r>
              <a:rPr lang="en-US" altLang="ja-JP" sz="1800" dirty="0" smtClean="0"/>
              <a:t>Quaternion </a:t>
            </a:r>
            <a:r>
              <a:rPr lang="en-US" altLang="ja-JP" sz="1800" dirty="0" err="1" smtClean="0"/>
              <a:t>leftQuaternion</a:t>
            </a:r>
            <a:r>
              <a:rPr lang="en-US" altLang="ja-JP" sz="1800" dirty="0" smtClean="0"/>
              <a:t> = new Quaternion(</a:t>
            </a:r>
            <a:r>
              <a:rPr lang="en-US" altLang="ja-JP" sz="1800" dirty="0" err="1" smtClean="0"/>
              <a:t>leftAxis</a:t>
            </a:r>
            <a:r>
              <a:rPr lang="en-US" altLang="ja-JP" sz="1800" dirty="0" smtClean="0"/>
              <a:t>, </a:t>
            </a:r>
            <a:r>
              <a:rPr lang="en-US" altLang="ja-JP" sz="1800" dirty="0" err="1" smtClean="0"/>
              <a:t>lrot.Value</a:t>
            </a:r>
            <a:r>
              <a:rPr lang="en-US" altLang="ja-JP" sz="1800" dirty="0" smtClean="0"/>
              <a:t>);</a:t>
            </a:r>
          </a:p>
          <a:p>
            <a:pPr>
              <a:buNone/>
            </a:pPr>
            <a:r>
              <a:rPr lang="en-US" altLang="ja-JP" sz="1800" dirty="0" smtClean="0"/>
              <a:t>QuaternionRotation3D qrot3d = new QuaternionRotation3D(</a:t>
            </a:r>
            <a:r>
              <a:rPr lang="en-US" altLang="ja-JP" sz="1800" dirty="0" err="1" smtClean="0"/>
              <a:t>leftQuaternion</a:t>
            </a:r>
            <a:r>
              <a:rPr lang="en-US" altLang="ja-JP" sz="1800" dirty="0" smtClean="0"/>
              <a:t>);</a:t>
            </a:r>
          </a:p>
          <a:p>
            <a:pPr>
              <a:buNone/>
            </a:pPr>
            <a:r>
              <a:rPr lang="en-US" altLang="ja-JP" sz="1800" dirty="0" smtClean="0"/>
              <a:t>RotateTransform3D leftRot3D = new RotateTransform3D(qrot3d);</a:t>
            </a:r>
          </a:p>
          <a:p>
            <a:pPr>
              <a:buNone/>
            </a:pPr>
            <a:endParaRPr lang="en-US" altLang="ja-JP" sz="1800" dirty="0" smtClean="0"/>
          </a:p>
          <a:p>
            <a:pPr>
              <a:buNone/>
            </a:pPr>
            <a:r>
              <a:rPr lang="en-US" altLang="ja-JP" sz="1800" dirty="0" smtClean="0"/>
              <a:t>// </a:t>
            </a:r>
            <a:r>
              <a:rPr lang="ja-JP" altLang="en-US" sz="1800" dirty="0" smtClean="0"/>
              <a:t>クオータニオンの積</a:t>
            </a:r>
          </a:p>
          <a:p>
            <a:pPr>
              <a:buNone/>
            </a:pPr>
            <a:r>
              <a:rPr lang="en-US" altLang="ja-JP" sz="1800" dirty="0" smtClean="0"/>
              <a:t>Quaternion </a:t>
            </a:r>
            <a:r>
              <a:rPr lang="en-US" altLang="ja-JP" sz="1800" dirty="0" err="1" smtClean="0"/>
              <a:t>resultQuaternion</a:t>
            </a:r>
            <a:r>
              <a:rPr lang="en-US" altLang="ja-JP" sz="1800" dirty="0" smtClean="0"/>
              <a:t> = </a:t>
            </a:r>
            <a:r>
              <a:rPr lang="en-US" altLang="ja-JP" sz="1800" dirty="0" err="1" smtClean="0"/>
              <a:t>leftQuaternion</a:t>
            </a:r>
            <a:r>
              <a:rPr lang="en-US" altLang="ja-JP" sz="1800" dirty="0" smtClean="0"/>
              <a:t> * </a:t>
            </a:r>
            <a:r>
              <a:rPr lang="en-US" altLang="ja-JP" sz="1800" dirty="0" err="1" smtClean="0"/>
              <a:t>rightQuaternion</a:t>
            </a:r>
            <a:r>
              <a:rPr lang="en-US" altLang="ja-JP" sz="1800" dirty="0" smtClean="0"/>
              <a:t>;</a:t>
            </a:r>
          </a:p>
          <a:p>
            <a:pPr>
              <a:buNone/>
            </a:pPr>
            <a:r>
              <a:rPr lang="en-US" altLang="ja-JP" sz="1800" dirty="0" smtClean="0"/>
              <a:t>QuaternionRotation3D resultQR3D = new</a:t>
            </a:r>
            <a:r>
              <a:rPr lang="ja-JP" altLang="en-US" sz="1800" dirty="0" smtClean="0"/>
              <a:t>　</a:t>
            </a:r>
            <a:r>
              <a:rPr lang="en-US" altLang="ja-JP" sz="1800" dirty="0" smtClean="0"/>
              <a:t>			QuaternionRotation3D(</a:t>
            </a:r>
            <a:r>
              <a:rPr lang="en-US" altLang="ja-JP" sz="1800" dirty="0" err="1" smtClean="0"/>
              <a:t>resultQuaternion</a:t>
            </a:r>
            <a:r>
              <a:rPr lang="en-US" altLang="ja-JP" sz="1800" dirty="0" smtClean="0"/>
              <a:t>);</a:t>
            </a:r>
          </a:p>
          <a:p>
            <a:pPr>
              <a:buNone/>
            </a:pPr>
            <a:r>
              <a:rPr lang="en-US" altLang="ja-JP" sz="1800" dirty="0" smtClean="0"/>
              <a:t>RotateTransform3D resultRot3D = new RotateTransform3D(resultQR3D);</a:t>
            </a:r>
            <a:endParaRPr kumimoji="1" lang="en-US" altLang="ja-JP" sz="1800" dirty="0" smtClean="0"/>
          </a:p>
          <a:p>
            <a:pPr>
              <a:buNone/>
            </a:pPr>
            <a:endParaRPr kumimoji="1" lang="en-US" altLang="ja-JP" dirty="0" smtClean="0"/>
          </a:p>
          <a:p>
            <a:pPr>
              <a:buNone/>
            </a:pP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つりがき</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なれそめ</a:t>
            </a:r>
            <a:endParaRPr kumimoji="1" lang="en-US" altLang="ja-JP" dirty="0" smtClean="0"/>
          </a:p>
          <a:p>
            <a:r>
              <a:rPr lang="ja-JP" altLang="en-US" dirty="0" smtClean="0"/>
              <a:t>おいたち</a:t>
            </a:r>
            <a:endParaRPr lang="en-US" altLang="ja-JP" dirty="0" smtClean="0"/>
          </a:p>
          <a:p>
            <a:r>
              <a:rPr kumimoji="1" lang="ja-JP" altLang="en-US" dirty="0" smtClean="0"/>
              <a:t>よそおい</a:t>
            </a:r>
            <a:endParaRPr kumimoji="1" lang="en-US" altLang="ja-JP" dirty="0" smtClean="0"/>
          </a:p>
          <a:p>
            <a:r>
              <a:rPr kumimoji="1" lang="ja-JP" altLang="en-US" dirty="0" smtClean="0"/>
              <a:t>てならい</a:t>
            </a:r>
            <a:endParaRPr kumimoji="1" lang="en-US" altLang="ja-JP" dirty="0" smtClean="0"/>
          </a:p>
          <a:p>
            <a:r>
              <a:rPr lang="ja-JP" altLang="en-US" dirty="0" smtClean="0"/>
              <a:t>まとめ</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スキニング</a:t>
            </a:r>
            <a:endParaRPr kumimoji="1" lang="en-US" altLang="ja-JP" dirty="0" smtClean="0"/>
          </a:p>
          <a:p>
            <a:pPr lvl="1"/>
            <a:r>
              <a:rPr lang="ja-JP" altLang="en-US" dirty="0" smtClean="0"/>
              <a:t>皮膚を滑らかに見せるための手法で頂点座標を曲線で補間します。</a:t>
            </a:r>
            <a:endParaRPr kumimoji="1" lang="en-US" altLang="ja-JP" dirty="0" smtClean="0"/>
          </a:p>
          <a:p>
            <a:pPr lvl="1"/>
            <a:endParaRPr kumimoji="1" lang="ja-JP" altLang="en-US" dirty="0"/>
          </a:p>
        </p:txBody>
      </p:sp>
      <p:pic>
        <p:nvPicPr>
          <p:cNvPr id="4" name="図 3" descr="スキニング.jpg"/>
          <p:cNvPicPr>
            <a:picLocks noChangeAspect="1"/>
          </p:cNvPicPr>
          <p:nvPr/>
        </p:nvPicPr>
        <p:blipFill>
          <a:blip r:embed="rId2"/>
          <a:stretch>
            <a:fillRect/>
          </a:stretch>
        </p:blipFill>
        <p:spPr>
          <a:xfrm>
            <a:off x="2214546" y="3286124"/>
            <a:ext cx="4643470" cy="24193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中核になるクラスは</a:t>
            </a:r>
            <a:r>
              <a:rPr lang="en-US" altLang="ja-JP" dirty="0" smtClean="0"/>
              <a:t>UIElement3D</a:t>
            </a:r>
          </a:p>
          <a:p>
            <a:pPr lvl="1"/>
            <a:r>
              <a:rPr kumimoji="1" lang="ja-JP" altLang="en-US" dirty="0" smtClean="0"/>
              <a:t>今までは</a:t>
            </a:r>
            <a:r>
              <a:rPr lang="ja-JP" altLang="en-US" dirty="0" smtClean="0"/>
              <a:t>新しい </a:t>
            </a:r>
            <a:r>
              <a:rPr lang="en-US" altLang="ja-JP" dirty="0" smtClean="0"/>
              <a:t>ModelVisual3D </a:t>
            </a:r>
            <a:r>
              <a:rPr lang="ja-JP" altLang="en-US" dirty="0" smtClean="0"/>
              <a:t>を作成して古いもの通りかえることしかできませんでした。</a:t>
            </a:r>
            <a:endParaRPr lang="en-US" altLang="ja-JP" dirty="0" smtClean="0"/>
          </a:p>
          <a:p>
            <a:pPr lvl="1"/>
            <a:r>
              <a:rPr lang="en-US" altLang="ja-JP" dirty="0" smtClean="0"/>
              <a:t>ModelVisual3D</a:t>
            </a:r>
            <a:r>
              <a:rPr lang="ja-JP" altLang="en-US" dirty="0" smtClean="0"/>
              <a:t> は </a:t>
            </a:r>
            <a:r>
              <a:rPr lang="en-US" altLang="ja-JP" dirty="0" smtClean="0"/>
              <a:t>Geometry3D</a:t>
            </a:r>
            <a:r>
              <a:rPr lang="ja-JP" altLang="en-US" dirty="0" smtClean="0"/>
              <a:t> や </a:t>
            </a:r>
            <a:r>
              <a:rPr lang="en-US" dirty="0" smtClean="0"/>
              <a:t>Material</a:t>
            </a:r>
            <a:r>
              <a:rPr lang="ja-JP" altLang="en-US" dirty="0" smtClean="0"/>
              <a:t> や </a:t>
            </a:r>
            <a:r>
              <a:rPr lang="en-US" dirty="0" smtClean="0"/>
              <a:t>Transform</a:t>
            </a:r>
            <a:r>
              <a:rPr lang="ja-JP" altLang="en-US" dirty="0" smtClean="0"/>
              <a:t> など必要なものは皆用意しないといけません。</a:t>
            </a:r>
            <a:endParaRPr lang="en-US" altLang="ja-JP" dirty="0" smtClean="0"/>
          </a:p>
          <a:p>
            <a:pPr lvl="1"/>
            <a:r>
              <a:rPr lang="en-US" altLang="ja-JP" dirty="0" smtClean="0"/>
              <a:t>UIElement3D</a:t>
            </a:r>
            <a:r>
              <a:rPr lang="ja-JP" altLang="en-US" dirty="0" smtClean="0"/>
              <a:t> は新しく作成した </a:t>
            </a:r>
            <a:r>
              <a:rPr lang="en-US" altLang="ja-JP" dirty="0" smtClean="0"/>
              <a:t>Geometry3D</a:t>
            </a:r>
            <a:r>
              <a:rPr lang="ja-JP" altLang="en-US" dirty="0" smtClean="0"/>
              <a:t> </a:t>
            </a:r>
            <a:r>
              <a:rPr lang="ja-JP" altLang="en-US" dirty="0" err="1" smtClean="0"/>
              <a:t>だけ</a:t>
            </a:r>
            <a:r>
              <a:rPr lang="ja-JP" altLang="en-US" dirty="0" smtClean="0"/>
              <a:t>入れ替えればいいことになります。</a:t>
            </a:r>
            <a:endParaRPr lang="en-US" altLang="ja-JP" dirty="0" smtClean="0"/>
          </a:p>
          <a:p>
            <a:pPr lvl="1"/>
            <a:r>
              <a:rPr lang="en-US" altLang="ja-JP" dirty="0" smtClean="0"/>
              <a:t>CPU</a:t>
            </a:r>
            <a:r>
              <a:rPr lang="ja-JP" altLang="en-US" dirty="0" smtClean="0"/>
              <a:t>の負荷がかかりますので多用することはできません。</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関節クラスは、親階層の </a:t>
            </a:r>
            <a:r>
              <a:rPr lang="en-US" altLang="ja-JP" dirty="0" err="1" smtClean="0"/>
              <a:t>ModelVisual</a:t>
            </a:r>
            <a:r>
              <a:rPr lang="ja-JP" altLang="en-US" dirty="0" smtClean="0"/>
              <a:t>３</a:t>
            </a:r>
            <a:r>
              <a:rPr lang="en-US" altLang="ja-JP" dirty="0" smtClean="0"/>
              <a:t>D</a:t>
            </a:r>
            <a:r>
              <a:rPr lang="ja-JP" altLang="en-US" dirty="0" smtClean="0"/>
              <a:t> と、子階層の </a:t>
            </a:r>
            <a:r>
              <a:rPr lang="en-US" altLang="ja-JP" dirty="0" err="1" smtClean="0"/>
              <a:t>ModelVisual</a:t>
            </a:r>
            <a:r>
              <a:rPr lang="ja-JP" altLang="en-US" dirty="0" smtClean="0"/>
              <a:t>３</a:t>
            </a:r>
            <a:r>
              <a:rPr lang="en-US" altLang="ja-JP" dirty="0" smtClean="0"/>
              <a:t>D</a:t>
            </a:r>
            <a:r>
              <a:rPr lang="ja-JP" altLang="en-US" dirty="0" smtClean="0"/>
              <a:t> を指定して、その角度のずれからくる隙間を埋めます。</a:t>
            </a:r>
            <a:endParaRPr lang="en-US" altLang="ja-JP" dirty="0" smtClean="0"/>
          </a:p>
          <a:p>
            <a:r>
              <a:rPr lang="en-US" altLang="ja-JP" dirty="0" smtClean="0"/>
              <a:t>Joint3D</a:t>
            </a:r>
            <a:r>
              <a:rPr lang="ja-JP" altLang="en-US" dirty="0" smtClean="0"/>
              <a:t> を動的生成して親階層の </a:t>
            </a:r>
            <a:r>
              <a:rPr lang="en-US" altLang="ja-JP" dirty="0" err="1" smtClean="0"/>
              <a:t>ModelVisual</a:t>
            </a:r>
            <a:r>
              <a:rPr lang="ja-JP" altLang="en-US" dirty="0" smtClean="0"/>
              <a:t>３</a:t>
            </a:r>
            <a:r>
              <a:rPr lang="en-US" altLang="ja-JP" dirty="0" smtClean="0"/>
              <a:t>D</a:t>
            </a:r>
            <a:r>
              <a:rPr lang="ja-JP" altLang="en-US" dirty="0" smtClean="0"/>
              <a:t> の子どもに加えます。</a:t>
            </a:r>
            <a:endParaRPr lang="en-US" altLang="ja-JP" dirty="0" smtClean="0"/>
          </a:p>
          <a:p>
            <a:r>
              <a:rPr lang="ja-JP" altLang="en-US" dirty="0" smtClean="0"/>
              <a:t>親と子の開口部を調査します、開口部の再接近しているものを対象とします。</a:t>
            </a:r>
            <a:endParaRPr lang="en-US" altLang="ja-JP" dirty="0" smtClean="0"/>
          </a:p>
          <a:p>
            <a:r>
              <a:rPr lang="ja-JP" altLang="en-US" dirty="0" smtClean="0"/>
              <a:t>子の位置や角度が変わったらスキニングで </a:t>
            </a:r>
            <a:r>
              <a:rPr lang="en-US" altLang="ja-JP" dirty="0" smtClean="0"/>
              <a:t>Joint3D</a:t>
            </a:r>
            <a:r>
              <a:rPr lang="ja-JP" altLang="en-US" dirty="0" smtClean="0"/>
              <a:t> の </a:t>
            </a:r>
            <a:r>
              <a:rPr lang="en-US" altLang="ja-JP" dirty="0" smtClean="0"/>
              <a:t>Geometry3D</a:t>
            </a:r>
            <a:r>
              <a:rPr lang="ja-JP" altLang="en-US" dirty="0" smtClean="0"/>
              <a:t> を再計算します。</a:t>
            </a:r>
            <a:endParaRPr lang="en-US" altLang="ja-JP" dirty="0" smtClean="0"/>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関節クラスの作成</a:t>
            </a:r>
            <a:endParaRPr kumimoji="1" lang="en-US" altLang="ja-JP" dirty="0" smtClean="0"/>
          </a:p>
          <a:p>
            <a:pPr lvl="1"/>
            <a:r>
              <a:rPr lang="ja-JP" altLang="en-US" dirty="0" smtClean="0"/>
              <a:t>周辺ユーティリティの整備</a:t>
            </a:r>
            <a:endParaRPr lang="en-US" altLang="ja-JP" dirty="0" smtClean="0"/>
          </a:p>
          <a:p>
            <a:pPr lvl="1">
              <a:buNone/>
            </a:pPr>
            <a:endParaRPr lang="en-US" altLang="ja-JP" dirty="0" smtClean="0"/>
          </a:p>
        </p:txBody>
      </p:sp>
      <p:graphicFrame>
        <p:nvGraphicFramePr>
          <p:cNvPr id="4" name="表 3"/>
          <p:cNvGraphicFramePr>
            <a:graphicFrameLocks noGrp="1"/>
          </p:cNvGraphicFramePr>
          <p:nvPr/>
        </p:nvGraphicFramePr>
        <p:xfrm>
          <a:off x="428596" y="2285992"/>
          <a:ext cx="8143932" cy="3677920"/>
        </p:xfrm>
        <a:graphic>
          <a:graphicData uri="http://schemas.openxmlformats.org/drawingml/2006/table">
            <a:tbl>
              <a:tblPr firstRow="1" bandRow="1">
                <a:tableStyleId>{5940675A-B579-460E-94D1-54222C63F5DA}</a:tableStyleId>
              </a:tblPr>
              <a:tblGrid>
                <a:gridCol w="3286148"/>
                <a:gridCol w="4857784"/>
              </a:tblGrid>
              <a:tr h="370840">
                <a:tc>
                  <a:txBody>
                    <a:bodyPr/>
                    <a:lstStyle/>
                    <a:p>
                      <a:r>
                        <a:rPr kumimoji="1" lang="en-US" altLang="ja-JP" dirty="0" err="1" smtClean="0"/>
                        <a:t>BlendUtility</a:t>
                      </a:r>
                      <a:endParaRPr kumimoji="1" lang="ja-JP" altLang="en-US" dirty="0"/>
                    </a:p>
                  </a:txBody>
                  <a:tcPr/>
                </a:tc>
                <a:tc>
                  <a:txBody>
                    <a:bodyPr/>
                    <a:lstStyle/>
                    <a:p>
                      <a:r>
                        <a:rPr kumimoji="1" lang="en-US" altLang="ja-JP" dirty="0" smtClean="0"/>
                        <a:t>Blend</a:t>
                      </a:r>
                      <a:r>
                        <a:rPr kumimoji="1" lang="ja-JP" altLang="en-US" dirty="0" smtClean="0"/>
                        <a:t> 固有の決まりごとを吸収します。</a:t>
                      </a:r>
                      <a:endParaRPr kumimoji="1" lang="ja-JP" altLang="en-US" dirty="0"/>
                    </a:p>
                  </a:txBody>
                  <a:tcPr/>
                </a:tc>
              </a:tr>
              <a:tr h="370840">
                <a:tc>
                  <a:txBody>
                    <a:bodyPr/>
                    <a:lstStyle/>
                    <a:p>
                      <a:r>
                        <a:rPr kumimoji="1" lang="en-US" altLang="ja-JP" dirty="0" smtClean="0"/>
                        <a:t>Int32CollectionExtension</a:t>
                      </a:r>
                      <a:endParaRPr kumimoji="1" lang="ja-JP" altLang="en-US" dirty="0"/>
                    </a:p>
                  </a:txBody>
                  <a:tcPr/>
                </a:tc>
                <a:tc>
                  <a:txBody>
                    <a:bodyPr/>
                    <a:lstStyle/>
                    <a:p>
                      <a:r>
                        <a:rPr kumimoji="1" lang="en-US" altLang="ja-JP" dirty="0" smtClean="0"/>
                        <a:t>Int32Collection</a:t>
                      </a:r>
                      <a:r>
                        <a:rPr kumimoji="1" lang="ja-JP" altLang="en-US" dirty="0" smtClean="0"/>
                        <a:t> を拡張します。</a:t>
                      </a:r>
                      <a:endParaRPr kumimoji="1" lang="ja-JP" altLang="en-US" dirty="0"/>
                    </a:p>
                  </a:txBody>
                  <a:tcPr/>
                </a:tc>
              </a:tr>
              <a:tr h="370840">
                <a:tc>
                  <a:txBody>
                    <a:bodyPr/>
                    <a:lstStyle/>
                    <a:p>
                      <a:r>
                        <a:rPr kumimoji="1" lang="en-US" altLang="ja-JP" dirty="0" smtClean="0"/>
                        <a:t>Point3DCollectionExtension</a:t>
                      </a:r>
                      <a:endParaRPr kumimoji="1" lang="ja-JP" altLang="en-US" dirty="0"/>
                    </a:p>
                  </a:txBody>
                  <a:tcPr/>
                </a:tc>
                <a:tc>
                  <a:txBody>
                    <a:bodyPr/>
                    <a:lstStyle/>
                    <a:p>
                      <a:r>
                        <a:rPr kumimoji="1" lang="en-US" altLang="ja-JP" dirty="0" smtClean="0"/>
                        <a:t>Point3DCollection</a:t>
                      </a:r>
                      <a:r>
                        <a:rPr kumimoji="1" lang="ja-JP" altLang="en-US" dirty="0" smtClean="0"/>
                        <a:t> を拡張します。</a:t>
                      </a:r>
                      <a:endParaRPr kumimoji="1" lang="ja-JP" altLang="en-US" dirty="0"/>
                    </a:p>
                  </a:txBody>
                  <a:tcPr/>
                </a:tc>
              </a:tr>
              <a:tr h="370840">
                <a:tc>
                  <a:txBody>
                    <a:bodyPr/>
                    <a:lstStyle/>
                    <a:p>
                      <a:r>
                        <a:rPr kumimoji="1" lang="en-US" altLang="ja-JP" dirty="0" err="1" smtClean="0"/>
                        <a:t>ElementTreeList</a:t>
                      </a:r>
                      <a:endParaRPr kumimoji="1" lang="ja-JP" altLang="en-US" dirty="0"/>
                    </a:p>
                  </a:txBody>
                  <a:tcPr/>
                </a:tc>
                <a:tc>
                  <a:txBody>
                    <a:bodyPr/>
                    <a:lstStyle/>
                    <a:p>
                      <a:r>
                        <a:rPr kumimoji="1" lang="en-US" altLang="ja-JP" dirty="0" smtClean="0"/>
                        <a:t>Visual</a:t>
                      </a:r>
                      <a:r>
                        <a:rPr kumimoji="1" lang="ja-JP" altLang="en-US" dirty="0" smtClean="0"/>
                        <a:t> </a:t>
                      </a:r>
                      <a:r>
                        <a:rPr kumimoji="1" lang="en-US" altLang="ja-JP" dirty="0" smtClean="0"/>
                        <a:t>Tree</a:t>
                      </a:r>
                      <a:r>
                        <a:rPr kumimoji="1" lang="ja-JP" altLang="en-US" dirty="0" smtClean="0"/>
                        <a:t> や </a:t>
                      </a:r>
                      <a:r>
                        <a:rPr kumimoji="1" lang="en-US" altLang="ja-JP" dirty="0" smtClean="0"/>
                        <a:t>Logical</a:t>
                      </a:r>
                      <a:r>
                        <a:rPr kumimoji="1" lang="ja-JP" altLang="en-US" dirty="0" smtClean="0"/>
                        <a:t> </a:t>
                      </a:r>
                      <a:r>
                        <a:rPr kumimoji="1" lang="en-US" altLang="ja-JP" dirty="0" smtClean="0"/>
                        <a:t>Tree</a:t>
                      </a:r>
                      <a:r>
                        <a:rPr kumimoji="1" lang="en-US" altLang="ja-JP" baseline="0" dirty="0" smtClean="0"/>
                        <a:t> </a:t>
                      </a:r>
                      <a:r>
                        <a:rPr kumimoji="1" lang="ja-JP" altLang="en-US" baseline="0" dirty="0" smtClean="0"/>
                        <a:t>を解析します。</a:t>
                      </a:r>
                      <a:endParaRPr kumimoji="1" lang="ja-JP" altLang="en-US" dirty="0"/>
                    </a:p>
                  </a:txBody>
                  <a:tcPr/>
                </a:tc>
              </a:tr>
              <a:tr h="370840">
                <a:tc>
                  <a:txBody>
                    <a:bodyPr/>
                    <a:lstStyle/>
                    <a:p>
                      <a:r>
                        <a:rPr kumimoji="1" lang="en-US" altLang="ja-JP" dirty="0" err="1" smtClean="0"/>
                        <a:t>EnumerateMember</a:t>
                      </a:r>
                      <a:endParaRPr kumimoji="1" lang="ja-JP" altLang="en-US" dirty="0"/>
                    </a:p>
                  </a:txBody>
                  <a:tcPr/>
                </a:tc>
                <a:tc>
                  <a:txBody>
                    <a:bodyPr/>
                    <a:lstStyle/>
                    <a:p>
                      <a:r>
                        <a:rPr kumimoji="1" lang="en-US" altLang="ja-JP" dirty="0" err="1" smtClean="0"/>
                        <a:t>Refrection</a:t>
                      </a:r>
                      <a:r>
                        <a:rPr kumimoji="1" lang="en-US" altLang="ja-JP" dirty="0" smtClean="0"/>
                        <a:t> </a:t>
                      </a:r>
                      <a:r>
                        <a:rPr kumimoji="1" lang="ja-JP" altLang="en-US" dirty="0" smtClean="0"/>
                        <a:t> を使用して</a:t>
                      </a:r>
                      <a:r>
                        <a:rPr kumimoji="1" lang="ja-JP" altLang="en-US" baseline="0" dirty="0" smtClean="0"/>
                        <a:t> </a:t>
                      </a:r>
                      <a:r>
                        <a:rPr kumimoji="1" lang="en-US" altLang="ja-JP" dirty="0" smtClean="0"/>
                        <a:t>Load</a:t>
                      </a:r>
                      <a:r>
                        <a:rPr kumimoji="1" lang="ja-JP" altLang="en-US" dirty="0" smtClean="0"/>
                        <a:t> している </a:t>
                      </a:r>
                      <a:r>
                        <a:rPr lang="en-US" altLang="ja-JP" sz="1800" dirty="0" err="1" smtClean="0"/>
                        <a:t>Assembliy</a:t>
                      </a:r>
                      <a:r>
                        <a:rPr lang="ja-JP" altLang="en-US" sz="1800" dirty="0" smtClean="0"/>
                        <a:t>  からターゲットとする型のインスタンスを列挙します。　</a:t>
                      </a:r>
                      <a:endParaRPr kumimoji="1" lang="ja-JP" altLang="en-US" dirty="0"/>
                    </a:p>
                  </a:txBody>
                  <a:tcPr/>
                </a:tc>
              </a:tr>
              <a:tr h="370840">
                <a:tc>
                  <a:txBody>
                    <a:bodyPr/>
                    <a:lstStyle/>
                    <a:p>
                      <a:r>
                        <a:rPr kumimoji="1" lang="en-US" altLang="ja-JP" dirty="0" smtClean="0"/>
                        <a:t>ModelVisual3DTypeConverter</a:t>
                      </a:r>
                      <a:endParaRPr kumimoji="1" lang="ja-JP" altLang="en-US" dirty="0"/>
                    </a:p>
                  </a:txBody>
                  <a:tcPr/>
                </a:tc>
                <a:tc>
                  <a:txBody>
                    <a:bodyPr/>
                    <a:lstStyle/>
                    <a:p>
                      <a:r>
                        <a:rPr kumimoji="1" lang="en-US" altLang="ja-JP" dirty="0" smtClean="0"/>
                        <a:t>ModelVisual3D</a:t>
                      </a:r>
                      <a:r>
                        <a:rPr kumimoji="1" lang="ja-JP" altLang="en-US" dirty="0" smtClean="0"/>
                        <a:t> のインスタンスをコンボボックスで選択するための</a:t>
                      </a:r>
                      <a:r>
                        <a:rPr kumimoji="1" lang="ja-JP" altLang="en-US" baseline="0" dirty="0" smtClean="0"/>
                        <a:t> </a:t>
                      </a:r>
                      <a:r>
                        <a:rPr kumimoji="1" lang="en-US" altLang="ja-JP" dirty="0" err="1" smtClean="0"/>
                        <a:t>TypeConverter</a:t>
                      </a:r>
                      <a:r>
                        <a:rPr kumimoji="1" lang="en-US" altLang="ja-JP" dirty="0" smtClean="0"/>
                        <a:t> </a:t>
                      </a:r>
                      <a:r>
                        <a:rPr kumimoji="1" lang="ja-JP" altLang="en-US" dirty="0" smtClean="0"/>
                        <a:t>です。</a:t>
                      </a:r>
                      <a:endParaRPr kumimoji="1" lang="ja-JP" altLang="en-US" dirty="0"/>
                    </a:p>
                  </a:txBody>
                  <a:tcPr/>
                </a:tc>
              </a:tr>
              <a:tr h="370840">
                <a:tc>
                  <a:txBody>
                    <a:bodyPr/>
                    <a:lstStyle/>
                    <a:p>
                      <a:r>
                        <a:rPr kumimoji="1" lang="en-US" altLang="ja-JP" sz="1800" kern="1200" dirty="0" err="1" smtClean="0">
                          <a:solidFill>
                            <a:schemeClr val="tx1"/>
                          </a:solidFill>
                          <a:latin typeface="+mn-lt"/>
                          <a:ea typeface="+mn-ea"/>
                          <a:cs typeface="+mn-cs"/>
                        </a:rPr>
                        <a:t>LineIndices</a:t>
                      </a:r>
                      <a:r>
                        <a:rPr kumimoji="1" lang="en-US" altLang="ja-JP" sz="1800" kern="1200" dirty="0" smtClean="0">
                          <a:solidFill>
                            <a:schemeClr val="tx1"/>
                          </a:solidFill>
                          <a:latin typeface="+mn-lt"/>
                          <a:ea typeface="+mn-ea"/>
                          <a:cs typeface="+mn-cs"/>
                        </a:rPr>
                        <a:t>,</a:t>
                      </a:r>
                      <a:r>
                        <a:rPr kumimoji="1" lang="en-US" altLang="ja-JP" sz="1800" kern="1200" baseline="0" dirty="0" smtClean="0">
                          <a:solidFill>
                            <a:schemeClr val="tx1"/>
                          </a:solidFill>
                          <a:latin typeface="+mn-lt"/>
                          <a:ea typeface="+mn-ea"/>
                          <a:cs typeface="+mn-cs"/>
                        </a:rPr>
                        <a:t> </a:t>
                      </a:r>
                      <a:r>
                        <a:rPr kumimoji="1" lang="en-US" altLang="ja-JP" sz="1800" kern="1200" dirty="0" err="1" smtClean="0">
                          <a:solidFill>
                            <a:schemeClr val="tx1"/>
                          </a:solidFill>
                          <a:latin typeface="+mn-lt"/>
                          <a:ea typeface="+mn-ea"/>
                          <a:cs typeface="+mn-cs"/>
                        </a:rPr>
                        <a:t>LineIndicesList</a:t>
                      </a:r>
                      <a:endParaRPr kumimoji="1" lang="ja-JP" altLang="en-US" dirty="0"/>
                    </a:p>
                  </a:txBody>
                  <a:tcPr/>
                </a:tc>
                <a:tc>
                  <a:txBody>
                    <a:bodyPr/>
                    <a:lstStyle/>
                    <a:p>
                      <a:r>
                        <a:rPr kumimoji="1" lang="en-US" altLang="ja-JP" dirty="0" smtClean="0"/>
                        <a:t>WPF</a:t>
                      </a:r>
                      <a:r>
                        <a:rPr kumimoji="1" lang="en-US" altLang="ja-JP" baseline="0" dirty="0" smtClean="0"/>
                        <a:t> </a:t>
                      </a:r>
                      <a:r>
                        <a:rPr kumimoji="1" lang="ja-JP" altLang="en-US" baseline="0" dirty="0" smtClean="0"/>
                        <a:t>の </a:t>
                      </a:r>
                      <a:r>
                        <a:rPr kumimoji="1" lang="en-US" altLang="ja-JP" baseline="0" dirty="0" smtClean="0"/>
                        <a:t>3D</a:t>
                      </a:r>
                      <a:r>
                        <a:rPr kumimoji="1" lang="ja-JP" altLang="en-US" baseline="0" dirty="0" smtClean="0"/>
                        <a:t> で扱う三角形の線情報を扱うクラスです。</a:t>
                      </a:r>
                      <a:endParaRPr kumimoji="1" lang="en-US" altLang="ja-JP" dirty="0" smtClean="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関節クラスの作成</a:t>
            </a:r>
            <a:endParaRPr lang="en-US" altLang="ja-JP" dirty="0" smtClean="0"/>
          </a:p>
          <a:p>
            <a:endParaRPr kumimoji="1" lang="ja-JP" altLang="en-US" dirty="0"/>
          </a:p>
        </p:txBody>
      </p:sp>
      <p:graphicFrame>
        <p:nvGraphicFramePr>
          <p:cNvPr id="4" name="表 3"/>
          <p:cNvGraphicFramePr>
            <a:graphicFrameLocks noGrp="1"/>
          </p:cNvGraphicFramePr>
          <p:nvPr/>
        </p:nvGraphicFramePr>
        <p:xfrm>
          <a:off x="500034" y="1857364"/>
          <a:ext cx="8143932" cy="3479800"/>
        </p:xfrm>
        <a:graphic>
          <a:graphicData uri="http://schemas.openxmlformats.org/drawingml/2006/table">
            <a:tbl>
              <a:tblPr firstRow="1" bandRow="1">
                <a:tableStyleId>{5940675A-B579-460E-94D1-54222C63F5DA}</a:tableStyleId>
              </a:tblPr>
              <a:tblGrid>
                <a:gridCol w="3286148"/>
                <a:gridCol w="4857784"/>
              </a:tblGrid>
              <a:tr h="370840">
                <a:tc>
                  <a:txBody>
                    <a:bodyPr/>
                    <a:lstStyle/>
                    <a:p>
                      <a:r>
                        <a:rPr kumimoji="1" lang="en-US" altLang="ja-JP" dirty="0" smtClean="0"/>
                        <a:t>Joint</a:t>
                      </a:r>
                      <a:endParaRPr kumimoji="1" lang="ja-JP" altLang="en-US" dirty="0"/>
                    </a:p>
                  </a:txBody>
                  <a:tcPr/>
                </a:tc>
                <a:tc>
                  <a:txBody>
                    <a:bodyPr/>
                    <a:lstStyle/>
                    <a:p>
                      <a:r>
                        <a:rPr kumimoji="1" lang="en-US" altLang="ja-JP" sz="1800" kern="1200" dirty="0" smtClean="0">
                          <a:solidFill>
                            <a:schemeClr val="tx1"/>
                          </a:solidFill>
                          <a:latin typeface="+mn-lt"/>
                          <a:ea typeface="+mn-ea"/>
                          <a:cs typeface="+mn-cs"/>
                        </a:rPr>
                        <a:t>Control</a:t>
                      </a:r>
                      <a:r>
                        <a:rPr kumimoji="1" lang="ja-JP" altLang="en-US" sz="1800" kern="1200" dirty="0" smtClean="0">
                          <a:solidFill>
                            <a:schemeClr val="tx1"/>
                          </a:solidFill>
                          <a:latin typeface="+mn-lt"/>
                          <a:ea typeface="+mn-ea"/>
                          <a:cs typeface="+mn-cs"/>
                        </a:rPr>
                        <a:t> から派生して一つの関節を作成します、 </a:t>
                      </a:r>
                      <a:r>
                        <a:rPr kumimoji="1" lang="en-US" altLang="ja-JP" sz="1800" kern="1200" dirty="0" smtClean="0">
                          <a:solidFill>
                            <a:schemeClr val="tx1"/>
                          </a:solidFill>
                          <a:latin typeface="+mn-lt"/>
                          <a:ea typeface="+mn-ea"/>
                          <a:cs typeface="+mn-cs"/>
                        </a:rPr>
                        <a:t>Joint3D</a:t>
                      </a:r>
                      <a:r>
                        <a:rPr kumimoji="1" lang="en-US" altLang="ja-JP" sz="1800" kern="1200" baseline="0" dirty="0" smtClean="0">
                          <a:solidFill>
                            <a:schemeClr val="tx1"/>
                          </a:solidFill>
                          <a:latin typeface="+mn-lt"/>
                          <a:ea typeface="+mn-ea"/>
                          <a:cs typeface="+mn-cs"/>
                        </a:rPr>
                        <a:t> </a:t>
                      </a:r>
                      <a:r>
                        <a:rPr kumimoji="1" lang="ja-JP" altLang="en-US" sz="1800" kern="1200" baseline="0" dirty="0" smtClean="0">
                          <a:solidFill>
                            <a:schemeClr val="tx1"/>
                          </a:solidFill>
                          <a:latin typeface="+mn-lt"/>
                          <a:ea typeface="+mn-ea"/>
                          <a:cs typeface="+mn-cs"/>
                        </a:rPr>
                        <a:t>クラスを動的に生成します</a:t>
                      </a:r>
                      <a:r>
                        <a:rPr kumimoji="1" lang="ja-JP" altLang="en-US" dirty="0" smtClean="0"/>
                        <a:t>。</a:t>
                      </a:r>
                      <a:endParaRPr kumimoji="1" lang="ja-JP" altLang="en-US" dirty="0"/>
                    </a:p>
                  </a:txBody>
                  <a:tcPr/>
                </a:tc>
              </a:tr>
              <a:tr h="370840">
                <a:tc>
                  <a:txBody>
                    <a:bodyPr/>
                    <a:lstStyle/>
                    <a:p>
                      <a:r>
                        <a:rPr kumimoji="1" lang="en-US" altLang="ja-JP" dirty="0" err="1" smtClean="0"/>
                        <a:t>JointProperty</a:t>
                      </a:r>
                      <a:endParaRPr kumimoji="1" lang="ja-JP" altLang="en-US" dirty="0"/>
                    </a:p>
                  </a:txBody>
                  <a:tcPr/>
                </a:tc>
                <a:tc>
                  <a:txBody>
                    <a:bodyPr/>
                    <a:lstStyle/>
                    <a:p>
                      <a:r>
                        <a:rPr kumimoji="1" lang="en-US" altLang="ja-JP" dirty="0" smtClean="0"/>
                        <a:t>Joint</a:t>
                      </a:r>
                      <a:r>
                        <a:rPr kumimoji="1" lang="ja-JP" altLang="en-US" dirty="0" smtClean="0"/>
                        <a:t> の </a:t>
                      </a:r>
                      <a:r>
                        <a:rPr kumimoji="1" lang="en-US" altLang="ja-JP" dirty="0" smtClean="0"/>
                        <a:t>Property</a:t>
                      </a:r>
                      <a:r>
                        <a:rPr kumimoji="1" lang="ja-JP" altLang="en-US" dirty="0" smtClean="0"/>
                        <a:t> を定義した </a:t>
                      </a:r>
                      <a:r>
                        <a:rPr kumimoji="1" lang="en-US" altLang="ja-JP" dirty="0" smtClean="0"/>
                        <a:t>Partial </a:t>
                      </a:r>
                      <a:r>
                        <a:rPr kumimoji="1" lang="ja-JP" altLang="en-US" dirty="0" smtClean="0"/>
                        <a:t>クラスです。</a:t>
                      </a:r>
                      <a:endParaRPr kumimoji="1" lang="ja-JP" altLang="en-US" dirty="0"/>
                    </a:p>
                  </a:txBody>
                  <a:tcPr/>
                </a:tc>
              </a:tr>
              <a:tr h="370840">
                <a:tc>
                  <a:txBody>
                    <a:bodyPr/>
                    <a:lstStyle/>
                    <a:p>
                      <a:r>
                        <a:rPr kumimoji="1" lang="en-US" altLang="ja-JP" dirty="0" smtClean="0"/>
                        <a:t>Joint3D</a:t>
                      </a:r>
                      <a:endParaRPr kumimoji="1" lang="ja-JP" altLang="en-US" dirty="0"/>
                    </a:p>
                  </a:txBody>
                  <a:tcPr/>
                </a:tc>
                <a:tc>
                  <a:txBody>
                    <a:bodyPr/>
                    <a:lstStyle/>
                    <a:p>
                      <a:r>
                        <a:rPr kumimoji="1" lang="en-US" altLang="ja-JP" sz="1800" kern="1200" dirty="0" smtClean="0">
                          <a:solidFill>
                            <a:schemeClr val="tx1"/>
                          </a:solidFill>
                          <a:latin typeface="+mn-lt"/>
                          <a:ea typeface="+mn-ea"/>
                          <a:cs typeface="+mn-cs"/>
                        </a:rPr>
                        <a:t>Control</a:t>
                      </a:r>
                      <a:r>
                        <a:rPr kumimoji="1" lang="ja-JP" altLang="en-US" sz="1800" kern="1200" dirty="0" smtClean="0">
                          <a:solidFill>
                            <a:schemeClr val="tx1"/>
                          </a:solidFill>
                          <a:latin typeface="+mn-lt"/>
                          <a:ea typeface="+mn-ea"/>
                          <a:cs typeface="+mn-cs"/>
                        </a:rPr>
                        <a:t> から派生して一つの関節を作成します、 </a:t>
                      </a:r>
                      <a:r>
                        <a:rPr kumimoji="1" lang="en-US" altLang="ja-JP" sz="1800" kern="1200" dirty="0" smtClean="0">
                          <a:solidFill>
                            <a:schemeClr val="tx1"/>
                          </a:solidFill>
                          <a:latin typeface="+mn-lt"/>
                          <a:ea typeface="+mn-ea"/>
                          <a:cs typeface="+mn-cs"/>
                        </a:rPr>
                        <a:t>Joint3D</a:t>
                      </a:r>
                      <a:r>
                        <a:rPr kumimoji="1" lang="en-US" altLang="ja-JP" sz="1800" kern="1200" baseline="0" dirty="0" smtClean="0">
                          <a:solidFill>
                            <a:schemeClr val="tx1"/>
                          </a:solidFill>
                          <a:latin typeface="+mn-lt"/>
                          <a:ea typeface="+mn-ea"/>
                          <a:cs typeface="+mn-cs"/>
                        </a:rPr>
                        <a:t> </a:t>
                      </a:r>
                      <a:r>
                        <a:rPr kumimoji="1" lang="ja-JP" altLang="en-US" sz="1800" kern="1200" baseline="0" dirty="0" smtClean="0">
                          <a:solidFill>
                            <a:schemeClr val="tx1"/>
                          </a:solidFill>
                          <a:latin typeface="+mn-lt"/>
                          <a:ea typeface="+mn-ea"/>
                          <a:cs typeface="+mn-cs"/>
                        </a:rPr>
                        <a:t>クラスを動的に生成します</a:t>
                      </a:r>
                      <a:r>
                        <a:rPr kumimoji="1" lang="ja-JP" altLang="en-US" dirty="0" smtClean="0"/>
                        <a:t>。</a:t>
                      </a:r>
                      <a:endParaRPr kumimoji="1" lang="en-US" altLang="ja-JP" dirty="0" smtClean="0"/>
                    </a:p>
                    <a:p>
                      <a:r>
                        <a:rPr kumimoji="1" lang="ja-JP" altLang="en-US" sz="1800" kern="1200" dirty="0" smtClean="0">
                          <a:solidFill>
                            <a:schemeClr val="tx1"/>
                          </a:solidFill>
                          <a:latin typeface="+mn-lt"/>
                          <a:ea typeface="+mn-ea"/>
                          <a:cs typeface="+mn-cs"/>
                        </a:rPr>
                        <a:t>関節の作成はスキニングの技術を利用しています。</a:t>
                      </a:r>
                      <a:endParaRPr kumimoji="1" lang="ja-JP" altLang="en-US" dirty="0"/>
                    </a:p>
                  </a:txBody>
                  <a:tcPr/>
                </a:tc>
              </a:tr>
              <a:tr h="370840">
                <a:tc>
                  <a:txBody>
                    <a:bodyPr/>
                    <a:lstStyle/>
                    <a:p>
                      <a:r>
                        <a:rPr kumimoji="1" lang="en-US" altLang="ja-JP" dirty="0" smtClean="0"/>
                        <a:t>Joint3DProperty</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Primitive3D</a:t>
                      </a:r>
                      <a:r>
                        <a:rPr kumimoji="1" lang="ja-JP" altLang="en-US" baseline="0" dirty="0" smtClean="0"/>
                        <a:t> から派生して新たな関節の </a:t>
                      </a:r>
                      <a:r>
                        <a:rPr lang="en-US" altLang="ja-JP" sz="1800" dirty="0" smtClean="0"/>
                        <a:t>Geometry</a:t>
                      </a:r>
                      <a:r>
                        <a:rPr lang="ja-JP" altLang="en-US" sz="1800" dirty="0" smtClean="0"/>
                        <a:t> を生成します</a:t>
                      </a:r>
                      <a:r>
                        <a:rPr kumimoji="1" lang="ja-JP" altLang="en-US" dirty="0" smtClean="0"/>
                        <a:t>。</a:t>
                      </a:r>
                      <a:endParaRPr kumimoji="1" lang="ja-JP" altLang="en-US" dirty="0"/>
                    </a:p>
                  </a:txBody>
                  <a:tcPr/>
                </a:tc>
              </a:tr>
              <a:tr h="370840">
                <a:tc>
                  <a:txBody>
                    <a:bodyPr/>
                    <a:lstStyle/>
                    <a:p>
                      <a:r>
                        <a:rPr kumimoji="1" lang="en-US" altLang="ja-JP" dirty="0" smtClean="0"/>
                        <a:t>Primitive3D</a:t>
                      </a:r>
                      <a:endParaRPr kumimoji="1" lang="ja-JP" altLang="en-US" dirty="0"/>
                    </a:p>
                  </a:txBody>
                  <a:tcPr/>
                </a:tc>
                <a:tc>
                  <a:txBody>
                    <a:bodyPr/>
                    <a:lstStyle/>
                    <a:p>
                      <a:r>
                        <a:rPr kumimoji="1" lang="en-US" altLang="ja-JP" sz="1800" kern="1200" dirty="0" smtClean="0">
                          <a:solidFill>
                            <a:schemeClr val="tx1"/>
                          </a:solidFill>
                          <a:latin typeface="+mn-lt"/>
                          <a:ea typeface="+mn-ea"/>
                          <a:cs typeface="+mn-cs"/>
                        </a:rPr>
                        <a:t>UIElement3D</a:t>
                      </a:r>
                      <a:r>
                        <a:rPr kumimoji="1" lang="ja-JP" altLang="en-US" sz="1800" kern="1200" dirty="0" smtClean="0">
                          <a:solidFill>
                            <a:schemeClr val="tx1"/>
                          </a:solidFill>
                          <a:latin typeface="+mn-lt"/>
                          <a:ea typeface="+mn-ea"/>
                          <a:cs typeface="+mn-cs"/>
                        </a:rPr>
                        <a:t> から派生して </a:t>
                      </a:r>
                      <a:r>
                        <a:rPr kumimoji="1" lang="en-US" altLang="ja-JP" sz="1800" kern="1200" dirty="0" smtClean="0">
                          <a:solidFill>
                            <a:schemeClr val="tx1"/>
                          </a:solidFill>
                          <a:latin typeface="+mn-lt"/>
                          <a:ea typeface="+mn-ea"/>
                          <a:cs typeface="+mn-cs"/>
                        </a:rPr>
                        <a:t>Material</a:t>
                      </a:r>
                      <a:r>
                        <a:rPr kumimoji="1" lang="ja-JP" altLang="en-US" sz="1800" kern="1200" dirty="0" smtClean="0">
                          <a:solidFill>
                            <a:schemeClr val="tx1"/>
                          </a:solidFill>
                          <a:latin typeface="+mn-lt"/>
                          <a:ea typeface="+mn-ea"/>
                          <a:cs typeface="+mn-cs"/>
                        </a:rPr>
                        <a:t> や </a:t>
                      </a:r>
                      <a:r>
                        <a:rPr lang="en-US" altLang="ja-JP" sz="1800" dirty="0" smtClean="0"/>
                        <a:t>Geometry</a:t>
                      </a:r>
                      <a:r>
                        <a:rPr lang="ja-JP" altLang="en-US" sz="1800" dirty="0" smtClean="0"/>
                        <a:t> を管理します。</a:t>
                      </a:r>
                      <a:endParaRPr kumimoji="1" lang="ja-JP" altLang="en-US"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モーフィング</a:t>
            </a:r>
            <a:endParaRPr kumimoji="1" lang="en-US" altLang="ja-JP" dirty="0" smtClean="0"/>
          </a:p>
          <a:p>
            <a:pPr lvl="1"/>
            <a:r>
              <a:rPr lang="ja-JP" altLang="en-US" dirty="0" smtClean="0"/>
              <a:t>モーフィングは、ある物体から別の物体へと自然に変形する手法です。</a:t>
            </a:r>
            <a:endParaRPr kumimoji="1" lang="ja-JP" altLang="en-US" dirty="0"/>
          </a:p>
        </p:txBody>
      </p:sp>
      <p:pic>
        <p:nvPicPr>
          <p:cNvPr id="4" name="図 3" descr="目.jpg"/>
          <p:cNvPicPr>
            <a:picLocks noChangeAspect="1"/>
          </p:cNvPicPr>
          <p:nvPr/>
        </p:nvPicPr>
        <p:blipFill>
          <a:blip r:embed="rId2"/>
          <a:stretch>
            <a:fillRect/>
          </a:stretch>
        </p:blipFill>
        <p:spPr>
          <a:xfrm>
            <a:off x="642910" y="2714620"/>
            <a:ext cx="3286148" cy="3055442"/>
          </a:xfrm>
          <a:prstGeom prst="rect">
            <a:avLst/>
          </a:prstGeom>
        </p:spPr>
      </p:pic>
      <p:pic>
        <p:nvPicPr>
          <p:cNvPr id="5" name="図 4" descr="つむり.jpg"/>
          <p:cNvPicPr>
            <a:picLocks noChangeAspect="1"/>
          </p:cNvPicPr>
          <p:nvPr/>
        </p:nvPicPr>
        <p:blipFill>
          <a:blip r:embed="rId3"/>
          <a:stretch>
            <a:fillRect/>
          </a:stretch>
        </p:blipFill>
        <p:spPr>
          <a:xfrm>
            <a:off x="5214942" y="2714620"/>
            <a:ext cx="3157540" cy="3055511"/>
          </a:xfrm>
          <a:prstGeom prst="rect">
            <a:avLst/>
          </a:prstGeom>
        </p:spPr>
      </p:pic>
      <p:sp>
        <p:nvSpPr>
          <p:cNvPr id="6" name="右矢印 5"/>
          <p:cNvSpPr/>
          <p:nvPr/>
        </p:nvSpPr>
        <p:spPr>
          <a:xfrm>
            <a:off x="4143372" y="3643314"/>
            <a:ext cx="857256"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単純に点座標を</a:t>
            </a:r>
            <a:r>
              <a:rPr kumimoji="1" lang="en-US" altLang="ja-JP" dirty="0" smtClean="0"/>
              <a:t>ratio</a:t>
            </a:r>
            <a:r>
              <a:rPr kumimoji="1" lang="ja-JP" altLang="en-US" dirty="0" smtClean="0"/>
              <a:t>で比例配分します。</a:t>
            </a:r>
            <a:endParaRPr kumimoji="1" lang="en-US" altLang="ja-JP" dirty="0" smtClean="0"/>
          </a:p>
          <a:p>
            <a:pPr>
              <a:buNone/>
            </a:pPr>
            <a:r>
              <a:rPr lang="en-US" altLang="ja-JP" sz="1800" dirty="0" smtClean="0"/>
              <a:t>Point3DCollection fromPoint3D = fromMeshGeometry3d.Positions;</a:t>
            </a:r>
          </a:p>
          <a:p>
            <a:pPr>
              <a:buNone/>
            </a:pPr>
            <a:r>
              <a:rPr lang="en-US" altLang="ja-JP" sz="1800" dirty="0" smtClean="0"/>
              <a:t>Point3DCollection toPoint3D = toMeshGeometry3d.Positions;</a:t>
            </a:r>
          </a:p>
          <a:p>
            <a:pPr>
              <a:buNone/>
            </a:pPr>
            <a:r>
              <a:rPr lang="en-US" altLang="ja-JP" sz="1800" dirty="0" smtClean="0"/>
              <a:t>Point3DCollection targetPoint3D = targetMeshGeometry3d.Positions;</a:t>
            </a:r>
          </a:p>
          <a:p>
            <a:pPr>
              <a:buNone/>
            </a:pPr>
            <a:r>
              <a:rPr lang="en-US" altLang="ja-JP" sz="1800" dirty="0" smtClean="0"/>
              <a:t>double ratio = </a:t>
            </a:r>
            <a:r>
              <a:rPr lang="en-US" altLang="ja-JP" sz="1800" dirty="0" err="1" smtClean="0"/>
              <a:t>this.Ratio</a:t>
            </a:r>
            <a:r>
              <a:rPr lang="en-US" altLang="ja-JP" sz="1800" dirty="0" smtClean="0"/>
              <a:t>;</a:t>
            </a:r>
            <a:endParaRPr lang="ja-JP" altLang="en-US" sz="1800" dirty="0" smtClean="0"/>
          </a:p>
          <a:p>
            <a:pPr>
              <a:buNone/>
            </a:pPr>
            <a:r>
              <a:rPr lang="en-US" altLang="ja-JP" sz="1800" dirty="0" err="1" smtClean="0"/>
              <a:t>int</a:t>
            </a:r>
            <a:r>
              <a:rPr lang="en-US" altLang="ja-JP" sz="1800" dirty="0" smtClean="0"/>
              <a:t> count = targetPoint3D.Count;</a:t>
            </a:r>
          </a:p>
          <a:p>
            <a:pPr>
              <a:buNone/>
            </a:pPr>
            <a:r>
              <a:rPr lang="en-US" altLang="ja-JP" sz="1800" dirty="0" smtClean="0"/>
              <a:t>for (</a:t>
            </a:r>
            <a:r>
              <a:rPr lang="en-US" altLang="ja-JP" sz="1800" dirty="0" err="1" smtClean="0"/>
              <a:t>int</a:t>
            </a:r>
            <a:r>
              <a:rPr lang="en-US" altLang="ja-JP" sz="1800" dirty="0" smtClean="0"/>
              <a:t> index = 0; index &lt; count; index++)</a:t>
            </a:r>
          </a:p>
          <a:p>
            <a:pPr>
              <a:buNone/>
            </a:pPr>
            <a:r>
              <a:rPr lang="en-US" altLang="ja-JP" sz="1800" dirty="0" smtClean="0"/>
              <a:t>{</a:t>
            </a:r>
          </a:p>
          <a:p>
            <a:pPr>
              <a:buNone/>
            </a:pPr>
            <a:r>
              <a:rPr lang="en-US" altLang="ja-JP" sz="1800" dirty="0" smtClean="0"/>
              <a:t>    targetPoint3D[index] = new Point3D(</a:t>
            </a:r>
          </a:p>
          <a:p>
            <a:pPr>
              <a:buNone/>
            </a:pPr>
            <a:r>
              <a:rPr lang="en-US" altLang="ja-JP" sz="1800" dirty="0" smtClean="0"/>
              <a:t>        toPoint3D[index].X * ratio + fromPoint3D[index].X * (1.0 - ratio),</a:t>
            </a:r>
          </a:p>
          <a:p>
            <a:pPr>
              <a:buNone/>
            </a:pPr>
            <a:r>
              <a:rPr lang="en-US" altLang="ja-JP" sz="1800" dirty="0" smtClean="0"/>
              <a:t>        toPoint3D[index].Y * ratio + fromPoint3D[index].Y * (1.0 - ratio),</a:t>
            </a:r>
          </a:p>
          <a:p>
            <a:pPr>
              <a:buNone/>
            </a:pPr>
            <a:r>
              <a:rPr lang="en-US" altLang="ja-JP" sz="1800" dirty="0" smtClean="0"/>
              <a:t>        toPoint3D[index].Z * ratio + fromPoint3D[index].Z * (1.0 - ratio));</a:t>
            </a:r>
          </a:p>
          <a:p>
            <a:pPr>
              <a:buNone/>
            </a:pPr>
            <a:r>
              <a:rPr lang="en-US" altLang="ja-JP" sz="1800" dirty="0" smtClean="0"/>
              <a:t>}</a:t>
            </a:r>
          </a:p>
          <a:p>
            <a:pPr>
              <a:buNone/>
            </a:pPr>
            <a:r>
              <a:rPr lang="en-US" altLang="ja-JP" sz="1800" dirty="0" smtClean="0"/>
              <a:t>targetMeshGeometry3d.Positions = targetPoint3D;</a:t>
            </a:r>
          </a:p>
          <a:p>
            <a:pPr>
              <a:buNone/>
            </a:pPr>
            <a:endParaRPr kumimoji="1" lang="ja-JP" alt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モーフィングクラスの作成</a:t>
            </a:r>
            <a:endParaRPr kumimoji="1" lang="en-US" altLang="ja-JP" dirty="0" smtClean="0"/>
          </a:p>
          <a:p>
            <a:pPr lvl="1"/>
            <a:r>
              <a:rPr kumimoji="1" lang="ja-JP" altLang="en-US" dirty="0" smtClean="0"/>
              <a:t>モーフィングクラスは、変形前の </a:t>
            </a:r>
            <a:r>
              <a:rPr kumimoji="1" lang="en-US" altLang="ja-JP" dirty="0" err="1" smtClean="0"/>
              <a:t>ModelVisual</a:t>
            </a:r>
            <a:r>
              <a:rPr kumimoji="1" lang="ja-JP" altLang="en-US" dirty="0" smtClean="0"/>
              <a:t>３</a:t>
            </a:r>
            <a:r>
              <a:rPr kumimoji="1" lang="en-US" altLang="ja-JP" dirty="0" smtClean="0"/>
              <a:t>D</a:t>
            </a:r>
            <a:r>
              <a:rPr kumimoji="1" lang="ja-JP" altLang="en-US" dirty="0" smtClean="0"/>
              <a:t> と、変形後の </a:t>
            </a:r>
            <a:r>
              <a:rPr lang="en-US" altLang="ja-JP" dirty="0" err="1" smtClean="0"/>
              <a:t>ModelVisual</a:t>
            </a:r>
            <a:r>
              <a:rPr lang="ja-JP" altLang="en-US" dirty="0" smtClean="0"/>
              <a:t>３</a:t>
            </a:r>
            <a:r>
              <a:rPr lang="en-US" altLang="ja-JP" dirty="0" smtClean="0"/>
              <a:t>D</a:t>
            </a:r>
            <a:r>
              <a:rPr lang="ja-JP" altLang="en-US" dirty="0" smtClean="0"/>
              <a:t> と適用先の </a:t>
            </a:r>
            <a:r>
              <a:rPr lang="en-US" altLang="ja-JP" dirty="0" err="1" smtClean="0"/>
              <a:t>ModelVisual</a:t>
            </a:r>
            <a:r>
              <a:rPr lang="ja-JP" altLang="en-US" dirty="0" smtClean="0"/>
              <a:t>３</a:t>
            </a:r>
            <a:r>
              <a:rPr lang="en-US" altLang="ja-JP" dirty="0" smtClean="0"/>
              <a:t>D</a:t>
            </a:r>
            <a:r>
              <a:rPr lang="ja-JP" altLang="en-US" dirty="0" smtClean="0"/>
              <a:t> を指定して、 </a:t>
            </a:r>
            <a:r>
              <a:rPr lang="en-US" altLang="ja-JP" dirty="0" smtClean="0"/>
              <a:t>Ratio </a:t>
            </a:r>
            <a:r>
              <a:rPr lang="ja-JP" altLang="en-US" dirty="0" smtClean="0"/>
              <a:t>でその割合を指定します。</a:t>
            </a:r>
            <a:endParaRPr lang="en-US" altLang="ja-JP" dirty="0" smtClean="0"/>
          </a:p>
          <a:p>
            <a:pPr lvl="1"/>
            <a:r>
              <a:rPr lang="ja-JP" altLang="en-US" dirty="0" smtClean="0"/>
              <a:t>モーフィングは単純なものは頂点の数や順番が合わないとうまくいきません。</a:t>
            </a:r>
            <a:endParaRPr lang="en-US" altLang="ja-JP" dirty="0" smtClean="0"/>
          </a:p>
          <a:p>
            <a:pPr lvl="1"/>
            <a:r>
              <a:rPr lang="ja-JP" altLang="en-US" dirty="0" smtClean="0"/>
              <a:t>モーフィングは</a:t>
            </a:r>
            <a:r>
              <a:rPr lang="en-US" altLang="ja-JP" dirty="0" smtClean="0"/>
              <a:t>CPU</a:t>
            </a:r>
            <a:r>
              <a:rPr lang="ja-JP" altLang="en-US" dirty="0" smtClean="0"/>
              <a:t>の負荷がかかりますので多用することはできません。</a:t>
            </a:r>
            <a:endParaRPr lang="en-US" altLang="ja-JP" dirty="0" smtClean="0"/>
          </a:p>
          <a:p>
            <a:pPr lvl="1"/>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部分変形</a:t>
            </a:r>
            <a:endParaRPr kumimoji="1" lang="en-US" altLang="ja-JP" dirty="0" smtClean="0"/>
          </a:p>
          <a:p>
            <a:pPr lvl="1"/>
            <a:r>
              <a:rPr lang="en-US" altLang="ja-JP" dirty="0" smtClean="0"/>
              <a:t>WPF</a:t>
            </a:r>
            <a:r>
              <a:rPr lang="ja-JP" altLang="en-US" dirty="0" smtClean="0"/>
              <a:t> の </a:t>
            </a:r>
            <a:r>
              <a:rPr lang="en-US" altLang="ja-JP" dirty="0" smtClean="0"/>
              <a:t>ModelVisual3D </a:t>
            </a:r>
            <a:r>
              <a:rPr lang="ja-JP" altLang="en-US" dirty="0" smtClean="0"/>
              <a:t>はまとめて移動・拡大縮小・回転できますが、一パーツであるスカートのすそが広がったり、髪の毛が広がったりはできません。</a:t>
            </a:r>
            <a:endParaRPr lang="en-US" altLang="ja-JP" dirty="0" smtClean="0"/>
          </a:p>
          <a:p>
            <a:pPr lvl="1"/>
            <a:r>
              <a:rPr kumimoji="1" lang="ja-JP" altLang="en-US" dirty="0" smtClean="0"/>
              <a:t>スキニングやモーフィングの技術を応用して開口部の</a:t>
            </a:r>
            <a:r>
              <a:rPr lang="ja-JP" altLang="en-US" dirty="0" smtClean="0"/>
              <a:t>移動・拡大縮小・回転を行い、他の頂点は自動的にそれに合わせて補間することができます。</a:t>
            </a:r>
            <a:endParaRPr lang="en-US" altLang="ja-JP" dirty="0" smtClean="0"/>
          </a:p>
          <a:p>
            <a:pPr lvl="1"/>
            <a:r>
              <a:rPr lang="en-US" altLang="ja-JP" dirty="0" smtClean="0"/>
              <a:t>CPU</a:t>
            </a:r>
            <a:r>
              <a:rPr lang="ja-JP" altLang="en-US" dirty="0" smtClean="0"/>
              <a:t>の負荷がかかりますので多用することはできません。</a:t>
            </a:r>
            <a:endParaRPr kumimoji="1" lang="en-US" altLang="ja-JP" dirty="0" smtClean="0"/>
          </a:p>
          <a:p>
            <a:pPr lvl="1"/>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てならい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インバースキネマティクスは逆運動学ともいわれます、通常人間がコップを手に取るには、肩の関節を動かせ、ひじの関節を動かせ、さらに手首や指先の関節を動かします。</a:t>
            </a:r>
            <a:endParaRPr lang="en-US" altLang="ja-JP" dirty="0" smtClean="0"/>
          </a:p>
          <a:p>
            <a:r>
              <a:rPr lang="ja-JP" altLang="en-US" dirty="0" smtClean="0"/>
              <a:t>インバースキネマティクスは指先がコップを触るためには手首・ひじ・肩の順に関節がどうなっていればいいかを計算します。</a:t>
            </a:r>
            <a:endParaRPr lang="en-US" altLang="ja-JP" dirty="0" smtClean="0"/>
          </a:p>
          <a:p>
            <a:r>
              <a:rPr kumimoji="1" lang="ja-JP" altLang="en-US" dirty="0" smtClean="0"/>
              <a:t>通常、沢山の解があるので最少動作を基本とします、解がない場合もあります。</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なれそめ</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2800" dirty="0" smtClean="0"/>
              <a:t>初音ミク</a:t>
            </a:r>
            <a:r>
              <a:rPr lang="en-US" altLang="ja-JP" sz="2800" dirty="0" smtClean="0"/>
              <a:t>3D</a:t>
            </a:r>
            <a:r>
              <a:rPr lang="ja-JP" altLang="en-US" sz="2800" dirty="0" smtClean="0"/>
              <a:t>計画というのがあるのは知っていました。</a:t>
            </a:r>
          </a:p>
          <a:p>
            <a:pPr>
              <a:buNone/>
            </a:pPr>
            <a:r>
              <a:rPr lang="ja-JP" altLang="en-US" sz="2800" dirty="0" smtClean="0"/>
              <a:t>しかし私には関係ないものだと思っていました。</a:t>
            </a:r>
            <a:endParaRPr lang="en-US" altLang="ja-JP" sz="2800" dirty="0" smtClean="0"/>
          </a:p>
          <a:p>
            <a:pPr>
              <a:buNone/>
            </a:pPr>
            <a:endParaRPr lang="en-US" altLang="ja-JP" sz="2800" dirty="0" smtClean="0"/>
          </a:p>
          <a:p>
            <a:pPr>
              <a:buNone/>
            </a:pPr>
            <a:r>
              <a:rPr lang="en-US" altLang="ja-JP" sz="2800" dirty="0" err="1" smtClean="0"/>
              <a:t>MikuMikuDance</a:t>
            </a:r>
            <a:r>
              <a:rPr lang="en-US" altLang="ja-JP" sz="2800" dirty="0" smtClean="0"/>
              <a:t>  </a:t>
            </a:r>
            <a:r>
              <a:rPr lang="ja-JP" altLang="en-US" sz="2800" dirty="0" smtClean="0"/>
              <a:t>というソフトがあることを知りました。</a:t>
            </a:r>
            <a:endParaRPr lang="en-US" altLang="ja-JP" sz="2800" dirty="0" smtClean="0"/>
          </a:p>
          <a:p>
            <a:pPr>
              <a:buNone/>
            </a:pPr>
            <a:r>
              <a:rPr lang="ja-JP" altLang="en-US" sz="2800" dirty="0" smtClean="0"/>
              <a:t>「似たようなことは</a:t>
            </a:r>
            <a:r>
              <a:rPr lang="en-US" altLang="ja-JP" sz="2800" dirty="0" smtClean="0"/>
              <a:t>WPF</a:t>
            </a:r>
            <a:r>
              <a:rPr lang="ja-JP" altLang="en-US" sz="2800" dirty="0" smtClean="0"/>
              <a:t>のタイムラインでできるんじゃないかな」</a:t>
            </a:r>
            <a:br>
              <a:rPr lang="ja-JP" altLang="en-US" sz="2800" dirty="0" smtClean="0"/>
            </a:br>
            <a:endParaRPr lang="en-US" altLang="ja-JP" sz="2800" dirty="0" smtClean="0"/>
          </a:p>
          <a:p>
            <a:pPr>
              <a:buNone/>
            </a:pPr>
            <a:r>
              <a:rPr lang="ja-JP" altLang="en-US" sz="2800" dirty="0" smtClean="0"/>
              <a:t>この思いだけで長く遠いいばらの道を進むことが決定しました。</a:t>
            </a:r>
          </a:p>
          <a:p>
            <a:pPr>
              <a:buNone/>
            </a:pP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各種技術のデモ</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最新版のデモ</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宇宙仮面さんには「私は、</a:t>
            </a:r>
            <a:r>
              <a:rPr lang="ja-JP" altLang="en-US" dirty="0" smtClean="0"/>
              <a:t>何の意味があるんだ、馬鹿だなと思いながらやっているのに、あなたはそこまでやりますか」と言われ、当然ですと答える。</a:t>
            </a:r>
            <a:endParaRPr lang="en-US" altLang="ja-JP" dirty="0" smtClean="0"/>
          </a:p>
          <a:p>
            <a:r>
              <a:rPr lang="ja-JP" altLang="en-US" dirty="0" smtClean="0"/>
              <a:t>でも、これを一通りやったら、</a:t>
            </a:r>
            <a:r>
              <a:rPr lang="en-US" altLang="ja-JP" dirty="0" smtClean="0"/>
              <a:t>XAML</a:t>
            </a:r>
            <a:r>
              <a:rPr lang="ja-JP" altLang="en-US" dirty="0" smtClean="0"/>
              <a:t>の</a:t>
            </a:r>
            <a:r>
              <a:rPr lang="en-US" altLang="ja-JP" dirty="0" smtClean="0"/>
              <a:t>3D</a:t>
            </a:r>
            <a:r>
              <a:rPr lang="ja-JP" altLang="en-US" dirty="0" smtClean="0"/>
              <a:t>グラフィックのライブラリ整備の面もあります。</a:t>
            </a:r>
            <a:endParaRPr lang="en-US" altLang="ja-JP" dirty="0" smtClean="0"/>
          </a:p>
          <a:p>
            <a:r>
              <a:rPr lang="ja-JP" altLang="en-US" dirty="0" smtClean="0"/>
              <a:t>これから他の物を作る場合も、皆さんが作りたい場合も基本ライブラリとして使えるでしょう。</a:t>
            </a:r>
            <a:endParaRPr lang="en-US" altLang="ja-JP" dirty="0" smtClean="0"/>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なれそめ</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dirty="0" smtClean="0"/>
              <a:t>同じころちょうど</a:t>
            </a:r>
            <a:r>
              <a:rPr lang="en-US" altLang="ja-JP" dirty="0" smtClean="0"/>
              <a:t>C# MVP</a:t>
            </a:r>
            <a:r>
              <a:rPr lang="ja-JP" altLang="en-US" dirty="0" smtClean="0"/>
              <a:t>の宇宙仮面さんが初音ミクを</a:t>
            </a:r>
            <a:r>
              <a:rPr lang="en-US" altLang="ja-JP" dirty="0" smtClean="0"/>
              <a:t>XAML</a:t>
            </a:r>
            <a:r>
              <a:rPr lang="ja-JP" altLang="en-US" dirty="0" smtClean="0"/>
              <a:t>化したということを知りました。</a:t>
            </a:r>
            <a:endParaRPr lang="en-US" altLang="ja-JP" dirty="0" smtClean="0"/>
          </a:p>
          <a:p>
            <a:pPr>
              <a:buNone/>
            </a:pPr>
            <a:endParaRPr lang="en-US" altLang="ja-JP" dirty="0" smtClean="0"/>
          </a:p>
          <a:p>
            <a:pPr>
              <a:buNone/>
            </a:pPr>
            <a:r>
              <a:rPr lang="ja-JP" altLang="en-US" dirty="0" smtClean="0"/>
              <a:t>こうして「おやじ二人の初音ミク</a:t>
            </a:r>
            <a:r>
              <a:rPr lang="en-US" altLang="ja-JP" dirty="0" smtClean="0"/>
              <a:t>XAML</a:t>
            </a:r>
            <a:r>
              <a:rPr lang="ja-JP" altLang="en-US" dirty="0" smtClean="0"/>
              <a:t>化計画」が始まったわけです。</a:t>
            </a:r>
            <a:endParaRPr lang="en-US" altLang="ja-JP" dirty="0" smtClean="0"/>
          </a:p>
          <a:p>
            <a:pPr>
              <a:buNone/>
            </a:pPr>
            <a:endParaRPr lang="en-US" altLang="ja-JP" dirty="0" smtClean="0"/>
          </a:p>
          <a:p>
            <a:pPr>
              <a:buNone/>
            </a:pPr>
            <a:r>
              <a:rPr lang="ja-JP" altLang="en-US" dirty="0" smtClean="0"/>
              <a:t>宇宙仮面さん</a:t>
            </a:r>
            <a:r>
              <a:rPr lang="en-US" altLang="ja-JP" dirty="0" smtClean="0"/>
              <a:t>2008</a:t>
            </a:r>
            <a:r>
              <a:rPr lang="ja-JP" altLang="en-US" dirty="0" smtClean="0"/>
              <a:t>年</a:t>
            </a:r>
            <a:r>
              <a:rPr lang="en-US" altLang="ja-JP" dirty="0" smtClean="0"/>
              <a:t>03</a:t>
            </a:r>
            <a:r>
              <a:rPr lang="ja-JP" altLang="en-US" dirty="0" smtClean="0"/>
              <a:t>月</a:t>
            </a:r>
            <a:r>
              <a:rPr lang="en-US" altLang="ja-JP" dirty="0" smtClean="0"/>
              <a:t>04</a:t>
            </a:r>
            <a:r>
              <a:rPr lang="ja-JP" altLang="en-US" dirty="0" smtClean="0"/>
              <a:t>日</a:t>
            </a:r>
            <a:endParaRPr lang="en-US" altLang="ja-JP" dirty="0" smtClean="0"/>
          </a:p>
          <a:p>
            <a:pPr>
              <a:buNone/>
            </a:pPr>
            <a:r>
              <a:rPr lang="ja-JP" altLang="en-US" dirty="0" smtClean="0"/>
              <a:t>えムナウ</a:t>
            </a:r>
            <a:r>
              <a:rPr lang="en-US" altLang="ja-JP" dirty="0" smtClean="0"/>
              <a:t>2008</a:t>
            </a:r>
            <a:r>
              <a:rPr lang="ja-JP" altLang="en-US" dirty="0" smtClean="0"/>
              <a:t>年</a:t>
            </a:r>
            <a:r>
              <a:rPr lang="en-US" altLang="ja-JP" dirty="0" smtClean="0"/>
              <a:t>03</a:t>
            </a:r>
            <a:r>
              <a:rPr lang="ja-JP" altLang="en-US" dirty="0" smtClean="0"/>
              <a:t>月</a:t>
            </a:r>
            <a:r>
              <a:rPr lang="en-US" altLang="ja-JP" dirty="0" smtClean="0"/>
              <a:t>05</a:t>
            </a:r>
            <a:r>
              <a:rPr lang="ja-JP" altLang="en-US" dirty="0" smtClean="0"/>
              <a:t>日のことです。</a:t>
            </a:r>
          </a:p>
          <a:p>
            <a:pPr>
              <a:buNone/>
            </a:pP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おなかの中</a:t>
            </a:r>
            <a:endParaRPr kumimoji="1" lang="en-US" altLang="ja-JP" dirty="0" smtClean="0"/>
          </a:p>
          <a:p>
            <a:pPr>
              <a:buNone/>
            </a:pPr>
            <a:r>
              <a:rPr lang="ja-JP" altLang="en-US" dirty="0" smtClean="0"/>
              <a:t>データの研究</a:t>
            </a:r>
            <a:endParaRPr lang="en-US" altLang="ja-JP" dirty="0" smtClean="0"/>
          </a:p>
          <a:p>
            <a:pPr>
              <a:buNone/>
            </a:pPr>
            <a:endParaRPr lang="en-US" dirty="0" smtClean="0"/>
          </a:p>
          <a:p>
            <a:pPr>
              <a:buNone/>
            </a:pPr>
            <a:r>
              <a:rPr lang="en-US" dirty="0" err="1" smtClean="0"/>
              <a:t>Masa</a:t>
            </a:r>
            <a:r>
              <a:rPr lang="ja-JP" altLang="en-US" dirty="0" smtClean="0"/>
              <a:t> </a:t>
            </a:r>
            <a:r>
              <a:rPr lang="en-US" altLang="ja-JP" dirty="0" err="1" smtClean="0"/>
              <a:t>Miku</a:t>
            </a:r>
            <a:endParaRPr lang="en-US" altLang="ja-JP" dirty="0" smtClean="0"/>
          </a:p>
          <a:p>
            <a:pPr>
              <a:buNone/>
            </a:pPr>
            <a:r>
              <a:rPr lang="en-US" dirty="0" err="1" smtClean="0"/>
              <a:t>LightWave</a:t>
            </a:r>
            <a:r>
              <a:rPr lang="ja-JP" altLang="en-US" dirty="0" smtClean="0"/>
              <a:t> から </a:t>
            </a:r>
            <a:r>
              <a:rPr lang="en-US" altLang="ja-JP" dirty="0" smtClean="0"/>
              <a:t>DXF</a:t>
            </a:r>
            <a:r>
              <a:rPr lang="ja-JP" altLang="en-US" dirty="0" smtClean="0"/>
              <a:t>ファイル をエクスポート</a:t>
            </a:r>
            <a:endParaRPr lang="en-US" altLang="ja-JP" dirty="0" smtClean="0"/>
          </a:p>
          <a:p>
            <a:pPr>
              <a:buNone/>
            </a:pPr>
            <a:r>
              <a:rPr kumimoji="1" lang="en-US" altLang="ja-JP" dirty="0" smtClean="0"/>
              <a:t>ZAM3D</a:t>
            </a:r>
            <a:r>
              <a:rPr kumimoji="1" lang="ja-JP" altLang="en-US" dirty="0" smtClean="0"/>
              <a:t> で </a:t>
            </a:r>
            <a:r>
              <a:rPr lang="en-US" altLang="ja-JP" dirty="0" smtClean="0"/>
              <a:t>DXF</a:t>
            </a:r>
            <a:r>
              <a:rPr lang="ja-JP" altLang="en-US" dirty="0" smtClean="0"/>
              <a:t>ファイル をインポート</a:t>
            </a:r>
            <a:endParaRPr lang="en-US" altLang="ja-JP" dirty="0" smtClean="0"/>
          </a:p>
          <a:p>
            <a:pPr>
              <a:buNone/>
            </a:pPr>
            <a:r>
              <a:rPr lang="ja-JP" altLang="en-US" dirty="0" smtClean="0"/>
              <a:t>口周りに特殊な処理をしているらしいので </a:t>
            </a:r>
            <a:r>
              <a:rPr lang="en-US" altLang="ja-JP" dirty="0" smtClean="0"/>
              <a:t>XAML</a:t>
            </a:r>
            <a:r>
              <a:rPr lang="ja-JP" altLang="en-US" dirty="0" smtClean="0"/>
              <a:t> で表示できないことが判明</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dirty="0" smtClean="0"/>
              <a:t>キオ式</a:t>
            </a:r>
            <a:endParaRPr lang="en-US" altLang="ja-JP" dirty="0" smtClean="0"/>
          </a:p>
          <a:p>
            <a:pPr marL="457200" indent="-457200">
              <a:buAutoNum type="arabicParenBoth"/>
            </a:pPr>
            <a:r>
              <a:rPr lang="ja-JP" altLang="en-US" sz="2400" dirty="0" smtClean="0"/>
              <a:t>初音ミク　簡易モデル</a:t>
            </a:r>
            <a:r>
              <a:rPr lang="en-US" sz="2400" dirty="0" smtClean="0"/>
              <a:t>Ver.1.1S4</a:t>
            </a:r>
            <a:r>
              <a:rPr lang="ja-JP" altLang="en-US" sz="2400" dirty="0" smtClean="0"/>
              <a:t>用</a:t>
            </a:r>
            <a:r>
              <a:rPr lang="en-US" altLang="ja-JP" sz="2400" dirty="0" smtClean="0"/>
              <a:t>.6</a:t>
            </a:r>
            <a:r>
              <a:rPr lang="en-US" sz="2400" dirty="0" smtClean="0"/>
              <a:t>kt    </a:t>
            </a:r>
            <a:r>
              <a:rPr lang="ja-JP" altLang="en-US" sz="2400" dirty="0" smtClean="0"/>
              <a:t>約 </a:t>
            </a:r>
            <a:r>
              <a:rPr lang="en-US" altLang="ja-JP" sz="2400" dirty="0" smtClean="0"/>
              <a:t>12</a:t>
            </a:r>
            <a:r>
              <a:rPr lang="en-US" sz="2400" dirty="0" smtClean="0"/>
              <a:t>MB </a:t>
            </a:r>
            <a:r>
              <a:rPr lang="ja-JP" altLang="en-US" sz="2400" dirty="0" smtClean="0"/>
              <a:t>六角 </a:t>
            </a:r>
            <a:endParaRPr lang="en-US" altLang="ja-JP" sz="2400" dirty="0" smtClean="0"/>
          </a:p>
          <a:p>
            <a:pPr marL="457200" indent="-457200">
              <a:buAutoNum type="arabicParenBoth"/>
            </a:pPr>
            <a:r>
              <a:rPr lang="ja-JP" altLang="en-US" sz="2400" dirty="0" smtClean="0"/>
              <a:t>初音ミク　簡易モデル</a:t>
            </a:r>
            <a:r>
              <a:rPr lang="en-US" sz="2400" dirty="0" smtClean="0"/>
              <a:t>Ver.1.1S5</a:t>
            </a:r>
            <a:r>
              <a:rPr lang="ja-JP" altLang="en-US" sz="2400" dirty="0" smtClean="0"/>
              <a:t>用</a:t>
            </a:r>
            <a:r>
              <a:rPr lang="en-US" altLang="ja-JP" sz="2400" dirty="0" smtClean="0"/>
              <a:t>.6</a:t>
            </a:r>
            <a:r>
              <a:rPr lang="en-US" sz="2400" dirty="0" smtClean="0"/>
              <a:t>KT </a:t>
            </a:r>
            <a:r>
              <a:rPr lang="ja-JP" altLang="en-US" sz="2400" dirty="0" smtClean="0"/>
              <a:t>約 </a:t>
            </a:r>
            <a:r>
              <a:rPr lang="en-US" altLang="ja-JP" sz="2400" dirty="0" smtClean="0"/>
              <a:t>3</a:t>
            </a:r>
            <a:r>
              <a:rPr lang="en-US" sz="2400" dirty="0" smtClean="0"/>
              <a:t>MB </a:t>
            </a:r>
            <a:r>
              <a:rPr lang="ja-JP" altLang="en-US" sz="2400" dirty="0" smtClean="0"/>
              <a:t>六角 </a:t>
            </a:r>
            <a:endParaRPr lang="en-US" altLang="ja-JP" sz="2400" dirty="0" smtClean="0"/>
          </a:p>
          <a:p>
            <a:pPr marL="457200" indent="-457200">
              <a:buAutoNum type="arabicParenBoth"/>
            </a:pPr>
            <a:r>
              <a:rPr lang="ja-JP" altLang="en-US" sz="2400" dirty="0" smtClean="0"/>
              <a:t>簡易モデル</a:t>
            </a:r>
            <a:r>
              <a:rPr lang="en-US" altLang="ja-JP" sz="2400" dirty="0" smtClean="0"/>
              <a:t>.3</a:t>
            </a:r>
            <a:r>
              <a:rPr lang="en-US" sz="2400" dirty="0" smtClean="0"/>
              <a:t>ds   </a:t>
            </a:r>
            <a:r>
              <a:rPr lang="ja-JP" altLang="en-US" sz="2400" dirty="0" smtClean="0"/>
              <a:t>約 </a:t>
            </a:r>
            <a:r>
              <a:rPr lang="en-US" altLang="ja-JP" sz="2400" dirty="0" smtClean="0"/>
              <a:t>300</a:t>
            </a:r>
            <a:r>
              <a:rPr lang="en-US" sz="2400" dirty="0" smtClean="0"/>
              <a:t>KB 3D Studio </a:t>
            </a:r>
          </a:p>
          <a:p>
            <a:pPr marL="457200" indent="-457200">
              <a:buAutoNum type="arabicParenBoth"/>
            </a:pPr>
            <a:r>
              <a:rPr lang="en-US" sz="2400" dirty="0" smtClean="0"/>
              <a:t>Kio2.lwo </a:t>
            </a:r>
            <a:r>
              <a:rPr lang="ja-JP" altLang="en-US" sz="2400" dirty="0" smtClean="0"/>
              <a:t>約 </a:t>
            </a:r>
            <a:r>
              <a:rPr lang="en-US" altLang="ja-JP" sz="2400" dirty="0" smtClean="0"/>
              <a:t>300</a:t>
            </a:r>
            <a:r>
              <a:rPr lang="en-US" sz="2400" dirty="0" smtClean="0"/>
              <a:t>KB Light Wave </a:t>
            </a:r>
          </a:p>
          <a:p>
            <a:pPr marL="457200" indent="-457200">
              <a:buAutoNum type="arabicParenBoth"/>
            </a:pPr>
            <a:r>
              <a:rPr lang="ja-JP" altLang="en-US" sz="2400" dirty="0" smtClean="0"/>
              <a:t>簡易モデル</a:t>
            </a:r>
            <a:r>
              <a:rPr lang="en-US" altLang="ja-JP" sz="2400" dirty="0" smtClean="0"/>
              <a:t>.</a:t>
            </a:r>
            <a:r>
              <a:rPr lang="en-US" sz="2400" dirty="0" err="1" smtClean="0"/>
              <a:t>lwo</a:t>
            </a:r>
            <a:r>
              <a:rPr lang="en-US" sz="2400" dirty="0" smtClean="0"/>
              <a:t> </a:t>
            </a:r>
            <a:r>
              <a:rPr lang="ja-JP" altLang="en-US" sz="2400" dirty="0" smtClean="0"/>
              <a:t>約 </a:t>
            </a:r>
            <a:r>
              <a:rPr lang="en-US" altLang="ja-JP" sz="2400" dirty="0" smtClean="0"/>
              <a:t>180</a:t>
            </a:r>
            <a:r>
              <a:rPr lang="en-US" sz="2400" dirty="0" smtClean="0"/>
              <a:t>KB Light Wave </a:t>
            </a:r>
          </a:p>
          <a:p>
            <a:pPr marL="457200" indent="-457200">
              <a:buAutoNum type="arabicParenBoth"/>
            </a:pPr>
            <a:r>
              <a:rPr lang="ja-JP" altLang="en-US" sz="2400" dirty="0" smtClean="0"/>
              <a:t>簡易モデル</a:t>
            </a:r>
            <a:r>
              <a:rPr lang="en-US" altLang="ja-JP" sz="2400" dirty="0" smtClean="0"/>
              <a:t>.</a:t>
            </a:r>
            <a:r>
              <a:rPr lang="en-US" sz="2400" dirty="0" err="1" smtClean="0"/>
              <a:t>obj.obj</a:t>
            </a:r>
            <a:r>
              <a:rPr lang="en-US" sz="2400" dirty="0" smtClean="0"/>
              <a:t> </a:t>
            </a:r>
            <a:r>
              <a:rPr lang="ja-JP" altLang="en-US" sz="2400" dirty="0" smtClean="0"/>
              <a:t>約 </a:t>
            </a:r>
            <a:r>
              <a:rPr lang="en-US" altLang="ja-JP" sz="2400" dirty="0" smtClean="0"/>
              <a:t>2</a:t>
            </a:r>
            <a:r>
              <a:rPr lang="en-US" sz="2400" dirty="0" smtClean="0"/>
              <a:t>MB </a:t>
            </a:r>
            <a:r>
              <a:rPr lang="en-US" sz="2400" dirty="0" err="1" smtClean="0"/>
              <a:t>Wavefront</a:t>
            </a:r>
            <a:endParaRPr lang="en-US" sz="2400" dirty="0" smtClean="0"/>
          </a:p>
          <a:p>
            <a:pPr marL="457200" indent="-457200">
              <a:buAutoNum type="arabicParenBoth"/>
            </a:pPr>
            <a:r>
              <a:rPr lang="ja-JP" altLang="en-US" sz="2400" dirty="0" smtClean="0"/>
              <a:t>六角標準骨入り初音ミク </a:t>
            </a:r>
            <a:r>
              <a:rPr lang="en-US" altLang="ja-JP" sz="2400" dirty="0" smtClean="0"/>
              <a:t>(</a:t>
            </a:r>
            <a:r>
              <a:rPr lang="en-US" sz="2400" dirty="0" smtClean="0"/>
              <a:t>Miku_Bone.6KT)</a:t>
            </a:r>
          </a:p>
          <a:p>
            <a:pPr marL="457200" indent="-457200">
              <a:buNone/>
            </a:pPr>
            <a:endParaRPr lang="en-US" altLang="ja-JP" sz="2400" dirty="0" smtClean="0"/>
          </a:p>
          <a:p>
            <a:pPr marL="457200" indent="-457200">
              <a:buNone/>
            </a:pPr>
            <a:r>
              <a:rPr lang="ja-JP" altLang="en-US" sz="2400" dirty="0" smtClean="0"/>
              <a:t>結局 （７）を使うことにする。</a:t>
            </a:r>
            <a:endParaRPr lang="en-US" altLang="ja-JP" sz="2400" dirty="0" smtClean="0"/>
          </a:p>
          <a:p>
            <a:pPr>
              <a:buNone/>
            </a:pPr>
            <a:endParaRPr kumimoji="1" lang="en-US" altLang="ja-JP" dirty="0" smtClean="0"/>
          </a:p>
          <a:p>
            <a:pPr>
              <a:buNone/>
            </a:pP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うぶごえ</a:t>
            </a:r>
            <a:endParaRPr kumimoji="1" lang="en-US" altLang="ja-JP" dirty="0" smtClean="0"/>
          </a:p>
          <a:p>
            <a:pPr>
              <a:buNone/>
            </a:pPr>
            <a:r>
              <a:rPr lang="ja-JP" altLang="en-US" dirty="0" smtClean="0"/>
              <a:t>キオ式 </a:t>
            </a:r>
            <a:r>
              <a:rPr lang="en-US" altLang="ja-JP" dirty="0" smtClean="0"/>
              <a:t>MIKU</a:t>
            </a:r>
            <a:r>
              <a:rPr lang="ja-JP" altLang="en-US" dirty="0" smtClean="0"/>
              <a:t> 初音ミク 簡易モデルの六角大王データ　</a:t>
            </a:r>
            <a:r>
              <a:rPr lang="en-US" altLang="ja-JP" dirty="0" smtClean="0">
                <a:hlinkClick r:id="rId2"/>
              </a:rPr>
              <a:t>http://kiomodel3.sblo.jp/</a:t>
            </a:r>
            <a:endParaRPr lang="en-US" altLang="ja-JP" dirty="0" smtClean="0"/>
          </a:p>
          <a:p>
            <a:pPr>
              <a:buNone/>
            </a:pPr>
            <a:r>
              <a:rPr lang="ja-JP" altLang="en-US" dirty="0" smtClean="0"/>
              <a:t>宇宙仮面さんが </a:t>
            </a:r>
            <a:r>
              <a:rPr lang="en-US" dirty="0" err="1" smtClean="0"/>
              <a:t>WaveFront</a:t>
            </a:r>
            <a:r>
              <a:rPr lang="en-US" dirty="0" smtClean="0"/>
              <a:t> </a:t>
            </a:r>
            <a:r>
              <a:rPr lang="en-US" dirty="0" err="1" smtClean="0"/>
              <a:t>Obj</a:t>
            </a:r>
            <a:r>
              <a:rPr lang="ja-JP" altLang="en-US" dirty="0" smtClean="0"/>
              <a:t> 形式に変換</a:t>
            </a:r>
            <a:endParaRPr lang="en-US" altLang="ja-JP" dirty="0" smtClean="0"/>
          </a:p>
          <a:p>
            <a:pPr>
              <a:buNone/>
            </a:pPr>
            <a:r>
              <a:rPr lang="en-US" altLang="ja-JP" dirty="0" smtClean="0"/>
              <a:t>Expression</a:t>
            </a:r>
            <a:r>
              <a:rPr lang="ja-JP" altLang="en-US" dirty="0" smtClean="0"/>
              <a:t> </a:t>
            </a:r>
            <a:r>
              <a:rPr lang="en-US" altLang="ja-JP" dirty="0" smtClean="0"/>
              <a:t>Blend</a:t>
            </a:r>
            <a:r>
              <a:rPr lang="ja-JP" altLang="en-US" dirty="0" smtClean="0"/>
              <a:t> にインポート</a:t>
            </a:r>
            <a:endParaRPr lang="en-US" altLang="ja-JP" dirty="0" smtClean="0"/>
          </a:p>
          <a:p>
            <a:pPr>
              <a:buNone/>
            </a:pPr>
            <a:r>
              <a:rPr lang="ja-JP" altLang="en-US" dirty="0" smtClean="0"/>
              <a:t>階層構造を変更</a:t>
            </a:r>
            <a:endParaRPr lang="en-US" altLang="ja-JP" dirty="0" smtClean="0"/>
          </a:p>
          <a:p>
            <a:pPr>
              <a:buNone/>
            </a:pPr>
            <a:r>
              <a:rPr lang="ja-JP" altLang="en-US" dirty="0" smtClean="0"/>
              <a:t>色つけ</a:t>
            </a:r>
            <a:endParaRPr lang="en-US" altLang="ja-JP" dirty="0" smtClean="0"/>
          </a:p>
          <a:p>
            <a:pPr>
              <a:buNone/>
            </a:pPr>
            <a:r>
              <a:rPr kumimoji="1" lang="ja-JP" altLang="en-US" dirty="0" smtClean="0"/>
              <a:t>タイムラインを設定　単純な踊り</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ハイハイ</a:t>
            </a:r>
            <a:endParaRPr kumimoji="1" lang="en-US" altLang="ja-JP" dirty="0" smtClean="0"/>
          </a:p>
          <a:p>
            <a:pPr>
              <a:buNone/>
            </a:pPr>
            <a:r>
              <a:rPr kumimoji="1" lang="ja-JP" altLang="en-US" dirty="0" smtClean="0"/>
              <a:t>前と同じデータ</a:t>
            </a:r>
            <a:endParaRPr kumimoji="1" lang="en-US" altLang="ja-JP" dirty="0" smtClean="0"/>
          </a:p>
          <a:p>
            <a:pPr>
              <a:buNone/>
            </a:pPr>
            <a:r>
              <a:rPr lang="ja-JP" altLang="en-US" dirty="0" smtClean="0"/>
              <a:t>素材を取り込むように変更</a:t>
            </a:r>
            <a:endParaRPr kumimoji="1" lang="en-US" altLang="ja-JP" dirty="0" smtClean="0"/>
          </a:p>
          <a:p>
            <a:pPr>
              <a:buNone/>
            </a:pPr>
            <a:r>
              <a:rPr kumimoji="1" lang="ja-JP" altLang="en-US" dirty="0" smtClean="0"/>
              <a:t>データが重すぎてノートパソコンの貧弱な環境では動きが悪いことが判明</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おいたち</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よちよち</a:t>
            </a:r>
            <a:endParaRPr kumimoji="1" lang="en-US" altLang="ja-JP" dirty="0" smtClean="0"/>
          </a:p>
          <a:p>
            <a:pPr>
              <a:buNone/>
            </a:pPr>
            <a:r>
              <a:rPr lang="ja-JP" altLang="en-US" dirty="0" smtClean="0"/>
              <a:t>キオ式 </a:t>
            </a:r>
            <a:r>
              <a:rPr lang="en-US" altLang="ja-JP" dirty="0" smtClean="0"/>
              <a:t>MIKU</a:t>
            </a:r>
            <a:r>
              <a:rPr lang="ja-JP" altLang="en-US" dirty="0" smtClean="0"/>
              <a:t> 初音ミク 簡易モデル</a:t>
            </a:r>
            <a:endParaRPr lang="en-US" altLang="ja-JP" dirty="0" smtClean="0"/>
          </a:p>
          <a:p>
            <a:pPr>
              <a:buNone/>
            </a:pPr>
            <a:r>
              <a:rPr lang="en-US" altLang="ja-JP" dirty="0" smtClean="0"/>
              <a:t>2008</a:t>
            </a:r>
            <a:r>
              <a:rPr lang="ja-JP" altLang="en-US" dirty="0" smtClean="0"/>
              <a:t>年</a:t>
            </a:r>
            <a:r>
              <a:rPr lang="en-US" altLang="ja-JP" dirty="0" smtClean="0"/>
              <a:t>3</a:t>
            </a:r>
            <a:r>
              <a:rPr lang="ja-JP" altLang="en-US" dirty="0" smtClean="0"/>
              <a:t>月</a:t>
            </a:r>
            <a:r>
              <a:rPr lang="en-US" altLang="ja-JP" dirty="0" smtClean="0"/>
              <a:t>16</a:t>
            </a:r>
            <a:r>
              <a:rPr lang="ja-JP" altLang="en-US" dirty="0" smtClean="0"/>
              <a:t>日簡易モデル</a:t>
            </a:r>
            <a:r>
              <a:rPr lang="en-US" altLang="ja-JP" dirty="0" smtClean="0"/>
              <a:t>.3ds</a:t>
            </a:r>
          </a:p>
          <a:p>
            <a:pPr>
              <a:buNone/>
            </a:pPr>
            <a:r>
              <a:rPr kumimoji="1" lang="en-US" altLang="ja-JP" sz="2800" dirty="0" smtClean="0"/>
              <a:t>Shade</a:t>
            </a:r>
            <a:r>
              <a:rPr kumimoji="1" lang="ja-JP" altLang="en-US" sz="2800" dirty="0" smtClean="0"/>
              <a:t> にインポート</a:t>
            </a:r>
            <a:endParaRPr kumimoji="1" lang="en-US" altLang="ja-JP" sz="2800" dirty="0" smtClean="0"/>
          </a:p>
          <a:p>
            <a:pPr>
              <a:buNone/>
            </a:pPr>
            <a:r>
              <a:rPr lang="en-US" altLang="ja-JP" sz="2800" dirty="0" smtClean="0"/>
              <a:t>Shade</a:t>
            </a:r>
            <a:r>
              <a:rPr lang="ja-JP" altLang="en-US" sz="2800" dirty="0" smtClean="0"/>
              <a:t> でパーツに分割してジョイントパーツを作成</a:t>
            </a:r>
            <a:endParaRPr lang="en-US" altLang="ja-JP" sz="2800" dirty="0" smtClean="0"/>
          </a:p>
          <a:p>
            <a:pPr>
              <a:buNone/>
            </a:pPr>
            <a:r>
              <a:rPr kumimoji="1" lang="en-US" altLang="ja-JP" sz="2800" dirty="0" smtClean="0"/>
              <a:t>Shade</a:t>
            </a:r>
            <a:r>
              <a:rPr kumimoji="1" lang="ja-JP" altLang="en-US" sz="2800" dirty="0" smtClean="0"/>
              <a:t> から </a:t>
            </a:r>
            <a:r>
              <a:rPr kumimoji="1" lang="en-US" altLang="ja-JP" sz="2800" dirty="0" err="1" smtClean="0"/>
              <a:t>WaveFront</a:t>
            </a:r>
            <a:r>
              <a:rPr kumimoji="1" lang="ja-JP" altLang="en-US" sz="2800" dirty="0" smtClean="0"/>
              <a:t> </a:t>
            </a:r>
            <a:r>
              <a:rPr kumimoji="1" lang="en-US" altLang="ja-JP" sz="2800" dirty="0" err="1" smtClean="0"/>
              <a:t>Obj</a:t>
            </a:r>
            <a:r>
              <a:rPr kumimoji="1" lang="ja-JP" altLang="en-US" sz="2800" dirty="0" smtClean="0"/>
              <a:t> 形式でエクスポート</a:t>
            </a:r>
            <a:endParaRPr kumimoji="1" lang="en-US" altLang="ja-JP" sz="2800" dirty="0" smtClean="0"/>
          </a:p>
          <a:p>
            <a:pPr>
              <a:buNone/>
            </a:pPr>
            <a:r>
              <a:rPr kumimoji="1" lang="en-US" altLang="ja-JP" dirty="0" smtClean="0"/>
              <a:t>Expression</a:t>
            </a:r>
            <a:r>
              <a:rPr kumimoji="1" lang="ja-JP" altLang="en-US" dirty="0" smtClean="0"/>
              <a:t> </a:t>
            </a:r>
            <a:r>
              <a:rPr kumimoji="1" lang="en-US" altLang="ja-JP" dirty="0" smtClean="0"/>
              <a:t>Blend</a:t>
            </a:r>
            <a:r>
              <a:rPr kumimoji="1" lang="ja-JP" altLang="en-US" dirty="0" smtClean="0"/>
              <a:t> にインポート</a:t>
            </a:r>
            <a:endParaRPr kumimoji="1" lang="en-US" altLang="ja-JP" dirty="0" smtClean="0"/>
          </a:p>
          <a:p>
            <a:pPr>
              <a:buNone/>
            </a:pPr>
            <a:r>
              <a:rPr lang="ja-JP" altLang="en-US" dirty="0" smtClean="0"/>
              <a:t>階層構造を変更</a:t>
            </a:r>
            <a:endParaRPr lang="en-US" altLang="ja-JP" dirty="0" smtClean="0"/>
          </a:p>
          <a:p>
            <a:pPr>
              <a:buNone/>
            </a:pPr>
            <a:r>
              <a:rPr lang="ja-JP" altLang="en-US" dirty="0" smtClean="0"/>
              <a:t>タイムラインを設定　踊り</a:t>
            </a:r>
            <a:r>
              <a:rPr lang="en-US" altLang="ja-JP" dirty="0" smtClean="0"/>
              <a:t>2</a:t>
            </a:r>
            <a:r>
              <a:rPr lang="ja-JP" altLang="en-US" dirty="0" smtClean="0"/>
              <a:t>パターン</a:t>
            </a:r>
          </a:p>
          <a:p>
            <a:pPr>
              <a:buNone/>
            </a:pPr>
            <a:endParaRPr kumimoji="1" lang="en-US" altLang="ja-JP" dirty="0" smtClean="0"/>
          </a:p>
          <a:p>
            <a:pPr>
              <a:buNone/>
            </a:pPr>
            <a:endParaRPr kumimoji="1" lang="ja-JP" altLang="en-US" dirty="0"/>
          </a:p>
        </p:txBody>
      </p:sp>
    </p:spTree>
  </p:cSld>
  <p:clrMapOvr>
    <a:masterClrMapping/>
  </p:clrMapOvr>
</p:sld>
</file>

<file path=ppt/theme/theme1.xml><?xml version="1.0" encoding="utf-8"?>
<a:theme xmlns:a="http://schemas.openxmlformats.org/drawingml/2006/main" name="Tokyo20pinkuma">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Tokyo20pinkuma</Template>
  <TotalTime>456</TotalTime>
  <Words>1460</Words>
  <Application>Microsoft Office PowerPoint</Application>
  <PresentationFormat>画面に合わせる (4:3)</PresentationFormat>
  <Paragraphs>213</Paragraphs>
  <Slides>32</Slides>
  <Notes>1</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Tokyo20pinkuma</vt:lpstr>
      <vt:lpstr>WPF初音ミクのそだて方</vt:lpstr>
      <vt:lpstr>つりがき</vt:lpstr>
      <vt:lpstr>なれそめ</vt:lpstr>
      <vt:lpstr>なれそめ</vt:lpstr>
      <vt:lpstr>おいたち</vt:lpstr>
      <vt:lpstr>おいたち</vt:lpstr>
      <vt:lpstr>おいたち</vt:lpstr>
      <vt:lpstr>おいたち</vt:lpstr>
      <vt:lpstr>おいたち</vt:lpstr>
      <vt:lpstr>おいたち</vt:lpstr>
      <vt:lpstr>おいたち</vt:lpstr>
      <vt:lpstr>よそおい</vt:lpstr>
      <vt:lpstr>よそおい</vt:lpstr>
      <vt:lpstr>XAML化するまでのデモ</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てならい</vt:lpstr>
      <vt:lpstr>各種技術のデモ</vt:lpstr>
      <vt:lpstr>最新版のデモ</vt:lpstr>
      <vt:lpstr>まとめ</vt:lpstr>
    </vt:vector>
  </TitlesOfParts>
  <Company>児玉ソフト工房</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児玉 宏之</dc:creator>
  <cp:lastModifiedBy>わんくま同盟</cp:lastModifiedBy>
  <cp:revision>45</cp:revision>
  <dcterms:created xsi:type="dcterms:W3CDTF">2008-05-27T15:22:57Z</dcterms:created>
  <dcterms:modified xsi:type="dcterms:W3CDTF">2008-09-19T14:57:23Z</dcterms:modified>
</cp:coreProperties>
</file>