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sldIdLst>
    <p:sldId id="265" r:id="rId2"/>
    <p:sldId id="284" r:id="rId3"/>
    <p:sldId id="283" r:id="rId4"/>
    <p:sldId id="282" r:id="rId5"/>
    <p:sldId id="285" r:id="rId6"/>
    <p:sldId id="286" r:id="rId7"/>
    <p:sldId id="287" r:id="rId8"/>
    <p:sldId id="294" r:id="rId9"/>
    <p:sldId id="288" r:id="rId10"/>
    <p:sldId id="289" r:id="rId11"/>
    <p:sldId id="292" r:id="rId12"/>
    <p:sldId id="290" r:id="rId13"/>
    <p:sldId id="291" r:id="rId14"/>
    <p:sldId id="293" r:id="rId15"/>
    <p:sldId id="297" r:id="rId16"/>
    <p:sldId id="298" r:id="rId17"/>
    <p:sldId id="306" r:id="rId18"/>
    <p:sldId id="307" r:id="rId19"/>
    <p:sldId id="296" r:id="rId20"/>
    <p:sldId id="308" r:id="rId21"/>
    <p:sldId id="299" r:id="rId22"/>
    <p:sldId id="300" r:id="rId23"/>
    <p:sldId id="303" r:id="rId24"/>
    <p:sldId id="304" r:id="rId25"/>
    <p:sldId id="305" r:id="rId26"/>
    <p:sldId id="309" r:id="rId27"/>
    <p:sldId id="310" r:id="rId28"/>
    <p:sldId id="311" r:id="rId2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83135B"/>
    <a:srgbClr val="FDD3FB"/>
    <a:srgbClr val="C94165"/>
    <a:srgbClr val="FF99FF"/>
    <a:srgbClr val="B4266D"/>
    <a:srgbClr val="FFFF99"/>
    <a:srgbClr val="DA2098"/>
    <a:srgbClr val="D129BD"/>
    <a:srgbClr val="FF99CC"/>
    <a:srgbClr val="FFCCFF"/>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91" autoAdjust="0"/>
    <p:restoredTop sz="95492" autoAdjust="0"/>
  </p:normalViewPr>
  <p:slideViewPr>
    <p:cSldViewPr>
      <p:cViewPr>
        <p:scale>
          <a:sx n="80" d="100"/>
          <a:sy n="80" d="100"/>
        </p:scale>
        <p:origin x="-204"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172" y="-9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2008/9/21</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28</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XML</a:t>
            </a:r>
            <a:r>
              <a:rPr kumimoji="1" lang="ja-JP" altLang="en-US" dirty="0" smtClean="0"/>
              <a:t>とは</a:t>
            </a:r>
            <a:r>
              <a:rPr kumimoji="1" lang="en-US" altLang="ja-JP" dirty="0" smtClean="0"/>
              <a:t>Extensible</a:t>
            </a:r>
            <a:r>
              <a:rPr kumimoji="1" lang="ja-JP" altLang="en-US" dirty="0" smtClean="0"/>
              <a:t> </a:t>
            </a:r>
            <a:r>
              <a:rPr kumimoji="1" lang="en-US" altLang="ja-JP" dirty="0" smtClean="0"/>
              <a:t>Markup</a:t>
            </a:r>
            <a:r>
              <a:rPr kumimoji="1" lang="ja-JP" altLang="en-US" dirty="0" smtClean="0"/>
              <a:t> </a:t>
            </a:r>
            <a:r>
              <a:rPr kumimoji="1" lang="en-US" altLang="ja-JP" dirty="0" smtClean="0"/>
              <a:t>Language</a:t>
            </a:r>
            <a:r>
              <a:rPr kumimoji="1" lang="ja-JP" altLang="en-US" dirty="0" smtClean="0"/>
              <a:t>の略で</a:t>
            </a:r>
            <a:endParaRPr kumimoji="1" lang="en-US" altLang="ja-JP" dirty="0" smtClean="0"/>
          </a:p>
          <a:p>
            <a:r>
              <a:rPr kumimoji="1" lang="ja-JP" altLang="en-US" dirty="0" smtClean="0"/>
              <a:t>データにマーク付けを追加するために必要な規則の集まりを定義しています。</a:t>
            </a:r>
            <a:endParaRPr kumimoji="1" lang="en-US" altLang="ja-JP" dirty="0" smtClean="0"/>
          </a:p>
          <a:p>
            <a:r>
              <a:rPr kumimoji="1" lang="ja-JP" altLang="en-US" dirty="0" smtClean="0"/>
              <a:t>マーク付けはデータに構造を追加し、そのデータの意味を語る手段を提供します。</a:t>
            </a:r>
            <a:endParaRPr kumimoji="1" lang="en-US" altLang="ja-JP" dirty="0" smtClean="0"/>
          </a:p>
          <a:p>
            <a:endParaRPr kumimoji="1" lang="en-US" altLang="ja-JP" dirty="0" smtClean="0"/>
          </a:p>
          <a:p>
            <a:r>
              <a:rPr kumimoji="1" lang="ja-JP" altLang="en-US" dirty="0" smtClean="0"/>
              <a:t>・・・というのが一般的なかた</a:t>
            </a:r>
            <a:r>
              <a:rPr kumimoji="1" lang="ja-JP" altLang="en-US" dirty="0" err="1" smtClean="0"/>
              <a:t>っ</a:t>
            </a:r>
            <a:r>
              <a:rPr kumimoji="1" lang="ja-JP" altLang="en-US" dirty="0" smtClean="0"/>
              <a:t>くるしい言い方ですが、</a:t>
            </a:r>
            <a:endParaRPr kumimoji="1" lang="en-US" altLang="ja-JP" dirty="0" smtClean="0"/>
          </a:p>
          <a:p>
            <a:r>
              <a:rPr kumimoji="1" lang="ja-JP" altLang="en-US" dirty="0" smtClean="0"/>
              <a:t>簡単に言ってしまえば</a:t>
            </a:r>
            <a:endParaRPr kumimoji="1" lang="en-US" altLang="ja-JP" dirty="0" smtClean="0"/>
          </a:p>
          <a:p>
            <a:r>
              <a:rPr kumimoji="1" lang="ja-JP" altLang="en-US" dirty="0" smtClean="0"/>
              <a:t>データを意味のあるフィールド毎に分離して、フィールドに名前をつけたものってことです。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lum bright="22000" contrast="-4000"/>
          </a:blip>
          <a:stretch>
            <a:fillRect/>
          </a:stretch>
        </p:blipFill>
        <p:spPr bwMode="auto">
          <a:xfrm>
            <a:off x="361613" y="285728"/>
            <a:ext cx="8277897"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C94165"/>
          </a:solidFill>
          <a:ln w="9525">
            <a:solidFill>
              <a:srgbClr val="FFCCFF"/>
            </a:solid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#20</a:t>
            </a:r>
            <a:r>
              <a:rPr kumimoji="0" lang="ja-JP" altLang="en-US" sz="2300" dirty="0" smtClean="0">
                <a:solidFill>
                  <a:schemeClr val="tx2"/>
                </a:solidFill>
                <a:ea typeface="ＭＳ Ｐゴシック" pitchFamily="50" charset="-128"/>
              </a:rPr>
              <a:t>　</a:t>
            </a:r>
            <a:r>
              <a:rPr kumimoji="0" lang="en-US" altLang="ja-JP" sz="2300" dirty="0" smtClean="0">
                <a:solidFill>
                  <a:schemeClr val="tx2"/>
                </a:solidFill>
                <a:ea typeface="ＭＳ Ｐゴシック" pitchFamily="50" charset="-128"/>
              </a:rPr>
              <a:t>[</a:t>
            </a:r>
            <a:r>
              <a:rPr kumimoji="0" lang="ja-JP" altLang="en-US" sz="2300" dirty="0" smtClean="0">
                <a:solidFill>
                  <a:schemeClr val="tx2"/>
                </a:solidFill>
                <a:ea typeface="ＭＳ Ｐゴシック" pitchFamily="50" charset="-128"/>
              </a:rPr>
              <a:t>ぴんくま</a:t>
            </a:r>
            <a:r>
              <a:rPr kumimoji="0" lang="en-US" altLang="ja-JP" sz="2300" dirty="0" smtClean="0">
                <a:solidFill>
                  <a:schemeClr val="tx2"/>
                </a:solidFill>
                <a:ea typeface="ＭＳ Ｐゴシック" pitchFamily="50" charset="-128"/>
              </a:rPr>
              <a:t>Day]</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tretch>
            <a:fillRect/>
          </a:stretch>
        </p:blipFill>
        <p:spPr bwMode="auto">
          <a:xfrm>
            <a:off x="360000" y="6166800"/>
            <a:ext cx="1645647" cy="572400"/>
          </a:xfrm>
          <a:prstGeom prst="rect">
            <a:avLst/>
          </a:prstGeom>
          <a:noFill/>
        </p:spPr>
      </p:pic>
    </p:spTree>
  </p:cSld>
  <p:clrMap bg1="lt1" tx1="dk1" bg2="lt2" tx2="dk2" accent1="accent1" accent2="accent2" accent3="accent3" accent4="accent4" accent5="accent5" accent6="accent6" hlink="hlink" folHlink="folHlink"/>
  <p:sldLayoutIdLst>
    <p:sldLayoutId id="2147483651"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a:buNone/>
            </a:pPr>
            <a:r>
              <a:rPr lang="en-US" sz="6000" dirty="0" smtClean="0"/>
              <a:t>XML with </a:t>
            </a:r>
            <a:r>
              <a:rPr lang="en-US" sz="6000" dirty="0" err="1" smtClean="0"/>
              <a:t>SQLServer</a:t>
            </a:r>
            <a:endParaRPr lang="en-US" sz="6000" dirty="0" smtClean="0"/>
          </a:p>
          <a:p>
            <a:pPr algn="ctr">
              <a:buNone/>
            </a:pPr>
            <a:r>
              <a:rPr lang="en-US" sz="3600" dirty="0" smtClean="0"/>
              <a:t>～let's take fun when you can do it～</a:t>
            </a:r>
          </a:p>
          <a:p>
            <a:pPr algn="ctr">
              <a:buNone/>
            </a:pPr>
            <a:endParaRPr lang="en-US" altLang="ja-JP" sz="3600" dirty="0" smtClean="0">
              <a:latin typeface="メイリオ" pitchFamily="50" charset="-128"/>
              <a:ea typeface="メイリオ" pitchFamily="50" charset="-128"/>
              <a:cs typeface="Arial Unicode MS" pitchFamily="50" charset="-128"/>
            </a:endParaRPr>
          </a:p>
          <a:p>
            <a:pPr algn="ctr">
              <a:buNone/>
            </a:pPr>
            <a:endParaRPr lang="en-US" altLang="ja-JP" sz="3600" dirty="0" smtClean="0">
              <a:latin typeface="メイリオ" pitchFamily="50" charset="-128"/>
              <a:ea typeface="メイリオ" pitchFamily="50" charset="-128"/>
              <a:cs typeface="Arial Unicode MS" pitchFamily="50" charset="-128"/>
            </a:endParaRPr>
          </a:p>
          <a:p>
            <a:pPr algn="ctr">
              <a:buNone/>
            </a:pPr>
            <a:endParaRPr lang="en-US" altLang="ja-JP" sz="3600" smtClean="0">
              <a:latin typeface="メイリオ" pitchFamily="50" charset="-128"/>
              <a:ea typeface="メイリオ" pitchFamily="50" charset="-128"/>
              <a:cs typeface="Arial Unicode MS" pitchFamily="50" charset="-128"/>
            </a:endParaRPr>
          </a:p>
          <a:p>
            <a:pPr algn="ctr">
              <a:buNone/>
            </a:pPr>
            <a:endParaRPr lang="en-US" altLang="ja-JP" sz="3600" dirty="0" smtClean="0">
              <a:latin typeface="メイリオ" pitchFamily="50" charset="-128"/>
              <a:ea typeface="メイリオ" pitchFamily="50" charset="-128"/>
              <a:cs typeface="Arial Unicode MS" pitchFamily="50" charset="-128"/>
            </a:endParaRPr>
          </a:p>
          <a:p>
            <a:pPr algn="r">
              <a:buNone/>
            </a:pPr>
            <a:r>
              <a:rPr lang="en-US" sz="3600" dirty="0" smtClean="0"/>
              <a:t>Presented by </a:t>
            </a:r>
            <a:r>
              <a:rPr lang="ja-JP" altLang="en-US" sz="3600" dirty="0" smtClean="0"/>
              <a:t>夏椰</a:t>
            </a:r>
            <a:r>
              <a:rPr lang="en-US" altLang="ja-JP" sz="3600" dirty="0" smtClean="0"/>
              <a:t>(</a:t>
            </a:r>
            <a:r>
              <a:rPr lang="ja-JP" altLang="en-US" sz="3600" dirty="0" smtClean="0"/>
              <a:t>今川　美保</a:t>
            </a:r>
            <a:r>
              <a:rPr lang="en-US" altLang="ja-JP" sz="3600" dirty="0" smtClean="0"/>
              <a:t>)</a:t>
            </a:r>
            <a:r>
              <a:rPr lang="en-US" sz="3600" dirty="0" smtClean="0"/>
              <a:t> </a:t>
            </a:r>
            <a:endParaRPr lang="ja-JP" altLang="ja-JP" sz="3600" dirty="0" smtClean="0">
              <a:latin typeface="メイリオ" pitchFamily="50" charset="-128"/>
              <a:ea typeface="メイリオ" pitchFamily="50" charset="-128"/>
              <a:cs typeface="Arial Unicode MS"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t>XML</a:t>
            </a:r>
          </a:p>
        </p:txBody>
      </p:sp>
      <p:sp>
        <p:nvSpPr>
          <p:cNvPr id="3" name="テキスト プレースホルダ 2"/>
          <p:cNvSpPr>
            <a:spLocks noGrp="1"/>
          </p:cNvSpPr>
          <p:nvPr>
            <p:ph type="body" idx="1"/>
          </p:nvPr>
        </p:nvSpPr>
        <p:spPr/>
        <p:txBody>
          <a:bodyPr/>
          <a:lstStyle/>
          <a:p>
            <a:r>
              <a:rPr kumimoji="1" lang="en-US" altLang="ja-JP" dirty="0" err="1" smtClean="0"/>
              <a:t>XMLSchema</a:t>
            </a:r>
            <a:r>
              <a:rPr lang="ja-JP" altLang="en-US" dirty="0" smtClean="0"/>
              <a:t>とは</a:t>
            </a:r>
            <a:endParaRPr lang="en-US" altLang="ja-JP" dirty="0" smtClean="0"/>
          </a:p>
          <a:p>
            <a:pPr>
              <a:buNone/>
            </a:pPr>
            <a:endParaRPr lang="en-US" altLang="ja-JP" sz="2800" dirty="0" smtClean="0"/>
          </a:p>
          <a:p>
            <a:pPr>
              <a:buNone/>
            </a:pPr>
            <a:endParaRPr lang="en-US" altLang="ja-JP" sz="2800" dirty="0" smtClean="0"/>
          </a:p>
          <a:p>
            <a:pPr>
              <a:buNone/>
            </a:pPr>
            <a:r>
              <a:rPr lang="en-US" altLang="ja-JP" sz="2800" dirty="0" smtClean="0"/>
              <a:t>	</a:t>
            </a:r>
          </a:p>
          <a:p>
            <a:pPr>
              <a:buNone/>
            </a:pPr>
            <a:r>
              <a:rPr lang="en-US" altLang="ja-JP" sz="2800" dirty="0" smtClean="0"/>
              <a:t>	ex)</a:t>
            </a:r>
          </a:p>
        </p:txBody>
      </p:sp>
      <p:sp>
        <p:nvSpPr>
          <p:cNvPr id="4" name="テキスト ボックス 3"/>
          <p:cNvSpPr txBox="1"/>
          <p:nvPr/>
        </p:nvSpPr>
        <p:spPr>
          <a:xfrm>
            <a:off x="1428728" y="1857364"/>
            <a:ext cx="7000924" cy="3493264"/>
          </a:xfrm>
          <a:prstGeom prst="rect">
            <a:avLst/>
          </a:prstGeom>
          <a:solidFill>
            <a:srgbClr val="83135B">
              <a:alpha val="31000"/>
            </a:srgbClr>
          </a:solidFill>
          <a:ln cap="rnd" cmpd="thickThin">
            <a:solidFill>
              <a:srgbClr val="83135B"/>
            </a:solidFill>
            <a:prstDash val="solid"/>
            <a:bevel/>
          </a:ln>
          <a:effectLst>
            <a:outerShdw blurRad="165100" dist="88900" dir="4800000" sx="101000" sy="101000" algn="tl" rotWithShape="0">
              <a:srgbClr val="83135B">
                <a:alpha val="40000"/>
              </a:srgbClr>
            </a:outerShdw>
          </a:effectLst>
          <a:scene3d>
            <a:camera prst="orthographicFront"/>
            <a:lightRig rig="freezing" dir="t"/>
          </a:scene3d>
          <a:sp3d extrusionH="76200" contourW="12700" prstMaterial="matte">
            <a:bevelT w="12700" h="82550"/>
            <a:bevelB w="12700"/>
            <a:extrusionClr>
              <a:srgbClr val="B4266D"/>
            </a:extrusionClr>
            <a:contourClr>
              <a:srgbClr val="83135B"/>
            </a:contourClr>
          </a:sp3d>
        </p:spPr>
        <p:style>
          <a:lnRef idx="2">
            <a:schemeClr val="accent6"/>
          </a:lnRef>
          <a:fillRef idx="1">
            <a:schemeClr val="lt1"/>
          </a:fillRef>
          <a:effectRef idx="0">
            <a:schemeClr val="accent6"/>
          </a:effectRef>
          <a:fontRef idx="minor">
            <a:schemeClr val="dk1"/>
          </a:fontRef>
        </p:style>
        <p:txBody>
          <a:bodyPr wrap="square" lIns="0" tIns="0" rIns="0" rtlCol="0">
            <a:spAutoFit/>
            <a:flatTx/>
          </a:bodyPr>
          <a:lstStyle/>
          <a:p>
            <a:pPr lvl="1">
              <a:buNone/>
            </a:pPr>
            <a:r>
              <a:rPr lang="en-US" altLang="ja-JP" sz="1400" dirty="0" smtClean="0">
                <a:solidFill>
                  <a:srgbClr val="002060"/>
                </a:solidFill>
                <a:effectLst>
                  <a:outerShdw blurRad="50800" dist="38100" dir="2700000" algn="tl" rotWithShape="0">
                    <a:prstClr val="black">
                      <a:alpha val="40000"/>
                    </a:prstClr>
                  </a:outerShdw>
                </a:effectLst>
              </a:rPr>
              <a:t>&lt;?xml version="1.0" encoding="utf-8"?&gt;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&lt;</a:t>
            </a:r>
            <a:r>
              <a:rPr lang="en-US" altLang="ja-JP" sz="1400" dirty="0" err="1" smtClean="0">
                <a:solidFill>
                  <a:srgbClr val="002060"/>
                </a:solidFill>
                <a:effectLst>
                  <a:outerShdw blurRad="50800" dist="38100" dir="2700000" algn="tl" rotWithShape="0">
                    <a:prstClr val="black">
                      <a:alpha val="40000"/>
                    </a:prstClr>
                  </a:outerShdw>
                </a:effectLst>
              </a:rPr>
              <a:t>xsd:schema</a:t>
            </a:r>
            <a:r>
              <a:rPr lang="en-US" altLang="ja-JP" sz="1400" dirty="0" smtClean="0">
                <a:solidFill>
                  <a:srgbClr val="002060"/>
                </a:solidFill>
                <a:effectLst>
                  <a:outerShdw blurRad="50800" dist="38100" dir="2700000" algn="tl" rotWithShape="0">
                    <a:prstClr val="black">
                      <a:alpha val="40000"/>
                    </a:prstClr>
                  </a:outerShdw>
                </a:effectLst>
              </a:rPr>
              <a:t> </a:t>
            </a:r>
            <a:r>
              <a:rPr lang="en-US" altLang="ja-JP" sz="1400" dirty="0" err="1" smtClean="0">
                <a:solidFill>
                  <a:srgbClr val="002060"/>
                </a:solidFill>
                <a:effectLst>
                  <a:outerShdw blurRad="50800" dist="38100" dir="2700000" algn="tl" rotWithShape="0">
                    <a:prstClr val="black">
                      <a:alpha val="40000"/>
                    </a:prstClr>
                  </a:outerShdw>
                </a:effectLst>
              </a:rPr>
              <a:t>xmlns:xsd</a:t>
            </a:r>
            <a:r>
              <a:rPr lang="en-US" altLang="ja-JP" sz="1400" dirty="0" smtClean="0">
                <a:solidFill>
                  <a:srgbClr val="002060"/>
                </a:solidFill>
                <a:effectLst>
                  <a:outerShdw blurRad="50800" dist="38100" dir="2700000" algn="tl" rotWithShape="0">
                    <a:prstClr val="black">
                      <a:alpha val="40000"/>
                    </a:prstClr>
                  </a:outerShdw>
                </a:effectLst>
              </a:rPr>
              <a:t>="http://www.w3.org/2001/XMLSchema"&gt;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xsd:complexType</a:t>
            </a:r>
            <a:r>
              <a:rPr lang="en-US" altLang="ja-JP" sz="1400" dirty="0" smtClean="0">
                <a:solidFill>
                  <a:srgbClr val="002060"/>
                </a:solidFill>
                <a:effectLst>
                  <a:outerShdw blurRad="50800" dist="38100" dir="2700000" algn="tl" rotWithShape="0">
                    <a:prstClr val="black">
                      <a:alpha val="40000"/>
                    </a:prstClr>
                  </a:outerShdw>
                </a:effectLst>
              </a:rPr>
              <a:t> name="group"&gt;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xsd:sequence</a:t>
            </a:r>
            <a:r>
              <a:rPr lang="en-US" altLang="ja-JP" sz="1400" dirty="0" smtClean="0">
                <a:solidFill>
                  <a:srgbClr val="002060"/>
                </a:solidFill>
                <a:effectLst>
                  <a:outerShdw blurRad="50800" dist="38100" dir="2700000" algn="tl" rotWithShape="0">
                    <a:prstClr val="black">
                      <a:alpha val="40000"/>
                    </a:prstClr>
                  </a:outerShdw>
                </a:effectLst>
              </a:rPr>
              <a:t>&gt;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xsd:element</a:t>
            </a:r>
            <a:r>
              <a:rPr lang="en-US" altLang="ja-JP" sz="1400" dirty="0" smtClean="0">
                <a:solidFill>
                  <a:srgbClr val="002060"/>
                </a:solidFill>
                <a:effectLst>
                  <a:outerShdw blurRad="50800" dist="38100" dir="2700000" algn="tl" rotWithShape="0">
                    <a:prstClr val="black">
                      <a:alpha val="40000"/>
                    </a:prstClr>
                  </a:outerShdw>
                </a:effectLst>
              </a:rPr>
              <a:t> name="name" type="</a:t>
            </a:r>
            <a:r>
              <a:rPr lang="en-US" altLang="ja-JP" sz="1400" dirty="0" err="1" smtClean="0">
                <a:solidFill>
                  <a:srgbClr val="002060"/>
                </a:solidFill>
                <a:effectLst>
                  <a:outerShdw blurRad="50800" dist="38100" dir="2700000" algn="tl" rotWithShape="0">
                    <a:prstClr val="black">
                      <a:alpha val="40000"/>
                    </a:prstClr>
                  </a:outerShdw>
                </a:effectLst>
              </a:rPr>
              <a:t>xsd:string</a:t>
            </a:r>
            <a:r>
              <a:rPr lang="en-US" altLang="ja-JP" sz="1400" dirty="0" smtClean="0">
                <a:solidFill>
                  <a:srgbClr val="002060"/>
                </a:solidFill>
                <a:effectLst>
                  <a:outerShdw blurRad="50800" dist="38100" dir="2700000" algn="tl" rotWithShape="0">
                    <a:prstClr val="black">
                      <a:alpha val="40000"/>
                    </a:prstClr>
                  </a:outerShdw>
                </a:effectLst>
              </a:rPr>
              <a:t>"/&gt;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xsd:element</a:t>
            </a:r>
            <a:r>
              <a:rPr lang="en-US" altLang="ja-JP" sz="1400" dirty="0" smtClean="0">
                <a:solidFill>
                  <a:srgbClr val="002060"/>
                </a:solidFill>
                <a:effectLst>
                  <a:outerShdw blurRad="50800" dist="38100" dir="2700000" algn="tl" rotWithShape="0">
                    <a:prstClr val="black">
                      <a:alpha val="40000"/>
                    </a:prstClr>
                  </a:outerShdw>
                </a:effectLst>
              </a:rPr>
              <a:t> name="member" type="Member"/&gt;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xsd:sequence</a:t>
            </a:r>
            <a:r>
              <a:rPr lang="en-US" altLang="ja-JP" sz="1400" dirty="0" smtClean="0">
                <a:solidFill>
                  <a:srgbClr val="002060"/>
                </a:solidFill>
                <a:effectLst>
                  <a:outerShdw blurRad="50800" dist="38100" dir="2700000" algn="tl" rotWithShape="0">
                    <a:prstClr val="black">
                      <a:alpha val="40000"/>
                    </a:prstClr>
                  </a:outerShdw>
                </a:effectLst>
              </a:rPr>
              <a:t>&gt;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xsd:complexType</a:t>
            </a:r>
            <a:r>
              <a:rPr lang="en-US" altLang="ja-JP" sz="1400" dirty="0" smtClean="0">
                <a:solidFill>
                  <a:srgbClr val="002060"/>
                </a:solidFill>
                <a:effectLst>
                  <a:outerShdw blurRad="50800" dist="38100" dir="2700000" algn="tl" rotWithShape="0">
                    <a:prstClr val="black">
                      <a:alpha val="40000"/>
                    </a:prstClr>
                  </a:outerShdw>
                </a:effectLst>
              </a:rPr>
              <a:t>&gt;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xsd:complexType</a:t>
            </a:r>
            <a:r>
              <a:rPr lang="en-US" altLang="ja-JP" sz="1400" dirty="0" smtClean="0">
                <a:solidFill>
                  <a:srgbClr val="002060"/>
                </a:solidFill>
                <a:effectLst>
                  <a:outerShdw blurRad="50800" dist="38100" dir="2700000" algn="tl" rotWithShape="0">
                    <a:prstClr val="black">
                      <a:alpha val="40000"/>
                    </a:prstClr>
                  </a:outerShdw>
                </a:effectLst>
              </a:rPr>
              <a:t> name="Member"&gt;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xsd:sequence</a:t>
            </a:r>
            <a:r>
              <a:rPr lang="en-US" altLang="ja-JP" sz="1400" dirty="0" smtClean="0">
                <a:solidFill>
                  <a:srgbClr val="002060"/>
                </a:solidFill>
                <a:effectLst>
                  <a:outerShdw blurRad="50800" dist="38100" dir="2700000" algn="tl" rotWithShape="0">
                    <a:prstClr val="black">
                      <a:alpha val="40000"/>
                    </a:prstClr>
                  </a:outerShdw>
                </a:effectLst>
              </a:rPr>
              <a:t>&gt;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xsd:element</a:t>
            </a:r>
            <a:r>
              <a:rPr lang="en-US" altLang="ja-JP" sz="1400" dirty="0" smtClean="0">
                <a:solidFill>
                  <a:srgbClr val="002060"/>
                </a:solidFill>
                <a:effectLst>
                  <a:outerShdw blurRad="50800" dist="38100" dir="2700000" algn="tl" rotWithShape="0">
                    <a:prstClr val="black">
                      <a:alpha val="40000"/>
                    </a:prstClr>
                  </a:outerShdw>
                </a:effectLst>
              </a:rPr>
              <a:t> name="name" type="</a:t>
            </a:r>
            <a:r>
              <a:rPr lang="en-US" altLang="ja-JP" sz="1400" dirty="0" err="1" smtClean="0">
                <a:solidFill>
                  <a:srgbClr val="002060"/>
                </a:solidFill>
                <a:effectLst>
                  <a:outerShdw blurRad="50800" dist="38100" dir="2700000" algn="tl" rotWithShape="0">
                    <a:prstClr val="black">
                      <a:alpha val="40000"/>
                    </a:prstClr>
                  </a:outerShdw>
                </a:effectLst>
              </a:rPr>
              <a:t>xsd:string</a:t>
            </a:r>
            <a:r>
              <a:rPr lang="en-US" altLang="ja-JP" sz="1400" dirty="0" smtClean="0">
                <a:solidFill>
                  <a:srgbClr val="002060"/>
                </a:solidFill>
                <a:effectLst>
                  <a:outerShdw blurRad="50800" dist="38100" dir="2700000" algn="tl" rotWithShape="0">
                    <a:prstClr val="black">
                      <a:alpha val="40000"/>
                    </a:prstClr>
                  </a:outerShdw>
                </a:effectLst>
              </a:rPr>
              <a:t>" </a:t>
            </a:r>
          </a:p>
          <a:p>
            <a:pPr lvl="1">
              <a:buNone/>
            </a:pPr>
            <a:r>
              <a:rPr lang="en-US" altLang="ja-JP" sz="1400" dirty="0" smtClean="0">
                <a:solidFill>
                  <a:srgbClr val="002060"/>
                </a:solidFill>
                <a:effectLst>
                  <a:outerShdw blurRad="50800" dist="38100" dir="2700000" algn="tl" rotWithShape="0">
                    <a:prstClr val="black">
                      <a:alpha val="40000"/>
                    </a:prstClr>
                  </a:outerShdw>
                </a:effectLst>
              </a:rPr>
              <a:t>			</a:t>
            </a:r>
            <a:r>
              <a:rPr lang="ja-JP" altLang="en-US" sz="1400" dirty="0" smtClean="0">
                <a:solidFill>
                  <a:srgbClr val="002060"/>
                </a:solidFill>
                <a:effectLst>
                  <a:outerShdw blurRad="50800" dist="38100" dir="2700000" algn="tl" rotWithShape="0">
                    <a:prstClr val="black">
                      <a:alpha val="40000"/>
                    </a:prstClr>
                  </a:outerShdw>
                </a:effectLst>
              </a:rPr>
              <a:t>          </a:t>
            </a:r>
            <a:r>
              <a:rPr lang="en-US" altLang="ja-JP" sz="1400" dirty="0" err="1" smtClean="0">
                <a:solidFill>
                  <a:srgbClr val="002060"/>
                </a:solidFill>
                <a:effectLst>
                  <a:outerShdw blurRad="50800" dist="38100" dir="2700000" algn="tl" rotWithShape="0">
                    <a:prstClr val="black">
                      <a:alpha val="40000"/>
                    </a:prstClr>
                  </a:outerShdw>
                </a:effectLst>
              </a:rPr>
              <a:t>minOccurs</a:t>
            </a:r>
            <a:r>
              <a:rPr lang="en-US" altLang="ja-JP" sz="1400" dirty="0" smtClean="0">
                <a:solidFill>
                  <a:srgbClr val="002060"/>
                </a:solidFill>
                <a:effectLst>
                  <a:outerShdw blurRad="50800" dist="38100" dir="2700000" algn="tl" rotWithShape="0">
                    <a:prstClr val="black">
                      <a:alpha val="40000"/>
                    </a:prstClr>
                  </a:outerShdw>
                </a:effectLst>
              </a:rPr>
              <a:t>="1" </a:t>
            </a:r>
            <a:r>
              <a:rPr lang="en-US" altLang="ja-JP" sz="1400" dirty="0" err="1" smtClean="0">
                <a:solidFill>
                  <a:srgbClr val="002060"/>
                </a:solidFill>
                <a:effectLst>
                  <a:outerShdw blurRad="50800" dist="38100" dir="2700000" algn="tl" rotWithShape="0">
                    <a:prstClr val="black">
                      <a:alpha val="40000"/>
                    </a:prstClr>
                  </a:outerShdw>
                </a:effectLst>
              </a:rPr>
              <a:t>maxOccurs</a:t>
            </a:r>
            <a:r>
              <a:rPr lang="en-US" altLang="ja-JP" sz="1400" dirty="0" smtClean="0">
                <a:solidFill>
                  <a:srgbClr val="002060"/>
                </a:solidFill>
                <a:effectLst>
                  <a:outerShdw blurRad="50800" dist="38100" dir="2700000" algn="tl" rotWithShape="0">
                    <a:prstClr val="black">
                      <a:alpha val="40000"/>
                    </a:prstClr>
                  </a:outerShdw>
                </a:effectLst>
              </a:rPr>
              <a:t>="unbounded"/&gt;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xsd:sequence</a:t>
            </a:r>
            <a:r>
              <a:rPr lang="en-US" altLang="ja-JP" sz="1400" dirty="0" smtClean="0">
                <a:solidFill>
                  <a:srgbClr val="002060"/>
                </a:solidFill>
                <a:effectLst>
                  <a:outerShdw blurRad="50800" dist="38100" dir="2700000" algn="tl" rotWithShape="0">
                    <a:prstClr val="black">
                      <a:alpha val="40000"/>
                    </a:prstClr>
                  </a:outerShdw>
                </a:effectLst>
              </a:rPr>
              <a:t>&gt;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xsd:complexType</a:t>
            </a:r>
            <a:r>
              <a:rPr lang="en-US" altLang="ja-JP" sz="1400" dirty="0" smtClean="0">
                <a:solidFill>
                  <a:srgbClr val="002060"/>
                </a:solidFill>
                <a:effectLst>
                  <a:outerShdw blurRad="50800" dist="38100" dir="2700000" algn="tl" rotWithShape="0">
                    <a:prstClr val="black">
                      <a:alpha val="40000"/>
                    </a:prstClr>
                  </a:outerShdw>
                </a:effectLst>
              </a:rPr>
              <a:t>&gt;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xsd:element</a:t>
            </a:r>
            <a:r>
              <a:rPr lang="en-US" altLang="ja-JP" sz="1400" dirty="0" smtClean="0">
                <a:solidFill>
                  <a:srgbClr val="002060"/>
                </a:solidFill>
                <a:effectLst>
                  <a:outerShdw blurRad="50800" dist="38100" dir="2700000" algn="tl" rotWithShape="0">
                    <a:prstClr val="black">
                      <a:alpha val="40000"/>
                    </a:prstClr>
                  </a:outerShdw>
                </a:effectLst>
              </a:rPr>
              <a:t> name="group" type="group"/&gt;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&lt;/</a:t>
            </a:r>
            <a:r>
              <a:rPr lang="en-US" altLang="ja-JP" sz="1400" dirty="0" err="1" smtClean="0">
                <a:solidFill>
                  <a:srgbClr val="002060"/>
                </a:solidFill>
                <a:effectLst>
                  <a:outerShdw blurRad="50800" dist="38100" dir="2700000" algn="tl" rotWithShape="0">
                    <a:prstClr val="black">
                      <a:alpha val="40000"/>
                    </a:prstClr>
                  </a:outerShdw>
                </a:effectLst>
              </a:rPr>
              <a:t>xsd:schema</a:t>
            </a:r>
            <a:r>
              <a:rPr lang="en-US" altLang="ja-JP" sz="1400" dirty="0" smtClean="0">
                <a:solidFill>
                  <a:srgbClr val="002060"/>
                </a:solidFill>
                <a:effectLst>
                  <a:outerShdw blurRad="50800" dist="38100" dir="2700000" algn="tl" rotWithShape="0">
                    <a:prstClr val="black">
                      <a:alpha val="40000"/>
                    </a:prstClr>
                  </a:outerShdw>
                </a:effectLst>
              </a:rPr>
              <a:t>&gt;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nchor="ctr"/>
          <a:lstStyle/>
          <a:p>
            <a:pPr algn="ctr">
              <a:buNone/>
            </a:pPr>
            <a:r>
              <a:rPr kumimoji="1" lang="en-US" altLang="ja-JP" sz="4400" dirty="0" smtClean="0"/>
              <a:t>DEMO</a:t>
            </a:r>
          </a:p>
          <a:p>
            <a:pPr algn="ctr">
              <a:buNone/>
            </a:pPr>
            <a:r>
              <a:rPr lang="en-US" altLang="ja-JP" sz="4400" dirty="0" smtClean="0"/>
              <a:t>(XML</a:t>
            </a:r>
            <a:r>
              <a:rPr lang="ja-JP" altLang="en-US" sz="4400" dirty="0" smtClean="0"/>
              <a:t> </a:t>
            </a:r>
            <a:r>
              <a:rPr lang="en-US" altLang="ja-JP" sz="4400" dirty="0" smtClean="0"/>
              <a:t>Schema)</a:t>
            </a:r>
            <a:endParaRPr kumimoji="1" lang="ja-JP" altLang="en-US" sz="4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t>XML</a:t>
            </a:r>
          </a:p>
        </p:txBody>
      </p:sp>
      <p:sp>
        <p:nvSpPr>
          <p:cNvPr id="3" name="テキスト プレースホルダ 2"/>
          <p:cNvSpPr>
            <a:spLocks noGrp="1"/>
          </p:cNvSpPr>
          <p:nvPr>
            <p:ph type="body" idx="1"/>
          </p:nvPr>
        </p:nvSpPr>
        <p:spPr/>
        <p:txBody>
          <a:bodyPr/>
          <a:lstStyle/>
          <a:p>
            <a:r>
              <a:rPr kumimoji="1" lang="en-US" altLang="ja-JP" dirty="0" err="1" smtClean="0"/>
              <a:t>XQuery</a:t>
            </a:r>
            <a:r>
              <a:rPr lang="ja-JP" altLang="en-US" dirty="0" smtClean="0"/>
              <a:t>とは</a:t>
            </a:r>
            <a:endParaRPr lang="en-US" altLang="ja-JP" dirty="0" smtClean="0"/>
          </a:p>
          <a:p>
            <a:pPr lvl="1"/>
            <a:r>
              <a:rPr lang="en-US" altLang="ja-JP" dirty="0" smtClean="0"/>
              <a:t>XML</a:t>
            </a:r>
            <a:r>
              <a:rPr lang="ja-JP" altLang="en-US" dirty="0" smtClean="0"/>
              <a:t>文書の問い合わせを行うための言語</a:t>
            </a:r>
            <a:endParaRPr lang="en-US" altLang="ja-JP" dirty="0" smtClean="0"/>
          </a:p>
          <a:p>
            <a:pPr lvl="1"/>
            <a:r>
              <a:rPr lang="en-US" altLang="ja-JP" dirty="0" err="1" smtClean="0"/>
              <a:t>XPath</a:t>
            </a:r>
            <a:r>
              <a:rPr lang="ja-JP" altLang="en-US" dirty="0" smtClean="0"/>
              <a:t>は特定要素を指し示すのに対し、</a:t>
            </a:r>
            <a:endParaRPr lang="en-US" altLang="ja-JP" dirty="0" smtClean="0"/>
          </a:p>
          <a:p>
            <a:pPr lvl="1">
              <a:buNone/>
            </a:pPr>
            <a:r>
              <a:rPr lang="en-US" altLang="ja-JP" dirty="0" smtClean="0"/>
              <a:t>	</a:t>
            </a:r>
            <a:r>
              <a:rPr lang="en-US" altLang="ja-JP" dirty="0" err="1" smtClean="0"/>
              <a:t>XQuery</a:t>
            </a:r>
            <a:r>
              <a:rPr lang="ja-JP" altLang="en-US" dirty="0" smtClean="0"/>
              <a:t>はデータを参照するための</a:t>
            </a:r>
            <a:endParaRPr lang="en-US" altLang="ja-JP" dirty="0" smtClean="0"/>
          </a:p>
          <a:p>
            <a:pPr lvl="1">
              <a:buNone/>
            </a:pPr>
            <a:r>
              <a:rPr lang="en-US" altLang="ja-JP" dirty="0" smtClean="0"/>
              <a:t>	</a:t>
            </a:r>
            <a:r>
              <a:rPr lang="ja-JP" altLang="en-US" dirty="0" smtClean="0"/>
              <a:t>機能を提供する</a:t>
            </a:r>
            <a:endParaRPr lang="en-US" altLang="ja-JP" dirty="0" smtClean="0"/>
          </a:p>
          <a:p>
            <a:pPr lvl="1">
              <a:buNone/>
            </a:pPr>
            <a:r>
              <a:rPr lang="ja-JP" altLang="en-US" dirty="0" smtClean="0"/>
              <a:t>   </a:t>
            </a:r>
            <a:r>
              <a:rPr lang="en-US" altLang="ja-JP" sz="2400" dirty="0" smtClean="0"/>
              <a:t>(XPath2.0</a:t>
            </a:r>
            <a:r>
              <a:rPr lang="ja-JP" altLang="en-US" sz="2400" dirty="0" smtClean="0"/>
              <a:t>の拡張が</a:t>
            </a:r>
            <a:r>
              <a:rPr lang="en-US" altLang="ja-JP" sz="2400" dirty="0" smtClean="0"/>
              <a:t>XQuery1.0)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t>XML</a:t>
            </a:r>
          </a:p>
        </p:txBody>
      </p:sp>
      <p:sp>
        <p:nvSpPr>
          <p:cNvPr id="3" name="テキスト プレースホルダ 2"/>
          <p:cNvSpPr>
            <a:spLocks noGrp="1"/>
          </p:cNvSpPr>
          <p:nvPr>
            <p:ph type="body" idx="1"/>
          </p:nvPr>
        </p:nvSpPr>
        <p:spPr/>
        <p:txBody>
          <a:bodyPr/>
          <a:lstStyle/>
          <a:p>
            <a:r>
              <a:rPr kumimoji="1" lang="en-US" altLang="ja-JP" dirty="0" err="1" smtClean="0"/>
              <a:t>XQuery</a:t>
            </a:r>
            <a:r>
              <a:rPr lang="ja-JP" altLang="en-US" dirty="0" smtClean="0"/>
              <a:t>とは</a:t>
            </a:r>
            <a:endParaRPr lang="en-US" altLang="ja-JP" dirty="0" smtClean="0"/>
          </a:p>
          <a:p>
            <a:pPr lvl="1"/>
            <a:r>
              <a:rPr lang="en-US" altLang="ja-JP" dirty="0" smtClean="0"/>
              <a:t>XML</a:t>
            </a:r>
            <a:r>
              <a:rPr lang="ja-JP" altLang="en-US" dirty="0" smtClean="0"/>
              <a:t>文書の問い合わせを行うための言語</a:t>
            </a:r>
            <a:endParaRPr lang="en-US" altLang="ja-JP" dirty="0" smtClean="0"/>
          </a:p>
          <a:p>
            <a:pPr lvl="1"/>
            <a:r>
              <a:rPr lang="en-US" altLang="ja-JP" dirty="0" err="1" smtClean="0"/>
              <a:t>XPath</a:t>
            </a:r>
            <a:r>
              <a:rPr lang="ja-JP" altLang="en-US" dirty="0" smtClean="0"/>
              <a:t>は特定要素を指し示すのに対し、</a:t>
            </a:r>
            <a:endParaRPr lang="en-US" altLang="ja-JP" dirty="0" smtClean="0"/>
          </a:p>
          <a:p>
            <a:pPr lvl="1">
              <a:buNone/>
            </a:pPr>
            <a:r>
              <a:rPr lang="en-US" altLang="ja-JP" dirty="0" smtClean="0"/>
              <a:t>	</a:t>
            </a:r>
            <a:r>
              <a:rPr lang="en-US" altLang="ja-JP" dirty="0" err="1" smtClean="0"/>
              <a:t>XQuery</a:t>
            </a:r>
            <a:r>
              <a:rPr lang="ja-JP" altLang="en-US" dirty="0" smtClean="0"/>
              <a:t>はデータを参照するための</a:t>
            </a:r>
            <a:endParaRPr lang="en-US" altLang="ja-JP" dirty="0" smtClean="0"/>
          </a:p>
          <a:p>
            <a:pPr lvl="1">
              <a:buNone/>
            </a:pPr>
            <a:r>
              <a:rPr lang="en-US" altLang="ja-JP" dirty="0" smtClean="0"/>
              <a:t>	</a:t>
            </a:r>
            <a:r>
              <a:rPr lang="ja-JP" altLang="en-US" dirty="0" smtClean="0"/>
              <a:t>機能を提供する</a:t>
            </a:r>
            <a:endParaRPr lang="en-US" altLang="ja-JP" dirty="0" smtClean="0"/>
          </a:p>
          <a:p>
            <a:pPr lvl="1">
              <a:buNone/>
            </a:pPr>
            <a:r>
              <a:rPr lang="ja-JP" altLang="en-US" dirty="0" smtClean="0"/>
              <a:t>   </a:t>
            </a:r>
            <a:r>
              <a:rPr lang="en-US" altLang="ja-JP" sz="2400" dirty="0" smtClean="0"/>
              <a:t>(XPath2.0</a:t>
            </a:r>
            <a:r>
              <a:rPr lang="ja-JP" altLang="en-US" sz="2400" dirty="0" smtClean="0"/>
              <a:t>の拡張が</a:t>
            </a:r>
            <a:r>
              <a:rPr lang="en-US" altLang="ja-JP" sz="2400" dirty="0" smtClean="0"/>
              <a:t>XQuery1.0)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nchor="ctr"/>
          <a:lstStyle/>
          <a:p>
            <a:pPr algn="ctr">
              <a:buNone/>
            </a:pPr>
            <a:r>
              <a:rPr kumimoji="1" lang="en-US" altLang="ja-JP" sz="4400" dirty="0" smtClean="0"/>
              <a:t>DEMO</a:t>
            </a:r>
          </a:p>
          <a:p>
            <a:pPr algn="ctr">
              <a:buNone/>
            </a:pPr>
            <a:r>
              <a:rPr lang="en-US" altLang="ja-JP" sz="4400" dirty="0" smtClean="0"/>
              <a:t>(</a:t>
            </a:r>
            <a:r>
              <a:rPr lang="en-US" altLang="ja-JP" sz="4400" dirty="0" err="1" smtClean="0"/>
              <a:t>XQuery</a:t>
            </a:r>
            <a:r>
              <a:rPr lang="en-US" altLang="ja-JP" sz="4400" dirty="0" smtClean="0"/>
              <a:t>)</a:t>
            </a:r>
            <a:endParaRPr kumimoji="1" lang="ja-JP" altLang="en-US" sz="4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err="1" smtClean="0"/>
              <a:t>SQLServer</a:t>
            </a:r>
            <a:r>
              <a:rPr lang="ja-JP" altLang="en-US" dirty="0" smtClean="0"/>
              <a:t>における</a:t>
            </a:r>
            <a:r>
              <a:rPr lang="en-US" altLang="ja-JP" dirty="0" smtClean="0"/>
              <a:t>XML</a:t>
            </a:r>
          </a:p>
        </p:txBody>
      </p:sp>
      <p:sp>
        <p:nvSpPr>
          <p:cNvPr id="3" name="テキスト プレースホルダ 2"/>
          <p:cNvSpPr>
            <a:spLocks noGrp="1"/>
          </p:cNvSpPr>
          <p:nvPr>
            <p:ph type="body" idx="1"/>
          </p:nvPr>
        </p:nvSpPr>
        <p:spPr/>
        <p:txBody>
          <a:bodyPr/>
          <a:lstStyle/>
          <a:p>
            <a:pPr lvl="1">
              <a:buNone/>
            </a:pPr>
            <a:r>
              <a:rPr lang="ja-JP" altLang="en-US" dirty="0" smtClean="0"/>
              <a:t>テーブル一覧</a:t>
            </a:r>
            <a:r>
              <a:rPr lang="en-US" altLang="ja-JP" dirty="0" smtClean="0"/>
              <a:t>(RDB-</a:t>
            </a:r>
            <a:r>
              <a:rPr lang="ja-JP" altLang="en-US" dirty="0" smtClean="0"/>
              <a:t>共通</a:t>
            </a:r>
            <a:r>
              <a:rPr lang="en-US" altLang="ja-JP" dirty="0" smtClean="0"/>
              <a:t>)</a:t>
            </a:r>
          </a:p>
          <a:p>
            <a:pPr lvl="1">
              <a:buNone/>
            </a:pPr>
            <a:r>
              <a:rPr lang="en-US" altLang="ja-JP" dirty="0" smtClean="0"/>
              <a:t>	</a:t>
            </a:r>
          </a:p>
        </p:txBody>
      </p:sp>
      <p:graphicFrame>
        <p:nvGraphicFramePr>
          <p:cNvPr id="6" name="表 5"/>
          <p:cNvGraphicFramePr>
            <a:graphicFrameLocks noGrp="1"/>
          </p:cNvGraphicFramePr>
          <p:nvPr/>
        </p:nvGraphicFramePr>
        <p:xfrm>
          <a:off x="1714480" y="1571612"/>
          <a:ext cx="5572164" cy="1483360"/>
        </p:xfrm>
        <a:graphic>
          <a:graphicData uri="http://schemas.openxmlformats.org/drawingml/2006/table">
            <a:tbl>
              <a:tblPr firstRow="1" bandRow="1">
                <a:tableStyleId>{5C22544A-7EE6-4342-B048-85BDC9FD1C3A}</a:tableStyleId>
              </a:tblPr>
              <a:tblGrid>
                <a:gridCol w="571504"/>
                <a:gridCol w="1357322"/>
                <a:gridCol w="1857388"/>
                <a:gridCol w="1785950"/>
              </a:tblGrid>
              <a:tr h="370840">
                <a:tc gridSpan="4">
                  <a:txBody>
                    <a:bodyPr/>
                    <a:lstStyle/>
                    <a:p>
                      <a:r>
                        <a:rPr kumimoji="1" lang="en-US" altLang="ja-JP" dirty="0" smtClean="0">
                          <a:solidFill>
                            <a:sysClr val="windowText" lastClr="000000"/>
                          </a:solidFill>
                        </a:rPr>
                        <a:t>Students</a:t>
                      </a:r>
                      <a:endParaRPr kumimoji="1" lang="ja-JP" altLang="en-US" dirty="0">
                        <a:solidFill>
                          <a:sysClr val="windowText" lastClr="000000"/>
                        </a:solidFill>
                      </a:endParaRPr>
                    </a:p>
                  </a:txBody>
                  <a:tcPr>
                    <a:cell3D prstMaterial="dkEdge">
                      <a:bevel/>
                      <a:lightRig rig="flood" dir="t"/>
                    </a:cell3D>
                    <a:solidFill>
                      <a:srgbClr val="83135B">
                        <a:alpha val="30980"/>
                      </a:srgb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70840">
                <a:tc>
                  <a:txBody>
                    <a:bodyPr/>
                    <a:lstStyle/>
                    <a:p>
                      <a:r>
                        <a:rPr kumimoji="1" lang="en-US" altLang="ja-JP" dirty="0" smtClean="0"/>
                        <a:t>PK</a:t>
                      </a:r>
                    </a:p>
                  </a:txBody>
                  <a:tcPr>
                    <a:cell3D prstMaterial="dkEdge">
                      <a:bevel/>
                      <a:lightRig rig="flood" dir="t"/>
                    </a:cell3D>
                    <a:solidFill>
                      <a:srgbClr val="83135B">
                        <a:alpha val="30980"/>
                      </a:srgbClr>
                    </a:solidFill>
                  </a:tcPr>
                </a:tc>
                <a:tc>
                  <a:txBody>
                    <a:bodyPr/>
                    <a:lstStyle/>
                    <a:p>
                      <a:r>
                        <a:rPr kumimoji="1" lang="en-US" altLang="ja-JP" dirty="0" err="1" smtClean="0"/>
                        <a:t>StudentId</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decimal(8, 0)</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NOT NULL</a:t>
                      </a:r>
                      <a:endParaRPr kumimoji="1" lang="ja-JP" altLang="en-US" dirty="0"/>
                    </a:p>
                  </a:txBody>
                  <a:tcPr>
                    <a:cell3D prstMaterial="dkEdge">
                      <a:bevel/>
                      <a:lightRig rig="flood" dir="t"/>
                    </a:cell3D>
                    <a:solidFill>
                      <a:srgbClr val="83135B">
                        <a:alpha val="30980"/>
                      </a:srgbClr>
                    </a:solidFill>
                  </a:tcPr>
                </a:tc>
              </a:tr>
              <a:tr h="370840">
                <a:tc>
                  <a:txBody>
                    <a:bodyPr/>
                    <a:lstStyle/>
                    <a:p>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err="1" smtClean="0"/>
                        <a:t>KanjiName</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err="1" smtClean="0"/>
                        <a:t>varchar</a:t>
                      </a:r>
                      <a:r>
                        <a:rPr kumimoji="1" lang="en-US" altLang="ja-JP" dirty="0" smtClean="0"/>
                        <a:t>(50)</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NOT NULL</a:t>
                      </a:r>
                      <a:endParaRPr kumimoji="1" lang="ja-JP" altLang="en-US" dirty="0"/>
                    </a:p>
                  </a:txBody>
                  <a:tcPr>
                    <a:cell3D prstMaterial="dkEdge">
                      <a:bevel/>
                      <a:lightRig rig="flood" dir="t"/>
                    </a:cell3D>
                    <a:solidFill>
                      <a:srgbClr val="83135B">
                        <a:alpha val="30980"/>
                      </a:srgbClr>
                    </a:solidFill>
                  </a:tcPr>
                </a:tc>
              </a:tr>
              <a:tr h="370840">
                <a:tc>
                  <a:txBody>
                    <a:bodyPr/>
                    <a:lstStyle/>
                    <a:p>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err="1" smtClean="0"/>
                        <a:t>KanaName</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err="1" smtClean="0"/>
                        <a:t>nchar</a:t>
                      </a:r>
                      <a:r>
                        <a:rPr kumimoji="1" lang="en-US" altLang="ja-JP" dirty="0" smtClean="0"/>
                        <a:t>(10)</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NOT NULL</a:t>
                      </a:r>
                      <a:endParaRPr kumimoji="1" lang="ja-JP" altLang="en-US" dirty="0"/>
                    </a:p>
                  </a:txBody>
                  <a:tcPr>
                    <a:cell3D prstMaterial="dkEdge">
                      <a:bevel/>
                      <a:lightRig rig="flood" dir="t"/>
                    </a:cell3D>
                    <a:solidFill>
                      <a:srgbClr val="83135B">
                        <a:alpha val="30980"/>
                      </a:srgbClr>
                    </a:solidFill>
                  </a:tcPr>
                </a:tc>
              </a:tr>
            </a:tbl>
          </a:graphicData>
        </a:graphic>
      </p:graphicFrame>
      <p:graphicFrame>
        <p:nvGraphicFramePr>
          <p:cNvPr id="5" name="表 4"/>
          <p:cNvGraphicFramePr>
            <a:graphicFrameLocks noGrp="1"/>
          </p:cNvGraphicFramePr>
          <p:nvPr/>
        </p:nvGraphicFramePr>
        <p:xfrm>
          <a:off x="1714480" y="4143380"/>
          <a:ext cx="5572164" cy="1112520"/>
        </p:xfrm>
        <a:graphic>
          <a:graphicData uri="http://schemas.openxmlformats.org/drawingml/2006/table">
            <a:tbl>
              <a:tblPr firstRow="1" bandRow="1">
                <a:tableStyleId>{5C22544A-7EE6-4342-B048-85BDC9FD1C3A}</a:tableStyleId>
              </a:tblPr>
              <a:tblGrid>
                <a:gridCol w="571504"/>
                <a:gridCol w="1357322"/>
                <a:gridCol w="1857388"/>
                <a:gridCol w="1785950"/>
              </a:tblGrid>
              <a:tr h="370840">
                <a:tc gridSpan="4">
                  <a:txBody>
                    <a:bodyPr/>
                    <a:lstStyle/>
                    <a:p>
                      <a:r>
                        <a:rPr kumimoji="1" lang="en-US" altLang="ja-JP" dirty="0" smtClean="0">
                          <a:solidFill>
                            <a:sysClr val="windowText" lastClr="000000"/>
                          </a:solidFill>
                        </a:rPr>
                        <a:t>Tests</a:t>
                      </a:r>
                      <a:endParaRPr kumimoji="1" lang="ja-JP" altLang="en-US" dirty="0">
                        <a:solidFill>
                          <a:sysClr val="windowText" lastClr="000000"/>
                        </a:solidFill>
                      </a:endParaRPr>
                    </a:p>
                  </a:txBody>
                  <a:tcPr>
                    <a:cell3D prstMaterial="dkEdge">
                      <a:bevel/>
                      <a:lightRig rig="flood" dir="t"/>
                    </a:cell3D>
                    <a:solidFill>
                      <a:srgbClr val="83135B">
                        <a:alpha val="30980"/>
                      </a:srgb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70840">
                <a:tc>
                  <a:txBody>
                    <a:bodyPr/>
                    <a:lstStyle/>
                    <a:p>
                      <a:r>
                        <a:rPr kumimoji="1" lang="en-US" altLang="ja-JP" dirty="0" smtClean="0"/>
                        <a:t>PK</a:t>
                      </a:r>
                    </a:p>
                  </a:txBody>
                  <a:tcPr>
                    <a:cell3D prstMaterial="dkEdge">
                      <a:bevel/>
                      <a:lightRig rig="flood" dir="t"/>
                    </a:cell3D>
                    <a:solidFill>
                      <a:srgbClr val="83135B">
                        <a:alpha val="30980"/>
                      </a:srgbClr>
                    </a:solidFill>
                  </a:tcPr>
                </a:tc>
                <a:tc>
                  <a:txBody>
                    <a:bodyPr/>
                    <a:lstStyle/>
                    <a:p>
                      <a:r>
                        <a:rPr kumimoji="1" lang="en-US" altLang="ja-JP" dirty="0" err="1" smtClean="0"/>
                        <a:t>TestId</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decimal(10, 0)</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NOT NULL</a:t>
                      </a:r>
                      <a:endParaRPr kumimoji="1" lang="ja-JP" altLang="en-US" dirty="0"/>
                    </a:p>
                  </a:txBody>
                  <a:tcPr>
                    <a:cell3D prstMaterial="dkEdge">
                      <a:bevel/>
                      <a:lightRig rig="flood" dir="t"/>
                    </a:cell3D>
                    <a:solidFill>
                      <a:srgbClr val="83135B">
                        <a:alpha val="30980"/>
                      </a:srgbClr>
                    </a:solidFill>
                  </a:tcPr>
                </a:tc>
              </a:tr>
              <a:tr h="370840">
                <a:tc>
                  <a:txBody>
                    <a:bodyPr/>
                    <a:lstStyle/>
                    <a:p>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err="1" smtClean="0"/>
                        <a:t>TestName</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err="1" smtClean="0"/>
                        <a:t>varchar</a:t>
                      </a:r>
                      <a:r>
                        <a:rPr kumimoji="1" lang="en-US" altLang="ja-JP" dirty="0" smtClean="0"/>
                        <a:t>(50)</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NOT NULL</a:t>
                      </a:r>
                      <a:endParaRPr kumimoji="1" lang="ja-JP" altLang="en-US" dirty="0"/>
                    </a:p>
                  </a:txBody>
                  <a:tcPr>
                    <a:cell3D prstMaterial="dkEdge">
                      <a:bevel/>
                      <a:lightRig rig="flood" dir="t"/>
                    </a:cell3D>
                    <a:solidFill>
                      <a:srgbClr val="83135B">
                        <a:alpha val="30980"/>
                      </a:srgbClr>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err="1" smtClean="0"/>
              <a:t>SQLServer</a:t>
            </a:r>
            <a:r>
              <a:rPr lang="ja-JP" altLang="en-US" dirty="0" smtClean="0"/>
              <a:t>における</a:t>
            </a:r>
            <a:r>
              <a:rPr lang="en-US" altLang="ja-JP" dirty="0" smtClean="0"/>
              <a:t>XML</a:t>
            </a:r>
          </a:p>
        </p:txBody>
      </p:sp>
      <p:sp>
        <p:nvSpPr>
          <p:cNvPr id="3" name="テキスト プレースホルダ 2"/>
          <p:cNvSpPr>
            <a:spLocks noGrp="1"/>
          </p:cNvSpPr>
          <p:nvPr>
            <p:ph type="body" idx="1"/>
          </p:nvPr>
        </p:nvSpPr>
        <p:spPr/>
        <p:txBody>
          <a:bodyPr/>
          <a:lstStyle/>
          <a:p>
            <a:pPr lvl="1">
              <a:buNone/>
            </a:pPr>
            <a:r>
              <a:rPr lang="ja-JP" altLang="en-US" dirty="0" smtClean="0"/>
              <a:t>テーブル </a:t>
            </a:r>
            <a:r>
              <a:rPr lang="en-US" altLang="ja-JP" dirty="0" smtClean="0"/>
              <a:t>(RDB)</a:t>
            </a:r>
          </a:p>
          <a:p>
            <a:pPr lvl="1">
              <a:buNone/>
            </a:pPr>
            <a:r>
              <a:rPr lang="en-US" altLang="ja-JP" dirty="0" smtClean="0"/>
              <a:t>	</a:t>
            </a:r>
          </a:p>
          <a:p>
            <a:pPr lvl="1">
              <a:buNone/>
            </a:pPr>
            <a:endParaRPr lang="en-US" altLang="ja-JP" dirty="0" smtClean="0"/>
          </a:p>
          <a:p>
            <a:pPr lvl="1">
              <a:buNone/>
            </a:pPr>
            <a:endParaRPr lang="en-US" altLang="ja-JP" dirty="0" smtClean="0"/>
          </a:p>
          <a:p>
            <a:pPr lvl="1">
              <a:buNone/>
            </a:pPr>
            <a:r>
              <a:rPr lang="ja-JP" altLang="en-US" dirty="0" smtClean="0"/>
              <a:t>テーブル </a:t>
            </a:r>
            <a:r>
              <a:rPr lang="en-US" altLang="ja-JP" dirty="0" smtClean="0"/>
              <a:t>(RDB+XML)</a:t>
            </a:r>
          </a:p>
          <a:p>
            <a:pPr lvl="1">
              <a:buNone/>
            </a:pPr>
            <a:endParaRPr lang="en-US" altLang="ja-JP" dirty="0" smtClean="0"/>
          </a:p>
        </p:txBody>
      </p:sp>
      <p:graphicFrame>
        <p:nvGraphicFramePr>
          <p:cNvPr id="6" name="表 5"/>
          <p:cNvGraphicFramePr>
            <a:graphicFrameLocks noGrp="1"/>
          </p:cNvGraphicFramePr>
          <p:nvPr/>
        </p:nvGraphicFramePr>
        <p:xfrm>
          <a:off x="1714480" y="1571612"/>
          <a:ext cx="5572164" cy="1483360"/>
        </p:xfrm>
        <a:graphic>
          <a:graphicData uri="http://schemas.openxmlformats.org/drawingml/2006/table">
            <a:tbl>
              <a:tblPr firstRow="1" bandRow="1">
                <a:tableStyleId>{5C22544A-7EE6-4342-B048-85BDC9FD1C3A}</a:tableStyleId>
              </a:tblPr>
              <a:tblGrid>
                <a:gridCol w="571504"/>
                <a:gridCol w="1357322"/>
                <a:gridCol w="1857388"/>
                <a:gridCol w="1785950"/>
              </a:tblGrid>
              <a:tr h="370840">
                <a:tc gridSpan="4">
                  <a:txBody>
                    <a:bodyPr/>
                    <a:lstStyle/>
                    <a:p>
                      <a:r>
                        <a:rPr kumimoji="1" lang="en-US" altLang="ja-JP" dirty="0" smtClean="0">
                          <a:solidFill>
                            <a:sysClr val="windowText" lastClr="000000"/>
                          </a:solidFill>
                        </a:rPr>
                        <a:t>Score</a:t>
                      </a:r>
                      <a:endParaRPr kumimoji="1" lang="ja-JP" altLang="en-US" dirty="0">
                        <a:solidFill>
                          <a:sysClr val="windowText" lastClr="000000"/>
                        </a:solidFill>
                      </a:endParaRPr>
                    </a:p>
                  </a:txBody>
                  <a:tcPr>
                    <a:cell3D prstMaterial="dkEdge">
                      <a:bevel/>
                      <a:lightRig rig="flood" dir="t"/>
                    </a:cell3D>
                    <a:solidFill>
                      <a:srgbClr val="83135B">
                        <a:alpha val="30980"/>
                      </a:srgb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70840">
                <a:tc>
                  <a:txBody>
                    <a:bodyPr/>
                    <a:lstStyle/>
                    <a:p>
                      <a:r>
                        <a:rPr kumimoji="1" lang="en-US" altLang="ja-JP" dirty="0" smtClean="0"/>
                        <a:t>PK</a:t>
                      </a:r>
                    </a:p>
                  </a:txBody>
                  <a:tcPr>
                    <a:cell3D prstMaterial="dkEdge">
                      <a:bevel/>
                      <a:lightRig rig="flood" dir="t"/>
                    </a:cell3D>
                    <a:solidFill>
                      <a:srgbClr val="83135B">
                        <a:alpha val="30980"/>
                      </a:srgbClr>
                    </a:solidFill>
                  </a:tcPr>
                </a:tc>
                <a:tc>
                  <a:txBody>
                    <a:bodyPr/>
                    <a:lstStyle/>
                    <a:p>
                      <a:r>
                        <a:rPr kumimoji="1" lang="en-US" altLang="ja-JP" dirty="0" err="1" smtClean="0"/>
                        <a:t>StudentId</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decimal(8, 0)</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NOT NULL</a:t>
                      </a:r>
                      <a:endParaRPr kumimoji="1" lang="ja-JP" altLang="en-US" dirty="0"/>
                    </a:p>
                  </a:txBody>
                  <a:tcPr>
                    <a:cell3D prstMaterial="dkEdge">
                      <a:bevel/>
                      <a:lightRig rig="flood" dir="t"/>
                    </a:cell3D>
                    <a:solidFill>
                      <a:srgbClr val="83135B">
                        <a:alpha val="30980"/>
                      </a:srgbClr>
                    </a:solidFill>
                  </a:tcPr>
                </a:tc>
              </a:tr>
              <a:tr h="370840">
                <a:tc>
                  <a:txBody>
                    <a:bodyPr/>
                    <a:lstStyle/>
                    <a:p>
                      <a:r>
                        <a:rPr kumimoji="1" lang="en-US" altLang="ja-JP" dirty="0" smtClean="0"/>
                        <a:t>PK</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err="1" smtClean="0"/>
                        <a:t>TestId</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decimal(10, 0)</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NOT NULL</a:t>
                      </a:r>
                      <a:endParaRPr kumimoji="1" lang="ja-JP" altLang="en-US" dirty="0"/>
                    </a:p>
                  </a:txBody>
                  <a:tcPr>
                    <a:cell3D prstMaterial="dkEdge">
                      <a:bevel/>
                      <a:lightRig rig="flood" dir="t"/>
                    </a:cell3D>
                    <a:solidFill>
                      <a:srgbClr val="83135B">
                        <a:alpha val="30980"/>
                      </a:srgbClr>
                    </a:solidFill>
                  </a:tcPr>
                </a:tc>
              </a:tr>
              <a:tr h="370840">
                <a:tc>
                  <a:txBody>
                    <a:bodyPr/>
                    <a:lstStyle/>
                    <a:p>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Score</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decimal(3, 0)</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NOT NULL</a:t>
                      </a:r>
                      <a:endParaRPr kumimoji="1" lang="ja-JP" altLang="en-US" dirty="0"/>
                    </a:p>
                  </a:txBody>
                  <a:tcPr>
                    <a:cell3D prstMaterial="dkEdge">
                      <a:bevel/>
                      <a:lightRig rig="flood" dir="t"/>
                    </a:cell3D>
                    <a:solidFill>
                      <a:srgbClr val="83135B">
                        <a:alpha val="30980"/>
                      </a:srgbClr>
                    </a:solidFill>
                  </a:tcPr>
                </a:tc>
              </a:tr>
            </a:tbl>
          </a:graphicData>
        </a:graphic>
      </p:graphicFrame>
      <p:graphicFrame>
        <p:nvGraphicFramePr>
          <p:cNvPr id="5" name="表 4"/>
          <p:cNvGraphicFramePr>
            <a:graphicFrameLocks noGrp="1"/>
          </p:cNvGraphicFramePr>
          <p:nvPr/>
        </p:nvGraphicFramePr>
        <p:xfrm>
          <a:off x="1714480" y="3571876"/>
          <a:ext cx="5572164" cy="1183959"/>
        </p:xfrm>
        <a:graphic>
          <a:graphicData uri="http://schemas.openxmlformats.org/drawingml/2006/table">
            <a:tbl>
              <a:tblPr firstRow="1" bandRow="1">
                <a:tableStyleId>{5C22544A-7EE6-4342-B048-85BDC9FD1C3A}</a:tableStyleId>
              </a:tblPr>
              <a:tblGrid>
                <a:gridCol w="571504"/>
                <a:gridCol w="1357322"/>
                <a:gridCol w="1857388"/>
                <a:gridCol w="1785950"/>
              </a:tblGrid>
              <a:tr h="394653">
                <a:tc gridSpan="4">
                  <a:txBody>
                    <a:bodyPr/>
                    <a:lstStyle/>
                    <a:p>
                      <a:r>
                        <a:rPr kumimoji="1" lang="en-US" altLang="ja-JP" dirty="0" err="1" smtClean="0">
                          <a:solidFill>
                            <a:sysClr val="windowText" lastClr="000000"/>
                          </a:solidFill>
                        </a:rPr>
                        <a:t>ScoreXML</a:t>
                      </a:r>
                      <a:endParaRPr kumimoji="1" lang="ja-JP" altLang="en-US" dirty="0">
                        <a:solidFill>
                          <a:sysClr val="windowText" lastClr="000000"/>
                        </a:solidFill>
                      </a:endParaRPr>
                    </a:p>
                  </a:txBody>
                  <a:tcPr>
                    <a:cell3D prstMaterial="dkEdge">
                      <a:bevel/>
                      <a:lightRig rig="flood" dir="t"/>
                    </a:cell3D>
                    <a:solidFill>
                      <a:srgbClr val="83135B">
                        <a:alpha val="30980"/>
                      </a:srgb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94653">
                <a:tc>
                  <a:txBody>
                    <a:bodyPr/>
                    <a:lstStyle/>
                    <a:p>
                      <a:r>
                        <a:rPr kumimoji="1" lang="en-US" altLang="ja-JP" dirty="0" smtClean="0"/>
                        <a:t>PK</a:t>
                      </a:r>
                    </a:p>
                  </a:txBody>
                  <a:tcPr>
                    <a:cell3D prstMaterial="dkEdge">
                      <a:bevel/>
                      <a:lightRig rig="flood" dir="t"/>
                    </a:cell3D>
                    <a:solidFill>
                      <a:srgbClr val="83135B">
                        <a:alpha val="30980"/>
                      </a:srgbClr>
                    </a:solidFill>
                  </a:tcPr>
                </a:tc>
                <a:tc>
                  <a:txBody>
                    <a:bodyPr/>
                    <a:lstStyle/>
                    <a:p>
                      <a:r>
                        <a:rPr kumimoji="1" lang="en-US" altLang="ja-JP" dirty="0" err="1" smtClean="0"/>
                        <a:t>StudentId</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decimal(8, 0)</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NOT NULL</a:t>
                      </a:r>
                      <a:endParaRPr kumimoji="1" lang="ja-JP" altLang="en-US" dirty="0"/>
                    </a:p>
                  </a:txBody>
                  <a:tcPr>
                    <a:cell3D prstMaterial="dkEdge">
                      <a:bevel/>
                      <a:lightRig rig="flood" dir="t"/>
                    </a:cell3D>
                    <a:solidFill>
                      <a:srgbClr val="83135B">
                        <a:alpha val="30980"/>
                      </a:srgbClr>
                    </a:solidFill>
                  </a:tcPr>
                </a:tc>
              </a:tr>
              <a:tr h="394653">
                <a:tc>
                  <a:txBody>
                    <a:bodyPr/>
                    <a:lstStyle/>
                    <a:p>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Score</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xml</a:t>
                      </a:r>
                      <a:endParaRPr kumimoji="1" lang="ja-JP" altLang="en-US" dirty="0"/>
                    </a:p>
                  </a:txBody>
                  <a:tcPr>
                    <a:cell3D prstMaterial="dkEdge">
                      <a:bevel/>
                      <a:lightRig rig="flood" dir="t"/>
                    </a:cell3D>
                    <a:solidFill>
                      <a:srgbClr val="83135B">
                        <a:alpha val="30980"/>
                      </a:srgbClr>
                    </a:solidFill>
                  </a:tcPr>
                </a:tc>
                <a:tc>
                  <a:txBody>
                    <a:bodyPr/>
                    <a:lstStyle/>
                    <a:p>
                      <a:r>
                        <a:rPr kumimoji="1" lang="en-US" altLang="ja-JP" dirty="0" smtClean="0"/>
                        <a:t>NOT NULL</a:t>
                      </a:r>
                      <a:endParaRPr kumimoji="1" lang="ja-JP" altLang="en-US" dirty="0"/>
                    </a:p>
                  </a:txBody>
                  <a:tcPr>
                    <a:cell3D prstMaterial="dkEdge">
                      <a:bevel/>
                      <a:lightRig rig="flood" dir="t"/>
                    </a:cell3D>
                    <a:solidFill>
                      <a:srgbClr val="83135B">
                        <a:alpha val="30980"/>
                      </a:srgbClr>
                    </a:solidFill>
                  </a:tcPr>
                </a:tc>
              </a:tr>
            </a:tbl>
          </a:graphicData>
        </a:graphic>
      </p:graphicFrame>
      <p:sp>
        <p:nvSpPr>
          <p:cNvPr id="8" name="テキスト ボックス 7"/>
          <p:cNvSpPr txBox="1"/>
          <p:nvPr/>
        </p:nvSpPr>
        <p:spPr>
          <a:xfrm>
            <a:off x="3071802" y="4929198"/>
            <a:ext cx="4071966" cy="553998"/>
          </a:xfrm>
          <a:prstGeom prst="rect">
            <a:avLst/>
          </a:prstGeom>
          <a:solidFill>
            <a:srgbClr val="83135B">
              <a:alpha val="31000"/>
            </a:srgbClr>
          </a:solidFill>
          <a:ln cap="rnd" cmpd="thickThin">
            <a:solidFill>
              <a:srgbClr val="83135B"/>
            </a:solidFill>
            <a:prstDash val="solid"/>
            <a:bevel/>
          </a:ln>
          <a:effectLst>
            <a:outerShdw blurRad="165100" dist="88900" dir="4800000" sx="101000" sy="101000" algn="tl" rotWithShape="0">
              <a:srgbClr val="83135B">
                <a:alpha val="40000"/>
              </a:srgbClr>
            </a:outerShdw>
          </a:effectLst>
          <a:scene3d>
            <a:camera prst="orthographicFront"/>
            <a:lightRig rig="freezing" dir="t"/>
          </a:scene3d>
          <a:sp3d extrusionH="76200" contourW="12700" prstMaterial="matte">
            <a:bevelT w="12700" h="82550"/>
            <a:bevelB w="12700"/>
            <a:extrusionClr>
              <a:srgbClr val="B4266D"/>
            </a:extrusionClr>
            <a:contourClr>
              <a:srgbClr val="83135B"/>
            </a:contourClr>
          </a:sp3d>
        </p:spPr>
        <p:style>
          <a:lnRef idx="2">
            <a:schemeClr val="accent6"/>
          </a:lnRef>
          <a:fillRef idx="1">
            <a:schemeClr val="lt1"/>
          </a:fillRef>
          <a:effectRef idx="0">
            <a:schemeClr val="accent6"/>
          </a:effectRef>
          <a:fontRef idx="minor">
            <a:schemeClr val="dk1"/>
          </a:fontRef>
        </p:style>
        <p:txBody>
          <a:bodyPr wrap="none" lIns="0" tIns="0" rIns="0" bIns="0" rtlCol="0">
            <a:noAutofit/>
            <a:flatTx/>
          </a:bodyPr>
          <a:lstStyle/>
          <a:p>
            <a:pPr lvl="1" algn="ctr">
              <a:buNone/>
            </a:pPr>
            <a:r>
              <a:rPr lang="en-US" altLang="ja-JP" dirty="0" smtClean="0">
                <a:solidFill>
                  <a:srgbClr val="002060"/>
                </a:solidFill>
                <a:effectLst>
                  <a:outerShdw blurRad="50800" dist="38100" dir="2700000" algn="tl" rotWithShape="0">
                    <a:prstClr val="black">
                      <a:alpha val="40000"/>
                    </a:prstClr>
                  </a:outerShdw>
                </a:effectLst>
              </a:rPr>
              <a:t>&lt; Score </a:t>
            </a:r>
            <a:r>
              <a:rPr lang="en-US" altLang="ja-JP" dirty="0" err="1" smtClean="0">
                <a:solidFill>
                  <a:srgbClr val="002060"/>
                </a:solidFill>
                <a:effectLst>
                  <a:outerShdw blurRad="50800" dist="38100" dir="2700000" algn="tl" rotWithShape="0">
                    <a:prstClr val="black">
                      <a:alpha val="40000"/>
                    </a:prstClr>
                  </a:outerShdw>
                </a:effectLst>
              </a:rPr>
              <a:t>TestId</a:t>
            </a:r>
            <a:r>
              <a:rPr lang="en-US" altLang="ja-JP" dirty="0" smtClean="0">
                <a:solidFill>
                  <a:srgbClr val="002060"/>
                </a:solidFill>
                <a:effectLst>
                  <a:outerShdw blurRad="50800" dist="38100" dir="2700000" algn="tl" rotWithShape="0">
                    <a:prstClr val="black">
                      <a:alpha val="40000"/>
                    </a:prstClr>
                  </a:outerShdw>
                </a:effectLst>
              </a:rPr>
              <a:t>=“~”&gt;</a:t>
            </a:r>
            <a:r>
              <a:rPr lang="ja-JP" altLang="en-US" dirty="0" smtClean="0">
                <a:solidFill>
                  <a:srgbClr val="002060"/>
                </a:solidFill>
                <a:effectLst>
                  <a:outerShdw blurRad="50800" dist="38100" dir="2700000" algn="tl" rotWithShape="0">
                    <a:prstClr val="black">
                      <a:alpha val="40000"/>
                    </a:prstClr>
                  </a:outerShdw>
                </a:effectLst>
              </a:rPr>
              <a:t>点数</a:t>
            </a:r>
            <a:r>
              <a:rPr lang="en-US" altLang="ja-JP" dirty="0" smtClean="0">
                <a:solidFill>
                  <a:srgbClr val="002060"/>
                </a:solidFill>
                <a:effectLst>
                  <a:outerShdw blurRad="50800" dist="38100" dir="2700000" algn="tl" rotWithShape="0">
                    <a:prstClr val="black">
                      <a:alpha val="40000"/>
                    </a:prstClr>
                  </a:outerShdw>
                </a:effectLst>
              </a:rPr>
              <a:t>&lt;/Score&gt;</a:t>
            </a:r>
          </a:p>
          <a:p>
            <a:pPr lvl="1" algn="ctr">
              <a:buNone/>
            </a:pPr>
            <a:r>
              <a:rPr lang="en-US" altLang="ja-JP" dirty="0" smtClean="0">
                <a:solidFill>
                  <a:srgbClr val="002060"/>
                </a:solidFill>
                <a:effectLst>
                  <a:outerShdw blurRad="50800" dist="38100" dir="2700000" algn="tl" rotWithShape="0">
                    <a:prstClr val="black">
                      <a:alpha val="40000"/>
                    </a:prstClr>
                  </a:outerShdw>
                </a:effectLst>
              </a:rPr>
              <a:t>&lt; Score </a:t>
            </a:r>
            <a:r>
              <a:rPr lang="en-US" altLang="ja-JP" dirty="0" err="1" smtClean="0">
                <a:solidFill>
                  <a:srgbClr val="002060"/>
                </a:solidFill>
                <a:effectLst>
                  <a:outerShdw blurRad="50800" dist="38100" dir="2700000" algn="tl" rotWithShape="0">
                    <a:prstClr val="black">
                      <a:alpha val="40000"/>
                    </a:prstClr>
                  </a:outerShdw>
                </a:effectLst>
              </a:rPr>
              <a:t>TestId</a:t>
            </a:r>
            <a:r>
              <a:rPr lang="en-US" altLang="ja-JP" dirty="0" smtClean="0">
                <a:solidFill>
                  <a:srgbClr val="002060"/>
                </a:solidFill>
                <a:effectLst>
                  <a:outerShdw blurRad="50800" dist="38100" dir="2700000" algn="tl" rotWithShape="0">
                    <a:prstClr val="black">
                      <a:alpha val="40000"/>
                    </a:prstClr>
                  </a:outerShdw>
                </a:effectLst>
              </a:rPr>
              <a:t>=“~”&gt;</a:t>
            </a:r>
            <a:r>
              <a:rPr lang="ja-JP" altLang="en-US" dirty="0" smtClean="0">
                <a:solidFill>
                  <a:srgbClr val="002060"/>
                </a:solidFill>
                <a:effectLst>
                  <a:outerShdw blurRad="50800" dist="38100" dir="2700000" algn="tl" rotWithShape="0">
                    <a:prstClr val="black">
                      <a:alpha val="40000"/>
                    </a:prstClr>
                  </a:outerShdw>
                </a:effectLst>
              </a:rPr>
              <a:t>点数</a:t>
            </a:r>
            <a:r>
              <a:rPr lang="en-US" altLang="ja-JP" dirty="0" smtClean="0">
                <a:solidFill>
                  <a:srgbClr val="002060"/>
                </a:solidFill>
                <a:effectLst>
                  <a:outerShdw blurRad="50800" dist="38100" dir="2700000" algn="tl" rotWithShape="0">
                    <a:prstClr val="black">
                      <a:alpha val="40000"/>
                    </a:prstClr>
                  </a:outerShdw>
                </a:effectLst>
              </a:rPr>
              <a:t>&lt;/Score&gt;</a:t>
            </a:r>
          </a:p>
        </p:txBody>
      </p:sp>
      <p:sp>
        <p:nvSpPr>
          <p:cNvPr id="9" name="右矢印 8"/>
          <p:cNvSpPr/>
          <p:nvPr/>
        </p:nvSpPr>
        <p:spPr>
          <a:xfrm rot="1339640">
            <a:off x="2552438" y="4770376"/>
            <a:ext cx="1143008" cy="500066"/>
          </a:xfrm>
          <a:prstGeom prst="rightArrow">
            <a:avLst>
              <a:gd name="adj1" fmla="val 54749"/>
              <a:gd name="adj2" fmla="val 50000"/>
            </a:avLst>
          </a:prstGeom>
          <a:solidFill>
            <a:srgbClr val="83135B">
              <a:alpha val="31000"/>
            </a:srgbClr>
          </a:solidFill>
          <a:ln>
            <a:solidFill>
              <a:srgbClr val="83135B"/>
            </a:solidFill>
          </a:ln>
          <a:effectLst>
            <a:outerShdw blurRad="165100" dist="88900" dir="4800000" algn="tl" rotWithShape="0">
              <a:srgbClr val="83135B">
                <a:alpha val="40000"/>
              </a:srgbClr>
            </a:outerShdw>
          </a:effectLst>
          <a:scene3d>
            <a:camera prst="orthographicFront"/>
            <a:lightRig rig="freezing" dir="t"/>
          </a:scene3d>
          <a:sp3d extrusionH="76200" contourW="12700" prstMaterial="matte">
            <a:bevelT w="19050"/>
            <a:bevelB w="19050"/>
            <a:extrusionClr>
              <a:srgbClr val="83135B"/>
            </a:extrusionClr>
            <a:contourClr>
              <a:srgbClr val="83135B"/>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err="1" smtClean="0"/>
              <a:t>SQLServer</a:t>
            </a:r>
            <a:r>
              <a:rPr lang="ja-JP" altLang="en-US" dirty="0" smtClean="0"/>
              <a:t>における</a:t>
            </a:r>
            <a:r>
              <a:rPr lang="en-US" altLang="ja-JP" dirty="0" smtClean="0"/>
              <a:t>XML</a:t>
            </a:r>
          </a:p>
        </p:txBody>
      </p:sp>
      <p:sp>
        <p:nvSpPr>
          <p:cNvPr id="3" name="テキスト プレースホルダ 2"/>
          <p:cNvSpPr>
            <a:spLocks noGrp="1"/>
          </p:cNvSpPr>
          <p:nvPr>
            <p:ph type="body" idx="1"/>
          </p:nvPr>
        </p:nvSpPr>
        <p:spPr/>
        <p:txBody>
          <a:bodyPr/>
          <a:lstStyle/>
          <a:p>
            <a:r>
              <a:rPr lang="en-US" altLang="ja-JP" dirty="0" smtClean="0"/>
              <a:t>XML</a:t>
            </a:r>
            <a:r>
              <a:rPr lang="ja-JP" altLang="en-US" dirty="0" smtClean="0"/>
              <a:t>型</a:t>
            </a:r>
            <a:endParaRPr lang="en-US" altLang="ja-JP" dirty="0" smtClean="0"/>
          </a:p>
          <a:p>
            <a:pPr lvl="1"/>
            <a:r>
              <a:rPr lang="en-US" altLang="ja-JP" dirty="0" smtClean="0"/>
              <a:t>XML</a:t>
            </a:r>
            <a:r>
              <a:rPr lang="ja-JP" altLang="en-US" dirty="0" smtClean="0"/>
              <a:t>文書を格納するためのデータ型</a:t>
            </a:r>
            <a:endParaRPr lang="en-US" altLang="ja-JP" dirty="0" smtClean="0"/>
          </a:p>
          <a:p>
            <a:pPr lvl="1"/>
            <a:r>
              <a:rPr lang="ja-JP" altLang="en-US" dirty="0" smtClean="0"/>
              <a:t>保存する文書は</a:t>
            </a:r>
            <a:r>
              <a:rPr lang="en-US" altLang="ja-JP" dirty="0" smtClean="0"/>
              <a:t>2G</a:t>
            </a:r>
            <a:r>
              <a:rPr lang="ja-JP" altLang="en-US" dirty="0" smtClean="0"/>
              <a:t>以内の制限がある</a:t>
            </a:r>
            <a:endParaRPr lang="en-US" altLang="ja-JP" dirty="0" smtClean="0"/>
          </a:p>
          <a:p>
            <a:pPr lvl="1"/>
            <a:r>
              <a:rPr lang="en-US" altLang="ja-JP" dirty="0" smtClean="0"/>
              <a:t>XML</a:t>
            </a:r>
            <a:r>
              <a:rPr lang="ja-JP" altLang="en-US" dirty="0" smtClean="0"/>
              <a:t>型に</a:t>
            </a:r>
            <a:r>
              <a:rPr lang="en-US" altLang="ja-JP" dirty="0" err="1" smtClean="0"/>
              <a:t>XMLSchema</a:t>
            </a:r>
            <a:r>
              <a:rPr lang="ja-JP" altLang="en-US" dirty="0" smtClean="0"/>
              <a:t>を適用することが可能</a:t>
            </a:r>
            <a:endParaRPr lang="en-US" altLang="ja-JP" dirty="0" smtClean="0"/>
          </a:p>
          <a:p>
            <a:pPr lvl="1"/>
            <a:r>
              <a:rPr lang="en-US" altLang="ja-JP" dirty="0" smtClean="0"/>
              <a:t>XML</a:t>
            </a:r>
            <a:r>
              <a:rPr lang="ja-JP" altLang="en-US" dirty="0" smtClean="0"/>
              <a:t>型には付属のメソッドが実装されている</a:t>
            </a:r>
            <a:endParaRPr lang="en-US" altLang="ja-JP" dirty="0" smtClean="0"/>
          </a:p>
          <a:p>
            <a:pPr lvl="1"/>
            <a:endParaRPr lang="en-US" altLang="ja-JP" dirty="0" smtClean="0"/>
          </a:p>
          <a:p>
            <a:pPr lvl="1"/>
            <a:endParaRPr lang="en-US" altLang="ja-JP" dirty="0" smtClean="0"/>
          </a:p>
          <a:p>
            <a:pPr lvl="1">
              <a:buNone/>
            </a:pPr>
            <a:endParaRPr lang="en-US" altLang="ja-JP" dirty="0" smtClean="0"/>
          </a:p>
        </p:txBody>
      </p:sp>
      <p:sp>
        <p:nvSpPr>
          <p:cNvPr id="4" name="テキスト ボックス 3"/>
          <p:cNvSpPr txBox="1"/>
          <p:nvPr/>
        </p:nvSpPr>
        <p:spPr>
          <a:xfrm>
            <a:off x="2714612" y="3786190"/>
            <a:ext cx="5072098" cy="477054"/>
          </a:xfrm>
          <a:prstGeom prst="rect">
            <a:avLst/>
          </a:prstGeom>
          <a:solidFill>
            <a:srgbClr val="83135B">
              <a:alpha val="31000"/>
            </a:srgbClr>
          </a:solidFill>
          <a:ln cap="rnd" cmpd="thickThin">
            <a:solidFill>
              <a:srgbClr val="83135B"/>
            </a:solidFill>
            <a:prstDash val="solid"/>
            <a:bevel/>
          </a:ln>
          <a:effectLst>
            <a:outerShdw blurRad="165100" dist="88900" dir="4800000" sx="101000" sy="101000" algn="tl" rotWithShape="0">
              <a:srgbClr val="83135B">
                <a:alpha val="40000"/>
              </a:srgbClr>
            </a:outerShdw>
          </a:effectLst>
          <a:scene3d>
            <a:camera prst="orthographicFront"/>
            <a:lightRig rig="freezing" dir="t"/>
          </a:scene3d>
          <a:sp3d extrusionH="76200" contourW="12700" prstMaterial="matte">
            <a:bevelT w="12700" h="82550"/>
            <a:bevelB w="12700"/>
            <a:extrusionClr>
              <a:srgbClr val="B4266D"/>
            </a:extrusionClr>
            <a:contourClr>
              <a:srgbClr val="83135B"/>
            </a:contourClr>
          </a:sp3d>
        </p:spPr>
        <p:style>
          <a:lnRef idx="2">
            <a:schemeClr val="accent6"/>
          </a:lnRef>
          <a:fillRef idx="1">
            <a:schemeClr val="lt1"/>
          </a:fillRef>
          <a:effectRef idx="0">
            <a:schemeClr val="accent6"/>
          </a:effectRef>
          <a:fontRef idx="minor">
            <a:schemeClr val="dk1"/>
          </a:fontRef>
        </p:style>
        <p:txBody>
          <a:bodyPr wrap="square" lIns="0" tIns="0" rIns="0" rtlCol="0">
            <a:spAutoFit/>
            <a:flatTx/>
          </a:bodyPr>
          <a:lstStyle/>
          <a:p>
            <a:pPr lvl="1" algn="ctr">
              <a:buNone/>
            </a:pPr>
            <a:r>
              <a:rPr lang="en-US" altLang="ja-JP" sz="2800" dirty="0" smtClean="0">
                <a:solidFill>
                  <a:srgbClr val="002060"/>
                </a:solidFill>
                <a:effectLst>
                  <a:outerShdw blurRad="50800" dist="38100" dir="2700000" algn="tl" rotWithShape="0">
                    <a:prstClr val="black">
                      <a:alpha val="40000"/>
                    </a:prstClr>
                  </a:outerShdw>
                </a:effectLst>
              </a:rPr>
              <a:t>RDB</a:t>
            </a:r>
            <a:r>
              <a:rPr lang="ja-JP" altLang="en-US" sz="2800" dirty="0" smtClean="0">
                <a:solidFill>
                  <a:srgbClr val="002060"/>
                </a:solidFill>
                <a:effectLst>
                  <a:outerShdw blurRad="50800" dist="38100" dir="2700000" algn="tl" rotWithShape="0">
                    <a:prstClr val="black">
                      <a:alpha val="40000"/>
                    </a:prstClr>
                  </a:outerShdw>
                </a:effectLst>
              </a:rPr>
              <a:t>との連携ができる</a:t>
            </a:r>
            <a:endParaRPr lang="en-US" altLang="ja-JP" sz="2800" dirty="0" smtClean="0">
              <a:solidFill>
                <a:srgbClr val="002060"/>
              </a:solidFill>
              <a:effectLst>
                <a:outerShdw blurRad="50800" dist="38100" dir="2700000" algn="tl" rotWithShape="0">
                  <a:prstClr val="black">
                    <a:alpha val="40000"/>
                  </a:prstClr>
                </a:outerShdw>
              </a:effectLst>
            </a:endParaRPr>
          </a:p>
        </p:txBody>
      </p:sp>
      <p:sp>
        <p:nvSpPr>
          <p:cNvPr id="5" name="右矢印 4"/>
          <p:cNvSpPr/>
          <p:nvPr/>
        </p:nvSpPr>
        <p:spPr>
          <a:xfrm>
            <a:off x="1500166" y="3786190"/>
            <a:ext cx="1143008" cy="500066"/>
          </a:xfrm>
          <a:prstGeom prst="rightArrow">
            <a:avLst/>
          </a:prstGeom>
          <a:solidFill>
            <a:srgbClr val="83135B">
              <a:alpha val="31000"/>
            </a:srgbClr>
          </a:solidFill>
          <a:ln>
            <a:solidFill>
              <a:srgbClr val="83135B"/>
            </a:solidFill>
          </a:ln>
          <a:effectLst>
            <a:outerShdw blurRad="165100" dist="88900" dir="4800000" algn="tl" rotWithShape="0">
              <a:srgbClr val="83135B">
                <a:alpha val="40000"/>
              </a:srgbClr>
            </a:outerShdw>
          </a:effectLst>
          <a:scene3d>
            <a:camera prst="orthographicFront"/>
            <a:lightRig rig="freezing" dir="t"/>
          </a:scene3d>
          <a:sp3d extrusionH="76200" contourW="12700" prstMaterial="matte">
            <a:bevelT w="19050"/>
            <a:bevelB w="19050"/>
            <a:extrusionClr>
              <a:srgbClr val="83135B"/>
            </a:extrusionClr>
            <a:contourClr>
              <a:srgbClr val="83135B"/>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err="1" smtClean="0"/>
              <a:t>SQLServer</a:t>
            </a:r>
            <a:r>
              <a:rPr lang="ja-JP" altLang="en-US" dirty="0" smtClean="0"/>
              <a:t>における</a:t>
            </a:r>
            <a:r>
              <a:rPr lang="en-US" altLang="ja-JP" dirty="0" smtClean="0"/>
              <a:t>XML</a:t>
            </a:r>
          </a:p>
        </p:txBody>
      </p:sp>
      <p:sp>
        <p:nvSpPr>
          <p:cNvPr id="3" name="テキスト プレースホルダ 2"/>
          <p:cNvSpPr>
            <a:spLocks noGrp="1"/>
          </p:cNvSpPr>
          <p:nvPr>
            <p:ph type="body" idx="1"/>
          </p:nvPr>
        </p:nvSpPr>
        <p:spPr>
          <a:xfrm>
            <a:off x="428596" y="1000108"/>
            <a:ext cx="8229600" cy="5073650"/>
          </a:xfrm>
        </p:spPr>
        <p:txBody>
          <a:bodyPr/>
          <a:lstStyle/>
          <a:p>
            <a:r>
              <a:rPr lang="en-US" altLang="ja-JP" dirty="0" smtClean="0"/>
              <a:t>XML</a:t>
            </a:r>
            <a:r>
              <a:rPr lang="ja-JP" altLang="en-US" dirty="0" smtClean="0"/>
              <a:t>型</a:t>
            </a:r>
            <a:endParaRPr lang="en-US" altLang="ja-JP" dirty="0" smtClean="0"/>
          </a:p>
          <a:p>
            <a:pPr lvl="1"/>
            <a:r>
              <a:rPr lang="en-US" altLang="ja-JP" dirty="0" smtClean="0"/>
              <a:t>XML</a:t>
            </a:r>
            <a:r>
              <a:rPr lang="ja-JP" altLang="en-US" dirty="0" smtClean="0"/>
              <a:t>型にあるメソッドは・・・</a:t>
            </a:r>
            <a:endParaRPr lang="en-US" altLang="ja-JP" dirty="0" smtClean="0"/>
          </a:p>
          <a:p>
            <a:pPr lvl="1"/>
            <a:endParaRPr lang="en-US" altLang="ja-JP" dirty="0" smtClean="0"/>
          </a:p>
          <a:p>
            <a:pPr lvl="1"/>
            <a:endParaRPr lang="en-US" altLang="ja-JP" dirty="0" smtClean="0"/>
          </a:p>
          <a:p>
            <a:pPr lvl="1">
              <a:buNone/>
            </a:pPr>
            <a:endParaRPr lang="en-US" altLang="ja-JP" dirty="0" smtClean="0"/>
          </a:p>
        </p:txBody>
      </p:sp>
      <p:graphicFrame>
        <p:nvGraphicFramePr>
          <p:cNvPr id="7" name="表 6"/>
          <p:cNvGraphicFramePr>
            <a:graphicFrameLocks noGrp="1"/>
          </p:cNvGraphicFramePr>
          <p:nvPr/>
        </p:nvGraphicFramePr>
        <p:xfrm>
          <a:off x="1357290" y="2214554"/>
          <a:ext cx="6786610" cy="3169920"/>
        </p:xfrm>
        <a:graphic>
          <a:graphicData uri="http://schemas.openxmlformats.org/drawingml/2006/table">
            <a:tbl>
              <a:tblPr firstRow="1" bandRow="1">
                <a:tableStyleId>{5C22544A-7EE6-4342-B048-85BDC9FD1C3A}</a:tableStyleId>
              </a:tblPr>
              <a:tblGrid>
                <a:gridCol w="1916219"/>
                <a:gridCol w="4870391"/>
              </a:tblGrid>
              <a:tr h="334907">
                <a:tc>
                  <a:txBody>
                    <a:bodyPr/>
                    <a:lstStyle/>
                    <a:p>
                      <a:r>
                        <a:rPr kumimoji="1" lang="ja-JP" altLang="en-US" sz="2400" b="1" dirty="0" smtClean="0">
                          <a:solidFill>
                            <a:schemeClr val="tx1"/>
                          </a:solidFill>
                        </a:rPr>
                        <a:t>メソッド名</a:t>
                      </a:r>
                      <a:endParaRPr kumimoji="1" lang="ja-JP" altLang="en-US" sz="2400" b="1" dirty="0">
                        <a:solidFill>
                          <a:schemeClr val="tx1"/>
                        </a:solidFill>
                      </a:endParaRPr>
                    </a:p>
                  </a:txBody>
                  <a:tcPr>
                    <a:cell3D prstMaterial="dkEdge">
                      <a:bevel/>
                      <a:lightRig rig="flood" dir="t"/>
                    </a:cell3D>
                    <a:solidFill>
                      <a:srgbClr val="83135B">
                        <a:alpha val="30980"/>
                      </a:srgbClr>
                    </a:solidFill>
                  </a:tcPr>
                </a:tc>
                <a:tc>
                  <a:txBody>
                    <a:bodyPr/>
                    <a:lstStyle/>
                    <a:p>
                      <a:r>
                        <a:rPr kumimoji="1" lang="ja-JP" altLang="en-US" sz="2400" b="1" dirty="0" smtClean="0">
                          <a:solidFill>
                            <a:schemeClr val="tx1"/>
                          </a:solidFill>
                        </a:rPr>
                        <a:t>処理</a:t>
                      </a:r>
                      <a:endParaRPr kumimoji="1" lang="ja-JP" altLang="en-US" sz="2400" b="1" dirty="0">
                        <a:solidFill>
                          <a:schemeClr val="tx1"/>
                        </a:solidFill>
                      </a:endParaRPr>
                    </a:p>
                  </a:txBody>
                  <a:tcPr>
                    <a:cell3D prstMaterial="dkEdge">
                      <a:bevel/>
                      <a:lightRig rig="flood" dir="t"/>
                    </a:cell3D>
                    <a:solidFill>
                      <a:srgbClr val="83135B">
                        <a:alpha val="30980"/>
                      </a:srgbClr>
                    </a:solidFill>
                  </a:tcPr>
                </a:tc>
              </a:tr>
              <a:tr h="334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b="0" dirty="0" smtClean="0">
                          <a:solidFill>
                            <a:schemeClr val="tx1"/>
                          </a:solidFill>
                        </a:rPr>
                        <a:t>Query</a:t>
                      </a:r>
                      <a:endParaRPr kumimoji="1" lang="ja-JP" altLang="en-US" sz="2000" b="0" dirty="0" smtClean="0">
                        <a:solidFill>
                          <a:schemeClr val="tx1"/>
                        </a:solidFill>
                      </a:endParaRPr>
                    </a:p>
                  </a:txBody>
                  <a:tcPr>
                    <a:cell3D prstMaterial="dkEdge">
                      <a:bevel/>
                      <a:lightRig rig="flood" dir="t"/>
                    </a:cell3D>
                    <a:solidFill>
                      <a:srgbClr val="83135B">
                        <a:alpha val="3098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effectLst/>
                        </a:rPr>
                        <a:t>XML </a:t>
                      </a:r>
                      <a:r>
                        <a:rPr lang="ja-JP" altLang="en-US" sz="1600" b="0" dirty="0" smtClean="0">
                          <a:solidFill>
                            <a:schemeClr val="tx1"/>
                          </a:solidFill>
                          <a:effectLst/>
                        </a:rPr>
                        <a:t>インスタンスに対するクエリを実行します。</a:t>
                      </a:r>
                    </a:p>
                  </a:txBody>
                  <a:tcPr>
                    <a:cell3D prstMaterial="dkEdge">
                      <a:bevel/>
                      <a:lightRig rig="flood" dir="t"/>
                    </a:cell3D>
                    <a:solidFill>
                      <a:srgbClr val="83135B">
                        <a:alpha val="30980"/>
                      </a:srgbClr>
                    </a:solidFill>
                  </a:tcPr>
                </a:tc>
              </a:tr>
              <a:tr h="334907">
                <a:tc>
                  <a:txBody>
                    <a:bodyPr/>
                    <a:lstStyle/>
                    <a:p>
                      <a:r>
                        <a:rPr kumimoji="1" lang="en-US" altLang="ja-JP" sz="2000" b="0" dirty="0" smtClean="0">
                          <a:solidFill>
                            <a:schemeClr val="tx1"/>
                          </a:solidFill>
                        </a:rPr>
                        <a:t>Value</a:t>
                      </a:r>
                      <a:endParaRPr kumimoji="1" lang="ja-JP" altLang="en-US" sz="2000" b="0" dirty="0">
                        <a:solidFill>
                          <a:schemeClr val="tx1"/>
                        </a:solidFill>
                      </a:endParaRPr>
                    </a:p>
                  </a:txBody>
                  <a:tcPr>
                    <a:cell3D prstMaterial="dkEdge">
                      <a:bevel/>
                      <a:lightRig rig="flood" dir="t"/>
                    </a:cell3D>
                    <a:solidFill>
                      <a:srgbClr val="83135B">
                        <a:alpha val="3098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effectLst/>
                        </a:rPr>
                        <a:t>XML </a:t>
                      </a:r>
                      <a:r>
                        <a:rPr lang="ja-JP" altLang="en-US" sz="1600" b="0" dirty="0" smtClean="0">
                          <a:solidFill>
                            <a:schemeClr val="tx1"/>
                          </a:solidFill>
                          <a:effectLst/>
                        </a:rPr>
                        <a:t>インスタンスから </a:t>
                      </a:r>
                      <a:r>
                        <a:rPr lang="en-US" altLang="ja-JP" sz="1600" b="0" dirty="0" smtClean="0">
                          <a:solidFill>
                            <a:schemeClr val="tx1"/>
                          </a:solidFill>
                          <a:effectLst/>
                        </a:rPr>
                        <a:t>SQL </a:t>
                      </a:r>
                      <a:r>
                        <a:rPr lang="ja-JP" altLang="en-US" sz="1600" b="0" dirty="0" smtClean="0">
                          <a:solidFill>
                            <a:schemeClr val="tx1"/>
                          </a:solidFill>
                          <a:effectLst/>
                        </a:rPr>
                        <a:t>型の値を取得します。</a:t>
                      </a:r>
                    </a:p>
                    <a:p>
                      <a:endParaRPr kumimoji="1" lang="ja-JP" altLang="en-US" sz="1600" b="0" dirty="0">
                        <a:solidFill>
                          <a:schemeClr val="tx1"/>
                        </a:solidFill>
                        <a:effectLst/>
                      </a:endParaRPr>
                    </a:p>
                  </a:txBody>
                  <a:tcPr>
                    <a:cell3D prstMaterial="dkEdge">
                      <a:bevel/>
                      <a:lightRig rig="flood" dir="t"/>
                    </a:cell3D>
                    <a:solidFill>
                      <a:srgbClr val="83135B">
                        <a:alpha val="30980"/>
                      </a:srgbClr>
                    </a:solidFill>
                  </a:tcPr>
                </a:tc>
              </a:tr>
              <a:tr h="334907">
                <a:tc>
                  <a:txBody>
                    <a:bodyPr/>
                    <a:lstStyle/>
                    <a:p>
                      <a:r>
                        <a:rPr kumimoji="1" lang="en-US" altLang="ja-JP" sz="2000" b="0" dirty="0" smtClean="0">
                          <a:solidFill>
                            <a:schemeClr val="tx1"/>
                          </a:solidFill>
                        </a:rPr>
                        <a:t>Exist</a:t>
                      </a:r>
                      <a:endParaRPr kumimoji="1" lang="ja-JP" altLang="en-US" sz="2000" b="0" dirty="0">
                        <a:solidFill>
                          <a:schemeClr val="tx1"/>
                        </a:solidFill>
                      </a:endParaRPr>
                    </a:p>
                  </a:txBody>
                  <a:tcPr>
                    <a:cell3D prstMaterial="dkEdge">
                      <a:bevel/>
                      <a:lightRig rig="flood" dir="t"/>
                    </a:cell3D>
                    <a:solidFill>
                      <a:srgbClr val="83135B">
                        <a:alpha val="3098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b="0" dirty="0" smtClean="0">
                          <a:solidFill>
                            <a:schemeClr val="tx1"/>
                          </a:solidFill>
                          <a:effectLst/>
                        </a:rPr>
                        <a:t>クエリから空でない結果が返されるかどうかを判断します。</a:t>
                      </a:r>
                    </a:p>
                  </a:txBody>
                  <a:tcPr>
                    <a:cell3D prstMaterial="dkEdge">
                      <a:bevel/>
                      <a:lightRig rig="flood" dir="t"/>
                    </a:cell3D>
                    <a:solidFill>
                      <a:srgbClr val="83135B">
                        <a:alpha val="30980"/>
                      </a:srgbClr>
                    </a:solidFill>
                  </a:tcPr>
                </a:tc>
              </a:tr>
              <a:tr h="334907">
                <a:tc>
                  <a:txBody>
                    <a:bodyPr/>
                    <a:lstStyle/>
                    <a:p>
                      <a:r>
                        <a:rPr kumimoji="1" lang="en-US" altLang="ja-JP" sz="2000" b="0" dirty="0" smtClean="0">
                          <a:solidFill>
                            <a:schemeClr val="tx1"/>
                          </a:solidFill>
                        </a:rPr>
                        <a:t>Modify</a:t>
                      </a:r>
                      <a:endParaRPr kumimoji="1" lang="ja-JP" altLang="en-US" sz="2000" b="0" dirty="0">
                        <a:solidFill>
                          <a:schemeClr val="tx1"/>
                        </a:solidFill>
                      </a:endParaRPr>
                    </a:p>
                  </a:txBody>
                  <a:tcPr>
                    <a:cell3D prstMaterial="dkEdge">
                      <a:bevel/>
                      <a:lightRig rig="flood" dir="t"/>
                    </a:cell3D>
                    <a:solidFill>
                      <a:srgbClr val="83135B">
                        <a:alpha val="3098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effectLst/>
                        </a:rPr>
                        <a:t>XMLDML</a:t>
                      </a:r>
                      <a:r>
                        <a:rPr lang="ja-JP" altLang="en-US" sz="1600" b="0" dirty="0" smtClean="0">
                          <a:solidFill>
                            <a:schemeClr val="tx1"/>
                          </a:solidFill>
                          <a:effectLst/>
                        </a:rPr>
                        <a:t>ステートメントを指定し、更新を行います。</a:t>
                      </a:r>
                    </a:p>
                    <a:p>
                      <a:endParaRPr kumimoji="1" lang="ja-JP" altLang="en-US" sz="1600" b="0" dirty="0">
                        <a:solidFill>
                          <a:schemeClr val="tx1"/>
                        </a:solidFill>
                        <a:effectLst/>
                      </a:endParaRPr>
                    </a:p>
                  </a:txBody>
                  <a:tcPr>
                    <a:cell3D prstMaterial="dkEdge">
                      <a:bevel/>
                      <a:lightRig rig="flood" dir="t"/>
                    </a:cell3D>
                    <a:solidFill>
                      <a:srgbClr val="83135B">
                        <a:alpha val="30980"/>
                      </a:srgbClr>
                    </a:solidFill>
                  </a:tcPr>
                </a:tc>
              </a:tr>
              <a:tr h="334907">
                <a:tc>
                  <a:txBody>
                    <a:bodyPr/>
                    <a:lstStyle/>
                    <a:p>
                      <a:r>
                        <a:rPr kumimoji="1" lang="en-US" altLang="ja-JP" sz="2000" b="0" dirty="0" smtClean="0">
                          <a:solidFill>
                            <a:schemeClr val="tx1"/>
                          </a:solidFill>
                        </a:rPr>
                        <a:t>Nodes</a:t>
                      </a:r>
                      <a:endParaRPr kumimoji="1" lang="ja-JP" altLang="en-US" sz="2000" b="0" dirty="0">
                        <a:solidFill>
                          <a:schemeClr val="tx1"/>
                        </a:solidFill>
                      </a:endParaRPr>
                    </a:p>
                  </a:txBody>
                  <a:tcPr>
                    <a:cell3D prstMaterial="dkEdge">
                      <a:bevel/>
                      <a:lightRig rig="flood" dir="t"/>
                    </a:cell3D>
                    <a:solidFill>
                      <a:srgbClr val="83135B">
                        <a:alpha val="3098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smtClean="0"/>
                        <a:t>XML </a:t>
                      </a:r>
                      <a:r>
                        <a:rPr lang="ja-JP" altLang="en-US" sz="1600" dirty="0" smtClean="0"/>
                        <a:t>を複数行に分割し、</a:t>
                      </a:r>
                      <a:r>
                        <a:rPr lang="en-US" altLang="ja-JP" sz="1600" dirty="0" smtClean="0"/>
                        <a:t>XML </a:t>
                      </a:r>
                      <a:r>
                        <a:rPr lang="ja-JP" altLang="en-US" sz="1600" dirty="0" smtClean="0"/>
                        <a:t>ドキュメントの各部分をそれぞれ行セットに反映します。</a:t>
                      </a:r>
                    </a:p>
                  </a:txBody>
                  <a:tcPr>
                    <a:cell3D prstMaterial="dkEdge">
                      <a:bevel/>
                      <a:lightRig rig="flood" dir="t"/>
                    </a:cell3D>
                    <a:solidFill>
                      <a:srgbClr val="83135B">
                        <a:alpha val="30980"/>
                      </a:srgbClr>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err="1" smtClean="0"/>
              <a:t>SQLServer</a:t>
            </a:r>
            <a:r>
              <a:rPr lang="ja-JP" altLang="en-US" dirty="0" smtClean="0"/>
              <a:t>における</a:t>
            </a:r>
            <a:r>
              <a:rPr lang="en-US" altLang="ja-JP" dirty="0" smtClean="0"/>
              <a:t>XML</a:t>
            </a:r>
          </a:p>
        </p:txBody>
      </p:sp>
      <p:sp>
        <p:nvSpPr>
          <p:cNvPr id="3" name="テキスト プレースホルダ 2"/>
          <p:cNvSpPr>
            <a:spLocks noGrp="1"/>
          </p:cNvSpPr>
          <p:nvPr>
            <p:ph type="body" idx="1"/>
          </p:nvPr>
        </p:nvSpPr>
        <p:spPr>
          <a:xfrm>
            <a:off x="457200" y="1052513"/>
            <a:ext cx="8229600" cy="1662107"/>
          </a:xfrm>
        </p:spPr>
        <p:txBody>
          <a:bodyPr/>
          <a:lstStyle/>
          <a:p>
            <a:r>
              <a:rPr lang="en-US" altLang="ja-JP" dirty="0" err="1" smtClean="0"/>
              <a:t>XMLSchema</a:t>
            </a:r>
            <a:endParaRPr lang="en-US" altLang="ja-JP" dirty="0" smtClean="0"/>
          </a:p>
          <a:p>
            <a:pPr lvl="1"/>
            <a:r>
              <a:rPr lang="en-US" altLang="ja-JP" dirty="0" smtClean="0"/>
              <a:t>XML</a:t>
            </a:r>
            <a:r>
              <a:rPr lang="ja-JP" altLang="en-US" dirty="0" smtClean="0"/>
              <a:t>型に自由勝手に</a:t>
            </a:r>
            <a:endParaRPr lang="en-US" altLang="ja-JP" dirty="0" smtClean="0"/>
          </a:p>
          <a:p>
            <a:pPr lvl="1">
              <a:buNone/>
            </a:pPr>
            <a:r>
              <a:rPr lang="en-US" altLang="ja-JP" dirty="0" smtClean="0"/>
              <a:t>	</a:t>
            </a:r>
            <a:r>
              <a:rPr lang="ja-JP" altLang="en-US" dirty="0" smtClean="0"/>
              <a:t>データを入れられては困る！！！</a:t>
            </a:r>
            <a:endParaRPr lang="en-US" altLang="ja-JP" dirty="0" smtClean="0"/>
          </a:p>
        </p:txBody>
      </p:sp>
      <p:sp>
        <p:nvSpPr>
          <p:cNvPr id="6" name="テキスト ボックス 5"/>
          <p:cNvSpPr txBox="1"/>
          <p:nvPr/>
        </p:nvSpPr>
        <p:spPr>
          <a:xfrm>
            <a:off x="928662" y="3714752"/>
            <a:ext cx="7286676" cy="2054196"/>
          </a:xfrm>
          <a:prstGeom prst="rect">
            <a:avLst/>
          </a:prstGeom>
          <a:solidFill>
            <a:srgbClr val="83135B">
              <a:alpha val="31000"/>
            </a:srgbClr>
          </a:solidFill>
          <a:ln cap="rnd" cmpd="thickThin">
            <a:solidFill>
              <a:srgbClr val="83135B"/>
            </a:solidFill>
            <a:prstDash val="solid"/>
            <a:bevel/>
          </a:ln>
          <a:effectLst>
            <a:outerShdw blurRad="165100" dist="88900" dir="4800000" sx="101000" sy="101000" algn="tl" rotWithShape="0">
              <a:srgbClr val="83135B">
                <a:alpha val="40000"/>
              </a:srgbClr>
            </a:outerShdw>
          </a:effectLst>
          <a:scene3d>
            <a:camera prst="orthographicFront"/>
            <a:lightRig rig="freezing" dir="t"/>
          </a:scene3d>
          <a:sp3d extrusionH="76200" contourW="12700" prstMaterial="matte">
            <a:bevelT w="12700" h="82550"/>
            <a:bevelB w="12700"/>
            <a:extrusionClr>
              <a:srgbClr val="B4266D"/>
            </a:extrusionClr>
            <a:contourClr>
              <a:srgbClr val="83135B"/>
            </a:contourClr>
          </a:sp3d>
        </p:spPr>
        <p:style>
          <a:lnRef idx="2">
            <a:schemeClr val="accent6"/>
          </a:lnRef>
          <a:fillRef idx="1">
            <a:schemeClr val="lt1"/>
          </a:fillRef>
          <a:effectRef idx="0">
            <a:schemeClr val="accent6"/>
          </a:effectRef>
          <a:fontRef idx="minor">
            <a:schemeClr val="dk1"/>
          </a:fontRef>
        </p:style>
        <p:txBody>
          <a:bodyPr wrap="none" lIns="0" tIns="0" rIns="0" bIns="0" rtlCol="0" anchor="ctr" anchorCtr="0">
            <a:noAutofit/>
            <a:flatTx/>
          </a:bodyPr>
          <a:lstStyle/>
          <a:p>
            <a:pPr lvl="1">
              <a:buNone/>
            </a:pPr>
            <a:r>
              <a:rPr lang="en-US" altLang="ja-JP" sz="2800" dirty="0" err="1" smtClean="0"/>
              <a:t>XMLSchema</a:t>
            </a:r>
            <a:r>
              <a:rPr lang="ja-JP" altLang="en-US" sz="2800" dirty="0" smtClean="0"/>
              <a:t>を</a:t>
            </a:r>
            <a:r>
              <a:rPr lang="en-US" altLang="ja-JP" sz="2800" dirty="0" err="1" smtClean="0"/>
              <a:t>SQLServer</a:t>
            </a:r>
            <a:r>
              <a:rPr lang="ja-JP" altLang="en-US" sz="2800" dirty="0" err="1" smtClean="0"/>
              <a:t>に登</a:t>
            </a:r>
            <a:r>
              <a:rPr lang="ja-JP" altLang="en-US" sz="2800" dirty="0" smtClean="0"/>
              <a:t>録し、</a:t>
            </a:r>
            <a:endParaRPr lang="en-US" altLang="ja-JP" sz="2800" dirty="0" smtClean="0"/>
          </a:p>
          <a:p>
            <a:pPr lvl="1">
              <a:buNone/>
            </a:pPr>
            <a:r>
              <a:rPr lang="ja-JP" altLang="en-US" sz="2800" dirty="0" smtClean="0"/>
              <a:t>テーブルへ記録されるデータの</a:t>
            </a:r>
            <a:endParaRPr lang="en-US" altLang="ja-JP" sz="2800" dirty="0" smtClean="0"/>
          </a:p>
          <a:p>
            <a:pPr lvl="1">
              <a:buNone/>
            </a:pPr>
            <a:r>
              <a:rPr lang="en-US" altLang="ja-JP" sz="2800" dirty="0" smtClean="0"/>
              <a:t>XML</a:t>
            </a:r>
            <a:r>
              <a:rPr lang="ja-JP" altLang="en-US" sz="2800" dirty="0" smtClean="0"/>
              <a:t>をチェックするように設定する。</a:t>
            </a:r>
            <a:endParaRPr lang="en-US" altLang="ja-JP" sz="2800" dirty="0" smtClean="0"/>
          </a:p>
          <a:p>
            <a:pPr lvl="1" algn="ctr">
              <a:buNone/>
            </a:pPr>
            <a:endParaRPr lang="en-US" altLang="ja-JP" sz="2800" dirty="0" smtClean="0">
              <a:solidFill>
                <a:srgbClr val="002060"/>
              </a:solidFill>
              <a:effectLst>
                <a:outerShdw blurRad="50800" dist="38100" dir="2700000" algn="tl" rotWithShape="0">
                  <a:prstClr val="black">
                    <a:alpha val="40000"/>
                  </a:prstClr>
                </a:outerShdw>
              </a:effectLst>
            </a:endParaRPr>
          </a:p>
        </p:txBody>
      </p:sp>
      <p:sp>
        <p:nvSpPr>
          <p:cNvPr id="8" name="右矢印 7"/>
          <p:cNvSpPr/>
          <p:nvPr/>
        </p:nvSpPr>
        <p:spPr>
          <a:xfrm rot="5400000">
            <a:off x="2500298" y="2928934"/>
            <a:ext cx="1071570" cy="500066"/>
          </a:xfrm>
          <a:prstGeom prst="rightArrow">
            <a:avLst>
              <a:gd name="adj1" fmla="val 54749"/>
              <a:gd name="adj2" fmla="val 50000"/>
            </a:avLst>
          </a:prstGeom>
          <a:solidFill>
            <a:srgbClr val="83135B">
              <a:alpha val="31000"/>
            </a:srgbClr>
          </a:solidFill>
          <a:ln>
            <a:solidFill>
              <a:srgbClr val="83135B"/>
            </a:solidFill>
          </a:ln>
          <a:effectLst>
            <a:outerShdw blurRad="165100" dist="88900" dir="4800000" algn="tl" rotWithShape="0">
              <a:srgbClr val="83135B">
                <a:alpha val="40000"/>
              </a:srgbClr>
            </a:outerShdw>
          </a:effectLst>
          <a:scene3d>
            <a:camera prst="orthographicFront"/>
            <a:lightRig rig="freezing" dir="t"/>
          </a:scene3d>
          <a:sp3d extrusionH="76200" contourW="12700" prstMaterial="matte">
            <a:bevelT w="19050"/>
            <a:bevelB w="19050"/>
            <a:extrusionClr>
              <a:srgbClr val="83135B"/>
            </a:extrusionClr>
            <a:contourClr>
              <a:srgbClr val="83135B"/>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smtClean="0"/>
              <a:t>A</a:t>
            </a:r>
            <a:r>
              <a:rPr lang="en-US" b="1" dirty="0" smtClean="0"/>
              <a:t>genda</a:t>
            </a:r>
            <a:r>
              <a:rPr lang="en-US" altLang="ja-JP" b="1" dirty="0" smtClean="0"/>
              <a:t>(</a:t>
            </a:r>
            <a:r>
              <a:rPr lang="ja-JP" altLang="en-US" b="1" dirty="0" smtClean="0"/>
              <a:t>その</a:t>
            </a:r>
            <a:r>
              <a:rPr lang="en-US" altLang="ja-JP" b="1" dirty="0" smtClean="0"/>
              <a:t>1)</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XML</a:t>
            </a:r>
            <a:endParaRPr lang="en-US" altLang="ja-JP" dirty="0" smtClean="0"/>
          </a:p>
          <a:p>
            <a:pPr lvl="1"/>
            <a:r>
              <a:rPr lang="en-US" altLang="ja-JP" dirty="0" smtClean="0"/>
              <a:t>XML</a:t>
            </a:r>
          </a:p>
          <a:p>
            <a:pPr lvl="1"/>
            <a:r>
              <a:rPr lang="en-US" altLang="ja-JP" dirty="0" smtClean="0"/>
              <a:t>XSLT</a:t>
            </a:r>
          </a:p>
          <a:p>
            <a:pPr lvl="1"/>
            <a:r>
              <a:rPr lang="en-US" altLang="ja-JP" dirty="0" err="1" smtClean="0"/>
              <a:t>XPath</a:t>
            </a:r>
            <a:endParaRPr lang="en-US" altLang="ja-JP" dirty="0" smtClean="0"/>
          </a:p>
          <a:p>
            <a:pPr lvl="1"/>
            <a:r>
              <a:rPr lang="en-US" altLang="ja-JP" dirty="0" smtClean="0"/>
              <a:t>XML Schema</a:t>
            </a:r>
          </a:p>
          <a:p>
            <a:pPr lvl="1"/>
            <a:r>
              <a:rPr lang="en-US" altLang="ja-JP" dirty="0" err="1" smtClean="0"/>
              <a:t>XQuery</a:t>
            </a: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err="1" smtClean="0"/>
              <a:t>SQLServer</a:t>
            </a:r>
            <a:r>
              <a:rPr lang="ja-JP" altLang="en-US" dirty="0" smtClean="0"/>
              <a:t>における</a:t>
            </a:r>
            <a:r>
              <a:rPr lang="en-US" altLang="ja-JP" dirty="0" smtClean="0"/>
              <a:t>XML</a:t>
            </a:r>
          </a:p>
        </p:txBody>
      </p:sp>
      <p:sp>
        <p:nvSpPr>
          <p:cNvPr id="3" name="テキスト プレースホルダ 2"/>
          <p:cNvSpPr>
            <a:spLocks noGrp="1"/>
          </p:cNvSpPr>
          <p:nvPr>
            <p:ph type="body" idx="1"/>
          </p:nvPr>
        </p:nvSpPr>
        <p:spPr>
          <a:xfrm>
            <a:off x="457200" y="1052513"/>
            <a:ext cx="8229600" cy="4162437"/>
          </a:xfrm>
        </p:spPr>
        <p:txBody>
          <a:bodyPr/>
          <a:lstStyle/>
          <a:p>
            <a:r>
              <a:rPr lang="en-US" altLang="ja-JP" dirty="0" err="1" smtClean="0"/>
              <a:t>XMLSchema</a:t>
            </a:r>
            <a:endParaRPr lang="en-US" altLang="ja-JP" dirty="0" smtClean="0"/>
          </a:p>
          <a:p>
            <a:pPr lvl="1"/>
            <a:r>
              <a:rPr lang="en-US" altLang="ja-JP" dirty="0" smtClean="0"/>
              <a:t>CREATE XML SCHEMA COLLECTION</a:t>
            </a:r>
          </a:p>
          <a:p>
            <a:pPr lvl="1">
              <a:buNone/>
            </a:pPr>
            <a:r>
              <a:rPr lang="en-US" altLang="ja-JP" dirty="0" smtClean="0"/>
              <a:t>	</a:t>
            </a:r>
            <a:r>
              <a:rPr lang="ja-JP" altLang="en-US" dirty="0" smtClean="0"/>
              <a:t>を実行し、</a:t>
            </a:r>
            <a:r>
              <a:rPr lang="en-US" altLang="ja-JP" dirty="0" err="1" smtClean="0"/>
              <a:t>XMLSchema</a:t>
            </a:r>
            <a:r>
              <a:rPr lang="ja-JP" altLang="en-US" dirty="0" err="1" smtClean="0"/>
              <a:t>を登</a:t>
            </a:r>
            <a:r>
              <a:rPr lang="ja-JP" altLang="en-US" dirty="0" smtClean="0"/>
              <a:t>録する</a:t>
            </a:r>
            <a:endParaRPr lang="en-US" altLang="ja-JP" dirty="0" smtClean="0"/>
          </a:p>
          <a:p>
            <a:pPr lvl="1"/>
            <a:r>
              <a:rPr lang="en-US" altLang="ja-JP" dirty="0" smtClean="0"/>
              <a:t>XML</a:t>
            </a:r>
            <a:r>
              <a:rPr lang="ja-JP" altLang="en-US" dirty="0" smtClean="0"/>
              <a:t>型に指定されている列のプロパティにある</a:t>
            </a:r>
            <a:endParaRPr lang="en-US" altLang="ja-JP" dirty="0" smtClean="0"/>
          </a:p>
          <a:p>
            <a:pPr lvl="1">
              <a:buNone/>
            </a:pPr>
            <a:r>
              <a:rPr lang="en-US" altLang="ja-JP" dirty="0" smtClean="0"/>
              <a:t>	</a:t>
            </a:r>
            <a:r>
              <a:rPr lang="ja-JP" altLang="en-US" dirty="0" smtClean="0"/>
              <a:t>「</a:t>
            </a:r>
            <a:r>
              <a:rPr lang="en-US" altLang="ja-JP" dirty="0" smtClean="0"/>
              <a:t>XML</a:t>
            </a:r>
            <a:r>
              <a:rPr lang="ja-JP" altLang="en-US" dirty="0" smtClean="0"/>
              <a:t>タイプ仕様」</a:t>
            </a:r>
            <a:r>
              <a:rPr lang="ja-JP" altLang="en-US" dirty="0" err="1" smtClean="0"/>
              <a:t>ー</a:t>
            </a:r>
            <a:r>
              <a:rPr lang="ja-JP" altLang="en-US" dirty="0" smtClean="0"/>
              <a:t>「</a:t>
            </a:r>
            <a:r>
              <a:rPr lang="en-US" altLang="ja-JP" dirty="0" smtClean="0"/>
              <a:t>(</a:t>
            </a:r>
            <a:r>
              <a:rPr lang="ja-JP" altLang="en-US" dirty="0" smtClean="0"/>
              <a:t>スキーマコレクション</a:t>
            </a:r>
            <a:r>
              <a:rPr lang="en-US" altLang="ja-JP" dirty="0" smtClean="0"/>
              <a:t>)</a:t>
            </a:r>
            <a:r>
              <a:rPr lang="ja-JP" altLang="en-US" dirty="0" smtClean="0"/>
              <a:t>」で</a:t>
            </a:r>
            <a:endParaRPr lang="en-US" altLang="ja-JP" dirty="0" smtClean="0"/>
          </a:p>
          <a:p>
            <a:pPr lvl="1">
              <a:buNone/>
            </a:pPr>
            <a:r>
              <a:rPr lang="en-US" altLang="ja-JP" dirty="0" smtClean="0"/>
              <a:t>	</a:t>
            </a:r>
            <a:r>
              <a:rPr lang="ja-JP" altLang="en-US" dirty="0" smtClean="0"/>
              <a:t>作成したスキーマコレクション名を入れる</a:t>
            </a:r>
            <a:endParaRPr lang="en-US" altLang="ja-JP"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テキスト プレースホルダ 2"/>
          <p:cNvSpPr>
            <a:spLocks noGrp="1"/>
          </p:cNvSpPr>
          <p:nvPr>
            <p:ph type="body" idx="1"/>
          </p:nvPr>
        </p:nvSpPr>
        <p:spPr/>
        <p:txBody>
          <a:bodyPr anchor="ctr"/>
          <a:lstStyle/>
          <a:p>
            <a:pPr algn="ctr">
              <a:buNone/>
            </a:pPr>
            <a:r>
              <a:rPr kumimoji="1" lang="en-US" altLang="ja-JP" sz="4400" dirty="0" smtClean="0"/>
              <a:t>DEMO</a:t>
            </a:r>
          </a:p>
          <a:p>
            <a:pPr algn="ctr">
              <a:buNone/>
            </a:pPr>
            <a:r>
              <a:rPr lang="en-US" altLang="ja-JP" sz="4400" dirty="0" smtClean="0"/>
              <a:t>(Schema Collection</a:t>
            </a:r>
            <a:r>
              <a:rPr lang="ja-JP" altLang="en-US" sz="4400" dirty="0" smtClean="0"/>
              <a:t>作成</a:t>
            </a:r>
            <a:r>
              <a:rPr lang="en-US" altLang="ja-JP" sz="4400" dirty="0" smtClean="0"/>
              <a:t>+</a:t>
            </a:r>
            <a:r>
              <a:rPr lang="ja-JP" altLang="en-US" sz="4400" dirty="0" smtClean="0"/>
              <a:t>適用</a:t>
            </a:r>
            <a:r>
              <a:rPr lang="en-US" altLang="ja-JP" sz="4400" dirty="0" smtClean="0"/>
              <a:t>)</a:t>
            </a:r>
            <a:endParaRPr kumimoji="1" lang="ja-JP" altLang="en-US" sz="4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err="1" smtClean="0"/>
              <a:t>SQLServer</a:t>
            </a:r>
            <a:r>
              <a:rPr lang="ja-JP" altLang="en-US" dirty="0" smtClean="0"/>
              <a:t>における</a:t>
            </a:r>
            <a:r>
              <a:rPr lang="en-US" altLang="ja-JP" dirty="0" smtClean="0"/>
              <a:t>XML</a:t>
            </a:r>
          </a:p>
        </p:txBody>
      </p:sp>
      <p:sp>
        <p:nvSpPr>
          <p:cNvPr id="3" name="テキスト プレースホルダ 2"/>
          <p:cNvSpPr>
            <a:spLocks noGrp="1"/>
          </p:cNvSpPr>
          <p:nvPr>
            <p:ph type="body" idx="1"/>
          </p:nvPr>
        </p:nvSpPr>
        <p:spPr/>
        <p:txBody>
          <a:bodyPr/>
          <a:lstStyle/>
          <a:p>
            <a:r>
              <a:rPr lang="ja-JP" altLang="en-US" dirty="0" smtClean="0"/>
              <a:t>チェック制約</a:t>
            </a:r>
            <a:endParaRPr lang="en-US" altLang="ja-JP" dirty="0" smtClean="0"/>
          </a:p>
          <a:p>
            <a:pPr lvl="1"/>
            <a:r>
              <a:rPr lang="en-US" altLang="ja-JP" dirty="0" smtClean="0"/>
              <a:t>Schema</a:t>
            </a:r>
            <a:r>
              <a:rPr lang="ja-JP" altLang="en-US" dirty="0" smtClean="0"/>
              <a:t> </a:t>
            </a:r>
            <a:r>
              <a:rPr lang="en-US" altLang="ja-JP" dirty="0" smtClean="0"/>
              <a:t>Collection</a:t>
            </a:r>
            <a:r>
              <a:rPr lang="ja-JP" altLang="en-US" dirty="0" smtClean="0"/>
              <a:t>で</a:t>
            </a:r>
            <a:r>
              <a:rPr lang="en-US" altLang="ja-JP" dirty="0" smtClean="0"/>
              <a:t>XML</a:t>
            </a:r>
            <a:r>
              <a:rPr lang="ja-JP" altLang="en-US" dirty="0" smtClean="0"/>
              <a:t>の整形はできる。</a:t>
            </a:r>
            <a:endParaRPr lang="en-US" altLang="ja-JP" dirty="0" smtClean="0"/>
          </a:p>
          <a:p>
            <a:pPr lvl="1"/>
            <a:r>
              <a:rPr lang="en-US" altLang="ja-JP" dirty="0" smtClean="0"/>
              <a:t>XML</a:t>
            </a:r>
            <a:r>
              <a:rPr lang="ja-JP" altLang="en-US" dirty="0" smtClean="0"/>
              <a:t>型に格納されている</a:t>
            </a:r>
            <a:endParaRPr lang="en-US" altLang="ja-JP" dirty="0" smtClean="0"/>
          </a:p>
          <a:p>
            <a:pPr lvl="1">
              <a:buNone/>
            </a:pPr>
            <a:r>
              <a:rPr lang="en-US" altLang="ja-JP" dirty="0" smtClean="0"/>
              <a:t>	</a:t>
            </a:r>
            <a:r>
              <a:rPr lang="ja-JP" altLang="en-US" u="sng" dirty="0" smtClean="0"/>
              <a:t>データの整合性は</a:t>
            </a:r>
            <a:r>
              <a:rPr lang="ja-JP" altLang="en-US" dirty="0" smtClean="0"/>
              <a:t>・・・？</a:t>
            </a:r>
            <a:endParaRPr lang="en-US" altLang="ja-JP" dirty="0" smtClean="0"/>
          </a:p>
          <a:p>
            <a:pPr lvl="1">
              <a:buNone/>
            </a:pPr>
            <a:r>
              <a:rPr lang="ja-JP" altLang="en-US" dirty="0" smtClean="0"/>
              <a:t>    </a:t>
            </a:r>
            <a:endParaRPr lang="en-US" altLang="ja-JP" dirty="0" smtClean="0"/>
          </a:p>
        </p:txBody>
      </p:sp>
      <p:sp>
        <p:nvSpPr>
          <p:cNvPr id="4" name="テキスト ボックス 3"/>
          <p:cNvSpPr txBox="1"/>
          <p:nvPr/>
        </p:nvSpPr>
        <p:spPr>
          <a:xfrm>
            <a:off x="1285852" y="4786322"/>
            <a:ext cx="5429288" cy="696874"/>
          </a:xfrm>
          <a:prstGeom prst="rect">
            <a:avLst/>
          </a:prstGeom>
          <a:solidFill>
            <a:srgbClr val="83135B">
              <a:alpha val="31000"/>
            </a:srgbClr>
          </a:solidFill>
          <a:ln cap="rnd" cmpd="thickThin">
            <a:solidFill>
              <a:srgbClr val="83135B"/>
            </a:solidFill>
            <a:prstDash val="solid"/>
            <a:bevel/>
          </a:ln>
          <a:effectLst>
            <a:outerShdw blurRad="165100" dist="88900" dir="4800000" sx="101000" sy="101000" algn="tl" rotWithShape="0">
              <a:srgbClr val="83135B">
                <a:alpha val="40000"/>
              </a:srgbClr>
            </a:outerShdw>
          </a:effectLst>
          <a:scene3d>
            <a:camera prst="orthographicFront"/>
            <a:lightRig rig="freezing" dir="t"/>
          </a:scene3d>
          <a:sp3d extrusionH="76200" contourW="12700" prstMaterial="matte">
            <a:bevelT w="12700" h="82550"/>
            <a:bevelB w="12700"/>
            <a:extrusionClr>
              <a:srgbClr val="B4266D"/>
            </a:extrusionClr>
            <a:contourClr>
              <a:srgbClr val="83135B"/>
            </a:contourClr>
          </a:sp3d>
        </p:spPr>
        <p:style>
          <a:lnRef idx="2">
            <a:schemeClr val="accent6"/>
          </a:lnRef>
          <a:fillRef idx="1">
            <a:schemeClr val="lt1"/>
          </a:fillRef>
          <a:effectRef idx="0">
            <a:schemeClr val="accent6"/>
          </a:effectRef>
          <a:fontRef idx="minor">
            <a:schemeClr val="dk1"/>
          </a:fontRef>
        </p:style>
        <p:txBody>
          <a:bodyPr wrap="none" lIns="0" tIns="0" rIns="0" bIns="0" rtlCol="0" anchor="ctr" anchorCtr="0">
            <a:noAutofit/>
            <a:flatTx/>
          </a:bodyPr>
          <a:lstStyle/>
          <a:p>
            <a:pPr lvl="1" algn="ctr">
              <a:buNone/>
            </a:pPr>
            <a:r>
              <a:rPr lang="ja-JP" altLang="en-US" sz="2800" dirty="0" smtClean="0">
                <a:solidFill>
                  <a:srgbClr val="002060"/>
                </a:solidFill>
                <a:effectLst>
                  <a:outerShdw blurRad="50800" dist="38100" dir="2700000" algn="tl" rotWithShape="0">
                    <a:prstClr val="black">
                      <a:alpha val="40000"/>
                    </a:prstClr>
                  </a:outerShdw>
                </a:effectLst>
              </a:rPr>
              <a:t>チェック制約にて行います</a:t>
            </a:r>
            <a:r>
              <a:rPr lang="en-US" altLang="ja-JP" sz="2800" dirty="0" smtClean="0">
                <a:solidFill>
                  <a:srgbClr val="002060"/>
                </a:solidFill>
                <a:effectLst>
                  <a:outerShdw blurRad="50800" dist="38100" dir="2700000" algn="tl" rotWithShape="0">
                    <a:prstClr val="black">
                      <a:alpha val="40000"/>
                    </a:prstClr>
                  </a:outerShdw>
                </a:effectLst>
              </a:rPr>
              <a:t>!!</a:t>
            </a:r>
          </a:p>
        </p:txBody>
      </p:sp>
      <p:sp>
        <p:nvSpPr>
          <p:cNvPr id="5" name="右矢印 4"/>
          <p:cNvSpPr/>
          <p:nvPr/>
        </p:nvSpPr>
        <p:spPr>
          <a:xfrm rot="5400000">
            <a:off x="3143240" y="3929066"/>
            <a:ext cx="1071570" cy="500066"/>
          </a:xfrm>
          <a:prstGeom prst="rightArrow">
            <a:avLst>
              <a:gd name="adj1" fmla="val 54749"/>
              <a:gd name="adj2" fmla="val 50000"/>
            </a:avLst>
          </a:prstGeom>
          <a:solidFill>
            <a:srgbClr val="83135B">
              <a:alpha val="31000"/>
            </a:srgbClr>
          </a:solidFill>
          <a:ln>
            <a:solidFill>
              <a:srgbClr val="83135B"/>
            </a:solidFill>
          </a:ln>
          <a:effectLst>
            <a:outerShdw blurRad="165100" dist="88900" dir="4800000" algn="tl" rotWithShape="0">
              <a:srgbClr val="83135B">
                <a:alpha val="40000"/>
              </a:srgbClr>
            </a:outerShdw>
          </a:effectLst>
          <a:scene3d>
            <a:camera prst="orthographicFront"/>
            <a:lightRig rig="freezing" dir="t"/>
          </a:scene3d>
          <a:sp3d extrusionH="76200" contourW="12700" prstMaterial="matte">
            <a:bevelT w="19050"/>
            <a:bevelB w="19050"/>
            <a:extrusionClr>
              <a:srgbClr val="83135B"/>
            </a:extrusionClr>
            <a:contourClr>
              <a:srgbClr val="83135B"/>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err="1" smtClean="0"/>
              <a:t>SQLServer</a:t>
            </a:r>
            <a:r>
              <a:rPr lang="ja-JP" altLang="en-US" dirty="0" smtClean="0"/>
              <a:t>における</a:t>
            </a:r>
            <a:r>
              <a:rPr lang="en-US" altLang="ja-JP" dirty="0" smtClean="0"/>
              <a:t>XML</a:t>
            </a:r>
          </a:p>
        </p:txBody>
      </p:sp>
      <p:sp>
        <p:nvSpPr>
          <p:cNvPr id="3" name="テキスト プレースホルダ 2"/>
          <p:cNvSpPr>
            <a:spLocks noGrp="1"/>
          </p:cNvSpPr>
          <p:nvPr>
            <p:ph type="body" idx="1"/>
          </p:nvPr>
        </p:nvSpPr>
        <p:spPr/>
        <p:txBody>
          <a:bodyPr/>
          <a:lstStyle/>
          <a:p>
            <a:r>
              <a:rPr lang="ja-JP" altLang="en-US" dirty="0" smtClean="0"/>
              <a:t>データ更新</a:t>
            </a:r>
            <a:endParaRPr lang="en-US" altLang="ja-JP" dirty="0" smtClean="0"/>
          </a:p>
          <a:p>
            <a:pPr lvl="1"/>
            <a:r>
              <a:rPr lang="en-US" altLang="ja-JP" dirty="0" smtClean="0"/>
              <a:t>XML</a:t>
            </a:r>
            <a:r>
              <a:rPr lang="ja-JP" altLang="en-US" dirty="0" smtClean="0"/>
              <a:t>型の関数「</a:t>
            </a:r>
            <a:r>
              <a:rPr lang="en-US" altLang="ja-JP" b="1" dirty="0" smtClean="0"/>
              <a:t>modify</a:t>
            </a:r>
            <a:r>
              <a:rPr lang="ja-JP" altLang="en-US" dirty="0" smtClean="0"/>
              <a:t>」にて行う。</a:t>
            </a:r>
            <a:endParaRPr lang="en-US" altLang="ja-JP" dirty="0" smtClean="0"/>
          </a:p>
          <a:p>
            <a:pPr lvl="1">
              <a:buNone/>
            </a:pPr>
            <a:r>
              <a:rPr lang="en-US" altLang="ja-JP" dirty="0" smtClean="0"/>
              <a:t>	</a:t>
            </a:r>
            <a:r>
              <a:rPr lang="ja-JP" altLang="en-US" dirty="0" smtClean="0"/>
              <a:t>または、</a:t>
            </a:r>
            <a:r>
              <a:rPr lang="en-US" altLang="ja-JP" dirty="0" smtClean="0"/>
              <a:t>XML</a:t>
            </a:r>
            <a:r>
              <a:rPr lang="ja-JP" altLang="en-US" dirty="0" smtClean="0"/>
              <a:t>データ自体を更新する</a:t>
            </a:r>
            <a:endParaRPr lang="en-US" altLang="ja-JP" dirty="0" smtClean="0"/>
          </a:p>
          <a:p>
            <a:pPr lvl="1"/>
            <a:r>
              <a:rPr lang="ja-JP" altLang="en-US" dirty="0" smtClean="0"/>
              <a:t>「</a:t>
            </a:r>
            <a:r>
              <a:rPr lang="en-US" altLang="ja-JP" dirty="0" smtClean="0"/>
              <a:t>modify</a:t>
            </a:r>
            <a:r>
              <a:rPr lang="ja-JP" altLang="en-US" dirty="0" smtClean="0"/>
              <a:t>」には「</a:t>
            </a:r>
            <a:r>
              <a:rPr lang="en-US" altLang="ja-JP" dirty="0" smtClean="0"/>
              <a:t>INSERT</a:t>
            </a:r>
            <a:r>
              <a:rPr lang="ja-JP" altLang="en-US" dirty="0" smtClean="0"/>
              <a:t>」「</a:t>
            </a:r>
            <a:r>
              <a:rPr lang="en-US" altLang="ja-JP" dirty="0" smtClean="0"/>
              <a:t>DELETE</a:t>
            </a:r>
            <a:r>
              <a:rPr lang="ja-JP" altLang="en-US" dirty="0" smtClean="0"/>
              <a:t>」「</a:t>
            </a:r>
            <a:r>
              <a:rPr lang="en-US" altLang="ja-JP" dirty="0" smtClean="0"/>
              <a:t>REPLACE VALUE OF</a:t>
            </a:r>
            <a:r>
              <a:rPr lang="ja-JP" altLang="en-US" dirty="0" smtClean="0"/>
              <a:t>」の</a:t>
            </a:r>
            <a:r>
              <a:rPr lang="en-US" altLang="ja-JP" dirty="0" smtClean="0"/>
              <a:t>2</a:t>
            </a:r>
            <a:r>
              <a:rPr lang="ja-JP" altLang="en-US" dirty="0" smtClean="0"/>
              <a:t>種類がある。</a:t>
            </a:r>
            <a:endParaRPr lang="en-US" altLang="ja-JP"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nchor="ctr"/>
          <a:lstStyle/>
          <a:p>
            <a:pPr algn="ctr">
              <a:buNone/>
            </a:pPr>
            <a:r>
              <a:rPr kumimoji="1" lang="en-US" altLang="ja-JP" sz="4400" dirty="0" smtClean="0"/>
              <a:t>DEMO</a:t>
            </a:r>
          </a:p>
          <a:p>
            <a:pPr algn="ctr">
              <a:buNone/>
            </a:pPr>
            <a:r>
              <a:rPr lang="en-US" altLang="ja-JP" sz="4400" dirty="0" smtClean="0"/>
              <a:t>(</a:t>
            </a:r>
            <a:r>
              <a:rPr lang="ja-JP" altLang="en-US" sz="4400" dirty="0" smtClean="0"/>
              <a:t>チェック制約作成</a:t>
            </a:r>
            <a:r>
              <a:rPr lang="en-US" altLang="ja-JP" sz="4400" dirty="0" smtClean="0"/>
              <a:t>+</a:t>
            </a:r>
            <a:r>
              <a:rPr lang="ja-JP" altLang="en-US" sz="4400" dirty="0" smtClean="0"/>
              <a:t>適用</a:t>
            </a:r>
            <a:r>
              <a:rPr lang="en-US" altLang="ja-JP" sz="4400" dirty="0" smtClean="0"/>
              <a:t>)</a:t>
            </a:r>
            <a:endParaRPr lang="ja-JP" altLang="en-US" sz="4400" dirty="0" smtClean="0"/>
          </a:p>
          <a:p>
            <a:pPr algn="ctr">
              <a:buNone/>
            </a:pPr>
            <a:r>
              <a:rPr kumimoji="1" lang="ja-JP" altLang="en-US" sz="4400" dirty="0" smtClean="0"/>
              <a:t>＆</a:t>
            </a:r>
            <a:endParaRPr kumimoji="1" lang="en-US" altLang="ja-JP" sz="4400" dirty="0" smtClean="0"/>
          </a:p>
          <a:p>
            <a:pPr algn="ctr">
              <a:buNone/>
            </a:pPr>
            <a:r>
              <a:rPr lang="en-US" altLang="ja-JP" sz="4400" dirty="0" smtClean="0"/>
              <a:t>(modify</a:t>
            </a:r>
            <a:r>
              <a:rPr lang="ja-JP" altLang="en-US" sz="4400" dirty="0" smtClean="0"/>
              <a:t>実行</a:t>
            </a:r>
            <a:r>
              <a:rPr lang="en-US" altLang="ja-JP" sz="4400" dirty="0" smtClean="0"/>
              <a:t>+</a:t>
            </a:r>
            <a:r>
              <a:rPr lang="ja-JP" altLang="en-US" sz="4400" dirty="0" smtClean="0"/>
              <a:t>チェック制約確認</a:t>
            </a:r>
            <a:r>
              <a:rPr lang="en-US" altLang="ja-JP" sz="4400" dirty="0" smtClean="0"/>
              <a:t>)</a:t>
            </a:r>
            <a:endParaRPr kumimoji="1" lang="ja-JP" alt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err="1" smtClean="0"/>
              <a:t>SQLServer</a:t>
            </a:r>
            <a:r>
              <a:rPr lang="ja-JP" altLang="en-US" dirty="0" smtClean="0"/>
              <a:t>における</a:t>
            </a:r>
            <a:r>
              <a:rPr lang="en-US" altLang="ja-JP" dirty="0" smtClean="0"/>
              <a:t>XML</a:t>
            </a:r>
          </a:p>
        </p:txBody>
      </p:sp>
      <p:sp>
        <p:nvSpPr>
          <p:cNvPr id="3" name="テキスト プレースホルダ 2"/>
          <p:cNvSpPr>
            <a:spLocks noGrp="1"/>
          </p:cNvSpPr>
          <p:nvPr>
            <p:ph type="body" idx="1"/>
          </p:nvPr>
        </p:nvSpPr>
        <p:spPr/>
        <p:txBody>
          <a:bodyPr/>
          <a:lstStyle/>
          <a:p>
            <a:r>
              <a:rPr lang="en-US" altLang="ja-JP" dirty="0" smtClean="0"/>
              <a:t>FOR</a:t>
            </a:r>
            <a:r>
              <a:rPr lang="ja-JP" altLang="en-US" dirty="0" smtClean="0"/>
              <a:t>　</a:t>
            </a:r>
            <a:r>
              <a:rPr lang="en-US" altLang="ja-JP" dirty="0" smtClean="0"/>
              <a:t>XML</a:t>
            </a:r>
          </a:p>
          <a:p>
            <a:pPr lvl="1"/>
            <a:r>
              <a:rPr lang="ja-JP" altLang="en-US" dirty="0" smtClean="0"/>
              <a:t>ＲＤＢ形式のデータを</a:t>
            </a:r>
            <a:r>
              <a:rPr lang="en-US" altLang="ja-JP" dirty="0" smtClean="0"/>
              <a:t>XML</a:t>
            </a:r>
            <a:r>
              <a:rPr lang="ja-JP" altLang="en-US" dirty="0" smtClean="0"/>
              <a:t>として出力する。</a:t>
            </a:r>
            <a:r>
              <a:rPr lang="en-US" altLang="ja-JP" dirty="0" smtClean="0"/>
              <a:t>	</a:t>
            </a:r>
          </a:p>
        </p:txBody>
      </p:sp>
      <p:graphicFrame>
        <p:nvGraphicFramePr>
          <p:cNvPr id="4" name="表 3"/>
          <p:cNvGraphicFramePr>
            <a:graphicFrameLocks noGrp="1"/>
          </p:cNvGraphicFramePr>
          <p:nvPr/>
        </p:nvGraphicFramePr>
        <p:xfrm>
          <a:off x="571472" y="2143116"/>
          <a:ext cx="7929618" cy="3749040"/>
        </p:xfrm>
        <a:graphic>
          <a:graphicData uri="http://schemas.openxmlformats.org/drawingml/2006/table">
            <a:tbl>
              <a:tblPr firstRow="1" bandRow="1">
                <a:tableStyleId>{5C22544A-7EE6-4342-B048-85BDC9FD1C3A}</a:tableStyleId>
              </a:tblPr>
              <a:tblGrid>
                <a:gridCol w="2238951"/>
                <a:gridCol w="5690667"/>
              </a:tblGrid>
              <a:tr h="334907">
                <a:tc>
                  <a:txBody>
                    <a:bodyPr/>
                    <a:lstStyle/>
                    <a:p>
                      <a:r>
                        <a:rPr kumimoji="1" lang="ja-JP" altLang="en-US" sz="2400" b="1" dirty="0" smtClean="0">
                          <a:solidFill>
                            <a:schemeClr val="tx1"/>
                          </a:solidFill>
                        </a:rPr>
                        <a:t>モード</a:t>
                      </a:r>
                      <a:endParaRPr kumimoji="1" lang="ja-JP" altLang="en-US" sz="2400" b="1" dirty="0">
                        <a:solidFill>
                          <a:schemeClr val="tx1"/>
                        </a:solidFill>
                      </a:endParaRPr>
                    </a:p>
                  </a:txBody>
                  <a:tcPr>
                    <a:cell3D prstMaterial="dkEdge">
                      <a:bevel/>
                      <a:lightRig rig="flood" dir="t"/>
                    </a:cell3D>
                    <a:solidFill>
                      <a:srgbClr val="83135B">
                        <a:alpha val="30980"/>
                      </a:srgbClr>
                    </a:solidFill>
                  </a:tcPr>
                </a:tc>
                <a:tc>
                  <a:txBody>
                    <a:bodyPr/>
                    <a:lstStyle/>
                    <a:p>
                      <a:r>
                        <a:rPr kumimoji="1" lang="ja-JP" altLang="en-US" sz="2400" b="1" dirty="0" smtClean="0">
                          <a:solidFill>
                            <a:schemeClr val="tx1"/>
                          </a:solidFill>
                        </a:rPr>
                        <a:t>処理</a:t>
                      </a:r>
                      <a:endParaRPr kumimoji="1" lang="ja-JP" altLang="en-US" sz="2400" b="1" dirty="0">
                        <a:solidFill>
                          <a:schemeClr val="tx1"/>
                        </a:solidFill>
                      </a:endParaRPr>
                    </a:p>
                  </a:txBody>
                  <a:tcPr>
                    <a:cell3D prstMaterial="dkEdge">
                      <a:bevel/>
                      <a:lightRig rig="flood" dir="t"/>
                    </a:cell3D>
                    <a:solidFill>
                      <a:srgbClr val="83135B">
                        <a:alpha val="30980"/>
                      </a:srgbClr>
                    </a:solidFill>
                  </a:tcPr>
                </a:tc>
              </a:tr>
              <a:tr h="334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b="0" dirty="0" smtClean="0">
                          <a:solidFill>
                            <a:schemeClr val="tx1"/>
                          </a:solidFill>
                        </a:rPr>
                        <a:t>RAW</a:t>
                      </a:r>
                      <a:endParaRPr kumimoji="1" lang="ja-JP" altLang="en-US" sz="2000" b="0" dirty="0" smtClean="0">
                        <a:solidFill>
                          <a:schemeClr val="tx1"/>
                        </a:solidFill>
                      </a:endParaRPr>
                    </a:p>
                  </a:txBody>
                  <a:tcPr>
                    <a:cell3D prstMaterial="dkEdge">
                      <a:bevel/>
                      <a:lightRig rig="flood" dir="t"/>
                    </a:cell3D>
                    <a:solidFill>
                      <a:srgbClr val="83135B">
                        <a:alpha val="30980"/>
                      </a:srgbClr>
                    </a:solidFill>
                  </a:tcPr>
                </a:tc>
                <a:tc>
                  <a:txBody>
                    <a:bodyPr/>
                    <a:lstStyle/>
                    <a:p>
                      <a:r>
                        <a:rPr lang="en-US" altLang="ja-JP" sz="1600" dirty="0" smtClean="0"/>
                        <a:t>SELECT </a:t>
                      </a:r>
                      <a:r>
                        <a:rPr lang="ja-JP" altLang="en-US" sz="1600" dirty="0" smtClean="0"/>
                        <a:t>ステートメントによって返された行セットの行 </a:t>
                      </a:r>
                      <a:r>
                        <a:rPr lang="en-US" altLang="ja-JP" sz="1600" dirty="0" smtClean="0"/>
                        <a:t>1 </a:t>
                      </a:r>
                      <a:r>
                        <a:rPr lang="ja-JP" altLang="en-US" sz="1600" dirty="0" err="1" smtClean="0"/>
                        <a:t>つに</a:t>
                      </a:r>
                      <a:r>
                        <a:rPr lang="ja-JP" altLang="en-US" sz="1600" dirty="0" smtClean="0"/>
                        <a:t>つき </a:t>
                      </a:r>
                      <a:r>
                        <a:rPr lang="en-US" altLang="ja-JP" sz="1600" dirty="0" smtClean="0"/>
                        <a:t>1 </a:t>
                      </a:r>
                      <a:r>
                        <a:rPr lang="ja-JP" altLang="en-US" sz="1600" dirty="0" err="1" smtClean="0"/>
                        <a:t>つの</a:t>
                      </a:r>
                      <a:r>
                        <a:rPr lang="ja-JP" altLang="en-US" sz="1600" dirty="0" smtClean="0"/>
                        <a:t> </a:t>
                      </a:r>
                      <a:r>
                        <a:rPr lang="en-US" altLang="ja-JP" sz="1600" dirty="0" smtClean="0"/>
                        <a:t>&lt;row&gt; </a:t>
                      </a:r>
                      <a:r>
                        <a:rPr lang="ja-JP" altLang="en-US" sz="1600" dirty="0" smtClean="0"/>
                        <a:t>要素を生成します。</a:t>
                      </a:r>
                      <a:endParaRPr lang="ja-JP" altLang="en-US" sz="1600" dirty="0"/>
                    </a:p>
                  </a:txBody>
                  <a:tcPr>
                    <a:cell3D prstMaterial="dkEdge">
                      <a:bevel/>
                      <a:lightRig rig="flood" dir="t"/>
                    </a:cell3D>
                    <a:solidFill>
                      <a:srgbClr val="83135B">
                        <a:alpha val="30980"/>
                      </a:srgbClr>
                    </a:solidFill>
                  </a:tcPr>
                </a:tc>
              </a:tr>
              <a:tr h="334907">
                <a:tc>
                  <a:txBody>
                    <a:bodyPr/>
                    <a:lstStyle/>
                    <a:p>
                      <a:r>
                        <a:rPr kumimoji="1" lang="en-US" altLang="ja-JP" sz="2000" b="0" dirty="0" smtClean="0">
                          <a:solidFill>
                            <a:schemeClr val="tx1"/>
                          </a:solidFill>
                        </a:rPr>
                        <a:t>AUTO</a:t>
                      </a:r>
                      <a:endParaRPr kumimoji="1" lang="ja-JP" altLang="en-US" sz="2000" b="0" dirty="0">
                        <a:solidFill>
                          <a:schemeClr val="tx1"/>
                        </a:solidFill>
                      </a:endParaRPr>
                    </a:p>
                  </a:txBody>
                  <a:tcPr>
                    <a:cell3D prstMaterial="dkEdge">
                      <a:bevel/>
                      <a:lightRig rig="flood" dir="t"/>
                    </a:cell3D>
                    <a:solidFill>
                      <a:srgbClr val="83135B">
                        <a:alpha val="3098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入れ子構造の </a:t>
                      </a:r>
                      <a:r>
                        <a:rPr lang="en-US" altLang="ja-JP" sz="1600" dirty="0" smtClean="0"/>
                        <a:t>XML </a:t>
                      </a:r>
                      <a:r>
                        <a:rPr lang="ja-JP" altLang="en-US" sz="1600" dirty="0" smtClean="0"/>
                        <a:t>要素としてクエリ結果が返されます。</a:t>
                      </a:r>
                      <a:endParaRPr lang="en-US" altLang="ja-JP"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b="0" dirty="0" smtClean="0">
                          <a:solidFill>
                            <a:schemeClr val="tx1"/>
                          </a:solidFill>
                          <a:effectLst/>
                        </a:rPr>
                        <a:t>XML</a:t>
                      </a:r>
                      <a:r>
                        <a:rPr lang="ja-JP" altLang="en-US" sz="1600" b="0" dirty="0" smtClean="0">
                          <a:solidFill>
                            <a:schemeClr val="tx1"/>
                          </a:solidFill>
                          <a:effectLst/>
                        </a:rPr>
                        <a:t>構造はあまり制御されないので、</a:t>
                      </a:r>
                      <a:r>
                        <a:rPr lang="ja-JP" altLang="en-US" sz="1600" dirty="0" smtClean="0"/>
                        <a:t>単純な階層を生成する場合に役立ちます。</a:t>
                      </a:r>
                      <a:endParaRPr lang="en-US" altLang="ja-JP" sz="1600" b="0" dirty="0" smtClean="0">
                        <a:solidFill>
                          <a:schemeClr val="tx1"/>
                        </a:solidFill>
                        <a:effectLst/>
                      </a:endParaRPr>
                    </a:p>
                  </a:txBody>
                  <a:tcPr>
                    <a:cell3D prstMaterial="dkEdge">
                      <a:bevel/>
                      <a:lightRig rig="flood" dir="t"/>
                    </a:cell3D>
                    <a:solidFill>
                      <a:srgbClr val="83135B">
                        <a:alpha val="30980"/>
                      </a:srgbClr>
                    </a:solidFill>
                  </a:tcPr>
                </a:tc>
              </a:tr>
              <a:tr h="334907">
                <a:tc>
                  <a:txBody>
                    <a:bodyPr/>
                    <a:lstStyle/>
                    <a:p>
                      <a:r>
                        <a:rPr kumimoji="1" lang="en-US" altLang="ja-JP" sz="2000" b="0" dirty="0" smtClean="0">
                          <a:solidFill>
                            <a:schemeClr val="tx1"/>
                          </a:solidFill>
                        </a:rPr>
                        <a:t>PATH</a:t>
                      </a:r>
                      <a:endParaRPr kumimoji="1" lang="ja-JP" altLang="en-US" sz="2000" b="0" dirty="0">
                        <a:solidFill>
                          <a:schemeClr val="tx1"/>
                        </a:solidFill>
                      </a:endParaRPr>
                    </a:p>
                  </a:txBody>
                  <a:tcPr>
                    <a:cell3D prstMaterial="dkEdge">
                      <a:bevel/>
                      <a:lightRig rig="flood" dir="t"/>
                    </a:cell3D>
                    <a:solidFill>
                      <a:srgbClr val="83135B">
                        <a:alpha val="3098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要素と属性を組み合わせた使用が容易になり、入れ子構造を使用することで、複雑なプロパティも容易に表現できるようになります。</a:t>
                      </a:r>
                      <a:endParaRPr lang="ja-JP" altLang="en-US" sz="1600" b="0" dirty="0" smtClean="0">
                        <a:solidFill>
                          <a:schemeClr val="tx1"/>
                        </a:solidFill>
                        <a:effectLst/>
                      </a:endParaRPr>
                    </a:p>
                  </a:txBody>
                  <a:tcPr>
                    <a:cell3D prstMaterial="dkEdge">
                      <a:bevel/>
                      <a:lightRig rig="flood" dir="t"/>
                    </a:cell3D>
                    <a:solidFill>
                      <a:srgbClr val="83135B">
                        <a:alpha val="30980"/>
                      </a:srgbClr>
                    </a:solidFill>
                  </a:tcPr>
                </a:tc>
              </a:tr>
              <a:tr h="334907">
                <a:tc>
                  <a:txBody>
                    <a:bodyPr/>
                    <a:lstStyle/>
                    <a:p>
                      <a:r>
                        <a:rPr kumimoji="1" lang="en-US" altLang="ja-JP" sz="2000" b="0" dirty="0" smtClean="0">
                          <a:solidFill>
                            <a:schemeClr val="tx1"/>
                          </a:solidFill>
                        </a:rPr>
                        <a:t>EXPLICIT</a:t>
                      </a:r>
                      <a:endParaRPr kumimoji="1" lang="ja-JP" altLang="en-US" sz="2000" b="0" dirty="0">
                        <a:solidFill>
                          <a:schemeClr val="tx1"/>
                        </a:solidFill>
                      </a:endParaRPr>
                    </a:p>
                  </a:txBody>
                  <a:tcPr>
                    <a:cell3D prstMaterial="dkEdge">
                      <a:bevel/>
                      <a:lightRig rig="flood" dir="t"/>
                    </a:cell3D>
                    <a:solidFill>
                      <a:srgbClr val="83135B">
                        <a:alpha val="3098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t>結果の </a:t>
                      </a:r>
                      <a:r>
                        <a:rPr lang="en-US" altLang="ja-JP" sz="1600" dirty="0" smtClean="0"/>
                        <a:t>XML </a:t>
                      </a:r>
                      <a:r>
                        <a:rPr lang="ja-JP" altLang="en-US" sz="1600" dirty="0" smtClean="0"/>
                        <a:t>ツリーの構造を明示的に定義することを指定します。このモードを使用する場合は、クエリを特殊な方法で記述することにより、目的の入れ子構造に関して追加情報を明示的に指定する必要があります。</a:t>
                      </a:r>
                      <a:endParaRPr kumimoji="1" lang="ja-JP" altLang="en-US" sz="1600" b="0" dirty="0">
                        <a:solidFill>
                          <a:schemeClr val="tx1"/>
                        </a:solidFill>
                        <a:effectLst/>
                      </a:endParaRPr>
                    </a:p>
                  </a:txBody>
                  <a:tcPr>
                    <a:cell3D prstMaterial="dkEdge">
                      <a:bevel/>
                      <a:lightRig rig="flood" dir="t"/>
                    </a:cell3D>
                    <a:solidFill>
                      <a:srgbClr val="83135B">
                        <a:alpha val="30980"/>
                      </a:srgbClr>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err="1" smtClean="0"/>
              <a:t>SQLServer</a:t>
            </a:r>
            <a:r>
              <a:rPr lang="ja-JP" altLang="en-US" dirty="0" smtClean="0"/>
              <a:t>における</a:t>
            </a:r>
            <a:r>
              <a:rPr lang="en-US" altLang="ja-JP" dirty="0" smtClean="0"/>
              <a:t>XML</a:t>
            </a:r>
          </a:p>
        </p:txBody>
      </p:sp>
      <p:sp>
        <p:nvSpPr>
          <p:cNvPr id="3" name="テキスト プレースホルダ 2"/>
          <p:cNvSpPr>
            <a:spLocks noGrp="1"/>
          </p:cNvSpPr>
          <p:nvPr>
            <p:ph type="body" idx="1"/>
          </p:nvPr>
        </p:nvSpPr>
        <p:spPr/>
        <p:txBody>
          <a:bodyPr/>
          <a:lstStyle/>
          <a:p>
            <a:r>
              <a:rPr lang="en-US" altLang="ja-JP" dirty="0" smtClean="0"/>
              <a:t>OPENXML</a:t>
            </a:r>
          </a:p>
          <a:p>
            <a:pPr lvl="1"/>
            <a:r>
              <a:rPr lang="en-US" altLang="ja-JP" dirty="0" smtClean="0"/>
              <a:t>XML</a:t>
            </a:r>
            <a:r>
              <a:rPr lang="ja-JP" altLang="en-US" dirty="0" smtClean="0"/>
              <a:t>をテーブルやビューと同様の行セットで</a:t>
            </a:r>
            <a:endParaRPr lang="en-US" altLang="ja-JP" dirty="0" smtClean="0"/>
          </a:p>
          <a:p>
            <a:pPr lvl="1">
              <a:buNone/>
            </a:pPr>
            <a:r>
              <a:rPr lang="en-US" altLang="ja-JP" dirty="0" smtClean="0"/>
              <a:t>	</a:t>
            </a:r>
            <a:r>
              <a:rPr lang="ja-JP" altLang="en-US" dirty="0" smtClean="0"/>
              <a:t>結果取得できる。</a:t>
            </a:r>
            <a:endParaRPr lang="en-US" altLang="ja-JP" dirty="0" smtClean="0"/>
          </a:p>
          <a:p>
            <a:pPr lvl="1">
              <a:buNone/>
            </a:pPr>
            <a:r>
              <a:rPr lang="en-US" altLang="ja-JP" dirty="0" smtClean="0"/>
              <a:t>	</a:t>
            </a:r>
          </a:p>
          <a:p>
            <a:pPr lvl="1">
              <a:buNone/>
            </a:pPr>
            <a:r>
              <a:rPr lang="en-US" altLang="ja-JP" dirty="0" smtClean="0"/>
              <a:t>		</a:t>
            </a:r>
          </a:p>
        </p:txBody>
      </p:sp>
      <p:sp>
        <p:nvSpPr>
          <p:cNvPr id="5" name="テキスト ボックス 4"/>
          <p:cNvSpPr txBox="1"/>
          <p:nvPr/>
        </p:nvSpPr>
        <p:spPr>
          <a:xfrm>
            <a:off x="2500298" y="2857496"/>
            <a:ext cx="5072098" cy="907941"/>
          </a:xfrm>
          <a:prstGeom prst="rect">
            <a:avLst/>
          </a:prstGeom>
          <a:solidFill>
            <a:srgbClr val="83135B">
              <a:alpha val="31000"/>
            </a:srgbClr>
          </a:solidFill>
          <a:ln cap="rnd" cmpd="thickThin">
            <a:solidFill>
              <a:srgbClr val="83135B"/>
            </a:solidFill>
            <a:prstDash val="solid"/>
            <a:bevel/>
          </a:ln>
          <a:effectLst>
            <a:outerShdw blurRad="165100" dist="88900" dir="4800000" sx="101000" sy="101000" algn="tl" rotWithShape="0">
              <a:srgbClr val="83135B">
                <a:alpha val="40000"/>
              </a:srgbClr>
            </a:outerShdw>
          </a:effectLst>
          <a:scene3d>
            <a:camera prst="orthographicFront"/>
            <a:lightRig rig="freezing" dir="t"/>
          </a:scene3d>
          <a:sp3d extrusionH="76200" contourW="12700" prstMaterial="matte">
            <a:bevelT w="12700" h="82550"/>
            <a:bevelB w="12700"/>
            <a:extrusionClr>
              <a:srgbClr val="B4266D"/>
            </a:extrusionClr>
            <a:contourClr>
              <a:srgbClr val="83135B"/>
            </a:contourClr>
          </a:sp3d>
        </p:spPr>
        <p:style>
          <a:lnRef idx="2">
            <a:schemeClr val="accent6"/>
          </a:lnRef>
          <a:fillRef idx="1">
            <a:schemeClr val="lt1"/>
          </a:fillRef>
          <a:effectRef idx="0">
            <a:schemeClr val="accent6"/>
          </a:effectRef>
          <a:fontRef idx="minor">
            <a:schemeClr val="dk1"/>
          </a:fontRef>
        </p:style>
        <p:txBody>
          <a:bodyPr wrap="square" lIns="0" tIns="0" rIns="0" rtlCol="0">
            <a:spAutoFit/>
            <a:flatTx/>
          </a:bodyPr>
          <a:lstStyle/>
          <a:p>
            <a:pPr lvl="1" algn="ctr">
              <a:buNone/>
            </a:pPr>
            <a:r>
              <a:rPr lang="en-US" altLang="ja-JP" sz="2800" dirty="0" smtClean="0">
                <a:effectLst>
                  <a:outerShdw blurRad="38100" dist="38100" dir="2700000" algn="tl">
                    <a:srgbClr val="000000">
                      <a:alpha val="43137"/>
                    </a:srgbClr>
                  </a:outerShdw>
                </a:effectLst>
              </a:rPr>
              <a:t>RDB</a:t>
            </a:r>
            <a:r>
              <a:rPr lang="ja-JP" altLang="en-US" sz="2800" dirty="0" smtClean="0">
                <a:effectLst>
                  <a:outerShdw blurRad="38100" dist="38100" dir="2700000" algn="tl">
                    <a:srgbClr val="000000">
                      <a:alpha val="43137"/>
                    </a:srgbClr>
                  </a:outerShdw>
                </a:effectLst>
              </a:rPr>
              <a:t>同様に </a:t>
            </a:r>
            <a:r>
              <a:rPr lang="en-US" altLang="ja-JP" sz="2800" dirty="0" smtClean="0">
                <a:effectLst>
                  <a:outerShdw blurRad="38100" dist="38100" dir="2700000" algn="tl">
                    <a:srgbClr val="000000">
                      <a:alpha val="43137"/>
                    </a:srgbClr>
                  </a:outerShdw>
                </a:effectLst>
              </a:rPr>
              <a:t>XML</a:t>
            </a:r>
            <a:r>
              <a:rPr lang="ja-JP" altLang="en-US" sz="2800" dirty="0" smtClean="0">
                <a:effectLst>
                  <a:outerShdw blurRad="38100" dist="38100" dir="2700000" algn="tl">
                    <a:srgbClr val="000000">
                      <a:alpha val="43137"/>
                    </a:srgbClr>
                  </a:outerShdw>
                </a:effectLst>
              </a:rPr>
              <a:t>データに</a:t>
            </a:r>
            <a:endParaRPr lang="en-US" altLang="ja-JP" sz="2800" dirty="0" smtClean="0">
              <a:effectLst>
                <a:outerShdw blurRad="38100" dist="38100" dir="2700000" algn="tl">
                  <a:srgbClr val="000000">
                    <a:alpha val="43137"/>
                  </a:srgbClr>
                </a:outerShdw>
              </a:effectLst>
            </a:endParaRPr>
          </a:p>
          <a:p>
            <a:pPr lvl="1" algn="ctr">
              <a:buNone/>
            </a:pPr>
            <a:r>
              <a:rPr lang="ja-JP" altLang="en-US" sz="2800" dirty="0" smtClean="0">
                <a:effectLst>
                  <a:outerShdw blurRad="38100" dist="38100" dir="2700000" algn="tl">
                    <a:srgbClr val="000000">
                      <a:alpha val="43137"/>
                    </a:srgbClr>
                  </a:outerShdw>
                </a:effectLst>
              </a:rPr>
              <a:t>アクセスできるようになります。</a:t>
            </a:r>
            <a:endParaRPr lang="en-US" altLang="ja-JP" sz="2800" dirty="0" smtClean="0">
              <a:solidFill>
                <a:srgbClr val="002060"/>
              </a:solidFill>
              <a:effectLst>
                <a:outerShdw blurRad="38100" dist="38100" dir="2700000" algn="tl">
                  <a:srgbClr val="000000">
                    <a:alpha val="43137"/>
                  </a:srgbClr>
                </a:outerShdw>
              </a:effectLst>
            </a:endParaRPr>
          </a:p>
        </p:txBody>
      </p:sp>
      <p:sp>
        <p:nvSpPr>
          <p:cNvPr id="6" name="右矢印 5"/>
          <p:cNvSpPr/>
          <p:nvPr/>
        </p:nvSpPr>
        <p:spPr>
          <a:xfrm>
            <a:off x="1285852" y="3071810"/>
            <a:ext cx="1143008" cy="500066"/>
          </a:xfrm>
          <a:prstGeom prst="rightArrow">
            <a:avLst/>
          </a:prstGeom>
          <a:solidFill>
            <a:srgbClr val="83135B">
              <a:alpha val="31000"/>
            </a:srgbClr>
          </a:solidFill>
          <a:ln>
            <a:solidFill>
              <a:srgbClr val="83135B"/>
            </a:solidFill>
          </a:ln>
          <a:effectLst>
            <a:outerShdw blurRad="165100" dist="88900" dir="4800000" algn="tl" rotWithShape="0">
              <a:srgbClr val="83135B">
                <a:alpha val="40000"/>
              </a:srgbClr>
            </a:outerShdw>
          </a:effectLst>
          <a:scene3d>
            <a:camera prst="orthographicFront"/>
            <a:lightRig rig="freezing" dir="t"/>
          </a:scene3d>
          <a:sp3d extrusionH="76200" contourW="12700" prstMaterial="matte">
            <a:bevelT w="19050"/>
            <a:bevelB w="19050"/>
            <a:extrusionClr>
              <a:srgbClr val="83135B"/>
            </a:extrusionClr>
            <a:contourClr>
              <a:srgbClr val="83135B"/>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nchor="ctr"/>
          <a:lstStyle/>
          <a:p>
            <a:pPr algn="ctr">
              <a:buNone/>
            </a:pPr>
            <a:r>
              <a:rPr kumimoji="1" lang="en-US" altLang="ja-JP" sz="4400" dirty="0" smtClean="0"/>
              <a:t>DEMO</a:t>
            </a:r>
          </a:p>
          <a:p>
            <a:pPr algn="ctr">
              <a:buNone/>
            </a:pPr>
            <a:r>
              <a:rPr lang="en-US" altLang="ja-JP" sz="4400" dirty="0" smtClean="0"/>
              <a:t>(OPENXML)</a:t>
            </a:r>
            <a:endParaRPr lang="ja-JP" altLang="en-US" sz="4400" dirty="0" smtClean="0"/>
          </a:p>
          <a:p>
            <a:pPr algn="ctr">
              <a:buNone/>
            </a:pPr>
            <a:r>
              <a:rPr kumimoji="1" lang="ja-JP" altLang="en-US" sz="4400" dirty="0" smtClean="0"/>
              <a:t>＆</a:t>
            </a:r>
            <a:endParaRPr kumimoji="1" lang="en-US" altLang="ja-JP" sz="4400" dirty="0" smtClean="0"/>
          </a:p>
          <a:p>
            <a:pPr algn="ctr">
              <a:buNone/>
            </a:pPr>
            <a:r>
              <a:rPr lang="en-US" altLang="ja-JP" sz="4400" dirty="0" smtClean="0"/>
              <a:t>(FOR</a:t>
            </a:r>
            <a:r>
              <a:rPr lang="ja-JP" altLang="en-US" sz="4400" dirty="0" smtClean="0"/>
              <a:t> </a:t>
            </a:r>
            <a:r>
              <a:rPr lang="en-US" altLang="ja-JP" sz="4400" dirty="0" smtClean="0"/>
              <a:t>XML(EXPLICT</a:t>
            </a:r>
            <a:r>
              <a:rPr lang="ja-JP" altLang="en-US" sz="4400" dirty="0" smtClean="0"/>
              <a:t>モード</a:t>
            </a:r>
            <a:r>
              <a:rPr lang="en-US" altLang="ja-JP" sz="4400" dirty="0" smtClean="0"/>
              <a:t>))</a:t>
            </a:r>
            <a:endParaRPr lang="ja-JP" altLang="en-US" sz="44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err="1" smtClean="0"/>
              <a:t>SQLServer</a:t>
            </a:r>
            <a:r>
              <a:rPr lang="ja-JP" altLang="en-US" dirty="0" smtClean="0"/>
              <a:t>における</a:t>
            </a:r>
            <a:r>
              <a:rPr lang="en-US" altLang="ja-JP" dirty="0" smtClean="0"/>
              <a:t>XML</a:t>
            </a:r>
          </a:p>
        </p:txBody>
      </p:sp>
      <p:sp>
        <p:nvSpPr>
          <p:cNvPr id="3" name="テキスト プレースホルダ 2"/>
          <p:cNvSpPr>
            <a:spLocks noGrp="1"/>
          </p:cNvSpPr>
          <p:nvPr>
            <p:ph type="body" idx="1"/>
          </p:nvPr>
        </p:nvSpPr>
        <p:spPr/>
        <p:txBody>
          <a:bodyPr/>
          <a:lstStyle/>
          <a:p>
            <a:pPr lvl="1">
              <a:buNone/>
            </a:pPr>
            <a:r>
              <a:rPr lang="ja-JP" altLang="en-US" dirty="0" smtClean="0"/>
              <a:t>最後に・・・・</a:t>
            </a:r>
            <a:endParaRPr lang="en-US" altLang="ja-JP" dirty="0" smtClean="0"/>
          </a:p>
          <a:p>
            <a:pPr lvl="1"/>
            <a:r>
              <a:rPr lang="en-US" altLang="ja-JP" dirty="0" smtClean="0"/>
              <a:t>XML</a:t>
            </a:r>
            <a:r>
              <a:rPr lang="ja-JP" altLang="en-US" dirty="0" smtClean="0"/>
              <a:t>の柔軟さを受け入れつつ</a:t>
            </a:r>
            <a:endParaRPr lang="en-US" altLang="ja-JP" dirty="0" smtClean="0"/>
          </a:p>
          <a:p>
            <a:pPr lvl="1">
              <a:buNone/>
            </a:pPr>
            <a:r>
              <a:rPr lang="en-US" altLang="ja-JP" dirty="0" smtClean="0"/>
              <a:t>	</a:t>
            </a:r>
            <a:r>
              <a:rPr lang="ja-JP" altLang="en-US" dirty="0" smtClean="0"/>
              <a:t>既存の</a:t>
            </a:r>
            <a:r>
              <a:rPr lang="en-US" altLang="ja-JP" dirty="0" smtClean="0"/>
              <a:t>RDB</a:t>
            </a:r>
            <a:r>
              <a:rPr lang="ja-JP" altLang="en-US" dirty="0" smtClean="0"/>
              <a:t>との連携もできる利点がある。</a:t>
            </a:r>
            <a:endParaRPr lang="en-US" altLang="ja-JP" dirty="0" smtClean="0"/>
          </a:p>
          <a:p>
            <a:pPr lvl="1">
              <a:buNone/>
            </a:pPr>
            <a:r>
              <a:rPr lang="en-US" altLang="ja-JP" dirty="0" smtClean="0"/>
              <a:t>		</a:t>
            </a:r>
          </a:p>
          <a:p>
            <a:pPr lvl="1"/>
            <a:r>
              <a:rPr lang="en-US" altLang="ja-JP" dirty="0" smtClean="0"/>
              <a:t>XML</a:t>
            </a:r>
            <a:r>
              <a:rPr lang="ja-JP" altLang="en-US" dirty="0" smtClean="0"/>
              <a:t>でデータを使えれば、</a:t>
            </a:r>
            <a:endParaRPr lang="en-US" altLang="ja-JP" dirty="0" smtClean="0"/>
          </a:p>
          <a:p>
            <a:pPr lvl="1">
              <a:buNone/>
            </a:pPr>
            <a:r>
              <a:rPr lang="en-US" altLang="ja-JP" dirty="0" smtClean="0"/>
              <a:t>	</a:t>
            </a:r>
            <a:r>
              <a:rPr lang="ja-JP" altLang="en-US" dirty="0" smtClean="0"/>
              <a:t>プログラムでの出力に</a:t>
            </a:r>
            <a:r>
              <a:rPr lang="en-US" altLang="ja-JP" dirty="0" smtClean="0"/>
              <a:t>XSLT</a:t>
            </a:r>
            <a:r>
              <a:rPr lang="ja-JP" altLang="en-US" dirty="0" smtClean="0"/>
              <a:t>など使って</a:t>
            </a:r>
            <a:endParaRPr lang="en-US" altLang="ja-JP" dirty="0" smtClean="0"/>
          </a:p>
          <a:p>
            <a:pPr lvl="1">
              <a:buNone/>
            </a:pPr>
            <a:r>
              <a:rPr lang="ja-JP" altLang="en-US" dirty="0" smtClean="0"/>
              <a:t>　簡単にすることができるんじゃない・・・かな？</a:t>
            </a:r>
            <a:endParaRPr lang="en-US" altLang="ja-JP" dirty="0" smtClean="0"/>
          </a:p>
        </p:txBody>
      </p:sp>
      <p:sp>
        <p:nvSpPr>
          <p:cNvPr id="7" name="テキスト ボックス 6"/>
          <p:cNvSpPr txBox="1"/>
          <p:nvPr/>
        </p:nvSpPr>
        <p:spPr>
          <a:xfrm>
            <a:off x="714348" y="4786322"/>
            <a:ext cx="7715304" cy="907941"/>
          </a:xfrm>
          <a:prstGeom prst="rect">
            <a:avLst/>
          </a:prstGeom>
          <a:solidFill>
            <a:srgbClr val="83135B">
              <a:alpha val="31000"/>
            </a:srgbClr>
          </a:solidFill>
          <a:ln cap="rnd" cmpd="thickThin">
            <a:solidFill>
              <a:srgbClr val="83135B"/>
            </a:solidFill>
            <a:prstDash val="solid"/>
            <a:bevel/>
          </a:ln>
          <a:effectLst>
            <a:outerShdw blurRad="165100" dist="88900" dir="4800000" sx="101000" sy="101000" algn="tl" rotWithShape="0">
              <a:srgbClr val="83135B">
                <a:alpha val="40000"/>
              </a:srgbClr>
            </a:outerShdw>
          </a:effectLst>
          <a:scene3d>
            <a:camera prst="orthographicFront"/>
            <a:lightRig rig="freezing" dir="t"/>
          </a:scene3d>
          <a:sp3d extrusionH="76200" contourW="12700" prstMaterial="matte">
            <a:bevelT w="12700" h="82550"/>
            <a:bevelB w="12700"/>
            <a:extrusionClr>
              <a:srgbClr val="B4266D"/>
            </a:extrusionClr>
            <a:contourClr>
              <a:srgbClr val="83135B"/>
            </a:contourClr>
          </a:sp3d>
        </p:spPr>
        <p:style>
          <a:lnRef idx="2">
            <a:schemeClr val="accent6"/>
          </a:lnRef>
          <a:fillRef idx="1">
            <a:schemeClr val="lt1"/>
          </a:fillRef>
          <a:effectRef idx="0">
            <a:schemeClr val="accent6"/>
          </a:effectRef>
          <a:fontRef idx="minor">
            <a:schemeClr val="dk1"/>
          </a:fontRef>
        </p:style>
        <p:txBody>
          <a:bodyPr wrap="square" lIns="0" tIns="0" rIns="0" rtlCol="0">
            <a:spAutoFit/>
            <a:flatTx/>
          </a:bodyPr>
          <a:lstStyle/>
          <a:p>
            <a:pPr lvl="1" algn="ctr">
              <a:buNone/>
            </a:pPr>
            <a:r>
              <a:rPr lang="ja-JP" altLang="en-US" sz="2800" dirty="0" smtClean="0">
                <a:solidFill>
                  <a:srgbClr val="002060"/>
                </a:solidFill>
                <a:effectLst>
                  <a:outerShdw blurRad="38100" dist="38100" dir="2700000" algn="tl">
                    <a:srgbClr val="000000">
                      <a:alpha val="43137"/>
                    </a:srgbClr>
                  </a:outerShdw>
                </a:effectLst>
              </a:rPr>
              <a:t>いろいろな可能性があります。</a:t>
            </a:r>
            <a:endParaRPr lang="en-US" altLang="ja-JP" sz="2800" dirty="0" smtClean="0">
              <a:solidFill>
                <a:srgbClr val="002060"/>
              </a:solidFill>
              <a:effectLst>
                <a:outerShdw blurRad="38100" dist="38100" dir="2700000" algn="tl">
                  <a:srgbClr val="000000">
                    <a:alpha val="43137"/>
                  </a:srgbClr>
                </a:outerShdw>
              </a:effectLst>
            </a:endParaRPr>
          </a:p>
          <a:p>
            <a:pPr lvl="1" algn="ctr">
              <a:buNone/>
            </a:pPr>
            <a:r>
              <a:rPr lang="ja-JP" altLang="en-US" sz="2800" dirty="0" smtClean="0">
                <a:solidFill>
                  <a:srgbClr val="002060"/>
                </a:solidFill>
                <a:effectLst>
                  <a:outerShdw blurRad="38100" dist="38100" dir="2700000" algn="tl">
                    <a:srgbClr val="000000">
                      <a:alpha val="43137"/>
                    </a:srgbClr>
                  </a:outerShdw>
                </a:effectLst>
              </a:rPr>
              <a:t>その可能性を楽しく利用してください♪</a:t>
            </a:r>
            <a:endParaRPr lang="en-US" altLang="ja-JP" sz="2800" dirty="0" smtClean="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smtClean="0"/>
              <a:t>A</a:t>
            </a:r>
            <a:r>
              <a:rPr lang="en-US" b="1" dirty="0" smtClean="0"/>
              <a:t>genda</a:t>
            </a:r>
            <a:r>
              <a:rPr lang="en-US" altLang="ja-JP" b="1" dirty="0" smtClean="0"/>
              <a:t>(</a:t>
            </a:r>
            <a:r>
              <a:rPr lang="ja-JP" altLang="en-US" b="1" dirty="0" smtClean="0"/>
              <a:t>その</a:t>
            </a:r>
            <a:r>
              <a:rPr lang="en-US" altLang="ja-JP" b="1" dirty="0" smtClean="0"/>
              <a:t>2)</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err="1" smtClean="0"/>
              <a:t>SQLServer</a:t>
            </a:r>
            <a:r>
              <a:rPr kumimoji="1" lang="ja-JP" altLang="en-US" dirty="0" smtClean="0"/>
              <a:t>における</a:t>
            </a:r>
            <a:r>
              <a:rPr kumimoji="1" lang="en-US" altLang="ja-JP" dirty="0" smtClean="0"/>
              <a:t>XML</a:t>
            </a:r>
            <a:endParaRPr lang="en-US" altLang="ja-JP" dirty="0" smtClean="0"/>
          </a:p>
          <a:p>
            <a:pPr lvl="1"/>
            <a:r>
              <a:rPr lang="en-US" altLang="ja-JP" dirty="0" smtClean="0"/>
              <a:t>XML</a:t>
            </a:r>
            <a:r>
              <a:rPr lang="ja-JP" altLang="en-US" dirty="0" smtClean="0"/>
              <a:t>型</a:t>
            </a:r>
            <a:endParaRPr lang="en-US" altLang="ja-JP" dirty="0" smtClean="0"/>
          </a:p>
          <a:p>
            <a:pPr lvl="1"/>
            <a:r>
              <a:rPr lang="en-US" altLang="ja-JP" dirty="0" smtClean="0"/>
              <a:t>XML Schema</a:t>
            </a:r>
          </a:p>
          <a:p>
            <a:pPr lvl="1"/>
            <a:r>
              <a:rPr lang="en-US" altLang="ja-JP" dirty="0" err="1" smtClean="0"/>
              <a:t>XQuery</a:t>
            </a:r>
            <a:r>
              <a:rPr lang="en-US" altLang="ja-JP" dirty="0" smtClean="0"/>
              <a:t> &amp; </a:t>
            </a:r>
            <a:r>
              <a:rPr lang="en-US" altLang="ja-JP" dirty="0" err="1" smtClean="0"/>
              <a:t>XPath</a:t>
            </a:r>
            <a:endParaRPr lang="en-US" altLang="ja-JP" dirty="0" smtClean="0"/>
          </a:p>
          <a:p>
            <a:pPr lvl="1"/>
            <a:r>
              <a:rPr lang="ja-JP" altLang="en-US" dirty="0" smtClean="0"/>
              <a:t>チェック制約</a:t>
            </a:r>
            <a:endParaRPr lang="en-US" altLang="ja-JP" dirty="0" smtClean="0"/>
          </a:p>
          <a:p>
            <a:pPr lvl="1"/>
            <a:r>
              <a:rPr lang="ja-JP" altLang="en-US" dirty="0" smtClean="0"/>
              <a:t>データ更新</a:t>
            </a:r>
            <a:endParaRPr lang="en-US" altLang="ja-JP" dirty="0" smtClean="0"/>
          </a:p>
          <a:p>
            <a:pPr lvl="1"/>
            <a:r>
              <a:rPr lang="en-US" altLang="ja-JP" dirty="0" smtClean="0"/>
              <a:t>FOR XML</a:t>
            </a:r>
          </a:p>
          <a:p>
            <a:pPr lvl="1"/>
            <a:r>
              <a:rPr lang="en-US" altLang="ja-JP" dirty="0" smtClean="0"/>
              <a:t>OPEN</a:t>
            </a:r>
            <a:r>
              <a:rPr lang="ja-JP" altLang="en-US" dirty="0" smtClean="0"/>
              <a:t> </a:t>
            </a:r>
            <a:r>
              <a:rPr lang="en-US" altLang="ja-JP" dirty="0" smtClean="0"/>
              <a:t>XML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t>XML</a:t>
            </a:r>
          </a:p>
        </p:txBody>
      </p:sp>
      <p:sp>
        <p:nvSpPr>
          <p:cNvPr id="3" name="テキスト プレースホルダ 2"/>
          <p:cNvSpPr>
            <a:spLocks noGrp="1"/>
          </p:cNvSpPr>
          <p:nvPr>
            <p:ph type="body" idx="1"/>
          </p:nvPr>
        </p:nvSpPr>
        <p:spPr/>
        <p:txBody>
          <a:bodyPr/>
          <a:lstStyle/>
          <a:p>
            <a:r>
              <a:rPr kumimoji="1" lang="en-US" altLang="ja-JP" dirty="0" smtClean="0"/>
              <a:t>XML</a:t>
            </a:r>
            <a:r>
              <a:rPr lang="ja-JP" altLang="en-US" dirty="0" smtClean="0"/>
              <a:t>とは</a:t>
            </a:r>
            <a:endParaRPr lang="en-US" altLang="ja-JP" dirty="0" smtClean="0"/>
          </a:p>
          <a:p>
            <a:pPr lvl="1"/>
            <a:r>
              <a:rPr lang="en-US" altLang="ja-JP" dirty="0" smtClean="0"/>
              <a:t>XML=Extensible</a:t>
            </a:r>
            <a:r>
              <a:rPr lang="ja-JP" altLang="en-US" dirty="0" smtClean="0"/>
              <a:t> </a:t>
            </a:r>
            <a:r>
              <a:rPr lang="en-US" altLang="ja-JP" dirty="0" smtClean="0"/>
              <a:t>Markup</a:t>
            </a:r>
            <a:r>
              <a:rPr lang="ja-JP" altLang="en-US" dirty="0" smtClean="0"/>
              <a:t> </a:t>
            </a:r>
            <a:r>
              <a:rPr lang="en-US" altLang="ja-JP" dirty="0" smtClean="0"/>
              <a:t>Language</a:t>
            </a:r>
            <a:r>
              <a:rPr lang="ja-JP" altLang="en-US" dirty="0" smtClean="0"/>
              <a:t>の略</a:t>
            </a:r>
            <a:endParaRPr lang="en-US" altLang="ja-JP" dirty="0" smtClean="0"/>
          </a:p>
          <a:p>
            <a:pPr lvl="1"/>
            <a:r>
              <a:rPr lang="ja-JP" altLang="en-US" dirty="0" smtClean="0"/>
              <a:t>データを分離して、</a:t>
            </a:r>
            <a:endParaRPr lang="en-US" altLang="ja-JP" dirty="0" smtClean="0"/>
          </a:p>
          <a:p>
            <a:pPr lvl="1">
              <a:buNone/>
            </a:pPr>
            <a:r>
              <a:rPr lang="en-US" altLang="ja-JP" dirty="0" smtClean="0"/>
              <a:t>	</a:t>
            </a:r>
            <a:r>
              <a:rPr lang="ja-JP" altLang="en-US" dirty="0" smtClean="0"/>
              <a:t>分離したデータ毎に名前を付け、木構造であらわされるもの</a:t>
            </a:r>
            <a:endParaRPr lang="en-US" altLang="ja-JP" dirty="0" smtClean="0"/>
          </a:p>
          <a:p>
            <a:pPr lvl="1">
              <a:buNone/>
            </a:pPr>
            <a:r>
              <a:rPr lang="en-US" altLang="ja-JP" dirty="0" smtClean="0"/>
              <a:t>	</a:t>
            </a:r>
            <a:r>
              <a:rPr lang="ja-JP" altLang="en-US" dirty="0" smtClean="0"/>
              <a:t>データは要素と属性がある</a:t>
            </a:r>
            <a:endParaRPr lang="en-US" altLang="ja-JP" dirty="0" smtClean="0"/>
          </a:p>
          <a:p>
            <a:pPr lvl="1">
              <a:buNone/>
            </a:pPr>
            <a:endParaRPr lang="en-US" altLang="ja-JP" dirty="0" smtClean="0"/>
          </a:p>
          <a:p>
            <a:pPr lvl="1">
              <a:buNone/>
            </a:pPr>
            <a:r>
              <a:rPr lang="en-US" altLang="ja-JP" dirty="0" smtClean="0"/>
              <a:t>ex)</a:t>
            </a:r>
          </a:p>
        </p:txBody>
      </p:sp>
      <p:sp>
        <p:nvSpPr>
          <p:cNvPr id="4" name="テキスト ボックス 3"/>
          <p:cNvSpPr txBox="1"/>
          <p:nvPr/>
        </p:nvSpPr>
        <p:spPr>
          <a:xfrm>
            <a:off x="1714480" y="4143380"/>
            <a:ext cx="6715172" cy="1477328"/>
          </a:xfrm>
          <a:prstGeom prst="rect">
            <a:avLst/>
          </a:prstGeom>
          <a:solidFill>
            <a:srgbClr val="83135B">
              <a:alpha val="31000"/>
            </a:srgbClr>
          </a:solidFill>
          <a:ln cap="rnd" cmpd="thickThin">
            <a:solidFill>
              <a:srgbClr val="83135B"/>
            </a:solidFill>
            <a:prstDash val="solid"/>
            <a:bevel/>
          </a:ln>
          <a:effectLst>
            <a:outerShdw blurRad="165100" dist="88900" dir="4800000" sx="101000" sy="101000" algn="tl" rotWithShape="0">
              <a:srgbClr val="83135B">
                <a:alpha val="40000"/>
              </a:srgbClr>
            </a:outerShdw>
          </a:effectLst>
          <a:scene3d>
            <a:camera prst="orthographicFront"/>
            <a:lightRig rig="freezing" dir="t"/>
          </a:scene3d>
          <a:sp3d extrusionH="76200" contourW="12700" prstMaterial="matte">
            <a:bevelT w="12700" h="82550"/>
            <a:bevelB w="12700"/>
            <a:extrusionClr>
              <a:srgbClr val="B4266D"/>
            </a:extrusionClr>
            <a:contourClr>
              <a:srgbClr val="83135B"/>
            </a:contourClr>
          </a:sp3d>
        </p:spPr>
        <p:style>
          <a:lnRef idx="2">
            <a:schemeClr val="accent6"/>
          </a:lnRef>
          <a:fillRef idx="1">
            <a:schemeClr val="lt1"/>
          </a:fillRef>
          <a:effectRef idx="0">
            <a:schemeClr val="accent6"/>
          </a:effectRef>
          <a:fontRef idx="minor">
            <a:schemeClr val="dk1"/>
          </a:fontRef>
        </p:style>
        <p:txBody>
          <a:bodyPr wrap="square" rtlCol="0">
            <a:spAutoFit/>
            <a:flatTx/>
          </a:bodyPr>
          <a:lstStyle/>
          <a:p>
            <a:pPr lvl="1">
              <a:buNone/>
            </a:pPr>
            <a:r>
              <a:rPr lang="en-US" altLang="ja-JP" dirty="0" smtClean="0">
                <a:solidFill>
                  <a:srgbClr val="002060"/>
                </a:solidFill>
                <a:effectLst>
                  <a:outerShdw blurRad="50800" dist="38100" dir="2700000" algn="tl" rotWithShape="0">
                    <a:prstClr val="black">
                      <a:alpha val="40000"/>
                    </a:prstClr>
                  </a:outerShdw>
                </a:effectLst>
              </a:rPr>
              <a:t>&lt;?xml version="1.0" encoding="utf-8"?&gt;</a:t>
            </a:r>
          </a:p>
          <a:p>
            <a:pPr lvl="1">
              <a:buNone/>
            </a:pPr>
            <a:r>
              <a:rPr lang="en-US" altLang="ja-JP" dirty="0" smtClean="0">
                <a:solidFill>
                  <a:srgbClr val="002060"/>
                </a:solidFill>
                <a:effectLst>
                  <a:outerShdw blurRad="50800" dist="38100" dir="2700000" algn="tl" rotWithShape="0">
                    <a:prstClr val="black">
                      <a:alpha val="40000"/>
                    </a:prstClr>
                  </a:outerShdw>
                </a:effectLst>
              </a:rPr>
              <a:t>&lt;group&gt;</a:t>
            </a:r>
          </a:p>
          <a:p>
            <a:pPr lvl="1">
              <a:buNone/>
            </a:pPr>
            <a:r>
              <a:rPr lang="en-US" altLang="ja-JP" dirty="0" smtClean="0">
                <a:solidFill>
                  <a:srgbClr val="002060"/>
                </a:solidFill>
                <a:effectLst>
                  <a:outerShdw blurRad="50800" dist="38100" dir="2700000" algn="tl" rotWithShape="0">
                    <a:prstClr val="black">
                      <a:alpha val="40000"/>
                    </a:prstClr>
                  </a:outerShdw>
                </a:effectLst>
              </a:rPr>
              <a:t>	&lt;name&gt;</a:t>
            </a:r>
            <a:r>
              <a:rPr lang="ja-JP" altLang="en-US" dirty="0" err="1" smtClean="0">
                <a:solidFill>
                  <a:srgbClr val="002060"/>
                </a:solidFill>
                <a:effectLst>
                  <a:outerShdw blurRad="50800" dist="38100" dir="2700000" algn="tl" rotWithShape="0">
                    <a:prstClr val="black">
                      <a:alpha val="40000"/>
                    </a:prstClr>
                  </a:outerShdw>
                </a:effectLst>
              </a:rPr>
              <a:t>わんくま</a:t>
            </a:r>
            <a:r>
              <a:rPr lang="ja-JP" altLang="en-US" dirty="0" smtClean="0">
                <a:solidFill>
                  <a:srgbClr val="002060"/>
                </a:solidFill>
                <a:effectLst>
                  <a:outerShdw blurRad="50800" dist="38100" dir="2700000" algn="tl" rotWithShape="0">
                    <a:prstClr val="black">
                      <a:alpha val="40000"/>
                    </a:prstClr>
                  </a:outerShdw>
                </a:effectLst>
              </a:rPr>
              <a:t>同盟</a:t>
            </a:r>
            <a:r>
              <a:rPr lang="en-US" altLang="ja-JP" dirty="0" smtClean="0">
                <a:solidFill>
                  <a:srgbClr val="002060"/>
                </a:solidFill>
                <a:effectLst>
                  <a:outerShdw blurRad="50800" dist="38100" dir="2700000" algn="tl" rotWithShape="0">
                    <a:prstClr val="black">
                      <a:alpha val="40000"/>
                    </a:prstClr>
                  </a:outerShdw>
                </a:effectLst>
              </a:rPr>
              <a:t>&lt;/name&gt;</a:t>
            </a:r>
          </a:p>
          <a:p>
            <a:pPr lvl="1">
              <a:buNone/>
            </a:pPr>
            <a:r>
              <a:rPr lang="en-US" altLang="ja-JP" dirty="0" smtClean="0">
                <a:solidFill>
                  <a:srgbClr val="002060"/>
                </a:solidFill>
                <a:effectLst>
                  <a:outerShdw blurRad="50800" dist="38100" dir="2700000" algn="tl" rotWithShape="0">
                    <a:prstClr val="black">
                      <a:alpha val="40000"/>
                    </a:prstClr>
                  </a:outerShdw>
                </a:effectLst>
              </a:rPr>
              <a:t>&lt;/group&gt;</a:t>
            </a:r>
          </a:p>
          <a:p>
            <a:endParaRPr kumimoji="1" lang="ja-JP" altLang="en-US" dirty="0">
              <a:solidFill>
                <a:srgbClr val="83135B"/>
              </a:solidFill>
            </a:endParaRPr>
          </a:p>
        </p:txBody>
      </p:sp>
      <p:sp>
        <p:nvSpPr>
          <p:cNvPr id="5" name="円/楕円 4"/>
          <p:cNvSpPr/>
          <p:nvPr/>
        </p:nvSpPr>
        <p:spPr>
          <a:xfrm>
            <a:off x="2643174" y="4702742"/>
            <a:ext cx="3214710" cy="357190"/>
          </a:xfrm>
          <a:prstGeom prst="ellipse">
            <a:avLst/>
          </a:prstGeom>
          <a:solidFill>
            <a:srgbClr val="7030A0">
              <a:alpha val="17000"/>
            </a:srgbClr>
          </a:solidFill>
          <a:ln>
            <a:solidFill>
              <a:srgbClr val="7030A0">
                <a:alpha val="81000"/>
              </a:srgbClr>
            </a:solidFill>
          </a:ln>
          <a:scene3d>
            <a:camera prst="obliqueBottomRight"/>
            <a:lightRig rig="sunset" dir="t"/>
          </a:scene3d>
          <a:sp3d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4286248" y="4202676"/>
            <a:ext cx="1857388" cy="285752"/>
          </a:xfrm>
          <a:prstGeom prst="ellipse">
            <a:avLst/>
          </a:prstGeom>
          <a:solidFill>
            <a:srgbClr val="7030A0">
              <a:alpha val="17000"/>
            </a:srgbClr>
          </a:solidFill>
          <a:ln>
            <a:solidFill>
              <a:srgbClr val="7030A0">
                <a:alpha val="81000"/>
              </a:srgbClr>
            </a:solidFill>
          </a:ln>
          <a:scene3d>
            <a:camera prst="obliqueBottomRight"/>
            <a:lightRig rig="sunset" dir="t"/>
          </a:scene3d>
          <a:sp3d prstMaterial="fla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p:cNvCxnSpPr>
            <a:endCxn id="6" idx="6"/>
          </p:cNvCxnSpPr>
          <p:nvPr/>
        </p:nvCxnSpPr>
        <p:spPr>
          <a:xfrm rot="10800000">
            <a:off x="6143636" y="4345552"/>
            <a:ext cx="500066" cy="142878"/>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643702" y="4345552"/>
            <a:ext cx="1765227" cy="369332"/>
          </a:xfrm>
          <a:prstGeom prst="rect">
            <a:avLst/>
          </a:prstGeom>
          <a:noFill/>
        </p:spPr>
        <p:txBody>
          <a:bodyPr wrap="none" rtlCol="0">
            <a:spAutoFit/>
          </a:bodyPr>
          <a:lstStyle/>
          <a:p>
            <a:r>
              <a:rPr kumimoji="1" lang="ja-JP" altLang="en-US" b="1" dirty="0" smtClean="0">
                <a:solidFill>
                  <a:srgbClr val="002060"/>
                </a:solidFill>
                <a:effectLst>
                  <a:outerShdw blurRad="50800" dist="38100" dir="5400000" algn="t" rotWithShape="0">
                    <a:prstClr val="black">
                      <a:alpha val="40000"/>
                    </a:prstClr>
                  </a:outerShdw>
                </a:effectLst>
              </a:rPr>
              <a:t>属性</a:t>
            </a:r>
            <a:r>
              <a:rPr kumimoji="1" lang="en-US" altLang="ja-JP" b="1" dirty="0" smtClean="0">
                <a:solidFill>
                  <a:srgbClr val="002060"/>
                </a:solidFill>
                <a:effectLst>
                  <a:outerShdw blurRad="50800" dist="38100" dir="5400000" algn="t" rotWithShape="0">
                    <a:prstClr val="black">
                      <a:alpha val="40000"/>
                    </a:prstClr>
                  </a:outerShdw>
                </a:effectLst>
              </a:rPr>
              <a:t>(Attribute)</a:t>
            </a:r>
            <a:endParaRPr kumimoji="1" lang="ja-JP" altLang="en-US" b="1" dirty="0">
              <a:solidFill>
                <a:srgbClr val="002060"/>
              </a:solidFill>
              <a:effectLst>
                <a:outerShdw blurRad="50800" dist="38100" dir="5400000" algn="t" rotWithShape="0">
                  <a:prstClr val="black">
                    <a:alpha val="40000"/>
                  </a:prstClr>
                </a:outerShdw>
              </a:effectLst>
            </a:endParaRPr>
          </a:p>
        </p:txBody>
      </p:sp>
      <p:cxnSp>
        <p:nvCxnSpPr>
          <p:cNvPr id="12" name="直線矢印コネクタ 11"/>
          <p:cNvCxnSpPr>
            <a:endCxn id="5" idx="6"/>
          </p:cNvCxnSpPr>
          <p:nvPr/>
        </p:nvCxnSpPr>
        <p:spPr>
          <a:xfrm rot="10800000">
            <a:off x="5857884" y="4881338"/>
            <a:ext cx="857256" cy="17859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715140" y="4917056"/>
            <a:ext cx="1697901" cy="369332"/>
          </a:xfrm>
          <a:prstGeom prst="rect">
            <a:avLst/>
          </a:prstGeom>
          <a:noFill/>
        </p:spPr>
        <p:txBody>
          <a:bodyPr wrap="none" rtlCol="0">
            <a:spAutoFit/>
          </a:bodyPr>
          <a:lstStyle/>
          <a:p>
            <a:r>
              <a:rPr kumimoji="1" lang="ja-JP" altLang="en-US" b="1" dirty="0" smtClean="0">
                <a:solidFill>
                  <a:srgbClr val="002060"/>
                </a:solidFill>
                <a:effectLst>
                  <a:outerShdw blurRad="50800" dist="38100" dir="2700000" algn="tl" rotWithShape="0">
                    <a:prstClr val="black">
                      <a:alpha val="40000"/>
                    </a:prstClr>
                  </a:outerShdw>
                </a:effectLst>
              </a:rPr>
              <a:t>要素</a:t>
            </a:r>
            <a:r>
              <a:rPr kumimoji="1" lang="en-US" altLang="ja-JP" b="1" dirty="0" smtClean="0">
                <a:solidFill>
                  <a:srgbClr val="002060"/>
                </a:solidFill>
                <a:effectLst>
                  <a:outerShdw blurRad="50800" dist="38100" dir="2700000" algn="tl" rotWithShape="0">
                    <a:prstClr val="black">
                      <a:alpha val="40000"/>
                    </a:prstClr>
                  </a:outerShdw>
                </a:effectLst>
              </a:rPr>
              <a:t>(</a:t>
            </a:r>
            <a:r>
              <a:rPr lang="en-US" altLang="ja-JP" b="1" dirty="0" smtClean="0">
                <a:solidFill>
                  <a:srgbClr val="002060"/>
                </a:solidFill>
                <a:effectLst>
                  <a:outerShdw blurRad="50800" dist="38100" dir="2700000" algn="tl" rotWithShape="0">
                    <a:prstClr val="black">
                      <a:alpha val="40000"/>
                    </a:prstClr>
                  </a:outerShdw>
                </a:effectLst>
              </a:rPr>
              <a:t>Element)</a:t>
            </a:r>
            <a:endParaRPr lang="en-US" b="1" dirty="0" smtClean="0">
              <a:solidFill>
                <a:srgbClr val="002060"/>
              </a:solidFill>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t>XML</a:t>
            </a:r>
          </a:p>
        </p:txBody>
      </p:sp>
      <p:sp>
        <p:nvSpPr>
          <p:cNvPr id="3" name="テキスト プレースホルダ 2"/>
          <p:cNvSpPr>
            <a:spLocks noGrp="1"/>
          </p:cNvSpPr>
          <p:nvPr>
            <p:ph type="body" idx="1"/>
          </p:nvPr>
        </p:nvSpPr>
        <p:spPr/>
        <p:txBody>
          <a:bodyPr/>
          <a:lstStyle/>
          <a:p>
            <a:r>
              <a:rPr kumimoji="1" lang="en-US" altLang="ja-JP" dirty="0" smtClean="0"/>
              <a:t>XSLT</a:t>
            </a:r>
            <a:r>
              <a:rPr lang="ja-JP" altLang="en-US" dirty="0" smtClean="0"/>
              <a:t>とは</a:t>
            </a:r>
            <a:endParaRPr lang="en-US" altLang="ja-JP" dirty="0" smtClean="0"/>
          </a:p>
          <a:p>
            <a:pPr lvl="1"/>
            <a:r>
              <a:rPr lang="en-US" sz="2700" dirty="0" smtClean="0"/>
              <a:t>XML </a:t>
            </a:r>
            <a:r>
              <a:rPr lang="en-US" sz="2700" dirty="0" err="1" smtClean="0"/>
              <a:t>Stylesheet</a:t>
            </a:r>
            <a:r>
              <a:rPr lang="en-US" sz="2700" dirty="0" smtClean="0"/>
              <a:t> Language Transformations</a:t>
            </a:r>
            <a:r>
              <a:rPr lang="ja-JP" altLang="en-US" sz="2700" dirty="0" smtClean="0"/>
              <a:t>の略</a:t>
            </a:r>
            <a:endParaRPr lang="en-US" altLang="ja-JP" sz="2700" dirty="0" smtClean="0"/>
          </a:p>
          <a:p>
            <a:pPr lvl="1"/>
            <a:r>
              <a:rPr lang="en-US" altLang="ja-JP" dirty="0" smtClean="0"/>
              <a:t>XML</a:t>
            </a:r>
            <a:r>
              <a:rPr lang="ja-JP" altLang="en-US" dirty="0" smtClean="0"/>
              <a:t>文書を別の書式へ変換するための言語</a:t>
            </a:r>
            <a:endParaRPr lang="en-US" altLang="ja-JP" dirty="0" smtClean="0"/>
          </a:p>
          <a:p>
            <a:pPr lvl="1"/>
            <a:r>
              <a:rPr lang="en-US" altLang="ja-JP" dirty="0" smtClean="0"/>
              <a:t>XSLT</a:t>
            </a:r>
            <a:r>
              <a:rPr lang="ja-JP" altLang="en-US" dirty="0" smtClean="0"/>
              <a:t>は</a:t>
            </a:r>
            <a:r>
              <a:rPr lang="en-US" altLang="ja-JP" dirty="0" err="1" smtClean="0"/>
              <a:t>XPath</a:t>
            </a:r>
            <a:r>
              <a:rPr lang="ja-JP" altLang="en-US" dirty="0" smtClean="0"/>
              <a:t>に依存</a:t>
            </a:r>
            <a:endParaRPr lang="en-US" altLang="ja-JP" dirty="0" smtClean="0"/>
          </a:p>
          <a:p>
            <a:pPr lvl="1">
              <a:buNone/>
            </a:pPr>
            <a:endParaRPr lang="en-US" altLang="ja-JP" dirty="0" smtClean="0"/>
          </a:p>
          <a:p>
            <a:pPr lvl="1">
              <a:buNone/>
            </a:pPr>
            <a:endParaRPr lang="en-US" altLang="ja-JP" dirty="0" smtClean="0"/>
          </a:p>
          <a:p>
            <a:pPr lvl="1">
              <a:buNone/>
            </a:pPr>
            <a:r>
              <a:rPr lang="en-US" altLang="ja-JP" dirty="0" smtClean="0"/>
              <a:t>ex)</a:t>
            </a:r>
          </a:p>
          <a:p>
            <a:pPr lvl="1">
              <a:buNone/>
            </a:pPr>
            <a:r>
              <a:rPr lang="en-US" altLang="ja-JP" dirty="0" smtClean="0"/>
              <a:t>	</a:t>
            </a:r>
          </a:p>
        </p:txBody>
      </p:sp>
      <p:sp>
        <p:nvSpPr>
          <p:cNvPr id="4" name="テキスト ボックス 3"/>
          <p:cNvSpPr txBox="1"/>
          <p:nvPr/>
        </p:nvSpPr>
        <p:spPr>
          <a:xfrm>
            <a:off x="1714480" y="3071810"/>
            <a:ext cx="6715172" cy="2893100"/>
          </a:xfrm>
          <a:prstGeom prst="rect">
            <a:avLst/>
          </a:prstGeom>
          <a:solidFill>
            <a:srgbClr val="83135B">
              <a:alpha val="31000"/>
            </a:srgbClr>
          </a:solidFill>
          <a:ln cap="rnd" cmpd="thickThin">
            <a:solidFill>
              <a:srgbClr val="83135B"/>
            </a:solidFill>
            <a:prstDash val="solid"/>
            <a:bevel/>
          </a:ln>
          <a:effectLst>
            <a:outerShdw blurRad="165100" dist="88900" dir="4800000" sx="101000" sy="101000" algn="tl" rotWithShape="0">
              <a:srgbClr val="83135B">
                <a:alpha val="40000"/>
              </a:srgbClr>
            </a:outerShdw>
          </a:effectLst>
          <a:scene3d>
            <a:camera prst="orthographicFront"/>
            <a:lightRig rig="freezing" dir="t"/>
          </a:scene3d>
          <a:sp3d extrusionH="76200" contourW="12700" prstMaterial="matte">
            <a:bevelT w="12700" h="82550"/>
            <a:bevelB w="12700"/>
            <a:extrusionClr>
              <a:srgbClr val="B4266D"/>
            </a:extrusionClr>
            <a:contourClr>
              <a:srgbClr val="83135B"/>
            </a:contourClr>
          </a:sp3d>
        </p:spPr>
        <p:style>
          <a:lnRef idx="2">
            <a:schemeClr val="accent6"/>
          </a:lnRef>
          <a:fillRef idx="1">
            <a:schemeClr val="lt1"/>
          </a:fillRef>
          <a:effectRef idx="0">
            <a:schemeClr val="accent6"/>
          </a:effectRef>
          <a:fontRef idx="minor">
            <a:schemeClr val="dk1"/>
          </a:fontRef>
        </p:style>
        <p:txBody>
          <a:bodyPr wrap="square" rtlCol="0">
            <a:spAutoFit/>
            <a:flatTx/>
          </a:bodyPr>
          <a:lstStyle/>
          <a:p>
            <a:pPr lvl="1">
              <a:buNone/>
            </a:pPr>
            <a:r>
              <a:rPr lang="en-US" altLang="ja-JP" sz="1400" dirty="0" smtClean="0">
                <a:solidFill>
                  <a:srgbClr val="002060"/>
                </a:solidFill>
                <a:effectLst>
                  <a:outerShdw blurRad="50800" dist="38100" dir="2700000" algn="tl" rotWithShape="0">
                    <a:prstClr val="black">
                      <a:alpha val="40000"/>
                    </a:prstClr>
                  </a:outerShdw>
                </a:effectLst>
              </a:rPr>
              <a:t>&lt;?xml version="1.0" encoding="utf-8"?&gt;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&lt;</a:t>
            </a:r>
            <a:r>
              <a:rPr lang="en-US" altLang="ja-JP" sz="1400" dirty="0" err="1" smtClean="0">
                <a:solidFill>
                  <a:srgbClr val="002060"/>
                </a:solidFill>
                <a:effectLst>
                  <a:outerShdw blurRad="50800" dist="38100" dir="2700000" algn="tl" rotWithShape="0">
                    <a:prstClr val="black">
                      <a:alpha val="40000"/>
                    </a:prstClr>
                  </a:outerShdw>
                </a:effectLst>
              </a:rPr>
              <a:t>xsl:stylesheet</a:t>
            </a:r>
            <a:r>
              <a:rPr lang="en-US" altLang="ja-JP" sz="1400" dirty="0" smtClean="0">
                <a:solidFill>
                  <a:srgbClr val="002060"/>
                </a:solidFill>
                <a:effectLst>
                  <a:outerShdw blurRad="50800" dist="38100" dir="2700000" algn="tl" rotWithShape="0">
                    <a:prstClr val="black">
                      <a:alpha val="40000"/>
                    </a:prstClr>
                  </a:outerShdw>
                </a:effectLst>
              </a:rPr>
              <a:t> version="1.0" </a:t>
            </a:r>
            <a:r>
              <a:rPr lang="en-US" altLang="ja-JP" sz="1400" dirty="0" err="1" smtClean="0">
                <a:solidFill>
                  <a:srgbClr val="002060"/>
                </a:solidFill>
                <a:effectLst>
                  <a:outerShdw blurRad="50800" dist="38100" dir="2700000" algn="tl" rotWithShape="0">
                    <a:prstClr val="black">
                      <a:alpha val="40000"/>
                    </a:prstClr>
                  </a:outerShdw>
                </a:effectLst>
              </a:rPr>
              <a:t>xmlns:xsl</a:t>
            </a:r>
            <a:r>
              <a:rPr lang="en-US" altLang="ja-JP" sz="1400" dirty="0" smtClean="0">
                <a:solidFill>
                  <a:srgbClr val="002060"/>
                </a:solidFill>
                <a:effectLst>
                  <a:outerShdw blurRad="50800" dist="38100" dir="2700000" algn="tl" rotWithShape="0">
                    <a:prstClr val="black">
                      <a:alpha val="40000"/>
                    </a:prstClr>
                  </a:outerShdw>
                </a:effectLst>
              </a:rPr>
              <a:t>="http://www.w3.org/1999/XSL/Transform"&gt;</a:t>
            </a:r>
          </a:p>
          <a:p>
            <a:pPr lvl="1">
              <a:buNone/>
            </a:pPr>
            <a:endParaRPr lang="en-US" altLang="ja-JP" sz="1400" dirty="0" smtClean="0">
              <a:solidFill>
                <a:srgbClr val="002060"/>
              </a:solidFill>
              <a:effectLst>
                <a:outerShdw blurRad="50800" dist="38100" dir="2700000" algn="tl" rotWithShape="0">
                  <a:prstClr val="black">
                    <a:alpha val="40000"/>
                  </a:prstClr>
                </a:outerShdw>
              </a:effectLst>
            </a:endParaRPr>
          </a:p>
          <a:p>
            <a:pPr lvl="1">
              <a:buNone/>
            </a:pPr>
            <a:r>
              <a:rPr lang="en-US" altLang="ja-JP" sz="1400" dirty="0" smtClean="0">
                <a:solidFill>
                  <a:srgbClr val="002060"/>
                </a:solidFill>
                <a:effectLst>
                  <a:outerShdw blurRad="50800" dist="38100" dir="2700000" algn="tl" rotWithShape="0">
                    <a:prstClr val="black">
                      <a:alpha val="40000"/>
                    </a:prstClr>
                  </a:outerShdw>
                </a:effectLst>
              </a:rPr>
              <a:t>&lt;</a:t>
            </a:r>
            <a:r>
              <a:rPr lang="en-US" altLang="ja-JP" sz="1400" dirty="0" err="1" smtClean="0">
                <a:solidFill>
                  <a:srgbClr val="002060"/>
                </a:solidFill>
                <a:effectLst>
                  <a:outerShdw blurRad="50800" dist="38100" dir="2700000" algn="tl" rotWithShape="0">
                    <a:prstClr val="black">
                      <a:alpha val="40000"/>
                    </a:prstClr>
                  </a:outerShdw>
                </a:effectLst>
              </a:rPr>
              <a:t>xsl:template</a:t>
            </a:r>
            <a:r>
              <a:rPr lang="en-US" altLang="ja-JP" sz="1400" dirty="0" smtClean="0">
                <a:solidFill>
                  <a:srgbClr val="002060"/>
                </a:solidFill>
                <a:effectLst>
                  <a:outerShdw blurRad="50800" dist="38100" dir="2700000" algn="tl" rotWithShape="0">
                    <a:prstClr val="black">
                      <a:alpha val="40000"/>
                    </a:prstClr>
                  </a:outerShdw>
                </a:effectLst>
              </a:rPr>
              <a:t> match="group"&gt;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&lt;html&gt;</a:t>
            </a:r>
          </a:p>
          <a:p>
            <a:pPr lvl="2"/>
            <a:r>
              <a:rPr lang="en-US" altLang="ja-JP" sz="1400" dirty="0" smtClean="0">
                <a:solidFill>
                  <a:srgbClr val="002060"/>
                </a:solidFill>
                <a:effectLst>
                  <a:outerShdw blurRad="50800" dist="38100" dir="2700000" algn="tl" rotWithShape="0">
                    <a:prstClr val="black">
                      <a:alpha val="40000"/>
                    </a:prstClr>
                  </a:outerShdw>
                </a:effectLst>
              </a:rPr>
              <a:t>&lt;head&gt;</a:t>
            </a:r>
          </a:p>
          <a:p>
            <a:pPr lvl="2"/>
            <a:r>
              <a:rPr lang="en-US" altLang="ja-JP" sz="1400" dirty="0" smtClean="0">
                <a:solidFill>
                  <a:srgbClr val="002060"/>
                </a:solidFill>
                <a:effectLst>
                  <a:outerShdw blurRad="50800" dist="38100" dir="2700000" algn="tl" rotWithShape="0">
                    <a:prstClr val="black">
                      <a:alpha val="40000"/>
                    </a:prstClr>
                  </a:outerShdw>
                </a:effectLst>
              </a:rPr>
              <a:t>&lt;/head&gt;</a:t>
            </a:r>
          </a:p>
          <a:p>
            <a:pPr lvl="2"/>
            <a:r>
              <a:rPr lang="en-US" altLang="ja-JP" sz="1400" dirty="0" smtClean="0">
                <a:solidFill>
                  <a:srgbClr val="002060"/>
                </a:solidFill>
                <a:effectLst>
                  <a:outerShdw blurRad="50800" dist="38100" dir="2700000" algn="tl" rotWithShape="0">
                    <a:prstClr val="black">
                      <a:alpha val="40000"/>
                    </a:prstClr>
                  </a:outerShdw>
                </a:effectLst>
              </a:rPr>
              <a:t>&lt;body&gt;</a:t>
            </a:r>
          </a:p>
          <a:p>
            <a:pPr lvl="2"/>
            <a:r>
              <a:rPr lang="en-US" altLang="ja-JP" sz="1400" dirty="0" smtClean="0">
                <a:solidFill>
                  <a:srgbClr val="002060"/>
                </a:solidFill>
                <a:effectLst>
                  <a:outerShdw blurRad="50800" dist="38100" dir="2700000" algn="tl" rotWithShape="0">
                    <a:prstClr val="black">
                      <a:alpha val="40000"/>
                    </a:prstClr>
                  </a:outerShdw>
                </a:effectLst>
              </a:rPr>
              <a:t>	&lt;</a:t>
            </a:r>
            <a:r>
              <a:rPr lang="en-US" altLang="ja-JP" sz="1400" dirty="0" err="1" smtClean="0">
                <a:solidFill>
                  <a:srgbClr val="002060"/>
                </a:solidFill>
                <a:effectLst>
                  <a:outerShdw blurRad="50800" dist="38100" dir="2700000" algn="tl" rotWithShape="0">
                    <a:prstClr val="black">
                      <a:alpha val="40000"/>
                    </a:prstClr>
                  </a:outerShdw>
                </a:effectLst>
              </a:rPr>
              <a:t>xsl:value</a:t>
            </a:r>
            <a:r>
              <a:rPr lang="en-US" altLang="ja-JP" sz="1400" dirty="0" smtClean="0">
                <a:solidFill>
                  <a:srgbClr val="002060"/>
                </a:solidFill>
                <a:effectLst>
                  <a:outerShdw blurRad="50800" dist="38100" dir="2700000" algn="tl" rotWithShape="0">
                    <a:prstClr val="black">
                      <a:alpha val="40000"/>
                    </a:prstClr>
                  </a:outerShdw>
                </a:effectLst>
              </a:rPr>
              <a:t>-of select="name"/&gt;</a:t>
            </a:r>
          </a:p>
          <a:p>
            <a:pPr lvl="2"/>
            <a:r>
              <a:rPr lang="en-US" altLang="ja-JP" sz="1400" dirty="0" smtClean="0">
                <a:solidFill>
                  <a:srgbClr val="002060"/>
                </a:solidFill>
                <a:effectLst>
                  <a:outerShdw blurRad="50800" dist="38100" dir="2700000" algn="tl" rotWithShape="0">
                    <a:prstClr val="black">
                      <a:alpha val="40000"/>
                    </a:prstClr>
                  </a:outerShdw>
                </a:effectLst>
              </a:rPr>
              <a:t>&lt;/body&gt;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&lt;/html&gt;</a:t>
            </a:r>
          </a:p>
          <a:p>
            <a:pPr lvl="1">
              <a:buNone/>
            </a:pPr>
            <a:r>
              <a:rPr lang="en-US" altLang="ja-JP" sz="1400" dirty="0" smtClean="0">
                <a:solidFill>
                  <a:srgbClr val="002060"/>
                </a:solidFill>
                <a:effectLst>
                  <a:outerShdw blurRad="50800" dist="38100" dir="2700000" algn="tl" rotWithShape="0">
                    <a:prstClr val="black">
                      <a:alpha val="40000"/>
                    </a:prstClr>
                  </a:outerShdw>
                </a:effectLst>
              </a:rPr>
              <a:t>&lt;/</a:t>
            </a:r>
            <a:r>
              <a:rPr lang="en-US" altLang="ja-JP" sz="1400" dirty="0" err="1" smtClean="0">
                <a:solidFill>
                  <a:srgbClr val="002060"/>
                </a:solidFill>
                <a:effectLst>
                  <a:outerShdw blurRad="50800" dist="38100" dir="2700000" algn="tl" rotWithShape="0">
                    <a:prstClr val="black">
                      <a:alpha val="40000"/>
                    </a:prstClr>
                  </a:outerShdw>
                </a:effectLst>
              </a:rPr>
              <a:t>xsl:stylesheet</a:t>
            </a:r>
            <a:r>
              <a:rPr lang="en-US" altLang="ja-JP" sz="1400" dirty="0" smtClean="0">
                <a:solidFill>
                  <a:srgbClr val="002060"/>
                </a:solidFill>
                <a:effectLst>
                  <a:outerShdw blurRad="50800" dist="38100" dir="2700000" algn="tl" rotWithShape="0">
                    <a:prstClr val="black">
                      <a:alpha val="40000"/>
                    </a:prstClr>
                  </a:outerShdw>
                </a:effectLst>
              </a:rPr>
              <a:t>&gt;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t>XML</a:t>
            </a:r>
          </a:p>
        </p:txBody>
      </p:sp>
      <p:sp>
        <p:nvSpPr>
          <p:cNvPr id="3" name="テキスト プレースホルダ 2"/>
          <p:cNvSpPr>
            <a:spLocks noGrp="1"/>
          </p:cNvSpPr>
          <p:nvPr>
            <p:ph type="body" idx="1"/>
          </p:nvPr>
        </p:nvSpPr>
        <p:spPr/>
        <p:txBody>
          <a:bodyPr/>
          <a:lstStyle/>
          <a:p>
            <a:r>
              <a:rPr kumimoji="1" lang="en-US" altLang="ja-JP" dirty="0" err="1" smtClean="0"/>
              <a:t>XPath</a:t>
            </a:r>
            <a:r>
              <a:rPr lang="ja-JP" altLang="en-US" dirty="0" smtClean="0"/>
              <a:t>とは</a:t>
            </a:r>
            <a:endParaRPr lang="en-US" altLang="ja-JP" dirty="0" smtClean="0"/>
          </a:p>
          <a:p>
            <a:pPr lvl="1"/>
            <a:r>
              <a:rPr lang="en-US" altLang="ja-JP" sz="2700" dirty="0" smtClean="0"/>
              <a:t>XML</a:t>
            </a:r>
            <a:r>
              <a:rPr lang="ja-JP" altLang="en-US" sz="2700" dirty="0" smtClean="0"/>
              <a:t>中の特定の要素を指し示す記述方法を</a:t>
            </a:r>
            <a:endParaRPr lang="en-US" altLang="ja-JP" sz="2700" dirty="0" smtClean="0"/>
          </a:p>
          <a:p>
            <a:pPr lvl="1">
              <a:buNone/>
            </a:pPr>
            <a:r>
              <a:rPr lang="en-US" altLang="ja-JP" sz="2700" dirty="0" smtClean="0"/>
              <a:t>	</a:t>
            </a:r>
            <a:r>
              <a:rPr lang="ja-JP" altLang="en-US" sz="2700" dirty="0" smtClean="0"/>
              <a:t>定めた規格</a:t>
            </a:r>
            <a:endParaRPr lang="en-US" altLang="ja-JP" sz="2700" dirty="0" smtClean="0"/>
          </a:p>
          <a:p>
            <a:pPr lvl="1"/>
            <a:r>
              <a:rPr lang="en-US" altLang="ja-JP" sz="2700" dirty="0" smtClean="0"/>
              <a:t>XML</a:t>
            </a:r>
            <a:r>
              <a:rPr lang="ja-JP" altLang="en-US" sz="2700" dirty="0" smtClean="0"/>
              <a:t>の木構造をたどって</a:t>
            </a:r>
            <a:endParaRPr lang="en-US" altLang="ja-JP" sz="2700" dirty="0" smtClean="0"/>
          </a:p>
          <a:p>
            <a:pPr lvl="1">
              <a:buNone/>
            </a:pPr>
            <a:r>
              <a:rPr lang="en-US" altLang="ja-JP" sz="2700" dirty="0" smtClean="0"/>
              <a:t>	</a:t>
            </a:r>
            <a:r>
              <a:rPr lang="ja-JP" altLang="en-US" sz="2700" dirty="0" smtClean="0"/>
              <a:t>文書内のあらゆる要素や属性に</a:t>
            </a:r>
            <a:endParaRPr lang="en-US" altLang="ja-JP" sz="2700" dirty="0" smtClean="0"/>
          </a:p>
          <a:p>
            <a:pPr lvl="1">
              <a:buNone/>
            </a:pPr>
            <a:r>
              <a:rPr lang="en-US" altLang="ja-JP" sz="2700" dirty="0" smtClean="0"/>
              <a:t>	</a:t>
            </a:r>
            <a:r>
              <a:rPr lang="ja-JP" altLang="en-US" sz="2700" dirty="0" smtClean="0"/>
              <a:t>アクセスする手段として使用する</a:t>
            </a:r>
            <a:endParaRPr lang="en-US" altLang="ja-JP" sz="2700" dirty="0" smtClean="0"/>
          </a:p>
          <a:p>
            <a:pPr lvl="1">
              <a:buNone/>
            </a:pPr>
            <a:r>
              <a:rPr lang="en-US" altLang="ja-JP"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t>XML</a:t>
            </a:r>
          </a:p>
        </p:txBody>
      </p:sp>
      <p:sp>
        <p:nvSpPr>
          <p:cNvPr id="3" name="テキスト プレースホルダ 2"/>
          <p:cNvSpPr>
            <a:spLocks noGrp="1"/>
          </p:cNvSpPr>
          <p:nvPr>
            <p:ph type="body" idx="1"/>
          </p:nvPr>
        </p:nvSpPr>
        <p:spPr/>
        <p:txBody>
          <a:bodyPr/>
          <a:lstStyle/>
          <a:p>
            <a:r>
              <a:rPr kumimoji="1" lang="en-US" altLang="ja-JP" dirty="0" err="1" smtClean="0"/>
              <a:t>XPath</a:t>
            </a:r>
            <a:r>
              <a:rPr lang="ja-JP" altLang="en-US" dirty="0" smtClean="0"/>
              <a:t>とは</a:t>
            </a:r>
            <a:endParaRPr lang="en-US" altLang="ja-JP" dirty="0" smtClean="0"/>
          </a:p>
          <a:p>
            <a:pPr marL="342900" lvl="1" indent="-342900">
              <a:buNone/>
            </a:pPr>
            <a:endParaRPr lang="en-US" altLang="ja-JP" dirty="0" smtClean="0"/>
          </a:p>
          <a:p>
            <a:pPr marL="342900" lvl="1" indent="-342900">
              <a:buNone/>
            </a:pPr>
            <a:endParaRPr lang="en-US" altLang="ja-JP" dirty="0" smtClean="0"/>
          </a:p>
          <a:p>
            <a:pPr marL="342900" lvl="1" indent="-342900">
              <a:buNone/>
            </a:pPr>
            <a:endParaRPr lang="en-US" altLang="ja-JP" dirty="0" smtClean="0"/>
          </a:p>
          <a:p>
            <a:pPr marL="342900" lvl="1" indent="-342900">
              <a:buNone/>
            </a:pPr>
            <a:r>
              <a:rPr lang="en-US" altLang="ja-JP" dirty="0" smtClean="0"/>
              <a:t>	ex)</a:t>
            </a:r>
          </a:p>
          <a:p>
            <a:pPr>
              <a:buNone/>
            </a:pPr>
            <a:endParaRPr lang="en-US" altLang="ja-JP" dirty="0" smtClean="0"/>
          </a:p>
        </p:txBody>
      </p:sp>
      <p:sp>
        <p:nvSpPr>
          <p:cNvPr id="5" name="テキスト ボックス 4"/>
          <p:cNvSpPr txBox="1"/>
          <p:nvPr/>
        </p:nvSpPr>
        <p:spPr>
          <a:xfrm>
            <a:off x="1428728" y="1610575"/>
            <a:ext cx="7000924" cy="4247317"/>
          </a:xfrm>
          <a:prstGeom prst="rect">
            <a:avLst/>
          </a:prstGeom>
          <a:solidFill>
            <a:srgbClr val="83135B">
              <a:alpha val="31000"/>
            </a:srgbClr>
          </a:solidFill>
          <a:ln cap="rnd" cmpd="thickThin">
            <a:solidFill>
              <a:srgbClr val="83135B"/>
            </a:solidFill>
            <a:prstDash val="solid"/>
            <a:bevel/>
          </a:ln>
          <a:effectLst>
            <a:outerShdw blurRad="165100" dist="88900" dir="4800000" sx="101000" sy="101000" algn="tl" rotWithShape="0">
              <a:srgbClr val="83135B">
                <a:alpha val="40000"/>
              </a:srgbClr>
            </a:outerShdw>
          </a:effectLst>
          <a:scene3d>
            <a:camera prst="orthographicFront"/>
            <a:lightRig rig="freezing" dir="t"/>
          </a:scene3d>
          <a:sp3d extrusionH="76200" contourW="12700" prstMaterial="matte">
            <a:bevelT w="12700" h="82550"/>
            <a:bevelB w="12700"/>
            <a:extrusionClr>
              <a:srgbClr val="B4266D"/>
            </a:extrusionClr>
            <a:contourClr>
              <a:srgbClr val="83135B"/>
            </a:contourClr>
          </a:sp3d>
        </p:spPr>
        <p:style>
          <a:lnRef idx="2">
            <a:schemeClr val="accent6"/>
          </a:lnRef>
          <a:fillRef idx="1">
            <a:schemeClr val="lt1"/>
          </a:fillRef>
          <a:effectRef idx="0">
            <a:schemeClr val="accent6"/>
          </a:effectRef>
          <a:fontRef idx="minor">
            <a:schemeClr val="dk1"/>
          </a:fontRef>
        </p:style>
        <p:txBody>
          <a:bodyPr wrap="square" lIns="0" tIns="0" rIns="0" rtlCol="0">
            <a:spAutoFit/>
            <a:flatTx/>
          </a:bodyPr>
          <a:lstStyle/>
          <a:p>
            <a:pPr lvl="1">
              <a:buNone/>
            </a:pPr>
            <a:r>
              <a:rPr lang="en-US" altLang="ja-JP" sz="1300" dirty="0" smtClean="0">
                <a:solidFill>
                  <a:srgbClr val="002060"/>
                </a:solidFill>
                <a:effectLst>
                  <a:outerShdw blurRad="50800" dist="38100" dir="2700000" algn="tl" rotWithShape="0">
                    <a:prstClr val="black">
                      <a:alpha val="40000"/>
                    </a:prstClr>
                  </a:outerShdw>
                </a:effectLst>
              </a:rPr>
              <a:t>&lt;?xml version="1.0" encoding="utf-8"?&gt;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&lt;</a:t>
            </a:r>
            <a:r>
              <a:rPr lang="en-US" altLang="ja-JP" sz="1300" dirty="0" err="1" smtClean="0">
                <a:solidFill>
                  <a:srgbClr val="002060"/>
                </a:solidFill>
                <a:effectLst>
                  <a:outerShdw blurRad="50800" dist="38100" dir="2700000" algn="tl" rotWithShape="0">
                    <a:prstClr val="black">
                      <a:alpha val="40000"/>
                    </a:prstClr>
                  </a:outerShdw>
                </a:effectLst>
              </a:rPr>
              <a:t>xsl:stylesheet</a:t>
            </a:r>
            <a:r>
              <a:rPr lang="en-US" altLang="ja-JP" sz="1300" dirty="0" smtClean="0">
                <a:solidFill>
                  <a:srgbClr val="002060"/>
                </a:solidFill>
                <a:effectLst>
                  <a:outerShdw blurRad="50800" dist="38100" dir="2700000" algn="tl" rotWithShape="0">
                    <a:prstClr val="black">
                      <a:alpha val="40000"/>
                    </a:prstClr>
                  </a:outerShdw>
                </a:effectLst>
              </a:rPr>
              <a:t> version="1.0" </a:t>
            </a:r>
            <a:r>
              <a:rPr lang="en-US" altLang="ja-JP" sz="1300" dirty="0" err="1" smtClean="0">
                <a:solidFill>
                  <a:srgbClr val="002060"/>
                </a:solidFill>
                <a:effectLst>
                  <a:outerShdw blurRad="50800" dist="38100" dir="2700000" algn="tl" rotWithShape="0">
                    <a:prstClr val="black">
                      <a:alpha val="40000"/>
                    </a:prstClr>
                  </a:outerShdw>
                </a:effectLst>
              </a:rPr>
              <a:t>xmlns:xsl</a:t>
            </a:r>
            <a:r>
              <a:rPr lang="en-US" altLang="ja-JP" sz="1300" dirty="0" smtClean="0">
                <a:solidFill>
                  <a:srgbClr val="002060"/>
                </a:solidFill>
                <a:effectLst>
                  <a:outerShdw blurRad="50800" dist="38100" dir="2700000" algn="tl" rotWithShape="0">
                    <a:prstClr val="black">
                      <a:alpha val="40000"/>
                    </a:prstClr>
                  </a:outerShdw>
                </a:effectLst>
              </a:rPr>
              <a:t>="http://www.w3.org/1999/XSL/Transform"&gt;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&lt;</a:t>
            </a:r>
            <a:r>
              <a:rPr lang="en-US" altLang="ja-JP" sz="1300" dirty="0" err="1" smtClean="0">
                <a:solidFill>
                  <a:srgbClr val="002060"/>
                </a:solidFill>
                <a:effectLst>
                  <a:outerShdw blurRad="50800" dist="38100" dir="2700000" algn="tl" rotWithShape="0">
                    <a:prstClr val="black">
                      <a:alpha val="40000"/>
                    </a:prstClr>
                  </a:outerShdw>
                </a:effectLst>
              </a:rPr>
              <a:t>xsl:template</a:t>
            </a:r>
            <a:r>
              <a:rPr lang="en-US" altLang="ja-JP" sz="1300" dirty="0" smtClean="0">
                <a:solidFill>
                  <a:srgbClr val="002060"/>
                </a:solidFill>
                <a:effectLst>
                  <a:outerShdw blurRad="50800" dist="38100" dir="2700000" algn="tl" rotWithShape="0">
                    <a:prstClr val="black">
                      <a:alpha val="40000"/>
                    </a:prstClr>
                  </a:outerShdw>
                </a:effectLst>
              </a:rPr>
              <a:t> match="group"&gt;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&lt;html&gt;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&lt;head&gt;&lt;/head&gt;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&lt;body&gt;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	&lt;b&gt;</a:t>
            </a:r>
          </a:p>
          <a:p>
            <a:r>
              <a:rPr lang="en-US" altLang="ja-JP" sz="1300" dirty="0" smtClean="0">
                <a:solidFill>
                  <a:srgbClr val="002060"/>
                </a:solidFill>
                <a:effectLst>
                  <a:outerShdw blurRad="50800" dist="38100" dir="2700000" algn="tl" rotWithShape="0">
                    <a:prstClr val="black">
                      <a:alpha val="40000"/>
                    </a:prstClr>
                  </a:outerShdw>
                </a:effectLst>
              </a:rPr>
              <a:t>		&lt;</a:t>
            </a:r>
            <a:r>
              <a:rPr lang="en-US" altLang="ja-JP" sz="1300" dirty="0" err="1" smtClean="0">
                <a:solidFill>
                  <a:srgbClr val="002060"/>
                </a:solidFill>
                <a:effectLst>
                  <a:outerShdw blurRad="50800" dist="38100" dir="2700000" algn="tl" rotWithShape="0">
                    <a:prstClr val="black">
                      <a:alpha val="40000"/>
                    </a:prstClr>
                  </a:outerShdw>
                </a:effectLst>
              </a:rPr>
              <a:t>xsl:value</a:t>
            </a:r>
            <a:r>
              <a:rPr lang="en-US" altLang="ja-JP" sz="1300" dirty="0" smtClean="0">
                <a:solidFill>
                  <a:srgbClr val="002060"/>
                </a:solidFill>
                <a:effectLst>
                  <a:outerShdw blurRad="50800" dist="38100" dir="2700000" algn="tl" rotWithShape="0">
                    <a:prstClr val="black">
                      <a:alpha val="40000"/>
                    </a:prstClr>
                  </a:outerShdw>
                </a:effectLst>
              </a:rPr>
              <a:t>-of select="name"/&gt;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	&lt;/b&gt;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	&lt;table border="1"&gt;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		&lt;</a:t>
            </a:r>
            <a:r>
              <a:rPr lang="en-US" altLang="ja-JP" sz="1300" dirty="0" err="1" smtClean="0">
                <a:solidFill>
                  <a:srgbClr val="002060"/>
                </a:solidFill>
                <a:effectLst>
                  <a:outerShdw blurRad="50800" dist="38100" dir="2700000" algn="tl" rotWithShape="0">
                    <a:prstClr val="black">
                      <a:alpha val="40000"/>
                    </a:prstClr>
                  </a:outerShdw>
                </a:effectLst>
              </a:rPr>
              <a:t>xsl:apply</a:t>
            </a:r>
            <a:r>
              <a:rPr lang="en-US" altLang="ja-JP" sz="1300" dirty="0" smtClean="0">
                <a:solidFill>
                  <a:srgbClr val="002060"/>
                </a:solidFill>
                <a:effectLst>
                  <a:outerShdw blurRad="50800" dist="38100" dir="2700000" algn="tl" rotWithShape="0">
                    <a:prstClr val="black">
                      <a:alpha val="40000"/>
                    </a:prstClr>
                  </a:outerShdw>
                </a:effectLst>
              </a:rPr>
              <a:t>-templates select="member"/&gt;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	&lt;/table&gt;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&lt;/body&gt;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&lt;/html&gt;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&lt;/</a:t>
            </a:r>
            <a:r>
              <a:rPr lang="en-US" altLang="ja-JP" sz="1300" dirty="0" err="1" smtClean="0">
                <a:solidFill>
                  <a:srgbClr val="002060"/>
                </a:solidFill>
                <a:effectLst>
                  <a:outerShdw blurRad="50800" dist="38100" dir="2700000" algn="tl" rotWithShape="0">
                    <a:prstClr val="black">
                      <a:alpha val="40000"/>
                    </a:prstClr>
                  </a:outerShdw>
                </a:effectLst>
              </a:rPr>
              <a:t>xsl:template</a:t>
            </a:r>
            <a:r>
              <a:rPr lang="en-US" altLang="ja-JP" sz="1300" dirty="0" smtClean="0">
                <a:solidFill>
                  <a:srgbClr val="002060"/>
                </a:solidFill>
                <a:effectLst>
                  <a:outerShdw blurRad="50800" dist="38100" dir="2700000" algn="tl" rotWithShape="0">
                    <a:prstClr val="black">
                      <a:alpha val="40000"/>
                    </a:prstClr>
                  </a:outerShdw>
                </a:effectLst>
              </a:rPr>
              <a:t>&gt;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&lt;</a:t>
            </a:r>
            <a:r>
              <a:rPr lang="en-US" altLang="ja-JP" sz="1300" dirty="0" err="1" smtClean="0">
                <a:solidFill>
                  <a:srgbClr val="002060"/>
                </a:solidFill>
                <a:effectLst>
                  <a:outerShdw blurRad="50800" dist="38100" dir="2700000" algn="tl" rotWithShape="0">
                    <a:prstClr val="black">
                      <a:alpha val="40000"/>
                    </a:prstClr>
                  </a:outerShdw>
                </a:effectLst>
              </a:rPr>
              <a:t>xsl:template</a:t>
            </a:r>
            <a:r>
              <a:rPr lang="en-US" altLang="ja-JP" sz="1300" dirty="0" smtClean="0">
                <a:solidFill>
                  <a:srgbClr val="002060"/>
                </a:solidFill>
                <a:effectLst>
                  <a:outerShdw blurRad="50800" dist="38100" dir="2700000" algn="tl" rotWithShape="0">
                    <a:prstClr val="black">
                      <a:alpha val="40000"/>
                    </a:prstClr>
                  </a:outerShdw>
                </a:effectLst>
              </a:rPr>
              <a:t> match="member"&gt;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	&lt;</a:t>
            </a:r>
            <a:r>
              <a:rPr lang="en-US" altLang="ja-JP" sz="1300" dirty="0" err="1" smtClean="0">
                <a:solidFill>
                  <a:srgbClr val="002060"/>
                </a:solidFill>
                <a:effectLst>
                  <a:outerShdw blurRad="50800" dist="38100" dir="2700000" algn="tl" rotWithShape="0">
                    <a:prstClr val="black">
                      <a:alpha val="40000"/>
                    </a:prstClr>
                  </a:outerShdw>
                </a:effectLst>
              </a:rPr>
              <a:t>xsl:for</a:t>
            </a:r>
            <a:r>
              <a:rPr lang="en-US" altLang="ja-JP" sz="1300" dirty="0" smtClean="0">
                <a:solidFill>
                  <a:srgbClr val="002060"/>
                </a:solidFill>
                <a:effectLst>
                  <a:outerShdw blurRad="50800" dist="38100" dir="2700000" algn="tl" rotWithShape="0">
                    <a:prstClr val="black">
                      <a:alpha val="40000"/>
                    </a:prstClr>
                  </a:outerShdw>
                </a:effectLst>
              </a:rPr>
              <a:t>-each select="name"&gt;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		&lt;</a:t>
            </a:r>
            <a:r>
              <a:rPr lang="en-US" altLang="ja-JP" sz="1300" dirty="0" err="1" smtClean="0">
                <a:solidFill>
                  <a:srgbClr val="002060"/>
                </a:solidFill>
                <a:effectLst>
                  <a:outerShdw blurRad="50800" dist="38100" dir="2700000" algn="tl" rotWithShape="0">
                    <a:prstClr val="black">
                      <a:alpha val="40000"/>
                    </a:prstClr>
                  </a:outerShdw>
                </a:effectLst>
              </a:rPr>
              <a:t>tr</a:t>
            </a:r>
            <a:r>
              <a:rPr lang="en-US" altLang="ja-JP" sz="1300" dirty="0" smtClean="0">
                <a:solidFill>
                  <a:srgbClr val="002060"/>
                </a:solidFill>
                <a:effectLst>
                  <a:outerShdw blurRad="50800" dist="38100" dir="2700000" algn="tl" rotWithShape="0">
                    <a:prstClr val="black">
                      <a:alpha val="40000"/>
                    </a:prstClr>
                  </a:outerShdw>
                </a:effectLst>
              </a:rPr>
              <a:t>&gt;&lt;td&gt; &lt;</a:t>
            </a:r>
            <a:r>
              <a:rPr lang="en-US" altLang="ja-JP" sz="1300" dirty="0" err="1" smtClean="0">
                <a:solidFill>
                  <a:srgbClr val="002060"/>
                </a:solidFill>
                <a:effectLst>
                  <a:outerShdw blurRad="50800" dist="38100" dir="2700000" algn="tl" rotWithShape="0">
                    <a:prstClr val="black">
                      <a:alpha val="40000"/>
                    </a:prstClr>
                  </a:outerShdw>
                </a:effectLst>
              </a:rPr>
              <a:t>xsl:value</a:t>
            </a:r>
            <a:r>
              <a:rPr lang="en-US" altLang="ja-JP" sz="1300" dirty="0" smtClean="0">
                <a:solidFill>
                  <a:srgbClr val="002060"/>
                </a:solidFill>
                <a:effectLst>
                  <a:outerShdw blurRad="50800" dist="38100" dir="2700000" algn="tl" rotWithShape="0">
                    <a:prstClr val="black">
                      <a:alpha val="40000"/>
                    </a:prstClr>
                  </a:outerShdw>
                </a:effectLst>
              </a:rPr>
              <a:t>-of select="."/&gt; &lt;/td&gt;&lt;/</a:t>
            </a:r>
            <a:r>
              <a:rPr lang="en-US" altLang="ja-JP" sz="1300" dirty="0" err="1" smtClean="0">
                <a:solidFill>
                  <a:srgbClr val="002060"/>
                </a:solidFill>
                <a:effectLst>
                  <a:outerShdw blurRad="50800" dist="38100" dir="2700000" algn="tl" rotWithShape="0">
                    <a:prstClr val="black">
                      <a:alpha val="40000"/>
                    </a:prstClr>
                  </a:outerShdw>
                </a:effectLst>
              </a:rPr>
              <a:t>tr</a:t>
            </a:r>
            <a:r>
              <a:rPr lang="en-US" altLang="ja-JP" sz="1300" dirty="0" smtClean="0">
                <a:solidFill>
                  <a:srgbClr val="002060"/>
                </a:solidFill>
                <a:effectLst>
                  <a:outerShdw blurRad="50800" dist="38100" dir="2700000" algn="tl" rotWithShape="0">
                    <a:prstClr val="black">
                      <a:alpha val="40000"/>
                    </a:prstClr>
                  </a:outerShdw>
                </a:effectLst>
              </a:rPr>
              <a:t>&gt;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	&lt;/</a:t>
            </a:r>
            <a:r>
              <a:rPr lang="en-US" altLang="ja-JP" sz="1300" dirty="0" err="1" smtClean="0">
                <a:solidFill>
                  <a:srgbClr val="002060"/>
                </a:solidFill>
                <a:effectLst>
                  <a:outerShdw blurRad="50800" dist="38100" dir="2700000" algn="tl" rotWithShape="0">
                    <a:prstClr val="black">
                      <a:alpha val="40000"/>
                    </a:prstClr>
                  </a:outerShdw>
                </a:effectLst>
              </a:rPr>
              <a:t>xsl:for</a:t>
            </a:r>
            <a:r>
              <a:rPr lang="en-US" altLang="ja-JP" sz="1300" dirty="0" smtClean="0">
                <a:solidFill>
                  <a:srgbClr val="002060"/>
                </a:solidFill>
                <a:effectLst>
                  <a:outerShdw blurRad="50800" dist="38100" dir="2700000" algn="tl" rotWithShape="0">
                    <a:prstClr val="black">
                      <a:alpha val="40000"/>
                    </a:prstClr>
                  </a:outerShdw>
                </a:effectLst>
              </a:rPr>
              <a:t>-each&gt;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&lt;/</a:t>
            </a:r>
            <a:r>
              <a:rPr lang="en-US" altLang="ja-JP" sz="1300" dirty="0" err="1" smtClean="0">
                <a:solidFill>
                  <a:srgbClr val="002060"/>
                </a:solidFill>
                <a:effectLst>
                  <a:outerShdw blurRad="50800" dist="38100" dir="2700000" algn="tl" rotWithShape="0">
                    <a:prstClr val="black">
                      <a:alpha val="40000"/>
                    </a:prstClr>
                  </a:outerShdw>
                </a:effectLst>
              </a:rPr>
              <a:t>xsl:template</a:t>
            </a:r>
            <a:r>
              <a:rPr lang="en-US" altLang="ja-JP" sz="1300" dirty="0" smtClean="0">
                <a:solidFill>
                  <a:srgbClr val="002060"/>
                </a:solidFill>
                <a:effectLst>
                  <a:outerShdw blurRad="50800" dist="38100" dir="2700000" algn="tl" rotWithShape="0">
                    <a:prstClr val="black">
                      <a:alpha val="40000"/>
                    </a:prstClr>
                  </a:outerShdw>
                </a:effectLst>
              </a:rPr>
              <a:t>&gt;</a:t>
            </a:r>
          </a:p>
          <a:p>
            <a:pPr lvl="1">
              <a:buNone/>
            </a:pPr>
            <a:r>
              <a:rPr lang="en-US" altLang="ja-JP" sz="1300" dirty="0" smtClean="0">
                <a:solidFill>
                  <a:srgbClr val="002060"/>
                </a:solidFill>
                <a:effectLst>
                  <a:outerShdw blurRad="50800" dist="38100" dir="2700000" algn="tl" rotWithShape="0">
                    <a:prstClr val="black">
                      <a:alpha val="40000"/>
                    </a:prstClr>
                  </a:outerShdw>
                </a:effectLst>
              </a:rPr>
              <a:t>&lt;/</a:t>
            </a:r>
            <a:r>
              <a:rPr lang="en-US" altLang="ja-JP" sz="1300" dirty="0" err="1" smtClean="0">
                <a:solidFill>
                  <a:srgbClr val="002060"/>
                </a:solidFill>
                <a:effectLst>
                  <a:outerShdw blurRad="50800" dist="38100" dir="2700000" algn="tl" rotWithShape="0">
                    <a:prstClr val="black">
                      <a:alpha val="40000"/>
                    </a:prstClr>
                  </a:outerShdw>
                </a:effectLst>
              </a:rPr>
              <a:t>xsl:stylesheet</a:t>
            </a:r>
            <a:r>
              <a:rPr lang="en-US" altLang="ja-JP" sz="1300" dirty="0" smtClean="0">
                <a:solidFill>
                  <a:srgbClr val="002060"/>
                </a:solidFill>
                <a:effectLst>
                  <a:outerShdw blurRad="50800" dist="38100" dir="2700000" algn="tl" rotWithShape="0">
                    <a:prstClr val="black">
                      <a:alpha val="40000"/>
                    </a:prstClr>
                  </a:outerShdw>
                </a:effectLst>
              </a:rPr>
              <a:t>&gt;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nchor="ctr"/>
          <a:lstStyle/>
          <a:p>
            <a:pPr algn="ctr">
              <a:buNone/>
            </a:pPr>
            <a:r>
              <a:rPr kumimoji="1" lang="ja-JP" altLang="en-US" sz="1800" b="1" dirty="0" smtClean="0"/>
              <a:t>ちょっとした</a:t>
            </a:r>
            <a:endParaRPr kumimoji="1" lang="en-US" altLang="ja-JP" sz="1800" b="1" dirty="0" smtClean="0"/>
          </a:p>
          <a:p>
            <a:pPr algn="ctr">
              <a:buNone/>
            </a:pPr>
            <a:r>
              <a:rPr kumimoji="1" lang="en-US" altLang="ja-JP" sz="4400" dirty="0" smtClean="0"/>
              <a:t>DEMO</a:t>
            </a:r>
          </a:p>
          <a:p>
            <a:pPr algn="ctr">
              <a:buNone/>
            </a:pPr>
            <a:r>
              <a:rPr lang="en-US" altLang="ja-JP" sz="4400" dirty="0" smtClean="0"/>
              <a:t>(XML+XSLT)</a:t>
            </a:r>
            <a:endParaRPr kumimoji="1" lang="ja-JP" altLang="en-US" sz="4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t>XML</a:t>
            </a:r>
          </a:p>
        </p:txBody>
      </p:sp>
      <p:sp>
        <p:nvSpPr>
          <p:cNvPr id="3" name="テキスト プレースホルダ 2"/>
          <p:cNvSpPr>
            <a:spLocks noGrp="1"/>
          </p:cNvSpPr>
          <p:nvPr>
            <p:ph type="body" idx="1"/>
          </p:nvPr>
        </p:nvSpPr>
        <p:spPr/>
        <p:txBody>
          <a:bodyPr/>
          <a:lstStyle/>
          <a:p>
            <a:r>
              <a:rPr kumimoji="1" lang="en-US" altLang="ja-JP" dirty="0" err="1" smtClean="0"/>
              <a:t>XMLSchema</a:t>
            </a:r>
            <a:r>
              <a:rPr lang="ja-JP" altLang="en-US" dirty="0" smtClean="0"/>
              <a:t>とは</a:t>
            </a:r>
            <a:endParaRPr lang="en-US" altLang="ja-JP" dirty="0" smtClean="0"/>
          </a:p>
          <a:p>
            <a:pPr lvl="1"/>
            <a:r>
              <a:rPr lang="en-US" altLang="ja-JP" dirty="0" smtClean="0"/>
              <a:t>XML</a:t>
            </a:r>
            <a:r>
              <a:rPr lang="ja-JP" altLang="en-US" dirty="0" smtClean="0"/>
              <a:t>文書の取り得る構造を記述した</a:t>
            </a:r>
            <a:endParaRPr lang="en-US" altLang="ja-JP" dirty="0" smtClean="0"/>
          </a:p>
          <a:p>
            <a:pPr lvl="1">
              <a:buNone/>
            </a:pPr>
            <a:r>
              <a:rPr lang="en-US" altLang="ja-JP" dirty="0" smtClean="0"/>
              <a:t>	</a:t>
            </a:r>
            <a:r>
              <a:rPr lang="ja-JP" altLang="en-US" dirty="0" smtClean="0"/>
              <a:t>スキーマ言語の一つ</a:t>
            </a:r>
            <a:endParaRPr lang="en-US" altLang="ja-JP" dirty="0" smtClean="0"/>
          </a:p>
          <a:p>
            <a:pPr lvl="1"/>
            <a:r>
              <a:rPr lang="en-US" altLang="ja-JP" dirty="0" smtClean="0"/>
              <a:t>XML</a:t>
            </a:r>
            <a:r>
              <a:rPr lang="ja-JP" altLang="en-US" dirty="0" err="1" smtClean="0"/>
              <a:t>での</a:t>
            </a:r>
            <a:r>
              <a:rPr lang="ja-JP" altLang="en-US" dirty="0" smtClean="0"/>
              <a:t>すべてのニーズに対応する</a:t>
            </a:r>
            <a:endParaRPr lang="en-US" altLang="ja-JP" dirty="0" smtClean="0"/>
          </a:p>
          <a:p>
            <a:pPr lvl="1">
              <a:buNone/>
            </a:pPr>
            <a:r>
              <a:rPr lang="en-US" altLang="ja-JP" dirty="0" smtClean="0"/>
              <a:t>	</a:t>
            </a:r>
            <a:r>
              <a:rPr lang="ja-JP" altLang="en-US" dirty="0" smtClean="0"/>
              <a:t>唯一のスキーマ言語として策定</a:t>
            </a:r>
            <a:endParaRPr lang="en-US" altLang="ja-JP" dirty="0" smtClean="0"/>
          </a:p>
          <a:p>
            <a:pPr lvl="1">
              <a:buNone/>
            </a:pPr>
            <a:r>
              <a:rPr lang="en-US" altLang="ja-JP" dirty="0" smtClean="0"/>
              <a:t>(</a:t>
            </a:r>
            <a:r>
              <a:rPr lang="ja-JP" altLang="en-US" dirty="0" smtClean="0"/>
              <a:t>他のスキーマ言語：</a:t>
            </a:r>
            <a:endParaRPr lang="en-US" altLang="ja-JP" dirty="0" smtClean="0"/>
          </a:p>
          <a:p>
            <a:pPr lvl="1">
              <a:buNone/>
            </a:pPr>
            <a:r>
              <a:rPr lang="en-US" dirty="0" smtClean="0"/>
              <a:t>			DTD, RELAX, XML Data Reduced</a:t>
            </a:r>
            <a:r>
              <a:rPr lang="en-US" altLang="ja-JP"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東京#20 ぴんくま 夏椰">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東京#20 ぴんくま 夏椰</Template>
  <TotalTime>1032</TotalTime>
  <Words>990</Words>
  <Application>Microsoft Office PowerPoint</Application>
  <PresentationFormat>画面に合わせる (4:3)</PresentationFormat>
  <Paragraphs>321</Paragraphs>
  <Slides>28</Slides>
  <Notes>28</Notes>
  <HiddenSlides>0</HiddenSlides>
  <MMClips>0</MMClips>
  <ScaleCrop>false</ScaleCrop>
  <HeadingPairs>
    <vt:vector size="4" baseType="variant">
      <vt:variant>
        <vt:lpstr>テーマ</vt:lpstr>
      </vt:variant>
      <vt:variant>
        <vt:i4>1</vt:i4>
      </vt:variant>
      <vt:variant>
        <vt:lpstr>スライド タイトル</vt:lpstr>
      </vt:variant>
      <vt:variant>
        <vt:i4>28</vt:i4>
      </vt:variant>
    </vt:vector>
  </HeadingPairs>
  <TitlesOfParts>
    <vt:vector size="29" baseType="lpstr">
      <vt:lpstr>東京#20 ぴんくま 夏椰</vt:lpstr>
      <vt:lpstr>スライド 1</vt:lpstr>
      <vt:lpstr>Agenda(その1)</vt:lpstr>
      <vt:lpstr>Agenda(その2)</vt:lpstr>
      <vt:lpstr>XML</vt:lpstr>
      <vt:lpstr>XML</vt:lpstr>
      <vt:lpstr>XML</vt:lpstr>
      <vt:lpstr>XML</vt:lpstr>
      <vt:lpstr>スライド 8</vt:lpstr>
      <vt:lpstr>XML</vt:lpstr>
      <vt:lpstr>XML</vt:lpstr>
      <vt:lpstr>スライド 11</vt:lpstr>
      <vt:lpstr>XML</vt:lpstr>
      <vt:lpstr>XML</vt:lpstr>
      <vt:lpstr>スライド 14</vt:lpstr>
      <vt:lpstr>SQLServerにおけるXML</vt:lpstr>
      <vt:lpstr>SQLServerにおけるXML</vt:lpstr>
      <vt:lpstr>SQLServerにおけるXML</vt:lpstr>
      <vt:lpstr>SQLServerにおけるXML</vt:lpstr>
      <vt:lpstr>SQLServerにおけるXML</vt:lpstr>
      <vt:lpstr>SQLServerにおけるXML</vt:lpstr>
      <vt:lpstr>スライド 21</vt:lpstr>
      <vt:lpstr>SQLServerにおけるXML</vt:lpstr>
      <vt:lpstr>SQLServerにおけるXML</vt:lpstr>
      <vt:lpstr>スライド 24</vt:lpstr>
      <vt:lpstr>SQLServerにおけるXML</vt:lpstr>
      <vt:lpstr>SQLServerにおけるXML</vt:lpstr>
      <vt:lpstr>スライド 27</vt:lpstr>
      <vt:lpstr>SQLServerにおけるXML</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dc:creator>
  <cp:lastModifiedBy>わんくま同盟</cp:lastModifiedBy>
  <cp:revision>112</cp:revision>
  <dcterms:created xsi:type="dcterms:W3CDTF">2008-05-01T04:18:48Z</dcterms:created>
  <dcterms:modified xsi:type="dcterms:W3CDTF">2008-09-21T12:23:05Z</dcterms:modified>
</cp:coreProperties>
</file>