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sldIdLst>
    <p:sldId id="265"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C94165"/>
    <a:srgbClr val="B4266D"/>
    <a:srgbClr val="D129BD"/>
    <a:srgbClr val="DA2098"/>
    <a:srgbClr val="FF99CC"/>
    <a:srgbClr val="FF99FF"/>
    <a:srgbClr val="FDD3FB"/>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2" autoAdjust="0"/>
    <p:restoredTop sz="94709" autoAdjust="0"/>
  </p:normalViewPr>
  <p:slideViewPr>
    <p:cSldViewPr>
      <p:cViewPr>
        <p:scale>
          <a:sx n="80" d="100"/>
          <a:sy n="80" d="100"/>
        </p:scale>
        <p:origin x="-222" y="342"/>
      </p:cViewPr>
      <p:guideLst>
        <p:guide orient="horz" pos="2160"/>
        <p:guide pos="2880"/>
      </p:guideLst>
    </p:cSldViewPr>
  </p:slideViewPr>
  <p:outlineViewPr>
    <p:cViewPr>
      <p:scale>
        <a:sx n="33" d="100"/>
        <a:sy n="33" d="100"/>
      </p:scale>
      <p:origin x="0" y="259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2172" y="-9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7727D808-4C90-4737-8687-DB4F401AF14A}" type="datetimeFigureOut">
              <a:rPr lang="ja-JP" altLang="en-US"/>
              <a:pPr>
                <a:defRPr/>
              </a:pPr>
              <a:t>2008/10/11</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7049BFB2-2050-4F8F-A2E2-6CD9813440CF}"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25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25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FCFA8C-25BA-4716-A5C5-8840462ABF59}" type="slidenum">
              <a:rPr lang="ja-JP" altLang="en-US" smtClean="0"/>
              <a:pPr/>
              <a:t>1</a:t>
            </a:fld>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35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355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9CABE2-3614-4189-96EF-278234A8BE05}" type="slidenum">
              <a:rPr lang="ja-JP" altLang="en-US" smtClean="0"/>
              <a:pPr/>
              <a:t>18</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lum bright="22000" contrast="-4000"/>
          </a:blip>
          <a:srcRect/>
          <a:stretch>
            <a:fillRect/>
          </a:stretch>
        </p:blipFill>
        <p:spPr bwMode="auto">
          <a:xfrm>
            <a:off x="361950" y="285750"/>
            <a:ext cx="8277225"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C94165"/>
          </a:solidFill>
          <a:ln w="9525">
            <a:solidFill>
              <a:srgbClr val="FFCCFF"/>
            </a:solid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東京勉強会 </a:t>
            </a:r>
            <a:r>
              <a:rPr kumimoji="0" lang="en-US" altLang="ja-JP" sz="2300" dirty="0">
                <a:solidFill>
                  <a:schemeClr val="tx2"/>
                </a:solidFill>
                <a:ea typeface="ＭＳ Ｐゴシック" pitchFamily="50" charset="-128"/>
              </a:rPr>
              <a:t>#20</a:t>
            </a:r>
            <a:r>
              <a:rPr kumimoji="0" lang="ja-JP" altLang="en-US" sz="2300" dirty="0">
                <a:solidFill>
                  <a:schemeClr val="tx2"/>
                </a:solidFill>
                <a:ea typeface="ＭＳ Ｐゴシック" pitchFamily="50" charset="-128"/>
              </a:rPr>
              <a:t>　</a:t>
            </a:r>
            <a:r>
              <a:rPr kumimoji="0" lang="en-US" altLang="ja-JP" sz="2300" dirty="0">
                <a:solidFill>
                  <a:schemeClr val="tx2"/>
                </a:solidFill>
                <a:ea typeface="ＭＳ Ｐゴシック" pitchFamily="50" charset="-128"/>
              </a:rPr>
              <a:t>[</a:t>
            </a:r>
            <a:r>
              <a:rPr kumimoji="0" lang="ja-JP" altLang="en-US" sz="2300" dirty="0">
                <a:solidFill>
                  <a:schemeClr val="tx2"/>
                </a:solidFill>
                <a:ea typeface="ＭＳ Ｐゴシック" pitchFamily="50" charset="-128"/>
              </a:rPr>
              <a:t>ぴんくま</a:t>
            </a:r>
            <a:r>
              <a:rPr kumimoji="0" lang="en-US" altLang="ja-JP" sz="2300" dirty="0">
                <a:solidFill>
                  <a:schemeClr val="tx2"/>
                </a:solidFill>
                <a:ea typeface="ＭＳ Ｐゴシック" pitchFamily="50" charset="-128"/>
              </a:rPr>
              <a:t>Day]</a:t>
            </a: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360363" y="6167438"/>
            <a:ext cx="1644650" cy="571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smtClean="0">
                <a:latin typeface="HG創英角ﾎﾟｯﾌﾟ体" pitchFamily="49" charset="-128"/>
                <a:ea typeface="HG創英角ﾎﾟｯﾌﾟ体" pitchFamily="49" charset="-128"/>
              </a:rPr>
              <a:t>Pinkuma</a:t>
            </a:r>
            <a:r>
              <a:rPr lang="ja-JP" altLang="en-US" smtClean="0">
                <a:latin typeface="HG創英角ﾎﾟｯﾌﾟ体" pitchFamily="49" charset="-128"/>
                <a:ea typeface="HG創英角ﾎﾟｯﾌﾟ体" pitchFamily="49" charset="-128"/>
              </a:rPr>
              <a:t> </a:t>
            </a:r>
            <a:r>
              <a:rPr lang="en-US" altLang="ja-JP" smtClean="0">
                <a:latin typeface="HG創英角ﾎﾟｯﾌﾟ体" pitchFamily="49" charset="-128"/>
                <a:ea typeface="HG創英角ﾎﾟｯﾌﾟ体" pitchFamily="49" charset="-128"/>
              </a:rPr>
              <a:t>Humstar Presents</a:t>
            </a:r>
            <a:endParaRPr lang="ja-JP" altLang="ja-JP" smtClean="0">
              <a:latin typeface="HG創英角ﾎﾟｯﾌﾟ体" pitchFamily="49" charset="-128"/>
              <a:ea typeface="HG創英角ﾎﾟｯﾌﾟ体" pitchFamily="49" charset="-128"/>
            </a:endParaRPr>
          </a:p>
        </p:txBody>
      </p:sp>
      <p:sp>
        <p:nvSpPr>
          <p:cNvPr id="2051" name="Rectangle 3"/>
          <p:cNvSpPr>
            <a:spLocks noGrp="1" noChangeArrowheads="1"/>
          </p:cNvSpPr>
          <p:nvPr>
            <p:ph type="body" idx="1"/>
          </p:nvPr>
        </p:nvSpPr>
        <p:spPr/>
        <p:txBody>
          <a:bodyPr/>
          <a:lstStyle/>
          <a:p>
            <a:pPr algn="ctr" eaLnBrk="1" hangingPunct="1">
              <a:buFontTx/>
              <a:buNone/>
            </a:pPr>
            <a:r>
              <a:rPr lang="en-US" altLang="ja-JP" sz="6000" smtClean="0">
                <a:latin typeface="HG創英角ﾎﾟｯﾌﾟ体" pitchFamily="49" charset="-128"/>
                <a:ea typeface="HG創英角ﾎﾟｯﾌﾟ体" pitchFamily="49" charset="-128"/>
              </a:rPr>
              <a:t>COBOLer</a:t>
            </a:r>
            <a:r>
              <a:rPr lang="ja-JP" altLang="en-US" sz="6000" smtClean="0">
                <a:latin typeface="HG創英角ﾎﾟｯﾌﾟ体" pitchFamily="49" charset="-128"/>
                <a:ea typeface="HG創英角ﾎﾟｯﾌﾟ体" pitchFamily="49" charset="-128"/>
              </a:rPr>
              <a:t>のための</a:t>
            </a:r>
            <a:br>
              <a:rPr lang="ja-JP" altLang="en-US" sz="6000" smtClean="0">
                <a:latin typeface="HG創英角ﾎﾟｯﾌﾟ体" pitchFamily="49" charset="-128"/>
                <a:ea typeface="HG創英角ﾎﾟｯﾌﾟ体" pitchFamily="49" charset="-128"/>
              </a:rPr>
            </a:br>
            <a:r>
              <a:rPr lang="en-US" altLang="ja-JP" sz="6000" smtClean="0">
                <a:latin typeface="HG創英角ﾎﾟｯﾌﾟ体" pitchFamily="49" charset="-128"/>
                <a:ea typeface="HG創英角ﾎﾟｯﾌﾟ体" pitchFamily="49" charset="-128"/>
              </a:rPr>
              <a:t>.Net Framework</a:t>
            </a:r>
          </a:p>
          <a:p>
            <a:pPr algn="ctr" eaLnBrk="1" hangingPunct="1">
              <a:buFontTx/>
              <a:buNone/>
            </a:pPr>
            <a:r>
              <a:rPr lang="ja-JP" altLang="en-US" sz="6000" smtClean="0">
                <a:latin typeface="HG創英角ﾎﾟｯﾌﾟ体" pitchFamily="49" charset="-128"/>
                <a:ea typeface="HG創英角ﾎﾟｯﾌﾟ体" pitchFamily="49" charset="-128"/>
              </a:rPr>
              <a:t>プログラミング</a:t>
            </a:r>
            <a:endParaRPr lang="en-US" altLang="ja-JP" sz="6000" smtClean="0">
              <a:latin typeface="HG創英角ﾎﾟｯﾌﾟ体" pitchFamily="49" charset="-128"/>
              <a:ea typeface="HG創英角ﾎﾟｯﾌﾟ体" pitchFamily="49" charset="-128"/>
            </a:endParaRPr>
          </a:p>
          <a:p>
            <a:pPr algn="ctr" eaLnBrk="1" hangingPunct="1">
              <a:buFontTx/>
              <a:buNone/>
            </a:pPr>
            <a:r>
              <a:rPr lang="ja-JP" altLang="en-US" sz="6000" smtClean="0">
                <a:latin typeface="HG創英角ﾎﾟｯﾌﾟ体" pitchFamily="49" charset="-128"/>
                <a:ea typeface="HG創英角ﾎﾟｯﾌﾟ体" pitchFamily="49" charset="-128"/>
                <a:cs typeface="Arial Unicode MS" pitchFamily="50" charset="-128"/>
              </a:rPr>
              <a:t>その前哨戦　編</a:t>
            </a:r>
            <a:endParaRPr lang="ja-JP" altLang="ja-JP" sz="6000" smtClean="0">
              <a:latin typeface="HG創英角ﾎﾟｯﾌﾟ体" pitchFamily="49" charset="-128"/>
              <a:ea typeface="HG創英角ﾎﾟｯﾌﾟ体" pitchFamily="49" charset="-128"/>
              <a:cs typeface="Arial Unicode MS"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ja-JP" altLang="en-US" smtClean="0">
                <a:latin typeface="HG創英角ﾎﾟｯﾌﾟ体" pitchFamily="49" charset="-128"/>
                <a:ea typeface="HG創英角ﾎﾟｯﾌﾟ体" pitchFamily="49" charset="-128"/>
              </a:rPr>
              <a:t>バッチプログラムパターン</a:t>
            </a:r>
            <a:br>
              <a:rPr lang="ja-JP" altLang="en-US" smtClean="0">
                <a:latin typeface="HG創英角ﾎﾟｯﾌﾟ体" pitchFamily="49" charset="-128"/>
                <a:ea typeface="HG創英角ﾎﾟｯﾌﾟ体" pitchFamily="49" charset="-128"/>
              </a:rPr>
            </a:br>
            <a:r>
              <a:rPr lang="ja-JP" altLang="en-US" smtClean="0">
                <a:latin typeface="HG創英角ﾎﾟｯﾌﾟ体" pitchFamily="49" charset="-128"/>
                <a:ea typeface="HG創英角ﾎﾟｯﾌﾟ体" pitchFamily="49" charset="-128"/>
              </a:rPr>
              <a:t>で見る二つの差</a:t>
            </a:r>
          </a:p>
        </p:txBody>
      </p:sp>
      <p:sp>
        <p:nvSpPr>
          <p:cNvPr id="11267" name="Rectangle 3"/>
          <p:cNvSpPr>
            <a:spLocks noGrp="1" noChangeArrowheads="1"/>
          </p:cNvSpPr>
          <p:nvPr>
            <p:ph type="body" idx="1"/>
          </p:nvPr>
        </p:nvSpPr>
        <p:spPr/>
        <p:txBody>
          <a:bodyPr/>
          <a:lstStyle/>
          <a:p>
            <a:pPr eaLnBrk="1" hangingPunct="1"/>
            <a:r>
              <a:rPr lang="ja-JP" altLang="en-US" smtClean="0">
                <a:latin typeface="HG創英角ﾎﾟｯﾌﾟ体" pitchFamily="49" charset="-128"/>
                <a:ea typeface="HG創英角ﾎﾟｯﾌﾟ体" pitchFamily="49" charset="-128"/>
              </a:rPr>
              <a:t>フローチャートや図で見てみると、実は大差ないんです</a:t>
            </a:r>
          </a:p>
          <a:p>
            <a:pPr lvl="1" eaLnBrk="1" hangingPunct="1"/>
            <a:r>
              <a:rPr lang="en-US" altLang="ja-JP" smtClean="0">
                <a:latin typeface="HG創英角ﾎﾟｯﾌﾟ体" pitchFamily="49" charset="-128"/>
                <a:ea typeface="HG創英角ﾎﾟｯﾌﾟ体" pitchFamily="49" charset="-128"/>
              </a:rPr>
              <a:t>COBOL</a:t>
            </a:r>
            <a:r>
              <a:rPr lang="ja-JP" altLang="en-US" smtClean="0">
                <a:latin typeface="HG創英角ﾎﾟｯﾌﾟ体" pitchFamily="49" charset="-128"/>
                <a:ea typeface="HG創英角ﾎﾟｯﾌﾟ体" pitchFamily="49" charset="-128"/>
              </a:rPr>
              <a:t>＋</a:t>
            </a:r>
            <a:r>
              <a:rPr lang="en-US" altLang="ja-JP" smtClean="0">
                <a:latin typeface="HG創英角ﾎﾟｯﾌﾟ体" pitchFamily="49" charset="-128"/>
                <a:ea typeface="HG創英角ﾎﾟｯﾌﾟ体" pitchFamily="49" charset="-128"/>
              </a:rPr>
              <a:t>JCL</a:t>
            </a:r>
            <a:r>
              <a:rPr lang="ja-JP" altLang="en-US" smtClean="0">
                <a:latin typeface="HG創英角ﾎﾟｯﾌﾟ体" pitchFamily="49" charset="-128"/>
                <a:ea typeface="HG創英角ﾎﾟｯﾌﾟ体" pitchFamily="49" charset="-128"/>
              </a:rPr>
              <a:t>によって作られていたものと、（</a:t>
            </a:r>
            <a:r>
              <a:rPr lang="en-US" altLang="ja-JP" smtClean="0">
                <a:latin typeface="HG創英角ﾎﾟｯﾌﾟ体" pitchFamily="49" charset="-128"/>
                <a:ea typeface="HG創英角ﾎﾟｯﾌﾟ体" pitchFamily="49" charset="-128"/>
              </a:rPr>
              <a:t>VB</a:t>
            </a:r>
            <a:r>
              <a:rPr lang="ja-JP" altLang="en-US" smtClean="0">
                <a:latin typeface="HG創英角ﾎﾟｯﾌﾟ体" pitchFamily="49" charset="-128"/>
                <a:ea typeface="HG創英角ﾎﾟｯﾌﾟ体" pitchFamily="49" charset="-128"/>
              </a:rPr>
              <a:t>や</a:t>
            </a:r>
            <a:r>
              <a:rPr lang="en-US" altLang="ja-JP" smtClean="0">
                <a:latin typeface="HG創英角ﾎﾟｯﾌﾟ体" pitchFamily="49" charset="-128"/>
                <a:ea typeface="HG創英角ﾎﾟｯﾌﾟ体" pitchFamily="49" charset="-128"/>
              </a:rPr>
              <a:t>C#</a:t>
            </a:r>
            <a:r>
              <a:rPr lang="ja-JP" altLang="en-US" smtClean="0">
                <a:latin typeface="HG創英角ﾎﾟｯﾌﾟ体" pitchFamily="49" charset="-128"/>
                <a:ea typeface="HG創英角ﾎﾟｯﾌﾟ体" pitchFamily="49" charset="-128"/>
              </a:rPr>
              <a:t>）＋</a:t>
            </a:r>
            <a:r>
              <a:rPr lang="en-US" altLang="ja-JP" smtClean="0">
                <a:latin typeface="HG創英角ﾎﾟｯﾌﾟ体" pitchFamily="49" charset="-128"/>
                <a:ea typeface="HG創英角ﾎﾟｯﾌﾟ体" pitchFamily="49" charset="-128"/>
              </a:rPr>
              <a:t>.Net Framework</a:t>
            </a:r>
            <a:r>
              <a:rPr lang="ja-JP" altLang="en-US" smtClean="0">
                <a:latin typeface="HG創英角ﾎﾟｯﾌﾟ体" pitchFamily="49" charset="-128"/>
                <a:ea typeface="HG創英角ﾎﾟｯﾌﾟ体" pitchFamily="49" charset="-128"/>
              </a:rPr>
              <a:t>によって作られていたものも、図にすれば同じになっちゃいます</a:t>
            </a:r>
          </a:p>
        </p:txBody>
      </p:sp>
      <p:sp>
        <p:nvSpPr>
          <p:cNvPr id="11268" name="AutoShape 20"/>
          <p:cNvSpPr>
            <a:spLocks noChangeArrowheads="1"/>
          </p:cNvSpPr>
          <p:nvPr/>
        </p:nvSpPr>
        <p:spPr bwMode="auto">
          <a:xfrm>
            <a:off x="642938" y="4357688"/>
            <a:ext cx="1066800" cy="914400"/>
          </a:xfrm>
          <a:prstGeom prst="rightArrow">
            <a:avLst>
              <a:gd name="adj1" fmla="val 44444"/>
              <a:gd name="adj2" fmla="val 45311"/>
            </a:avLst>
          </a:prstGeom>
          <a:solidFill>
            <a:schemeClr val="accent1"/>
          </a:solidFill>
          <a:ln w="9525">
            <a:solidFill>
              <a:schemeClr val="tx1"/>
            </a:solidFill>
            <a:miter lim="800000"/>
            <a:headEnd/>
            <a:tailEnd/>
          </a:ln>
        </p:spPr>
        <p:txBody>
          <a:bodyPr wrap="none" anchor="ctr"/>
          <a:lstStyle/>
          <a:p>
            <a:endParaRPr lang="ja-JP" altLang="en-US"/>
          </a:p>
        </p:txBody>
      </p:sp>
      <p:sp>
        <p:nvSpPr>
          <p:cNvPr id="11269" name="Text Box 22"/>
          <p:cNvSpPr txBox="1">
            <a:spLocks noChangeArrowheads="1"/>
          </p:cNvSpPr>
          <p:nvPr/>
        </p:nvSpPr>
        <p:spPr bwMode="auto">
          <a:xfrm>
            <a:off x="1785938" y="4572000"/>
            <a:ext cx="7085012" cy="461963"/>
          </a:xfrm>
          <a:prstGeom prst="rect">
            <a:avLst/>
          </a:prstGeom>
          <a:noFill/>
          <a:ln w="9525">
            <a:noFill/>
            <a:miter lim="800000"/>
            <a:headEnd/>
            <a:tailEnd/>
          </a:ln>
        </p:spPr>
        <p:txBody>
          <a:bodyPr>
            <a:spAutoFit/>
          </a:bodyPr>
          <a:lstStyle/>
          <a:p>
            <a:r>
              <a:rPr lang="ja-JP" altLang="en-US" sz="2400">
                <a:solidFill>
                  <a:srgbClr val="FF0000"/>
                </a:solidFill>
              </a:rPr>
              <a:t>では、どうして、簡単にいかないのでしょう？</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ja-JP" altLang="en-US" smtClean="0">
                <a:latin typeface="HG創英角ﾎﾟｯﾌﾟ体" pitchFamily="49" charset="-128"/>
                <a:ea typeface="HG創英角ﾎﾟｯﾌﾟ体" pitchFamily="49" charset="-128"/>
              </a:rPr>
              <a:t>阻む敵、その代表はクラス</a:t>
            </a:r>
          </a:p>
        </p:txBody>
      </p:sp>
      <p:sp>
        <p:nvSpPr>
          <p:cNvPr id="12291" name="Rectangle 3"/>
          <p:cNvSpPr>
            <a:spLocks noGrp="1" noChangeArrowheads="1"/>
          </p:cNvSpPr>
          <p:nvPr>
            <p:ph type="body" idx="1"/>
          </p:nvPr>
        </p:nvSpPr>
        <p:spPr/>
        <p:txBody>
          <a:bodyPr/>
          <a:lstStyle/>
          <a:p>
            <a:pPr eaLnBrk="1" hangingPunct="1"/>
            <a:r>
              <a:rPr lang="en-US" altLang="ja-JP" smtClean="0">
                <a:latin typeface="HG創英角ﾎﾟｯﾌﾟ体" pitchFamily="49" charset="-128"/>
                <a:ea typeface="HG創英角ﾎﾟｯﾌﾟ体" pitchFamily="49" charset="-128"/>
              </a:rPr>
              <a:t>COBOL</a:t>
            </a:r>
            <a:r>
              <a:rPr lang="ja-JP" altLang="en-US" smtClean="0">
                <a:latin typeface="HG創英角ﾎﾟｯﾌﾟ体" pitchFamily="49" charset="-128"/>
                <a:ea typeface="HG創英角ﾎﾟｯﾌﾟ体" pitchFamily="49" charset="-128"/>
              </a:rPr>
              <a:t>には無い用語であり概念、それがこの「クラス」です</a:t>
            </a:r>
          </a:p>
          <a:p>
            <a:pPr lvl="1" eaLnBrk="1" hangingPunct="1"/>
            <a:r>
              <a:rPr lang="ja-JP" altLang="en-US" smtClean="0">
                <a:latin typeface="HG創英角ﾎﾟｯﾌﾟ体" pitchFamily="49" charset="-128"/>
                <a:ea typeface="HG創英角ﾎﾟｯﾌﾟ体" pitchFamily="49" charset="-128"/>
              </a:rPr>
              <a:t>実はこの「クラス」こそ、</a:t>
            </a:r>
            <a:r>
              <a:rPr lang="en-US" altLang="ja-JP" smtClean="0">
                <a:latin typeface="HG創英角ﾎﾟｯﾌﾟ体" pitchFamily="49" charset="-128"/>
                <a:ea typeface="HG創英角ﾎﾟｯﾌﾟ体" pitchFamily="49" charset="-128"/>
              </a:rPr>
              <a:t>.Net Framework</a:t>
            </a:r>
            <a:r>
              <a:rPr lang="ja-JP" altLang="en-US" smtClean="0">
                <a:latin typeface="HG創英角ﾎﾟｯﾌﾟ体" pitchFamily="49" charset="-128"/>
                <a:ea typeface="HG創英角ﾎﾟｯﾌﾟ体" pitchFamily="49" charset="-128"/>
              </a:rPr>
              <a:t>の正体であり、最初に攻略するべき存在であり、多くの</a:t>
            </a:r>
            <a:r>
              <a:rPr lang="en-US" altLang="ja-JP" smtClean="0">
                <a:latin typeface="HG創英角ﾎﾟｯﾌﾟ体" pitchFamily="49" charset="-128"/>
                <a:ea typeface="HG創英角ﾎﾟｯﾌﾟ体" pitchFamily="49" charset="-128"/>
              </a:rPr>
              <a:t>COBOLer</a:t>
            </a:r>
            <a:r>
              <a:rPr lang="ja-JP" altLang="en-US" smtClean="0">
                <a:latin typeface="HG創英角ﾎﾟｯﾌﾟ体" pitchFamily="49" charset="-128"/>
                <a:ea typeface="HG創英角ﾎﾟｯﾌﾟ体" pitchFamily="49" charset="-128"/>
              </a:rPr>
              <a:t>を挫折に追いやってきた強敵でもあります</a:t>
            </a:r>
          </a:p>
        </p:txBody>
      </p:sp>
      <p:sp>
        <p:nvSpPr>
          <p:cNvPr id="12292" name="AutoShape 4"/>
          <p:cNvSpPr>
            <a:spLocks noChangeArrowheads="1"/>
          </p:cNvSpPr>
          <p:nvPr/>
        </p:nvSpPr>
        <p:spPr bwMode="auto">
          <a:xfrm>
            <a:off x="685800" y="4629150"/>
            <a:ext cx="838200" cy="838200"/>
          </a:xfrm>
          <a:prstGeom prst="rightArrow">
            <a:avLst>
              <a:gd name="adj1" fmla="val 46593"/>
              <a:gd name="adj2" fmla="val 37880"/>
            </a:avLst>
          </a:prstGeom>
          <a:solidFill>
            <a:schemeClr val="accent1"/>
          </a:solidFill>
          <a:ln w="9525">
            <a:solidFill>
              <a:schemeClr val="tx1"/>
            </a:solidFill>
            <a:miter lim="800000"/>
            <a:headEnd/>
            <a:tailEnd/>
          </a:ln>
        </p:spPr>
        <p:txBody>
          <a:bodyPr wrap="none" anchor="ctr"/>
          <a:lstStyle/>
          <a:p>
            <a:endParaRPr lang="ja-JP" altLang="en-US"/>
          </a:p>
        </p:txBody>
      </p:sp>
      <p:sp>
        <p:nvSpPr>
          <p:cNvPr id="12293" name="Text Box 5"/>
          <p:cNvSpPr txBox="1">
            <a:spLocks noChangeArrowheads="1"/>
          </p:cNvSpPr>
          <p:nvPr/>
        </p:nvSpPr>
        <p:spPr bwMode="auto">
          <a:xfrm>
            <a:off x="1752600" y="4400550"/>
            <a:ext cx="6400800" cy="1314450"/>
          </a:xfrm>
          <a:prstGeom prst="rect">
            <a:avLst/>
          </a:prstGeom>
          <a:noFill/>
          <a:ln w="9525">
            <a:noFill/>
            <a:miter lim="800000"/>
            <a:headEnd/>
            <a:tailEnd/>
          </a:ln>
        </p:spPr>
        <p:txBody>
          <a:bodyPr>
            <a:spAutoFit/>
          </a:bodyPr>
          <a:lstStyle/>
          <a:p>
            <a:r>
              <a:rPr lang="ja-JP" altLang="en-US" sz="1600"/>
              <a:t>けれど、実は、私達</a:t>
            </a:r>
            <a:r>
              <a:rPr lang="en-US" altLang="ja-JP" sz="1600"/>
              <a:t>COBOLer</a:t>
            </a:r>
            <a:r>
              <a:rPr lang="ja-JP" altLang="en-US" sz="1600"/>
              <a:t>はすでにクラスの概念に近いとあるものを</a:t>
            </a:r>
            <a:r>
              <a:rPr lang="en-US" altLang="ja-JP" sz="1600"/>
              <a:t>JCL</a:t>
            </a:r>
            <a:r>
              <a:rPr lang="ja-JP" altLang="en-US" sz="1600"/>
              <a:t>上で使いこなしています。</a:t>
            </a:r>
          </a:p>
          <a:p>
            <a:r>
              <a:rPr lang="ja-JP" altLang="en-US" sz="1600"/>
              <a:t>一連の処理をカプセル化しておき、必要に応じて</a:t>
            </a:r>
            <a:r>
              <a:rPr lang="en-US" altLang="ja-JP" sz="1600"/>
              <a:t>JCL</a:t>
            </a:r>
            <a:r>
              <a:rPr lang="ja-JP" altLang="en-US" sz="1600"/>
              <a:t>に記載して使用し、時には与えるパラメータによって展開されるプログラムや</a:t>
            </a:r>
            <a:r>
              <a:rPr lang="en-US" altLang="ja-JP" sz="1600"/>
              <a:t>JCL</a:t>
            </a:r>
            <a:r>
              <a:rPr lang="ja-JP" altLang="en-US" sz="1600"/>
              <a:t>まで変えてしまえるすぐれものの機能。そう、あいつです。</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ja-JP" altLang="en-US" smtClean="0">
                <a:latin typeface="HG創英角ﾎﾟｯﾌﾟ体" pitchFamily="49" charset="-128"/>
                <a:ea typeface="HG創英角ﾎﾟｯﾌﾟ体" pitchFamily="49" charset="-128"/>
              </a:rPr>
              <a:t>概念は同じ</a:t>
            </a:r>
            <a:br>
              <a:rPr lang="ja-JP" altLang="en-US" smtClean="0">
                <a:latin typeface="HG創英角ﾎﾟｯﾌﾟ体" pitchFamily="49" charset="-128"/>
                <a:ea typeface="HG創英角ﾎﾟｯﾌﾟ体" pitchFamily="49" charset="-128"/>
              </a:rPr>
            </a:br>
            <a:r>
              <a:rPr lang="en-US" altLang="ja-JP" smtClean="0">
                <a:latin typeface="HG創英角ﾎﾟｯﾌﾟ体" pitchFamily="49" charset="-128"/>
                <a:ea typeface="HG創英角ﾎﾟｯﾌﾟ体" pitchFamily="49" charset="-128"/>
              </a:rPr>
              <a:t>JCL</a:t>
            </a:r>
            <a:r>
              <a:rPr lang="ja-JP" altLang="en-US" smtClean="0">
                <a:latin typeface="HG創英角ﾎﾟｯﾌﾟ体" pitchFamily="49" charset="-128"/>
                <a:ea typeface="HG創英角ﾎﾟｯﾌﾟ体" pitchFamily="49" charset="-128"/>
              </a:rPr>
              <a:t>プロシジャとクラス</a:t>
            </a:r>
          </a:p>
        </p:txBody>
      </p:sp>
      <p:sp>
        <p:nvSpPr>
          <p:cNvPr id="13315" name="Rectangle 3"/>
          <p:cNvSpPr>
            <a:spLocks noGrp="1" noChangeArrowheads="1"/>
          </p:cNvSpPr>
          <p:nvPr>
            <p:ph type="body" idx="1"/>
          </p:nvPr>
        </p:nvSpPr>
        <p:spPr/>
        <p:txBody>
          <a:bodyPr/>
          <a:lstStyle/>
          <a:p>
            <a:pPr eaLnBrk="1" hangingPunct="1"/>
            <a:r>
              <a:rPr lang="en-US" altLang="ja-JP" smtClean="0">
                <a:latin typeface="HG創英角ﾎﾟｯﾌﾟ体" pitchFamily="49" charset="-128"/>
                <a:ea typeface="HG創英角ﾎﾟｯﾌﾟ体" pitchFamily="49" charset="-128"/>
              </a:rPr>
              <a:t>JCL</a:t>
            </a:r>
            <a:r>
              <a:rPr lang="ja-JP" altLang="en-US" smtClean="0">
                <a:latin typeface="HG創英角ﾎﾟｯﾌﾟ体" pitchFamily="49" charset="-128"/>
                <a:ea typeface="HG創英角ﾎﾟｯﾌﾟ体" pitchFamily="49" charset="-128"/>
              </a:rPr>
              <a:t>を作成する際に、避けて通れないのが</a:t>
            </a:r>
            <a:r>
              <a:rPr lang="en-US" altLang="ja-JP" smtClean="0">
                <a:latin typeface="HG創英角ﾎﾟｯﾌﾟ体" pitchFamily="49" charset="-128"/>
                <a:ea typeface="HG創英角ﾎﾟｯﾌﾟ体" pitchFamily="49" charset="-128"/>
              </a:rPr>
              <a:t>JCL</a:t>
            </a:r>
            <a:r>
              <a:rPr lang="ja-JP" altLang="en-US" smtClean="0">
                <a:latin typeface="HG創英角ﾎﾟｯﾌﾟ体" pitchFamily="49" charset="-128"/>
                <a:ea typeface="HG創英角ﾎﾟｯﾌﾟ体" pitchFamily="49" charset="-128"/>
              </a:rPr>
              <a:t>プロシジャ、そしてカタログプロシジャ。</a:t>
            </a:r>
          </a:p>
          <a:p>
            <a:pPr lvl="1" eaLnBrk="1" hangingPunct="1"/>
            <a:r>
              <a:rPr lang="ja-JP" altLang="en-US" smtClean="0">
                <a:latin typeface="HG創英角ﾎﾟｯﾌﾟ体" pitchFamily="49" charset="-128"/>
                <a:ea typeface="HG創英角ﾎﾟｯﾌﾟ体" pitchFamily="49" charset="-128"/>
              </a:rPr>
              <a:t>処理をカプセル化し、必要に応じて適切なパラメータと共に呼び出して一連のプログラムを実行します</a:t>
            </a:r>
          </a:p>
          <a:p>
            <a:pPr lvl="2" eaLnBrk="1" hangingPunct="1"/>
            <a:r>
              <a:rPr lang="en-US" altLang="ja-JP" sz="2000" smtClean="0">
                <a:latin typeface="HG創英角ﾎﾟｯﾌﾟ体" pitchFamily="49" charset="-128"/>
                <a:ea typeface="HG創英角ﾎﾟｯﾌﾟ体" pitchFamily="49" charset="-128"/>
              </a:rPr>
              <a:t>.Net Framework</a:t>
            </a:r>
            <a:r>
              <a:rPr lang="ja-JP" altLang="en-US" sz="2000" smtClean="0">
                <a:latin typeface="HG創英角ﾎﾟｯﾌﾟ体" pitchFamily="49" charset="-128"/>
                <a:ea typeface="HG創英角ﾎﾟｯﾌﾟ体" pitchFamily="49" charset="-128"/>
              </a:rPr>
              <a:t>プログラミングで使用される「クラス」の概念もまた、まさしく一連の処理、一連の小さなプログラムの概念をカプセル化して公開し、使用できるようにしたものです</a:t>
            </a:r>
          </a:p>
        </p:txBody>
      </p:sp>
      <p:sp>
        <p:nvSpPr>
          <p:cNvPr id="13316" name="AutoShape 4"/>
          <p:cNvSpPr>
            <a:spLocks noChangeArrowheads="1"/>
          </p:cNvSpPr>
          <p:nvPr/>
        </p:nvSpPr>
        <p:spPr bwMode="auto">
          <a:xfrm>
            <a:off x="704850" y="5072063"/>
            <a:ext cx="914400" cy="609600"/>
          </a:xfrm>
          <a:prstGeom prst="rightArrow">
            <a:avLst>
              <a:gd name="adj1" fmla="val 41148"/>
              <a:gd name="adj2" fmla="val 61715"/>
            </a:avLst>
          </a:prstGeom>
          <a:solidFill>
            <a:schemeClr val="accent1"/>
          </a:solidFill>
          <a:ln w="9525">
            <a:solidFill>
              <a:schemeClr val="tx1"/>
            </a:solidFill>
            <a:miter lim="800000"/>
            <a:headEnd/>
            <a:tailEnd/>
          </a:ln>
        </p:spPr>
        <p:txBody>
          <a:bodyPr wrap="none" anchor="ctr"/>
          <a:lstStyle/>
          <a:p>
            <a:endParaRPr lang="ja-JP" altLang="en-US"/>
          </a:p>
        </p:txBody>
      </p:sp>
      <p:sp>
        <p:nvSpPr>
          <p:cNvPr id="13317" name="Text Box 5"/>
          <p:cNvSpPr txBox="1">
            <a:spLocks noChangeArrowheads="1"/>
          </p:cNvSpPr>
          <p:nvPr/>
        </p:nvSpPr>
        <p:spPr bwMode="auto">
          <a:xfrm>
            <a:off x="1924050" y="5084763"/>
            <a:ext cx="6648450" cy="825500"/>
          </a:xfrm>
          <a:prstGeom prst="rect">
            <a:avLst/>
          </a:prstGeom>
          <a:noFill/>
          <a:ln w="9525">
            <a:noFill/>
            <a:miter lim="800000"/>
            <a:headEnd/>
            <a:tailEnd/>
          </a:ln>
        </p:spPr>
        <p:txBody>
          <a:bodyPr>
            <a:spAutoFit/>
          </a:bodyPr>
          <a:lstStyle/>
          <a:p>
            <a:r>
              <a:rPr lang="en-US" altLang="ja-JP" sz="1600"/>
              <a:t>COBOLer</a:t>
            </a:r>
            <a:r>
              <a:rPr lang="ja-JP" altLang="en-US" sz="1600"/>
              <a:t>は</a:t>
            </a:r>
            <a:r>
              <a:rPr lang="en-US" altLang="ja-JP" sz="1600"/>
              <a:t>.Net Framework</a:t>
            </a:r>
            <a:r>
              <a:rPr lang="ja-JP" altLang="en-US" sz="1600"/>
              <a:t>や</a:t>
            </a:r>
            <a:r>
              <a:rPr lang="en-US" altLang="ja-JP" sz="1600"/>
              <a:t>VB</a:t>
            </a:r>
            <a:r>
              <a:rPr lang="ja-JP" altLang="en-US" sz="1600"/>
              <a:t>、</a:t>
            </a:r>
            <a:r>
              <a:rPr lang="en-US" altLang="ja-JP" sz="1600"/>
              <a:t>C#</a:t>
            </a:r>
            <a:r>
              <a:rPr lang="ja-JP" altLang="en-US" sz="1600"/>
              <a:t>で使われる関数処理の中身、つまりクラスの中の関数処理、手続き処理をプログラミングしてきた人たち、と言えるのです</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ja-JP" altLang="en-US" smtClean="0">
                <a:latin typeface="HG創英角ﾎﾟｯﾌﾟ体" pitchFamily="49" charset="-128"/>
                <a:ea typeface="HG創英角ﾎﾟｯﾌﾟ体" pitchFamily="49" charset="-128"/>
              </a:rPr>
              <a:t>クラスの命名って実は</a:t>
            </a:r>
            <a:r>
              <a:rPr lang="en-US" altLang="ja-JP" smtClean="0">
                <a:latin typeface="HG創英角ﾎﾟｯﾌﾟ体" pitchFamily="49" charset="-128"/>
                <a:ea typeface="HG創英角ﾎﾟｯﾌﾟ体" pitchFamily="49" charset="-128"/>
              </a:rPr>
              <a:t>……</a:t>
            </a:r>
          </a:p>
        </p:txBody>
      </p:sp>
      <p:sp>
        <p:nvSpPr>
          <p:cNvPr id="14339" name="Rectangle 3"/>
          <p:cNvSpPr>
            <a:spLocks noGrp="1" noChangeArrowheads="1"/>
          </p:cNvSpPr>
          <p:nvPr>
            <p:ph type="body" idx="1"/>
          </p:nvPr>
        </p:nvSpPr>
        <p:spPr/>
        <p:txBody>
          <a:bodyPr/>
          <a:lstStyle/>
          <a:p>
            <a:pPr eaLnBrk="1" hangingPunct="1"/>
            <a:r>
              <a:rPr lang="ja-JP" altLang="en-US" smtClean="0">
                <a:latin typeface="HG創英角ﾎﾟｯﾌﾟ体" pitchFamily="49" charset="-128"/>
                <a:ea typeface="HG創英角ﾎﾟｯﾌﾟ体" pitchFamily="49" charset="-128"/>
              </a:rPr>
              <a:t>クラスの命名は実はシンプルです。</a:t>
            </a:r>
          </a:p>
          <a:p>
            <a:pPr lvl="1" eaLnBrk="1" hangingPunct="1"/>
            <a:r>
              <a:rPr lang="ja-JP" altLang="en-US" smtClean="0">
                <a:latin typeface="HG創英角ﾎﾟｯﾌﾟ体" pitchFamily="49" charset="-128"/>
                <a:ea typeface="HG創英角ﾎﾟｯﾌﾟ体" pitchFamily="49" charset="-128"/>
              </a:rPr>
              <a:t>「分類名」．「分類名」</a:t>
            </a:r>
            <a:r>
              <a:rPr lang="en-US" altLang="ja-JP" smtClean="0">
                <a:latin typeface="HG創英角ﾎﾟｯﾌﾟ体" pitchFamily="49" charset="-128"/>
                <a:ea typeface="HG創英角ﾎﾟｯﾌﾟ体" pitchFamily="49" charset="-128"/>
              </a:rPr>
              <a:t>.</a:t>
            </a:r>
            <a:r>
              <a:rPr lang="ja-JP" altLang="en-US" smtClean="0">
                <a:latin typeface="HG創英角ﾎﾟｯﾌﾟ体" pitchFamily="49" charset="-128"/>
                <a:ea typeface="HG創英角ﾎﾟｯﾌﾟ体" pitchFamily="49" charset="-128"/>
              </a:rPr>
              <a:t>「分類名」</a:t>
            </a:r>
          </a:p>
          <a:p>
            <a:pPr lvl="2" eaLnBrk="1" hangingPunct="1"/>
            <a:r>
              <a:rPr lang="ja-JP" altLang="en-US" smtClean="0">
                <a:latin typeface="HG創英角ﾎﾟｯﾌﾟ体" pitchFamily="49" charset="-128"/>
                <a:ea typeface="HG創英角ﾎﾟｯﾌﾟ体" pitchFamily="49" charset="-128"/>
              </a:rPr>
              <a:t>どこかで見覚えありませんか？メインフレーム</a:t>
            </a:r>
            <a:r>
              <a:rPr lang="en-US" altLang="ja-JP" smtClean="0">
                <a:latin typeface="HG創英角ﾎﾟｯﾌﾟ体" pitchFamily="49" charset="-128"/>
                <a:ea typeface="HG創英角ﾎﾟｯﾌﾟ体" pitchFamily="49" charset="-128"/>
              </a:rPr>
              <a:t>JCL</a:t>
            </a:r>
            <a:r>
              <a:rPr lang="ja-JP" altLang="en-US" smtClean="0">
                <a:latin typeface="HG創英角ﾎﾟｯﾌﾟ体" pitchFamily="49" charset="-128"/>
                <a:ea typeface="HG創英角ﾎﾟｯﾌﾟ体" pitchFamily="49" charset="-128"/>
              </a:rPr>
              <a:t>での</a:t>
            </a:r>
            <a:r>
              <a:rPr lang="en-US" altLang="ja-JP" smtClean="0">
                <a:latin typeface="HG創英角ﾎﾟｯﾌﾟ体" pitchFamily="49" charset="-128"/>
                <a:ea typeface="HG創英角ﾎﾟｯﾌﾟ体" pitchFamily="49" charset="-128"/>
              </a:rPr>
              <a:t>DSN</a:t>
            </a:r>
            <a:r>
              <a:rPr lang="ja-JP" altLang="en-US" smtClean="0">
                <a:latin typeface="HG創英角ﾎﾟｯﾌﾟ体" pitchFamily="49" charset="-128"/>
                <a:ea typeface="HG創英角ﾎﾟｯﾌﾟ体" pitchFamily="49" charset="-128"/>
              </a:rPr>
              <a:t>命名規則とそっくり！</a:t>
            </a:r>
          </a:p>
          <a:p>
            <a:pPr lvl="3" eaLnBrk="1" hangingPunct="1"/>
            <a:r>
              <a:rPr lang="ja-JP" altLang="en-US" smtClean="0">
                <a:latin typeface="HG創英角ﾎﾟｯﾌﾟ体" pitchFamily="49" charset="-128"/>
                <a:ea typeface="HG創英角ﾎﾟｯﾌﾟ体" pitchFamily="49" charset="-128"/>
              </a:rPr>
              <a:t>「クラス名．メソッド」と「データセット名．プロシージャ名」は見た目、同じに見えるし、実際、概念として考えると同じなんです</a:t>
            </a:r>
          </a:p>
          <a:p>
            <a:pPr lvl="4" eaLnBrk="1" hangingPunct="1"/>
            <a:r>
              <a:rPr lang="en-US" altLang="ja-JP" smtClean="0">
                <a:latin typeface="HG創英角ﾎﾟｯﾌﾟ体" pitchFamily="49" charset="-128"/>
                <a:ea typeface="HG創英角ﾎﾟｯﾌﾟ体" pitchFamily="49" charset="-128"/>
              </a:rPr>
              <a:t>Namespace.Class.ReadMasterFile </a:t>
            </a:r>
            <a:r>
              <a:rPr lang="ja-JP" altLang="en-US" smtClean="0">
                <a:latin typeface="HG創英角ﾎﾟｯﾌﾟ体" pitchFamily="49" charset="-128"/>
                <a:ea typeface="HG創英角ﾎﾟｯﾌﾟ体" pitchFamily="49" charset="-128"/>
              </a:rPr>
              <a:t>というメソッドを</a:t>
            </a:r>
            <a:r>
              <a:rPr lang="en-US" altLang="ja-JP" smtClean="0">
                <a:latin typeface="HG創英角ﾎﾟｯﾌﾟ体" pitchFamily="49" charset="-128"/>
                <a:ea typeface="HG創英角ﾎﾟｯﾌﾟ体" pitchFamily="49" charset="-128"/>
              </a:rPr>
              <a:t>Namespace.Class</a:t>
            </a:r>
            <a:r>
              <a:rPr lang="ja-JP" altLang="en-US" smtClean="0">
                <a:latin typeface="HG創英角ﾎﾟｯﾌﾟ体" pitchFamily="49" charset="-128"/>
                <a:ea typeface="HG創英角ﾎﾟｯﾌﾟ体" pitchFamily="49" charset="-128"/>
              </a:rPr>
              <a:t>データセットの</a:t>
            </a:r>
            <a:r>
              <a:rPr lang="en-US" altLang="ja-JP" smtClean="0">
                <a:latin typeface="HG創英角ﾎﾟｯﾌﾟ体" pitchFamily="49" charset="-128"/>
                <a:ea typeface="HG創英角ﾎﾟｯﾌﾟ体" pitchFamily="49" charset="-128"/>
              </a:rPr>
              <a:t>ReadMaseterFile</a:t>
            </a:r>
            <a:r>
              <a:rPr lang="ja-JP" altLang="en-US" smtClean="0">
                <a:latin typeface="HG創英角ﾎﾟｯﾌﾟ体" pitchFamily="49" charset="-128"/>
                <a:ea typeface="HG創英角ﾎﾟｯﾌﾟ体" pitchFamily="49" charset="-128"/>
              </a:rPr>
              <a:t>プロシジャ、と読み替えても違和感がありません</a:t>
            </a:r>
            <a:endParaRPr lang="en-US" altLang="ja-JP" smtClean="0">
              <a:latin typeface="HG創英角ﾎﾟｯﾌﾟ体" pitchFamily="49" charset="-128"/>
              <a:ea typeface="HG創英角ﾎﾟｯﾌﾟ体" pitchFamily="49" charset="-128"/>
            </a:endParaRPr>
          </a:p>
          <a:p>
            <a:pPr lvl="4" eaLnBrk="1" hangingPunct="1"/>
            <a:r>
              <a:rPr lang="ja-JP" altLang="en-US" smtClean="0">
                <a:latin typeface="HG創英角ﾎﾟｯﾌﾟ体" pitchFamily="49" charset="-128"/>
                <a:ea typeface="HG創英角ﾎﾟｯﾌﾟ体" pitchFamily="49" charset="-128"/>
              </a:rPr>
              <a:t>メインフレーム上でのプロシジャライブラリも、用途によって</a:t>
            </a:r>
            <a:r>
              <a:rPr lang="en-US" altLang="ja-JP" smtClean="0">
                <a:latin typeface="HG創英角ﾎﾟｯﾌﾟ体" pitchFamily="49" charset="-128"/>
                <a:ea typeface="HG創英角ﾎﾟｯﾌﾟ体" pitchFamily="49" charset="-128"/>
              </a:rPr>
              <a:t>DSN</a:t>
            </a:r>
            <a:r>
              <a:rPr lang="ja-JP" altLang="en-US" smtClean="0">
                <a:latin typeface="HG創英角ﾎﾟｯﾌﾟ体" pitchFamily="49" charset="-128"/>
                <a:ea typeface="HG創英角ﾎﾟｯﾌﾟ体" pitchFamily="49" charset="-128"/>
              </a:rPr>
              <a:t>を切り替えて同じプロシジャで使い分けたりもします→これ、</a:t>
            </a:r>
            <a:r>
              <a:rPr lang="en-US" altLang="ja-JP" smtClean="0">
                <a:latin typeface="HG創英角ﾎﾟｯﾌﾟ体" pitchFamily="49" charset="-128"/>
                <a:ea typeface="HG創英角ﾎﾟｯﾌﾟ体" pitchFamily="49" charset="-128"/>
              </a:rPr>
              <a:t>Override</a:t>
            </a:r>
            <a:r>
              <a:rPr lang="ja-JP" altLang="en-US" smtClean="0">
                <a:latin typeface="HG創英角ﾎﾟｯﾌﾟ体" pitchFamily="49" charset="-128"/>
                <a:ea typeface="HG創英角ﾎﾟｯﾌﾟ体" pitchFamily="49" charset="-128"/>
              </a:rPr>
              <a:t>の概念に近いです</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ja-JP" altLang="en-US" smtClean="0">
                <a:latin typeface="HG創英角ﾎﾟｯﾌﾟ体" pitchFamily="49" charset="-128"/>
                <a:ea typeface="HG創英角ﾎﾟｯﾌﾟ体" pitchFamily="49" charset="-128"/>
              </a:rPr>
              <a:t>つまり</a:t>
            </a:r>
            <a:br>
              <a:rPr lang="ja-JP" altLang="en-US" smtClean="0">
                <a:latin typeface="HG創英角ﾎﾟｯﾌﾟ体" pitchFamily="49" charset="-128"/>
                <a:ea typeface="HG創英角ﾎﾟｯﾌﾟ体" pitchFamily="49" charset="-128"/>
              </a:rPr>
            </a:br>
            <a:r>
              <a:rPr lang="en-US" altLang="ja-JP" smtClean="0">
                <a:latin typeface="HG創英角ﾎﾟｯﾌﾟ体" pitchFamily="49" charset="-128"/>
                <a:ea typeface="HG創英角ﾎﾟｯﾌﾟ体" pitchFamily="49" charset="-128"/>
              </a:rPr>
              <a:t>.Net Framework</a:t>
            </a:r>
            <a:r>
              <a:rPr lang="ja-JP" altLang="en-US" smtClean="0">
                <a:latin typeface="HG創英角ﾎﾟｯﾌﾟ体" pitchFamily="49" charset="-128"/>
                <a:ea typeface="HG創英角ﾎﾟｯﾌﾟ体" pitchFamily="49" charset="-128"/>
              </a:rPr>
              <a:t>ﾌﾟﾛｸﾞﾗﾐﾝｸﾞとは</a:t>
            </a:r>
          </a:p>
        </p:txBody>
      </p:sp>
      <p:sp>
        <p:nvSpPr>
          <p:cNvPr id="15363" name="Rectangle 3"/>
          <p:cNvSpPr>
            <a:spLocks noGrp="1" noChangeArrowheads="1"/>
          </p:cNvSpPr>
          <p:nvPr>
            <p:ph type="body" idx="1"/>
          </p:nvPr>
        </p:nvSpPr>
        <p:spPr/>
        <p:txBody>
          <a:bodyPr/>
          <a:lstStyle/>
          <a:p>
            <a:pPr eaLnBrk="1" hangingPunct="1"/>
            <a:r>
              <a:rPr lang="ja-JP" altLang="en-US" smtClean="0">
                <a:latin typeface="HG創英角ﾎﾟｯﾌﾟ体" pitchFamily="49" charset="-128"/>
                <a:ea typeface="HG創英角ﾎﾟｯﾌﾟ体" pitchFamily="49" charset="-128"/>
              </a:rPr>
              <a:t>今まで自分達が</a:t>
            </a:r>
            <a:r>
              <a:rPr lang="en-US" altLang="ja-JP" smtClean="0">
                <a:latin typeface="HG創英角ﾎﾟｯﾌﾟ体" pitchFamily="49" charset="-128"/>
                <a:ea typeface="HG創英角ﾎﾟｯﾌﾟ体" pitchFamily="49" charset="-128"/>
              </a:rPr>
              <a:t>COBOL</a:t>
            </a:r>
            <a:r>
              <a:rPr lang="ja-JP" altLang="en-US" smtClean="0">
                <a:latin typeface="HG創英角ﾎﾟｯﾌﾟ体" pitchFamily="49" charset="-128"/>
                <a:ea typeface="HG創英角ﾎﾟｯﾌﾟ体" pitchFamily="49" charset="-128"/>
              </a:rPr>
              <a:t>で作ってきたプログラム、関数、プロシージャを「クラス」という単位でまとめ、外部から処理されるサブルーチンを公開して提供できる形にし、それを必要に応じて呼び出しながら処理するプログラムを作る、ということです。（ランボーに言うとね）</a:t>
            </a:r>
          </a:p>
        </p:txBody>
      </p:sp>
      <p:sp>
        <p:nvSpPr>
          <p:cNvPr id="15364" name="AutoShape 4"/>
          <p:cNvSpPr>
            <a:spLocks noChangeArrowheads="1"/>
          </p:cNvSpPr>
          <p:nvPr/>
        </p:nvSpPr>
        <p:spPr bwMode="auto">
          <a:xfrm>
            <a:off x="457200" y="4643438"/>
            <a:ext cx="1066800" cy="762000"/>
          </a:xfrm>
          <a:prstGeom prst="rightArrow">
            <a:avLst>
              <a:gd name="adj1" fmla="val 53750"/>
              <a:gd name="adj2" fmla="val 56039"/>
            </a:avLst>
          </a:prstGeom>
          <a:solidFill>
            <a:schemeClr val="accent1"/>
          </a:solidFill>
          <a:ln w="9525">
            <a:solidFill>
              <a:schemeClr val="tx1"/>
            </a:solidFill>
            <a:miter lim="800000"/>
            <a:headEnd/>
            <a:tailEnd/>
          </a:ln>
        </p:spPr>
        <p:txBody>
          <a:bodyPr wrap="none" anchor="ctr"/>
          <a:lstStyle/>
          <a:p>
            <a:endParaRPr lang="ja-JP" altLang="en-US"/>
          </a:p>
        </p:txBody>
      </p:sp>
      <p:sp>
        <p:nvSpPr>
          <p:cNvPr id="15365" name="Text Box 6"/>
          <p:cNvSpPr txBox="1">
            <a:spLocks noChangeArrowheads="1"/>
          </p:cNvSpPr>
          <p:nvPr/>
        </p:nvSpPr>
        <p:spPr bwMode="auto">
          <a:xfrm>
            <a:off x="1676400" y="4643438"/>
            <a:ext cx="6648450" cy="825500"/>
          </a:xfrm>
          <a:prstGeom prst="rect">
            <a:avLst/>
          </a:prstGeom>
          <a:noFill/>
          <a:ln w="9525">
            <a:noFill/>
            <a:miter lim="800000"/>
            <a:headEnd/>
            <a:tailEnd/>
          </a:ln>
        </p:spPr>
        <p:txBody>
          <a:bodyPr>
            <a:spAutoFit/>
          </a:bodyPr>
          <a:lstStyle/>
          <a:p>
            <a:r>
              <a:rPr lang="en-US" altLang="ja-JP" sz="1600"/>
              <a:t>COBOLer</a:t>
            </a:r>
            <a:r>
              <a:rPr lang="ja-JP" altLang="en-US" sz="1600"/>
              <a:t>の視点で</a:t>
            </a:r>
            <a:r>
              <a:rPr lang="en-US" altLang="ja-JP" sz="1600"/>
              <a:t>.Net Framework</a:t>
            </a:r>
            <a:r>
              <a:rPr lang="ja-JP" altLang="en-US" sz="1600"/>
              <a:t>プログラミングを考えるとき、それは言うなれば、必要なプロシージャをライブラリから探し出して使い、無ければ作り、それらを組合せ、まさしく</a:t>
            </a:r>
            <a:r>
              <a:rPr lang="en-US" altLang="ja-JP" sz="1600"/>
              <a:t>JCL</a:t>
            </a:r>
            <a:r>
              <a:rPr lang="ja-JP" altLang="en-US" sz="1600"/>
              <a:t>を作り上げていくということだったんです。</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ja-JP" altLang="en-US" smtClean="0">
                <a:latin typeface="HG創英角ﾎﾟｯﾌﾟ体" pitchFamily="49" charset="-128"/>
                <a:ea typeface="HG創英角ﾎﾟｯﾌﾟ体" pitchFamily="49" charset="-128"/>
              </a:rPr>
              <a:t>次の敵、</a:t>
            </a:r>
            <a:br>
              <a:rPr lang="ja-JP" altLang="en-US" smtClean="0">
                <a:latin typeface="HG創英角ﾎﾟｯﾌﾟ体" pitchFamily="49" charset="-128"/>
                <a:ea typeface="HG創英角ﾎﾟｯﾌﾟ体" pitchFamily="49" charset="-128"/>
              </a:rPr>
            </a:br>
            <a:r>
              <a:rPr lang="en-US" altLang="ja-JP" smtClean="0">
                <a:latin typeface="HG創英角ﾎﾟｯﾌﾟ体" pitchFamily="49" charset="-128"/>
                <a:ea typeface="HG創英角ﾎﾟｯﾌﾟ体" pitchFamily="49" charset="-128"/>
              </a:rPr>
              <a:t>Form</a:t>
            </a:r>
            <a:r>
              <a:rPr lang="ja-JP" altLang="en-US" smtClean="0">
                <a:latin typeface="HG創英角ﾎﾟｯﾌﾟ体" pitchFamily="49" charset="-128"/>
                <a:ea typeface="HG創英角ﾎﾟｯﾌﾟ体" pitchFamily="49" charset="-128"/>
              </a:rPr>
              <a:t>アプリケーション</a:t>
            </a:r>
          </a:p>
        </p:txBody>
      </p:sp>
      <p:sp>
        <p:nvSpPr>
          <p:cNvPr id="16387" name="Rectangle 3"/>
          <p:cNvSpPr>
            <a:spLocks noGrp="1" noChangeArrowheads="1"/>
          </p:cNvSpPr>
          <p:nvPr>
            <p:ph type="body" idx="1"/>
          </p:nvPr>
        </p:nvSpPr>
        <p:spPr/>
        <p:txBody>
          <a:bodyPr/>
          <a:lstStyle/>
          <a:p>
            <a:pPr eaLnBrk="1" hangingPunct="1"/>
            <a:r>
              <a:rPr lang="ja-JP" altLang="en-US" smtClean="0">
                <a:latin typeface="HG創英角ﾎﾟｯﾌﾟ体" pitchFamily="49" charset="-128"/>
                <a:ea typeface="HG創英角ﾎﾟｯﾌﾟ体" pitchFamily="49" charset="-128"/>
              </a:rPr>
              <a:t>実は</a:t>
            </a:r>
            <a:r>
              <a:rPr lang="en-US" altLang="ja-JP" smtClean="0">
                <a:latin typeface="HG創英角ﾎﾟｯﾌﾟ体" pitchFamily="49" charset="-128"/>
                <a:ea typeface="HG創英角ﾎﾟｯﾌﾟ体" pitchFamily="49" charset="-128"/>
              </a:rPr>
              <a:t>PC</a:t>
            </a:r>
            <a:r>
              <a:rPr lang="ja-JP" altLang="en-US" smtClean="0">
                <a:latin typeface="HG創英角ﾎﾟｯﾌﾟ体" pitchFamily="49" charset="-128"/>
                <a:ea typeface="HG創英角ﾎﾟｯﾌﾟ体" pitchFamily="49" charset="-128"/>
              </a:rPr>
              <a:t>を使う以上、</a:t>
            </a:r>
            <a:r>
              <a:rPr lang="en-US" altLang="ja-JP" smtClean="0">
                <a:latin typeface="HG創英角ﾎﾟｯﾌﾟ体" pitchFamily="49" charset="-128"/>
                <a:ea typeface="HG創英角ﾎﾟｯﾌﾟ体" pitchFamily="49" charset="-128"/>
              </a:rPr>
              <a:t>Form</a:t>
            </a:r>
            <a:r>
              <a:rPr lang="ja-JP" altLang="en-US" smtClean="0">
                <a:latin typeface="HG創英角ﾎﾟｯﾌﾟ体" pitchFamily="49" charset="-128"/>
                <a:ea typeface="HG創英角ﾎﾟｯﾌﾟ体" pitchFamily="49" charset="-128"/>
              </a:rPr>
              <a:t>アプリは必ず触れているものだったりします。</a:t>
            </a:r>
          </a:p>
          <a:p>
            <a:pPr lvl="1" eaLnBrk="1" hangingPunct="1"/>
            <a:r>
              <a:rPr lang="ja-JP" altLang="en-US" smtClean="0">
                <a:latin typeface="HG創英角ﾎﾟｯﾌﾟ体" pitchFamily="49" charset="-128"/>
                <a:ea typeface="HG創英角ﾎﾟｯﾌﾟ体" pitchFamily="49" charset="-128"/>
              </a:rPr>
              <a:t>そこでちょっと目先を変えてみると？</a:t>
            </a:r>
          </a:p>
          <a:p>
            <a:pPr lvl="2" eaLnBrk="1" hangingPunct="1"/>
            <a:r>
              <a:rPr lang="en-US" altLang="ja-JP" smtClean="0">
                <a:latin typeface="HG創英角ﾎﾟｯﾌﾟ体" pitchFamily="49" charset="-128"/>
                <a:ea typeface="HG創英角ﾎﾟｯﾌﾟ体" pitchFamily="49" charset="-128"/>
              </a:rPr>
              <a:t>Form</a:t>
            </a:r>
            <a:r>
              <a:rPr lang="ja-JP" altLang="en-US" smtClean="0">
                <a:latin typeface="HG創英角ﾎﾟｯﾌﾟ体" pitchFamily="49" charset="-128"/>
                <a:ea typeface="HG創英角ﾎﾟｯﾌﾟ体" pitchFamily="49" charset="-128"/>
              </a:rPr>
              <a:t>アプリケーションは、実はイベント単位で動きます</a:t>
            </a:r>
          </a:p>
          <a:p>
            <a:pPr lvl="3" eaLnBrk="1" hangingPunct="1"/>
            <a:r>
              <a:rPr lang="ja-JP" altLang="en-US" smtClean="0">
                <a:latin typeface="HG創英角ﾎﾟｯﾌﾟ体" pitchFamily="49" charset="-128"/>
                <a:ea typeface="HG創英角ﾎﾟｯﾌﾟ体" pitchFamily="49" charset="-128"/>
              </a:rPr>
              <a:t>つまり、</a:t>
            </a:r>
            <a:r>
              <a:rPr lang="en-US" altLang="ja-JP" smtClean="0">
                <a:latin typeface="HG創英角ﾎﾟｯﾌﾟ体" pitchFamily="49" charset="-128"/>
                <a:ea typeface="HG創英角ﾎﾟｯﾌﾟ体" pitchFamily="49" charset="-128"/>
              </a:rPr>
              <a:t>JCL</a:t>
            </a:r>
            <a:r>
              <a:rPr lang="ja-JP" altLang="en-US" smtClean="0">
                <a:latin typeface="HG創英角ﾎﾟｯﾌﾟ体" pitchFamily="49" charset="-128"/>
                <a:ea typeface="HG創英角ﾎﾟｯﾌﾟ体" pitchFamily="49" charset="-128"/>
              </a:rPr>
              <a:t>がキックされるタイミングのバリエーションが増え、そのタイミングごとに必要な</a:t>
            </a:r>
            <a:r>
              <a:rPr lang="en-US" altLang="ja-JP" smtClean="0">
                <a:latin typeface="HG創英角ﾎﾟｯﾌﾟ体" pitchFamily="49" charset="-128"/>
                <a:ea typeface="HG創英角ﾎﾟｯﾌﾟ体" pitchFamily="49" charset="-128"/>
              </a:rPr>
              <a:t>JCL</a:t>
            </a:r>
            <a:r>
              <a:rPr lang="ja-JP" altLang="en-US" smtClean="0">
                <a:latin typeface="HG創英角ﾎﾟｯﾌﾟ体" pitchFamily="49" charset="-128"/>
                <a:ea typeface="HG創英角ﾎﾟｯﾌﾟ体" pitchFamily="49" charset="-128"/>
              </a:rPr>
              <a:t>を作成する、と考えます。</a:t>
            </a:r>
          </a:p>
        </p:txBody>
      </p:sp>
      <p:sp>
        <p:nvSpPr>
          <p:cNvPr id="16388" name="AutoShape 4"/>
          <p:cNvSpPr>
            <a:spLocks noChangeArrowheads="1"/>
          </p:cNvSpPr>
          <p:nvPr/>
        </p:nvSpPr>
        <p:spPr bwMode="auto">
          <a:xfrm>
            <a:off x="571500" y="4867275"/>
            <a:ext cx="1066800" cy="762000"/>
          </a:xfrm>
          <a:prstGeom prst="rightArrow">
            <a:avLst>
              <a:gd name="adj1" fmla="val 53750"/>
              <a:gd name="adj2" fmla="val 56039"/>
            </a:avLst>
          </a:prstGeom>
          <a:solidFill>
            <a:schemeClr val="accent1"/>
          </a:solidFill>
          <a:ln w="9525">
            <a:solidFill>
              <a:schemeClr val="tx1"/>
            </a:solidFill>
            <a:miter lim="800000"/>
            <a:headEnd/>
            <a:tailEnd/>
          </a:ln>
        </p:spPr>
        <p:txBody>
          <a:bodyPr wrap="none" anchor="ctr"/>
          <a:lstStyle/>
          <a:p>
            <a:endParaRPr lang="ja-JP" altLang="en-US"/>
          </a:p>
        </p:txBody>
      </p:sp>
      <p:sp>
        <p:nvSpPr>
          <p:cNvPr id="16389" name="Text Box 5"/>
          <p:cNvSpPr txBox="1">
            <a:spLocks noChangeArrowheads="1"/>
          </p:cNvSpPr>
          <p:nvPr/>
        </p:nvSpPr>
        <p:spPr bwMode="auto">
          <a:xfrm>
            <a:off x="1790700" y="4714875"/>
            <a:ext cx="6648450" cy="1069975"/>
          </a:xfrm>
          <a:prstGeom prst="rect">
            <a:avLst/>
          </a:prstGeom>
          <a:noFill/>
          <a:ln w="9525">
            <a:noFill/>
            <a:miter lim="800000"/>
            <a:headEnd/>
            <a:tailEnd/>
          </a:ln>
        </p:spPr>
        <p:txBody>
          <a:bodyPr>
            <a:spAutoFit/>
          </a:bodyPr>
          <a:lstStyle/>
          <a:p>
            <a:r>
              <a:rPr lang="en-US" altLang="ja-JP" sz="1600"/>
              <a:t>.Net Framework</a:t>
            </a:r>
            <a:r>
              <a:rPr lang="ja-JP" altLang="en-US" sz="1600"/>
              <a:t>プログラミングになると、</a:t>
            </a:r>
            <a:r>
              <a:rPr lang="en-US" altLang="ja-JP" sz="1600"/>
              <a:t>JCL</a:t>
            </a:r>
            <a:r>
              <a:rPr lang="ja-JP" altLang="en-US" sz="1600"/>
              <a:t>のキックタイミングが異なるだけです。実際に動作する一連の処理をフローチャート化することで、戸惑わなくなります。粒度が異なるだけで、一連の処理の単位にしてしまえば、大差はないのです。</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ja-JP" altLang="en-US" smtClean="0">
                <a:latin typeface="HG創英角ﾎﾟｯﾌﾟ体" pitchFamily="49" charset="-128"/>
                <a:ea typeface="HG創英角ﾎﾟｯﾌﾟ体" pitchFamily="49" charset="-128"/>
              </a:rPr>
              <a:t>次の敵、</a:t>
            </a:r>
            <a:r>
              <a:rPr lang="en-US" altLang="ja-JP" smtClean="0">
                <a:latin typeface="HG創英角ﾎﾟｯﾌﾟ体" pitchFamily="49" charset="-128"/>
                <a:ea typeface="HG創英角ﾎﾟｯﾌﾟ体" pitchFamily="49" charset="-128"/>
              </a:rPr>
              <a:t>WEB</a:t>
            </a:r>
            <a:r>
              <a:rPr lang="ja-JP" altLang="en-US" smtClean="0">
                <a:latin typeface="HG創英角ﾎﾟｯﾌﾟ体" pitchFamily="49" charset="-128"/>
                <a:ea typeface="HG創英角ﾎﾟｯﾌﾟ体" pitchFamily="49" charset="-128"/>
              </a:rPr>
              <a:t>アプリケーション</a:t>
            </a:r>
          </a:p>
        </p:txBody>
      </p:sp>
      <p:sp>
        <p:nvSpPr>
          <p:cNvPr id="17411" name="Rectangle 3"/>
          <p:cNvSpPr>
            <a:spLocks noGrp="1" noChangeArrowheads="1"/>
          </p:cNvSpPr>
          <p:nvPr>
            <p:ph type="body" idx="1"/>
          </p:nvPr>
        </p:nvSpPr>
        <p:spPr/>
        <p:txBody>
          <a:bodyPr/>
          <a:lstStyle/>
          <a:p>
            <a:pPr eaLnBrk="1" hangingPunct="1"/>
            <a:r>
              <a:rPr lang="en-US" altLang="ja-JP" smtClean="0">
                <a:latin typeface="HG創英角ﾎﾟｯﾌﾟ体" pitchFamily="49" charset="-128"/>
                <a:ea typeface="HG創英角ﾎﾟｯﾌﾟ体" pitchFamily="49" charset="-128"/>
              </a:rPr>
              <a:t>WEB</a:t>
            </a:r>
            <a:r>
              <a:rPr lang="ja-JP" altLang="en-US" smtClean="0">
                <a:latin typeface="HG創英角ﾎﾟｯﾌﾟ体" pitchFamily="49" charset="-128"/>
                <a:ea typeface="HG創英角ﾎﾟｯﾌﾟ体" pitchFamily="49" charset="-128"/>
              </a:rPr>
              <a:t>アプリケーションもいわばバッチプログラムです。</a:t>
            </a:r>
          </a:p>
          <a:p>
            <a:pPr lvl="1" eaLnBrk="1" hangingPunct="1"/>
            <a:r>
              <a:rPr lang="ja-JP" altLang="en-US" smtClean="0">
                <a:latin typeface="HG創英角ﾎﾟｯﾌﾟ体" pitchFamily="49" charset="-128"/>
                <a:ea typeface="HG創英角ﾎﾟｯﾌﾟ体" pitchFamily="49" charset="-128"/>
              </a:rPr>
              <a:t>ブラウザからページ表示を要求するとサーバーがバッチ処理を起動し、処理終了後にアウトプットをクライアントに返すようにしてくれます</a:t>
            </a:r>
          </a:p>
          <a:p>
            <a:pPr lvl="2" eaLnBrk="1" hangingPunct="1"/>
            <a:r>
              <a:rPr lang="ja-JP" altLang="en-US" smtClean="0">
                <a:latin typeface="HG創英角ﾎﾟｯﾌﾟ体" pitchFamily="49" charset="-128"/>
                <a:ea typeface="HG創英角ﾎﾟｯﾌﾟ体" pitchFamily="49" charset="-128"/>
              </a:rPr>
              <a:t>つまり、</a:t>
            </a:r>
            <a:r>
              <a:rPr lang="en-US" altLang="ja-JP" smtClean="0">
                <a:latin typeface="HG創英角ﾎﾟｯﾌﾟ体" pitchFamily="49" charset="-128"/>
                <a:ea typeface="HG創英角ﾎﾟｯﾌﾟ体" pitchFamily="49" charset="-128"/>
              </a:rPr>
              <a:t>JCL</a:t>
            </a:r>
            <a:r>
              <a:rPr lang="ja-JP" altLang="en-US" smtClean="0">
                <a:latin typeface="HG創英角ﾎﾟｯﾌﾟ体" pitchFamily="49" charset="-128"/>
                <a:ea typeface="HG創英角ﾎﾟｯﾌﾟ体" pitchFamily="49" charset="-128"/>
              </a:rPr>
              <a:t>のキックされるタイミングが</a:t>
            </a:r>
            <a:r>
              <a:rPr lang="en-US" altLang="ja-JP" smtClean="0">
                <a:latin typeface="HG創英角ﾎﾟｯﾌﾟ体" pitchFamily="49" charset="-128"/>
                <a:ea typeface="HG創英角ﾎﾟｯﾌﾟ体" pitchFamily="49" charset="-128"/>
              </a:rPr>
              <a:t>WEB</a:t>
            </a:r>
            <a:r>
              <a:rPr lang="ja-JP" altLang="en-US" smtClean="0">
                <a:latin typeface="HG創英角ﾎﾟｯﾌﾟ体" pitchFamily="49" charset="-128"/>
                <a:ea typeface="HG創英角ﾎﾟｯﾌﾟ体" pitchFamily="49" charset="-128"/>
              </a:rPr>
              <a:t>サーバーにあるだけで、やはり作成される</a:t>
            </a:r>
            <a:r>
              <a:rPr lang="en-US" altLang="ja-JP" smtClean="0">
                <a:latin typeface="HG創英角ﾎﾟｯﾌﾟ体" pitchFamily="49" charset="-128"/>
                <a:ea typeface="HG創英角ﾎﾟｯﾌﾟ体" pitchFamily="49" charset="-128"/>
              </a:rPr>
              <a:t>JCL</a:t>
            </a:r>
            <a:r>
              <a:rPr lang="ja-JP" altLang="en-US" smtClean="0">
                <a:latin typeface="HG創英角ﾎﾟｯﾌﾟ体" pitchFamily="49" charset="-128"/>
                <a:ea typeface="HG創英角ﾎﾟｯﾌﾟ体" pitchFamily="49" charset="-128"/>
              </a:rPr>
              <a:t>は今までと変わらない粒度で考える事ができます</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ja-JP" altLang="en-US" smtClean="0">
                <a:latin typeface="HG創英角ﾎﾟｯﾌﾟ体" pitchFamily="49" charset="-128"/>
                <a:ea typeface="HG創英角ﾎﾟｯﾌﾟ体" pitchFamily="49" charset="-128"/>
              </a:rPr>
              <a:t>大丈夫、まだ頑張れる</a:t>
            </a:r>
          </a:p>
        </p:txBody>
      </p:sp>
      <p:sp>
        <p:nvSpPr>
          <p:cNvPr id="18435" name="Rectangle 3"/>
          <p:cNvSpPr>
            <a:spLocks noGrp="1" noChangeArrowheads="1"/>
          </p:cNvSpPr>
          <p:nvPr>
            <p:ph type="body" idx="1"/>
          </p:nvPr>
        </p:nvSpPr>
        <p:spPr/>
        <p:txBody>
          <a:bodyPr/>
          <a:lstStyle/>
          <a:p>
            <a:pPr eaLnBrk="1" hangingPunct="1"/>
            <a:r>
              <a:rPr lang="en-US" altLang="ja-JP" sz="2800" smtClean="0">
                <a:latin typeface="HG創英角ﾎﾟｯﾌﾟ体" pitchFamily="49" charset="-128"/>
                <a:ea typeface="HG創英角ﾎﾟｯﾌﾟ体" pitchFamily="49" charset="-128"/>
              </a:rPr>
              <a:t>COBOL</a:t>
            </a:r>
            <a:r>
              <a:rPr lang="ja-JP" altLang="en-US" sz="2800" smtClean="0">
                <a:latin typeface="HG創英角ﾎﾟｯﾌﾟ体" pitchFamily="49" charset="-128"/>
                <a:ea typeface="HG創英角ﾎﾟｯﾌﾟ体" pitchFamily="49" charset="-128"/>
              </a:rPr>
              <a:t>は手続き型言語の基本であり、古くから存在しつつもその言語体系の変遷がほとんど行われてこなかった、生きた化石ともいえる言語です。けれど、だからこそ、「プログラミング概念」の基礎が詰まっています。</a:t>
            </a:r>
          </a:p>
          <a:p>
            <a:pPr lvl="1" eaLnBrk="1" hangingPunct="1"/>
            <a:r>
              <a:rPr lang="ja-JP" altLang="en-US" sz="2400" smtClean="0">
                <a:latin typeface="HG創英角ﾎﾟｯﾌﾟ体" pitchFamily="49" charset="-128"/>
                <a:ea typeface="HG創英角ﾎﾟｯﾌﾟ体" pitchFamily="49" charset="-128"/>
              </a:rPr>
              <a:t>それらを知る人が新たな世界を知る時、この基礎が決して廃れる事のないものの一つなのだと気づくと思います。</a:t>
            </a:r>
          </a:p>
          <a:p>
            <a:pPr lvl="2" eaLnBrk="1" hangingPunct="1"/>
            <a:r>
              <a:rPr lang="ja-JP" altLang="en-US" sz="2000" smtClean="0">
                <a:latin typeface="HG創英角ﾎﾟｯﾌﾟ体" pitchFamily="49" charset="-128"/>
                <a:ea typeface="HG創英角ﾎﾟｯﾌﾟ体" pitchFamily="49" charset="-128"/>
              </a:rPr>
              <a:t>基本は、変わらないのです、突き詰めれば、全ては０と１の機械語なんです</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ja-JP" altLang="en-US" smtClean="0">
                <a:latin typeface="HG創英角ﾎﾟｯﾌﾟ体" pitchFamily="49" charset="-128"/>
                <a:ea typeface="HG創英角ﾎﾟｯﾌﾟ体" pitchFamily="49" charset="-128"/>
              </a:rPr>
              <a:t>戦え！</a:t>
            </a:r>
            <a:r>
              <a:rPr lang="en-US" altLang="ja-JP" smtClean="0">
                <a:latin typeface="HG創英角ﾎﾟｯﾌﾟ体" pitchFamily="49" charset="-128"/>
                <a:ea typeface="HG創英角ﾎﾟｯﾌﾟ体" pitchFamily="49" charset="-128"/>
              </a:rPr>
              <a:t>COBOLer</a:t>
            </a:r>
          </a:p>
        </p:txBody>
      </p:sp>
      <p:sp>
        <p:nvSpPr>
          <p:cNvPr id="19459" name="Rectangle 3"/>
          <p:cNvSpPr>
            <a:spLocks noGrp="1" noChangeArrowheads="1"/>
          </p:cNvSpPr>
          <p:nvPr>
            <p:ph type="body" idx="1"/>
          </p:nvPr>
        </p:nvSpPr>
        <p:spPr/>
        <p:txBody>
          <a:bodyPr/>
          <a:lstStyle/>
          <a:p>
            <a:pPr eaLnBrk="1" hangingPunct="1"/>
            <a:r>
              <a:rPr lang="ja-JP" altLang="en-US" smtClean="0">
                <a:latin typeface="HG創英角ﾎﾟｯﾌﾟ体" pitchFamily="49" charset="-128"/>
                <a:ea typeface="HG創英角ﾎﾟｯﾌﾟ体" pitchFamily="49" charset="-128"/>
              </a:rPr>
              <a:t>概念を理解すれば、後は文法の問題だけになります。</a:t>
            </a:r>
          </a:p>
          <a:p>
            <a:pPr lvl="1" eaLnBrk="1" hangingPunct="1"/>
            <a:r>
              <a:rPr lang="ja-JP" altLang="en-US" smtClean="0">
                <a:latin typeface="HG創英角ﾎﾟｯﾌﾟ体" pitchFamily="49" charset="-128"/>
                <a:ea typeface="HG創英角ﾎﾟｯﾌﾟ体" pitchFamily="49" charset="-128"/>
              </a:rPr>
              <a:t>はじめて</a:t>
            </a:r>
            <a:r>
              <a:rPr lang="en-US" altLang="ja-JP" smtClean="0">
                <a:latin typeface="HG創英角ﾎﾟｯﾌﾟ体" pitchFamily="49" charset="-128"/>
                <a:ea typeface="HG創英角ﾎﾟｯﾌﾟ体" pitchFamily="49" charset="-128"/>
              </a:rPr>
              <a:t>COBOL</a:t>
            </a:r>
            <a:r>
              <a:rPr lang="ja-JP" altLang="en-US" smtClean="0">
                <a:latin typeface="HG創英角ﾎﾟｯﾌﾟ体" pitchFamily="49" charset="-128"/>
                <a:ea typeface="HG創英角ﾎﾟｯﾌﾟ体" pitchFamily="49" charset="-128"/>
              </a:rPr>
              <a:t>に触れたとき、どうやって覚えていきましたか？それと同じやり方でも良いのです。</a:t>
            </a:r>
          </a:p>
          <a:p>
            <a:pPr lvl="2" eaLnBrk="1" hangingPunct="1"/>
            <a:r>
              <a:rPr lang="ja-JP" altLang="en-US" smtClean="0">
                <a:latin typeface="HG創英角ﾎﾟｯﾌﾟ体" pitchFamily="49" charset="-128"/>
                <a:ea typeface="HG創英角ﾎﾟｯﾌﾟ体" pitchFamily="49" charset="-128"/>
              </a:rPr>
              <a:t>一つ、使いこなせる言語を持っていれば、その言語でできたことが、新しい言語でどうなるのか、を知っていく事できっと新しい世界が見えてきます</a:t>
            </a:r>
          </a:p>
          <a:p>
            <a:pPr lvl="3" eaLnBrk="1" hangingPunct="1"/>
            <a:r>
              <a:rPr lang="ja-JP" altLang="en-US" smtClean="0">
                <a:latin typeface="HG創英角ﾎﾟｯﾌﾟ体" pitchFamily="49" charset="-128"/>
                <a:ea typeface="HG創英角ﾎﾟｯﾌﾟ体" pitchFamily="49" charset="-128"/>
              </a:rPr>
              <a:t>俺達の戦いはこれからだ！</a:t>
            </a:r>
            <a:endParaRPr lang="en-US" altLang="ja-JP" smtClean="0">
              <a:latin typeface="HG創英角ﾎﾟｯﾌﾟ体" pitchFamily="49" charset="-128"/>
              <a:ea typeface="HG創英角ﾎﾟｯﾌﾟ体" pitchFamily="49" charset="-128"/>
            </a:endParaRPr>
          </a:p>
          <a:p>
            <a:pPr lvl="4" eaLnBrk="1" hangingPunct="1"/>
            <a:r>
              <a:rPr lang="en-US" altLang="ja-JP" smtClean="0">
                <a:latin typeface="HG創英角ﾎﾟｯﾌﾟ体" pitchFamily="49" charset="-128"/>
                <a:ea typeface="HG創英角ﾎﾟｯﾌﾟ体" pitchFamily="49" charset="-128"/>
              </a:rPr>
              <a:t>COBOLer</a:t>
            </a:r>
            <a:r>
              <a:rPr lang="ja-JP" altLang="en-US" smtClean="0">
                <a:latin typeface="HG創英角ﾎﾟｯﾌﾟ体" pitchFamily="49" charset="-128"/>
                <a:ea typeface="HG創英角ﾎﾟｯﾌﾟ体" pitchFamily="49" charset="-128"/>
              </a:rPr>
              <a:t>さんの次回作にご期待ください</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ja-JP" altLang="en-US" smtClean="0">
                <a:latin typeface="HG創英角ﾎﾟｯﾌﾟ体" pitchFamily="49" charset="-128"/>
                <a:ea typeface="HG創英角ﾎﾟｯﾌﾟ体" pitchFamily="49" charset="-128"/>
              </a:rPr>
              <a:t>参考文献＆サイト</a:t>
            </a:r>
          </a:p>
        </p:txBody>
      </p:sp>
      <p:sp>
        <p:nvSpPr>
          <p:cNvPr id="20483" name="Rectangle 3"/>
          <p:cNvSpPr>
            <a:spLocks noGrp="1" noChangeArrowheads="1"/>
          </p:cNvSpPr>
          <p:nvPr>
            <p:ph type="body" idx="1"/>
          </p:nvPr>
        </p:nvSpPr>
        <p:spPr/>
        <p:txBody>
          <a:bodyPr/>
          <a:lstStyle/>
          <a:p>
            <a:pPr eaLnBrk="1" hangingPunct="1"/>
            <a:r>
              <a:rPr lang="ja-JP" altLang="en-US" smtClean="0">
                <a:latin typeface="HG創英角ﾎﾟｯﾌﾟ体" pitchFamily="49" charset="-128"/>
                <a:ea typeface="HG創英角ﾎﾟｯﾌﾟ体" pitchFamily="49" charset="-128"/>
              </a:rPr>
              <a:t>片桐の胡桃の脳内（</a:t>
            </a:r>
            <a:r>
              <a:rPr lang="en-US" altLang="ja-JP" smtClean="0">
                <a:latin typeface="HG創英角ﾎﾟｯﾌﾟ体" pitchFamily="49" charset="-128"/>
                <a:ea typeface="HG創英角ﾎﾟｯﾌﾟ体" pitchFamily="49" charset="-128"/>
              </a:rPr>
              <a:t>IBM3090/MVS</a:t>
            </a:r>
            <a:r>
              <a:rPr lang="ja-JP" altLang="en-US" smtClean="0">
                <a:latin typeface="HG創英角ﾎﾟｯﾌﾟ体" pitchFamily="49" charset="-128"/>
                <a:ea typeface="HG創英角ﾎﾟｯﾌﾟ体" pitchFamily="49" charset="-128"/>
              </a:rPr>
              <a:t>）</a:t>
            </a:r>
          </a:p>
          <a:p>
            <a:pPr eaLnBrk="1" hangingPunct="1"/>
            <a:r>
              <a:rPr lang="ja-JP" altLang="en-US" smtClean="0">
                <a:latin typeface="HG創英角ﾎﾟｯﾌﾟ体" pitchFamily="49" charset="-128"/>
                <a:ea typeface="HG創英角ﾎﾟｯﾌﾟ体" pitchFamily="49" charset="-128"/>
              </a:rPr>
              <a:t>コボル開発者のための</a:t>
            </a:r>
            <a:r>
              <a:rPr lang="en-US" altLang="ja-JP" smtClean="0">
                <a:latin typeface="HG創英角ﾎﾟｯﾌﾟ体" pitchFamily="49" charset="-128"/>
                <a:ea typeface="HG創英角ﾎﾟｯﾌﾟ体" pitchFamily="49" charset="-128"/>
              </a:rPr>
              <a:t>Visual Basic</a:t>
            </a:r>
            <a:r>
              <a:rPr lang="ja-JP" altLang="en-US" smtClean="0">
                <a:latin typeface="HG創英角ﾎﾟｯﾌﾟ体" pitchFamily="49" charset="-128"/>
                <a:ea typeface="HG創英角ﾎﾟｯﾌﾟ体" pitchFamily="49" charset="-128"/>
              </a:rPr>
              <a:t>入門講座 ～導入編～</a:t>
            </a:r>
          </a:p>
          <a:p>
            <a:pPr lvl="1" eaLnBrk="1" hangingPunct="1"/>
            <a:r>
              <a:rPr lang="en-US" altLang="ja-JP" smtClean="0">
                <a:latin typeface="HG創英角ﾎﾟｯﾌﾟ体" pitchFamily="49" charset="-128"/>
                <a:ea typeface="HG創英角ﾎﾟｯﾌﾟ体" pitchFamily="49" charset="-128"/>
              </a:rPr>
              <a:t>http://www.int21.co.jp/pcdn/vb/noriolib/vbmag/9806/cobol/</a:t>
            </a:r>
          </a:p>
          <a:p>
            <a:pPr eaLnBrk="1" hangingPunct="1"/>
            <a:r>
              <a:rPr lang="en-US" altLang="ja-JP" smtClean="0">
                <a:latin typeface="HG創英角ﾎﾟｯﾌﾟ体" pitchFamily="49" charset="-128"/>
                <a:ea typeface="HG創英角ﾎﾟｯﾌﾟ体" pitchFamily="49" charset="-128"/>
              </a:rPr>
              <a:t>COBOLer</a:t>
            </a:r>
            <a:r>
              <a:rPr lang="ja-JP" altLang="en-US" smtClean="0">
                <a:latin typeface="HG創英角ﾎﾟｯﾌﾟ体" pitchFamily="49" charset="-128"/>
                <a:ea typeface="HG創英角ﾎﾟｯﾌﾟ体" pitchFamily="49" charset="-128"/>
              </a:rPr>
              <a:t>的</a:t>
            </a:r>
            <a:r>
              <a:rPr lang="en-US" altLang="ja-JP" smtClean="0">
                <a:latin typeface="HG創英角ﾎﾟｯﾌﾟ体" pitchFamily="49" charset="-128"/>
                <a:ea typeface="HG創英角ﾎﾟｯﾌﾟ体" pitchFamily="49" charset="-128"/>
              </a:rPr>
              <a:t>VB.NET</a:t>
            </a:r>
            <a:r>
              <a:rPr lang="ja-JP" altLang="en-US" smtClean="0">
                <a:latin typeface="HG創英角ﾎﾟｯﾌﾟ体" pitchFamily="49" charset="-128"/>
                <a:ea typeface="HG創英角ﾎﾟｯﾌﾟ体" pitchFamily="49" charset="-128"/>
              </a:rPr>
              <a:t>（文法比較表）</a:t>
            </a:r>
            <a:endParaRPr lang="en-US" altLang="ja-JP" smtClean="0">
              <a:latin typeface="HG創英角ﾎﾟｯﾌﾟ体" pitchFamily="49" charset="-128"/>
              <a:ea typeface="HG創英角ﾎﾟｯﾌﾟ体" pitchFamily="49" charset="-128"/>
            </a:endParaRPr>
          </a:p>
          <a:p>
            <a:pPr lvl="1" eaLnBrk="1" hangingPunct="1"/>
            <a:r>
              <a:rPr lang="en-US" altLang="ja-JP" smtClean="0">
                <a:latin typeface="HG創英角ﾎﾟｯﾌﾟ体" pitchFamily="49" charset="-128"/>
                <a:ea typeface="HG創英角ﾎﾟｯﾌﾟ体" pitchFamily="49" charset="-128"/>
              </a:rPr>
              <a:t>http://go2vb.cocolog-nifty.com/blog/</a:t>
            </a:r>
          </a:p>
          <a:p>
            <a:pPr eaLnBrk="1" hangingPunct="1"/>
            <a:endParaRPr lang="en-US" altLang="ja-JP" smtClean="0">
              <a:latin typeface="HG創英角ﾎﾟｯﾌﾟ体" pitchFamily="49" charset="-128"/>
              <a:ea typeface="HG創英角ﾎﾟｯﾌﾟ体" pitchFamily="49" charset="-128"/>
            </a:endParaRPr>
          </a:p>
        </p:txBody>
      </p:sp>
      <p:sp>
        <p:nvSpPr>
          <p:cNvPr id="4" name="テキスト ボックス 3"/>
          <p:cNvSpPr txBox="1"/>
          <p:nvPr/>
        </p:nvSpPr>
        <p:spPr>
          <a:xfrm>
            <a:off x="6357938" y="4857750"/>
            <a:ext cx="2174875" cy="1016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a:spAutoFit/>
          </a:bodyPr>
          <a:lstStyle/>
          <a:p>
            <a:pPr>
              <a:defRPr/>
            </a:pPr>
            <a:r>
              <a:rPr lang="ja-JP" altLang="en-US" sz="6000" b="1" dirty="0" err="1">
                <a:solidFill>
                  <a:srgbClr val="002060"/>
                </a:solidFill>
              </a:rPr>
              <a:t>いぢょ</a:t>
            </a:r>
            <a:endParaRPr lang="ja-JP" altLang="en-US" sz="6000" b="1" dirty="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ja-JP" smtClean="0">
                <a:latin typeface="HG創英角ﾎﾟｯﾌﾟ体" pitchFamily="49" charset="-128"/>
                <a:ea typeface="HG創英角ﾎﾟｯﾌﾟ体" pitchFamily="49" charset="-128"/>
              </a:rPr>
              <a:t>(</a:t>
            </a:r>
            <a:r>
              <a:rPr lang="ja-JP" altLang="en-US" smtClean="0">
                <a:latin typeface="HG創英角ﾎﾟｯﾌﾟ体" pitchFamily="49" charset="-128"/>
                <a:ea typeface="HG創英角ﾎﾟｯﾌﾟ体" pitchFamily="49" charset="-128"/>
              </a:rPr>
              <a:t>飼い主の</a:t>
            </a:r>
            <a:r>
              <a:rPr lang="en-US" altLang="ja-JP" smtClean="0">
                <a:latin typeface="HG創英角ﾎﾟｯﾌﾟ体" pitchFamily="49" charset="-128"/>
                <a:ea typeface="HG創英角ﾎﾟｯﾌﾟ体" pitchFamily="49" charset="-128"/>
              </a:rPr>
              <a:t>)</a:t>
            </a:r>
            <a:r>
              <a:rPr lang="ja-JP" altLang="en-US" smtClean="0">
                <a:latin typeface="HG創英角ﾎﾟｯﾌﾟ体" pitchFamily="49" charset="-128"/>
                <a:ea typeface="HG創英角ﾎﾟｯﾌﾟ体" pitchFamily="49" charset="-128"/>
              </a:rPr>
              <a:t>自己紹介</a:t>
            </a:r>
          </a:p>
        </p:txBody>
      </p:sp>
      <p:sp>
        <p:nvSpPr>
          <p:cNvPr id="3075" name="Rectangle 3"/>
          <p:cNvSpPr>
            <a:spLocks noGrp="1" noChangeArrowheads="1"/>
          </p:cNvSpPr>
          <p:nvPr>
            <p:ph type="body" idx="1"/>
          </p:nvPr>
        </p:nvSpPr>
        <p:spPr>
          <a:xfrm>
            <a:off x="428625" y="1052513"/>
            <a:ext cx="8258175" cy="5073650"/>
          </a:xfrm>
        </p:spPr>
        <p:txBody>
          <a:bodyPr/>
          <a:lstStyle/>
          <a:p>
            <a:pPr eaLnBrk="1" hangingPunct="1"/>
            <a:r>
              <a:rPr lang="ja-JP" altLang="en-US" sz="2800" smtClean="0">
                <a:latin typeface="HG創英角ﾎﾟｯﾌﾟ体" pitchFamily="49" charset="-128"/>
                <a:ea typeface="HG創英角ﾎﾟｯﾌﾟ体" pitchFamily="49" charset="-128"/>
              </a:rPr>
              <a:t>片桐です</a:t>
            </a:r>
          </a:p>
          <a:p>
            <a:pPr lvl="1" eaLnBrk="1" hangingPunct="1"/>
            <a:r>
              <a:rPr lang="en-US" altLang="ja-JP" sz="2400" smtClean="0">
                <a:latin typeface="HG創英角ﾎﾟｯﾌﾟ体" pitchFamily="49" charset="-128"/>
                <a:ea typeface="HG創英角ﾎﾟｯﾌﾟ体" pitchFamily="49" charset="-128"/>
              </a:rPr>
              <a:t>MVS</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CVS</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ZOS</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AS400</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RS6000</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HP-UX</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VAX</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LINUX</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DOS</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Windows</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OS/2</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etc </a:t>
            </a:r>
            <a:r>
              <a:rPr lang="ja-JP" altLang="en-US" sz="2400" smtClean="0">
                <a:latin typeface="HG創英角ﾎﾟｯﾌﾟ体" pitchFamily="49" charset="-128"/>
                <a:ea typeface="HG創英角ﾎﾟｯﾌﾟ体" pitchFamily="49" charset="-128"/>
              </a:rPr>
              <a:t>かなりカオスなプログラマ人生２０年と一ヶ月</a:t>
            </a:r>
          </a:p>
          <a:p>
            <a:pPr lvl="1" eaLnBrk="1" hangingPunct="1"/>
            <a:r>
              <a:rPr lang="ja-JP" altLang="en-US" sz="2400" smtClean="0">
                <a:latin typeface="HG創英角ﾎﾟｯﾌﾟ体" pitchFamily="49" charset="-128"/>
                <a:ea typeface="HG創英角ﾎﾟｯﾌﾟ体" pitchFamily="49" charset="-128"/>
              </a:rPr>
              <a:t>一年前まで</a:t>
            </a:r>
            <a:r>
              <a:rPr lang="en-US" altLang="ja-JP" sz="2400" smtClean="0">
                <a:latin typeface="HG創英角ﾎﾟｯﾌﾟ体" pitchFamily="49" charset="-128"/>
                <a:ea typeface="HG創英角ﾎﾟｯﾌﾟ体" pitchFamily="49" charset="-128"/>
              </a:rPr>
              <a:t>MVS</a:t>
            </a:r>
            <a:r>
              <a:rPr lang="ja-JP" altLang="en-US" sz="2400" smtClean="0">
                <a:latin typeface="HG創英角ﾎﾟｯﾌﾟ体" pitchFamily="49" charset="-128"/>
                <a:ea typeface="HG創英角ﾎﾟｯﾌﾟ体" pitchFamily="49" charset="-128"/>
              </a:rPr>
              <a:t>の</a:t>
            </a:r>
            <a:r>
              <a:rPr lang="en-US" altLang="ja-JP" sz="2400" smtClean="0">
                <a:latin typeface="HG創英角ﾎﾟｯﾌﾟ体" pitchFamily="49" charset="-128"/>
                <a:ea typeface="HG創英角ﾎﾟｯﾌﾟ体" pitchFamily="49" charset="-128"/>
              </a:rPr>
              <a:t>COBOLer</a:t>
            </a:r>
            <a:r>
              <a:rPr lang="ja-JP" altLang="en-US" sz="2400" smtClean="0">
                <a:latin typeface="HG創英角ﾎﾟｯﾌﾟ体" pitchFamily="49" charset="-128"/>
                <a:ea typeface="HG創英角ﾎﾟｯﾌﾟ体" pitchFamily="49" charset="-128"/>
              </a:rPr>
              <a:t>兼</a:t>
            </a:r>
            <a:r>
              <a:rPr lang="en-US" altLang="ja-JP" sz="2400" smtClean="0">
                <a:latin typeface="HG創英角ﾎﾟｯﾌﾟ体" pitchFamily="49" charset="-128"/>
                <a:ea typeface="HG創英角ﾎﾟｯﾌﾟ体" pitchFamily="49" charset="-128"/>
              </a:rPr>
              <a:t>AIX</a:t>
            </a:r>
            <a:r>
              <a:rPr lang="ja-JP" altLang="en-US" sz="2400" smtClean="0">
                <a:latin typeface="HG創英角ﾎﾟｯﾌﾟ体" pitchFamily="49" charset="-128"/>
                <a:ea typeface="HG創英角ﾎﾟｯﾌﾟ体" pitchFamily="49" charset="-128"/>
              </a:rPr>
              <a:t>の</a:t>
            </a:r>
            <a:r>
              <a:rPr lang="en-US" altLang="ja-JP" sz="2400" smtClean="0">
                <a:latin typeface="HG創英角ﾎﾟｯﾌﾟ体" pitchFamily="49" charset="-128"/>
                <a:ea typeface="HG創英角ﾎﾟｯﾌﾟ体" pitchFamily="49" charset="-128"/>
              </a:rPr>
              <a:t>ANSI-C</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KSheller</a:t>
            </a:r>
            <a:r>
              <a:rPr lang="ja-JP" altLang="en-US" sz="2400" smtClean="0">
                <a:latin typeface="HG創英角ﾎﾟｯﾌﾟ体" pitchFamily="49" charset="-128"/>
                <a:ea typeface="HG創英角ﾎﾟｯﾌﾟ体" pitchFamily="49" charset="-128"/>
              </a:rPr>
              <a:t>兼</a:t>
            </a:r>
            <a:r>
              <a:rPr lang="en-US" altLang="ja-JP" sz="2400" smtClean="0">
                <a:latin typeface="HG創英角ﾎﾟｯﾌﾟ体" pitchFamily="49" charset="-128"/>
                <a:ea typeface="HG創英角ﾎﾟｯﾌﾟ体" pitchFamily="49" charset="-128"/>
              </a:rPr>
              <a:t>Office97</a:t>
            </a:r>
            <a:r>
              <a:rPr lang="ja-JP" altLang="en-US" sz="2400" smtClean="0">
                <a:latin typeface="HG創英角ﾎﾟｯﾌﾟ体" pitchFamily="49" charset="-128"/>
                <a:ea typeface="HG創英角ﾎﾟｯﾌﾟ体" pitchFamily="49" charset="-128"/>
              </a:rPr>
              <a:t>シリーズ</a:t>
            </a:r>
            <a:r>
              <a:rPr lang="en-US" altLang="ja-JP" sz="2400" smtClean="0">
                <a:latin typeface="HG創英角ﾎﾟｯﾌﾟ体" pitchFamily="49" charset="-128"/>
                <a:ea typeface="HG創英角ﾎﾟｯﾌﾟ体" pitchFamily="49" charset="-128"/>
              </a:rPr>
              <a:t>VBA</a:t>
            </a:r>
            <a:r>
              <a:rPr lang="ja-JP" altLang="en-US" sz="2400" smtClean="0">
                <a:latin typeface="HG創英角ﾎﾟｯﾌﾟ体" pitchFamily="49" charset="-128"/>
                <a:ea typeface="HG創英角ﾎﾟｯﾌﾟ体" pitchFamily="49" charset="-128"/>
              </a:rPr>
              <a:t>ぷろぐらま</a:t>
            </a:r>
          </a:p>
          <a:p>
            <a:pPr lvl="1" eaLnBrk="1" hangingPunct="1"/>
            <a:r>
              <a:rPr lang="ja-JP" altLang="en-US" sz="2400" smtClean="0">
                <a:latin typeface="HG創英角ﾎﾟｯﾌﾟ体" pitchFamily="49" charset="-128"/>
                <a:ea typeface="HG創英角ﾎﾟｯﾌﾟ体" pitchFamily="49" charset="-128"/>
              </a:rPr>
              <a:t>現在、</a:t>
            </a:r>
            <a:r>
              <a:rPr lang="en-US" altLang="ja-JP" sz="2400" smtClean="0">
                <a:latin typeface="HG創英角ﾎﾟｯﾌﾟ体" pitchFamily="49" charset="-128"/>
                <a:ea typeface="HG創英角ﾎﾟｯﾌﾟ体" pitchFamily="49" charset="-128"/>
              </a:rPr>
              <a:t>.Net Framework</a:t>
            </a:r>
            <a:r>
              <a:rPr lang="ja-JP" altLang="en-US" sz="2400" smtClean="0">
                <a:latin typeface="HG創英角ﾎﾟｯﾌﾟ体" pitchFamily="49" charset="-128"/>
                <a:ea typeface="HG創英角ﾎﾟｯﾌﾟ体" pitchFamily="49" charset="-128"/>
              </a:rPr>
              <a:t>系全般アプリ（</a:t>
            </a:r>
            <a:r>
              <a:rPr lang="en-US" altLang="ja-JP" sz="2400" smtClean="0">
                <a:latin typeface="HG創英角ﾎﾟｯﾌﾟ体" pitchFamily="49" charset="-128"/>
                <a:ea typeface="HG創英角ﾎﾟｯﾌﾟ体" pitchFamily="49" charset="-128"/>
              </a:rPr>
              <a:t>VB</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C#</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ASP</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WCF</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SQLCLR</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PowerShell</a:t>
            </a:r>
            <a:r>
              <a:rPr lang="ja-JP" altLang="en-US" sz="2400" smtClean="0">
                <a:latin typeface="HG創英角ﾎﾟｯﾌﾟ体" pitchFamily="49" charset="-128"/>
                <a:ea typeface="HG創英角ﾎﾟｯﾌﾟ体" pitchFamily="49" charset="-128"/>
              </a:rPr>
              <a:t>、</a:t>
            </a:r>
            <a:r>
              <a:rPr lang="en-US" altLang="ja-JP" sz="2400" smtClean="0">
                <a:latin typeface="HG創英角ﾎﾟｯﾌﾟ体" pitchFamily="49" charset="-128"/>
                <a:ea typeface="HG創英角ﾎﾟｯﾌﾟ体" pitchFamily="49" charset="-128"/>
              </a:rPr>
              <a:t>LINQ</a:t>
            </a:r>
            <a:r>
              <a:rPr lang="ja-JP" altLang="en-US" sz="2400" smtClean="0">
                <a:latin typeface="HG創英角ﾎﾟｯﾌﾟ体" pitchFamily="49" charset="-128"/>
                <a:ea typeface="HG創英角ﾎﾟｯﾌﾟ体" pitchFamily="49" charset="-128"/>
              </a:rPr>
              <a:t> </a:t>
            </a:r>
            <a:r>
              <a:rPr lang="en-US" altLang="ja-JP" sz="2400" smtClean="0">
                <a:latin typeface="HG創英角ﾎﾟｯﾌﾟ体" pitchFamily="49" charset="-128"/>
                <a:ea typeface="HG創英角ﾎﾟｯﾌﾟ体" pitchFamily="49" charset="-128"/>
              </a:rPr>
              <a:t>etc</a:t>
            </a:r>
            <a:r>
              <a:rPr lang="ja-JP" altLang="en-US" sz="2400" smtClean="0">
                <a:latin typeface="HG創英角ﾎﾟｯﾌﾟ体" pitchFamily="49" charset="-128"/>
                <a:ea typeface="HG創英角ﾎﾟｯﾌﾟ体" pitchFamily="49" charset="-128"/>
              </a:rPr>
              <a:t>）をまとめて試用＆メンテに駆り出されている人柱プログラマ（笑）</a:t>
            </a:r>
          </a:p>
          <a:p>
            <a:pPr lvl="2" eaLnBrk="1" hangingPunct="1"/>
            <a:r>
              <a:rPr lang="en-US" altLang="ja-JP" sz="2000" smtClean="0">
                <a:latin typeface="HG創英角ﾎﾟｯﾌﾟ体" pitchFamily="49" charset="-128"/>
                <a:ea typeface="HG創英角ﾎﾟｯﾌﾟ体" pitchFamily="49" charset="-128"/>
              </a:rPr>
              <a:t>VB</a:t>
            </a:r>
            <a:r>
              <a:rPr lang="ja-JP" altLang="en-US" sz="2000" smtClean="0">
                <a:latin typeface="HG創英角ﾎﾟｯﾌﾟ体" pitchFamily="49" charset="-128"/>
                <a:ea typeface="HG創英角ﾎﾟｯﾌﾟ体" pitchFamily="49" charset="-128"/>
              </a:rPr>
              <a:t>と</a:t>
            </a:r>
            <a:r>
              <a:rPr lang="en-US" altLang="ja-JP" sz="2000" smtClean="0">
                <a:latin typeface="HG創英角ﾎﾟｯﾌﾟ体" pitchFamily="49" charset="-128"/>
                <a:ea typeface="HG創英角ﾎﾟｯﾌﾟ体" pitchFamily="49" charset="-128"/>
              </a:rPr>
              <a:t>COBOL</a:t>
            </a:r>
            <a:r>
              <a:rPr lang="ja-JP" altLang="en-US" sz="2000" smtClean="0">
                <a:latin typeface="HG創英角ﾎﾟｯﾌﾟ体" pitchFamily="49" charset="-128"/>
                <a:ea typeface="HG創英角ﾎﾟｯﾌﾟ体" pitchFamily="49" charset="-128"/>
              </a:rPr>
              <a:t>は付き合いが長いらしい</a:t>
            </a:r>
            <a:endParaRPr lang="en-US" altLang="ja-JP" sz="2000" smtClean="0">
              <a:latin typeface="HG創英角ﾎﾟｯﾌﾟ体" pitchFamily="49" charset="-128"/>
              <a:ea typeface="HG創英角ﾎﾟｯﾌﾟ体" pitchFamily="49" charset="-128"/>
            </a:endParaRPr>
          </a:p>
          <a:p>
            <a:pPr lvl="3" eaLnBrk="1" hangingPunct="1"/>
            <a:r>
              <a:rPr lang="ja-JP" altLang="en-US" sz="1600" smtClean="0">
                <a:latin typeface="HG創英角ﾎﾟｯﾌﾟ体" pitchFamily="49" charset="-128"/>
                <a:ea typeface="HG創英角ﾎﾟｯﾌﾟ体" pitchFamily="49" charset="-128"/>
              </a:rPr>
              <a:t>我がぷろぐらま人生に一片の悔いなし！（バグはあるけどｗ）</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ja-JP" altLang="en-US" smtClean="0">
                <a:latin typeface="HG創英角ﾎﾟｯﾌﾟ体" pitchFamily="49" charset="-128"/>
                <a:ea typeface="HG創英角ﾎﾟｯﾌﾟ体" pitchFamily="49" charset="-128"/>
              </a:rPr>
              <a:t>今回のお話は</a:t>
            </a:r>
            <a:r>
              <a:rPr lang="en-US" altLang="ja-JP" smtClean="0">
                <a:latin typeface="HG創英角ﾎﾟｯﾌﾟ体" pitchFamily="49" charset="-128"/>
                <a:ea typeface="HG創英角ﾎﾟｯﾌﾟ体" pitchFamily="49" charset="-128"/>
              </a:rPr>
              <a:t>……</a:t>
            </a:r>
          </a:p>
        </p:txBody>
      </p:sp>
      <p:sp>
        <p:nvSpPr>
          <p:cNvPr id="4099" name="Rectangle 3"/>
          <p:cNvSpPr>
            <a:spLocks noGrp="1" noChangeArrowheads="1"/>
          </p:cNvSpPr>
          <p:nvPr>
            <p:ph type="body" idx="1"/>
          </p:nvPr>
        </p:nvSpPr>
        <p:spPr/>
        <p:txBody>
          <a:bodyPr/>
          <a:lstStyle/>
          <a:p>
            <a:pPr eaLnBrk="1" hangingPunct="1"/>
            <a:r>
              <a:rPr lang="ja-JP" altLang="en-US" smtClean="0">
                <a:latin typeface="HG創英角ﾎﾟｯﾌﾟ体" pitchFamily="49" charset="-128"/>
                <a:ea typeface="HG創英角ﾎﾟｯﾌﾟ体" pitchFamily="49" charset="-128"/>
              </a:rPr>
              <a:t>メインフレームで</a:t>
            </a:r>
            <a:r>
              <a:rPr lang="en-US" altLang="ja-JP" smtClean="0">
                <a:latin typeface="HG創英角ﾎﾟｯﾌﾟ体" pitchFamily="49" charset="-128"/>
                <a:ea typeface="HG創英角ﾎﾟｯﾌﾟ体" pitchFamily="49" charset="-128"/>
              </a:rPr>
              <a:t>COBOL</a:t>
            </a:r>
            <a:r>
              <a:rPr lang="ja-JP" altLang="en-US" smtClean="0">
                <a:latin typeface="HG創英角ﾎﾟｯﾌﾟ体" pitchFamily="49" charset="-128"/>
                <a:ea typeface="HG創英角ﾎﾟｯﾌﾟ体" pitchFamily="49" charset="-128"/>
              </a:rPr>
              <a:t>をやってきた人、</a:t>
            </a:r>
            <a:r>
              <a:rPr lang="en-US" altLang="ja-JP" smtClean="0">
                <a:latin typeface="HG創英角ﾎﾟｯﾌﾟ体" pitchFamily="49" charset="-128"/>
                <a:ea typeface="HG創英角ﾎﾟｯﾌﾟ体" pitchFamily="49" charset="-128"/>
              </a:rPr>
              <a:t>JCL</a:t>
            </a:r>
            <a:r>
              <a:rPr lang="ja-JP" altLang="en-US" smtClean="0">
                <a:latin typeface="HG創英角ﾎﾟｯﾌﾟ体" pitchFamily="49" charset="-128"/>
                <a:ea typeface="HG創英角ﾎﾟｯﾌﾟ体" pitchFamily="49" charset="-128"/>
              </a:rPr>
              <a:t>をバリバリ書いて来た人、カタプロのカスタマイズとかやってた人が、ある日ある朝突然に</a:t>
            </a:r>
            <a:r>
              <a:rPr lang="en-US" altLang="ja-JP" smtClean="0">
                <a:latin typeface="HG創英角ﾎﾟｯﾌﾟ体" pitchFamily="49" charset="-128"/>
                <a:ea typeface="HG創英角ﾎﾟｯﾌﾟ体" pitchFamily="49" charset="-128"/>
              </a:rPr>
              <a:t>.Net Framework</a:t>
            </a:r>
            <a:r>
              <a:rPr lang="ja-JP" altLang="en-US" smtClean="0">
                <a:latin typeface="HG創英角ﾎﾟｯﾌﾟ体" pitchFamily="49" charset="-128"/>
                <a:ea typeface="HG創英角ﾎﾟｯﾌﾟ体" pitchFamily="49" charset="-128"/>
              </a:rPr>
              <a:t>のプログラミング世界へやってきた時、頭の隅に置いておくとちょっと入りやすくなるかもしれない、話</a:t>
            </a:r>
          </a:p>
          <a:p>
            <a:pPr lvl="1" eaLnBrk="1" hangingPunct="1"/>
            <a:r>
              <a:rPr lang="ja-JP" altLang="en-US" smtClean="0">
                <a:latin typeface="HG創英角ﾎﾟｯﾌﾟ体" pitchFamily="49" charset="-128"/>
                <a:ea typeface="HG創英角ﾎﾟｯﾌﾟ体" pitchFamily="49" charset="-128"/>
              </a:rPr>
              <a:t>アレルギーの予防接種に効くかもしれない</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ja-JP" altLang="en-US" smtClean="0">
                <a:latin typeface="HG創英角ﾎﾟｯﾌﾟ体" pitchFamily="49" charset="-128"/>
                <a:ea typeface="HG創英角ﾎﾟｯﾌﾟ体" pitchFamily="49" charset="-128"/>
              </a:rPr>
              <a:t>その前に</a:t>
            </a:r>
            <a:r>
              <a:rPr lang="en-US" altLang="ja-JP" smtClean="0">
                <a:latin typeface="HG創英角ﾎﾟｯﾌﾟ体" pitchFamily="49" charset="-128"/>
                <a:ea typeface="HG創英角ﾎﾟｯﾌﾟ体" pitchFamily="49" charset="-128"/>
              </a:rPr>
              <a:t>……</a:t>
            </a:r>
          </a:p>
        </p:txBody>
      </p:sp>
      <p:sp>
        <p:nvSpPr>
          <p:cNvPr id="5123" name="Rectangle 3"/>
          <p:cNvSpPr>
            <a:spLocks noGrp="1" noChangeArrowheads="1"/>
          </p:cNvSpPr>
          <p:nvPr>
            <p:ph type="body" idx="1"/>
          </p:nvPr>
        </p:nvSpPr>
        <p:spPr/>
        <p:txBody>
          <a:bodyPr/>
          <a:lstStyle/>
          <a:p>
            <a:pPr eaLnBrk="1" hangingPunct="1"/>
            <a:r>
              <a:rPr lang="en-US" altLang="ja-JP" smtClean="0">
                <a:latin typeface="HG創英角ﾎﾟｯﾌﾟ体" pitchFamily="49" charset="-128"/>
                <a:ea typeface="HG創英角ﾎﾟｯﾌﾟ体" pitchFamily="49" charset="-128"/>
              </a:rPr>
              <a:t>COBOLer</a:t>
            </a:r>
            <a:r>
              <a:rPr lang="ja-JP" altLang="en-US" smtClean="0">
                <a:latin typeface="HG創英角ﾎﾟｯﾌﾟ体" pitchFamily="49" charset="-128"/>
                <a:ea typeface="HG創英角ﾎﾟｯﾌﾟ体" pitchFamily="49" charset="-128"/>
              </a:rPr>
              <a:t>たちへの大きな誤解</a:t>
            </a:r>
          </a:p>
          <a:p>
            <a:pPr lvl="1" eaLnBrk="1" hangingPunct="1"/>
            <a:r>
              <a:rPr lang="en-US" altLang="ja-JP" smtClean="0">
                <a:latin typeface="HG創英角ﾎﾟｯﾌﾟ体" pitchFamily="49" charset="-128"/>
                <a:ea typeface="HG創英角ﾎﾟｯﾌﾟ体" pitchFamily="49" charset="-128"/>
              </a:rPr>
              <a:t>COBOLer</a:t>
            </a:r>
            <a:r>
              <a:rPr lang="ja-JP" altLang="en-US" smtClean="0">
                <a:latin typeface="HG創英角ﾎﾟｯﾌﾟ体" pitchFamily="49" charset="-128"/>
                <a:ea typeface="HG創英角ﾎﾟｯﾌﾟ体" pitchFamily="49" charset="-128"/>
              </a:rPr>
              <a:t>が</a:t>
            </a:r>
            <a:r>
              <a:rPr lang="en-US" altLang="ja-JP" smtClean="0">
                <a:latin typeface="HG創英角ﾎﾟｯﾌﾟ体" pitchFamily="49" charset="-128"/>
                <a:ea typeface="HG創英角ﾎﾟｯﾌﾟ体" pitchFamily="49" charset="-128"/>
              </a:rPr>
              <a:t>VB</a:t>
            </a:r>
            <a:r>
              <a:rPr lang="ja-JP" altLang="en-US" smtClean="0">
                <a:latin typeface="HG創英角ﾎﾟｯﾌﾟ体" pitchFamily="49" charset="-128"/>
                <a:ea typeface="HG創英角ﾎﾟｯﾌﾟ体" pitchFamily="49" charset="-128"/>
              </a:rPr>
              <a:t>や</a:t>
            </a:r>
            <a:r>
              <a:rPr lang="en-US" altLang="ja-JP" smtClean="0">
                <a:latin typeface="HG創英角ﾎﾟｯﾌﾟ体" pitchFamily="49" charset="-128"/>
                <a:ea typeface="HG創英角ﾎﾟｯﾌﾟ体" pitchFamily="49" charset="-128"/>
              </a:rPr>
              <a:t>C</a:t>
            </a:r>
            <a:r>
              <a:rPr lang="ja-JP" altLang="en-US" smtClean="0">
                <a:latin typeface="HG創英角ﾎﾟｯﾌﾟ体" pitchFamily="49" charset="-128"/>
                <a:ea typeface="HG創英角ﾎﾟｯﾌﾟ体" pitchFamily="49" charset="-128"/>
              </a:rPr>
              <a:t>＃と</a:t>
            </a:r>
            <a:r>
              <a:rPr lang="en-US" altLang="ja-JP" smtClean="0">
                <a:latin typeface="HG創英角ﾎﾟｯﾌﾟ体" pitchFamily="49" charset="-128"/>
                <a:ea typeface="HG創英角ﾎﾟｯﾌﾟ体" pitchFamily="49" charset="-128"/>
              </a:rPr>
              <a:t>.Net Framework</a:t>
            </a:r>
            <a:r>
              <a:rPr lang="ja-JP" altLang="en-US" smtClean="0">
                <a:latin typeface="HG創英角ﾎﾟｯﾌﾟ体" pitchFamily="49" charset="-128"/>
                <a:ea typeface="HG創英角ﾎﾟｯﾌﾟ体" pitchFamily="49" charset="-128"/>
              </a:rPr>
              <a:t>アプリケーション開発にアレルギーを起こすのは文法の問題じゃない</a:t>
            </a:r>
          </a:p>
          <a:p>
            <a:pPr lvl="1" eaLnBrk="1" hangingPunct="1"/>
            <a:r>
              <a:rPr lang="ja-JP" altLang="en-US" smtClean="0">
                <a:latin typeface="HG創英角ﾎﾟｯﾌﾟ体" pitchFamily="49" charset="-128"/>
                <a:ea typeface="HG創英角ﾎﾟｯﾌﾟ体" pitchFamily="49" charset="-128"/>
              </a:rPr>
              <a:t>開発手法とアーキテクチャが変わりすぎて何をどうとっかかれば「</a:t>
            </a:r>
            <a:r>
              <a:rPr lang="en-US" altLang="ja-JP" smtClean="0">
                <a:latin typeface="HG創英角ﾎﾟｯﾌﾟ体" pitchFamily="49" charset="-128"/>
                <a:ea typeface="HG創英角ﾎﾟｯﾌﾟ体" pitchFamily="49" charset="-128"/>
              </a:rPr>
              <a:t>WATER!</a:t>
            </a:r>
            <a:r>
              <a:rPr lang="ja-JP" altLang="en-US" smtClean="0">
                <a:latin typeface="HG創英角ﾎﾟｯﾌﾟ体" pitchFamily="49" charset="-128"/>
                <a:ea typeface="HG創英角ﾎﾟｯﾌﾟ体" pitchFamily="49" charset="-128"/>
              </a:rPr>
              <a:t>」となるのか判らないだけ</a:t>
            </a:r>
            <a:endParaRPr lang="en-US" altLang="ja-JP" smtClean="0">
              <a:latin typeface="HG創英角ﾎﾟｯﾌﾟ体" pitchFamily="49" charset="-128"/>
              <a:ea typeface="HG創英角ﾎﾟｯﾌﾟ体" pitchFamily="49" charset="-128"/>
            </a:endParaRPr>
          </a:p>
          <a:p>
            <a:pPr lvl="2" eaLnBrk="1" hangingPunct="1"/>
            <a:r>
              <a:rPr lang="ja-JP" altLang="en-US" smtClean="0">
                <a:latin typeface="HG創英角ﾎﾟｯﾌﾟ体" pitchFamily="49" charset="-128"/>
                <a:ea typeface="HG創英角ﾎﾟｯﾌﾟ体" pitchFamily="49" charset="-128"/>
              </a:rPr>
              <a:t>なまじ長く同じ環境で生きてきているだけに、この変化にどう対応すればこの先生き残れるのかわかんないだけ</a:t>
            </a:r>
            <a:endParaRPr lang="en-US" altLang="ja-JP" smtClean="0">
              <a:latin typeface="HG創英角ﾎﾟｯﾌﾟ体" pitchFamily="49" charset="-128"/>
              <a:ea typeface="HG創英角ﾎﾟｯﾌﾟ体" pitchFamily="49"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ja-JP" smtClean="0">
                <a:latin typeface="HG創英角ﾎﾟｯﾌﾟ体" pitchFamily="49" charset="-128"/>
                <a:ea typeface="HG創英角ﾎﾟｯﾌﾟ体" pitchFamily="49" charset="-128"/>
              </a:rPr>
              <a:t>Agenda</a:t>
            </a:r>
          </a:p>
        </p:txBody>
      </p:sp>
      <p:sp>
        <p:nvSpPr>
          <p:cNvPr id="6147" name="Rectangle 3"/>
          <p:cNvSpPr>
            <a:spLocks noGrp="1" noChangeArrowheads="1"/>
          </p:cNvSpPr>
          <p:nvPr>
            <p:ph type="body" idx="1"/>
          </p:nvPr>
        </p:nvSpPr>
        <p:spPr/>
        <p:txBody>
          <a:bodyPr/>
          <a:lstStyle/>
          <a:p>
            <a:pPr eaLnBrk="1" hangingPunct="1"/>
            <a:r>
              <a:rPr lang="en-US" altLang="ja-JP" smtClean="0">
                <a:latin typeface="HG創英角ﾎﾟｯﾌﾟ体" pitchFamily="49" charset="-128"/>
                <a:ea typeface="HG創英角ﾎﾟｯﾌﾟ体" pitchFamily="49" charset="-128"/>
              </a:rPr>
              <a:t>COBOL</a:t>
            </a:r>
            <a:r>
              <a:rPr lang="ja-JP" altLang="en-US" smtClean="0">
                <a:latin typeface="HG創英角ﾎﾟｯﾌﾟ体" pitchFamily="49" charset="-128"/>
                <a:ea typeface="HG創英角ﾎﾟｯﾌﾟ体" pitchFamily="49" charset="-128"/>
              </a:rPr>
              <a:t>も</a:t>
            </a:r>
            <a:r>
              <a:rPr lang="en-US" altLang="ja-JP" smtClean="0">
                <a:latin typeface="HG創英角ﾎﾟｯﾌﾟ体" pitchFamily="49" charset="-128"/>
                <a:ea typeface="HG創英角ﾎﾟｯﾌﾟ体" pitchFamily="49" charset="-128"/>
              </a:rPr>
              <a:t>.Net Framework</a:t>
            </a:r>
            <a:r>
              <a:rPr lang="ja-JP" altLang="en-US" smtClean="0">
                <a:latin typeface="HG創英角ﾎﾟｯﾌﾟ体" pitchFamily="49" charset="-128"/>
                <a:ea typeface="HG創英角ﾎﾟｯﾌﾟ体" pitchFamily="49" charset="-128"/>
              </a:rPr>
              <a:t>プログラミングも同じだ</a:t>
            </a:r>
          </a:p>
          <a:p>
            <a:pPr eaLnBrk="1" hangingPunct="1"/>
            <a:r>
              <a:rPr lang="en-US" altLang="ja-JP" smtClean="0">
                <a:latin typeface="HG創英角ﾎﾟｯﾌﾟ体" pitchFamily="49" charset="-128"/>
                <a:ea typeface="HG創英角ﾎﾟｯﾌﾟ体" pitchFamily="49" charset="-128"/>
              </a:rPr>
              <a:t>COBOLer</a:t>
            </a:r>
            <a:r>
              <a:rPr lang="ja-JP" altLang="en-US" smtClean="0">
                <a:latin typeface="HG創英角ﾎﾟｯﾌﾟ体" pitchFamily="49" charset="-128"/>
                <a:ea typeface="HG創英角ﾎﾟｯﾌﾟ体" pitchFamily="49" charset="-128"/>
              </a:rPr>
              <a:t>を阻むものたちも実は○○だった</a:t>
            </a:r>
          </a:p>
          <a:p>
            <a:pPr eaLnBrk="1" hangingPunct="1"/>
            <a:r>
              <a:rPr lang="ja-JP" altLang="en-US" smtClean="0">
                <a:latin typeface="HG創英角ﾎﾟｯﾌﾟ体" pitchFamily="49" charset="-128"/>
                <a:ea typeface="HG創英角ﾎﾟｯﾌﾟ体" pitchFamily="49" charset="-128"/>
              </a:rPr>
              <a:t>戦え！</a:t>
            </a:r>
            <a:r>
              <a:rPr lang="en-US" altLang="ja-JP" smtClean="0">
                <a:latin typeface="HG創英角ﾎﾟｯﾌﾟ体" pitchFamily="49" charset="-128"/>
                <a:ea typeface="HG創英角ﾎﾟｯﾌﾟ体" pitchFamily="49" charset="-128"/>
              </a:rPr>
              <a:t>COBOLer</a:t>
            </a:r>
          </a:p>
          <a:p>
            <a:pPr eaLnBrk="1" hangingPunct="1"/>
            <a:r>
              <a:rPr lang="ja-JP" altLang="en-US" smtClean="0">
                <a:latin typeface="HG創英角ﾎﾟｯﾌﾟ体" pitchFamily="49" charset="-128"/>
                <a:ea typeface="HG創英角ﾎﾟｯﾌﾟ体" pitchFamily="49" charset="-128"/>
              </a:rPr>
              <a:t>参考文献</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ja-JP" smtClean="0">
                <a:latin typeface="HG創英角ﾎﾟｯﾌﾟ体" pitchFamily="49" charset="-128"/>
                <a:ea typeface="HG創英角ﾎﾟｯﾌﾟ体" pitchFamily="49" charset="-128"/>
              </a:rPr>
              <a:t>COBOLer</a:t>
            </a:r>
            <a:r>
              <a:rPr lang="ja-JP" altLang="en-US" smtClean="0">
                <a:latin typeface="HG創英角ﾎﾟｯﾌﾟ体" pitchFamily="49" charset="-128"/>
                <a:ea typeface="HG創英角ﾎﾟｯﾌﾟ体" pitchFamily="49" charset="-128"/>
              </a:rPr>
              <a:t>から言いたい事</a:t>
            </a:r>
          </a:p>
        </p:txBody>
      </p:sp>
      <p:sp>
        <p:nvSpPr>
          <p:cNvPr id="7171" name="Rectangle 3"/>
          <p:cNvSpPr>
            <a:spLocks noGrp="1" noChangeArrowheads="1"/>
          </p:cNvSpPr>
          <p:nvPr>
            <p:ph type="body" idx="1"/>
          </p:nvPr>
        </p:nvSpPr>
        <p:spPr/>
        <p:txBody>
          <a:bodyPr/>
          <a:lstStyle/>
          <a:p>
            <a:pPr eaLnBrk="1" hangingPunct="1"/>
            <a:r>
              <a:rPr lang="ja-JP" altLang="en-US" smtClean="0">
                <a:latin typeface="HG創英角ﾎﾟｯﾌﾟ体" pitchFamily="49" charset="-128"/>
                <a:ea typeface="HG創英角ﾎﾟｯﾌﾟ体" pitchFamily="49" charset="-128"/>
              </a:rPr>
              <a:t>クラスとかメソッドとかプロパティとか、用語多すぎ。</a:t>
            </a:r>
          </a:p>
          <a:p>
            <a:pPr eaLnBrk="1" hangingPunct="1"/>
            <a:r>
              <a:rPr lang="ja-JP" altLang="en-US" smtClean="0">
                <a:latin typeface="HG創英角ﾎﾟｯﾌﾟ体" pitchFamily="49" charset="-128"/>
                <a:ea typeface="HG創英角ﾎﾟｯﾌﾟ体" pitchFamily="49" charset="-128"/>
              </a:rPr>
              <a:t>命令文多すぎ。</a:t>
            </a:r>
          </a:p>
          <a:p>
            <a:pPr eaLnBrk="1" hangingPunct="1"/>
            <a:r>
              <a:rPr lang="ja-JP" altLang="en-US" smtClean="0">
                <a:latin typeface="HG創英角ﾎﾟｯﾌﾟ体" pitchFamily="49" charset="-128"/>
                <a:ea typeface="HG創英角ﾎﾟｯﾌﾟ体" pitchFamily="49" charset="-128"/>
              </a:rPr>
              <a:t>覚える事多すぎ。</a:t>
            </a:r>
          </a:p>
          <a:p>
            <a:pPr eaLnBrk="1" hangingPunct="1"/>
            <a:r>
              <a:rPr lang="ja-JP" altLang="en-US" smtClean="0">
                <a:latin typeface="HG創英角ﾎﾟｯﾌﾟ体" pitchFamily="49" charset="-128"/>
                <a:ea typeface="HG創英角ﾎﾟｯﾌﾟ体" pitchFamily="49" charset="-128"/>
              </a:rPr>
              <a:t>プログラムは１ファイルでガチだろ？</a:t>
            </a:r>
          </a:p>
          <a:p>
            <a:pPr lvl="1" eaLnBrk="1" hangingPunct="1"/>
            <a:r>
              <a:rPr lang="ja-JP" altLang="en-US" smtClean="0">
                <a:latin typeface="HG創英角ﾎﾟｯﾌﾟ体" pitchFamily="49" charset="-128"/>
                <a:ea typeface="HG創英角ﾎﾟｯﾌﾟ体" pitchFamily="49" charset="-128"/>
              </a:rPr>
              <a:t>わかりにくいよ、あっちこっちに飛びやがって！</a:t>
            </a:r>
          </a:p>
          <a:p>
            <a:pPr lvl="1" eaLnBrk="1" hangingPunct="1"/>
            <a:r>
              <a:rPr lang="ja-JP" altLang="en-US" smtClean="0">
                <a:latin typeface="HG創英角ﾎﾟｯﾌﾟ体" pitchFamily="49" charset="-128"/>
                <a:ea typeface="HG創英角ﾎﾟｯﾌﾟ体" pitchFamily="49" charset="-128"/>
              </a:rPr>
              <a:t>なんか、もうめんどくせぇ、この画面作り</a:t>
            </a:r>
            <a:endParaRPr lang="en-US" altLang="ja-JP" smtClean="0">
              <a:latin typeface="HG創英角ﾎﾟｯﾌﾟ体" pitchFamily="49" charset="-128"/>
              <a:ea typeface="HG創英角ﾎﾟｯﾌﾟ体" pitchFamily="49" charset="-128"/>
            </a:endParaRPr>
          </a:p>
          <a:p>
            <a:pPr lvl="1" eaLnBrk="1" hangingPunct="1"/>
            <a:r>
              <a:rPr lang="ja-JP" altLang="en-US" smtClean="0">
                <a:latin typeface="HG創英角ﾎﾟｯﾌﾟ体" pitchFamily="49" charset="-128"/>
                <a:ea typeface="HG創英角ﾎﾟｯﾌﾟ体" pitchFamily="49" charset="-128"/>
              </a:rPr>
              <a:t>リストに出させろ！なんだこの枚数は！</a:t>
            </a:r>
          </a:p>
          <a:p>
            <a:pPr lvl="1" eaLnBrk="1" hangingPunct="1"/>
            <a:endParaRPr lang="en-US" altLang="ja-JP" smtClean="0">
              <a:latin typeface="HG創英角ﾎﾟｯﾌﾟ体" pitchFamily="49" charset="-128"/>
              <a:ea typeface="HG創英角ﾎﾟｯﾌﾟ体" pitchFamily="49" charset="-128"/>
            </a:endParaRPr>
          </a:p>
        </p:txBody>
      </p:sp>
      <p:sp>
        <p:nvSpPr>
          <p:cNvPr id="39942" name="AutoShape 6"/>
          <p:cNvSpPr>
            <a:spLocks noChangeArrowheads="1"/>
          </p:cNvSpPr>
          <p:nvPr/>
        </p:nvSpPr>
        <p:spPr bwMode="auto">
          <a:xfrm>
            <a:off x="1066800" y="1219200"/>
            <a:ext cx="7086600" cy="5334000"/>
          </a:xfrm>
          <a:prstGeom prst="irregularSeal1">
            <a:avLst/>
          </a:prstGeom>
          <a:solidFill>
            <a:schemeClr val="accent1"/>
          </a:solidFill>
          <a:ln w="9525">
            <a:solidFill>
              <a:schemeClr val="tx1"/>
            </a:solidFill>
            <a:miter lim="800000"/>
            <a:headEnd/>
            <a:tailEnd/>
          </a:ln>
        </p:spPr>
        <p:txBody>
          <a:bodyPr wrap="none" anchor="ctr"/>
          <a:lstStyle/>
          <a:p>
            <a:pPr algn="ctr"/>
            <a:r>
              <a:rPr lang="ja-JP" altLang="en-US" sz="2000" b="1"/>
              <a:t>ええい！鎮まれぇい！</a:t>
            </a:r>
          </a:p>
          <a:p>
            <a:pPr algn="ctr"/>
            <a:r>
              <a:rPr lang="ja-JP" altLang="en-US" sz="2000" b="1"/>
              <a:t>人の話を聞けぇい！</a:t>
            </a:r>
          </a:p>
          <a:p>
            <a:pPr algn="ctr"/>
            <a:r>
              <a:rPr lang="ja-JP" altLang="en-US" sz="2000" b="1"/>
              <a:t>それをやらなきゃならなくなったんだろうが！</a:t>
            </a:r>
          </a:p>
          <a:p>
            <a:pPr algn="ctr"/>
            <a:endParaRPr lang="en-US" altLang="ja-JP" sz="2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42">
                                            <p:bg/>
                                          </p:spTgt>
                                        </p:tgtEl>
                                        <p:attrNameLst>
                                          <p:attrName>style.visibility</p:attrName>
                                        </p:attrNameLst>
                                      </p:cBhvr>
                                      <p:to>
                                        <p:strVal val="visible"/>
                                      </p:to>
                                    </p:set>
                                    <p:animEffect transition="in" filter="fade">
                                      <p:cBhvr>
                                        <p:cTn id="7" dur="2000"/>
                                        <p:tgtEl>
                                          <p:spTgt spid="39942">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9942">
                                            <p:txEl>
                                              <p:pRg st="0" end="0"/>
                                            </p:txEl>
                                          </p:spTgt>
                                        </p:tgtEl>
                                        <p:attrNameLst>
                                          <p:attrName>style.visibility</p:attrName>
                                        </p:attrNameLst>
                                      </p:cBhvr>
                                      <p:to>
                                        <p:strVal val="visible"/>
                                      </p:to>
                                    </p:set>
                                    <p:animEffect transition="in" filter="fade">
                                      <p:cBhvr>
                                        <p:cTn id="10" dur="2000"/>
                                        <p:tgtEl>
                                          <p:spTgt spid="39942">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9942">
                                            <p:txEl>
                                              <p:pRg st="1" end="1"/>
                                            </p:txEl>
                                          </p:spTgt>
                                        </p:tgtEl>
                                        <p:attrNameLst>
                                          <p:attrName>style.visibility</p:attrName>
                                        </p:attrNameLst>
                                      </p:cBhvr>
                                      <p:to>
                                        <p:strVal val="visible"/>
                                      </p:to>
                                    </p:set>
                                    <p:animEffect transition="in" filter="fade">
                                      <p:cBhvr>
                                        <p:cTn id="13" dur="2000"/>
                                        <p:tgtEl>
                                          <p:spTgt spid="39942">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9942">
                                            <p:txEl>
                                              <p:pRg st="2" end="2"/>
                                            </p:txEl>
                                          </p:spTgt>
                                        </p:tgtEl>
                                        <p:attrNameLst>
                                          <p:attrName>style.visibility</p:attrName>
                                        </p:attrNameLst>
                                      </p:cBhvr>
                                      <p:to>
                                        <p:strVal val="visible"/>
                                      </p:to>
                                    </p:set>
                                    <p:animEffect transition="in" filter="fade">
                                      <p:cBhvr>
                                        <p:cTn id="16" dur="2000"/>
                                        <p:tgtEl>
                                          <p:spTgt spid="3994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2" grpId="0"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ja-JP" smtClean="0">
                <a:latin typeface="HG創英角ﾎﾟｯﾌﾟ体" pitchFamily="49" charset="-128"/>
                <a:ea typeface="HG創英角ﾎﾟｯﾌﾟ体" pitchFamily="49" charset="-128"/>
              </a:rPr>
              <a:t>COBOL</a:t>
            </a:r>
            <a:r>
              <a:rPr lang="ja-JP" altLang="en-US" smtClean="0">
                <a:latin typeface="HG創英角ﾎﾟｯﾌﾟ体" pitchFamily="49" charset="-128"/>
                <a:ea typeface="HG創英角ﾎﾟｯﾌﾟ体" pitchFamily="49" charset="-128"/>
              </a:rPr>
              <a:t>も</a:t>
            </a:r>
            <a:r>
              <a:rPr lang="en-US" altLang="ja-JP" smtClean="0">
                <a:latin typeface="HG創英角ﾎﾟｯﾌﾟ体" pitchFamily="49" charset="-128"/>
                <a:ea typeface="HG創英角ﾎﾟｯﾌﾟ体" pitchFamily="49" charset="-128"/>
              </a:rPr>
              <a:t>.Net Framework</a:t>
            </a:r>
            <a:r>
              <a:rPr lang="ja-JP" altLang="en-US" smtClean="0">
                <a:latin typeface="HG創英角ﾎﾟｯﾌﾟ体" pitchFamily="49" charset="-128"/>
                <a:ea typeface="HG創英角ﾎﾟｯﾌﾟ体" pitchFamily="49" charset="-128"/>
              </a:rPr>
              <a:t>プログラミングも同じだ</a:t>
            </a:r>
          </a:p>
        </p:txBody>
      </p:sp>
      <p:sp>
        <p:nvSpPr>
          <p:cNvPr id="8195" name="Rectangle 3"/>
          <p:cNvSpPr>
            <a:spLocks noGrp="1" noChangeArrowheads="1"/>
          </p:cNvSpPr>
          <p:nvPr>
            <p:ph type="body" idx="1"/>
          </p:nvPr>
        </p:nvSpPr>
        <p:spPr/>
        <p:txBody>
          <a:bodyPr/>
          <a:lstStyle/>
          <a:p>
            <a:pPr eaLnBrk="1" hangingPunct="1"/>
            <a:r>
              <a:rPr lang="ja-JP" altLang="en-US" smtClean="0">
                <a:latin typeface="HG創英角ﾎﾟｯﾌﾟ体" pitchFamily="49" charset="-128"/>
                <a:ea typeface="HG創英角ﾎﾟｯﾌﾟ体" pitchFamily="49" charset="-128"/>
              </a:rPr>
              <a:t>ちょっと視点をかえてみませう</a:t>
            </a:r>
            <a:endParaRPr lang="en-US" altLang="ja-JP" smtClean="0">
              <a:latin typeface="HG創英角ﾎﾟｯﾌﾟ体" pitchFamily="49" charset="-128"/>
              <a:ea typeface="HG創英角ﾎﾟｯﾌﾟ体" pitchFamily="49" charset="-128"/>
            </a:endParaRPr>
          </a:p>
          <a:p>
            <a:pPr lvl="1" eaLnBrk="1" hangingPunct="1"/>
            <a:r>
              <a:rPr lang="ja-JP" altLang="en-US" smtClean="0">
                <a:latin typeface="HG創英角ﾎﾟｯﾌﾟ体" pitchFamily="49" charset="-128"/>
                <a:ea typeface="HG創英角ﾎﾟｯﾌﾟ体" pitchFamily="49" charset="-128"/>
              </a:rPr>
              <a:t>そもそも、プログラムというものはソース作ってコンパイルして動かします</a:t>
            </a:r>
          </a:p>
          <a:p>
            <a:pPr lvl="2" eaLnBrk="1" hangingPunct="1"/>
            <a:r>
              <a:rPr lang="en-US" altLang="ja-JP" smtClean="0">
                <a:latin typeface="HG創英角ﾎﾟｯﾌﾟ体" pitchFamily="49" charset="-128"/>
                <a:ea typeface="HG創英角ﾎﾟｯﾌﾟ体" pitchFamily="49" charset="-128"/>
              </a:rPr>
              <a:t>COBOL</a:t>
            </a:r>
            <a:r>
              <a:rPr lang="ja-JP" altLang="en-US" smtClean="0">
                <a:latin typeface="HG創英角ﾎﾟｯﾌﾟ体" pitchFamily="49" charset="-128"/>
                <a:ea typeface="HG創英角ﾎﾟｯﾌﾟ体" pitchFamily="49" charset="-128"/>
              </a:rPr>
              <a:t>では、作成したプログラムを</a:t>
            </a:r>
            <a:r>
              <a:rPr lang="en-US" altLang="ja-JP" smtClean="0">
                <a:latin typeface="HG創英角ﾎﾟｯﾌﾟ体" pitchFamily="49" charset="-128"/>
                <a:ea typeface="HG創英角ﾎﾟｯﾌﾟ体" pitchFamily="49" charset="-128"/>
              </a:rPr>
              <a:t>JCL</a:t>
            </a:r>
            <a:r>
              <a:rPr lang="ja-JP" altLang="en-US" smtClean="0">
                <a:latin typeface="HG創英角ﾎﾟｯﾌﾟ体" pitchFamily="49" charset="-128"/>
                <a:ea typeface="HG創英角ﾎﾟｯﾌﾟ体" pitchFamily="49" charset="-128"/>
              </a:rPr>
              <a:t>に組み込み、一連の動きをします</a:t>
            </a:r>
          </a:p>
          <a:p>
            <a:pPr lvl="2" eaLnBrk="1" hangingPunct="1"/>
            <a:r>
              <a:rPr lang="ja-JP" altLang="en-US" smtClean="0">
                <a:latin typeface="HG創英角ﾎﾟｯﾌﾟ体" pitchFamily="49" charset="-128"/>
                <a:ea typeface="HG創英角ﾎﾟｯﾌﾟ体" pitchFamily="49" charset="-128"/>
              </a:rPr>
              <a:t>同じように</a:t>
            </a:r>
            <a:r>
              <a:rPr lang="en-US" altLang="ja-JP" smtClean="0">
                <a:latin typeface="HG創英角ﾎﾟｯﾌﾟ体" pitchFamily="49" charset="-128"/>
                <a:ea typeface="HG創英角ﾎﾟｯﾌﾟ体" pitchFamily="49" charset="-128"/>
              </a:rPr>
              <a:t>VB</a:t>
            </a:r>
            <a:r>
              <a:rPr lang="ja-JP" altLang="en-US" smtClean="0">
                <a:latin typeface="HG創英角ﾎﾟｯﾌﾟ体" pitchFamily="49" charset="-128"/>
                <a:ea typeface="HG創英角ﾎﾟｯﾌﾟ体" pitchFamily="49" charset="-128"/>
              </a:rPr>
              <a:t>や</a:t>
            </a:r>
            <a:r>
              <a:rPr lang="en-US" altLang="ja-JP" smtClean="0">
                <a:latin typeface="HG創英角ﾎﾟｯﾌﾟ体" pitchFamily="49" charset="-128"/>
                <a:ea typeface="HG創英角ﾎﾟｯﾌﾟ体" pitchFamily="49" charset="-128"/>
              </a:rPr>
              <a:t>C#</a:t>
            </a:r>
            <a:r>
              <a:rPr lang="ja-JP" altLang="en-US" smtClean="0">
                <a:latin typeface="HG創英角ﾎﾟｯﾌﾟ体" pitchFamily="49" charset="-128"/>
                <a:ea typeface="HG創英角ﾎﾟｯﾌﾟ体" pitchFamily="49" charset="-128"/>
              </a:rPr>
              <a:t>も</a:t>
            </a:r>
            <a:r>
              <a:rPr lang="en-US" altLang="ja-JP" smtClean="0">
                <a:latin typeface="HG創英角ﾎﾟｯﾌﾟ体" pitchFamily="49" charset="-128"/>
                <a:ea typeface="HG創英角ﾎﾟｯﾌﾟ体" pitchFamily="49" charset="-128"/>
              </a:rPr>
              <a:t>.Net Framework</a:t>
            </a:r>
            <a:r>
              <a:rPr lang="ja-JP" altLang="en-US" smtClean="0">
                <a:latin typeface="HG創英角ﾎﾟｯﾌﾟ体" pitchFamily="49" charset="-128"/>
                <a:ea typeface="HG創英角ﾎﾟｯﾌﾟ体" pitchFamily="49" charset="-128"/>
              </a:rPr>
              <a:t>というライブラリを組み込んでコンパイルして動かします</a:t>
            </a:r>
            <a:endParaRPr lang="en-US" altLang="ja-JP" smtClean="0">
              <a:latin typeface="HG創英角ﾎﾟｯﾌﾟ体" pitchFamily="49" charset="-128"/>
              <a:ea typeface="HG創英角ﾎﾟｯﾌﾟ体" pitchFamily="49" charset="-128"/>
            </a:endParaRPr>
          </a:p>
          <a:p>
            <a:pPr lvl="3" eaLnBrk="1" hangingPunct="1"/>
            <a:endParaRPr lang="en-US" altLang="ja-JP" smtClean="0">
              <a:latin typeface="HG創英角ﾎﾟｯﾌﾟ体" pitchFamily="49" charset="-128"/>
              <a:ea typeface="HG創英角ﾎﾟｯﾌﾟ体" pitchFamily="49" charset="-128"/>
            </a:endParaRPr>
          </a:p>
        </p:txBody>
      </p:sp>
      <p:sp>
        <p:nvSpPr>
          <p:cNvPr id="8196" name="AutoShape 4"/>
          <p:cNvSpPr>
            <a:spLocks noChangeArrowheads="1"/>
          </p:cNvSpPr>
          <p:nvPr/>
        </p:nvSpPr>
        <p:spPr bwMode="auto">
          <a:xfrm>
            <a:off x="785813" y="4429125"/>
            <a:ext cx="1219200" cy="1371600"/>
          </a:xfrm>
          <a:prstGeom prst="rightArrow">
            <a:avLst>
              <a:gd name="adj1" fmla="val 60417"/>
              <a:gd name="adj2" fmla="val 42319"/>
            </a:avLst>
          </a:prstGeom>
          <a:solidFill>
            <a:schemeClr val="accent1"/>
          </a:solidFill>
          <a:ln w="9525">
            <a:solidFill>
              <a:schemeClr val="tx1"/>
            </a:solidFill>
            <a:miter lim="800000"/>
            <a:headEnd/>
            <a:tailEnd/>
          </a:ln>
        </p:spPr>
        <p:txBody>
          <a:bodyPr wrap="none" anchor="ctr"/>
          <a:lstStyle/>
          <a:p>
            <a:endParaRPr lang="ja-JP" altLang="en-US"/>
          </a:p>
        </p:txBody>
      </p:sp>
      <p:sp>
        <p:nvSpPr>
          <p:cNvPr id="8197" name="Text Box 5"/>
          <p:cNvSpPr txBox="1">
            <a:spLocks noChangeArrowheads="1"/>
          </p:cNvSpPr>
          <p:nvPr/>
        </p:nvSpPr>
        <p:spPr bwMode="auto">
          <a:xfrm>
            <a:off x="2071688" y="4786313"/>
            <a:ext cx="6588125" cy="822325"/>
          </a:xfrm>
          <a:prstGeom prst="rect">
            <a:avLst/>
          </a:prstGeom>
          <a:noFill/>
          <a:ln w="9525">
            <a:noFill/>
            <a:miter lim="800000"/>
            <a:headEnd/>
            <a:tailEnd/>
          </a:ln>
        </p:spPr>
        <p:txBody>
          <a:bodyPr wrap="none">
            <a:spAutoFit/>
          </a:bodyPr>
          <a:lstStyle/>
          <a:p>
            <a:r>
              <a:rPr lang="ja-JP" altLang="en-US"/>
              <a:t>まずは、わかりやすいところで</a:t>
            </a:r>
          </a:p>
          <a:p>
            <a:r>
              <a:rPr lang="ja-JP" altLang="en-US"/>
              <a:t>よくあるバッチプログラムパターンで見てみましよう</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ja-JP" altLang="en-US" smtClean="0">
                <a:latin typeface="HG創英角ﾎﾟｯﾌﾟ体" pitchFamily="49" charset="-128"/>
                <a:ea typeface="HG創英角ﾎﾟｯﾌﾟ体" pitchFamily="49" charset="-128"/>
              </a:rPr>
              <a:t>ファイルを読み込んで書き出す処理</a:t>
            </a:r>
          </a:p>
        </p:txBody>
      </p:sp>
      <p:sp>
        <p:nvSpPr>
          <p:cNvPr id="9219" name="Rectangle 3"/>
          <p:cNvSpPr>
            <a:spLocks noGrp="1" noChangeArrowheads="1"/>
          </p:cNvSpPr>
          <p:nvPr>
            <p:ph type="body" idx="1"/>
          </p:nvPr>
        </p:nvSpPr>
        <p:spPr/>
        <p:txBody>
          <a:bodyPr/>
          <a:lstStyle/>
          <a:p>
            <a:pPr lvl="1" eaLnBrk="1" hangingPunct="1">
              <a:buFontTx/>
              <a:buNone/>
            </a:pPr>
            <a:endParaRPr lang="ja-JP" altLang="ja-JP" smtClean="0"/>
          </a:p>
        </p:txBody>
      </p:sp>
      <p:grpSp>
        <p:nvGrpSpPr>
          <p:cNvPr id="9220" name="グループ化 18"/>
          <p:cNvGrpSpPr>
            <a:grpSpLocks/>
          </p:cNvGrpSpPr>
          <p:nvPr/>
        </p:nvGrpSpPr>
        <p:grpSpPr bwMode="auto">
          <a:xfrm>
            <a:off x="785813" y="1643063"/>
            <a:ext cx="1828800" cy="3810000"/>
            <a:chOff x="1447800" y="2571744"/>
            <a:chExt cx="1828800" cy="3810000"/>
          </a:xfrm>
        </p:grpSpPr>
        <p:sp>
          <p:nvSpPr>
            <p:cNvPr id="9224" name="AutoShape 4"/>
            <p:cNvSpPr>
              <a:spLocks noChangeArrowheads="1"/>
            </p:cNvSpPr>
            <p:nvPr/>
          </p:nvSpPr>
          <p:spPr bwMode="auto">
            <a:xfrm>
              <a:off x="1638300" y="2571744"/>
              <a:ext cx="1447800" cy="304800"/>
            </a:xfrm>
            <a:prstGeom prst="flowChartTerminator">
              <a:avLst/>
            </a:prstGeom>
            <a:solidFill>
              <a:schemeClr val="accent1"/>
            </a:solidFill>
            <a:ln w="9525">
              <a:solidFill>
                <a:schemeClr val="tx1"/>
              </a:solidFill>
              <a:miter lim="800000"/>
              <a:headEnd/>
              <a:tailEnd/>
            </a:ln>
          </p:spPr>
          <p:txBody>
            <a:bodyPr wrap="none" anchor="ctr"/>
            <a:lstStyle/>
            <a:p>
              <a:pPr algn="ctr"/>
              <a:r>
                <a:rPr lang="en-US" altLang="ja-JP" sz="1600">
                  <a:latin typeface="ＭＳ ゴシック" pitchFamily="49" charset="-128"/>
                  <a:ea typeface="ＭＳ ゴシック" pitchFamily="49" charset="-128"/>
                </a:rPr>
                <a:t>START</a:t>
              </a:r>
            </a:p>
          </p:txBody>
        </p:sp>
        <p:sp>
          <p:nvSpPr>
            <p:cNvPr id="9225" name="AutoShape 5"/>
            <p:cNvSpPr>
              <a:spLocks noChangeArrowheads="1"/>
            </p:cNvSpPr>
            <p:nvPr/>
          </p:nvSpPr>
          <p:spPr bwMode="auto">
            <a:xfrm>
              <a:off x="1447800" y="3821107"/>
              <a:ext cx="1828800" cy="457200"/>
            </a:xfrm>
            <a:prstGeom prst="flowChartPredefinedProcess">
              <a:avLst/>
            </a:prstGeom>
            <a:solidFill>
              <a:schemeClr val="accent1"/>
            </a:solidFill>
            <a:ln w="9525">
              <a:solidFill>
                <a:schemeClr val="tx1"/>
              </a:solidFill>
              <a:miter lim="800000"/>
              <a:headEnd/>
              <a:tailEnd/>
            </a:ln>
          </p:spPr>
          <p:txBody>
            <a:bodyPr wrap="none" anchor="ctr"/>
            <a:lstStyle/>
            <a:p>
              <a:pPr algn="ctr"/>
              <a:r>
                <a:rPr lang="ja-JP" altLang="en-US" sz="1600">
                  <a:latin typeface="ＭＳ ゴシック" pitchFamily="49" charset="-128"/>
                  <a:ea typeface="ＭＳ ゴシック" pitchFamily="49" charset="-128"/>
                </a:rPr>
                <a:t>ファイル読込</a:t>
              </a:r>
            </a:p>
          </p:txBody>
        </p:sp>
        <p:sp>
          <p:nvSpPr>
            <p:cNvPr id="9226" name="AutoShape 6"/>
            <p:cNvSpPr>
              <a:spLocks noChangeArrowheads="1"/>
            </p:cNvSpPr>
            <p:nvPr/>
          </p:nvSpPr>
          <p:spPr bwMode="auto">
            <a:xfrm>
              <a:off x="1447800" y="5222869"/>
              <a:ext cx="1828800" cy="457200"/>
            </a:xfrm>
            <a:prstGeom prst="flowChartPredefinedProcess">
              <a:avLst/>
            </a:prstGeom>
            <a:solidFill>
              <a:schemeClr val="accent1"/>
            </a:solidFill>
            <a:ln w="9525">
              <a:solidFill>
                <a:schemeClr val="tx1"/>
              </a:solidFill>
              <a:miter lim="800000"/>
              <a:headEnd/>
              <a:tailEnd/>
            </a:ln>
          </p:spPr>
          <p:txBody>
            <a:bodyPr wrap="none" anchor="ctr"/>
            <a:lstStyle/>
            <a:p>
              <a:pPr algn="ctr"/>
              <a:r>
                <a:rPr lang="ja-JP" altLang="en-US" sz="1600">
                  <a:latin typeface="ＭＳ ゴシック" pitchFamily="49" charset="-128"/>
                  <a:ea typeface="ＭＳ ゴシック" pitchFamily="49" charset="-128"/>
                </a:rPr>
                <a:t>ファイル書出</a:t>
              </a:r>
            </a:p>
          </p:txBody>
        </p:sp>
        <p:sp>
          <p:nvSpPr>
            <p:cNvPr id="9227" name="AutoShape 7"/>
            <p:cNvSpPr>
              <a:spLocks noChangeArrowheads="1"/>
            </p:cNvSpPr>
            <p:nvPr/>
          </p:nvSpPr>
          <p:spPr bwMode="auto">
            <a:xfrm>
              <a:off x="1447800" y="3119432"/>
              <a:ext cx="1828800" cy="457200"/>
            </a:xfrm>
            <a:prstGeom prst="flowChartPredefinedProcess">
              <a:avLst/>
            </a:prstGeom>
            <a:solidFill>
              <a:schemeClr val="accent1"/>
            </a:solidFill>
            <a:ln w="9525">
              <a:solidFill>
                <a:schemeClr val="tx1"/>
              </a:solidFill>
              <a:miter lim="800000"/>
              <a:headEnd/>
              <a:tailEnd/>
            </a:ln>
          </p:spPr>
          <p:txBody>
            <a:bodyPr wrap="none" anchor="ctr"/>
            <a:lstStyle/>
            <a:p>
              <a:pPr algn="ctr"/>
              <a:r>
                <a:rPr lang="ja-JP" altLang="en-US" sz="1600">
                  <a:latin typeface="ＭＳ ゴシック" pitchFamily="49" charset="-128"/>
                  <a:ea typeface="ＭＳ ゴシック" pitchFamily="49" charset="-128"/>
                </a:rPr>
                <a:t>ファイル</a:t>
              </a:r>
              <a:r>
                <a:rPr lang="en-US" altLang="ja-JP" sz="1600">
                  <a:latin typeface="ＭＳ ゴシック" pitchFamily="49" charset="-128"/>
                  <a:ea typeface="ＭＳ ゴシック" pitchFamily="49" charset="-128"/>
                </a:rPr>
                <a:t>OPEN</a:t>
              </a:r>
            </a:p>
          </p:txBody>
        </p:sp>
        <p:sp>
          <p:nvSpPr>
            <p:cNvPr id="9228" name="AutoShape 8"/>
            <p:cNvSpPr>
              <a:spLocks noChangeArrowheads="1"/>
            </p:cNvSpPr>
            <p:nvPr/>
          </p:nvSpPr>
          <p:spPr bwMode="auto">
            <a:xfrm>
              <a:off x="1828800" y="4521194"/>
              <a:ext cx="1066800" cy="457200"/>
            </a:xfrm>
            <a:prstGeom prst="flowChartDecision">
              <a:avLst/>
            </a:prstGeom>
            <a:solidFill>
              <a:schemeClr val="accent1"/>
            </a:solidFill>
            <a:ln w="9525">
              <a:solidFill>
                <a:schemeClr val="tx1"/>
              </a:solidFill>
              <a:miter lim="800000"/>
              <a:headEnd/>
              <a:tailEnd/>
            </a:ln>
          </p:spPr>
          <p:txBody>
            <a:bodyPr wrap="none" anchor="ctr"/>
            <a:lstStyle/>
            <a:p>
              <a:pPr algn="ctr"/>
              <a:r>
                <a:rPr lang="en-US" altLang="ja-JP" sz="1600">
                  <a:latin typeface="ＭＳ ゴシック" pitchFamily="49" charset="-128"/>
                  <a:ea typeface="ＭＳ ゴシック" pitchFamily="49" charset="-128"/>
                </a:rPr>
                <a:t>EOF</a:t>
              </a:r>
              <a:r>
                <a:rPr lang="ja-JP" altLang="en-US" sz="1600">
                  <a:latin typeface="ＭＳ ゴシック" pitchFamily="49" charset="-128"/>
                  <a:ea typeface="ＭＳ ゴシック" pitchFamily="49" charset="-128"/>
                </a:rPr>
                <a:t>？</a:t>
              </a:r>
            </a:p>
          </p:txBody>
        </p:sp>
        <p:sp>
          <p:nvSpPr>
            <p:cNvPr id="9229" name="AutoShape 9"/>
            <p:cNvSpPr>
              <a:spLocks noChangeArrowheads="1"/>
            </p:cNvSpPr>
            <p:nvPr/>
          </p:nvSpPr>
          <p:spPr bwMode="auto">
            <a:xfrm>
              <a:off x="1447800" y="6076944"/>
              <a:ext cx="1828800" cy="304800"/>
            </a:xfrm>
            <a:prstGeom prst="flowChartTerminator">
              <a:avLst/>
            </a:prstGeom>
            <a:solidFill>
              <a:schemeClr val="accent1"/>
            </a:solidFill>
            <a:ln w="9525">
              <a:solidFill>
                <a:schemeClr val="tx1"/>
              </a:solidFill>
              <a:miter lim="800000"/>
              <a:headEnd/>
              <a:tailEnd/>
            </a:ln>
          </p:spPr>
          <p:txBody>
            <a:bodyPr wrap="none" anchor="ctr"/>
            <a:lstStyle/>
            <a:p>
              <a:pPr algn="ctr"/>
              <a:r>
                <a:rPr lang="en-US" altLang="ja-JP" sz="1600">
                  <a:latin typeface="ＭＳ ゴシック" pitchFamily="49" charset="-128"/>
                  <a:ea typeface="ＭＳ ゴシック" pitchFamily="49" charset="-128"/>
                </a:rPr>
                <a:t>END</a:t>
              </a:r>
            </a:p>
          </p:txBody>
        </p:sp>
        <p:cxnSp>
          <p:nvCxnSpPr>
            <p:cNvPr id="9230" name="AutoShape 10"/>
            <p:cNvCxnSpPr>
              <a:cxnSpLocks noChangeShapeType="1"/>
              <a:stCxn id="9224" idx="2"/>
              <a:endCxn id="9227" idx="0"/>
            </p:cNvCxnSpPr>
            <p:nvPr/>
          </p:nvCxnSpPr>
          <p:spPr bwMode="auto">
            <a:xfrm>
              <a:off x="2362200" y="2876544"/>
              <a:ext cx="0" cy="242888"/>
            </a:xfrm>
            <a:prstGeom prst="straightConnector1">
              <a:avLst/>
            </a:prstGeom>
            <a:noFill/>
            <a:ln w="9525">
              <a:solidFill>
                <a:schemeClr val="tx1"/>
              </a:solidFill>
              <a:round/>
              <a:headEnd/>
              <a:tailEnd type="triangle" w="med" len="med"/>
            </a:ln>
          </p:spPr>
        </p:cxnSp>
        <p:cxnSp>
          <p:nvCxnSpPr>
            <p:cNvPr id="9231" name="AutoShape 11"/>
            <p:cNvCxnSpPr>
              <a:cxnSpLocks noChangeShapeType="1"/>
              <a:stCxn id="9227" idx="2"/>
              <a:endCxn id="9225" idx="0"/>
            </p:cNvCxnSpPr>
            <p:nvPr/>
          </p:nvCxnSpPr>
          <p:spPr bwMode="auto">
            <a:xfrm>
              <a:off x="2362200" y="3576632"/>
              <a:ext cx="0" cy="244475"/>
            </a:xfrm>
            <a:prstGeom prst="straightConnector1">
              <a:avLst/>
            </a:prstGeom>
            <a:noFill/>
            <a:ln w="9525">
              <a:solidFill>
                <a:schemeClr val="tx1"/>
              </a:solidFill>
              <a:round/>
              <a:headEnd/>
              <a:tailEnd type="triangle" w="med" len="med"/>
            </a:ln>
          </p:spPr>
        </p:cxnSp>
        <p:cxnSp>
          <p:nvCxnSpPr>
            <p:cNvPr id="9232" name="AutoShape 12"/>
            <p:cNvCxnSpPr>
              <a:cxnSpLocks noChangeShapeType="1"/>
              <a:stCxn id="9225" idx="2"/>
              <a:endCxn id="9228" idx="0"/>
            </p:cNvCxnSpPr>
            <p:nvPr/>
          </p:nvCxnSpPr>
          <p:spPr bwMode="auto">
            <a:xfrm>
              <a:off x="2362200" y="4278307"/>
              <a:ext cx="0" cy="242887"/>
            </a:xfrm>
            <a:prstGeom prst="straightConnector1">
              <a:avLst/>
            </a:prstGeom>
            <a:noFill/>
            <a:ln w="9525">
              <a:solidFill>
                <a:schemeClr val="tx1"/>
              </a:solidFill>
              <a:round/>
              <a:headEnd/>
              <a:tailEnd type="triangle" w="med" len="med"/>
            </a:ln>
          </p:spPr>
        </p:cxnSp>
        <p:cxnSp>
          <p:nvCxnSpPr>
            <p:cNvPr id="9233" name="AutoShape 13"/>
            <p:cNvCxnSpPr>
              <a:cxnSpLocks noChangeShapeType="1"/>
              <a:stCxn id="9228" idx="2"/>
              <a:endCxn id="9226" idx="0"/>
            </p:cNvCxnSpPr>
            <p:nvPr/>
          </p:nvCxnSpPr>
          <p:spPr bwMode="auto">
            <a:xfrm>
              <a:off x="2362200" y="4978394"/>
              <a:ext cx="0" cy="244475"/>
            </a:xfrm>
            <a:prstGeom prst="straightConnector1">
              <a:avLst/>
            </a:prstGeom>
            <a:noFill/>
            <a:ln w="9525">
              <a:solidFill>
                <a:schemeClr val="tx1"/>
              </a:solidFill>
              <a:round/>
              <a:headEnd/>
              <a:tailEnd type="triangle" w="med" len="med"/>
            </a:ln>
          </p:spPr>
        </p:cxnSp>
        <p:cxnSp>
          <p:nvCxnSpPr>
            <p:cNvPr id="9234" name="AutoShape 14"/>
            <p:cNvCxnSpPr>
              <a:cxnSpLocks noChangeShapeType="1"/>
              <a:stCxn id="9226" idx="1"/>
              <a:endCxn id="9225" idx="1"/>
            </p:cNvCxnSpPr>
            <p:nvPr/>
          </p:nvCxnSpPr>
          <p:spPr bwMode="auto">
            <a:xfrm rot="10800000" flipH="1">
              <a:off x="1447800" y="4049707"/>
              <a:ext cx="1588" cy="1401762"/>
            </a:xfrm>
            <a:prstGeom prst="bentConnector3">
              <a:avLst>
                <a:gd name="adj1" fmla="val -14400005"/>
              </a:avLst>
            </a:prstGeom>
            <a:noFill/>
            <a:ln w="9525">
              <a:solidFill>
                <a:schemeClr val="tx1"/>
              </a:solidFill>
              <a:miter lim="800000"/>
              <a:headEnd/>
              <a:tailEnd type="triangle" w="med" len="med"/>
            </a:ln>
          </p:spPr>
        </p:cxnSp>
        <p:cxnSp>
          <p:nvCxnSpPr>
            <p:cNvPr id="9235" name="AutoShape 15"/>
            <p:cNvCxnSpPr>
              <a:cxnSpLocks noChangeShapeType="1"/>
              <a:stCxn id="9228" idx="3"/>
              <a:endCxn id="9229" idx="0"/>
            </p:cNvCxnSpPr>
            <p:nvPr/>
          </p:nvCxnSpPr>
          <p:spPr bwMode="auto">
            <a:xfrm flipH="1">
              <a:off x="2362200" y="4749794"/>
              <a:ext cx="533400" cy="1327150"/>
            </a:xfrm>
            <a:prstGeom prst="bentConnector4">
              <a:avLst>
                <a:gd name="adj1" fmla="val -143454"/>
                <a:gd name="adj2" fmla="val 82773"/>
              </a:avLst>
            </a:prstGeom>
            <a:noFill/>
            <a:ln w="9525">
              <a:solidFill>
                <a:schemeClr val="tx1"/>
              </a:solidFill>
              <a:miter lim="800000"/>
              <a:headEnd/>
              <a:tailEnd type="triangle" w="med" len="med"/>
            </a:ln>
          </p:spPr>
        </p:cxnSp>
      </p:grpSp>
      <p:sp>
        <p:nvSpPr>
          <p:cNvPr id="9221" name="Text Box 16"/>
          <p:cNvSpPr txBox="1">
            <a:spLocks noChangeArrowheads="1"/>
          </p:cNvSpPr>
          <p:nvPr/>
        </p:nvSpPr>
        <p:spPr bwMode="auto">
          <a:xfrm>
            <a:off x="3214688" y="1643063"/>
            <a:ext cx="4648200" cy="1917700"/>
          </a:xfrm>
          <a:prstGeom prst="rect">
            <a:avLst/>
          </a:prstGeom>
          <a:noFill/>
          <a:ln w="9525">
            <a:noFill/>
            <a:miter lim="800000"/>
            <a:headEnd/>
            <a:tailEnd/>
          </a:ln>
        </p:spPr>
        <p:txBody>
          <a:bodyPr>
            <a:spAutoFit/>
          </a:bodyPr>
          <a:lstStyle/>
          <a:p>
            <a:r>
              <a:rPr lang="ja-JP" altLang="en-US"/>
              <a:t>このチャートから、</a:t>
            </a:r>
            <a:r>
              <a:rPr lang="en-US" altLang="ja-JP"/>
              <a:t>COBOL</a:t>
            </a:r>
            <a:r>
              <a:rPr lang="ja-JP" altLang="en-US"/>
              <a:t>の処理プログラムが思い浮かびますよね？</a:t>
            </a:r>
          </a:p>
          <a:p>
            <a:r>
              <a:rPr lang="ja-JP" altLang="en-US"/>
              <a:t>同じように、</a:t>
            </a:r>
            <a:r>
              <a:rPr lang="en-US" altLang="ja-JP"/>
              <a:t>VB</a:t>
            </a:r>
            <a:r>
              <a:rPr lang="ja-JP" altLang="en-US"/>
              <a:t>や</a:t>
            </a:r>
            <a:r>
              <a:rPr lang="en-US" altLang="ja-JP"/>
              <a:t>C#</a:t>
            </a:r>
            <a:r>
              <a:rPr lang="ja-JP" altLang="en-US"/>
              <a:t>でも同じ動きをそれぞれのプログラムで書きあらわす事ができます。</a:t>
            </a:r>
          </a:p>
        </p:txBody>
      </p:sp>
      <p:sp>
        <p:nvSpPr>
          <p:cNvPr id="9222" name="AutoShape 17"/>
          <p:cNvSpPr>
            <a:spLocks noChangeArrowheads="1"/>
          </p:cNvSpPr>
          <p:nvPr/>
        </p:nvSpPr>
        <p:spPr bwMode="auto">
          <a:xfrm>
            <a:off x="3571875" y="4071938"/>
            <a:ext cx="685800" cy="685800"/>
          </a:xfrm>
          <a:prstGeom prst="rightArrow">
            <a:avLst>
              <a:gd name="adj1" fmla="val 53704"/>
              <a:gd name="adj2" fmla="val 46528"/>
            </a:avLst>
          </a:prstGeom>
          <a:solidFill>
            <a:schemeClr val="accent1"/>
          </a:solidFill>
          <a:ln w="9525">
            <a:solidFill>
              <a:schemeClr val="tx1"/>
            </a:solidFill>
            <a:miter lim="800000"/>
            <a:headEnd/>
            <a:tailEnd/>
          </a:ln>
        </p:spPr>
        <p:txBody>
          <a:bodyPr wrap="none" anchor="ctr"/>
          <a:lstStyle/>
          <a:p>
            <a:endParaRPr lang="ja-JP" altLang="en-US"/>
          </a:p>
        </p:txBody>
      </p:sp>
      <p:sp>
        <p:nvSpPr>
          <p:cNvPr id="9223" name="Text Box 18"/>
          <p:cNvSpPr txBox="1">
            <a:spLocks noChangeArrowheads="1"/>
          </p:cNvSpPr>
          <p:nvPr/>
        </p:nvSpPr>
        <p:spPr bwMode="auto">
          <a:xfrm>
            <a:off x="4429125" y="4214813"/>
            <a:ext cx="3201988" cy="336550"/>
          </a:xfrm>
          <a:prstGeom prst="rect">
            <a:avLst/>
          </a:prstGeom>
          <a:noFill/>
          <a:ln w="9525">
            <a:noFill/>
            <a:miter lim="800000"/>
            <a:headEnd/>
            <a:tailEnd/>
          </a:ln>
        </p:spPr>
        <p:txBody>
          <a:bodyPr wrap="none">
            <a:spAutoFit/>
          </a:bodyPr>
          <a:lstStyle/>
          <a:p>
            <a:r>
              <a:rPr lang="en-US" altLang="ja-JP" sz="1600"/>
              <a:t>FILE</a:t>
            </a:r>
            <a:r>
              <a:rPr lang="ja-JP" altLang="en-US" sz="1600"/>
              <a:t>の</a:t>
            </a:r>
            <a:r>
              <a:rPr lang="en-US" altLang="ja-JP" sz="1600"/>
              <a:t>I/O</a:t>
            </a:r>
            <a:r>
              <a:rPr lang="ja-JP" altLang="en-US" sz="1600"/>
              <a:t>では基本は同じなんです</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ja-JP" smtClean="0">
                <a:latin typeface="HG創英角ﾎﾟｯﾌﾟ体" pitchFamily="49" charset="-128"/>
                <a:ea typeface="HG創英角ﾎﾟｯﾌﾟ体" pitchFamily="49" charset="-128"/>
              </a:rPr>
              <a:t>DB</a:t>
            </a:r>
            <a:r>
              <a:rPr lang="ja-JP" altLang="en-US" smtClean="0">
                <a:latin typeface="HG創英角ﾎﾟｯﾌﾟ体" pitchFamily="49" charset="-128"/>
                <a:ea typeface="HG創英角ﾎﾟｯﾌﾟ体" pitchFamily="49" charset="-128"/>
              </a:rPr>
              <a:t>を読み込んで書き出す処理</a:t>
            </a:r>
          </a:p>
        </p:txBody>
      </p:sp>
      <p:sp>
        <p:nvSpPr>
          <p:cNvPr id="10243" name="Rectangle 3"/>
          <p:cNvSpPr>
            <a:spLocks noGrp="1" noChangeArrowheads="1"/>
          </p:cNvSpPr>
          <p:nvPr>
            <p:ph type="body" idx="1"/>
          </p:nvPr>
        </p:nvSpPr>
        <p:spPr/>
        <p:txBody>
          <a:bodyPr/>
          <a:lstStyle/>
          <a:p>
            <a:pPr lvl="1" eaLnBrk="1" hangingPunct="1">
              <a:buFontTx/>
              <a:buNone/>
            </a:pPr>
            <a:endParaRPr lang="ja-JP" altLang="ja-JP" smtClean="0"/>
          </a:p>
        </p:txBody>
      </p:sp>
      <p:grpSp>
        <p:nvGrpSpPr>
          <p:cNvPr id="10244" name="グループ化 19"/>
          <p:cNvGrpSpPr>
            <a:grpSpLocks/>
          </p:cNvGrpSpPr>
          <p:nvPr/>
        </p:nvGrpSpPr>
        <p:grpSpPr bwMode="auto">
          <a:xfrm>
            <a:off x="857250" y="1643063"/>
            <a:ext cx="1828800" cy="3810000"/>
            <a:chOff x="1447800" y="2819400"/>
            <a:chExt cx="1828800" cy="3810000"/>
          </a:xfrm>
        </p:grpSpPr>
        <p:sp>
          <p:nvSpPr>
            <p:cNvPr id="10250" name="AutoShape 4"/>
            <p:cNvSpPr>
              <a:spLocks noChangeArrowheads="1"/>
            </p:cNvSpPr>
            <p:nvPr/>
          </p:nvSpPr>
          <p:spPr bwMode="auto">
            <a:xfrm>
              <a:off x="1638300" y="2819400"/>
              <a:ext cx="1447800" cy="304800"/>
            </a:xfrm>
            <a:prstGeom prst="flowChartTerminator">
              <a:avLst/>
            </a:prstGeom>
            <a:solidFill>
              <a:schemeClr val="accent1"/>
            </a:solidFill>
            <a:ln w="9525">
              <a:solidFill>
                <a:schemeClr val="tx1"/>
              </a:solidFill>
              <a:miter lim="800000"/>
              <a:headEnd/>
              <a:tailEnd/>
            </a:ln>
          </p:spPr>
          <p:txBody>
            <a:bodyPr wrap="none" anchor="ctr"/>
            <a:lstStyle/>
            <a:p>
              <a:pPr algn="ctr"/>
              <a:r>
                <a:rPr lang="en-US" altLang="ja-JP" sz="1600">
                  <a:latin typeface="ＭＳ ゴシック" pitchFamily="49" charset="-128"/>
                  <a:ea typeface="ＭＳ ゴシック" pitchFamily="49" charset="-128"/>
                </a:rPr>
                <a:t>START</a:t>
              </a:r>
            </a:p>
          </p:txBody>
        </p:sp>
        <p:sp>
          <p:nvSpPr>
            <p:cNvPr id="10251" name="AutoShape 5"/>
            <p:cNvSpPr>
              <a:spLocks noChangeArrowheads="1"/>
            </p:cNvSpPr>
            <p:nvPr/>
          </p:nvSpPr>
          <p:spPr bwMode="auto">
            <a:xfrm>
              <a:off x="1447800" y="4068763"/>
              <a:ext cx="1828800" cy="457200"/>
            </a:xfrm>
            <a:prstGeom prst="flowChartPredefinedProcess">
              <a:avLst/>
            </a:prstGeom>
            <a:solidFill>
              <a:schemeClr val="accent1"/>
            </a:solidFill>
            <a:ln w="9525">
              <a:solidFill>
                <a:schemeClr val="tx1"/>
              </a:solidFill>
              <a:miter lim="800000"/>
              <a:headEnd/>
              <a:tailEnd/>
            </a:ln>
          </p:spPr>
          <p:txBody>
            <a:bodyPr wrap="none" anchor="ctr"/>
            <a:lstStyle/>
            <a:p>
              <a:pPr algn="ctr"/>
              <a:r>
                <a:rPr lang="ja-JP" altLang="en-US" sz="1600">
                  <a:latin typeface="ＭＳ ゴシック" pitchFamily="49" charset="-128"/>
                  <a:ea typeface="ＭＳ ゴシック" pitchFamily="49" charset="-128"/>
                </a:rPr>
                <a:t>レコード読込</a:t>
              </a:r>
            </a:p>
          </p:txBody>
        </p:sp>
        <p:sp>
          <p:nvSpPr>
            <p:cNvPr id="10252" name="AutoShape 6"/>
            <p:cNvSpPr>
              <a:spLocks noChangeArrowheads="1"/>
            </p:cNvSpPr>
            <p:nvPr/>
          </p:nvSpPr>
          <p:spPr bwMode="auto">
            <a:xfrm>
              <a:off x="1447800" y="5470525"/>
              <a:ext cx="1828800" cy="457200"/>
            </a:xfrm>
            <a:prstGeom prst="flowChartPredefinedProcess">
              <a:avLst/>
            </a:prstGeom>
            <a:solidFill>
              <a:schemeClr val="accent1"/>
            </a:solidFill>
            <a:ln w="9525">
              <a:solidFill>
                <a:schemeClr val="tx1"/>
              </a:solidFill>
              <a:miter lim="800000"/>
              <a:headEnd/>
              <a:tailEnd/>
            </a:ln>
          </p:spPr>
          <p:txBody>
            <a:bodyPr wrap="none" anchor="ctr"/>
            <a:lstStyle/>
            <a:p>
              <a:pPr algn="ctr"/>
              <a:r>
                <a:rPr lang="ja-JP" altLang="en-US" sz="1600">
                  <a:latin typeface="ＭＳ ゴシック" pitchFamily="49" charset="-128"/>
                  <a:ea typeface="ＭＳ ゴシック" pitchFamily="49" charset="-128"/>
                </a:rPr>
                <a:t>レコード書出</a:t>
              </a:r>
            </a:p>
          </p:txBody>
        </p:sp>
        <p:sp>
          <p:nvSpPr>
            <p:cNvPr id="10253" name="AutoShape 7"/>
            <p:cNvSpPr>
              <a:spLocks noChangeArrowheads="1"/>
            </p:cNvSpPr>
            <p:nvPr/>
          </p:nvSpPr>
          <p:spPr bwMode="auto">
            <a:xfrm>
              <a:off x="1447800" y="3367088"/>
              <a:ext cx="1828800" cy="457200"/>
            </a:xfrm>
            <a:prstGeom prst="flowChartPredefinedProcess">
              <a:avLst/>
            </a:prstGeom>
            <a:solidFill>
              <a:schemeClr val="accent1"/>
            </a:solidFill>
            <a:ln w="9525">
              <a:solidFill>
                <a:schemeClr val="tx1"/>
              </a:solidFill>
              <a:miter lim="800000"/>
              <a:headEnd/>
              <a:tailEnd/>
            </a:ln>
          </p:spPr>
          <p:txBody>
            <a:bodyPr wrap="none" anchor="ctr"/>
            <a:lstStyle/>
            <a:p>
              <a:pPr algn="ctr"/>
              <a:r>
                <a:rPr lang="en-US" altLang="ja-JP" sz="1600">
                  <a:latin typeface="ＭＳ ゴシック" pitchFamily="49" charset="-128"/>
                  <a:ea typeface="ＭＳ ゴシック" pitchFamily="49" charset="-128"/>
                </a:rPr>
                <a:t>DB</a:t>
              </a:r>
              <a:r>
                <a:rPr lang="ja-JP" altLang="en-US" sz="1600">
                  <a:latin typeface="ＭＳ ゴシック" pitchFamily="49" charset="-128"/>
                  <a:ea typeface="ＭＳ ゴシック" pitchFamily="49" charset="-128"/>
                </a:rPr>
                <a:t>接続</a:t>
              </a:r>
            </a:p>
          </p:txBody>
        </p:sp>
        <p:sp>
          <p:nvSpPr>
            <p:cNvPr id="10254" name="AutoShape 8"/>
            <p:cNvSpPr>
              <a:spLocks noChangeArrowheads="1"/>
            </p:cNvSpPr>
            <p:nvPr/>
          </p:nvSpPr>
          <p:spPr bwMode="auto">
            <a:xfrm>
              <a:off x="1828800" y="4768850"/>
              <a:ext cx="1066800" cy="457200"/>
            </a:xfrm>
            <a:prstGeom prst="flowChartDecision">
              <a:avLst/>
            </a:prstGeom>
            <a:solidFill>
              <a:schemeClr val="accent1"/>
            </a:solidFill>
            <a:ln w="9525">
              <a:solidFill>
                <a:schemeClr val="tx1"/>
              </a:solidFill>
              <a:miter lim="800000"/>
              <a:headEnd/>
              <a:tailEnd/>
            </a:ln>
          </p:spPr>
          <p:txBody>
            <a:bodyPr wrap="none" anchor="ctr"/>
            <a:lstStyle/>
            <a:p>
              <a:pPr algn="ctr"/>
              <a:r>
                <a:rPr lang="en-US" altLang="ja-JP" sz="1600">
                  <a:latin typeface="ＭＳ ゴシック" pitchFamily="49" charset="-128"/>
                  <a:ea typeface="ＭＳ ゴシック" pitchFamily="49" charset="-128"/>
                </a:rPr>
                <a:t>EOR</a:t>
              </a:r>
              <a:r>
                <a:rPr lang="ja-JP" altLang="en-US" sz="1600">
                  <a:latin typeface="ＭＳ ゴシック" pitchFamily="49" charset="-128"/>
                  <a:ea typeface="ＭＳ ゴシック" pitchFamily="49" charset="-128"/>
                </a:rPr>
                <a:t>？</a:t>
              </a:r>
            </a:p>
          </p:txBody>
        </p:sp>
        <p:sp>
          <p:nvSpPr>
            <p:cNvPr id="10255" name="AutoShape 9"/>
            <p:cNvSpPr>
              <a:spLocks noChangeArrowheads="1"/>
            </p:cNvSpPr>
            <p:nvPr/>
          </p:nvSpPr>
          <p:spPr bwMode="auto">
            <a:xfrm>
              <a:off x="1447800" y="6324600"/>
              <a:ext cx="1828800" cy="304800"/>
            </a:xfrm>
            <a:prstGeom prst="flowChartTerminator">
              <a:avLst/>
            </a:prstGeom>
            <a:solidFill>
              <a:schemeClr val="accent1"/>
            </a:solidFill>
            <a:ln w="9525">
              <a:solidFill>
                <a:schemeClr val="tx1"/>
              </a:solidFill>
              <a:miter lim="800000"/>
              <a:headEnd/>
              <a:tailEnd/>
            </a:ln>
          </p:spPr>
          <p:txBody>
            <a:bodyPr wrap="none" anchor="ctr"/>
            <a:lstStyle/>
            <a:p>
              <a:pPr algn="ctr"/>
              <a:r>
                <a:rPr lang="en-US" altLang="ja-JP" sz="1600">
                  <a:latin typeface="ＭＳ ゴシック" pitchFamily="49" charset="-128"/>
                  <a:ea typeface="ＭＳ ゴシック" pitchFamily="49" charset="-128"/>
                </a:rPr>
                <a:t>END</a:t>
              </a:r>
            </a:p>
          </p:txBody>
        </p:sp>
        <p:cxnSp>
          <p:nvCxnSpPr>
            <p:cNvPr id="10256" name="AutoShape 10"/>
            <p:cNvCxnSpPr>
              <a:cxnSpLocks noChangeShapeType="1"/>
              <a:stCxn id="10250" idx="2"/>
              <a:endCxn id="10253" idx="0"/>
            </p:cNvCxnSpPr>
            <p:nvPr/>
          </p:nvCxnSpPr>
          <p:spPr bwMode="auto">
            <a:xfrm>
              <a:off x="2362200" y="3124200"/>
              <a:ext cx="0" cy="242888"/>
            </a:xfrm>
            <a:prstGeom prst="straightConnector1">
              <a:avLst/>
            </a:prstGeom>
            <a:noFill/>
            <a:ln w="9525">
              <a:solidFill>
                <a:schemeClr val="tx1"/>
              </a:solidFill>
              <a:round/>
              <a:headEnd/>
              <a:tailEnd type="triangle" w="med" len="med"/>
            </a:ln>
          </p:spPr>
        </p:cxnSp>
        <p:cxnSp>
          <p:nvCxnSpPr>
            <p:cNvPr id="10257" name="AutoShape 11"/>
            <p:cNvCxnSpPr>
              <a:cxnSpLocks noChangeShapeType="1"/>
              <a:stCxn id="10253" idx="2"/>
              <a:endCxn id="10251" idx="0"/>
            </p:cNvCxnSpPr>
            <p:nvPr/>
          </p:nvCxnSpPr>
          <p:spPr bwMode="auto">
            <a:xfrm>
              <a:off x="2362200" y="3824288"/>
              <a:ext cx="0" cy="244475"/>
            </a:xfrm>
            <a:prstGeom prst="straightConnector1">
              <a:avLst/>
            </a:prstGeom>
            <a:noFill/>
            <a:ln w="9525">
              <a:solidFill>
                <a:schemeClr val="tx1"/>
              </a:solidFill>
              <a:round/>
              <a:headEnd/>
              <a:tailEnd type="triangle" w="med" len="med"/>
            </a:ln>
          </p:spPr>
        </p:cxnSp>
        <p:cxnSp>
          <p:nvCxnSpPr>
            <p:cNvPr id="10258" name="AutoShape 12"/>
            <p:cNvCxnSpPr>
              <a:cxnSpLocks noChangeShapeType="1"/>
              <a:stCxn id="10251" idx="2"/>
              <a:endCxn id="10254" idx="0"/>
            </p:cNvCxnSpPr>
            <p:nvPr/>
          </p:nvCxnSpPr>
          <p:spPr bwMode="auto">
            <a:xfrm>
              <a:off x="2362200" y="4525963"/>
              <a:ext cx="0" cy="242887"/>
            </a:xfrm>
            <a:prstGeom prst="straightConnector1">
              <a:avLst/>
            </a:prstGeom>
            <a:noFill/>
            <a:ln w="9525">
              <a:solidFill>
                <a:schemeClr val="tx1"/>
              </a:solidFill>
              <a:round/>
              <a:headEnd/>
              <a:tailEnd type="triangle" w="med" len="med"/>
            </a:ln>
          </p:spPr>
        </p:cxnSp>
        <p:cxnSp>
          <p:nvCxnSpPr>
            <p:cNvPr id="10259" name="AutoShape 13"/>
            <p:cNvCxnSpPr>
              <a:cxnSpLocks noChangeShapeType="1"/>
              <a:stCxn id="10254" idx="2"/>
              <a:endCxn id="10252" idx="0"/>
            </p:cNvCxnSpPr>
            <p:nvPr/>
          </p:nvCxnSpPr>
          <p:spPr bwMode="auto">
            <a:xfrm>
              <a:off x="2362200" y="5226050"/>
              <a:ext cx="0" cy="244475"/>
            </a:xfrm>
            <a:prstGeom prst="straightConnector1">
              <a:avLst/>
            </a:prstGeom>
            <a:noFill/>
            <a:ln w="9525">
              <a:solidFill>
                <a:schemeClr val="tx1"/>
              </a:solidFill>
              <a:round/>
              <a:headEnd/>
              <a:tailEnd type="triangle" w="med" len="med"/>
            </a:ln>
          </p:spPr>
        </p:cxnSp>
        <p:cxnSp>
          <p:nvCxnSpPr>
            <p:cNvPr id="10260" name="AutoShape 14"/>
            <p:cNvCxnSpPr>
              <a:cxnSpLocks noChangeShapeType="1"/>
              <a:stCxn id="10252" idx="1"/>
              <a:endCxn id="10251" idx="1"/>
            </p:cNvCxnSpPr>
            <p:nvPr/>
          </p:nvCxnSpPr>
          <p:spPr bwMode="auto">
            <a:xfrm rot="10800000" flipH="1">
              <a:off x="1447800" y="4297363"/>
              <a:ext cx="1588" cy="1401762"/>
            </a:xfrm>
            <a:prstGeom prst="bentConnector3">
              <a:avLst>
                <a:gd name="adj1" fmla="val -14400005"/>
              </a:avLst>
            </a:prstGeom>
            <a:noFill/>
            <a:ln w="9525">
              <a:solidFill>
                <a:schemeClr val="tx1"/>
              </a:solidFill>
              <a:miter lim="800000"/>
              <a:headEnd/>
              <a:tailEnd type="triangle" w="med" len="med"/>
            </a:ln>
          </p:spPr>
        </p:cxnSp>
        <p:cxnSp>
          <p:nvCxnSpPr>
            <p:cNvPr id="10261" name="AutoShape 15"/>
            <p:cNvCxnSpPr>
              <a:cxnSpLocks noChangeShapeType="1"/>
              <a:stCxn id="10254" idx="3"/>
              <a:endCxn id="10255" idx="0"/>
            </p:cNvCxnSpPr>
            <p:nvPr/>
          </p:nvCxnSpPr>
          <p:spPr bwMode="auto">
            <a:xfrm flipH="1">
              <a:off x="2362200" y="4997450"/>
              <a:ext cx="533400" cy="1327150"/>
            </a:xfrm>
            <a:prstGeom prst="bentConnector4">
              <a:avLst>
                <a:gd name="adj1" fmla="val -143454"/>
                <a:gd name="adj2" fmla="val 82773"/>
              </a:avLst>
            </a:prstGeom>
            <a:noFill/>
            <a:ln w="9525">
              <a:solidFill>
                <a:schemeClr val="tx1"/>
              </a:solidFill>
              <a:miter lim="800000"/>
              <a:headEnd/>
              <a:tailEnd type="triangle" w="med" len="med"/>
            </a:ln>
          </p:spPr>
        </p:cxnSp>
      </p:grpSp>
      <p:sp>
        <p:nvSpPr>
          <p:cNvPr id="10245" name="AutoShape 20"/>
          <p:cNvSpPr>
            <a:spLocks noChangeArrowheads="1"/>
          </p:cNvSpPr>
          <p:nvPr/>
        </p:nvSpPr>
        <p:spPr bwMode="auto">
          <a:xfrm>
            <a:off x="4286250" y="3214688"/>
            <a:ext cx="1066800" cy="714375"/>
          </a:xfrm>
          <a:prstGeom prst="flowChartProcess">
            <a:avLst/>
          </a:prstGeom>
          <a:solidFill>
            <a:schemeClr val="accent1"/>
          </a:solidFill>
          <a:ln w="9525">
            <a:solidFill>
              <a:schemeClr val="tx1"/>
            </a:solidFill>
            <a:miter lim="800000"/>
            <a:headEnd/>
            <a:tailEnd/>
          </a:ln>
        </p:spPr>
        <p:txBody>
          <a:bodyPr wrap="none" anchor="ctr"/>
          <a:lstStyle/>
          <a:p>
            <a:pPr algn="ctr"/>
            <a:r>
              <a:rPr lang="en-US" altLang="ja-JP" sz="1600"/>
              <a:t>DB</a:t>
            </a:r>
            <a:r>
              <a:rPr lang="ja-JP" altLang="en-US" sz="1600"/>
              <a:t>処理</a:t>
            </a:r>
          </a:p>
          <a:p>
            <a:pPr algn="ctr"/>
            <a:r>
              <a:rPr lang="ja-JP" altLang="en-US" sz="1600"/>
              <a:t>ライブラリ</a:t>
            </a:r>
          </a:p>
        </p:txBody>
      </p:sp>
      <p:sp>
        <p:nvSpPr>
          <p:cNvPr id="10246" name="AutoShape 21"/>
          <p:cNvSpPr>
            <a:spLocks noChangeArrowheads="1"/>
          </p:cNvSpPr>
          <p:nvPr/>
        </p:nvSpPr>
        <p:spPr bwMode="auto">
          <a:xfrm>
            <a:off x="6000750" y="3152775"/>
            <a:ext cx="1066800" cy="838200"/>
          </a:xfrm>
          <a:prstGeom prst="flowChartMagneticDisk">
            <a:avLst/>
          </a:prstGeom>
          <a:solidFill>
            <a:schemeClr val="accent1"/>
          </a:solidFill>
          <a:ln w="9525">
            <a:solidFill>
              <a:schemeClr val="tx1"/>
            </a:solidFill>
            <a:round/>
            <a:headEnd/>
            <a:tailEnd/>
          </a:ln>
        </p:spPr>
        <p:txBody>
          <a:bodyPr wrap="none" anchor="ctr"/>
          <a:lstStyle/>
          <a:p>
            <a:pPr algn="ctr"/>
            <a:r>
              <a:rPr lang="en-US" altLang="ja-JP" sz="1600"/>
              <a:t>DB</a:t>
            </a:r>
          </a:p>
        </p:txBody>
      </p:sp>
      <p:sp>
        <p:nvSpPr>
          <p:cNvPr id="10247" name="Text Box 24"/>
          <p:cNvSpPr txBox="1">
            <a:spLocks noChangeArrowheads="1"/>
          </p:cNvSpPr>
          <p:nvPr/>
        </p:nvSpPr>
        <p:spPr bwMode="auto">
          <a:xfrm>
            <a:off x="3071813" y="1571625"/>
            <a:ext cx="5334000" cy="2282825"/>
          </a:xfrm>
          <a:prstGeom prst="rect">
            <a:avLst/>
          </a:prstGeom>
          <a:noFill/>
          <a:ln w="9525">
            <a:noFill/>
            <a:miter lim="800000"/>
            <a:headEnd/>
            <a:tailEnd/>
          </a:ln>
        </p:spPr>
        <p:txBody>
          <a:bodyPr>
            <a:spAutoFit/>
          </a:bodyPr>
          <a:lstStyle/>
          <a:p>
            <a:r>
              <a:rPr lang="en-US" altLang="ja-JP"/>
              <a:t>DB</a:t>
            </a:r>
            <a:r>
              <a:rPr lang="ja-JP" altLang="en-US"/>
              <a:t>処理を行う際にはプリコンパイラ処理（</a:t>
            </a:r>
            <a:r>
              <a:rPr lang="en-US" altLang="ja-JP"/>
              <a:t>EXEC-SQL</a:t>
            </a:r>
            <a:r>
              <a:rPr lang="ja-JP" altLang="en-US"/>
              <a:t>）を埋め込むことが多いと思います。実際にはそれによって、コンパイルされた後の</a:t>
            </a:r>
            <a:r>
              <a:rPr lang="en-US" altLang="ja-JP"/>
              <a:t>COBOL</a:t>
            </a:r>
            <a:r>
              <a:rPr lang="ja-JP" altLang="en-US"/>
              <a:t>モジュールには</a:t>
            </a:r>
            <a:r>
              <a:rPr lang="en-US" altLang="ja-JP"/>
              <a:t>DB</a:t>
            </a:r>
            <a:r>
              <a:rPr lang="ja-JP" altLang="en-US"/>
              <a:t>処理のライブラリを使うように組み込まれます</a:t>
            </a:r>
          </a:p>
        </p:txBody>
      </p:sp>
      <p:sp>
        <p:nvSpPr>
          <p:cNvPr id="10248" name="Text Box 29"/>
          <p:cNvSpPr txBox="1">
            <a:spLocks noChangeArrowheads="1"/>
          </p:cNvSpPr>
          <p:nvPr/>
        </p:nvSpPr>
        <p:spPr bwMode="auto">
          <a:xfrm>
            <a:off x="3643313" y="4572000"/>
            <a:ext cx="4219575" cy="825500"/>
          </a:xfrm>
          <a:prstGeom prst="rect">
            <a:avLst/>
          </a:prstGeom>
          <a:noFill/>
          <a:ln w="9525">
            <a:noFill/>
            <a:miter lim="800000"/>
            <a:headEnd/>
            <a:tailEnd/>
          </a:ln>
        </p:spPr>
        <p:txBody>
          <a:bodyPr>
            <a:spAutoFit/>
          </a:bodyPr>
          <a:lstStyle/>
          <a:p>
            <a:r>
              <a:rPr lang="ja-JP" altLang="en-US" sz="1600"/>
              <a:t>実は、この</a:t>
            </a:r>
            <a:r>
              <a:rPr lang="en-US" altLang="ja-JP" sz="1600"/>
              <a:t>DB</a:t>
            </a:r>
            <a:r>
              <a:rPr lang="ja-JP" altLang="en-US" sz="1600"/>
              <a:t>処理ライブラリが</a:t>
            </a:r>
            <a:r>
              <a:rPr lang="en-US" altLang="ja-JP" sz="1600"/>
              <a:t>Net Framework</a:t>
            </a:r>
            <a:r>
              <a:rPr lang="ja-JP" altLang="en-US" sz="1600"/>
              <a:t>でも同様に提供されていてモジュールに組み込む形になっています。</a:t>
            </a:r>
          </a:p>
        </p:txBody>
      </p:sp>
      <p:cxnSp>
        <p:nvCxnSpPr>
          <p:cNvPr id="22" name="カギ線コネクタ 21"/>
          <p:cNvCxnSpPr>
            <a:stCxn id="10245" idx="3"/>
            <a:endCxn id="10246" idx="2"/>
          </p:cNvCxnSpPr>
          <p:nvPr/>
        </p:nvCxnSpPr>
        <p:spPr>
          <a:xfrm>
            <a:off x="5353050" y="3571875"/>
            <a:ext cx="647700" cy="1588"/>
          </a:xfrm>
          <a:prstGeom prst="bentConnector3">
            <a:avLst>
              <a:gd name="adj1" fmla="val 50000"/>
            </a:avLst>
          </a:prstGeom>
          <a:ln>
            <a:headEnd type="arrow"/>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okyo20pinkuma">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TotalTime>
  <Words>1529</Words>
  <Application>Microsoft Office PowerPoint</Application>
  <PresentationFormat>画面に合わせる (4:3)</PresentationFormat>
  <Paragraphs>117</Paragraphs>
  <Slides>19</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19</vt:i4>
      </vt:variant>
    </vt:vector>
  </HeadingPairs>
  <TitlesOfParts>
    <vt:vector size="26" baseType="lpstr">
      <vt:lpstr>Arial</vt:lpstr>
      <vt:lpstr>ＭＳ Ｐゴシック</vt:lpstr>
      <vt:lpstr>Calibri</vt:lpstr>
      <vt:lpstr>HG創英角ﾎﾟｯﾌﾟ体</vt:lpstr>
      <vt:lpstr>Arial Unicode MS</vt:lpstr>
      <vt:lpstr>ＭＳ ゴシック</vt:lpstr>
      <vt:lpstr>Tokyo20pinkuma</vt:lpstr>
      <vt:lpstr>Pinkuma Humstar Presents</vt:lpstr>
      <vt:lpstr>(飼い主の)自己紹介</vt:lpstr>
      <vt:lpstr>今回のお話は……</vt:lpstr>
      <vt:lpstr>その前に……</vt:lpstr>
      <vt:lpstr>Agenda</vt:lpstr>
      <vt:lpstr>COBOLerから言いたい事</vt:lpstr>
      <vt:lpstr>COBOLも.Net Frameworkプログラミングも同じだ</vt:lpstr>
      <vt:lpstr>ファイルを読み込んで書き出す処理</vt:lpstr>
      <vt:lpstr>DBを読み込んで書き出す処理</vt:lpstr>
      <vt:lpstr>バッチプログラムパターン で見る二つの差</vt:lpstr>
      <vt:lpstr>阻む敵、その代表はクラス</vt:lpstr>
      <vt:lpstr>概念は同じ JCLプロシジャとクラス</vt:lpstr>
      <vt:lpstr>クラスの命名って実は……</vt:lpstr>
      <vt:lpstr>つまり .Net Frameworkﾌﾟﾛｸﾞﾗﾐﾝｸﾞとは</vt:lpstr>
      <vt:lpstr>次の敵、 Formアプリケーション</vt:lpstr>
      <vt:lpstr>次の敵、WEBアプリケーション</vt:lpstr>
      <vt:lpstr>大丈夫、まだ頑張れる</vt:lpstr>
      <vt:lpstr>戦え！COBOLer</vt:lpstr>
      <vt:lpstr>参考文献＆サイト</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esten</dc:creator>
  <cp:lastModifiedBy>わんくま同盟</cp:lastModifiedBy>
  <cp:revision>8</cp:revision>
  <dcterms:created xsi:type="dcterms:W3CDTF">2008-05-25T13:41:52Z</dcterms:created>
  <dcterms:modified xsi:type="dcterms:W3CDTF">2008-10-10T16:06:50Z</dcterms:modified>
</cp:coreProperties>
</file>